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1" r:id="rId4"/>
    <p:sldId id="277" r:id="rId5"/>
    <p:sldId id="263" r:id="rId6"/>
    <p:sldId id="275" r:id="rId7"/>
    <p:sldId id="264" r:id="rId8"/>
    <p:sldId id="267" r:id="rId9"/>
    <p:sldId id="278" r:id="rId10"/>
    <p:sldId id="268" r:id="rId11"/>
    <p:sldId id="271" r:id="rId12"/>
    <p:sldId id="272" r:id="rId13"/>
    <p:sldId id="273" r:id="rId14"/>
    <p:sldId id="269" r:id="rId15"/>
    <p:sldId id="274" r:id="rId16"/>
    <p:sldId id="276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4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9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9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4686-A3FA-41E3-B64D-E513814E6DDE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59FE-84E8-496D-B0EF-69C46202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2.gstatic.com/images?q=tbn:ANd9GcS67lzGXz_HZsE82Xr-0aU4SoWzg9FbRvLyTjE6eOAJ5CHCH3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/>
        </p:blipFill>
        <p:spPr bwMode="auto">
          <a:xfrm>
            <a:off x="76199" y="78942"/>
            <a:ext cx="9594853" cy="55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SRF3XnlKgVHO3fNNQr3D19A96yF0lwnLa_ETqfk7Zrf-krUrhw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r="16397" b="4200"/>
          <a:stretch/>
        </p:blipFill>
        <p:spPr bwMode="auto">
          <a:xfrm>
            <a:off x="8682317" y="78942"/>
            <a:ext cx="2339789" cy="245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409"/>
          <a:stretch/>
        </p:blipFill>
        <p:spPr>
          <a:xfrm>
            <a:off x="139322" y="4046019"/>
            <a:ext cx="7012735" cy="2880762"/>
          </a:xfrm>
          <a:prstGeom prst="rect">
            <a:avLst/>
          </a:prstGeom>
        </p:spPr>
      </p:pic>
      <p:pic>
        <p:nvPicPr>
          <p:cNvPr id="1032" name="Picture 8" descr="https://encrypted-tbn1.gstatic.com/images?q=tbn:ANd9GcS5ZTBiVkg2WF-Bh7WZSAF25HdYfRYoZohB5b3tvQvf6muK-6z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/>
        </p:blipFill>
        <p:spPr bwMode="auto">
          <a:xfrm>
            <a:off x="7152057" y="4318388"/>
            <a:ext cx="4275713" cy="23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047" y="443753"/>
            <a:ext cx="1046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Golden Rice: A boon or bane?</a:t>
            </a:r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787" t="51838" r="46624" b="24816"/>
          <a:stretch/>
        </p:blipFill>
        <p:spPr>
          <a:xfrm>
            <a:off x="632012" y="4477871"/>
            <a:ext cx="4370294" cy="1707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243" t="40625" r="40112" b="4963"/>
          <a:stretch/>
        </p:blipFill>
        <p:spPr>
          <a:xfrm>
            <a:off x="5755341" y="2393577"/>
            <a:ext cx="6199094" cy="3980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940" y="255494"/>
            <a:ext cx="1144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okman Old Style" panose="02050604050505020204" pitchFamily="18" charset="0"/>
              </a:rPr>
              <a:t>Carotenoid enhancement in rice by introduction of </a:t>
            </a:r>
            <a:r>
              <a:rPr lang="en-US" sz="3600" i="1" dirty="0" err="1" smtClean="0">
                <a:latin typeface="Bookman Old Style" panose="02050604050505020204" pitchFamily="18" charset="0"/>
              </a:rPr>
              <a:t>psy</a:t>
            </a:r>
            <a:r>
              <a:rPr lang="en-US" sz="3600" dirty="0" smtClean="0">
                <a:latin typeface="Bookman Old Style" panose="02050604050505020204" pitchFamily="18" charset="0"/>
              </a:rPr>
              <a:t> </a:t>
            </a:r>
            <a:r>
              <a:rPr lang="en-US" sz="3600" dirty="0" err="1" smtClean="0">
                <a:latin typeface="Bookman Old Style" panose="02050604050505020204" pitchFamily="18" charset="0"/>
              </a:rPr>
              <a:t>orthologues</a:t>
            </a:r>
            <a:r>
              <a:rPr lang="en-US" sz="3600" dirty="0" smtClean="0">
                <a:latin typeface="Bookman Old Style" panose="02050604050505020204" pitchFamily="18" charset="0"/>
              </a:rPr>
              <a:t> and </a:t>
            </a:r>
            <a:r>
              <a:rPr lang="en-US" sz="3600" i="1" dirty="0" err="1" smtClean="0">
                <a:latin typeface="Bookman Old Style" panose="02050604050505020204" pitchFamily="18" charset="0"/>
              </a:rPr>
              <a:t>crtl</a:t>
            </a:r>
            <a:endParaRPr lang="en-US" sz="3600" i="1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069" t="54044" r="38459" b="32904"/>
          <a:stretch/>
        </p:blipFill>
        <p:spPr>
          <a:xfrm>
            <a:off x="268940" y="1815353"/>
            <a:ext cx="6306671" cy="954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8717" y="1788463"/>
            <a:ext cx="968189" cy="32407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365125"/>
            <a:ext cx="11246224" cy="1325563"/>
          </a:xfrm>
        </p:spPr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Differences between Golden rice 1 and 2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35 </a:t>
            </a:r>
            <a:r>
              <a:rPr lang="en-US" dirty="0" err="1">
                <a:latin typeface="Bookman Old Style" panose="02050604050505020204" pitchFamily="18" charset="0"/>
              </a:rPr>
              <a:t>μg</a:t>
            </a:r>
            <a:r>
              <a:rPr lang="en-US" dirty="0" smtClean="0">
                <a:latin typeface="Bookman Old Style" panose="02050604050505020204" pitchFamily="18" charset="0"/>
              </a:rPr>
              <a:t> of </a:t>
            </a:r>
            <a:r>
              <a:rPr lang="en-US" dirty="0" err="1" smtClean="0">
                <a:latin typeface="Bookman Old Style" panose="02050604050505020204" pitchFamily="18" charset="0"/>
              </a:rPr>
              <a:t>carotinoids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</a:rPr>
              <a:t>per gram of dry </a:t>
            </a:r>
            <a:r>
              <a:rPr lang="en-US" dirty="0" smtClean="0">
                <a:latin typeface="Bookman Old Style" panose="02050604050505020204" pitchFamily="18" charset="0"/>
              </a:rPr>
              <a:t>Golden rice 2 instead of 1.6 </a:t>
            </a:r>
            <a:r>
              <a:rPr lang="en-US" dirty="0" err="1">
                <a:latin typeface="Bookman Old Style" panose="02050604050505020204" pitchFamily="18" charset="0"/>
              </a:rPr>
              <a:t>μg</a:t>
            </a:r>
            <a:r>
              <a:rPr lang="en-US" dirty="0">
                <a:latin typeface="Bookman Old Style" panose="02050604050505020204" pitchFamily="18" charset="0"/>
              </a:rPr>
              <a:t> of </a:t>
            </a:r>
            <a:r>
              <a:rPr lang="en-US" dirty="0" err="1">
                <a:latin typeface="Bookman Old Style" panose="02050604050505020204" pitchFamily="18" charset="0"/>
              </a:rPr>
              <a:t>carotinoids</a:t>
            </a:r>
            <a:r>
              <a:rPr lang="en-US" dirty="0">
                <a:latin typeface="Bookman Old Style" panose="02050604050505020204" pitchFamily="18" charset="0"/>
              </a:rPr>
              <a:t> per gram of dry </a:t>
            </a:r>
            <a:r>
              <a:rPr lang="en-US" dirty="0" smtClean="0">
                <a:latin typeface="Bookman Old Style" panose="02050604050505020204" pitchFamily="18" charset="0"/>
              </a:rPr>
              <a:t>Golden rice 1.</a:t>
            </a:r>
          </a:p>
          <a:p>
            <a:pPr marL="0" indent="0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More efficient </a:t>
            </a:r>
            <a:r>
              <a:rPr lang="en-US" i="1" dirty="0" err="1" smtClean="0">
                <a:latin typeface="Bookman Old Style" panose="02050604050505020204" pitchFamily="18" charset="0"/>
              </a:rPr>
              <a:t>phy</a:t>
            </a:r>
            <a:r>
              <a:rPr lang="en-US" dirty="0" smtClean="0">
                <a:latin typeface="Bookman Old Style" panose="02050604050505020204" pitchFamily="18" charset="0"/>
              </a:rPr>
              <a:t> gene introduced.</a:t>
            </a:r>
          </a:p>
          <a:p>
            <a:pPr marL="0" indent="0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Removal of </a:t>
            </a:r>
            <a:r>
              <a:rPr lang="en-US" dirty="0" err="1" smtClean="0">
                <a:latin typeface="Bookman Old Style" panose="02050604050505020204" pitchFamily="18" charset="0"/>
              </a:rPr>
              <a:t>CaMV</a:t>
            </a:r>
            <a:r>
              <a:rPr lang="en-US" dirty="0" smtClean="0">
                <a:latin typeface="Bookman Old Style" panose="02050604050505020204" pitchFamily="18" charset="0"/>
              </a:rPr>
              <a:t> 35S by </a:t>
            </a:r>
            <a:r>
              <a:rPr lang="en-US" dirty="0" err="1" smtClean="0">
                <a:latin typeface="Bookman Old Style" panose="02050604050505020204" pitchFamily="18" charset="0"/>
              </a:rPr>
              <a:t>polyubiquitin</a:t>
            </a:r>
            <a:r>
              <a:rPr lang="en-US" dirty="0" smtClean="0">
                <a:latin typeface="Bookman Old Style" panose="02050604050505020204" pitchFamily="18" charset="0"/>
              </a:rPr>
              <a:t> gene.</a:t>
            </a:r>
          </a:p>
          <a:p>
            <a:pPr marL="0" indent="0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Incorporation of </a:t>
            </a:r>
            <a:r>
              <a:rPr lang="en-US" dirty="0" err="1">
                <a:latin typeface="Bookman Old Style" panose="02050604050505020204" pitchFamily="18" charset="0"/>
              </a:rPr>
              <a:t>phosphomannose-isomerase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sugar-based </a:t>
            </a:r>
            <a:r>
              <a:rPr lang="en-US" dirty="0">
                <a:latin typeface="Bookman Old Style" panose="02050604050505020204" pitchFamily="18" charset="0"/>
              </a:rPr>
              <a:t>selection </a:t>
            </a:r>
            <a:r>
              <a:rPr lang="en-US" dirty="0" smtClean="0">
                <a:latin typeface="Bookman Old Style" panose="02050604050505020204" pitchFamily="18" charset="0"/>
              </a:rPr>
              <a:t>system instead of antibiotic selection system.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4" y="2323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Human trials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1348800"/>
            <a:ext cx="1135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Golden </a:t>
            </a:r>
            <a:r>
              <a:rPr lang="en-US" sz="3200" dirty="0" smtClean="0">
                <a:latin typeface="Bookman Old Style" panose="02050604050505020204" pitchFamily="18" charset="0"/>
              </a:rPr>
              <a:t>Rice 2 </a:t>
            </a:r>
            <a:r>
              <a:rPr lang="en-US" sz="3200" dirty="0">
                <a:latin typeface="Bookman Old Style" panose="02050604050505020204" pitchFamily="18" charset="0"/>
              </a:rPr>
              <a:t>plants were grown hydroponically with </a:t>
            </a:r>
            <a:r>
              <a:rPr lang="en-US" sz="3200" dirty="0" smtClean="0">
                <a:latin typeface="Bookman Old Style" panose="02050604050505020204" pitchFamily="18" charset="0"/>
              </a:rPr>
              <a:t>heavy water </a:t>
            </a:r>
            <a:r>
              <a:rPr lang="en-US" sz="3200" dirty="0">
                <a:latin typeface="Bookman Old Style" panose="02050604050505020204" pitchFamily="18" charset="0"/>
              </a:rPr>
              <a:t>(deuterium oxide) to generate deuterium-labeled [</a:t>
            </a:r>
            <a:r>
              <a:rPr lang="en-US" sz="3200" baseline="30000" dirty="0" smtClean="0">
                <a:latin typeface="Bookman Old Style" panose="02050604050505020204" pitchFamily="18" charset="0"/>
              </a:rPr>
              <a:t>2</a:t>
            </a:r>
            <a:r>
              <a:rPr lang="en-US" sz="3200" dirty="0" smtClean="0">
                <a:latin typeface="Bookman Old Style" panose="02050604050505020204" pitchFamily="18" charset="0"/>
              </a:rPr>
              <a:t>H]</a:t>
            </a:r>
            <a:r>
              <a:rPr lang="el-GR" sz="3200" dirty="0" smtClean="0">
                <a:latin typeface="Bookman Old Style" panose="02050604050505020204" pitchFamily="18" charset="0"/>
              </a:rPr>
              <a:t>β</a:t>
            </a:r>
            <a:r>
              <a:rPr lang="en-US" sz="3200" dirty="0" smtClean="0">
                <a:latin typeface="Bookman Old Style" panose="02050604050505020204" pitchFamily="18" charset="0"/>
              </a:rPr>
              <a:t>-carotene in </a:t>
            </a:r>
            <a:r>
              <a:rPr lang="en-US" sz="3200" dirty="0">
                <a:latin typeface="Bookman Old Style" panose="02050604050505020204" pitchFamily="18" charset="0"/>
              </a:rPr>
              <a:t>the rice grains. </a:t>
            </a:r>
            <a:endParaRPr lang="en-US" sz="32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man Old Style" panose="02050604050505020204" pitchFamily="18" charset="0"/>
              </a:rPr>
              <a:t>Golden </a:t>
            </a:r>
            <a:r>
              <a:rPr lang="en-US" sz="3200" dirty="0">
                <a:latin typeface="Bookman Old Style" panose="02050604050505020204" pitchFamily="18" charset="0"/>
              </a:rPr>
              <a:t>Rice servings of 65–98 g (130–200 g </a:t>
            </a:r>
            <a:r>
              <a:rPr lang="en-US" sz="3200" dirty="0" smtClean="0">
                <a:latin typeface="Bookman Old Style" panose="02050604050505020204" pitchFamily="18" charset="0"/>
              </a:rPr>
              <a:t>cooked rice</a:t>
            </a:r>
            <a:r>
              <a:rPr lang="en-US" sz="3200" dirty="0">
                <a:latin typeface="Bookman Old Style" panose="02050604050505020204" pitchFamily="18" charset="0"/>
              </a:rPr>
              <a:t>) containing 0.99–1.53 mg </a:t>
            </a:r>
            <a:r>
              <a:rPr lang="el-GR" sz="3200" dirty="0">
                <a:latin typeface="Bookman Old Style" panose="02050604050505020204" pitchFamily="18" charset="0"/>
              </a:rPr>
              <a:t>β </a:t>
            </a:r>
            <a:r>
              <a:rPr lang="en-US" sz="3200" dirty="0" smtClean="0">
                <a:latin typeface="Bookman Old Style" panose="02050604050505020204" pitchFamily="18" charset="0"/>
              </a:rPr>
              <a:t>-</a:t>
            </a:r>
            <a:r>
              <a:rPr lang="en-US" sz="3200" dirty="0">
                <a:latin typeface="Bookman Old Style" panose="02050604050505020204" pitchFamily="18" charset="0"/>
              </a:rPr>
              <a:t>carotene were fed to 5 </a:t>
            </a:r>
            <a:r>
              <a:rPr lang="en-US" sz="3200" dirty="0" smtClean="0">
                <a:latin typeface="Bookman Old Style" panose="02050604050505020204" pitchFamily="18" charset="0"/>
              </a:rPr>
              <a:t>healthy adult </a:t>
            </a:r>
            <a:r>
              <a:rPr lang="en-US" sz="3200" dirty="0">
                <a:latin typeface="Bookman Old Style" panose="02050604050505020204" pitchFamily="18" charset="0"/>
              </a:rPr>
              <a:t>volunteers (3 women and 2 men) with 10 g butter. </a:t>
            </a:r>
            <a:endParaRPr lang="en-US" sz="32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man Old Style" panose="02050604050505020204" pitchFamily="18" charset="0"/>
              </a:rPr>
              <a:t>A reference dose </a:t>
            </a:r>
            <a:r>
              <a:rPr lang="en-US" sz="3200" dirty="0">
                <a:latin typeface="Bookman Old Style" panose="02050604050505020204" pitchFamily="18" charset="0"/>
              </a:rPr>
              <a:t>of [</a:t>
            </a:r>
            <a:r>
              <a:rPr lang="en-US" sz="3200" baseline="30000" dirty="0">
                <a:latin typeface="Bookman Old Style" panose="02050604050505020204" pitchFamily="18" charset="0"/>
              </a:rPr>
              <a:t>13</a:t>
            </a:r>
            <a:r>
              <a:rPr lang="en-US" sz="3200" dirty="0">
                <a:latin typeface="Bookman Old Style" panose="02050604050505020204" pitchFamily="18" charset="0"/>
              </a:rPr>
              <a:t>C10]</a:t>
            </a:r>
            <a:r>
              <a:rPr lang="en-US" sz="3200" dirty="0" err="1">
                <a:latin typeface="Bookman Old Style" panose="02050604050505020204" pitchFamily="18" charset="0"/>
              </a:rPr>
              <a:t>retinyl</a:t>
            </a:r>
            <a:r>
              <a:rPr lang="en-US" sz="3200" dirty="0">
                <a:latin typeface="Bookman Old Style" panose="02050604050505020204" pitchFamily="18" charset="0"/>
              </a:rPr>
              <a:t> acetate (0.4–1.0 mg) in oil was given to </a:t>
            </a:r>
            <a:r>
              <a:rPr lang="en-US" sz="3200" dirty="0" smtClean="0">
                <a:latin typeface="Bookman Old Style" panose="02050604050505020204" pitchFamily="18" charset="0"/>
              </a:rPr>
              <a:t>each volunteer </a:t>
            </a:r>
            <a:r>
              <a:rPr lang="en-US" sz="3200" dirty="0">
                <a:latin typeface="Bookman Old Style" panose="02050604050505020204" pitchFamily="18" charset="0"/>
              </a:rPr>
              <a:t>1 </a:t>
            </a:r>
            <a:r>
              <a:rPr lang="en-US" sz="3200" dirty="0" smtClean="0">
                <a:latin typeface="Bookman Old Style" panose="02050604050505020204" pitchFamily="18" charset="0"/>
              </a:rPr>
              <a:t>week </a:t>
            </a:r>
            <a:r>
              <a:rPr lang="en-US" sz="3200" dirty="0">
                <a:latin typeface="Bookman Old Style" panose="02050604050505020204" pitchFamily="18" charset="0"/>
              </a:rPr>
              <a:t>before ingestion of the Golden Rice dose</a:t>
            </a:r>
            <a:r>
              <a:rPr lang="en-US" sz="3200" dirty="0" smtClean="0">
                <a:latin typeface="Bookman Old Style" panose="0205060405050502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man Old Style" panose="02050604050505020204" pitchFamily="18" charset="0"/>
              </a:rPr>
              <a:t>Blood samples </a:t>
            </a:r>
            <a:r>
              <a:rPr lang="en-US" sz="3200" dirty="0">
                <a:latin typeface="Bookman Old Style" panose="02050604050505020204" pitchFamily="18" charset="0"/>
              </a:rPr>
              <a:t>were collected over 36 d.</a:t>
            </a:r>
          </a:p>
        </p:txBody>
      </p:sp>
    </p:spTree>
    <p:extLst>
      <p:ext uri="{BB962C8B-B14F-4D97-AF65-F5344CB8AC3E}">
        <p14:creationId xmlns:p14="http://schemas.microsoft.com/office/powerpoint/2010/main" val="42048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Results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187" y="1566174"/>
            <a:ext cx="10452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Human trial resulted in a speculation </a:t>
            </a:r>
            <a:r>
              <a:rPr lang="en-US" sz="2400" dirty="0">
                <a:latin typeface="Bookman Old Style" panose="02050604050505020204" pitchFamily="18" charset="0"/>
              </a:rPr>
              <a:t>that 50 g uncooked Golden Rice, </a:t>
            </a:r>
            <a:r>
              <a:rPr lang="en-US" sz="2400" dirty="0" smtClean="0">
                <a:latin typeface="Bookman Old Style" panose="02050604050505020204" pitchFamily="18" charset="0"/>
              </a:rPr>
              <a:t>which is </a:t>
            </a:r>
            <a:r>
              <a:rPr lang="en-US" sz="2400" dirty="0">
                <a:latin typeface="Bookman Old Style" panose="02050604050505020204" pitchFamily="18" charset="0"/>
              </a:rPr>
              <a:t>a reasonable serving size for children aged 4–8 y in </a:t>
            </a:r>
            <a:r>
              <a:rPr lang="en-US" sz="2400" dirty="0" smtClean="0">
                <a:latin typeface="Bookman Old Style" panose="02050604050505020204" pitchFamily="18" charset="0"/>
              </a:rPr>
              <a:t>rice eating regions</a:t>
            </a:r>
            <a:r>
              <a:rPr lang="en-US" sz="2400" dirty="0">
                <a:latin typeface="Bookman Old Style" panose="02050604050505020204" pitchFamily="18" charset="0"/>
              </a:rPr>
              <a:t>, who eat ~</a:t>
            </a:r>
            <a:r>
              <a:rPr lang="en-US" sz="2400" dirty="0" smtClean="0">
                <a:latin typeface="Bookman Old Style" panose="02050604050505020204" pitchFamily="18" charset="0"/>
              </a:rPr>
              <a:t>130–200 </a:t>
            </a:r>
            <a:r>
              <a:rPr lang="en-US" sz="2400" dirty="0">
                <a:latin typeface="Bookman Old Style" panose="02050604050505020204" pitchFamily="18" charset="0"/>
              </a:rPr>
              <a:t>g rice/d </a:t>
            </a:r>
            <a:r>
              <a:rPr lang="en-US" sz="2400" dirty="0" smtClean="0">
                <a:latin typeface="Bookman Old Style" panose="02050604050505020204" pitchFamily="18" charset="0"/>
              </a:rPr>
              <a:t>, </a:t>
            </a:r>
            <a:r>
              <a:rPr lang="en-US" sz="2400" dirty="0">
                <a:latin typeface="Bookman Old Style" panose="02050604050505020204" pitchFamily="18" charset="0"/>
              </a:rPr>
              <a:t>would be able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to provide </a:t>
            </a:r>
            <a:r>
              <a:rPr lang="en-US" sz="2400" dirty="0" smtClean="0">
                <a:latin typeface="Bookman Old Style" panose="02050604050505020204" pitchFamily="18" charset="0"/>
              </a:rPr>
              <a:t>&gt;90</a:t>
            </a:r>
            <a:r>
              <a:rPr lang="en-US" sz="2400" dirty="0">
                <a:latin typeface="Bookman Old Style" panose="02050604050505020204" pitchFamily="18" charset="0"/>
              </a:rPr>
              <a:t>% of vitamin A estimated average </a:t>
            </a:r>
            <a:r>
              <a:rPr lang="en-US" sz="2400" dirty="0" smtClean="0">
                <a:latin typeface="Bookman Old Style" panose="02050604050505020204" pitchFamily="18" charset="0"/>
              </a:rPr>
              <a:t>requirement (EAR) </a:t>
            </a:r>
            <a:r>
              <a:rPr lang="en-US" sz="2400" dirty="0">
                <a:latin typeface="Bookman Old Style" panose="02050604050505020204" pitchFamily="18" charset="0"/>
              </a:rPr>
              <a:t>(275 </a:t>
            </a:r>
            <a:r>
              <a:rPr lang="en-US" sz="2400" dirty="0" err="1" smtClean="0">
                <a:latin typeface="Bookman Old Style" panose="02050604050505020204" pitchFamily="18" charset="0"/>
              </a:rPr>
              <a:t>μg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retinol/d) or </a:t>
            </a:r>
            <a:r>
              <a:rPr lang="en-US" sz="2400" dirty="0" smtClean="0">
                <a:latin typeface="Bookman Old Style" panose="02050604050505020204" pitchFamily="18" charset="0"/>
              </a:rPr>
              <a:t>&gt;60% of </a:t>
            </a:r>
            <a:r>
              <a:rPr lang="en-US" sz="2400" dirty="0">
                <a:latin typeface="Bookman Old Style" panose="02050604050505020204" pitchFamily="18" charset="0"/>
              </a:rPr>
              <a:t>the Recommended Dietary </a:t>
            </a:r>
            <a:r>
              <a:rPr lang="en-US" sz="2400" dirty="0" smtClean="0">
                <a:latin typeface="Bookman Old Style" panose="02050604050505020204" pitchFamily="18" charset="0"/>
              </a:rPr>
              <a:t>Allowance (RDA) which is 400 </a:t>
            </a:r>
            <a:r>
              <a:rPr lang="en-US" sz="2400" dirty="0" err="1">
                <a:latin typeface="Bookman Old Style" panose="02050604050505020204" pitchFamily="18" charset="0"/>
              </a:rPr>
              <a:t>μ</a:t>
            </a:r>
            <a:r>
              <a:rPr lang="en-US" sz="2400" dirty="0" err="1" smtClean="0">
                <a:latin typeface="Bookman Old Style" panose="02050604050505020204" pitchFamily="18" charset="0"/>
              </a:rPr>
              <a:t>g</a:t>
            </a:r>
            <a:r>
              <a:rPr lang="en-US" sz="2400" dirty="0" smtClean="0">
                <a:latin typeface="Bookman Old Style" panose="02050604050505020204" pitchFamily="18" charset="0"/>
              </a:rPr>
              <a:t> retinol/d.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94" y="318246"/>
            <a:ext cx="548116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schoolfood.info/wp-content/uploads/2011/11/GMO-protes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8" y="2656812"/>
            <a:ext cx="6096000" cy="40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79778" y="390157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People perceive anything involving human manipulation as being highly unnatural.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764" y="2323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Opposition and delay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365125"/>
            <a:ext cx="11111753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Issues surrounding commercialization of Golden rice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23" y="235006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Social</a:t>
            </a:r>
          </a:p>
          <a:p>
            <a:pPr marL="0" indent="0">
              <a:buNone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r>
              <a:rPr lang="en-US" sz="2400" dirty="0" smtClean="0">
                <a:latin typeface="Bookman Old Style" panose="02050604050505020204" pitchFamily="18" charset="0"/>
              </a:rPr>
              <a:t>Political </a:t>
            </a:r>
          </a:p>
          <a:p>
            <a:pPr marL="0" indent="0">
              <a:buNone/>
            </a:pPr>
            <a:endParaRPr lang="en-US" sz="2400" dirty="0" smtClean="0">
              <a:latin typeface="Bookman Old Style" panose="02050604050505020204" pitchFamily="18" charset="0"/>
            </a:endParaRPr>
          </a:p>
          <a:p>
            <a:r>
              <a:rPr lang="en-US" sz="2400" dirty="0" smtClean="0">
                <a:latin typeface="Bookman Old Style" panose="02050604050505020204" pitchFamily="18" charset="0"/>
              </a:rPr>
              <a:t>Environmental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Major concerns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Eat </a:t>
            </a:r>
            <a:r>
              <a:rPr lang="en-US" dirty="0">
                <a:latin typeface="Bookman Old Style" panose="02050604050505020204" pitchFamily="18" charset="0"/>
              </a:rPr>
              <a:t>several kilograms of it to get their daily requirement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Will change the food habit of the developing countries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Small farmers will lose their land and income for being unable to compete with the corporate industries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283" y="5468488"/>
            <a:ext cx="1176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radley Hand ITC" panose="03070402050302030203" pitchFamily="66" charset="0"/>
              </a:rPr>
              <a:t>“Public sentiment is everything.  With public sentiment, nothing can fail.  Without it, nothing can succeed.” – Abraham Lincoln.</a:t>
            </a:r>
          </a:p>
        </p:txBody>
      </p:sp>
      <p:pic>
        <p:nvPicPr>
          <p:cNvPr id="6" name="Picture 5" descr="how_child_ea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3" y="1166200"/>
            <a:ext cx="283527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why_gir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16" y="1741064"/>
            <a:ext cx="3819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dn3.gmoinside.org/wp-inside/uploads/2013/03/Expo-W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77" y="2014136"/>
            <a:ext cx="4495800" cy="25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229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Conclusion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7644" r="2274" b="4172"/>
          <a:stretch>
            <a:fillRect/>
          </a:stretch>
        </p:blipFill>
        <p:spPr>
          <a:xfrm>
            <a:off x="121023" y="1048870"/>
            <a:ext cx="6437927" cy="43804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023" y="188259"/>
            <a:ext cx="1046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>Malnutrition and VAD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3" descr="malnutri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02" y="2592309"/>
            <a:ext cx="36274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childinfo.org/images/vitamina_challenge_201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4" y="1072791"/>
            <a:ext cx="547687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029673" y="1076140"/>
            <a:ext cx="3895726" cy="5105400"/>
            <a:chOff x="1872" y="816"/>
            <a:chExt cx="2454" cy="3216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674" y="816"/>
              <a:ext cx="3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 dirty="0">
                  <a:latin typeface="Times New Roman" panose="02020603050405020304" pitchFamily="18" charset="0"/>
                </a:rPr>
                <a:t>IPP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872" y="1344"/>
              <a:ext cx="20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</a:rPr>
                <a:t>Geranylgeranyl diphosphate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487" y="2064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</a:rPr>
                <a:t>Phytoene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474" y="3014"/>
              <a:ext cx="7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</a:rPr>
                <a:t>Lycopene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2053" y="3590"/>
              <a:ext cx="16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2000" b="1">
                  <a:latin typeface="Times New Roman" panose="02020603050405020304" pitchFamily="18" charset="0"/>
                  <a:sym typeface="Symbol" panose="05050102010706020507" pitchFamily="18" charset="2"/>
                </a:rPr>
                <a:t></a:t>
              </a:r>
              <a:r>
                <a:rPr lang="en-US" sz="2000" b="1">
                  <a:latin typeface="Times New Roman" panose="02020603050405020304" pitchFamily="18" charset="0"/>
                </a:rPr>
                <a:t> -carotene</a:t>
              </a:r>
            </a:p>
            <a:p>
              <a:pPr algn="ctr" eaLnBrk="1" hangingPunct="1"/>
              <a:r>
                <a:rPr lang="en-US" sz="2000" b="1">
                  <a:latin typeface="Times New Roman" panose="02020603050405020304" pitchFamily="18" charset="0"/>
                </a:rPr>
                <a:t>(vitamin A precursor)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976" y="1728"/>
              <a:ext cx="11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600" b="1">
                  <a:latin typeface="Times New Roman" panose="02020603050405020304" pitchFamily="18" charset="0"/>
                </a:rPr>
                <a:t>Phytoene synthase</a:t>
              </a:r>
              <a:endParaRPr lang="en-US" sz="1600" b="1" i="1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976" y="2352"/>
              <a:ext cx="1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600" b="1">
                  <a:latin typeface="Times New Roman" panose="02020603050405020304" pitchFamily="18" charset="0"/>
                </a:rPr>
                <a:t>Phytoene desaturase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976" y="3292"/>
              <a:ext cx="13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600" b="1">
                  <a:latin typeface="Times New Roman" panose="02020603050405020304" pitchFamily="18" charset="0"/>
                </a:rPr>
                <a:t>Lycopene-beta-cyclase</a:t>
              </a: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2880" y="240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2880" y="278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976" y="2714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ξ-carotene desaturase</a:t>
              </a:r>
              <a:r>
                <a:rPr lang="en-US" sz="2400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2880" y="33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2880" y="168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2880" y="105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8058248" y="2571565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Daffodil gene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113686" y="3714565"/>
            <a:ext cx="2287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Single bacterial gene;</a:t>
            </a:r>
          </a:p>
          <a:p>
            <a:pPr algn="ctr" eaLnBrk="1" hangingPunct="1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performs both functions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58248" y="507029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Daffodil gene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114807" y="2580155"/>
            <a:ext cx="384110" cy="2911475"/>
            <a:chOff x="1296" y="1776"/>
            <a:chExt cx="192" cy="1728"/>
          </a:xfrm>
        </p:grpSpPr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1296" y="1776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1296" y="3504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1296" y="1776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117445" y="118504"/>
            <a:ext cx="7899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dirty="0">
                <a:latin typeface="Bookman Old Style" panose="02050604050505020204" pitchFamily="18" charset="0"/>
                <a:sym typeface="Symbol" panose="05050102010706020507" pitchFamily="18" charset="2"/>
              </a:rPr>
              <a:t></a:t>
            </a:r>
            <a:r>
              <a:rPr lang="en-US" sz="3200" dirty="0">
                <a:latin typeface="Bookman Old Style" panose="02050604050505020204" pitchFamily="18" charset="0"/>
              </a:rPr>
              <a:t>-Carotene Pathway Problem in Plants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45990" y="1076140"/>
            <a:ext cx="3895726" cy="5105400"/>
            <a:chOff x="1872" y="816"/>
            <a:chExt cx="2454" cy="3216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674" y="816"/>
              <a:ext cx="3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</a:rPr>
                <a:t>IPP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872" y="1344"/>
              <a:ext cx="20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</a:rPr>
                <a:t>Geranylgeranyl diphosphate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2487" y="2064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</a:rPr>
                <a:t>Phytoene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474" y="3014"/>
              <a:ext cx="7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</a:rPr>
                <a:t>Lycopene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2053" y="3590"/>
              <a:ext cx="16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2000" b="1">
                  <a:latin typeface="Times New Roman" panose="02020603050405020304" pitchFamily="18" charset="0"/>
                  <a:sym typeface="Symbol" panose="05050102010706020507" pitchFamily="18" charset="2"/>
                </a:rPr>
                <a:t></a:t>
              </a:r>
              <a:r>
                <a:rPr lang="en-US" sz="2000" b="1">
                  <a:latin typeface="Times New Roman" panose="02020603050405020304" pitchFamily="18" charset="0"/>
                </a:rPr>
                <a:t> -carotene</a:t>
              </a:r>
            </a:p>
            <a:p>
              <a:pPr algn="ctr" eaLnBrk="1" hangingPunct="1"/>
              <a:r>
                <a:rPr lang="en-US" sz="2000" b="1">
                  <a:latin typeface="Times New Roman" panose="02020603050405020304" pitchFamily="18" charset="0"/>
                </a:rPr>
                <a:t>(vitamin A precursor)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2976" y="1728"/>
              <a:ext cx="11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600" b="1">
                  <a:latin typeface="Times New Roman" panose="02020603050405020304" pitchFamily="18" charset="0"/>
                </a:rPr>
                <a:t>Phytoene synthase</a:t>
              </a:r>
              <a:endParaRPr lang="en-US" sz="1600" b="1" i="1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2976" y="2352"/>
              <a:ext cx="1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600" b="1">
                  <a:latin typeface="Times New Roman" panose="02020603050405020304" pitchFamily="18" charset="0"/>
                </a:rPr>
                <a:t>Phytoene desaturase</a:t>
              </a: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976" y="3292"/>
              <a:ext cx="13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600" b="1">
                  <a:latin typeface="Times New Roman" panose="02020603050405020304" pitchFamily="18" charset="0"/>
                </a:rPr>
                <a:t>Lycopene-beta-cyclase</a:t>
              </a: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2880" y="240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2880" y="278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2976" y="2714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ξ-carotene desaturase</a:t>
              </a:r>
              <a:r>
                <a:rPr lang="en-US" sz="2400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2880" y="33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2880" y="168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2880" y="105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-2216" y="2651314"/>
            <a:ext cx="3116263" cy="2667000"/>
            <a:chOff x="821" y="1824"/>
            <a:chExt cx="1963" cy="1680"/>
          </a:xfrm>
        </p:grpSpPr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821" y="2276"/>
              <a:ext cx="12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Rice 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lacks</a:t>
              </a:r>
            </a:p>
            <a:p>
              <a:pPr algn="ctr" eaLnBrk="1" hangingPunct="1"/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these enzymes</a:t>
              </a:r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flipV="1">
              <a:off x="2160" y="1824"/>
              <a:ext cx="624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2160" y="3120"/>
              <a:ext cx="624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2160" y="2448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2160" y="2784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 rot="16200000">
            <a:off x="5166975" y="3594355"/>
            <a:ext cx="3671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anose="02020603050405020304" pitchFamily="18" charset="0"/>
              </a:rPr>
              <a:t>Complete Vitamin A Pathway</a:t>
            </a:r>
          </a:p>
          <a:p>
            <a:pPr algn="just" eaLnBrk="1" hangingPunct="1"/>
            <a:endParaRPr 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7" y="765011"/>
            <a:ext cx="3798137" cy="5005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983" t="37684" r="24507" b="31310"/>
          <a:stretch/>
        </p:blipFill>
        <p:spPr>
          <a:xfrm>
            <a:off x="4760259" y="2842497"/>
            <a:ext cx="5661212" cy="2268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0503" y="57125"/>
            <a:ext cx="1074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Production of Golden rice 1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9673"/>
          <a:stretch/>
        </p:blipFill>
        <p:spPr>
          <a:xfrm>
            <a:off x="658906" y="1806268"/>
            <a:ext cx="5862917" cy="101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06" y="1672536"/>
            <a:ext cx="3880200" cy="850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1526" y="251936"/>
            <a:ext cx="1074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Production of Golden rice 1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9866"/>
          <a:stretch/>
        </p:blipFill>
        <p:spPr>
          <a:xfrm>
            <a:off x="6851868" y="2689053"/>
            <a:ext cx="3900538" cy="101325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5400000">
            <a:off x="3021011" y="1052638"/>
            <a:ext cx="910103" cy="48812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74255" y="4117550"/>
            <a:ext cx="558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Single </a:t>
            </a:r>
            <a:r>
              <a:rPr lang="en-US" dirty="0" err="1" smtClean="0">
                <a:latin typeface="Bookman Old Style" panose="02050604050505020204" pitchFamily="18" charset="0"/>
              </a:rPr>
              <a:t>tranformation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0766518" y="1527463"/>
            <a:ext cx="336271" cy="25900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5400000">
            <a:off x="8712636" y="4302216"/>
            <a:ext cx="558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Co-</a:t>
            </a:r>
            <a:r>
              <a:rPr lang="en-US" dirty="0" err="1" smtClean="0">
                <a:latin typeface="Bookman Old Style" panose="02050604050505020204" pitchFamily="18" charset="0"/>
              </a:rPr>
              <a:t>tranformation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00" y="2019955"/>
            <a:ext cx="4786788" cy="4297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1936"/>
            <a:ext cx="12895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Confirmation of transformation by Northern and Western Blots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58" b="52651"/>
          <a:stretch/>
        </p:blipFill>
        <p:spPr>
          <a:xfrm>
            <a:off x="1075763" y="1232646"/>
            <a:ext cx="4235823" cy="531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83" t="46762" b="3476"/>
          <a:stretch/>
        </p:blipFill>
        <p:spPr>
          <a:xfrm>
            <a:off x="5540187" y="1358153"/>
            <a:ext cx="4135306" cy="5468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83" t="93822" b="3476"/>
          <a:stretch/>
        </p:blipFill>
        <p:spPr>
          <a:xfrm>
            <a:off x="847162" y="6557682"/>
            <a:ext cx="4182035" cy="30031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85433" y="158845"/>
            <a:ext cx="8935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b="1" dirty="0" smtClean="0">
                <a:latin typeface="Bookman Old Style" panose="02050604050505020204" pitchFamily="18" charset="0"/>
                <a:sym typeface="Symbol" panose="05050102010706020507" pitchFamily="18" charset="2"/>
              </a:rPr>
              <a:t>HPLC analysis of the carotenoid extracts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49" t="14154" r="7454" b="23346"/>
          <a:stretch/>
        </p:blipFill>
        <p:spPr>
          <a:xfrm>
            <a:off x="497540" y="1198733"/>
            <a:ext cx="10824883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17445" y="118504"/>
            <a:ext cx="46891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5400" dirty="0" smtClean="0">
                <a:latin typeface="Bookman Old Style" panose="02050604050505020204" pitchFamily="18" charset="0"/>
                <a:sym typeface="Symbol" panose="05050102010706020507" pitchFamily="18" charset="2"/>
              </a:rPr>
              <a:t>Golden rice 2</a:t>
            </a:r>
            <a:endParaRPr lang="en-US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66" t="36581" r="46513" b="21323"/>
          <a:stretch/>
        </p:blipFill>
        <p:spPr>
          <a:xfrm>
            <a:off x="571883" y="2232212"/>
            <a:ext cx="5640658" cy="3294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940" y="255494"/>
            <a:ext cx="1144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okman Old Style" panose="02050604050505020204" pitchFamily="18" charset="0"/>
              </a:rPr>
              <a:t>Carotenoid enhancement in rice by introduction of </a:t>
            </a:r>
            <a:r>
              <a:rPr lang="en-US" sz="3600" i="1" dirty="0" err="1" smtClean="0">
                <a:latin typeface="Bookman Old Style" panose="02050604050505020204" pitchFamily="18" charset="0"/>
              </a:rPr>
              <a:t>psy</a:t>
            </a:r>
            <a:r>
              <a:rPr lang="en-US" sz="3600" dirty="0" smtClean="0">
                <a:latin typeface="Bookman Old Style" panose="02050604050505020204" pitchFamily="18" charset="0"/>
              </a:rPr>
              <a:t> </a:t>
            </a:r>
            <a:r>
              <a:rPr lang="en-US" sz="3600" dirty="0" err="1" smtClean="0">
                <a:latin typeface="Bookman Old Style" panose="02050604050505020204" pitchFamily="18" charset="0"/>
              </a:rPr>
              <a:t>orthologues</a:t>
            </a:r>
            <a:r>
              <a:rPr lang="en-US" sz="3600" dirty="0" smtClean="0">
                <a:latin typeface="Bookman Old Style" panose="02050604050505020204" pitchFamily="18" charset="0"/>
              </a:rPr>
              <a:t> and </a:t>
            </a:r>
            <a:r>
              <a:rPr lang="en-US" sz="3600" i="1" dirty="0" err="1" smtClean="0">
                <a:latin typeface="Bookman Old Style" panose="02050604050505020204" pitchFamily="18" charset="0"/>
              </a:rPr>
              <a:t>crtl</a:t>
            </a:r>
            <a:endParaRPr lang="en-US" sz="3600" i="1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94" t="36581" r="9418" b="21323"/>
          <a:stretch/>
        </p:blipFill>
        <p:spPr>
          <a:xfrm>
            <a:off x="6185647" y="2232212"/>
            <a:ext cx="5190566" cy="32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9888</TotalTime>
  <Words>454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between Golden rice 1 and 2</vt:lpstr>
      <vt:lpstr>Human trials</vt:lpstr>
      <vt:lpstr>Results</vt:lpstr>
      <vt:lpstr>Opposition and delay</vt:lpstr>
      <vt:lpstr>Issues surrounding commercialization of Golden rice</vt:lpstr>
      <vt:lpstr>Major concerns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debarati basu</dc:creator>
  <cp:lastModifiedBy>Showalter, Allan</cp:lastModifiedBy>
  <cp:revision>32</cp:revision>
  <dcterms:created xsi:type="dcterms:W3CDTF">2013-09-30T18:55:00Z</dcterms:created>
  <dcterms:modified xsi:type="dcterms:W3CDTF">2013-12-03T16:57:29Z</dcterms:modified>
</cp:coreProperties>
</file>