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3" r:id="rId18"/>
    <p:sldId id="272" r:id="rId19"/>
    <p:sldId id="274" r:id="rId20"/>
    <p:sldId id="275" r:id="rId21"/>
    <p:sldId id="302"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1" r:id="rId45"/>
    <p:sldId id="298" r:id="rId46"/>
    <p:sldId id="299" r:id="rId47"/>
    <p:sldId id="300" r:id="rId48"/>
    <p:sldId id="301" r:id="rId49"/>
    <p:sldId id="303" r:id="rId50"/>
    <p:sldId id="304" r:id="rId51"/>
    <p:sldId id="305" r:id="rId52"/>
    <p:sldId id="306" r:id="rId53"/>
    <p:sldId id="307" r:id="rId54"/>
    <p:sldId id="308" r:id="rId55"/>
    <p:sldId id="309" r:id="rId56"/>
    <p:sldId id="310" r:id="rId5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0"/>
    <a:srgbClr val="0C584F"/>
    <a:srgbClr val="EFA553"/>
    <a:srgbClr val="0510ED"/>
    <a:srgbClr val="B60617"/>
    <a:srgbClr val="326DCC"/>
    <a:srgbClr val="F12F4F"/>
    <a:srgbClr val="C7F719"/>
    <a:srgbClr val="180F3D"/>
    <a:srgbClr val="A38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5" autoAdjust="0"/>
    <p:restoredTop sz="99647" autoAdjust="0"/>
  </p:normalViewPr>
  <p:slideViewPr>
    <p:cSldViewPr>
      <p:cViewPr>
        <p:scale>
          <a:sx n="70" d="100"/>
          <a:sy n="70" d="100"/>
        </p:scale>
        <p:origin x="-672" y="4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pPr/>
              <a:t>26/05/2012</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pPr/>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26/05/2012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pPr/>
              <a:t>26/05/2012</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pPr/>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pPr/>
              <a:t>26/05/2012</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26/05/2012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26/05/2012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pPr/>
              <a:t>26/05/2012</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pPr/>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26/05/2012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pPr/>
              <a:t>26/05/2012</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pPr/>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pPr/>
              <a:t>26/05/2012</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pPr/>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pPr/>
              <a:t>26/05/2012</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elcome\Bureau\OGM &amp; PGM\fffffffff.bmp"/>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1029" name="Rectangle 5"/>
          <p:cNvSpPr>
            <a:spLocks noChangeArrowheads="1"/>
          </p:cNvSpPr>
          <p:nvPr/>
        </p:nvSpPr>
        <p:spPr bwMode="auto">
          <a:xfrm>
            <a:off x="0" y="0"/>
            <a:ext cx="35715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U</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N</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V</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I</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T</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K</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D</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H</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a:t>
            </a: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a:t>
            </a:r>
            <a:endParaRPr kumimoji="0" lang="fr-FR" sz="1400" b="1" i="0" u="none" strike="noStrike" cap="none" normalizeH="0" baseline="0" dirty="0" smtClean="0">
              <a:ln>
                <a:noFill/>
              </a:ln>
              <a:solidFill>
                <a:schemeClr val="bg1"/>
              </a:solidFill>
              <a:effectLst/>
              <a:latin typeface="Arial" pitchFamily="34" charset="0"/>
              <a:cs typeface="Arial" pitchFamily="34" charset="0"/>
            </a:endParaRPr>
          </a:p>
        </p:txBody>
      </p:sp>
      <p:pic>
        <p:nvPicPr>
          <p:cNvPr id="1030" name="Picture 6" descr="C:\Documents and Settings\welcome\Bureau\OGM &amp; PGM\Fraise.jpg"/>
          <p:cNvPicPr>
            <a:picLocks noChangeAspect="1" noChangeArrowheads="1"/>
          </p:cNvPicPr>
          <p:nvPr/>
        </p:nvPicPr>
        <p:blipFill>
          <a:blip r:embed="rId3" cstate="print"/>
          <a:srcRect/>
          <a:stretch>
            <a:fillRect/>
          </a:stretch>
        </p:blipFill>
        <p:spPr bwMode="auto">
          <a:xfrm>
            <a:off x="428596" y="0"/>
            <a:ext cx="357190" cy="428628"/>
          </a:xfrm>
          <a:prstGeom prst="rect">
            <a:avLst/>
          </a:prstGeom>
          <a:noFill/>
        </p:spPr>
      </p:pic>
      <p:pic>
        <p:nvPicPr>
          <p:cNvPr id="1031" name="Picture 7" descr="C:\Documents and Settings\welcome\Bureau\OGM &amp; PGM\images.jpeg"/>
          <p:cNvPicPr>
            <a:picLocks noChangeAspect="1" noChangeArrowheads="1"/>
          </p:cNvPicPr>
          <p:nvPr/>
        </p:nvPicPr>
        <p:blipFill>
          <a:blip r:embed="rId4" cstate="print"/>
          <a:srcRect/>
          <a:stretch>
            <a:fillRect/>
          </a:stretch>
        </p:blipFill>
        <p:spPr bwMode="auto">
          <a:xfrm>
            <a:off x="428597" y="428604"/>
            <a:ext cx="357190" cy="785818"/>
          </a:xfrm>
          <a:prstGeom prst="rect">
            <a:avLst/>
          </a:prstGeom>
          <a:noFill/>
        </p:spPr>
      </p:pic>
      <p:pic>
        <p:nvPicPr>
          <p:cNvPr id="1032" name="Picture 8" descr="C:\Documents and Settings\welcome\Bureau\OGM &amp; PGM\tomate.jpg"/>
          <p:cNvPicPr>
            <a:picLocks noChangeAspect="1" noChangeArrowheads="1"/>
          </p:cNvPicPr>
          <p:nvPr/>
        </p:nvPicPr>
        <p:blipFill>
          <a:blip r:embed="rId5" cstate="print"/>
          <a:srcRect/>
          <a:stretch>
            <a:fillRect/>
          </a:stretch>
        </p:blipFill>
        <p:spPr bwMode="auto">
          <a:xfrm>
            <a:off x="428596" y="1214422"/>
            <a:ext cx="357190" cy="642942"/>
          </a:xfrm>
          <a:prstGeom prst="rect">
            <a:avLst/>
          </a:prstGeom>
          <a:noFill/>
        </p:spPr>
      </p:pic>
      <p:pic>
        <p:nvPicPr>
          <p:cNvPr id="1033" name="Picture 9" descr="C:\Documents and Settings\welcome\Bureau\OGM &amp; PGM\pappa-di-mais-.jpg"/>
          <p:cNvPicPr>
            <a:picLocks noChangeAspect="1" noChangeArrowheads="1"/>
          </p:cNvPicPr>
          <p:nvPr/>
        </p:nvPicPr>
        <p:blipFill>
          <a:blip r:embed="rId6" cstate="print"/>
          <a:srcRect/>
          <a:stretch>
            <a:fillRect/>
          </a:stretch>
        </p:blipFill>
        <p:spPr bwMode="auto">
          <a:xfrm>
            <a:off x="428597" y="1857364"/>
            <a:ext cx="357190" cy="571504"/>
          </a:xfrm>
          <a:prstGeom prst="rect">
            <a:avLst/>
          </a:prstGeom>
          <a:noFill/>
        </p:spPr>
      </p:pic>
      <p:pic>
        <p:nvPicPr>
          <p:cNvPr id="1034" name="Picture 10" descr="C:\Documents and Settings\welcome\Bureau\OGM &amp; PGM\Cow.jpg"/>
          <p:cNvPicPr>
            <a:picLocks noChangeAspect="1" noChangeArrowheads="1"/>
          </p:cNvPicPr>
          <p:nvPr/>
        </p:nvPicPr>
        <p:blipFill>
          <a:blip r:embed="rId7" cstate="print"/>
          <a:srcRect/>
          <a:stretch>
            <a:fillRect/>
          </a:stretch>
        </p:blipFill>
        <p:spPr bwMode="auto">
          <a:xfrm>
            <a:off x="428596" y="2428869"/>
            <a:ext cx="357190" cy="642942"/>
          </a:xfrm>
          <a:prstGeom prst="rect">
            <a:avLst/>
          </a:prstGeom>
          <a:noFill/>
        </p:spPr>
      </p:pic>
      <p:pic>
        <p:nvPicPr>
          <p:cNvPr id="1035" name="Picture 11" descr="C:\Documents and Settings\welcome\Bureau\OGM &amp; PGM\812.jpg"/>
          <p:cNvPicPr>
            <a:picLocks noChangeAspect="1" noChangeArrowheads="1"/>
          </p:cNvPicPr>
          <p:nvPr/>
        </p:nvPicPr>
        <p:blipFill>
          <a:blip r:embed="rId8" cstate="print"/>
          <a:srcRect/>
          <a:stretch>
            <a:fillRect/>
          </a:stretch>
        </p:blipFill>
        <p:spPr bwMode="auto">
          <a:xfrm>
            <a:off x="428596" y="3071810"/>
            <a:ext cx="357190" cy="563550"/>
          </a:xfrm>
          <a:prstGeom prst="rect">
            <a:avLst/>
          </a:prstGeom>
          <a:noFill/>
        </p:spPr>
      </p:pic>
      <p:pic>
        <p:nvPicPr>
          <p:cNvPr id="1036" name="Picture 12" descr="C:\Documents and Settings\welcome\Bureau\OGM &amp; PGM\dracaena-marginata-plante-en-pot__0112750_PE264649_S4.JPG"/>
          <p:cNvPicPr>
            <a:picLocks noChangeAspect="1" noChangeArrowheads="1"/>
          </p:cNvPicPr>
          <p:nvPr/>
        </p:nvPicPr>
        <p:blipFill>
          <a:blip r:embed="rId9" cstate="print"/>
          <a:srcRect/>
          <a:stretch>
            <a:fillRect/>
          </a:stretch>
        </p:blipFill>
        <p:spPr bwMode="auto">
          <a:xfrm>
            <a:off x="428596" y="3643314"/>
            <a:ext cx="357190" cy="714380"/>
          </a:xfrm>
          <a:prstGeom prst="rect">
            <a:avLst/>
          </a:prstGeom>
          <a:noFill/>
        </p:spPr>
      </p:pic>
      <p:pic>
        <p:nvPicPr>
          <p:cNvPr id="1037" name="Picture 13" descr="C:\Documents and Settings\welcome\Bureau\OGM &amp; PGM\roku-l-un-des-deux-petits-macaques-chimeres-credits-oregon-health-and-science-university_39716_w460.jpg"/>
          <p:cNvPicPr>
            <a:picLocks noChangeAspect="1" noChangeArrowheads="1"/>
          </p:cNvPicPr>
          <p:nvPr/>
        </p:nvPicPr>
        <p:blipFill>
          <a:blip r:embed="rId10" cstate="print"/>
          <a:srcRect/>
          <a:stretch>
            <a:fillRect/>
          </a:stretch>
        </p:blipFill>
        <p:spPr bwMode="auto">
          <a:xfrm>
            <a:off x="428597" y="4357694"/>
            <a:ext cx="357190" cy="500066"/>
          </a:xfrm>
          <a:prstGeom prst="rect">
            <a:avLst/>
          </a:prstGeom>
          <a:noFill/>
        </p:spPr>
      </p:pic>
      <p:pic>
        <p:nvPicPr>
          <p:cNvPr id="1038" name="Picture 14" descr="C:\Documents and Settings\welcome\Bureau\OGM &amp; PGM\Kiwi.jpg"/>
          <p:cNvPicPr>
            <a:picLocks noChangeAspect="1" noChangeArrowheads="1"/>
          </p:cNvPicPr>
          <p:nvPr/>
        </p:nvPicPr>
        <p:blipFill>
          <a:blip r:embed="rId11" cstate="print"/>
          <a:srcRect/>
          <a:stretch>
            <a:fillRect/>
          </a:stretch>
        </p:blipFill>
        <p:spPr bwMode="auto">
          <a:xfrm>
            <a:off x="428596" y="4857761"/>
            <a:ext cx="357190" cy="428628"/>
          </a:xfrm>
          <a:prstGeom prst="rect">
            <a:avLst/>
          </a:prstGeom>
          <a:noFill/>
        </p:spPr>
      </p:pic>
      <p:sp>
        <p:nvSpPr>
          <p:cNvPr id="25" name="Rectangle 24"/>
          <p:cNvSpPr/>
          <p:nvPr/>
        </p:nvSpPr>
        <p:spPr>
          <a:xfrm>
            <a:off x="428596" y="5286388"/>
            <a:ext cx="285752" cy="1615827"/>
          </a:xfrm>
          <a:prstGeom prst="rect">
            <a:avLst/>
          </a:prstGeom>
        </p:spPr>
        <p:txBody>
          <a:bodyPr wrap="square">
            <a:spAutoFit/>
          </a:bodyPr>
          <a:lstStyle/>
          <a:p>
            <a:r>
              <a:rPr lang="fr-FR" sz="1100" b="1" dirty="0" smtClean="0">
                <a:solidFill>
                  <a:schemeClr val="bg1"/>
                </a:solidFill>
              </a:rPr>
              <a:t>2</a:t>
            </a:r>
          </a:p>
          <a:p>
            <a:r>
              <a:rPr lang="fr-FR" sz="1100" b="1" dirty="0" smtClean="0">
                <a:solidFill>
                  <a:schemeClr val="bg1"/>
                </a:solidFill>
              </a:rPr>
              <a:t>0</a:t>
            </a:r>
          </a:p>
          <a:p>
            <a:r>
              <a:rPr lang="fr-FR" sz="1100" b="1" dirty="0" smtClean="0">
                <a:solidFill>
                  <a:schemeClr val="bg1"/>
                </a:solidFill>
              </a:rPr>
              <a:t>1</a:t>
            </a:r>
          </a:p>
          <a:p>
            <a:r>
              <a:rPr lang="fr-FR" sz="1100" b="1" dirty="0" smtClean="0">
                <a:solidFill>
                  <a:schemeClr val="bg1"/>
                </a:solidFill>
              </a:rPr>
              <a:t>1</a:t>
            </a:r>
          </a:p>
          <a:p>
            <a:r>
              <a:rPr lang="fr-FR" sz="1100" b="1" dirty="0" smtClean="0">
                <a:solidFill>
                  <a:schemeClr val="bg1"/>
                </a:solidFill>
              </a:rPr>
              <a:t>/</a:t>
            </a:r>
          </a:p>
          <a:p>
            <a:r>
              <a:rPr lang="fr-FR" sz="1100" b="1" dirty="0" smtClean="0">
                <a:solidFill>
                  <a:schemeClr val="bg1"/>
                </a:solidFill>
              </a:rPr>
              <a:t>2</a:t>
            </a:r>
          </a:p>
          <a:p>
            <a:r>
              <a:rPr lang="fr-FR" sz="1100" b="1" dirty="0" smtClean="0">
                <a:solidFill>
                  <a:schemeClr val="bg1"/>
                </a:solidFill>
              </a:rPr>
              <a:t>0</a:t>
            </a:r>
          </a:p>
          <a:p>
            <a:r>
              <a:rPr lang="fr-FR" sz="1100" b="1" dirty="0" smtClean="0">
                <a:solidFill>
                  <a:schemeClr val="bg1"/>
                </a:solidFill>
              </a:rPr>
              <a:t>1</a:t>
            </a:r>
          </a:p>
          <a:p>
            <a:r>
              <a:rPr lang="fr-FR" sz="1100" b="1" dirty="0" smtClean="0">
                <a:solidFill>
                  <a:schemeClr val="bg1"/>
                </a:solidFill>
              </a:rPr>
              <a:t>2</a:t>
            </a:r>
            <a:endParaRPr lang="fr-FR" sz="1100" b="1" dirty="0">
              <a:solidFill>
                <a:schemeClr val="bg1"/>
              </a:solidFill>
            </a:endParaRPr>
          </a:p>
        </p:txBody>
      </p:sp>
      <p:sp>
        <p:nvSpPr>
          <p:cNvPr id="26" name="Rectangle 25"/>
          <p:cNvSpPr/>
          <p:nvPr/>
        </p:nvSpPr>
        <p:spPr>
          <a:xfrm>
            <a:off x="2857488" y="785794"/>
            <a:ext cx="1119217" cy="1323439"/>
          </a:xfrm>
          <a:prstGeom prst="rect">
            <a:avLst/>
          </a:prstGeom>
        </p:spPr>
        <p:txBody>
          <a:bodyPr wrap="none">
            <a:spAutoFit/>
          </a:bodyPr>
          <a:lstStyle/>
          <a:p>
            <a:r>
              <a:rPr lang="fr-FR" sz="8000" b="1" dirty="0" smtClean="0">
                <a:solidFill>
                  <a:schemeClr val="bg1"/>
                </a:solidFill>
                <a:latin typeface="Copperplate Gothic Light" pitchFamily="34" charset="0"/>
                <a:cs typeface="Aharoni" pitchFamily="2" charset="-79"/>
              </a:rPr>
              <a:t>O</a:t>
            </a:r>
            <a:endParaRPr lang="fr-FR" sz="8000" b="1" dirty="0">
              <a:solidFill>
                <a:schemeClr val="bg1"/>
              </a:solidFill>
              <a:latin typeface="Copperplate Gothic Light" pitchFamily="34" charset="0"/>
              <a:cs typeface="Aharoni" pitchFamily="2" charset="-79"/>
            </a:endParaRPr>
          </a:p>
        </p:txBody>
      </p:sp>
      <p:sp>
        <p:nvSpPr>
          <p:cNvPr id="27" name="Rectangle 26"/>
          <p:cNvSpPr/>
          <p:nvPr/>
        </p:nvSpPr>
        <p:spPr>
          <a:xfrm>
            <a:off x="3643306" y="428604"/>
            <a:ext cx="1047082" cy="1323439"/>
          </a:xfrm>
          <a:prstGeom prst="rect">
            <a:avLst/>
          </a:prstGeom>
        </p:spPr>
        <p:txBody>
          <a:bodyPr wrap="none">
            <a:spAutoFit/>
          </a:bodyPr>
          <a:lstStyle/>
          <a:p>
            <a:r>
              <a:rPr lang="fr-FR" sz="8000" b="1" dirty="0" smtClean="0">
                <a:solidFill>
                  <a:schemeClr val="bg1"/>
                </a:solidFill>
                <a:latin typeface="Copperplate Gothic Light" pitchFamily="34" charset="0"/>
              </a:rPr>
              <a:t>G</a:t>
            </a:r>
            <a:endParaRPr lang="fr-FR" sz="8000" b="1" dirty="0">
              <a:solidFill>
                <a:schemeClr val="bg1"/>
              </a:solidFill>
              <a:latin typeface="Copperplate Gothic Light" pitchFamily="34" charset="0"/>
            </a:endParaRPr>
          </a:p>
        </p:txBody>
      </p:sp>
      <p:sp>
        <p:nvSpPr>
          <p:cNvPr id="28" name="Rectangle 27"/>
          <p:cNvSpPr/>
          <p:nvPr/>
        </p:nvSpPr>
        <p:spPr>
          <a:xfrm>
            <a:off x="4357686" y="928670"/>
            <a:ext cx="857256" cy="1323439"/>
          </a:xfrm>
          <a:prstGeom prst="rect">
            <a:avLst/>
          </a:prstGeom>
        </p:spPr>
        <p:txBody>
          <a:bodyPr wrap="square">
            <a:spAutoFit/>
          </a:bodyPr>
          <a:lstStyle/>
          <a:p>
            <a:r>
              <a:rPr lang="fr-FR" sz="8000" b="1" dirty="0" smtClean="0">
                <a:solidFill>
                  <a:schemeClr val="bg1"/>
                </a:solidFill>
                <a:latin typeface="Copperplate Gothic Light" pitchFamily="34" charset="0"/>
              </a:rPr>
              <a:t>M</a:t>
            </a:r>
            <a:endParaRPr lang="fr-FR" sz="8000" b="1" dirty="0">
              <a:solidFill>
                <a:schemeClr val="bg1"/>
              </a:solidFill>
              <a:latin typeface="Copperplate Gothic Light" pitchFamily="34" charset="0"/>
            </a:endParaRPr>
          </a:p>
        </p:txBody>
      </p:sp>
      <p:sp>
        <p:nvSpPr>
          <p:cNvPr id="29" name="Rectangle 28"/>
          <p:cNvSpPr/>
          <p:nvPr/>
        </p:nvSpPr>
        <p:spPr>
          <a:xfrm>
            <a:off x="4000496" y="2071678"/>
            <a:ext cx="643125" cy="1015663"/>
          </a:xfrm>
          <a:prstGeom prst="rect">
            <a:avLst/>
          </a:prstGeom>
        </p:spPr>
        <p:txBody>
          <a:bodyPr wrap="none">
            <a:spAutoFit/>
          </a:bodyPr>
          <a:lstStyle/>
          <a:p>
            <a:r>
              <a:rPr lang="fr-FR" sz="6000" b="1" dirty="0" smtClean="0">
                <a:solidFill>
                  <a:schemeClr val="accent3">
                    <a:lumMod val="40000"/>
                    <a:lumOff val="60000"/>
                  </a:schemeClr>
                </a:solidFill>
                <a:latin typeface="Copperplate Gothic Light" pitchFamily="34" charset="0"/>
              </a:rPr>
              <a:t>e</a:t>
            </a:r>
            <a:endParaRPr lang="fr-FR" sz="6000" b="1" dirty="0">
              <a:solidFill>
                <a:schemeClr val="accent3">
                  <a:lumMod val="40000"/>
                  <a:lumOff val="60000"/>
                </a:schemeClr>
              </a:solidFill>
              <a:latin typeface="Copperplate Gothic Light" pitchFamily="34" charset="0"/>
            </a:endParaRPr>
          </a:p>
        </p:txBody>
      </p:sp>
      <p:sp>
        <p:nvSpPr>
          <p:cNvPr id="30" name="Rectangle 29"/>
          <p:cNvSpPr/>
          <p:nvPr/>
        </p:nvSpPr>
        <p:spPr>
          <a:xfrm>
            <a:off x="4500562" y="2071678"/>
            <a:ext cx="857256" cy="1015663"/>
          </a:xfrm>
          <a:prstGeom prst="rect">
            <a:avLst/>
          </a:prstGeom>
        </p:spPr>
        <p:txBody>
          <a:bodyPr wrap="square">
            <a:spAutoFit/>
          </a:bodyPr>
          <a:lstStyle/>
          <a:p>
            <a:r>
              <a:rPr lang="fr-FR" sz="6000" b="1" dirty="0" smtClean="0">
                <a:solidFill>
                  <a:schemeClr val="accent3">
                    <a:lumMod val="40000"/>
                    <a:lumOff val="60000"/>
                  </a:schemeClr>
                </a:solidFill>
                <a:latin typeface="Copperplate Gothic Light" pitchFamily="34" charset="0"/>
              </a:rPr>
              <a:t>t</a:t>
            </a:r>
            <a:endParaRPr lang="fr-FR" sz="6000" b="1" dirty="0">
              <a:solidFill>
                <a:schemeClr val="accent3">
                  <a:lumMod val="40000"/>
                  <a:lumOff val="60000"/>
                </a:schemeClr>
              </a:solidFill>
              <a:latin typeface="Copperplate Gothic Light" pitchFamily="34" charset="0"/>
            </a:endParaRPr>
          </a:p>
        </p:txBody>
      </p:sp>
      <p:sp>
        <p:nvSpPr>
          <p:cNvPr id="31" name="Rectangle 30"/>
          <p:cNvSpPr/>
          <p:nvPr/>
        </p:nvSpPr>
        <p:spPr>
          <a:xfrm>
            <a:off x="4357686" y="3286124"/>
            <a:ext cx="925253" cy="1323439"/>
          </a:xfrm>
          <a:prstGeom prst="rect">
            <a:avLst/>
          </a:prstGeom>
        </p:spPr>
        <p:txBody>
          <a:bodyPr wrap="none">
            <a:spAutoFit/>
          </a:bodyPr>
          <a:lstStyle/>
          <a:p>
            <a:r>
              <a:rPr lang="fr-FR" sz="8000" b="1" dirty="0" smtClean="0">
                <a:solidFill>
                  <a:schemeClr val="bg1"/>
                </a:solidFill>
                <a:latin typeface="Copperplate Gothic Light" pitchFamily="34" charset="0"/>
              </a:rPr>
              <a:t>P</a:t>
            </a:r>
            <a:endParaRPr lang="fr-FR" sz="8000" b="1" dirty="0">
              <a:solidFill>
                <a:schemeClr val="bg1"/>
              </a:solidFill>
              <a:latin typeface="Copperplate Gothic Light" pitchFamily="34" charset="0"/>
            </a:endParaRPr>
          </a:p>
        </p:txBody>
      </p:sp>
      <p:sp>
        <p:nvSpPr>
          <p:cNvPr id="32" name="Rectangle 31"/>
          <p:cNvSpPr/>
          <p:nvPr/>
        </p:nvSpPr>
        <p:spPr>
          <a:xfrm>
            <a:off x="4857752" y="3714752"/>
            <a:ext cx="1047082" cy="1323439"/>
          </a:xfrm>
          <a:prstGeom prst="rect">
            <a:avLst/>
          </a:prstGeom>
        </p:spPr>
        <p:txBody>
          <a:bodyPr wrap="none">
            <a:spAutoFit/>
          </a:bodyPr>
          <a:lstStyle/>
          <a:p>
            <a:r>
              <a:rPr lang="fr-FR" sz="8000" b="1" dirty="0" smtClean="0">
                <a:solidFill>
                  <a:schemeClr val="bg1"/>
                </a:solidFill>
                <a:latin typeface="Copperplate Gothic Light" pitchFamily="34" charset="0"/>
              </a:rPr>
              <a:t>G</a:t>
            </a:r>
            <a:endParaRPr lang="fr-FR" sz="8000" b="1" dirty="0">
              <a:solidFill>
                <a:schemeClr val="bg1"/>
              </a:solidFill>
              <a:latin typeface="Copperplate Gothic Light" pitchFamily="34" charset="0"/>
            </a:endParaRPr>
          </a:p>
        </p:txBody>
      </p:sp>
      <p:sp>
        <p:nvSpPr>
          <p:cNvPr id="33" name="Rectangle 32"/>
          <p:cNvSpPr/>
          <p:nvPr/>
        </p:nvSpPr>
        <p:spPr>
          <a:xfrm>
            <a:off x="5643570" y="3429000"/>
            <a:ext cx="1152880" cy="1323439"/>
          </a:xfrm>
          <a:prstGeom prst="rect">
            <a:avLst/>
          </a:prstGeom>
        </p:spPr>
        <p:txBody>
          <a:bodyPr wrap="none">
            <a:spAutoFit/>
          </a:bodyPr>
          <a:lstStyle/>
          <a:p>
            <a:r>
              <a:rPr lang="fr-FR" sz="8000" b="1" dirty="0" smtClean="0">
                <a:solidFill>
                  <a:schemeClr val="bg1"/>
                </a:solidFill>
                <a:latin typeface="Copperplate Gothic Light" pitchFamily="34" charset="0"/>
              </a:rPr>
              <a:t>M</a:t>
            </a:r>
            <a:endParaRPr lang="fr-FR" sz="8000" b="1" dirty="0">
              <a:solidFill>
                <a:schemeClr val="bg1"/>
              </a:solidFill>
              <a:latin typeface="Copperplate Gothic Light" pitchFamily="34" charset="0"/>
            </a:endParaRPr>
          </a:p>
        </p:txBody>
      </p:sp>
      <p:pic>
        <p:nvPicPr>
          <p:cNvPr id="34" name="Image 33" descr="http://www.univ-biskra.dz/images/stories/universite/logo_univ.gif"/>
          <p:cNvPicPr/>
          <p:nvPr/>
        </p:nvPicPr>
        <p:blipFill>
          <a:blip r:embed="rId12" cstate="print"/>
          <a:srcRect/>
          <a:stretch>
            <a:fillRect/>
          </a:stretch>
        </p:blipFill>
        <p:spPr bwMode="auto">
          <a:xfrm>
            <a:off x="0" y="5876925"/>
            <a:ext cx="428596" cy="98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strips(downLeft)">
                                      <p:cBhvr>
                                        <p:cTn id="7" dur="3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edge">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strips(downLeft)">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linds(horizontal)">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checkerboard(across)">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nodeType="clickEffect">
                                  <p:stCondLst>
                                    <p:cond delay="0"/>
                                  </p:stCondLst>
                                  <p:childTnLst>
                                    <p:set>
                                      <p:cBhvr>
                                        <p:cTn id="31" dur="1" fill="hold">
                                          <p:stCondLst>
                                            <p:cond delay="0"/>
                                          </p:stCondLst>
                                        </p:cTn>
                                        <p:tgtEl>
                                          <p:spTgt spid="1033"/>
                                        </p:tgtEl>
                                        <p:attrNameLst>
                                          <p:attrName>style.visibility</p:attrName>
                                        </p:attrNameLst>
                                      </p:cBhvr>
                                      <p:to>
                                        <p:strVal val="visible"/>
                                      </p:to>
                                    </p:set>
                                    <p:anim calcmode="lin" valueType="num">
                                      <p:cBhvr additive="base">
                                        <p:cTn id="32" dur="500" fill="hold"/>
                                        <p:tgtEl>
                                          <p:spTgt spid="1033"/>
                                        </p:tgtEl>
                                        <p:attrNameLst>
                                          <p:attrName>ppt_x</p:attrName>
                                        </p:attrNameLst>
                                      </p:cBhvr>
                                      <p:tavLst>
                                        <p:tav tm="0">
                                          <p:val>
                                            <p:strVal val="#ppt_x"/>
                                          </p:val>
                                        </p:tav>
                                        <p:tav tm="100000">
                                          <p:val>
                                            <p:strVal val="#ppt_x"/>
                                          </p:val>
                                        </p:tav>
                                      </p:tavLst>
                                    </p:anim>
                                    <p:anim calcmode="lin" valueType="num">
                                      <p:cBhvr additive="base">
                                        <p:cTn id="33"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box(in)">
                                      <p:cBhvr>
                                        <p:cTn id="38" dur="500"/>
                                        <p:tgtEl>
                                          <p:spTgt spid="1034"/>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035"/>
                                        </p:tgtEl>
                                        <p:attrNameLst>
                                          <p:attrName>style.visibility</p:attrName>
                                        </p:attrNameLst>
                                      </p:cBhvr>
                                      <p:to>
                                        <p:strVal val="visible"/>
                                      </p:to>
                                    </p:set>
                                    <p:animEffect transition="in" filter="diamond(in)">
                                      <p:cBhvr>
                                        <p:cTn id="43" dur="500"/>
                                        <p:tgtEl>
                                          <p:spTgt spid="10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036"/>
                                        </p:tgtEl>
                                        <p:attrNameLst>
                                          <p:attrName>style.visibility</p:attrName>
                                        </p:attrNameLst>
                                      </p:cBhvr>
                                      <p:to>
                                        <p:strVal val="visible"/>
                                      </p:to>
                                    </p:set>
                                    <p:animEffect transition="in" filter="slide(fromBottom)">
                                      <p:cBhvr>
                                        <p:cTn id="48" dur="500"/>
                                        <p:tgtEl>
                                          <p:spTgt spid="1036"/>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1037"/>
                                        </p:tgtEl>
                                        <p:attrNameLst>
                                          <p:attrName>style.visibility</p:attrName>
                                        </p:attrNameLst>
                                      </p:cBhvr>
                                      <p:to>
                                        <p:strVal val="visible"/>
                                      </p:to>
                                    </p:set>
                                    <p:animEffect transition="in" filter="wedge">
                                      <p:cBhvr>
                                        <p:cTn id="53" dur="500"/>
                                        <p:tgtEl>
                                          <p:spTgt spid="103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6" fill="hold" nodeType="clickEffect">
                                  <p:stCondLst>
                                    <p:cond delay="0"/>
                                  </p:stCondLst>
                                  <p:childTnLst>
                                    <p:set>
                                      <p:cBhvr>
                                        <p:cTn id="57" dur="1" fill="hold">
                                          <p:stCondLst>
                                            <p:cond delay="0"/>
                                          </p:stCondLst>
                                        </p:cTn>
                                        <p:tgtEl>
                                          <p:spTgt spid="1038"/>
                                        </p:tgtEl>
                                        <p:attrNameLst>
                                          <p:attrName>style.visibility</p:attrName>
                                        </p:attrNameLst>
                                      </p:cBhvr>
                                      <p:to>
                                        <p:strVal val="visible"/>
                                      </p:to>
                                    </p:set>
                                    <p:animEffect transition="in" filter="barn(inHorizontal)">
                                      <p:cBhvr>
                                        <p:cTn id="58" dur="500"/>
                                        <p:tgtEl>
                                          <p:spTgt spid="1038"/>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Left)">
                                      <p:cBhvr>
                                        <p:cTn id="63" dur="5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iterate type="lt">
                                    <p:tmPct val="5000"/>
                                  </p:iterate>
                                  <p:childTnLst>
                                    <p:set>
                                      <p:cBhvr>
                                        <p:cTn id="67" dur="1" fill="hold">
                                          <p:stCondLst>
                                            <p:cond delay="0"/>
                                          </p:stCondLst>
                                        </p:cTn>
                                        <p:tgtEl>
                                          <p:spTgt spid="26"/>
                                        </p:tgtEl>
                                        <p:attrNameLst>
                                          <p:attrName>style.visibility</p:attrName>
                                        </p:attrNameLst>
                                      </p:cBhvr>
                                      <p:to>
                                        <p:strVal val="visible"/>
                                      </p:to>
                                    </p:set>
                                    <p:anim calcmode="lin" valueType="num">
                                      <p:cBhvr>
                                        <p:cTn id="68" dur="1000" fill="hold"/>
                                        <p:tgtEl>
                                          <p:spTgt spid="26"/>
                                        </p:tgtEl>
                                        <p:attrNameLst>
                                          <p:attrName>ppt_w</p:attrName>
                                        </p:attrNameLst>
                                      </p:cBhvr>
                                      <p:tavLst>
                                        <p:tav tm="0">
                                          <p:val>
                                            <p:fltVal val="0"/>
                                          </p:val>
                                        </p:tav>
                                        <p:tav tm="100000">
                                          <p:val>
                                            <p:strVal val="#ppt_w"/>
                                          </p:val>
                                        </p:tav>
                                      </p:tavLst>
                                    </p:anim>
                                    <p:anim calcmode="lin" valueType="num">
                                      <p:cBhvr>
                                        <p:cTn id="69" dur="1000" fill="hold"/>
                                        <p:tgtEl>
                                          <p:spTgt spid="26"/>
                                        </p:tgtEl>
                                        <p:attrNameLst>
                                          <p:attrName>ppt_h</p:attrName>
                                        </p:attrNameLst>
                                      </p:cBhvr>
                                      <p:tavLst>
                                        <p:tav tm="0">
                                          <p:val>
                                            <p:fltVal val="0"/>
                                          </p:val>
                                        </p:tav>
                                        <p:tav tm="100000">
                                          <p:val>
                                            <p:strVal val="#ppt_h"/>
                                          </p:val>
                                        </p:tav>
                                      </p:tavLst>
                                    </p:anim>
                                    <p:anim calcmode="lin" valueType="num">
                                      <p:cBhvr>
                                        <p:cTn id="70" dur="1000" fill="hold"/>
                                        <p:tgtEl>
                                          <p:spTgt spid="26"/>
                                        </p:tgtEl>
                                        <p:attrNameLst>
                                          <p:attrName>style.rotation</p:attrName>
                                        </p:attrNameLst>
                                      </p:cBhvr>
                                      <p:tavLst>
                                        <p:tav tm="0">
                                          <p:val>
                                            <p:fltVal val="90"/>
                                          </p:val>
                                        </p:tav>
                                        <p:tav tm="100000">
                                          <p:val>
                                            <p:fltVal val="0"/>
                                          </p:val>
                                        </p:tav>
                                      </p:tavLst>
                                    </p:anim>
                                    <p:animEffect transition="in" filter="fade">
                                      <p:cBhvr>
                                        <p:cTn id="71" dur="1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iterate type="lt">
                                    <p:tmPct val="5000"/>
                                  </p:iterate>
                                  <p:childTnLst>
                                    <p:set>
                                      <p:cBhvr>
                                        <p:cTn id="75" dur="1" fill="hold">
                                          <p:stCondLst>
                                            <p:cond delay="0"/>
                                          </p:stCondLst>
                                        </p:cTn>
                                        <p:tgtEl>
                                          <p:spTgt spid="27"/>
                                        </p:tgtEl>
                                        <p:attrNameLst>
                                          <p:attrName>style.visibility</p:attrName>
                                        </p:attrNameLst>
                                      </p:cBhvr>
                                      <p:to>
                                        <p:strVal val="visible"/>
                                      </p:to>
                                    </p:set>
                                    <p:anim calcmode="lin" valueType="num">
                                      <p:cBhvr>
                                        <p:cTn id="76" dur="1000" fill="hold"/>
                                        <p:tgtEl>
                                          <p:spTgt spid="27"/>
                                        </p:tgtEl>
                                        <p:attrNameLst>
                                          <p:attrName>ppt_w</p:attrName>
                                        </p:attrNameLst>
                                      </p:cBhvr>
                                      <p:tavLst>
                                        <p:tav tm="0">
                                          <p:val>
                                            <p:fltVal val="0"/>
                                          </p:val>
                                        </p:tav>
                                        <p:tav tm="100000">
                                          <p:val>
                                            <p:strVal val="#ppt_w"/>
                                          </p:val>
                                        </p:tav>
                                      </p:tavLst>
                                    </p:anim>
                                    <p:anim calcmode="lin" valueType="num">
                                      <p:cBhvr>
                                        <p:cTn id="77" dur="1000" fill="hold"/>
                                        <p:tgtEl>
                                          <p:spTgt spid="27"/>
                                        </p:tgtEl>
                                        <p:attrNameLst>
                                          <p:attrName>ppt_h</p:attrName>
                                        </p:attrNameLst>
                                      </p:cBhvr>
                                      <p:tavLst>
                                        <p:tav tm="0">
                                          <p:val>
                                            <p:fltVal val="0"/>
                                          </p:val>
                                        </p:tav>
                                        <p:tav tm="100000">
                                          <p:val>
                                            <p:strVal val="#ppt_h"/>
                                          </p:val>
                                        </p:tav>
                                      </p:tavLst>
                                    </p:anim>
                                    <p:anim calcmode="lin" valueType="num">
                                      <p:cBhvr>
                                        <p:cTn id="78" dur="1000" fill="hold"/>
                                        <p:tgtEl>
                                          <p:spTgt spid="27"/>
                                        </p:tgtEl>
                                        <p:attrNameLst>
                                          <p:attrName>style.rotation</p:attrName>
                                        </p:attrNameLst>
                                      </p:cBhvr>
                                      <p:tavLst>
                                        <p:tav tm="0">
                                          <p:val>
                                            <p:fltVal val="90"/>
                                          </p:val>
                                        </p:tav>
                                        <p:tav tm="100000">
                                          <p:val>
                                            <p:fltVal val="0"/>
                                          </p:val>
                                        </p:tav>
                                      </p:tavLst>
                                    </p:anim>
                                    <p:animEffect transition="in" filter="fade">
                                      <p:cBhvr>
                                        <p:cTn id="79" dur="10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iterate type="lt">
                                    <p:tmPct val="5000"/>
                                  </p:iterate>
                                  <p:childTnLst>
                                    <p:set>
                                      <p:cBhvr>
                                        <p:cTn id="83" dur="1" fill="hold">
                                          <p:stCondLst>
                                            <p:cond delay="0"/>
                                          </p:stCondLst>
                                        </p:cTn>
                                        <p:tgtEl>
                                          <p:spTgt spid="28"/>
                                        </p:tgtEl>
                                        <p:attrNameLst>
                                          <p:attrName>style.visibility</p:attrName>
                                        </p:attrNameLst>
                                      </p:cBhvr>
                                      <p:to>
                                        <p:strVal val="visible"/>
                                      </p:to>
                                    </p:set>
                                    <p:anim calcmode="lin" valueType="num">
                                      <p:cBhvr>
                                        <p:cTn id="84" dur="1000" fill="hold"/>
                                        <p:tgtEl>
                                          <p:spTgt spid="28"/>
                                        </p:tgtEl>
                                        <p:attrNameLst>
                                          <p:attrName>ppt_w</p:attrName>
                                        </p:attrNameLst>
                                      </p:cBhvr>
                                      <p:tavLst>
                                        <p:tav tm="0">
                                          <p:val>
                                            <p:fltVal val="0"/>
                                          </p:val>
                                        </p:tav>
                                        <p:tav tm="100000">
                                          <p:val>
                                            <p:strVal val="#ppt_w"/>
                                          </p:val>
                                        </p:tav>
                                      </p:tavLst>
                                    </p:anim>
                                    <p:anim calcmode="lin" valueType="num">
                                      <p:cBhvr>
                                        <p:cTn id="85" dur="1000" fill="hold"/>
                                        <p:tgtEl>
                                          <p:spTgt spid="28"/>
                                        </p:tgtEl>
                                        <p:attrNameLst>
                                          <p:attrName>ppt_h</p:attrName>
                                        </p:attrNameLst>
                                      </p:cBhvr>
                                      <p:tavLst>
                                        <p:tav tm="0">
                                          <p:val>
                                            <p:fltVal val="0"/>
                                          </p:val>
                                        </p:tav>
                                        <p:tav tm="100000">
                                          <p:val>
                                            <p:strVal val="#ppt_h"/>
                                          </p:val>
                                        </p:tav>
                                      </p:tavLst>
                                    </p:anim>
                                    <p:anim calcmode="lin" valueType="num">
                                      <p:cBhvr>
                                        <p:cTn id="86" dur="1000" fill="hold"/>
                                        <p:tgtEl>
                                          <p:spTgt spid="28"/>
                                        </p:tgtEl>
                                        <p:attrNameLst>
                                          <p:attrName>style.rotation</p:attrName>
                                        </p:attrNameLst>
                                      </p:cBhvr>
                                      <p:tavLst>
                                        <p:tav tm="0">
                                          <p:val>
                                            <p:fltVal val="90"/>
                                          </p:val>
                                        </p:tav>
                                        <p:tav tm="100000">
                                          <p:val>
                                            <p:fltVal val="0"/>
                                          </p:val>
                                        </p:tav>
                                      </p:tavLst>
                                    </p:anim>
                                    <p:animEffect transition="in" filter="fade">
                                      <p:cBhvr>
                                        <p:cTn id="87" dur="10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checkerboard(across)">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checkerboard(across)">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1000"/>
                                        <p:tgtEl>
                                          <p:spTgt spid="33"/>
                                        </p:tgtEl>
                                      </p:cBhvr>
                                    </p:animEffect>
                                    <p:anim calcmode="lin" valueType="num">
                                      <p:cBhvr>
                                        <p:cTn id="117" dur="1000" fill="hold"/>
                                        <p:tgtEl>
                                          <p:spTgt spid="33"/>
                                        </p:tgtEl>
                                        <p:attrNameLst>
                                          <p:attrName>ppt_x</p:attrName>
                                        </p:attrNameLst>
                                      </p:cBhvr>
                                      <p:tavLst>
                                        <p:tav tm="0">
                                          <p:val>
                                            <p:strVal val="#ppt_x"/>
                                          </p:val>
                                        </p:tav>
                                        <p:tav tm="100000">
                                          <p:val>
                                            <p:strVal val="#ppt_x"/>
                                          </p:val>
                                        </p:tav>
                                      </p:tavLst>
                                    </p:anim>
                                    <p:anim calcmode="lin" valueType="num">
                                      <p:cBhvr>
                                        <p:cTn id="11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25" grpId="0"/>
      <p:bldP spid="26" grpId="0"/>
      <p:bldP spid="27" grpId="0"/>
      <p:bldP spid="28" grpId="0"/>
      <p:bldP spid="29" grpId="0"/>
      <p:bldP spid="30" grpId="0"/>
      <p:bldP spid="31" grpId="0"/>
      <p:bldP spid="32" grpId="0"/>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1"/>
            <a:ext cx="9144000" cy="6896982"/>
          </a:xfrm>
          <a:prstGeom prst="rect">
            <a:avLst/>
          </a:prstGeom>
          <a:noFill/>
        </p:spPr>
      </p:pic>
      <p:sp>
        <p:nvSpPr>
          <p:cNvPr id="8" name="Rectangle 7"/>
          <p:cNvSpPr/>
          <p:nvPr/>
        </p:nvSpPr>
        <p:spPr>
          <a:xfrm>
            <a:off x="357126" y="2071678"/>
            <a:ext cx="8429716" cy="830997"/>
          </a:xfrm>
          <a:prstGeom prst="rect">
            <a:avLst/>
          </a:prstGeom>
        </p:spPr>
        <p:txBody>
          <a:bodyPr wrap="square">
            <a:spAutoFit/>
          </a:bodyPr>
          <a:lstStyle/>
          <a:p>
            <a:r>
              <a:rPr lang="fr-FR" sz="1400" b="1" dirty="0" smtClean="0">
                <a:solidFill>
                  <a:schemeClr val="accent1">
                    <a:lumMod val="50000"/>
                  </a:schemeClr>
                </a:solidFill>
              </a:rPr>
              <a:t>                       </a:t>
            </a:r>
            <a:r>
              <a:rPr lang="fr-FR" sz="4800" b="1" u="sng" dirty="0" smtClean="0">
                <a:solidFill>
                  <a:srgbClr val="203F76"/>
                </a:solidFill>
                <a:latin typeface="Baskerville Old Face" pitchFamily="18" charset="0"/>
              </a:rPr>
              <a:t>II-  QU’EST-CE</a:t>
            </a:r>
          </a:p>
        </p:txBody>
      </p:sp>
      <p:sp>
        <p:nvSpPr>
          <p:cNvPr id="9" name="Rectangle 8"/>
          <p:cNvSpPr/>
          <p:nvPr/>
        </p:nvSpPr>
        <p:spPr>
          <a:xfrm>
            <a:off x="1142976" y="2643182"/>
            <a:ext cx="6643734" cy="369332"/>
          </a:xfrm>
          <a:prstGeom prst="rect">
            <a:avLst/>
          </a:prstGeom>
        </p:spPr>
        <p:txBody>
          <a:bodyPr wrap="square">
            <a:spAutoFit/>
          </a:bodyPr>
          <a:lstStyle/>
          <a:p>
            <a:r>
              <a:rPr lang="fr-FR" b="1" dirty="0" smtClean="0">
                <a:solidFill>
                  <a:srgbClr val="1A6080"/>
                </a:solidFill>
              </a:rPr>
              <a:t> </a:t>
            </a:r>
          </a:p>
        </p:txBody>
      </p:sp>
      <p:sp>
        <p:nvSpPr>
          <p:cNvPr id="10" name="Rectangle 9"/>
          <p:cNvSpPr/>
          <p:nvPr/>
        </p:nvSpPr>
        <p:spPr>
          <a:xfrm>
            <a:off x="1295376" y="2795582"/>
            <a:ext cx="6643734" cy="369332"/>
          </a:xfrm>
          <a:prstGeom prst="rect">
            <a:avLst/>
          </a:prstGeom>
        </p:spPr>
        <p:txBody>
          <a:bodyPr wrap="square">
            <a:spAutoFit/>
          </a:bodyPr>
          <a:lstStyle/>
          <a:p>
            <a:r>
              <a:rPr lang="fr-FR" b="1" dirty="0" smtClean="0">
                <a:solidFill>
                  <a:srgbClr val="1A6080"/>
                </a:solidFill>
              </a:rPr>
              <a:t>    Q    U’   U    N           O      G      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set>
                                      <p:cBhvr>
                                        <p:cTn id="14" dur="228" fill="hold">
                                          <p:stCondLst>
                                            <p:cond delay="0"/>
                                          </p:stCondLst>
                                        </p:cTn>
                                        <p:tgtEl>
                                          <p:spTgt spid="10"/>
                                        </p:tgtEl>
                                        <p:attrNameLst>
                                          <p:attrName>style.rotation</p:attrName>
                                        </p:attrNameLst>
                                      </p:cBhvr>
                                      <p:to>
                                        <p:strVal val="-45.0"/>
                                      </p:to>
                                    </p:set>
                                    <p:anim calcmode="lin" valueType="num">
                                      <p:cBhvr>
                                        <p:cTn id="15" dur="228" fill="hold">
                                          <p:stCondLst>
                                            <p:cond delay="228"/>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500042"/>
            <a:ext cx="8643998" cy="5262979"/>
          </a:xfrm>
          <a:prstGeom prst="rect">
            <a:avLst/>
          </a:prstGeom>
        </p:spPr>
        <p:txBody>
          <a:bodyPr wrap="square">
            <a:spAutoFit/>
          </a:bodyPr>
          <a:lstStyle/>
          <a:p>
            <a:pPr>
              <a:lnSpc>
                <a:spcPct val="150000"/>
              </a:lnSpc>
            </a:pPr>
            <a:r>
              <a:rPr lang="fr-FR" sz="3200" dirty="0" smtClean="0"/>
              <a:t>    Le sigle </a:t>
            </a:r>
            <a:r>
              <a:rPr lang="fr-FR" sz="3200" b="1" dirty="0" smtClean="0">
                <a:solidFill>
                  <a:schemeClr val="accent1">
                    <a:lumMod val="75000"/>
                  </a:schemeClr>
                </a:solidFill>
              </a:rPr>
              <a:t>OGM</a:t>
            </a:r>
            <a:r>
              <a:rPr lang="fr-FR" sz="3200" b="1" dirty="0" smtClean="0"/>
              <a:t> </a:t>
            </a:r>
            <a:r>
              <a:rPr lang="fr-FR" sz="3200" dirty="0" err="1" smtClean="0"/>
              <a:t>désigne:Un</a:t>
            </a:r>
            <a:r>
              <a:rPr lang="fr-FR" sz="3200" dirty="0" smtClean="0"/>
              <a:t> « </a:t>
            </a:r>
            <a:r>
              <a:rPr lang="fr-FR" sz="3200" b="1" dirty="0" smtClean="0">
                <a:solidFill>
                  <a:schemeClr val="accent1">
                    <a:lumMod val="75000"/>
                  </a:schemeClr>
                </a:solidFill>
              </a:rPr>
              <a:t>O</a:t>
            </a:r>
            <a:r>
              <a:rPr lang="fr-FR" sz="3200" dirty="0" smtClean="0"/>
              <a:t>rganisme </a:t>
            </a:r>
            <a:r>
              <a:rPr lang="fr-FR" sz="3200" b="1" dirty="0" smtClean="0">
                <a:solidFill>
                  <a:schemeClr val="accent1">
                    <a:lumMod val="75000"/>
                  </a:schemeClr>
                </a:solidFill>
              </a:rPr>
              <a:t>G</a:t>
            </a:r>
            <a:r>
              <a:rPr lang="fr-FR" sz="3200" dirty="0" smtClean="0"/>
              <a:t>énétiquement </a:t>
            </a:r>
            <a:r>
              <a:rPr lang="fr-FR" sz="3200" b="1" dirty="0" smtClean="0">
                <a:solidFill>
                  <a:schemeClr val="accent1">
                    <a:lumMod val="75000"/>
                  </a:schemeClr>
                </a:solidFill>
              </a:rPr>
              <a:t>M</a:t>
            </a:r>
            <a:r>
              <a:rPr lang="fr-FR" sz="3200" dirty="0" smtClean="0"/>
              <a:t>odifié », est un organisme vivant (une plante, un animal, une bactérie, un virus) dont le patrimoine génétique a été transformé en laboratoire  par une technique nouvelle dite «génie génétique » en introduisant un ou plusieurs gènes.</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357126" y="2071678"/>
            <a:ext cx="8429716" cy="830997"/>
          </a:xfrm>
          <a:prstGeom prst="rect">
            <a:avLst/>
          </a:prstGeom>
        </p:spPr>
        <p:txBody>
          <a:bodyPr wrap="square">
            <a:spAutoFit/>
          </a:bodyPr>
          <a:lstStyle/>
          <a:p>
            <a:r>
              <a:rPr lang="fr-FR" sz="1400" b="1" dirty="0" smtClean="0">
                <a:solidFill>
                  <a:schemeClr val="accent1">
                    <a:lumMod val="50000"/>
                  </a:schemeClr>
                </a:solidFill>
              </a:rPr>
              <a:t>                       </a:t>
            </a:r>
            <a:r>
              <a:rPr lang="fr-FR" sz="4800" b="1" u="sng" dirty="0" smtClean="0">
                <a:solidFill>
                  <a:srgbClr val="203F76"/>
                </a:solidFill>
                <a:latin typeface="Baskerville Old Face" pitchFamily="18" charset="0"/>
              </a:rPr>
              <a:t>III-  HISTORIQUE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22430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200150" algn="l"/>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L’histoire des OGM a commencé il y au  moins quarante  ans.</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Tableau 5"/>
          <p:cNvGraphicFramePr>
            <a:graphicFrameLocks noGrp="1"/>
          </p:cNvGraphicFramePr>
          <p:nvPr/>
        </p:nvGraphicFramePr>
        <p:xfrm>
          <a:off x="357158" y="571480"/>
          <a:ext cx="8351616" cy="6000793"/>
        </p:xfrm>
        <a:graphic>
          <a:graphicData uri="http://schemas.openxmlformats.org/drawingml/2006/table">
            <a:tbl>
              <a:tblPr firstRow="1" bandRow="1">
                <a:tableStyleId>{69CF1AB2-1976-4502-BF36-3FF5EA218861}</a:tableStyleId>
              </a:tblPr>
              <a:tblGrid>
                <a:gridCol w="1453628"/>
                <a:gridCol w="6897988"/>
              </a:tblGrid>
              <a:tr h="721866">
                <a:tc>
                  <a:txBody>
                    <a:bodyPr/>
                    <a:lstStyle/>
                    <a:p>
                      <a:pPr algn="ctr"/>
                      <a:r>
                        <a:rPr kumimoji="0" lang="fr-FR" sz="2800" kern="1200" dirty="0" smtClean="0">
                          <a:solidFill>
                            <a:schemeClr val="accent1">
                              <a:lumMod val="75000"/>
                            </a:schemeClr>
                          </a:solidFill>
                        </a:rPr>
                        <a:t>Année </a:t>
                      </a:r>
                      <a:endParaRPr lang="fr-FR" sz="2800" dirty="0">
                        <a:solidFill>
                          <a:schemeClr val="accent1">
                            <a:lumMod val="75000"/>
                          </a:schemeClr>
                        </a:solidFill>
                      </a:endParaRPr>
                    </a:p>
                  </a:txBody>
                  <a:tcPr/>
                </a:tc>
                <a:tc>
                  <a:txBody>
                    <a:bodyPr/>
                    <a:lstStyle/>
                    <a:p>
                      <a:pPr algn="l"/>
                      <a:r>
                        <a:rPr lang="fr-FR" sz="2800" baseline="0" dirty="0" smtClean="0">
                          <a:solidFill>
                            <a:schemeClr val="accent1">
                              <a:lumMod val="75000"/>
                            </a:schemeClr>
                          </a:solidFill>
                        </a:rPr>
                        <a:t>      </a:t>
                      </a:r>
                      <a:r>
                        <a:rPr lang="fr-FR" sz="2800" dirty="0" smtClean="0">
                          <a:solidFill>
                            <a:schemeClr val="accent1">
                              <a:lumMod val="75000"/>
                            </a:schemeClr>
                          </a:solidFill>
                        </a:rPr>
                        <a:t>Evènement</a:t>
                      </a:r>
                      <a:r>
                        <a:rPr lang="fr-FR" dirty="0" smtClean="0"/>
                        <a:t> </a:t>
                      </a:r>
                      <a:endParaRPr lang="fr-FR" dirty="0"/>
                    </a:p>
                  </a:txBody>
                  <a:tcPr/>
                </a:tc>
              </a:tr>
              <a:tr h="1203105">
                <a:tc>
                  <a:txBody>
                    <a:bodyPr/>
                    <a:lstStyle/>
                    <a:p>
                      <a:pPr algn="l"/>
                      <a:endParaRPr kumimoji="0" lang="fr-FR" sz="1800" b="1" u="sng" kern="1200" baseline="0" dirty="0" smtClean="0">
                        <a:solidFill>
                          <a:schemeClr val="dk1"/>
                        </a:solidFill>
                        <a:latin typeface="+mn-lt"/>
                        <a:ea typeface="+mn-ea"/>
                        <a:cs typeface="+mn-cs"/>
                      </a:endParaRPr>
                    </a:p>
                    <a:p>
                      <a:pPr algn="l"/>
                      <a:r>
                        <a:rPr kumimoji="0" lang="fr-FR" sz="2400" b="1" u="none" kern="1200" dirty="0" smtClean="0">
                          <a:solidFill>
                            <a:schemeClr val="accent1">
                              <a:lumMod val="50000"/>
                            </a:schemeClr>
                          </a:solidFill>
                          <a:latin typeface="+mn-lt"/>
                          <a:ea typeface="+mn-ea"/>
                          <a:cs typeface="+mn-cs"/>
                        </a:rPr>
                        <a:t>1978</a:t>
                      </a:r>
                      <a:endParaRPr lang="fr-FR" sz="2400" b="1" u="none" dirty="0">
                        <a:solidFill>
                          <a:schemeClr val="accent1">
                            <a:lumMod val="50000"/>
                          </a:schemeClr>
                        </a:solidFill>
                      </a:endParaRPr>
                    </a:p>
                  </a:txBody>
                  <a:tcPr/>
                </a:tc>
                <a:tc>
                  <a:txBody>
                    <a:bodyPr/>
                    <a:lstStyle/>
                    <a:p>
                      <a:r>
                        <a:rPr kumimoji="0" lang="fr-FR" sz="1800" kern="1200" dirty="0" smtClean="0">
                          <a:solidFill>
                            <a:schemeClr val="dk1"/>
                          </a:solidFill>
                          <a:latin typeface="+mn-lt"/>
                          <a:ea typeface="+mn-ea"/>
                          <a:cs typeface="+mn-cs"/>
                        </a:rPr>
                        <a:t>Un gène humain codant l’insuline est introduit dans la bactérie </a:t>
                      </a:r>
                      <a:r>
                        <a:rPr kumimoji="0" lang="fr-FR" sz="1800" b="1" i="1" kern="1200" dirty="0" smtClean="0">
                          <a:solidFill>
                            <a:schemeClr val="dk1"/>
                          </a:solidFill>
                          <a:latin typeface="+mn-lt"/>
                          <a:ea typeface="+mn-ea"/>
                          <a:cs typeface="+mn-cs"/>
                        </a:rPr>
                        <a:t>Escherichia</a:t>
                      </a:r>
                      <a:r>
                        <a:rPr kumimoji="0" lang="fr-FR" sz="1800" b="1" kern="1200" baseline="0" dirty="0" smtClean="0">
                          <a:solidFill>
                            <a:schemeClr val="dk1"/>
                          </a:solidFill>
                          <a:latin typeface="+mn-lt"/>
                          <a:ea typeface="+mn-ea"/>
                          <a:cs typeface="+mn-cs"/>
                        </a:rPr>
                        <a:t> </a:t>
                      </a:r>
                      <a:r>
                        <a:rPr kumimoji="0" lang="fr-FR" sz="1800" b="1" i="1" kern="1200" baseline="0" dirty="0" smtClean="0">
                          <a:solidFill>
                            <a:schemeClr val="dk1"/>
                          </a:solidFill>
                          <a:latin typeface="+mn-lt"/>
                          <a:ea typeface="+mn-ea"/>
                          <a:cs typeface="+mn-cs"/>
                        </a:rPr>
                        <a:t>coli</a:t>
                      </a:r>
                      <a:r>
                        <a:rPr kumimoji="0" lang="fr-FR" sz="1800" b="1" kern="1200" baseline="0" dirty="0" smtClean="0">
                          <a:solidFill>
                            <a:schemeClr val="dk1"/>
                          </a:solidFill>
                          <a:latin typeface="+mn-lt"/>
                          <a:ea typeface="+mn-ea"/>
                          <a:cs typeface="+mn-cs"/>
                        </a:rPr>
                        <a:t> </a:t>
                      </a:r>
                      <a:r>
                        <a:rPr kumimoji="0" lang="fr-FR" sz="1800" kern="1200" dirty="0" smtClean="0">
                          <a:solidFill>
                            <a:schemeClr val="dk1"/>
                          </a:solidFill>
                          <a:latin typeface="+mn-lt"/>
                          <a:ea typeface="+mn-ea"/>
                          <a:cs typeface="+mn-cs"/>
                        </a:rPr>
                        <a:t>la première application commerciale</a:t>
                      </a:r>
                      <a:r>
                        <a:rPr kumimoji="0" lang="fr-FR" sz="1800" kern="1200" baseline="0" dirty="0" smtClean="0">
                          <a:solidFill>
                            <a:schemeClr val="dk1"/>
                          </a:solidFill>
                          <a:latin typeface="+mn-lt"/>
                          <a:ea typeface="+mn-ea"/>
                          <a:cs typeface="+mn-cs"/>
                        </a:rPr>
                        <a:t> </a:t>
                      </a:r>
                      <a:r>
                        <a:rPr kumimoji="0" lang="fr-FR" sz="1800" kern="1200" dirty="0" smtClean="0">
                          <a:solidFill>
                            <a:schemeClr val="dk1"/>
                          </a:solidFill>
                          <a:latin typeface="+mn-lt"/>
                          <a:ea typeface="+mn-ea"/>
                          <a:cs typeface="+mn-cs"/>
                        </a:rPr>
                        <a:t>en 1982 du génie génétique.</a:t>
                      </a:r>
                      <a:endParaRPr lang="fr-FR" dirty="0"/>
                    </a:p>
                  </a:txBody>
                  <a:tcPr/>
                </a:tc>
              </a:tr>
              <a:tr h="1122899">
                <a:tc>
                  <a:txBody>
                    <a:bodyPr/>
                    <a:lstStyle/>
                    <a:p>
                      <a:pPr>
                        <a:lnSpc>
                          <a:spcPct val="200000"/>
                        </a:lnSpc>
                      </a:pPr>
                      <a:r>
                        <a:rPr kumimoji="0" lang="fr-FR" sz="2400" b="1" u="none" kern="1200" dirty="0" smtClean="0">
                          <a:solidFill>
                            <a:schemeClr val="accent1">
                              <a:lumMod val="50000"/>
                            </a:schemeClr>
                          </a:solidFill>
                          <a:latin typeface="+mn-lt"/>
                          <a:ea typeface="+mn-ea"/>
                          <a:cs typeface="+mn-cs"/>
                        </a:rPr>
                        <a:t>1982</a:t>
                      </a:r>
                      <a:endParaRPr lang="fr-FR" sz="2400" b="1" u="none" dirty="0">
                        <a:solidFill>
                          <a:schemeClr val="accent1">
                            <a:lumMod val="50000"/>
                          </a:schemeClr>
                        </a:solidFill>
                      </a:endParaRPr>
                    </a:p>
                  </a:txBody>
                  <a:tcPr/>
                </a:tc>
                <a:tc>
                  <a:txBody>
                    <a:bodyPr/>
                    <a:lstStyle/>
                    <a:p>
                      <a:r>
                        <a:rPr kumimoji="0" lang="fr-FR" sz="1800" kern="1200" dirty="0" smtClean="0">
                          <a:solidFill>
                            <a:schemeClr val="dk1"/>
                          </a:solidFill>
                          <a:latin typeface="+mn-lt"/>
                          <a:ea typeface="+mn-ea"/>
                          <a:cs typeface="+mn-cs"/>
                        </a:rPr>
                        <a:t>Le premier animal génétiquement modifié est obtenu. Il s'agit d'une </a:t>
                      </a:r>
                      <a:r>
                        <a:rPr kumimoji="0" lang="fr-FR" sz="1800" b="1" u="none" kern="1200" dirty="0" smtClean="0">
                          <a:solidFill>
                            <a:schemeClr val="dk1"/>
                          </a:solidFill>
                          <a:latin typeface="+mn-lt"/>
                          <a:ea typeface="+mn-ea"/>
                          <a:cs typeface="+mn-cs"/>
                        </a:rPr>
                        <a:t>souris</a:t>
                      </a:r>
                      <a:r>
                        <a:rPr kumimoji="0" lang="fr-FR" sz="1800" u="none" kern="1200" baseline="0" dirty="0" smtClean="0">
                          <a:solidFill>
                            <a:schemeClr val="dk1"/>
                          </a:solidFill>
                          <a:latin typeface="+mn-lt"/>
                          <a:ea typeface="+mn-ea"/>
                          <a:cs typeface="+mn-cs"/>
                        </a:rPr>
                        <a:t> </a:t>
                      </a:r>
                      <a:r>
                        <a:rPr kumimoji="0" lang="fr-FR" sz="1800" kern="1200" dirty="0" smtClean="0">
                          <a:solidFill>
                            <a:schemeClr val="dk1"/>
                          </a:solidFill>
                          <a:latin typeface="+mn-lt"/>
                          <a:ea typeface="+mn-ea"/>
                          <a:cs typeface="+mn-cs"/>
                        </a:rPr>
                        <a:t>géante à laquelle le gène de l'hormone de croissance du rat a été transféré.</a:t>
                      </a:r>
                      <a:endParaRPr lang="fr-FR" dirty="0"/>
                    </a:p>
                  </a:txBody>
                  <a:tcPr/>
                </a:tc>
              </a:tr>
              <a:tr h="1101605">
                <a:tc>
                  <a:txBody>
                    <a:bodyPr/>
                    <a:lstStyle/>
                    <a:p>
                      <a:pPr>
                        <a:lnSpc>
                          <a:spcPct val="200000"/>
                        </a:lnSpc>
                      </a:pPr>
                      <a:r>
                        <a:rPr kumimoji="0" lang="fr-FR" sz="2400" b="1" u="none" kern="1200" dirty="0" smtClean="0">
                          <a:solidFill>
                            <a:schemeClr val="accent1">
                              <a:lumMod val="50000"/>
                            </a:schemeClr>
                          </a:solidFill>
                          <a:latin typeface="+mn-lt"/>
                          <a:ea typeface="+mn-ea"/>
                          <a:cs typeface="+mn-cs"/>
                        </a:rPr>
                        <a:t>1983</a:t>
                      </a:r>
                      <a:endParaRPr lang="fr-FR" sz="2400" b="1" u="none" dirty="0">
                        <a:solidFill>
                          <a:schemeClr val="accent1">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800" kern="1200" dirty="0" smtClean="0">
                          <a:solidFill>
                            <a:schemeClr val="dk1"/>
                          </a:solidFill>
                          <a:latin typeface="+mn-lt"/>
                          <a:ea typeface="+mn-ea"/>
                          <a:cs typeface="+mn-cs"/>
                        </a:rPr>
                        <a:t>Premier végétal génétiquement modifié est obtenu : une plante de </a:t>
                      </a:r>
                      <a:r>
                        <a:rPr kumimoji="0" lang="fr-FR" sz="1800" b="1" kern="1200" dirty="0" smtClean="0">
                          <a:solidFill>
                            <a:schemeClr val="dk1"/>
                          </a:solidFill>
                          <a:latin typeface="+mn-lt"/>
                          <a:ea typeface="+mn-ea"/>
                          <a:cs typeface="+mn-cs"/>
                        </a:rPr>
                        <a:t>tabac</a:t>
                      </a:r>
                      <a:r>
                        <a:rPr kumimoji="0" lang="fr-FR" sz="1800" kern="1200" dirty="0" smtClean="0">
                          <a:solidFill>
                            <a:schemeClr val="dk1"/>
                          </a:solidFill>
                          <a:latin typeface="+mn-lt"/>
                          <a:ea typeface="+mn-ea"/>
                          <a:cs typeface="+mn-cs"/>
                        </a:rPr>
                        <a:t> modifiée pour résister à un antibiotique.</a:t>
                      </a:r>
                    </a:p>
                    <a:p>
                      <a:endParaRPr lang="fr-FR" dirty="0"/>
                    </a:p>
                  </a:txBody>
                  <a:tcPr/>
                </a:tc>
              </a:tr>
              <a:tr h="1851318">
                <a:tc>
                  <a:txBody>
                    <a:bodyPr/>
                    <a:lstStyle/>
                    <a:p>
                      <a:r>
                        <a:rPr kumimoji="0" lang="fr-FR" sz="2400" b="1" i="0" u="none" kern="1200" dirty="0" smtClean="0">
                          <a:solidFill>
                            <a:schemeClr val="accent1">
                              <a:lumMod val="50000"/>
                            </a:schemeClr>
                          </a:solidFill>
                          <a:latin typeface="+mn-lt"/>
                          <a:ea typeface="+mn-ea"/>
                          <a:cs typeface="+mn-cs"/>
                        </a:rPr>
                        <a:t>2010</a:t>
                      </a:r>
                      <a:endParaRPr lang="fr-FR" sz="2400" b="1" i="0" u="none" dirty="0">
                        <a:solidFill>
                          <a:schemeClr val="accent1">
                            <a:lumMod val="50000"/>
                          </a:schemeClr>
                        </a:solidFill>
                      </a:endParaRPr>
                    </a:p>
                  </a:txBody>
                  <a:tcPr/>
                </a:tc>
                <a:tc>
                  <a:txBody>
                    <a:bodyPr/>
                    <a:lstStyle/>
                    <a:p>
                      <a:r>
                        <a:rPr kumimoji="0" lang="fr-FR" sz="1800" kern="1200" dirty="0" smtClean="0">
                          <a:solidFill>
                            <a:schemeClr val="dk1"/>
                          </a:solidFill>
                          <a:latin typeface="+mn-lt"/>
                          <a:ea typeface="+mn-ea"/>
                          <a:cs typeface="+mn-cs"/>
                        </a:rPr>
                        <a:t>Le premier organisme contenant un génome intégralement fabriqué par l'homme est décrit dans le journal Science. Il s'agit d'une souche de </a:t>
                      </a:r>
                      <a:r>
                        <a:rPr kumimoji="0" lang="fr-FR" sz="1800" b="1" i="1" kern="1200" dirty="0" err="1" smtClean="0">
                          <a:solidFill>
                            <a:schemeClr val="dk1"/>
                          </a:solidFill>
                          <a:latin typeface="+mn-lt"/>
                          <a:ea typeface="+mn-ea"/>
                          <a:cs typeface="+mn-cs"/>
                        </a:rPr>
                        <a:t>Mycoplasma</a:t>
                      </a:r>
                      <a:r>
                        <a:rPr kumimoji="0" lang="fr-FR" sz="1800" b="1" kern="1200" dirty="0" smtClean="0">
                          <a:solidFill>
                            <a:schemeClr val="dk1"/>
                          </a:solidFill>
                          <a:latin typeface="+mn-lt"/>
                          <a:ea typeface="+mn-ea"/>
                          <a:cs typeface="+mn-cs"/>
                        </a:rPr>
                        <a:t> </a:t>
                      </a:r>
                      <a:r>
                        <a:rPr kumimoji="0" lang="fr-FR" sz="1800" b="1" i="1" kern="1200" dirty="0" err="1" smtClean="0">
                          <a:solidFill>
                            <a:schemeClr val="dk1"/>
                          </a:solidFill>
                          <a:latin typeface="+mn-lt"/>
                          <a:ea typeface="+mn-ea"/>
                          <a:cs typeface="+mn-cs"/>
                        </a:rPr>
                        <a:t>capricolum</a:t>
                      </a:r>
                      <a:r>
                        <a:rPr kumimoji="0" lang="fr-FR" sz="1800" b="1" kern="1200" dirty="0" smtClean="0">
                          <a:solidFill>
                            <a:schemeClr val="dk1"/>
                          </a:solidFill>
                          <a:latin typeface="+mn-lt"/>
                          <a:ea typeface="+mn-ea"/>
                          <a:cs typeface="+mn-cs"/>
                        </a:rPr>
                        <a:t> </a:t>
                      </a:r>
                      <a:r>
                        <a:rPr kumimoji="0" lang="fr-FR" sz="1800" kern="1200" dirty="0" smtClean="0">
                          <a:solidFill>
                            <a:schemeClr val="dk1"/>
                          </a:solidFill>
                          <a:latin typeface="+mn-lt"/>
                          <a:ea typeface="+mn-ea"/>
                          <a:cs typeface="+mn-cs"/>
                        </a:rPr>
                        <a:t>dont le génome a été retiré est remplacé par le génome « JCVI-syn1.0 » conçu par l'équipe de </a:t>
                      </a:r>
                      <a:r>
                        <a:rPr kumimoji="0" lang="fr-FR" sz="1800" b="1" kern="1200" dirty="0" smtClean="0">
                          <a:solidFill>
                            <a:schemeClr val="dk1"/>
                          </a:solidFill>
                          <a:latin typeface="+mn-lt"/>
                          <a:ea typeface="+mn-ea"/>
                          <a:cs typeface="+mn-cs"/>
                        </a:rPr>
                        <a:t>Craig Venter</a:t>
                      </a:r>
                      <a:r>
                        <a:rPr kumimoji="0" lang="fr-FR" sz="1800" b="0" kern="1200" dirty="0" smtClean="0">
                          <a:solidFill>
                            <a:schemeClr val="dk1"/>
                          </a:solidFill>
                          <a:latin typeface="+mn-lt"/>
                          <a:ea typeface="+mn-ea"/>
                          <a:cs typeface="+mn-cs"/>
                        </a:rPr>
                        <a:t>, donnant </a:t>
                      </a:r>
                      <a:r>
                        <a:rPr kumimoji="0" lang="fr-FR" sz="1800" kern="1200" dirty="0" smtClean="0">
                          <a:solidFill>
                            <a:schemeClr val="dk1"/>
                          </a:solidFill>
                          <a:latin typeface="+mn-lt"/>
                          <a:ea typeface="+mn-ea"/>
                          <a:cs typeface="+mn-cs"/>
                        </a:rPr>
                        <a:t>naissance à une souche </a:t>
                      </a:r>
                      <a:r>
                        <a:rPr kumimoji="0" lang="fr-FR" sz="1800" b="1" i="1" kern="1200" dirty="0" err="1" smtClean="0">
                          <a:solidFill>
                            <a:schemeClr val="dk1"/>
                          </a:solidFill>
                          <a:latin typeface="+mn-lt"/>
                          <a:ea typeface="+mn-ea"/>
                          <a:cs typeface="+mn-cs"/>
                        </a:rPr>
                        <a:t>Mycoplasma</a:t>
                      </a:r>
                      <a:r>
                        <a:rPr kumimoji="0" lang="fr-FR" sz="1800" b="1" i="1" kern="1200" dirty="0" smtClean="0">
                          <a:solidFill>
                            <a:schemeClr val="dk1"/>
                          </a:solidFill>
                          <a:latin typeface="+mn-lt"/>
                          <a:ea typeface="+mn-ea"/>
                          <a:cs typeface="+mn-cs"/>
                        </a:rPr>
                        <a:t> </a:t>
                      </a:r>
                      <a:r>
                        <a:rPr kumimoji="0" lang="fr-FR" sz="1800" b="1" i="1" kern="1200" dirty="0" err="1" smtClean="0">
                          <a:solidFill>
                            <a:schemeClr val="dk1"/>
                          </a:solidFill>
                          <a:latin typeface="+mn-lt"/>
                          <a:ea typeface="+mn-ea"/>
                          <a:cs typeface="+mn-cs"/>
                        </a:rPr>
                        <a:t>mycoides</a:t>
                      </a:r>
                      <a:r>
                        <a:rPr kumimoji="0" lang="fr-FR" sz="1800" b="1" i="1" kern="1200" dirty="0" smtClean="0">
                          <a:solidFill>
                            <a:schemeClr val="dk1"/>
                          </a:solidFill>
                          <a:latin typeface="+mn-lt"/>
                          <a:ea typeface="+mn-ea"/>
                          <a:cs typeface="+mn-cs"/>
                        </a:rPr>
                        <a:t>.</a:t>
                      </a:r>
                      <a:endParaRPr lang="fr-FR" b="1" i="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285784" y="2000240"/>
            <a:ext cx="8929718"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IV-  REPARTITION DES OGM</a:t>
            </a:r>
          </a:p>
        </p:txBody>
      </p:sp>
      <p:sp>
        <p:nvSpPr>
          <p:cNvPr id="6" name="Rectangle 5"/>
          <p:cNvSpPr/>
          <p:nvPr/>
        </p:nvSpPr>
        <p:spPr>
          <a:xfrm>
            <a:off x="500034" y="2643182"/>
            <a:ext cx="7929618" cy="369332"/>
          </a:xfrm>
          <a:prstGeom prst="rect">
            <a:avLst/>
          </a:prstGeom>
        </p:spPr>
        <p:txBody>
          <a:bodyPr wrap="square">
            <a:spAutoFit/>
          </a:bodyPr>
          <a:lstStyle/>
          <a:p>
            <a:r>
              <a:rPr lang="fr-FR" b="1" dirty="0" smtClean="0">
                <a:solidFill>
                  <a:srgbClr val="1A6080"/>
                </a:solidFill>
              </a:rPr>
              <a:t>D      A      N      S                  L       E                  M      O      N      D      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set>
                                      <p:cBhvr>
                                        <p:cTn id="14" dur="228" fill="hold">
                                          <p:stCondLst>
                                            <p:cond delay="0"/>
                                          </p:stCondLst>
                                        </p:cTn>
                                        <p:tgtEl>
                                          <p:spTgt spid="6"/>
                                        </p:tgtEl>
                                        <p:attrNameLst>
                                          <p:attrName>style.rotation</p:attrName>
                                        </p:attrNameLst>
                                      </p:cBhvr>
                                      <p:to>
                                        <p:strVal val="-45.0"/>
                                      </p:to>
                                    </p:set>
                                    <p:anim calcmode="lin" valueType="num">
                                      <p:cBhvr>
                                        <p:cTn id="1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Image 2"/>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8" name="Rectangle 7"/>
          <p:cNvSpPr/>
          <p:nvPr/>
        </p:nvSpPr>
        <p:spPr>
          <a:xfrm>
            <a:off x="-285784" y="2000240"/>
            <a:ext cx="9429784"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V- LES OGM SONT LE RESULTAT    </a:t>
            </a:r>
          </a:p>
        </p:txBody>
      </p:sp>
      <p:sp>
        <p:nvSpPr>
          <p:cNvPr id="9" name="Rectangle 8"/>
          <p:cNvSpPr/>
          <p:nvPr/>
        </p:nvSpPr>
        <p:spPr>
          <a:xfrm>
            <a:off x="214282" y="2643182"/>
            <a:ext cx="8929718" cy="369332"/>
          </a:xfrm>
          <a:prstGeom prst="rect">
            <a:avLst/>
          </a:prstGeom>
        </p:spPr>
        <p:txBody>
          <a:bodyPr wrap="square">
            <a:spAutoFit/>
          </a:bodyPr>
          <a:lstStyle/>
          <a:p>
            <a:r>
              <a:rPr lang="fr-FR" b="1" dirty="0" smtClean="0">
                <a:solidFill>
                  <a:srgbClr val="1A6080"/>
                </a:solidFill>
              </a:rPr>
              <a:t>D   E        N   O   M   B   R   E   U   S   E   S           M    E    T    H    O    D    E    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set>
                                      <p:cBhvr>
                                        <p:cTn id="14" dur="228" fill="hold">
                                          <p:stCondLst>
                                            <p:cond delay="0"/>
                                          </p:stCondLst>
                                        </p:cTn>
                                        <p:tgtEl>
                                          <p:spTgt spid="9"/>
                                        </p:tgtEl>
                                        <p:attrNameLst>
                                          <p:attrName>style.rotation</p:attrName>
                                        </p:attrNameLst>
                                      </p:cBhvr>
                                      <p:to>
                                        <p:strVal val="-45.0"/>
                                      </p:to>
                                    </p:set>
                                    <p:anim calcmode="lin" valueType="num">
                                      <p:cBhvr>
                                        <p:cTn id="15"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Documents and Settings\welcome\Bureau\9raya\OGM &amp; PGM\Sans titre.bmp"/>
          <p:cNvPicPr>
            <a:picLocks noChangeAspect="1" noChangeArrowheads="1"/>
          </p:cNvPicPr>
          <p:nvPr/>
        </p:nvPicPr>
        <p:blipFill>
          <a:blip r:embed="rId2" cstate="print"/>
          <a:srcRect/>
          <a:stretch>
            <a:fillRect/>
          </a:stretch>
        </p:blipFill>
        <p:spPr bwMode="auto">
          <a:xfrm>
            <a:off x="0" y="-24584"/>
            <a:ext cx="9144000" cy="6882584"/>
          </a:xfrm>
          <a:prstGeom prst="rect">
            <a:avLst/>
          </a:prstGeom>
          <a:noFill/>
        </p:spPr>
      </p:pic>
      <p:sp>
        <p:nvSpPr>
          <p:cNvPr id="5" name="Chevron 4"/>
          <p:cNvSpPr/>
          <p:nvPr/>
        </p:nvSpPr>
        <p:spPr>
          <a:xfrm>
            <a:off x="214282" y="1071546"/>
            <a:ext cx="2500330" cy="1714512"/>
          </a:xfrm>
          <a:prstGeom prst="chevr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Chevron 5"/>
          <p:cNvSpPr/>
          <p:nvPr/>
        </p:nvSpPr>
        <p:spPr>
          <a:xfrm>
            <a:off x="214282" y="3143248"/>
            <a:ext cx="2643206" cy="1714512"/>
          </a:xfrm>
          <a:prstGeom prst="chevr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8" name="Chevron 7"/>
          <p:cNvSpPr/>
          <p:nvPr/>
        </p:nvSpPr>
        <p:spPr>
          <a:xfrm rot="10800000">
            <a:off x="6000760" y="1071546"/>
            <a:ext cx="2857520" cy="1714512"/>
          </a:xfrm>
          <a:prstGeom prst="chevr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Chevron 8"/>
          <p:cNvSpPr/>
          <p:nvPr/>
        </p:nvSpPr>
        <p:spPr>
          <a:xfrm rot="10800000">
            <a:off x="6000760" y="3143248"/>
            <a:ext cx="2786082" cy="1714512"/>
          </a:xfrm>
          <a:prstGeom prst="chevron">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1" name="Connecteur droit 10"/>
          <p:cNvCxnSpPr/>
          <p:nvPr/>
        </p:nvCxnSpPr>
        <p:spPr>
          <a:xfrm rot="5400000">
            <a:off x="5643570" y="928670"/>
            <a:ext cx="1000132" cy="1000132"/>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5643570" y="1928802"/>
            <a:ext cx="1071570" cy="1000132"/>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rot="5400000">
            <a:off x="5643570" y="2928934"/>
            <a:ext cx="1071570" cy="1071570"/>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a:off x="5643570" y="4000504"/>
            <a:ext cx="1071570" cy="1000132"/>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10800000">
            <a:off x="2214546" y="5000636"/>
            <a:ext cx="4500594" cy="1588"/>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5400000" flipH="1" flipV="1">
            <a:off x="2214546" y="4071942"/>
            <a:ext cx="928694" cy="928694"/>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rot="16200000" flipV="1">
            <a:off x="2071670" y="3000372"/>
            <a:ext cx="1071570" cy="1071570"/>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2071670" y="2000240"/>
            <a:ext cx="1071570" cy="1000132"/>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rot="10800000">
            <a:off x="2000232" y="928670"/>
            <a:ext cx="1143008" cy="1071570"/>
          </a:xfrm>
          <a:prstGeom prst="line">
            <a:avLst/>
          </a:prstGeom>
          <a:ln w="1016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2000232" y="928670"/>
            <a:ext cx="4643470" cy="1588"/>
          </a:xfrm>
          <a:prstGeom prst="line">
            <a:avLst/>
          </a:prstGeom>
          <a:ln w="101600" cmpd="sng">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099" name="Rectangle 3"/>
          <p:cNvSpPr>
            <a:spLocks noChangeArrowheads="1"/>
          </p:cNvSpPr>
          <p:nvPr/>
        </p:nvSpPr>
        <p:spPr bwMode="auto">
          <a:xfrm>
            <a:off x="3214678" y="1214422"/>
            <a:ext cx="285752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accent1">
                    <a:lumMod val="50000"/>
                  </a:schemeClr>
                </a:solidFill>
                <a:effectLst/>
                <a:ea typeface="Calibri" pitchFamily="34" charset="0"/>
                <a:cs typeface="Arial" pitchFamily="34" charset="0"/>
              </a:rPr>
              <a:t>  </a:t>
            </a:r>
            <a:r>
              <a:rPr kumimoji="0" lang="fr-FR" sz="4400" b="1" i="0" u="none" strike="noStrike" cap="none" normalizeH="0" baseline="0" dirty="0" smtClean="0">
                <a:ln>
                  <a:noFill/>
                </a:ln>
                <a:solidFill>
                  <a:schemeClr val="accent3">
                    <a:lumMod val="60000"/>
                    <a:lumOff val="40000"/>
                  </a:schemeClr>
                </a:solidFill>
                <a:effectLst/>
                <a:ea typeface="Calibri" pitchFamily="34" charset="0"/>
                <a:cs typeface="Arial" pitchFamily="34" charset="0"/>
              </a:rPr>
              <a:t>OGM</a:t>
            </a:r>
            <a:endParaRPr kumimoji="0" lang="fr-FR" sz="4400" b="1" i="0" u="none" strike="noStrike" cap="none" normalizeH="0" baseline="0" dirty="0" smtClean="0">
              <a:ln>
                <a:noFill/>
              </a:ln>
              <a:solidFill>
                <a:schemeClr val="accent3">
                  <a:lumMod val="60000"/>
                  <a:lumOff val="40000"/>
                </a:schemeClr>
              </a:solidFill>
              <a:effectLst/>
              <a:cs typeface="Arial" pitchFamily="34" charset="0"/>
            </a:endParaRPr>
          </a:p>
        </p:txBody>
      </p:sp>
      <p:sp>
        <p:nvSpPr>
          <p:cNvPr id="4100" name="Rectangle 4"/>
          <p:cNvSpPr>
            <a:spLocks noChangeArrowheads="1"/>
          </p:cNvSpPr>
          <p:nvPr/>
        </p:nvSpPr>
        <p:spPr bwMode="auto">
          <a:xfrm>
            <a:off x="3000364" y="2428868"/>
            <a:ext cx="30003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accent1">
                    <a:lumMod val="50000"/>
                  </a:schemeClr>
                </a:solidFill>
                <a:effectLst/>
                <a:ea typeface="Calibri" pitchFamily="34" charset="0"/>
                <a:cs typeface="Arial" pitchFamily="34" charset="0"/>
              </a:rPr>
              <a:t>- Microorganisme</a:t>
            </a:r>
            <a:endParaRPr kumimoji="0" lang="fr-FR" sz="2400" b="1" i="0" u="none" strike="noStrike" cap="none" normalizeH="0" baseline="0" dirty="0" smtClean="0">
              <a:ln>
                <a:noFill/>
              </a:ln>
              <a:solidFill>
                <a:schemeClr val="accent1">
                  <a:lumMod val="50000"/>
                </a:schemeClr>
              </a:solidFill>
              <a:effectLst/>
              <a:cs typeface="Arial" pitchFamily="34" charset="0"/>
            </a:endParaRPr>
          </a:p>
        </p:txBody>
      </p:sp>
      <p:sp>
        <p:nvSpPr>
          <p:cNvPr id="52" name="Rectangle 51"/>
          <p:cNvSpPr/>
          <p:nvPr/>
        </p:nvSpPr>
        <p:spPr>
          <a:xfrm>
            <a:off x="3000364" y="3000372"/>
            <a:ext cx="1616148" cy="461665"/>
          </a:xfrm>
          <a:prstGeom prst="rect">
            <a:avLst/>
          </a:prstGeom>
        </p:spPr>
        <p:txBody>
          <a:bodyPr wrap="none">
            <a:spAutoFit/>
          </a:bodyPr>
          <a:lstStyle/>
          <a:p>
            <a:r>
              <a:rPr lang="fr-FR" sz="2400" b="1" dirty="0" smtClean="0">
                <a:solidFill>
                  <a:schemeClr val="accent1">
                    <a:lumMod val="50000"/>
                  </a:schemeClr>
                </a:solidFill>
              </a:rPr>
              <a:t>- Animal </a:t>
            </a:r>
            <a:endParaRPr lang="fr-FR" sz="2400" b="1" dirty="0">
              <a:solidFill>
                <a:schemeClr val="accent1">
                  <a:lumMod val="50000"/>
                </a:schemeClr>
              </a:solidFill>
            </a:endParaRPr>
          </a:p>
        </p:txBody>
      </p:sp>
      <p:sp>
        <p:nvSpPr>
          <p:cNvPr id="53" name="Rectangle 52"/>
          <p:cNvSpPr/>
          <p:nvPr/>
        </p:nvSpPr>
        <p:spPr>
          <a:xfrm>
            <a:off x="3071802" y="3500438"/>
            <a:ext cx="1577676" cy="461665"/>
          </a:xfrm>
          <a:prstGeom prst="rect">
            <a:avLst/>
          </a:prstGeom>
        </p:spPr>
        <p:txBody>
          <a:bodyPr wrap="none">
            <a:spAutoFit/>
          </a:bodyPr>
          <a:lstStyle/>
          <a:p>
            <a:r>
              <a:rPr lang="fr-FR" sz="2400" b="1" dirty="0" smtClean="0">
                <a:solidFill>
                  <a:schemeClr val="accent1">
                    <a:lumMod val="50000"/>
                  </a:schemeClr>
                </a:solidFill>
              </a:rPr>
              <a:t>- Végétal</a:t>
            </a:r>
            <a:endParaRPr lang="fr-FR" sz="2400" b="1" dirty="0">
              <a:solidFill>
                <a:schemeClr val="accent1">
                  <a:lumMod val="50000"/>
                </a:schemeClr>
              </a:solidFill>
            </a:endParaRPr>
          </a:p>
        </p:txBody>
      </p:sp>
      <p:sp>
        <p:nvSpPr>
          <p:cNvPr id="54" name="Rectangle 53"/>
          <p:cNvSpPr/>
          <p:nvPr/>
        </p:nvSpPr>
        <p:spPr>
          <a:xfrm>
            <a:off x="1071538" y="3786190"/>
            <a:ext cx="1701108" cy="369332"/>
          </a:xfrm>
          <a:prstGeom prst="rect">
            <a:avLst/>
          </a:prstGeom>
        </p:spPr>
        <p:txBody>
          <a:bodyPr wrap="none">
            <a:spAutoFit/>
          </a:bodyPr>
          <a:lstStyle/>
          <a:p>
            <a:pPr algn="ctr"/>
            <a:r>
              <a:rPr lang="fr-FR" b="1" dirty="0" smtClean="0"/>
              <a:t>Transgénèse</a:t>
            </a:r>
            <a:endParaRPr lang="fr-FR" b="1" dirty="0"/>
          </a:p>
        </p:txBody>
      </p:sp>
      <p:sp>
        <p:nvSpPr>
          <p:cNvPr id="55" name="Rectangle 54"/>
          <p:cNvSpPr/>
          <p:nvPr/>
        </p:nvSpPr>
        <p:spPr>
          <a:xfrm>
            <a:off x="1000100" y="1714488"/>
            <a:ext cx="1495923" cy="369332"/>
          </a:xfrm>
          <a:prstGeom prst="rect">
            <a:avLst/>
          </a:prstGeom>
        </p:spPr>
        <p:txBody>
          <a:bodyPr wrap="none">
            <a:spAutoFit/>
          </a:bodyPr>
          <a:lstStyle/>
          <a:p>
            <a:pPr algn="ctr"/>
            <a:r>
              <a:rPr lang="fr-FR" b="1" dirty="0" err="1" smtClean="0"/>
              <a:t>Biolistique</a:t>
            </a:r>
            <a:endParaRPr lang="fr-FR" b="1" dirty="0"/>
          </a:p>
        </p:txBody>
      </p:sp>
      <p:sp>
        <p:nvSpPr>
          <p:cNvPr id="56" name="Rectangle 55"/>
          <p:cNvSpPr/>
          <p:nvPr/>
        </p:nvSpPr>
        <p:spPr>
          <a:xfrm>
            <a:off x="6143636" y="1714488"/>
            <a:ext cx="2000264" cy="369332"/>
          </a:xfrm>
          <a:prstGeom prst="rect">
            <a:avLst/>
          </a:prstGeom>
        </p:spPr>
        <p:txBody>
          <a:bodyPr wrap="square">
            <a:spAutoFit/>
          </a:bodyPr>
          <a:lstStyle/>
          <a:p>
            <a:r>
              <a:rPr lang="fr-FR" b="1" dirty="0" smtClean="0"/>
              <a:t>Microinjection</a:t>
            </a:r>
            <a:endParaRPr lang="fr-FR" b="1" dirty="0"/>
          </a:p>
        </p:txBody>
      </p:sp>
      <p:sp>
        <p:nvSpPr>
          <p:cNvPr id="57" name="Rectangle 56"/>
          <p:cNvSpPr/>
          <p:nvPr/>
        </p:nvSpPr>
        <p:spPr>
          <a:xfrm>
            <a:off x="6072198" y="3786190"/>
            <a:ext cx="2143140" cy="369332"/>
          </a:xfrm>
          <a:prstGeom prst="rect">
            <a:avLst/>
          </a:prstGeom>
        </p:spPr>
        <p:txBody>
          <a:bodyPr wrap="square">
            <a:spAutoFit/>
          </a:bodyPr>
          <a:lstStyle/>
          <a:p>
            <a:r>
              <a:rPr lang="fr-FR" b="1" dirty="0" smtClean="0"/>
              <a:t>Electrolocation</a:t>
            </a:r>
            <a:endParaRPr lang="fr-F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anim calcmode="lin" valueType="num">
                                      <p:cBhvr>
                                        <p:cTn id="8" dur="500" fill="hold"/>
                                        <p:tgtEl>
                                          <p:spTgt spid="4099"/>
                                        </p:tgtEl>
                                        <p:attrNameLst>
                                          <p:attrName>ppt_x</p:attrName>
                                        </p:attrNameLst>
                                      </p:cBhvr>
                                      <p:tavLst>
                                        <p:tav tm="0">
                                          <p:val>
                                            <p:strVal val="#ppt_x"/>
                                          </p:val>
                                        </p:tav>
                                        <p:tav tm="100000">
                                          <p:val>
                                            <p:strVal val="#ppt_x"/>
                                          </p:val>
                                        </p:tav>
                                      </p:tavLst>
                                    </p:anim>
                                    <p:anim calcmode="lin" valueType="num">
                                      <p:cBhvr>
                                        <p:cTn id="9" dur="5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1000" fill="hold"/>
                                        <p:tgtEl>
                                          <p:spTgt spid="54"/>
                                        </p:tgtEl>
                                        <p:attrNameLst>
                                          <p:attrName>ppt_x</p:attrName>
                                        </p:attrNameLst>
                                      </p:cBhvr>
                                      <p:tavLst>
                                        <p:tav tm="0">
                                          <p:val>
                                            <p:strVal val="#ppt_x-.2"/>
                                          </p:val>
                                        </p:tav>
                                        <p:tav tm="100000">
                                          <p:val>
                                            <p:strVal val="#ppt_x"/>
                                          </p:val>
                                        </p:tav>
                                      </p:tavLst>
                                    </p:anim>
                                    <p:anim calcmode="lin" valueType="num">
                                      <p:cBhvr>
                                        <p:cTn id="22"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000" fill="hold"/>
                                        <p:tgtEl>
                                          <p:spTgt spid="57"/>
                                        </p:tgtEl>
                                        <p:attrNameLst>
                                          <p:attrName>ppt_x</p:attrName>
                                        </p:attrNameLst>
                                      </p:cBhvr>
                                      <p:tavLst>
                                        <p:tav tm="0">
                                          <p:val>
                                            <p:strVal val="#ppt_x-.2"/>
                                          </p:val>
                                        </p:tav>
                                        <p:tav tm="100000">
                                          <p:val>
                                            <p:strVal val="#ppt_x"/>
                                          </p:val>
                                        </p:tav>
                                      </p:tavLst>
                                    </p:anim>
                                    <p:anim calcmode="lin" valueType="num">
                                      <p:cBhvr>
                                        <p:cTn id="36" dur="10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p:cTn id="49" dur="1000" fill="hold"/>
                                        <p:tgtEl>
                                          <p:spTgt spid="56"/>
                                        </p:tgtEl>
                                        <p:attrNameLst>
                                          <p:attrName>ppt_x</p:attrName>
                                        </p:attrNameLst>
                                      </p:cBhvr>
                                      <p:tavLst>
                                        <p:tav tm="0">
                                          <p:val>
                                            <p:strVal val="#ppt_x-.2"/>
                                          </p:val>
                                        </p:tav>
                                        <p:tav tm="100000">
                                          <p:val>
                                            <p:strVal val="#ppt_x"/>
                                          </p:val>
                                        </p:tav>
                                      </p:tavLst>
                                    </p:anim>
                                    <p:anim calcmode="lin" valueType="num">
                                      <p:cBhvr>
                                        <p:cTn id="50"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51" dur="10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1000" fill="hold"/>
                                        <p:tgtEl>
                                          <p:spTgt spid="5"/>
                                        </p:tgtEl>
                                        <p:attrNameLst>
                                          <p:attrName>ppt_x</p:attrName>
                                        </p:attrNameLst>
                                      </p:cBhvr>
                                      <p:tavLst>
                                        <p:tav tm="0">
                                          <p:val>
                                            <p:strVal val="#ppt_x-.2"/>
                                          </p:val>
                                        </p:tav>
                                        <p:tav tm="100000">
                                          <p:val>
                                            <p:strVal val="#ppt_x"/>
                                          </p:val>
                                        </p:tav>
                                      </p:tavLst>
                                    </p:anim>
                                    <p:anim calcmode="lin" valueType="num">
                                      <p:cBhvr>
                                        <p:cTn id="5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8" dur="10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p:cTn id="63" dur="1000" fill="hold"/>
                                        <p:tgtEl>
                                          <p:spTgt spid="55"/>
                                        </p:tgtEl>
                                        <p:attrNameLst>
                                          <p:attrName>ppt_x</p:attrName>
                                        </p:attrNameLst>
                                      </p:cBhvr>
                                      <p:tavLst>
                                        <p:tav tm="0">
                                          <p:val>
                                            <p:strVal val="#ppt_x-.2"/>
                                          </p:val>
                                        </p:tav>
                                        <p:tav tm="100000">
                                          <p:val>
                                            <p:strVal val="#ppt_x"/>
                                          </p:val>
                                        </p:tav>
                                      </p:tavLst>
                                    </p:anim>
                                    <p:anim calcmode="lin" valueType="num">
                                      <p:cBhvr>
                                        <p:cTn id="64"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5"/>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4100"/>
                                        </p:tgtEl>
                                        <p:attrNameLst>
                                          <p:attrName>style.visibility</p:attrName>
                                        </p:attrNameLst>
                                      </p:cBhvr>
                                      <p:to>
                                        <p:strVal val="visible"/>
                                      </p:to>
                                    </p:set>
                                    <p:anim calcmode="lin" valueType="num">
                                      <p:cBhvr>
                                        <p:cTn id="70" dur="1000" fill="hold"/>
                                        <p:tgtEl>
                                          <p:spTgt spid="4100"/>
                                        </p:tgtEl>
                                        <p:attrNameLst>
                                          <p:attrName>ppt_x</p:attrName>
                                        </p:attrNameLst>
                                      </p:cBhvr>
                                      <p:tavLst>
                                        <p:tav tm="0">
                                          <p:val>
                                            <p:strVal val="#ppt_x-.2"/>
                                          </p:val>
                                        </p:tav>
                                        <p:tav tm="100000">
                                          <p:val>
                                            <p:strVal val="#ppt_x"/>
                                          </p:val>
                                        </p:tav>
                                      </p:tavLst>
                                    </p:anim>
                                    <p:anim calcmode="lin" valueType="num">
                                      <p:cBhvr>
                                        <p:cTn id="71"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4100"/>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1000" fill="hold"/>
                                        <p:tgtEl>
                                          <p:spTgt spid="52"/>
                                        </p:tgtEl>
                                        <p:attrNameLst>
                                          <p:attrName>ppt_x</p:attrName>
                                        </p:attrNameLst>
                                      </p:cBhvr>
                                      <p:tavLst>
                                        <p:tav tm="0">
                                          <p:val>
                                            <p:strVal val="#ppt_x-.2"/>
                                          </p:val>
                                        </p:tav>
                                        <p:tav tm="100000">
                                          <p:val>
                                            <p:strVal val="#ppt_x"/>
                                          </p:val>
                                        </p:tav>
                                      </p:tavLst>
                                    </p:anim>
                                    <p:anim calcmode="lin" valueType="num">
                                      <p:cBhvr>
                                        <p:cTn id="78"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79" dur="10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1000" fill="hold"/>
                                        <p:tgtEl>
                                          <p:spTgt spid="53"/>
                                        </p:tgtEl>
                                        <p:attrNameLst>
                                          <p:attrName>ppt_x</p:attrName>
                                        </p:attrNameLst>
                                      </p:cBhvr>
                                      <p:tavLst>
                                        <p:tav tm="0">
                                          <p:val>
                                            <p:strVal val="#ppt_x-.2"/>
                                          </p:val>
                                        </p:tav>
                                        <p:tav tm="100000">
                                          <p:val>
                                            <p:strVal val="#ppt_x"/>
                                          </p:val>
                                        </p:tav>
                                      </p:tavLst>
                                    </p:anim>
                                    <p:anim calcmode="lin" valueType="num">
                                      <p:cBhvr>
                                        <p:cTn id="85"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4099" grpId="0"/>
      <p:bldP spid="4100" grpId="0"/>
      <p:bldP spid="52" grpId="0"/>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Documents and Settings\welcome\Bureau\9raya\OGM &amp; PGM\Sans titre.bmp"/>
          <p:cNvPicPr>
            <a:picLocks noChangeAspect="1" noChangeArrowheads="1"/>
          </p:cNvPicPr>
          <p:nvPr/>
        </p:nvPicPr>
        <p:blipFill>
          <a:blip r:embed="rId2" cstate="print"/>
          <a:srcRect/>
          <a:stretch>
            <a:fillRect/>
          </a:stretch>
        </p:blipFill>
        <p:spPr bwMode="auto">
          <a:xfrm>
            <a:off x="0" y="12353"/>
            <a:ext cx="9144000" cy="6845647"/>
          </a:xfrm>
          <a:prstGeom prst="rect">
            <a:avLst/>
          </a:prstGeom>
          <a:noFill/>
        </p:spPr>
      </p:pic>
      <p:sp>
        <p:nvSpPr>
          <p:cNvPr id="4" name="Rectangle 3"/>
          <p:cNvSpPr/>
          <p:nvPr/>
        </p:nvSpPr>
        <p:spPr>
          <a:xfrm>
            <a:off x="214282" y="2000240"/>
            <a:ext cx="9429784"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VI-COMMENT FABRIQUE-</a:t>
            </a:r>
          </a:p>
        </p:txBody>
      </p:sp>
      <p:sp>
        <p:nvSpPr>
          <p:cNvPr id="5" name="Rectangle 4"/>
          <p:cNvSpPr/>
          <p:nvPr/>
        </p:nvSpPr>
        <p:spPr>
          <a:xfrm>
            <a:off x="285720" y="2643182"/>
            <a:ext cx="8001056" cy="369332"/>
          </a:xfrm>
          <a:prstGeom prst="rect">
            <a:avLst/>
          </a:prstGeom>
        </p:spPr>
        <p:txBody>
          <a:bodyPr wrap="square">
            <a:spAutoFit/>
          </a:bodyPr>
          <a:lstStyle/>
          <a:p>
            <a:r>
              <a:rPr lang="fr-FR" b="1" dirty="0" smtClean="0">
                <a:solidFill>
                  <a:srgbClr val="1A6080"/>
                </a:solidFill>
              </a:rPr>
              <a:t>      T   -   O       N                U       N                 O         G         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228" fill="hold">
                                          <p:stCondLst>
                                            <p:cond delay="0"/>
                                          </p:stCondLst>
                                        </p:cTn>
                                        <p:tgtEl>
                                          <p:spTgt spid="5"/>
                                        </p:tgtEl>
                                        <p:attrNameLst>
                                          <p:attrName>style.rotation</p:attrName>
                                        </p:attrNameLst>
                                      </p:cBhvr>
                                      <p:to>
                                        <p:strVal val="-45.0"/>
                                      </p:to>
                                    </p:set>
                                    <p:anim calcmode="lin" valueType="num">
                                      <p:cBhvr>
                                        <p:cTn id="15"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1-</a:t>
            </a:r>
            <a:r>
              <a:rPr lang="fr-FR" sz="2800" b="1" u="sng" dirty="0" smtClean="0">
                <a:solidFill>
                  <a:schemeClr val="accent1">
                    <a:lumMod val="50000"/>
                  </a:schemeClr>
                </a:solidFill>
              </a:rPr>
              <a:t> Création d’un OGM bactérien:</a:t>
            </a:r>
            <a:endParaRPr lang="fr-FR" sz="2800" b="1" u="sng" dirty="0">
              <a:solidFill>
                <a:schemeClr val="accent1">
                  <a:lumMod val="50000"/>
                </a:schemeClr>
              </a:solidFill>
            </a:endParaRPr>
          </a:p>
        </p:txBody>
      </p:sp>
      <p:sp>
        <p:nvSpPr>
          <p:cNvPr id="3073" name="Rectangle 1"/>
          <p:cNvSpPr>
            <a:spLocks noChangeArrowheads="1"/>
          </p:cNvSpPr>
          <p:nvPr/>
        </p:nvSpPr>
        <p:spPr bwMode="auto">
          <a:xfrm>
            <a:off x="214282" y="1857364"/>
            <a:ext cx="8501122" cy="10002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fr-FR" sz="2400" u="none" strike="noStrike" cap="none" normalizeH="0" baseline="0" dirty="0" smtClean="0">
                <a:ln>
                  <a:noFill/>
                </a:ln>
                <a:solidFill>
                  <a:schemeClr val="tx1"/>
                </a:solidFill>
                <a:effectLst/>
                <a:ea typeface="Calibri" pitchFamily="34" charset="0"/>
                <a:cs typeface="Arial" pitchFamily="34" charset="0"/>
              </a:rPr>
              <a:t>Comment  produire une protéine humaine en grande quantité grâce à des bactéries?</a:t>
            </a:r>
            <a:endParaRPr kumimoji="0" lang="fr-FR" sz="240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14282" y="3071810"/>
            <a:ext cx="8501122" cy="2169825"/>
          </a:xfrm>
          <a:prstGeom prst="rect">
            <a:avLst/>
          </a:prstGeom>
        </p:spPr>
        <p:txBody>
          <a:bodyPr wrap="square">
            <a:spAutoFit/>
          </a:bodyPr>
          <a:lstStyle/>
          <a:p>
            <a:pPr>
              <a:lnSpc>
                <a:spcPct val="150000"/>
              </a:lnSpc>
            </a:pPr>
            <a:r>
              <a:rPr lang="fr-FR" sz="2400" dirty="0" smtClean="0"/>
              <a:t>     Ici une bactérie va fabriquer une protéine humaine: La bactérie sera un OGM, on a fait de la transgénèse pour l'obtenir.</a:t>
            </a:r>
            <a:r>
              <a:rPr lang="fr-FR" dirty="0" smtClean="0"/>
              <a:t/>
            </a:r>
            <a:br>
              <a:rPr lang="fr-FR" dirty="0" smtClean="0"/>
            </a:b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073"/>
                                        </p:tgtEl>
                                        <p:attrNameLst>
                                          <p:attrName>style.visibility</p:attrName>
                                        </p:attrNameLst>
                                      </p:cBhvr>
                                      <p:to>
                                        <p:strVal val="visible"/>
                                      </p:to>
                                    </p:set>
                                    <p:anim calcmode="lin" valueType="num">
                                      <p:cBhvr>
                                        <p:cTn id="12" dur="1000" fill="hold"/>
                                        <p:tgtEl>
                                          <p:spTgt spid="3073"/>
                                        </p:tgtEl>
                                        <p:attrNameLst>
                                          <p:attrName>ppt_w</p:attrName>
                                        </p:attrNameLst>
                                      </p:cBhvr>
                                      <p:tavLst>
                                        <p:tav tm="0">
                                          <p:val>
                                            <p:strVal val="#ppt_w*0.70"/>
                                          </p:val>
                                        </p:tav>
                                        <p:tav tm="100000">
                                          <p:val>
                                            <p:strVal val="#ppt_w"/>
                                          </p:val>
                                        </p:tav>
                                      </p:tavLst>
                                    </p:anim>
                                    <p:anim calcmode="lin" valueType="num">
                                      <p:cBhvr>
                                        <p:cTn id="13" dur="1000" fill="hold"/>
                                        <p:tgtEl>
                                          <p:spTgt spid="3073"/>
                                        </p:tgtEl>
                                        <p:attrNameLst>
                                          <p:attrName>ppt_h</p:attrName>
                                        </p:attrNameLst>
                                      </p:cBhvr>
                                      <p:tavLst>
                                        <p:tav tm="0">
                                          <p:val>
                                            <p:strVal val="#ppt_h"/>
                                          </p:val>
                                        </p:tav>
                                        <p:tav tm="100000">
                                          <p:val>
                                            <p:strVal val="#ppt_h"/>
                                          </p:val>
                                        </p:tav>
                                      </p:tavLst>
                                    </p:anim>
                                    <p:animEffect transition="in" filter="fade">
                                      <p:cBhvr>
                                        <p:cTn id="14" dur="1000"/>
                                        <p:tgtEl>
                                          <p:spTgt spid="307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07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1802" y="0"/>
            <a:ext cx="2630657" cy="400110"/>
          </a:xfrm>
          <a:prstGeom prst="rect">
            <a:avLst/>
          </a:prstGeom>
        </p:spPr>
        <p:txBody>
          <a:bodyPr wrap="none">
            <a:spAutoFit/>
          </a:bodyPr>
          <a:lstStyle/>
          <a:p>
            <a:pPr algn="ctr"/>
            <a:r>
              <a:rPr lang="fr-FR" sz="2000" b="1" dirty="0" smtClean="0">
                <a:solidFill>
                  <a:srgbClr val="7030A0"/>
                </a:solidFill>
                <a:latin typeface="Copperplate Gothic Light" pitchFamily="34" charset="0"/>
                <a:cs typeface="Aharoni" pitchFamily="2" charset="-79"/>
              </a:rPr>
              <a:t>PLAN DE TRAVAIL</a:t>
            </a:r>
            <a:endParaRPr lang="fr-FR" sz="2000" b="1" dirty="0">
              <a:solidFill>
                <a:srgbClr val="7030A0"/>
              </a:solidFill>
              <a:latin typeface="Copperplate Gothic Light" pitchFamily="34" charset="0"/>
              <a:cs typeface="Aharoni" pitchFamily="2" charset="-79"/>
            </a:endParaRPr>
          </a:p>
        </p:txBody>
      </p:sp>
      <p:sp>
        <p:nvSpPr>
          <p:cNvPr id="3" name="Rectangle 2"/>
          <p:cNvSpPr/>
          <p:nvPr/>
        </p:nvSpPr>
        <p:spPr>
          <a:xfrm>
            <a:off x="214282" y="714356"/>
            <a:ext cx="2643206" cy="5929354"/>
          </a:xfrm>
          <a:prstGeom prst="rect">
            <a:avLst/>
          </a:prstGeom>
          <a:blipFill dpi="0" rotWithShape="1">
            <a:blip r:embed="rId2"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rgbClr val="CC00FF"/>
              </a:solidFill>
            </a:endParaRPr>
          </a:p>
        </p:txBody>
      </p:sp>
      <p:sp>
        <p:nvSpPr>
          <p:cNvPr id="4" name="Rectangle 3"/>
          <p:cNvSpPr/>
          <p:nvPr/>
        </p:nvSpPr>
        <p:spPr>
          <a:xfrm>
            <a:off x="6143636" y="714356"/>
            <a:ext cx="2643206" cy="5929354"/>
          </a:xfrm>
          <a:prstGeom prst="rect">
            <a:avLst/>
          </a:prstGeom>
          <a:blipFill dpi="0" rotWithShape="1">
            <a:blip r:embed="rId3" cstate="print">
              <a:alphaModFix amt="34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3143240" y="714356"/>
            <a:ext cx="2714644" cy="5929354"/>
          </a:xfrm>
          <a:prstGeom prst="rect">
            <a:avLst/>
          </a:prstGeom>
          <a:blipFill dpi="0" rotWithShape="1">
            <a:blip r:embed="rId4" cstate="print">
              <a:alphaModFix amt="4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214282" y="357166"/>
            <a:ext cx="264320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Calibri" pitchFamily="34" charset="0"/>
              </a:rPr>
              <a:t>CHAPITRE 01</a:t>
            </a:r>
            <a:r>
              <a:rPr lang="fr-FR" dirty="0" smtClean="0"/>
              <a:t> </a:t>
            </a:r>
            <a:endParaRPr lang="fr-FR" dirty="0"/>
          </a:p>
        </p:txBody>
      </p:sp>
      <p:sp>
        <p:nvSpPr>
          <p:cNvPr id="8" name="Rectangle 7"/>
          <p:cNvSpPr/>
          <p:nvPr/>
        </p:nvSpPr>
        <p:spPr>
          <a:xfrm>
            <a:off x="3143240" y="357166"/>
            <a:ext cx="271464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Calibri" pitchFamily="34" charset="0"/>
              </a:rPr>
              <a:t>CHAPITRE 02</a:t>
            </a:r>
            <a:endParaRPr lang="fr-FR" sz="2000" b="1" dirty="0">
              <a:latin typeface="Calibri" pitchFamily="34" charset="0"/>
            </a:endParaRPr>
          </a:p>
        </p:txBody>
      </p:sp>
      <p:sp>
        <p:nvSpPr>
          <p:cNvPr id="10" name="Rectangle 9"/>
          <p:cNvSpPr/>
          <p:nvPr/>
        </p:nvSpPr>
        <p:spPr>
          <a:xfrm>
            <a:off x="6143636" y="357166"/>
            <a:ext cx="2643206"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latin typeface="Calibri" pitchFamily="34" charset="0"/>
              </a:rPr>
              <a:t>CHAPITRE 03</a:t>
            </a:r>
            <a:endParaRPr lang="fr-FR" sz="2000" b="1" dirty="0">
              <a:latin typeface="Calibri" pitchFamily="34" charset="0"/>
            </a:endParaRPr>
          </a:p>
        </p:txBody>
      </p:sp>
      <p:sp>
        <p:nvSpPr>
          <p:cNvPr id="11" name="Rectangle 10"/>
          <p:cNvSpPr/>
          <p:nvPr/>
        </p:nvSpPr>
        <p:spPr>
          <a:xfrm>
            <a:off x="714348" y="714356"/>
            <a:ext cx="1422184" cy="369332"/>
          </a:xfrm>
          <a:prstGeom prst="rect">
            <a:avLst/>
          </a:prstGeom>
        </p:spPr>
        <p:txBody>
          <a:bodyPr wrap="none">
            <a:spAutoFit/>
          </a:bodyPr>
          <a:lstStyle/>
          <a:p>
            <a:r>
              <a:rPr lang="fr-FR" b="1" dirty="0" smtClean="0">
                <a:solidFill>
                  <a:schemeClr val="accent2">
                    <a:lumMod val="75000"/>
                  </a:schemeClr>
                </a:solidFill>
              </a:rPr>
              <a:t>LES  OGM</a:t>
            </a:r>
            <a:endParaRPr lang="fr-FR" b="1" dirty="0">
              <a:solidFill>
                <a:schemeClr val="accent2">
                  <a:lumMod val="75000"/>
                </a:schemeClr>
              </a:solidFill>
            </a:endParaRPr>
          </a:p>
        </p:txBody>
      </p:sp>
      <p:sp>
        <p:nvSpPr>
          <p:cNvPr id="12" name="Rectangle 11"/>
          <p:cNvSpPr/>
          <p:nvPr/>
        </p:nvSpPr>
        <p:spPr>
          <a:xfrm>
            <a:off x="214282" y="1071546"/>
            <a:ext cx="4429156" cy="523220"/>
          </a:xfrm>
          <a:prstGeom prst="rect">
            <a:avLst/>
          </a:prstGeom>
        </p:spPr>
        <p:txBody>
          <a:bodyPr wrap="square">
            <a:spAutoFit/>
          </a:bodyPr>
          <a:lstStyle/>
          <a:p>
            <a:r>
              <a:rPr lang="fr-FR" sz="1400" b="1" dirty="0" smtClean="0"/>
              <a:t> </a:t>
            </a:r>
            <a:r>
              <a:rPr lang="fr-FR" sz="1400" b="1" dirty="0" smtClean="0">
                <a:solidFill>
                  <a:schemeClr val="accent3">
                    <a:lumMod val="75000"/>
                  </a:schemeClr>
                </a:solidFill>
              </a:rPr>
              <a:t>I-</a:t>
            </a:r>
            <a:r>
              <a:rPr lang="fr-FR" sz="1400" b="1" dirty="0" smtClean="0"/>
              <a:t>  QUELQUES RAPPELS </a:t>
            </a:r>
          </a:p>
          <a:p>
            <a:r>
              <a:rPr lang="fr-FR" sz="1400" b="1" dirty="0" smtClean="0"/>
              <a:t>     DE BIOLOGIE</a:t>
            </a:r>
            <a:endParaRPr lang="fr-FR" sz="1400" b="1" dirty="0"/>
          </a:p>
        </p:txBody>
      </p:sp>
      <p:sp>
        <p:nvSpPr>
          <p:cNvPr id="13" name="Rectangle 12"/>
          <p:cNvSpPr/>
          <p:nvPr/>
        </p:nvSpPr>
        <p:spPr>
          <a:xfrm>
            <a:off x="0" y="1643050"/>
            <a:ext cx="3214710" cy="523220"/>
          </a:xfrm>
          <a:prstGeom prst="rect">
            <a:avLst/>
          </a:prstGeom>
        </p:spPr>
        <p:txBody>
          <a:bodyPr wrap="square">
            <a:spAutoFit/>
          </a:bodyPr>
          <a:lstStyle/>
          <a:p>
            <a:r>
              <a:rPr lang="fr-FR" sz="1400" b="1" dirty="0" smtClean="0"/>
              <a:t>   </a:t>
            </a:r>
            <a:r>
              <a:rPr lang="fr-FR" sz="1400" b="1" dirty="0" smtClean="0">
                <a:solidFill>
                  <a:schemeClr val="accent3">
                    <a:lumMod val="75000"/>
                  </a:schemeClr>
                </a:solidFill>
              </a:rPr>
              <a:t>II-</a:t>
            </a:r>
            <a:r>
              <a:rPr lang="fr-FR" sz="1400" b="1" dirty="0" smtClean="0"/>
              <a:t>  QU’EST-CE QU’UN</a:t>
            </a:r>
          </a:p>
          <a:p>
            <a:r>
              <a:rPr lang="fr-FR" sz="1400" b="1" dirty="0" smtClean="0"/>
              <a:t>       OGM ?</a:t>
            </a:r>
            <a:endParaRPr lang="fr-FR" sz="1400" b="1" dirty="0"/>
          </a:p>
        </p:txBody>
      </p:sp>
      <p:sp>
        <p:nvSpPr>
          <p:cNvPr id="14" name="Rectangle 13"/>
          <p:cNvSpPr/>
          <p:nvPr/>
        </p:nvSpPr>
        <p:spPr>
          <a:xfrm>
            <a:off x="0" y="2143116"/>
            <a:ext cx="2087431" cy="307777"/>
          </a:xfrm>
          <a:prstGeom prst="rect">
            <a:avLst/>
          </a:prstGeom>
        </p:spPr>
        <p:txBody>
          <a:bodyPr wrap="none">
            <a:spAutoFit/>
          </a:bodyPr>
          <a:lstStyle/>
          <a:p>
            <a:r>
              <a:rPr lang="fr-FR" sz="1400" b="1" dirty="0" smtClean="0"/>
              <a:t>   </a:t>
            </a:r>
            <a:r>
              <a:rPr lang="fr-FR" sz="1400" b="1" dirty="0" smtClean="0">
                <a:solidFill>
                  <a:schemeClr val="accent3">
                    <a:lumMod val="75000"/>
                  </a:schemeClr>
                </a:solidFill>
              </a:rPr>
              <a:t>III-</a:t>
            </a:r>
            <a:r>
              <a:rPr lang="fr-FR" sz="1400" b="1" dirty="0" smtClean="0"/>
              <a:t>  HISTORIQUE</a:t>
            </a:r>
            <a:endParaRPr lang="fr-FR" sz="1400" b="1" dirty="0"/>
          </a:p>
        </p:txBody>
      </p:sp>
      <p:sp>
        <p:nvSpPr>
          <p:cNvPr id="15" name="Rectangle 14"/>
          <p:cNvSpPr/>
          <p:nvPr/>
        </p:nvSpPr>
        <p:spPr>
          <a:xfrm>
            <a:off x="0" y="2571744"/>
            <a:ext cx="6143652" cy="523220"/>
          </a:xfrm>
          <a:prstGeom prst="rect">
            <a:avLst/>
          </a:prstGeom>
        </p:spPr>
        <p:txBody>
          <a:bodyPr wrap="square">
            <a:spAutoFit/>
          </a:bodyPr>
          <a:lstStyle/>
          <a:p>
            <a:r>
              <a:rPr lang="fr-FR" sz="1400" b="1" dirty="0" smtClean="0"/>
              <a:t>   </a:t>
            </a:r>
            <a:r>
              <a:rPr lang="fr-FR" sz="1400" b="1" dirty="0" smtClean="0">
                <a:solidFill>
                  <a:schemeClr val="accent3">
                    <a:lumMod val="75000"/>
                  </a:schemeClr>
                </a:solidFill>
              </a:rPr>
              <a:t>IV-</a:t>
            </a:r>
            <a:r>
              <a:rPr lang="fr-FR" sz="1400" b="1" dirty="0" smtClean="0"/>
              <a:t>  REPARTITION DES </a:t>
            </a:r>
          </a:p>
          <a:p>
            <a:r>
              <a:rPr lang="fr-FR" sz="1400" b="1" dirty="0" smtClean="0"/>
              <a:t>      OGM DANS LE MONDE</a:t>
            </a:r>
            <a:endParaRPr lang="fr-FR" sz="1400" b="1" dirty="0"/>
          </a:p>
        </p:txBody>
      </p:sp>
      <p:sp>
        <p:nvSpPr>
          <p:cNvPr id="16" name="Rectangle 15"/>
          <p:cNvSpPr/>
          <p:nvPr/>
        </p:nvSpPr>
        <p:spPr>
          <a:xfrm>
            <a:off x="142844" y="3214686"/>
            <a:ext cx="8072478" cy="738664"/>
          </a:xfrm>
          <a:prstGeom prst="rect">
            <a:avLst/>
          </a:prstGeom>
        </p:spPr>
        <p:txBody>
          <a:bodyPr wrap="square">
            <a:spAutoFit/>
          </a:bodyPr>
          <a:lstStyle/>
          <a:p>
            <a:r>
              <a:rPr lang="fr-FR" sz="1400" b="1" dirty="0" smtClean="0"/>
              <a:t> </a:t>
            </a:r>
            <a:r>
              <a:rPr lang="fr-FR" sz="1400" b="1" dirty="0" smtClean="0">
                <a:solidFill>
                  <a:schemeClr val="accent3">
                    <a:lumMod val="75000"/>
                  </a:schemeClr>
                </a:solidFill>
              </a:rPr>
              <a:t>V-</a:t>
            </a:r>
            <a:r>
              <a:rPr lang="fr-FR" sz="1400" b="1" dirty="0" smtClean="0"/>
              <a:t> LES OGM SONT LE </a:t>
            </a:r>
          </a:p>
          <a:p>
            <a:r>
              <a:rPr lang="fr-FR" sz="1400" b="1" dirty="0" smtClean="0">
                <a:solidFill>
                  <a:schemeClr val="accent6">
                    <a:lumMod val="50000"/>
                  </a:schemeClr>
                </a:solidFill>
              </a:rPr>
              <a:t>     </a:t>
            </a:r>
            <a:r>
              <a:rPr lang="fr-FR" sz="1400" b="1" dirty="0" smtClean="0"/>
              <a:t>RESULTAT DE</a:t>
            </a:r>
          </a:p>
          <a:p>
            <a:r>
              <a:rPr lang="fr-FR" sz="1400" b="1" dirty="0" smtClean="0"/>
              <a:t>NOMBREUSES METHODES</a:t>
            </a:r>
            <a:endParaRPr lang="fr-FR" sz="1400" b="1" dirty="0"/>
          </a:p>
        </p:txBody>
      </p:sp>
      <p:sp>
        <p:nvSpPr>
          <p:cNvPr id="17" name="Rectangle 16"/>
          <p:cNvSpPr/>
          <p:nvPr/>
        </p:nvSpPr>
        <p:spPr>
          <a:xfrm>
            <a:off x="0" y="4071942"/>
            <a:ext cx="6500842" cy="523220"/>
          </a:xfrm>
          <a:prstGeom prst="rect">
            <a:avLst/>
          </a:prstGeom>
        </p:spPr>
        <p:txBody>
          <a:bodyPr wrap="square">
            <a:spAutoFit/>
          </a:bodyPr>
          <a:lstStyle/>
          <a:p>
            <a:r>
              <a:rPr lang="fr-FR" sz="1400" b="1" dirty="0" smtClean="0"/>
              <a:t>   </a:t>
            </a:r>
            <a:r>
              <a:rPr lang="fr-FR" sz="1400" b="1" dirty="0" smtClean="0">
                <a:solidFill>
                  <a:schemeClr val="accent3">
                    <a:lumMod val="75000"/>
                  </a:schemeClr>
                </a:solidFill>
              </a:rPr>
              <a:t>VI- </a:t>
            </a:r>
            <a:r>
              <a:rPr lang="fr-FR" sz="1400" b="1" dirty="0" smtClean="0"/>
              <a:t>COMMENT FABRIQUE-</a:t>
            </a:r>
          </a:p>
          <a:p>
            <a:r>
              <a:rPr lang="fr-FR" sz="1400" b="1" dirty="0" smtClean="0"/>
              <a:t>      T-ON UN OGM ?</a:t>
            </a:r>
            <a:endParaRPr lang="fr-FR" sz="1400" b="1" dirty="0"/>
          </a:p>
        </p:txBody>
      </p:sp>
      <p:sp>
        <p:nvSpPr>
          <p:cNvPr id="18" name="Rectangle 17"/>
          <p:cNvSpPr/>
          <p:nvPr/>
        </p:nvSpPr>
        <p:spPr>
          <a:xfrm>
            <a:off x="214282" y="4714884"/>
            <a:ext cx="2358338" cy="523220"/>
          </a:xfrm>
          <a:prstGeom prst="rect">
            <a:avLst/>
          </a:prstGeom>
        </p:spPr>
        <p:txBody>
          <a:bodyPr wrap="none">
            <a:spAutoFit/>
          </a:bodyPr>
          <a:lstStyle/>
          <a:p>
            <a:r>
              <a:rPr lang="fr-FR" sz="1400" b="1" dirty="0" smtClean="0">
                <a:solidFill>
                  <a:schemeClr val="accent6">
                    <a:lumMod val="50000"/>
                  </a:schemeClr>
                </a:solidFill>
              </a:rPr>
              <a:t>  </a:t>
            </a:r>
            <a:r>
              <a:rPr lang="fr-FR" sz="1400" b="1" dirty="0" smtClean="0">
                <a:solidFill>
                  <a:srgbClr val="00B050"/>
                </a:solidFill>
              </a:rPr>
              <a:t>1-</a:t>
            </a:r>
            <a:r>
              <a:rPr lang="fr-FR" sz="1400" b="1" dirty="0" smtClean="0"/>
              <a:t> Création d’un OGM </a:t>
            </a:r>
          </a:p>
          <a:p>
            <a:r>
              <a:rPr lang="fr-FR" sz="1400" b="1" dirty="0" smtClean="0"/>
              <a:t>      bactérien</a:t>
            </a:r>
            <a:endParaRPr lang="fr-FR" sz="1400" b="1" dirty="0"/>
          </a:p>
        </p:txBody>
      </p:sp>
      <p:sp>
        <p:nvSpPr>
          <p:cNvPr id="20" name="Rectangle 19"/>
          <p:cNvSpPr/>
          <p:nvPr/>
        </p:nvSpPr>
        <p:spPr>
          <a:xfrm>
            <a:off x="214282" y="5643578"/>
            <a:ext cx="2307042" cy="523220"/>
          </a:xfrm>
          <a:prstGeom prst="rect">
            <a:avLst/>
          </a:prstGeom>
        </p:spPr>
        <p:txBody>
          <a:bodyPr wrap="none">
            <a:spAutoFit/>
          </a:bodyPr>
          <a:lstStyle/>
          <a:p>
            <a:r>
              <a:rPr lang="fr-FR" sz="1400" b="1" dirty="0" smtClean="0">
                <a:solidFill>
                  <a:schemeClr val="accent6">
                    <a:lumMod val="50000"/>
                  </a:schemeClr>
                </a:solidFill>
              </a:rPr>
              <a:t>  </a:t>
            </a:r>
            <a:r>
              <a:rPr lang="fr-FR" sz="1400" b="1" dirty="0" smtClean="0">
                <a:solidFill>
                  <a:srgbClr val="00B050"/>
                </a:solidFill>
              </a:rPr>
              <a:t>3-</a:t>
            </a:r>
            <a:r>
              <a:rPr lang="fr-FR" sz="1400" b="1" dirty="0" smtClean="0"/>
              <a:t> Création d’un OGM</a:t>
            </a:r>
          </a:p>
          <a:p>
            <a:r>
              <a:rPr lang="fr-FR" sz="1400" b="1" dirty="0" smtClean="0"/>
              <a:t>      animal</a:t>
            </a:r>
            <a:endParaRPr lang="fr-FR" sz="1400" b="1" dirty="0"/>
          </a:p>
        </p:txBody>
      </p:sp>
      <p:sp>
        <p:nvSpPr>
          <p:cNvPr id="21" name="Rectangle 20"/>
          <p:cNvSpPr/>
          <p:nvPr/>
        </p:nvSpPr>
        <p:spPr>
          <a:xfrm>
            <a:off x="214282" y="6072206"/>
            <a:ext cx="2358338" cy="523220"/>
          </a:xfrm>
          <a:prstGeom prst="rect">
            <a:avLst/>
          </a:prstGeom>
        </p:spPr>
        <p:txBody>
          <a:bodyPr wrap="none">
            <a:spAutoFit/>
          </a:bodyPr>
          <a:lstStyle/>
          <a:p>
            <a:r>
              <a:rPr lang="fr-FR" sz="1400" b="1" dirty="0" smtClean="0">
                <a:solidFill>
                  <a:schemeClr val="accent6">
                    <a:lumMod val="50000"/>
                  </a:schemeClr>
                </a:solidFill>
              </a:rPr>
              <a:t>  </a:t>
            </a:r>
            <a:r>
              <a:rPr lang="fr-FR" sz="1400" b="1" dirty="0" smtClean="0">
                <a:solidFill>
                  <a:srgbClr val="00B050"/>
                </a:solidFill>
              </a:rPr>
              <a:t>4-</a:t>
            </a:r>
            <a:r>
              <a:rPr lang="fr-FR" sz="1400" b="1" dirty="0" smtClean="0"/>
              <a:t> Création d’un OGM </a:t>
            </a:r>
          </a:p>
          <a:p>
            <a:r>
              <a:rPr lang="fr-FR" sz="1400" b="1" dirty="0" smtClean="0"/>
              <a:t>      végétal</a:t>
            </a:r>
            <a:endParaRPr lang="fr-FR" sz="1400" b="1" dirty="0"/>
          </a:p>
        </p:txBody>
      </p:sp>
      <p:sp>
        <p:nvSpPr>
          <p:cNvPr id="22" name="Rectangle 21"/>
          <p:cNvSpPr/>
          <p:nvPr/>
        </p:nvSpPr>
        <p:spPr>
          <a:xfrm>
            <a:off x="3857620" y="714356"/>
            <a:ext cx="1338828" cy="369332"/>
          </a:xfrm>
          <a:prstGeom prst="rect">
            <a:avLst/>
          </a:prstGeom>
        </p:spPr>
        <p:txBody>
          <a:bodyPr wrap="none">
            <a:spAutoFit/>
          </a:bodyPr>
          <a:lstStyle/>
          <a:p>
            <a:r>
              <a:rPr lang="fr-FR" b="1" dirty="0" smtClean="0">
                <a:solidFill>
                  <a:srgbClr val="0A6C0C"/>
                </a:solidFill>
              </a:rPr>
              <a:t>LES PGM</a:t>
            </a:r>
            <a:endParaRPr lang="fr-FR" b="1" dirty="0">
              <a:solidFill>
                <a:srgbClr val="0A6C0C"/>
              </a:solidFill>
            </a:endParaRPr>
          </a:p>
        </p:txBody>
      </p:sp>
      <p:sp>
        <p:nvSpPr>
          <p:cNvPr id="23" name="Rectangle 22"/>
          <p:cNvSpPr/>
          <p:nvPr/>
        </p:nvSpPr>
        <p:spPr>
          <a:xfrm>
            <a:off x="5500694" y="714356"/>
            <a:ext cx="3361818" cy="923330"/>
          </a:xfrm>
          <a:prstGeom prst="rect">
            <a:avLst/>
          </a:prstGeom>
        </p:spPr>
        <p:txBody>
          <a:bodyPr wrap="none">
            <a:spAutoFit/>
          </a:bodyPr>
          <a:lstStyle/>
          <a:p>
            <a:r>
              <a:rPr lang="fr-FR" b="1" dirty="0" smtClean="0">
                <a:solidFill>
                  <a:schemeClr val="bg2">
                    <a:lumMod val="25000"/>
                  </a:schemeClr>
                </a:solidFill>
              </a:rPr>
              <a:t>                   AVANTAGES </a:t>
            </a:r>
          </a:p>
          <a:p>
            <a:r>
              <a:rPr lang="fr-FR" b="1" dirty="0" smtClean="0">
                <a:solidFill>
                  <a:schemeClr val="bg2">
                    <a:lumMod val="25000"/>
                  </a:schemeClr>
                </a:solidFill>
              </a:rPr>
              <a:t>                           ET </a:t>
            </a:r>
          </a:p>
          <a:p>
            <a:r>
              <a:rPr lang="fr-FR" b="1" dirty="0" smtClean="0">
                <a:solidFill>
                  <a:schemeClr val="bg2">
                    <a:lumMod val="25000"/>
                  </a:schemeClr>
                </a:solidFill>
              </a:rPr>
              <a:t>              INCONVENIENTS </a:t>
            </a:r>
            <a:endParaRPr lang="fr-FR" b="1" dirty="0">
              <a:solidFill>
                <a:schemeClr val="bg2">
                  <a:lumMod val="25000"/>
                </a:schemeClr>
              </a:solidFill>
            </a:endParaRPr>
          </a:p>
        </p:txBody>
      </p:sp>
      <p:sp>
        <p:nvSpPr>
          <p:cNvPr id="24" name="Rectangle 23"/>
          <p:cNvSpPr/>
          <p:nvPr/>
        </p:nvSpPr>
        <p:spPr>
          <a:xfrm>
            <a:off x="3143240" y="1071547"/>
            <a:ext cx="2143140" cy="307777"/>
          </a:xfrm>
          <a:prstGeom prst="rect">
            <a:avLst/>
          </a:prstGeom>
        </p:spPr>
        <p:txBody>
          <a:bodyPr wrap="square">
            <a:spAutoFit/>
          </a:bodyPr>
          <a:lstStyle/>
          <a:p>
            <a:r>
              <a:rPr lang="fr-FR" sz="1400" b="1" dirty="0" smtClean="0">
                <a:solidFill>
                  <a:srgbClr val="FF0000"/>
                </a:solidFill>
              </a:rPr>
              <a:t> </a:t>
            </a:r>
            <a:r>
              <a:rPr lang="fr-FR" sz="1400" b="1" dirty="0" smtClean="0">
                <a:solidFill>
                  <a:schemeClr val="accent3">
                    <a:lumMod val="75000"/>
                  </a:schemeClr>
                </a:solidFill>
              </a:rPr>
              <a:t>I-</a:t>
            </a:r>
            <a:r>
              <a:rPr lang="fr-FR" sz="1400" b="1" dirty="0" smtClean="0"/>
              <a:t>  DEFINITION </a:t>
            </a:r>
            <a:endParaRPr lang="fr-FR" sz="1400" b="1" dirty="0"/>
          </a:p>
        </p:txBody>
      </p:sp>
      <p:sp>
        <p:nvSpPr>
          <p:cNvPr id="25" name="Rectangle 24"/>
          <p:cNvSpPr/>
          <p:nvPr/>
        </p:nvSpPr>
        <p:spPr>
          <a:xfrm>
            <a:off x="3071802" y="1571612"/>
            <a:ext cx="4572000" cy="738664"/>
          </a:xfrm>
          <a:prstGeom prst="rect">
            <a:avLst/>
          </a:prstGeom>
        </p:spPr>
        <p:txBody>
          <a:bodyPr>
            <a:spAutoFit/>
          </a:bodyPr>
          <a:lstStyle/>
          <a:p>
            <a:r>
              <a:rPr lang="fr-FR" sz="1400" b="1" dirty="0" smtClean="0">
                <a:solidFill>
                  <a:schemeClr val="accent3">
                    <a:lumMod val="75000"/>
                  </a:schemeClr>
                </a:solidFill>
              </a:rPr>
              <a:t> II-   </a:t>
            </a:r>
            <a:r>
              <a:rPr lang="fr-FR" sz="1400" b="1" dirty="0" smtClean="0"/>
              <a:t>OBJECTIFS DE LA </a:t>
            </a:r>
          </a:p>
          <a:p>
            <a:r>
              <a:rPr lang="fr-FR" sz="1400" b="1" dirty="0" smtClean="0"/>
              <a:t>      BIOTECHNOLOGIE </a:t>
            </a:r>
          </a:p>
          <a:p>
            <a:r>
              <a:rPr lang="fr-FR" sz="1400" b="1" dirty="0" smtClean="0"/>
              <a:t>      VEGETALE </a:t>
            </a:r>
            <a:endParaRPr lang="fr-FR" sz="1400" b="1" dirty="0"/>
          </a:p>
        </p:txBody>
      </p:sp>
      <p:sp>
        <p:nvSpPr>
          <p:cNvPr id="18433" name="Rectangle 1"/>
          <p:cNvSpPr>
            <a:spLocks noChangeArrowheads="1"/>
          </p:cNvSpPr>
          <p:nvPr/>
        </p:nvSpPr>
        <p:spPr bwMode="auto">
          <a:xfrm>
            <a:off x="3071802" y="2500306"/>
            <a:ext cx="27146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accent3">
                    <a:lumMod val="75000"/>
                  </a:schemeClr>
                </a:solidFill>
                <a:effectLst/>
                <a:ea typeface="Calibri" pitchFamily="34" charset="0"/>
                <a:cs typeface="Arial" pitchFamily="34" charset="0"/>
              </a:rPr>
              <a:t>III-</a:t>
            </a:r>
            <a:r>
              <a:rPr kumimoji="0" lang="fr-FR" sz="1400" b="1" i="0" u="none" strike="noStrike" cap="none" normalizeH="0" baseline="0" dirty="0" smtClean="0">
                <a:ln>
                  <a:noFill/>
                </a:ln>
                <a:effectLst/>
                <a:ea typeface="Calibri" pitchFamily="34" charset="0"/>
                <a:cs typeface="Arial" pitchFamily="34" charset="0"/>
              </a:rPr>
              <a:t>  PRINCIPES DE PGM</a:t>
            </a:r>
            <a:endParaRPr kumimoji="0" lang="fr-FR" sz="1400" b="1" i="0" u="none" strike="noStrike" cap="none" normalizeH="0" baseline="0" dirty="0" smtClean="0">
              <a:ln>
                <a:noFill/>
              </a:ln>
              <a:effectLst/>
              <a:cs typeface="Arial" pitchFamily="34" charset="0"/>
            </a:endParaRPr>
          </a:p>
        </p:txBody>
      </p:sp>
      <p:sp>
        <p:nvSpPr>
          <p:cNvPr id="26" name="Rectangle 25"/>
          <p:cNvSpPr/>
          <p:nvPr/>
        </p:nvSpPr>
        <p:spPr>
          <a:xfrm>
            <a:off x="3071802" y="2928934"/>
            <a:ext cx="2659702" cy="307777"/>
          </a:xfrm>
          <a:prstGeom prst="rect">
            <a:avLst/>
          </a:prstGeom>
        </p:spPr>
        <p:txBody>
          <a:bodyPr wrap="none">
            <a:spAutoFit/>
          </a:bodyPr>
          <a:lstStyle/>
          <a:p>
            <a:r>
              <a:rPr lang="fr-FR" sz="1400" b="1" dirty="0" smtClean="0">
                <a:solidFill>
                  <a:schemeClr val="accent3">
                    <a:lumMod val="75000"/>
                  </a:schemeClr>
                </a:solidFill>
              </a:rPr>
              <a:t>IV- </a:t>
            </a:r>
            <a:r>
              <a:rPr lang="fr-FR" sz="1400" b="1" dirty="0" smtClean="0"/>
              <a:t>  LES OUTILS DE PGM</a:t>
            </a:r>
            <a:endParaRPr lang="fr-FR" sz="1400" b="1" dirty="0"/>
          </a:p>
        </p:txBody>
      </p:sp>
      <p:sp>
        <p:nvSpPr>
          <p:cNvPr id="27" name="Rectangle 26"/>
          <p:cNvSpPr/>
          <p:nvPr/>
        </p:nvSpPr>
        <p:spPr>
          <a:xfrm>
            <a:off x="3357554" y="3286124"/>
            <a:ext cx="1632178" cy="369332"/>
          </a:xfrm>
          <a:prstGeom prst="rect">
            <a:avLst/>
          </a:prstGeom>
        </p:spPr>
        <p:txBody>
          <a:bodyPr wrap="none">
            <a:spAutoFit/>
          </a:bodyPr>
          <a:lstStyle/>
          <a:p>
            <a:r>
              <a:rPr lang="fr-FR" sz="1400" b="1" dirty="0" smtClean="0">
                <a:solidFill>
                  <a:srgbClr val="00B050"/>
                </a:solidFill>
              </a:rPr>
              <a:t>1-</a:t>
            </a:r>
            <a:r>
              <a:rPr lang="fr-FR" sz="1400" b="1" dirty="0" smtClean="0"/>
              <a:t> Les vecteurs</a:t>
            </a:r>
            <a:r>
              <a:rPr lang="fr-FR" dirty="0" smtClean="0"/>
              <a:t> </a:t>
            </a:r>
            <a:endParaRPr lang="fr-FR" dirty="0"/>
          </a:p>
        </p:txBody>
      </p:sp>
      <p:sp>
        <p:nvSpPr>
          <p:cNvPr id="28" name="Rectangle 27"/>
          <p:cNvSpPr/>
          <p:nvPr/>
        </p:nvSpPr>
        <p:spPr>
          <a:xfrm>
            <a:off x="3357554" y="3643314"/>
            <a:ext cx="1739579" cy="307777"/>
          </a:xfrm>
          <a:prstGeom prst="rect">
            <a:avLst/>
          </a:prstGeom>
        </p:spPr>
        <p:txBody>
          <a:bodyPr wrap="none">
            <a:spAutoFit/>
          </a:bodyPr>
          <a:lstStyle/>
          <a:p>
            <a:r>
              <a:rPr lang="fr-FR" sz="1400" b="1" dirty="0" smtClean="0">
                <a:solidFill>
                  <a:srgbClr val="00B050"/>
                </a:solidFill>
              </a:rPr>
              <a:t>2-</a:t>
            </a:r>
            <a:r>
              <a:rPr lang="fr-FR" sz="1400" b="1" dirty="0" smtClean="0"/>
              <a:t> ADN d’intérêt </a:t>
            </a:r>
            <a:endParaRPr lang="fr-FR" sz="1400" b="1" dirty="0"/>
          </a:p>
        </p:txBody>
      </p:sp>
      <p:sp>
        <p:nvSpPr>
          <p:cNvPr id="29" name="Rectangle 28"/>
          <p:cNvSpPr/>
          <p:nvPr/>
        </p:nvSpPr>
        <p:spPr>
          <a:xfrm>
            <a:off x="3357554" y="3929066"/>
            <a:ext cx="1657826" cy="307777"/>
          </a:xfrm>
          <a:prstGeom prst="rect">
            <a:avLst/>
          </a:prstGeom>
        </p:spPr>
        <p:txBody>
          <a:bodyPr wrap="none">
            <a:spAutoFit/>
          </a:bodyPr>
          <a:lstStyle/>
          <a:p>
            <a:r>
              <a:rPr lang="fr-FR" sz="1400" b="1" dirty="0" smtClean="0">
                <a:solidFill>
                  <a:srgbClr val="00B050"/>
                </a:solidFill>
              </a:rPr>
              <a:t>3-</a:t>
            </a:r>
            <a:r>
              <a:rPr lang="fr-FR" sz="1400" b="1" dirty="0" smtClean="0"/>
              <a:t> Cellules hôte </a:t>
            </a:r>
            <a:endParaRPr lang="fr-FR" sz="1400" b="1" dirty="0"/>
          </a:p>
        </p:txBody>
      </p:sp>
      <p:sp>
        <p:nvSpPr>
          <p:cNvPr id="30" name="Rectangle 29"/>
          <p:cNvSpPr/>
          <p:nvPr/>
        </p:nvSpPr>
        <p:spPr>
          <a:xfrm>
            <a:off x="3143240" y="4357694"/>
            <a:ext cx="4572000" cy="738664"/>
          </a:xfrm>
          <a:prstGeom prst="rect">
            <a:avLst/>
          </a:prstGeom>
        </p:spPr>
        <p:txBody>
          <a:bodyPr>
            <a:spAutoFit/>
          </a:bodyPr>
          <a:lstStyle/>
          <a:p>
            <a:r>
              <a:rPr lang="fr-FR" sz="1400" b="1" dirty="0" smtClean="0">
                <a:solidFill>
                  <a:schemeClr val="accent3">
                    <a:lumMod val="75000"/>
                  </a:schemeClr>
                </a:solidFill>
              </a:rPr>
              <a:t>V-</a:t>
            </a:r>
            <a:r>
              <a:rPr lang="fr-FR" sz="1400" b="1" dirty="0" smtClean="0"/>
              <a:t>   LES DIFFERENTES </a:t>
            </a:r>
          </a:p>
          <a:p>
            <a:r>
              <a:rPr lang="fr-FR" sz="1400" b="1" dirty="0" smtClean="0"/>
              <a:t>  TECHNIQUES UTILISEES </a:t>
            </a:r>
          </a:p>
          <a:p>
            <a:r>
              <a:rPr lang="fr-FR" sz="1400" b="1" dirty="0" smtClean="0"/>
              <a:t>   EN PGM</a:t>
            </a:r>
            <a:endParaRPr lang="fr-FR" sz="1400" b="1" dirty="0"/>
          </a:p>
        </p:txBody>
      </p:sp>
      <p:sp>
        <p:nvSpPr>
          <p:cNvPr id="31" name="Rectangle 30"/>
          <p:cNvSpPr/>
          <p:nvPr/>
        </p:nvSpPr>
        <p:spPr>
          <a:xfrm>
            <a:off x="3428992" y="5286388"/>
            <a:ext cx="2097049" cy="307777"/>
          </a:xfrm>
          <a:prstGeom prst="rect">
            <a:avLst/>
          </a:prstGeom>
        </p:spPr>
        <p:txBody>
          <a:bodyPr wrap="none">
            <a:spAutoFit/>
          </a:bodyPr>
          <a:lstStyle/>
          <a:p>
            <a:r>
              <a:rPr lang="fr-FR" sz="1400" b="1" dirty="0" smtClean="0">
                <a:solidFill>
                  <a:srgbClr val="00B050"/>
                </a:solidFill>
              </a:rPr>
              <a:t>1-</a:t>
            </a:r>
            <a:r>
              <a:rPr lang="fr-FR" sz="1400" b="1" dirty="0" smtClean="0"/>
              <a:t> Technique directe</a:t>
            </a:r>
            <a:endParaRPr lang="fr-FR" sz="1400" b="1" dirty="0"/>
          </a:p>
        </p:txBody>
      </p:sp>
      <p:sp>
        <p:nvSpPr>
          <p:cNvPr id="18434" name="Rectangle 2"/>
          <p:cNvSpPr>
            <a:spLocks noChangeArrowheads="1"/>
          </p:cNvSpPr>
          <p:nvPr/>
        </p:nvSpPr>
        <p:spPr bwMode="auto">
          <a:xfrm>
            <a:off x="3428992" y="5572140"/>
            <a:ext cx="250033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B050"/>
                </a:solidFill>
                <a:effectLst/>
                <a:ea typeface="Calibri" pitchFamily="34" charset="0"/>
                <a:cs typeface="Arial" pitchFamily="34" charset="0"/>
              </a:rPr>
              <a:t>2-</a:t>
            </a:r>
            <a:r>
              <a:rPr kumimoji="0" lang="fr-FR" sz="1400" b="1" i="0" u="none" strike="noStrike" cap="none" normalizeH="0" baseline="0" dirty="0" smtClean="0">
                <a:ln>
                  <a:noFill/>
                </a:ln>
                <a:effectLst/>
                <a:ea typeface="Calibri" pitchFamily="34" charset="0"/>
                <a:cs typeface="Arial" pitchFamily="34" charset="0"/>
              </a:rPr>
              <a:t> Technique indirecte</a:t>
            </a:r>
            <a:endParaRPr kumimoji="0" lang="fr-FR" sz="1400" b="1" i="0" u="none" strike="noStrike" cap="none" normalizeH="0" baseline="0" dirty="0" smtClean="0">
              <a:ln>
                <a:noFill/>
              </a:ln>
              <a:effectLst/>
              <a:cs typeface="Arial" pitchFamily="34" charset="0"/>
            </a:endParaRPr>
          </a:p>
        </p:txBody>
      </p:sp>
      <p:sp>
        <p:nvSpPr>
          <p:cNvPr id="32" name="Rectangle 31"/>
          <p:cNvSpPr/>
          <p:nvPr/>
        </p:nvSpPr>
        <p:spPr>
          <a:xfrm>
            <a:off x="6143636" y="2285992"/>
            <a:ext cx="1656223" cy="307777"/>
          </a:xfrm>
          <a:prstGeom prst="rect">
            <a:avLst/>
          </a:prstGeom>
        </p:spPr>
        <p:txBody>
          <a:bodyPr wrap="none">
            <a:spAutoFit/>
          </a:bodyPr>
          <a:lstStyle/>
          <a:p>
            <a:r>
              <a:rPr lang="fr-FR" sz="1400" b="1" dirty="0" smtClean="0"/>
              <a:t>I-  AVANTAGES</a:t>
            </a:r>
            <a:endParaRPr lang="fr-FR" sz="1400" b="1" dirty="0"/>
          </a:p>
        </p:txBody>
      </p:sp>
      <p:sp>
        <p:nvSpPr>
          <p:cNvPr id="33" name="Rectangle 32"/>
          <p:cNvSpPr/>
          <p:nvPr/>
        </p:nvSpPr>
        <p:spPr>
          <a:xfrm>
            <a:off x="6072198" y="2857496"/>
            <a:ext cx="2262158" cy="307777"/>
          </a:xfrm>
          <a:prstGeom prst="rect">
            <a:avLst/>
          </a:prstGeom>
        </p:spPr>
        <p:txBody>
          <a:bodyPr wrap="none">
            <a:spAutoFit/>
          </a:bodyPr>
          <a:lstStyle/>
          <a:p>
            <a:r>
              <a:rPr lang="fr-FR" sz="1400" b="1" dirty="0" smtClean="0"/>
              <a:t>II-  INCONVENIENTS </a:t>
            </a:r>
            <a:endParaRPr lang="fr-FR" sz="1400" b="1" dirty="0"/>
          </a:p>
        </p:txBody>
      </p:sp>
      <p:sp>
        <p:nvSpPr>
          <p:cNvPr id="34" name="Rectangle 33"/>
          <p:cNvSpPr/>
          <p:nvPr/>
        </p:nvSpPr>
        <p:spPr>
          <a:xfrm>
            <a:off x="214282" y="5214950"/>
            <a:ext cx="2358338" cy="523220"/>
          </a:xfrm>
          <a:prstGeom prst="rect">
            <a:avLst/>
          </a:prstGeom>
        </p:spPr>
        <p:txBody>
          <a:bodyPr wrap="none">
            <a:spAutoFit/>
          </a:bodyPr>
          <a:lstStyle/>
          <a:p>
            <a:r>
              <a:rPr lang="fr-FR" sz="1400" b="1" dirty="0" smtClean="0">
                <a:solidFill>
                  <a:schemeClr val="accent6">
                    <a:lumMod val="50000"/>
                  </a:schemeClr>
                </a:solidFill>
              </a:rPr>
              <a:t>  </a:t>
            </a:r>
            <a:r>
              <a:rPr lang="fr-FR" sz="1400" b="1" dirty="0" smtClean="0">
                <a:solidFill>
                  <a:srgbClr val="00B050"/>
                </a:solidFill>
              </a:rPr>
              <a:t>2-</a:t>
            </a:r>
            <a:r>
              <a:rPr lang="fr-FR" sz="1400" b="1" dirty="0" smtClean="0"/>
              <a:t> Création d’un OGM </a:t>
            </a:r>
          </a:p>
          <a:p>
            <a:r>
              <a:rPr lang="fr-FR" sz="1400" b="1" dirty="0" smtClean="0"/>
              <a:t>      viral</a:t>
            </a:r>
            <a:endParaRPr lang="fr-F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ppt_w</p:attrName>
                                        </p:attrNameLst>
                                      </p:cBhvr>
                                      <p:tavLst>
                                        <p:tav tm="0" fmla="#ppt_w*sin(2.5*pi*$)">
                                          <p:val>
                                            <p:fltVal val="0"/>
                                          </p:val>
                                        </p:tav>
                                        <p:tav tm="100000">
                                          <p:val>
                                            <p:fltVal val="1"/>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trips(down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edge">
                                      <p:cBhvr>
                                        <p:cTn id="34" dur="2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ppt_w</p:attrName>
                                        </p:attrNameLst>
                                      </p:cBhvr>
                                      <p:tavLst>
                                        <p:tav tm="0" fmla="#ppt_w*sin(2.5*pi*$)">
                                          <p:val>
                                            <p:fltVal val="0"/>
                                          </p:val>
                                        </p:tav>
                                        <p:tav tm="100000">
                                          <p:val>
                                            <p:fltVal val="1"/>
                                          </p:val>
                                        </p:tav>
                                      </p:tavLst>
                                    </p:anim>
                                    <p:anim calcmode="lin" valueType="num">
                                      <p:cBhvr>
                                        <p:cTn id="41"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edge">
                                      <p:cBhvr>
                                        <p:cTn id="51" dur="20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anim calcmode="lin" valueType="num">
                                      <p:cBhvr>
                                        <p:cTn id="57" dur="500" fill="hold"/>
                                        <p:tgtEl>
                                          <p:spTgt spid="23"/>
                                        </p:tgtEl>
                                        <p:attrNameLst>
                                          <p:attrName>ppt_w</p:attrName>
                                        </p:attrNameLst>
                                      </p:cBhvr>
                                      <p:tavLst>
                                        <p:tav tm="0" fmla="#ppt_w*sin(2.5*pi*$)">
                                          <p:val>
                                            <p:fltVal val="0"/>
                                          </p:val>
                                        </p:tav>
                                        <p:tav tm="100000">
                                          <p:val>
                                            <p:fltVal val="1"/>
                                          </p:val>
                                        </p:tav>
                                      </p:tavLst>
                                    </p:anim>
                                    <p:anim calcmode="lin" valueType="num">
                                      <p:cBhvr>
                                        <p:cTn id="58"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 calcmode="lin" valueType="num">
                                      <p:cBhvr>
                                        <p:cTn id="65" dur="500" fill="hold"/>
                                        <p:tgtEl>
                                          <p:spTgt spid="12"/>
                                        </p:tgtEl>
                                        <p:attrNameLst>
                                          <p:attrName>style.rotation</p:attrName>
                                        </p:attrNameLst>
                                      </p:cBhvr>
                                      <p:tavLst>
                                        <p:tav tm="0">
                                          <p:val>
                                            <p:fltVal val="360"/>
                                          </p:val>
                                        </p:tav>
                                        <p:tav tm="100000">
                                          <p:val>
                                            <p:fltVal val="0"/>
                                          </p:val>
                                        </p:tav>
                                      </p:tavLst>
                                    </p:anim>
                                    <p:animEffect transition="in" filter="fade">
                                      <p:cBhvr>
                                        <p:cTn id="66" dur="500"/>
                                        <p:tgtEl>
                                          <p:spTgt spid="12"/>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 calcmode="lin" valueType="num">
                                      <p:cBhvr>
                                        <p:cTn id="73" dur="500" fill="hold"/>
                                        <p:tgtEl>
                                          <p:spTgt spid="13"/>
                                        </p:tgtEl>
                                        <p:attrNameLst>
                                          <p:attrName>style.rotation</p:attrName>
                                        </p:attrNameLst>
                                      </p:cBhvr>
                                      <p:tavLst>
                                        <p:tav tm="0">
                                          <p:val>
                                            <p:fltVal val="360"/>
                                          </p:val>
                                        </p:tav>
                                        <p:tav tm="100000">
                                          <p:val>
                                            <p:fltVal val="0"/>
                                          </p:val>
                                        </p:tav>
                                      </p:tavLst>
                                    </p:anim>
                                    <p:animEffect transition="in" filter="fade">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ntr" presetSubtype="0" decel="10000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 calcmode="lin" valueType="num">
                                      <p:cBhvr>
                                        <p:cTn id="81" dur="500" fill="hold"/>
                                        <p:tgtEl>
                                          <p:spTgt spid="14"/>
                                        </p:tgtEl>
                                        <p:attrNameLst>
                                          <p:attrName>style.rotation</p:attrName>
                                        </p:attrNameLst>
                                      </p:cBhvr>
                                      <p:tavLst>
                                        <p:tav tm="0">
                                          <p:val>
                                            <p:fltVal val="360"/>
                                          </p:val>
                                        </p:tav>
                                        <p:tav tm="100000">
                                          <p:val>
                                            <p:fltVal val="0"/>
                                          </p:val>
                                        </p:tav>
                                      </p:tavLst>
                                    </p:anim>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49" presetClass="entr" presetSubtype="0" decel="10000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 calcmode="lin" valueType="num">
                                      <p:cBhvr>
                                        <p:cTn id="89" dur="500" fill="hold"/>
                                        <p:tgtEl>
                                          <p:spTgt spid="15"/>
                                        </p:tgtEl>
                                        <p:attrNameLst>
                                          <p:attrName>style.rotation</p:attrName>
                                        </p:attrNameLst>
                                      </p:cBhvr>
                                      <p:tavLst>
                                        <p:tav tm="0">
                                          <p:val>
                                            <p:fltVal val="360"/>
                                          </p:val>
                                        </p:tav>
                                        <p:tav tm="100000">
                                          <p:val>
                                            <p:fltVal val="0"/>
                                          </p:val>
                                        </p:tav>
                                      </p:tavLst>
                                    </p:anim>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 calcmode="lin" valueType="num">
                                      <p:cBhvr>
                                        <p:cTn id="97" dur="500" fill="hold"/>
                                        <p:tgtEl>
                                          <p:spTgt spid="16"/>
                                        </p:tgtEl>
                                        <p:attrNameLst>
                                          <p:attrName>style.rotation</p:attrName>
                                        </p:attrNameLst>
                                      </p:cBhvr>
                                      <p:tavLst>
                                        <p:tav tm="0">
                                          <p:val>
                                            <p:fltVal val="360"/>
                                          </p:val>
                                        </p:tav>
                                        <p:tav tm="100000">
                                          <p:val>
                                            <p:fltVal val="0"/>
                                          </p:val>
                                        </p:tav>
                                      </p:tavLst>
                                    </p:anim>
                                    <p:animEffect transition="in" filter="fade">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p:cTn id="103" dur="500" fill="hold"/>
                                        <p:tgtEl>
                                          <p:spTgt spid="17"/>
                                        </p:tgtEl>
                                        <p:attrNameLst>
                                          <p:attrName>ppt_w</p:attrName>
                                        </p:attrNameLst>
                                      </p:cBhvr>
                                      <p:tavLst>
                                        <p:tav tm="0">
                                          <p:val>
                                            <p:fltVal val="0"/>
                                          </p:val>
                                        </p:tav>
                                        <p:tav tm="100000">
                                          <p:val>
                                            <p:strVal val="#ppt_w"/>
                                          </p:val>
                                        </p:tav>
                                      </p:tavLst>
                                    </p:anim>
                                    <p:anim calcmode="lin" valueType="num">
                                      <p:cBhvr>
                                        <p:cTn id="104" dur="500" fill="hold"/>
                                        <p:tgtEl>
                                          <p:spTgt spid="17"/>
                                        </p:tgtEl>
                                        <p:attrNameLst>
                                          <p:attrName>ppt_h</p:attrName>
                                        </p:attrNameLst>
                                      </p:cBhvr>
                                      <p:tavLst>
                                        <p:tav tm="0">
                                          <p:val>
                                            <p:fltVal val="0"/>
                                          </p:val>
                                        </p:tav>
                                        <p:tav tm="100000">
                                          <p:val>
                                            <p:strVal val="#ppt_h"/>
                                          </p:val>
                                        </p:tav>
                                      </p:tavLst>
                                    </p:anim>
                                    <p:anim calcmode="lin" valueType="num">
                                      <p:cBhvr>
                                        <p:cTn id="105" dur="500" fill="hold"/>
                                        <p:tgtEl>
                                          <p:spTgt spid="17"/>
                                        </p:tgtEl>
                                        <p:attrNameLst>
                                          <p:attrName>style.rotation</p:attrName>
                                        </p:attrNameLst>
                                      </p:cBhvr>
                                      <p:tavLst>
                                        <p:tav tm="0">
                                          <p:val>
                                            <p:fltVal val="360"/>
                                          </p:val>
                                        </p:tav>
                                        <p:tav tm="100000">
                                          <p:val>
                                            <p:fltVal val="0"/>
                                          </p:val>
                                        </p:tav>
                                      </p:tavLst>
                                    </p:anim>
                                    <p:animEffect transition="in" filter="fade">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checkerboard(across)">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checkerboard(across)">
                                      <p:cBhvr>
                                        <p:cTn id="116" dur="500"/>
                                        <p:tgtEl>
                                          <p:spTgt spid="34"/>
                                        </p:tgtEl>
                                      </p:cBhvr>
                                    </p:animEffect>
                                  </p:childTnLst>
                                </p:cTn>
                              </p:par>
                            </p:childTnLst>
                          </p:cTn>
                        </p:par>
                      </p:childTnLst>
                    </p:cTn>
                  </p:par>
                  <p:par>
                    <p:cTn id="117" fill="hold">
                      <p:stCondLst>
                        <p:cond delay="indefinite"/>
                      </p:stCondLst>
                      <p:childTnLst>
                        <p:par>
                          <p:cTn id="118" fill="hold">
                            <p:stCondLst>
                              <p:cond delay="0"/>
                            </p:stCondLst>
                            <p:childTnLst>
                              <p:par>
                                <p:cTn id="119" presetID="5" presetClass="entr" presetSubtype="10" fill="hold" grpId="0" nodeType="click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checkerboard(across)">
                                      <p:cBhvr>
                                        <p:cTn id="121" dur="500"/>
                                        <p:tgtEl>
                                          <p:spTgt spid="20"/>
                                        </p:tgtEl>
                                      </p:cBhvr>
                                    </p:animEffect>
                                  </p:childTnLst>
                                </p:cTn>
                              </p:par>
                            </p:childTnLst>
                          </p:cTn>
                        </p:par>
                      </p:childTnLst>
                    </p:cTn>
                  </p:par>
                  <p:par>
                    <p:cTn id="122" fill="hold">
                      <p:stCondLst>
                        <p:cond delay="indefinite"/>
                      </p:stCondLst>
                      <p:childTnLst>
                        <p:par>
                          <p:cTn id="123" fill="hold">
                            <p:stCondLst>
                              <p:cond delay="0"/>
                            </p:stCondLst>
                            <p:childTnLst>
                              <p:par>
                                <p:cTn id="124" presetID="5" presetClass="entr" presetSubtype="10" fill="hold" grpId="0" nodeType="click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checkerboard(across)">
                                      <p:cBhvr>
                                        <p:cTn id="126" dur="500"/>
                                        <p:tgtEl>
                                          <p:spTgt spid="21"/>
                                        </p:tgtEl>
                                      </p:cBhvr>
                                    </p:animEffect>
                                  </p:childTnLst>
                                </p:cTn>
                              </p:par>
                            </p:childTnLst>
                          </p:cTn>
                        </p:par>
                      </p:childTnLst>
                    </p:cTn>
                  </p:par>
                  <p:par>
                    <p:cTn id="127" fill="hold">
                      <p:stCondLst>
                        <p:cond delay="indefinite"/>
                      </p:stCondLst>
                      <p:childTnLst>
                        <p:par>
                          <p:cTn id="128" fill="hold">
                            <p:stCondLst>
                              <p:cond delay="0"/>
                            </p:stCondLst>
                            <p:childTnLst>
                              <p:par>
                                <p:cTn id="129" presetID="52" presetClass="entr" presetSubtype="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Scale>
                                      <p:cBhvr>
                                        <p:cTn id="131" dur="100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2" dur="1000" decel="50000" fill="hold">
                                          <p:stCondLst>
                                            <p:cond delay="0"/>
                                          </p:stCondLst>
                                        </p:cTn>
                                        <p:tgtEl>
                                          <p:spTgt spid="24"/>
                                        </p:tgtEl>
                                        <p:attrNameLst>
                                          <p:attrName>ppt_x</p:attrName>
                                          <p:attrName>ppt_y</p:attrName>
                                        </p:attrNameLst>
                                      </p:cBhvr>
                                    </p:animMotion>
                                    <p:animEffect transition="in" filter="fade">
                                      <p:cBhvr>
                                        <p:cTn id="133" dur="1000"/>
                                        <p:tgtEl>
                                          <p:spTgt spid="24"/>
                                        </p:tgtEl>
                                      </p:cBhvr>
                                    </p:animEffect>
                                  </p:childTnLst>
                                </p:cTn>
                              </p:par>
                            </p:childTnLst>
                          </p:cTn>
                        </p:par>
                      </p:childTnLst>
                    </p:cTn>
                  </p:par>
                  <p:par>
                    <p:cTn id="134" fill="hold">
                      <p:stCondLst>
                        <p:cond delay="indefinite"/>
                      </p:stCondLst>
                      <p:childTnLst>
                        <p:par>
                          <p:cTn id="135" fill="hold">
                            <p:stCondLst>
                              <p:cond delay="0"/>
                            </p:stCondLst>
                            <p:childTnLst>
                              <p:par>
                                <p:cTn id="136" presetID="52" presetClass="entr" presetSubtype="0" fill="hold" grpId="0" nodeType="clickEffect">
                                  <p:stCondLst>
                                    <p:cond delay="0"/>
                                  </p:stCondLst>
                                  <p:childTnLst>
                                    <p:set>
                                      <p:cBhvr>
                                        <p:cTn id="137" dur="1" fill="hold">
                                          <p:stCondLst>
                                            <p:cond delay="0"/>
                                          </p:stCondLst>
                                        </p:cTn>
                                        <p:tgtEl>
                                          <p:spTgt spid="25"/>
                                        </p:tgtEl>
                                        <p:attrNameLst>
                                          <p:attrName>style.visibility</p:attrName>
                                        </p:attrNameLst>
                                      </p:cBhvr>
                                      <p:to>
                                        <p:strVal val="visible"/>
                                      </p:to>
                                    </p:set>
                                    <p:animScale>
                                      <p:cBhvr>
                                        <p:cTn id="138"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9" dur="1000" decel="50000" fill="hold">
                                          <p:stCondLst>
                                            <p:cond delay="0"/>
                                          </p:stCondLst>
                                        </p:cTn>
                                        <p:tgtEl>
                                          <p:spTgt spid="25"/>
                                        </p:tgtEl>
                                        <p:attrNameLst>
                                          <p:attrName>ppt_x</p:attrName>
                                          <p:attrName>ppt_y</p:attrName>
                                        </p:attrNameLst>
                                      </p:cBhvr>
                                    </p:animMotion>
                                    <p:animEffect transition="in" filter="fade">
                                      <p:cBhvr>
                                        <p:cTn id="140" dur="1000"/>
                                        <p:tgtEl>
                                          <p:spTgt spid="25"/>
                                        </p:tgtEl>
                                      </p:cBhvr>
                                    </p:animEffect>
                                  </p:childTnLst>
                                </p:cTn>
                              </p:par>
                            </p:childTnLst>
                          </p:cTn>
                        </p:par>
                      </p:childTnLst>
                    </p:cTn>
                  </p:par>
                  <p:par>
                    <p:cTn id="141" fill="hold">
                      <p:stCondLst>
                        <p:cond delay="indefinite"/>
                      </p:stCondLst>
                      <p:childTnLst>
                        <p:par>
                          <p:cTn id="142" fill="hold">
                            <p:stCondLst>
                              <p:cond delay="0"/>
                            </p:stCondLst>
                            <p:childTnLst>
                              <p:par>
                                <p:cTn id="143" presetID="52" presetClass="entr" presetSubtype="0" fill="hold" grpId="0" nodeType="clickEffect">
                                  <p:stCondLst>
                                    <p:cond delay="0"/>
                                  </p:stCondLst>
                                  <p:childTnLst>
                                    <p:set>
                                      <p:cBhvr>
                                        <p:cTn id="144" dur="1" fill="hold">
                                          <p:stCondLst>
                                            <p:cond delay="0"/>
                                          </p:stCondLst>
                                        </p:cTn>
                                        <p:tgtEl>
                                          <p:spTgt spid="18433"/>
                                        </p:tgtEl>
                                        <p:attrNameLst>
                                          <p:attrName>style.visibility</p:attrName>
                                        </p:attrNameLst>
                                      </p:cBhvr>
                                      <p:to>
                                        <p:strVal val="visible"/>
                                      </p:to>
                                    </p:set>
                                    <p:animScale>
                                      <p:cBhvr>
                                        <p:cTn id="145" dur="1000" decel="50000" fill="hold">
                                          <p:stCondLst>
                                            <p:cond delay="0"/>
                                          </p:stCondLst>
                                        </p:cTn>
                                        <p:tgtEl>
                                          <p:spTgt spid="184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6" dur="1000" decel="50000" fill="hold">
                                          <p:stCondLst>
                                            <p:cond delay="0"/>
                                          </p:stCondLst>
                                        </p:cTn>
                                        <p:tgtEl>
                                          <p:spTgt spid="18433"/>
                                        </p:tgtEl>
                                        <p:attrNameLst>
                                          <p:attrName>ppt_x</p:attrName>
                                          <p:attrName>ppt_y</p:attrName>
                                        </p:attrNameLst>
                                      </p:cBhvr>
                                    </p:animMotion>
                                    <p:animEffect transition="in" filter="fade">
                                      <p:cBhvr>
                                        <p:cTn id="147" dur="1000"/>
                                        <p:tgtEl>
                                          <p:spTgt spid="18433"/>
                                        </p:tgtEl>
                                      </p:cBhvr>
                                    </p:animEffect>
                                  </p:childTnLst>
                                </p:cTn>
                              </p:par>
                            </p:childTnLst>
                          </p:cTn>
                        </p:par>
                      </p:childTnLst>
                    </p:cTn>
                  </p:par>
                  <p:par>
                    <p:cTn id="148" fill="hold">
                      <p:stCondLst>
                        <p:cond delay="indefinite"/>
                      </p:stCondLst>
                      <p:childTnLst>
                        <p:par>
                          <p:cTn id="149" fill="hold">
                            <p:stCondLst>
                              <p:cond delay="0"/>
                            </p:stCondLst>
                            <p:childTnLst>
                              <p:par>
                                <p:cTn id="150" presetID="52" presetClass="entr" presetSubtype="0" fill="hold" grpId="0" nodeType="clickEffect">
                                  <p:stCondLst>
                                    <p:cond delay="0"/>
                                  </p:stCondLst>
                                  <p:childTnLst>
                                    <p:set>
                                      <p:cBhvr>
                                        <p:cTn id="151" dur="1" fill="hold">
                                          <p:stCondLst>
                                            <p:cond delay="0"/>
                                          </p:stCondLst>
                                        </p:cTn>
                                        <p:tgtEl>
                                          <p:spTgt spid="26"/>
                                        </p:tgtEl>
                                        <p:attrNameLst>
                                          <p:attrName>style.visibility</p:attrName>
                                        </p:attrNameLst>
                                      </p:cBhvr>
                                      <p:to>
                                        <p:strVal val="visible"/>
                                      </p:to>
                                    </p:set>
                                    <p:animScale>
                                      <p:cBhvr>
                                        <p:cTn id="15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3" dur="1000" decel="50000" fill="hold">
                                          <p:stCondLst>
                                            <p:cond delay="0"/>
                                          </p:stCondLst>
                                        </p:cTn>
                                        <p:tgtEl>
                                          <p:spTgt spid="26"/>
                                        </p:tgtEl>
                                        <p:attrNameLst>
                                          <p:attrName>ppt_x</p:attrName>
                                          <p:attrName>ppt_y</p:attrName>
                                        </p:attrNameLst>
                                      </p:cBhvr>
                                    </p:animMotion>
                                    <p:animEffect transition="in" filter="fade">
                                      <p:cBhvr>
                                        <p:cTn id="154" dur="1000"/>
                                        <p:tgtEl>
                                          <p:spTgt spid="26"/>
                                        </p:tgtEl>
                                      </p:cBhvr>
                                    </p:animEffect>
                                  </p:childTnLst>
                                </p:cTn>
                              </p:par>
                            </p:childTnLst>
                          </p:cTn>
                        </p:par>
                      </p:childTnLst>
                    </p:cTn>
                  </p:par>
                  <p:par>
                    <p:cTn id="155" fill="hold">
                      <p:stCondLst>
                        <p:cond delay="indefinite"/>
                      </p:stCondLst>
                      <p:childTnLst>
                        <p:par>
                          <p:cTn id="156" fill="hold">
                            <p:stCondLst>
                              <p:cond delay="0"/>
                            </p:stCondLst>
                            <p:childTnLst>
                              <p:par>
                                <p:cTn id="157" presetID="5" presetClass="entr" presetSubtype="10" fill="hold" grpId="0" nodeType="clickEffect">
                                  <p:stCondLst>
                                    <p:cond delay="0"/>
                                  </p:stCondLst>
                                  <p:childTnLst>
                                    <p:set>
                                      <p:cBhvr>
                                        <p:cTn id="158" dur="1" fill="hold">
                                          <p:stCondLst>
                                            <p:cond delay="0"/>
                                          </p:stCondLst>
                                        </p:cTn>
                                        <p:tgtEl>
                                          <p:spTgt spid="27"/>
                                        </p:tgtEl>
                                        <p:attrNameLst>
                                          <p:attrName>style.visibility</p:attrName>
                                        </p:attrNameLst>
                                      </p:cBhvr>
                                      <p:to>
                                        <p:strVal val="visible"/>
                                      </p:to>
                                    </p:set>
                                    <p:animEffect transition="in" filter="checkerboard(across)">
                                      <p:cBhvr>
                                        <p:cTn id="159" dur="500"/>
                                        <p:tgtEl>
                                          <p:spTgt spid="27"/>
                                        </p:tgtEl>
                                      </p:cBhvr>
                                    </p:animEffect>
                                  </p:childTnLst>
                                </p:cTn>
                              </p:par>
                            </p:childTnLst>
                          </p:cTn>
                        </p:par>
                      </p:childTnLst>
                    </p:cTn>
                  </p:par>
                  <p:par>
                    <p:cTn id="160" fill="hold">
                      <p:stCondLst>
                        <p:cond delay="indefinite"/>
                      </p:stCondLst>
                      <p:childTnLst>
                        <p:par>
                          <p:cTn id="161" fill="hold">
                            <p:stCondLst>
                              <p:cond delay="0"/>
                            </p:stCondLst>
                            <p:childTnLst>
                              <p:par>
                                <p:cTn id="162" presetID="5" presetClass="entr" presetSubtype="10" fill="hold" grpId="0" nodeType="clickEffect">
                                  <p:stCondLst>
                                    <p:cond delay="0"/>
                                  </p:stCondLst>
                                  <p:childTnLst>
                                    <p:set>
                                      <p:cBhvr>
                                        <p:cTn id="163" dur="1" fill="hold">
                                          <p:stCondLst>
                                            <p:cond delay="0"/>
                                          </p:stCondLst>
                                        </p:cTn>
                                        <p:tgtEl>
                                          <p:spTgt spid="28"/>
                                        </p:tgtEl>
                                        <p:attrNameLst>
                                          <p:attrName>style.visibility</p:attrName>
                                        </p:attrNameLst>
                                      </p:cBhvr>
                                      <p:to>
                                        <p:strVal val="visible"/>
                                      </p:to>
                                    </p:set>
                                    <p:animEffect transition="in" filter="checkerboard(across)">
                                      <p:cBhvr>
                                        <p:cTn id="164" dur="500"/>
                                        <p:tgtEl>
                                          <p:spTgt spid="28"/>
                                        </p:tgtEl>
                                      </p:cBhvr>
                                    </p:animEffect>
                                  </p:childTnLst>
                                </p:cTn>
                              </p:par>
                            </p:childTnLst>
                          </p:cTn>
                        </p:par>
                      </p:childTnLst>
                    </p:cTn>
                  </p:par>
                  <p:par>
                    <p:cTn id="165" fill="hold">
                      <p:stCondLst>
                        <p:cond delay="indefinite"/>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29"/>
                                        </p:tgtEl>
                                        <p:attrNameLst>
                                          <p:attrName>style.visibility</p:attrName>
                                        </p:attrNameLst>
                                      </p:cBhvr>
                                      <p:to>
                                        <p:strVal val="visible"/>
                                      </p:to>
                                    </p:set>
                                    <p:animEffect transition="in" filter="checkerboard(across)">
                                      <p:cBhvr>
                                        <p:cTn id="169" dur="500"/>
                                        <p:tgtEl>
                                          <p:spTgt spid="29"/>
                                        </p:tgtEl>
                                      </p:cBhvr>
                                    </p:animEffect>
                                  </p:childTnLst>
                                </p:cTn>
                              </p:par>
                            </p:childTnLst>
                          </p:cTn>
                        </p:par>
                      </p:childTnLst>
                    </p:cTn>
                  </p:par>
                  <p:par>
                    <p:cTn id="170" fill="hold">
                      <p:stCondLst>
                        <p:cond delay="indefinite"/>
                      </p:stCondLst>
                      <p:childTnLst>
                        <p:par>
                          <p:cTn id="171" fill="hold">
                            <p:stCondLst>
                              <p:cond delay="0"/>
                            </p:stCondLst>
                            <p:childTnLst>
                              <p:par>
                                <p:cTn id="172" presetID="52" presetClass="entr" presetSubtype="0" fill="hold" grpId="0" nodeType="clickEffect">
                                  <p:stCondLst>
                                    <p:cond delay="0"/>
                                  </p:stCondLst>
                                  <p:childTnLst>
                                    <p:set>
                                      <p:cBhvr>
                                        <p:cTn id="173" dur="1" fill="hold">
                                          <p:stCondLst>
                                            <p:cond delay="0"/>
                                          </p:stCondLst>
                                        </p:cTn>
                                        <p:tgtEl>
                                          <p:spTgt spid="30"/>
                                        </p:tgtEl>
                                        <p:attrNameLst>
                                          <p:attrName>style.visibility</p:attrName>
                                        </p:attrNameLst>
                                      </p:cBhvr>
                                      <p:to>
                                        <p:strVal val="visible"/>
                                      </p:to>
                                    </p:set>
                                    <p:animScale>
                                      <p:cBhvr>
                                        <p:cTn id="174"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5" dur="1000" decel="50000" fill="hold">
                                          <p:stCondLst>
                                            <p:cond delay="0"/>
                                          </p:stCondLst>
                                        </p:cTn>
                                        <p:tgtEl>
                                          <p:spTgt spid="30"/>
                                        </p:tgtEl>
                                        <p:attrNameLst>
                                          <p:attrName>ppt_x</p:attrName>
                                          <p:attrName>ppt_y</p:attrName>
                                        </p:attrNameLst>
                                      </p:cBhvr>
                                    </p:animMotion>
                                    <p:animEffect transition="in" filter="fade">
                                      <p:cBhvr>
                                        <p:cTn id="176" dur="1000"/>
                                        <p:tgtEl>
                                          <p:spTgt spid="30"/>
                                        </p:tgtEl>
                                      </p:cBhvr>
                                    </p:animEffect>
                                  </p:childTnLst>
                                </p:cTn>
                              </p:par>
                            </p:childTnLst>
                          </p:cTn>
                        </p:par>
                      </p:childTnLst>
                    </p:cTn>
                  </p:par>
                  <p:par>
                    <p:cTn id="177" fill="hold">
                      <p:stCondLst>
                        <p:cond delay="indefinite"/>
                      </p:stCondLst>
                      <p:childTnLst>
                        <p:par>
                          <p:cTn id="178" fill="hold">
                            <p:stCondLst>
                              <p:cond delay="0"/>
                            </p:stCondLst>
                            <p:childTnLst>
                              <p:par>
                                <p:cTn id="179" presetID="5" presetClass="entr" presetSubtype="10" fill="hold" grpId="0" nodeType="clickEffect">
                                  <p:stCondLst>
                                    <p:cond delay="0"/>
                                  </p:stCondLst>
                                  <p:childTnLst>
                                    <p:set>
                                      <p:cBhvr>
                                        <p:cTn id="180" dur="1" fill="hold">
                                          <p:stCondLst>
                                            <p:cond delay="0"/>
                                          </p:stCondLst>
                                        </p:cTn>
                                        <p:tgtEl>
                                          <p:spTgt spid="31"/>
                                        </p:tgtEl>
                                        <p:attrNameLst>
                                          <p:attrName>style.visibility</p:attrName>
                                        </p:attrNameLst>
                                      </p:cBhvr>
                                      <p:to>
                                        <p:strVal val="visible"/>
                                      </p:to>
                                    </p:set>
                                    <p:animEffect transition="in" filter="checkerboard(across)">
                                      <p:cBhvr>
                                        <p:cTn id="181" dur="500"/>
                                        <p:tgtEl>
                                          <p:spTgt spid="31"/>
                                        </p:tgtEl>
                                      </p:cBhvr>
                                    </p:animEffect>
                                  </p:childTnLst>
                                </p:cTn>
                              </p:par>
                            </p:childTnLst>
                          </p:cTn>
                        </p:par>
                      </p:childTnLst>
                    </p:cTn>
                  </p:par>
                  <p:par>
                    <p:cTn id="182" fill="hold">
                      <p:stCondLst>
                        <p:cond delay="indefinite"/>
                      </p:stCondLst>
                      <p:childTnLst>
                        <p:par>
                          <p:cTn id="183" fill="hold">
                            <p:stCondLst>
                              <p:cond delay="0"/>
                            </p:stCondLst>
                            <p:childTnLst>
                              <p:par>
                                <p:cTn id="184" presetID="5" presetClass="entr" presetSubtype="10" fill="hold" grpId="0" nodeType="clickEffect">
                                  <p:stCondLst>
                                    <p:cond delay="0"/>
                                  </p:stCondLst>
                                  <p:childTnLst>
                                    <p:set>
                                      <p:cBhvr>
                                        <p:cTn id="185" dur="1" fill="hold">
                                          <p:stCondLst>
                                            <p:cond delay="0"/>
                                          </p:stCondLst>
                                        </p:cTn>
                                        <p:tgtEl>
                                          <p:spTgt spid="18434"/>
                                        </p:tgtEl>
                                        <p:attrNameLst>
                                          <p:attrName>style.visibility</p:attrName>
                                        </p:attrNameLst>
                                      </p:cBhvr>
                                      <p:to>
                                        <p:strVal val="visible"/>
                                      </p:to>
                                    </p:set>
                                    <p:animEffect transition="in" filter="checkerboard(across)">
                                      <p:cBhvr>
                                        <p:cTn id="186" dur="500"/>
                                        <p:tgtEl>
                                          <p:spTgt spid="18434"/>
                                        </p:tgtEl>
                                      </p:cBhvr>
                                    </p:animEffect>
                                  </p:childTnLst>
                                </p:cTn>
                              </p:par>
                            </p:childTnLst>
                          </p:cTn>
                        </p:par>
                      </p:childTnLst>
                    </p:cTn>
                  </p:par>
                  <p:par>
                    <p:cTn id="187" fill="hold">
                      <p:stCondLst>
                        <p:cond delay="indefinite"/>
                      </p:stCondLst>
                      <p:childTnLst>
                        <p:par>
                          <p:cTn id="188" fill="hold">
                            <p:stCondLst>
                              <p:cond delay="0"/>
                            </p:stCondLst>
                            <p:childTnLst>
                              <p:par>
                                <p:cTn id="189" presetID="26" presetClass="entr" presetSubtype="0" fill="hold" grpId="0" nodeType="clickEffect">
                                  <p:stCondLst>
                                    <p:cond delay="0"/>
                                  </p:stCondLst>
                                  <p:childTnLst>
                                    <p:set>
                                      <p:cBhvr>
                                        <p:cTn id="190" dur="1" fill="hold">
                                          <p:stCondLst>
                                            <p:cond delay="0"/>
                                          </p:stCondLst>
                                        </p:cTn>
                                        <p:tgtEl>
                                          <p:spTgt spid="32"/>
                                        </p:tgtEl>
                                        <p:attrNameLst>
                                          <p:attrName>style.visibility</p:attrName>
                                        </p:attrNameLst>
                                      </p:cBhvr>
                                      <p:to>
                                        <p:strVal val="visible"/>
                                      </p:to>
                                    </p:set>
                                    <p:animEffect transition="in" filter="wipe(down)">
                                      <p:cBhvr>
                                        <p:cTn id="191" dur="290">
                                          <p:stCondLst>
                                            <p:cond delay="0"/>
                                          </p:stCondLst>
                                        </p:cTn>
                                        <p:tgtEl>
                                          <p:spTgt spid="32"/>
                                        </p:tgtEl>
                                      </p:cBhvr>
                                    </p:animEffect>
                                    <p:anim calcmode="lin" valueType="num">
                                      <p:cBhvr>
                                        <p:cTn id="192"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93"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94"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195"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196"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197" dur="13">
                                          <p:stCondLst>
                                            <p:cond delay="325"/>
                                          </p:stCondLst>
                                        </p:cTn>
                                        <p:tgtEl>
                                          <p:spTgt spid="32"/>
                                        </p:tgtEl>
                                      </p:cBhvr>
                                      <p:to x="100000" y="60000"/>
                                    </p:animScale>
                                    <p:animScale>
                                      <p:cBhvr>
                                        <p:cTn id="198" dur="83" decel="50000">
                                          <p:stCondLst>
                                            <p:cond delay="338"/>
                                          </p:stCondLst>
                                        </p:cTn>
                                        <p:tgtEl>
                                          <p:spTgt spid="32"/>
                                        </p:tgtEl>
                                      </p:cBhvr>
                                      <p:to x="100000" y="100000"/>
                                    </p:animScale>
                                    <p:animScale>
                                      <p:cBhvr>
                                        <p:cTn id="199" dur="13">
                                          <p:stCondLst>
                                            <p:cond delay="656"/>
                                          </p:stCondLst>
                                        </p:cTn>
                                        <p:tgtEl>
                                          <p:spTgt spid="32"/>
                                        </p:tgtEl>
                                      </p:cBhvr>
                                      <p:to x="100000" y="80000"/>
                                    </p:animScale>
                                    <p:animScale>
                                      <p:cBhvr>
                                        <p:cTn id="200" dur="83" decel="50000">
                                          <p:stCondLst>
                                            <p:cond delay="669"/>
                                          </p:stCondLst>
                                        </p:cTn>
                                        <p:tgtEl>
                                          <p:spTgt spid="32"/>
                                        </p:tgtEl>
                                      </p:cBhvr>
                                      <p:to x="100000" y="100000"/>
                                    </p:animScale>
                                    <p:animScale>
                                      <p:cBhvr>
                                        <p:cTn id="201" dur="13">
                                          <p:stCondLst>
                                            <p:cond delay="821"/>
                                          </p:stCondLst>
                                        </p:cTn>
                                        <p:tgtEl>
                                          <p:spTgt spid="32"/>
                                        </p:tgtEl>
                                      </p:cBhvr>
                                      <p:to x="100000" y="90000"/>
                                    </p:animScale>
                                    <p:animScale>
                                      <p:cBhvr>
                                        <p:cTn id="202" dur="83" decel="50000">
                                          <p:stCondLst>
                                            <p:cond delay="834"/>
                                          </p:stCondLst>
                                        </p:cTn>
                                        <p:tgtEl>
                                          <p:spTgt spid="32"/>
                                        </p:tgtEl>
                                      </p:cBhvr>
                                      <p:to x="100000" y="100000"/>
                                    </p:animScale>
                                    <p:animScale>
                                      <p:cBhvr>
                                        <p:cTn id="203" dur="13">
                                          <p:stCondLst>
                                            <p:cond delay="904"/>
                                          </p:stCondLst>
                                        </p:cTn>
                                        <p:tgtEl>
                                          <p:spTgt spid="32"/>
                                        </p:tgtEl>
                                      </p:cBhvr>
                                      <p:to x="100000" y="95000"/>
                                    </p:animScale>
                                    <p:animScale>
                                      <p:cBhvr>
                                        <p:cTn id="204" dur="83" decel="50000">
                                          <p:stCondLst>
                                            <p:cond delay="917"/>
                                          </p:stCondLst>
                                        </p:cTn>
                                        <p:tgtEl>
                                          <p:spTgt spid="32"/>
                                        </p:tgtEl>
                                      </p:cBhvr>
                                      <p:to x="100000" y="100000"/>
                                    </p:animScale>
                                  </p:childTnLst>
                                </p:cTn>
                              </p:par>
                            </p:childTnLst>
                          </p:cTn>
                        </p:par>
                      </p:childTnLst>
                    </p:cTn>
                  </p:par>
                  <p:par>
                    <p:cTn id="205" fill="hold">
                      <p:stCondLst>
                        <p:cond delay="indefinite"/>
                      </p:stCondLst>
                      <p:childTnLst>
                        <p:par>
                          <p:cTn id="206" fill="hold">
                            <p:stCondLst>
                              <p:cond delay="0"/>
                            </p:stCondLst>
                            <p:childTnLst>
                              <p:par>
                                <p:cTn id="207" presetID="26" presetClass="entr" presetSubtype="0" fill="hold" grpId="0" nodeType="clickEffect">
                                  <p:stCondLst>
                                    <p:cond delay="0"/>
                                  </p:stCondLst>
                                  <p:childTnLst>
                                    <p:set>
                                      <p:cBhvr>
                                        <p:cTn id="208" dur="1" fill="hold">
                                          <p:stCondLst>
                                            <p:cond delay="0"/>
                                          </p:stCondLst>
                                        </p:cTn>
                                        <p:tgtEl>
                                          <p:spTgt spid="33"/>
                                        </p:tgtEl>
                                        <p:attrNameLst>
                                          <p:attrName>style.visibility</p:attrName>
                                        </p:attrNameLst>
                                      </p:cBhvr>
                                      <p:to>
                                        <p:strVal val="visible"/>
                                      </p:to>
                                    </p:set>
                                    <p:animEffect transition="in" filter="wipe(down)">
                                      <p:cBhvr>
                                        <p:cTn id="209" dur="290">
                                          <p:stCondLst>
                                            <p:cond delay="0"/>
                                          </p:stCondLst>
                                        </p:cTn>
                                        <p:tgtEl>
                                          <p:spTgt spid="33"/>
                                        </p:tgtEl>
                                      </p:cBhvr>
                                    </p:animEffect>
                                    <p:anim calcmode="lin" valueType="num">
                                      <p:cBhvr>
                                        <p:cTn id="210"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11"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12"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213"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214"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215" dur="13">
                                          <p:stCondLst>
                                            <p:cond delay="325"/>
                                          </p:stCondLst>
                                        </p:cTn>
                                        <p:tgtEl>
                                          <p:spTgt spid="33"/>
                                        </p:tgtEl>
                                      </p:cBhvr>
                                      <p:to x="100000" y="60000"/>
                                    </p:animScale>
                                    <p:animScale>
                                      <p:cBhvr>
                                        <p:cTn id="216" dur="83" decel="50000">
                                          <p:stCondLst>
                                            <p:cond delay="338"/>
                                          </p:stCondLst>
                                        </p:cTn>
                                        <p:tgtEl>
                                          <p:spTgt spid="33"/>
                                        </p:tgtEl>
                                      </p:cBhvr>
                                      <p:to x="100000" y="100000"/>
                                    </p:animScale>
                                    <p:animScale>
                                      <p:cBhvr>
                                        <p:cTn id="217" dur="13">
                                          <p:stCondLst>
                                            <p:cond delay="656"/>
                                          </p:stCondLst>
                                        </p:cTn>
                                        <p:tgtEl>
                                          <p:spTgt spid="33"/>
                                        </p:tgtEl>
                                      </p:cBhvr>
                                      <p:to x="100000" y="80000"/>
                                    </p:animScale>
                                    <p:animScale>
                                      <p:cBhvr>
                                        <p:cTn id="218" dur="83" decel="50000">
                                          <p:stCondLst>
                                            <p:cond delay="669"/>
                                          </p:stCondLst>
                                        </p:cTn>
                                        <p:tgtEl>
                                          <p:spTgt spid="33"/>
                                        </p:tgtEl>
                                      </p:cBhvr>
                                      <p:to x="100000" y="100000"/>
                                    </p:animScale>
                                    <p:animScale>
                                      <p:cBhvr>
                                        <p:cTn id="219" dur="13">
                                          <p:stCondLst>
                                            <p:cond delay="821"/>
                                          </p:stCondLst>
                                        </p:cTn>
                                        <p:tgtEl>
                                          <p:spTgt spid="33"/>
                                        </p:tgtEl>
                                      </p:cBhvr>
                                      <p:to x="100000" y="90000"/>
                                    </p:animScale>
                                    <p:animScale>
                                      <p:cBhvr>
                                        <p:cTn id="220" dur="83" decel="50000">
                                          <p:stCondLst>
                                            <p:cond delay="834"/>
                                          </p:stCondLst>
                                        </p:cTn>
                                        <p:tgtEl>
                                          <p:spTgt spid="33"/>
                                        </p:tgtEl>
                                      </p:cBhvr>
                                      <p:to x="100000" y="100000"/>
                                    </p:animScale>
                                    <p:animScale>
                                      <p:cBhvr>
                                        <p:cTn id="221" dur="13">
                                          <p:stCondLst>
                                            <p:cond delay="904"/>
                                          </p:stCondLst>
                                        </p:cTn>
                                        <p:tgtEl>
                                          <p:spTgt spid="33"/>
                                        </p:tgtEl>
                                      </p:cBhvr>
                                      <p:to x="100000" y="95000"/>
                                    </p:animScale>
                                    <p:animScale>
                                      <p:cBhvr>
                                        <p:cTn id="222" dur="83" decel="50000">
                                          <p:stCondLst>
                                            <p:cond delay="917"/>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10" grpId="0" animBg="1"/>
      <p:bldP spid="11" grpId="0"/>
      <p:bldP spid="12" grpId="0"/>
      <p:bldP spid="13" grpId="0"/>
      <p:bldP spid="14" grpId="0"/>
      <p:bldP spid="15" grpId="0"/>
      <p:bldP spid="16" grpId="0"/>
      <p:bldP spid="17" grpId="0"/>
      <p:bldP spid="18" grpId="0"/>
      <p:bldP spid="20" grpId="0"/>
      <p:bldP spid="21" grpId="0"/>
      <p:bldP spid="22" grpId="0"/>
      <p:bldP spid="23" grpId="0"/>
      <p:bldP spid="24" grpId="0"/>
      <p:bldP spid="25" grpId="0"/>
      <p:bldP spid="18433" grpId="0"/>
      <p:bldP spid="26" grpId="0"/>
      <p:bldP spid="27" grpId="0"/>
      <p:bldP spid="28" grpId="0"/>
      <p:bldP spid="29" grpId="0"/>
      <p:bldP spid="30" grpId="0"/>
      <p:bldP spid="31" grpId="0"/>
      <p:bldP spid="18434"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Image 4" descr="C:\Documents and Settings\welcome\Bureau\IMG_28042012_190651.png"/>
          <p:cNvPicPr/>
          <p:nvPr/>
        </p:nvPicPr>
        <p:blipFill>
          <a:blip r:embed="rId3" cstate="print"/>
          <a:srcRect/>
          <a:stretch>
            <a:fillRect/>
          </a:stretch>
        </p:blipFill>
        <p:spPr bwMode="auto">
          <a:xfrm>
            <a:off x="500034" y="214290"/>
            <a:ext cx="7858180" cy="5929354"/>
          </a:xfrm>
          <a:prstGeom prst="rect">
            <a:avLst/>
          </a:prstGeom>
          <a:ln>
            <a:noFill/>
          </a:ln>
          <a:effectLst>
            <a:outerShdw blurRad="292100" dist="139700" dir="2700000" algn="tl" rotWithShape="0">
              <a:srgbClr val="333333">
                <a:alpha val="65000"/>
              </a:srgbClr>
            </a:outerShdw>
          </a:effectLst>
        </p:spPr>
      </p:pic>
      <p:sp>
        <p:nvSpPr>
          <p:cNvPr id="32771" name="Rectangle 3"/>
          <p:cNvSpPr>
            <a:spLocks noChangeArrowheads="1"/>
          </p:cNvSpPr>
          <p:nvPr/>
        </p:nvSpPr>
        <p:spPr bwMode="auto">
          <a:xfrm>
            <a:off x="428596" y="6143644"/>
            <a:ext cx="792961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accent1">
                    <a:lumMod val="50000"/>
                  </a:schemeClr>
                </a:solidFill>
                <a:effectLst/>
                <a:latin typeface="Calibri" pitchFamily="34" charset="0"/>
                <a:ea typeface="Times New Roman" pitchFamily="18" charset="0"/>
                <a:cs typeface="Arial" pitchFamily="34" charset="0"/>
              </a:rPr>
              <a:t>Fabrication  de l’insuline humaine  par l’insertion  du gène correspondant dans une bactérie</a:t>
            </a:r>
            <a:endParaRPr kumimoji="0" lang="fr-FR" b="0" i="0" u="none" strike="noStrike" cap="none" normalizeH="0" baseline="0" dirty="0" smtClean="0">
              <a:ln>
                <a:noFill/>
              </a:ln>
              <a:solidFill>
                <a:schemeClr val="accent1">
                  <a:lumMod val="50000"/>
                </a:schemeClr>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additive="base">
                                        <p:cTn id="13" dur="500" fill="hold"/>
                                        <p:tgtEl>
                                          <p:spTgt spid="32771"/>
                                        </p:tgtEl>
                                        <p:attrNameLst>
                                          <p:attrName>ppt_x</p:attrName>
                                        </p:attrNameLst>
                                      </p:cBhvr>
                                      <p:tavLst>
                                        <p:tav tm="0">
                                          <p:val>
                                            <p:strVal val="#ppt_x"/>
                                          </p:val>
                                        </p:tav>
                                        <p:tav tm="100000">
                                          <p:val>
                                            <p:strVal val="#ppt_x"/>
                                          </p:val>
                                        </p:tav>
                                      </p:tavLst>
                                    </p:anim>
                                    <p:anim calcmode="lin" valueType="num">
                                      <p:cBhvr additive="base">
                                        <p:cTn id="14"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2-</a:t>
            </a:r>
            <a:r>
              <a:rPr lang="fr-FR" sz="2800" b="1" u="sng" dirty="0" smtClean="0">
                <a:solidFill>
                  <a:schemeClr val="accent1">
                    <a:lumMod val="50000"/>
                  </a:schemeClr>
                </a:solidFill>
              </a:rPr>
              <a:t> Création d’un OGM viral (VGM):</a:t>
            </a:r>
            <a:endParaRPr lang="fr-FR" sz="2800" b="1" u="sng" dirty="0">
              <a:solidFill>
                <a:schemeClr val="accent1">
                  <a:lumMod val="50000"/>
                </a:schemeClr>
              </a:solidFill>
            </a:endParaRPr>
          </a:p>
        </p:txBody>
      </p:sp>
      <p:sp>
        <p:nvSpPr>
          <p:cNvPr id="3" name="Rectangle 1"/>
          <p:cNvSpPr>
            <a:spLocks noChangeArrowheads="1"/>
          </p:cNvSpPr>
          <p:nvPr/>
        </p:nvSpPr>
        <p:spPr bwMode="auto">
          <a:xfrm>
            <a:off x="214282" y="1357298"/>
            <a:ext cx="892971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fr-FR" sz="2400" dirty="0" smtClean="0">
                <a:ea typeface="Times New Roman" pitchFamily="18" charset="0"/>
                <a:cs typeface="Arial" pitchFamily="34" charset="0"/>
              </a:rPr>
              <a:t>   </a:t>
            </a:r>
            <a:r>
              <a:rPr lang="fr-FR" sz="2400" dirty="0" smtClean="0"/>
              <a:t>Parmi les virus pas  bien méchants, on peut  citer les </a:t>
            </a:r>
            <a:r>
              <a:rPr lang="fr-FR" sz="2400" dirty="0" err="1" smtClean="0"/>
              <a:t>poxvirus</a:t>
            </a:r>
            <a:r>
              <a:rPr lang="fr-FR" sz="2400" dirty="0" smtClean="0"/>
              <a:t> .Ce sont  des virus dont le génome est composé d’ADN double brin. Le virus de la vaccine en fait partie, alors qu’il est l’un des rares virus inoffensifs.</a:t>
            </a:r>
          </a:p>
          <a:p>
            <a:pPr>
              <a:lnSpc>
                <a:spcPct val="150000"/>
              </a:lnSpc>
            </a:pPr>
            <a:r>
              <a:rPr lang="fr-FR" sz="2400" dirty="0" smtClean="0"/>
              <a:t>    Un virus de la vaccine recombinant exprimant l’antigène de surface du virus de la rage : c’est un virus qui produit une protéine du virus de la rage, sans implication dans le développement de la rage, mais capable de déclencher la réaction immunitaire contre le virus responsable de la maladie.</a:t>
            </a:r>
          </a:p>
          <a:p>
            <a:pPr lvl="0" fontAlgn="base">
              <a:lnSpc>
                <a:spcPct val="150000"/>
              </a:lnSpc>
              <a:spcBef>
                <a:spcPct val="0"/>
              </a:spcBef>
              <a:spcAft>
                <a:spcPct val="0"/>
              </a:spcAft>
            </a:pPr>
            <a:endParaRPr kumimoji="0" lang="fr-FR" sz="2400" b="0" i="0" u="none" strike="noStrike" cap="none" normalizeH="0" baseline="0" dirty="0" smtClean="0">
              <a:ln>
                <a:noFill/>
              </a:ln>
              <a:effectLst/>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ea typeface="Times New Roman" pitchFamily="18" charset="0"/>
                <a:cs typeface="Arial" pitchFamily="34" charset="0"/>
              </a:rPr>
              <a:t>   </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3-</a:t>
            </a:r>
            <a:r>
              <a:rPr lang="fr-FR" sz="2800" b="1" u="sng" dirty="0" smtClean="0">
                <a:solidFill>
                  <a:schemeClr val="accent1">
                    <a:lumMod val="50000"/>
                  </a:schemeClr>
                </a:solidFill>
              </a:rPr>
              <a:t> Création d’un OGM animal (AGM):</a:t>
            </a:r>
            <a:endParaRPr lang="fr-FR" sz="2800" b="1" u="sng" dirty="0">
              <a:solidFill>
                <a:schemeClr val="accent1">
                  <a:lumMod val="50000"/>
                </a:schemeClr>
              </a:solidFill>
            </a:endParaRPr>
          </a:p>
        </p:txBody>
      </p:sp>
      <p:sp>
        <p:nvSpPr>
          <p:cNvPr id="33793" name="Rectangle 1"/>
          <p:cNvSpPr>
            <a:spLocks noChangeArrowheads="1"/>
          </p:cNvSpPr>
          <p:nvPr/>
        </p:nvSpPr>
        <p:spPr bwMode="auto">
          <a:xfrm>
            <a:off x="214282" y="1714489"/>
            <a:ext cx="892971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lang="fr-FR" sz="2400" dirty="0" smtClean="0">
                <a:ea typeface="Times New Roman" pitchFamily="18" charset="0"/>
                <a:cs typeface="Arial" pitchFamily="34" charset="0"/>
              </a:rPr>
              <a:t>   Une variante de la transgénèse pour qu'un animal puisse produire une protéine animale (la soie d'araignée), ou éventuellement humaine (de l'hormone de croissance).</a:t>
            </a:r>
          </a:p>
          <a:p>
            <a:pPr lvl="0" fontAlgn="base">
              <a:lnSpc>
                <a:spcPct val="150000"/>
              </a:lnSpc>
              <a:spcBef>
                <a:spcPct val="0"/>
              </a:spcBef>
              <a:spcAft>
                <a:spcPct val="0"/>
              </a:spcAft>
            </a:pPr>
            <a:r>
              <a:rPr lang="fr-FR" sz="2400" dirty="0" smtClean="0">
                <a:ea typeface="Times New Roman" pitchFamily="18" charset="0"/>
                <a:cs typeface="Arial" pitchFamily="34" charset="0"/>
              </a:rPr>
              <a:t>    La technique est un peu plus compliquée</a:t>
            </a:r>
          </a:p>
          <a:p>
            <a:pPr lvl="0" fontAlgn="base">
              <a:lnSpc>
                <a:spcPct val="150000"/>
              </a:lnSpc>
              <a:spcBef>
                <a:spcPct val="0"/>
              </a:spcBef>
              <a:spcAft>
                <a:spcPct val="0"/>
              </a:spcAft>
            </a:pPr>
            <a:endParaRPr lang="fr-FR" sz="2400" dirty="0" smtClean="0">
              <a:ea typeface="Times New Roman" pitchFamily="18" charset="0"/>
              <a:cs typeface="Arial" pitchFamily="34" charset="0"/>
            </a:endParaRPr>
          </a:p>
          <a:p>
            <a:pPr lvl="0" fontAlgn="base">
              <a:lnSpc>
                <a:spcPct val="150000"/>
              </a:lnSpc>
              <a:spcBef>
                <a:spcPct val="0"/>
              </a:spcBef>
              <a:spcAft>
                <a:spcPct val="0"/>
              </a:spcAft>
            </a:pPr>
            <a:r>
              <a:rPr lang="fr-FR" sz="2400" dirty="0" smtClean="0">
                <a:ea typeface="Times New Roman" pitchFamily="18" charset="0"/>
                <a:cs typeface="Arial" pitchFamily="34" charset="0"/>
              </a:rPr>
              <a:t>    I</a:t>
            </a:r>
            <a:r>
              <a:rPr kumimoji="0" lang="fr-FR" sz="2400" b="0" i="0" u="none" strike="noStrike" cap="none" normalizeH="0" baseline="0" dirty="0" smtClean="0">
                <a:ln>
                  <a:noFill/>
                </a:ln>
                <a:effectLst/>
                <a:ea typeface="Times New Roman" pitchFamily="18" charset="0"/>
                <a:cs typeface="Arial" pitchFamily="34" charset="0"/>
              </a:rPr>
              <a:t>ci une chèvre va produire la protéine de soie de l'araignée:</a:t>
            </a:r>
          </a:p>
          <a:p>
            <a:pPr marL="0" marR="0" lvl="0" indent="0" algn="l" defTabSz="914400" rtl="0" eaLnBrk="1" fontAlgn="base" latinLnBrk="0" hangingPunct="1">
              <a:lnSpc>
                <a:spcPct val="150000"/>
              </a:lnSpc>
              <a:spcBef>
                <a:spcPct val="0"/>
              </a:spcBef>
              <a:spcAft>
                <a:spcPct val="0"/>
              </a:spcAft>
              <a:buClrTx/>
              <a:buSzTx/>
              <a:buFontTx/>
              <a:buNone/>
              <a:tabLst/>
            </a:pPr>
            <a:endParaRPr kumimoji="0" lang="fr-FR" sz="2400" b="0" i="0" u="none" strike="noStrike" cap="none" normalizeH="0" baseline="0" dirty="0" smtClean="0">
              <a:ln>
                <a:noFill/>
              </a:ln>
              <a:effectLst/>
              <a:ea typeface="Times New Roman" pitchFamily="18" charset="0"/>
              <a:cs typeface="Arial" pitchFamily="34" charset="0"/>
            </a:endParaRPr>
          </a:p>
          <a:p>
            <a:pPr marL="0" marR="0" lvl="0" indent="0" defTabSz="914400" rtl="0" eaLnBrk="0" fontAlgn="base" latinLnBrk="0" hangingPunct="0">
              <a:lnSpc>
                <a:spcPct val="15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ea typeface="Times New Roman" pitchFamily="18" charset="0"/>
                <a:cs typeface="Arial" pitchFamily="34" charset="0"/>
              </a:rPr>
              <a:t>   </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3793"/>
                                        </p:tgtEl>
                                        <p:attrNameLst>
                                          <p:attrName>style.visibility</p:attrName>
                                        </p:attrNameLst>
                                      </p:cBhvr>
                                      <p:to>
                                        <p:strVal val="visible"/>
                                      </p:to>
                                    </p:set>
                                    <p:anim calcmode="lin" valueType="num">
                                      <p:cBhvr>
                                        <p:cTn id="12" dur="1000" fill="hold"/>
                                        <p:tgtEl>
                                          <p:spTgt spid="33793"/>
                                        </p:tgtEl>
                                        <p:attrNameLst>
                                          <p:attrName>ppt_w</p:attrName>
                                        </p:attrNameLst>
                                      </p:cBhvr>
                                      <p:tavLst>
                                        <p:tav tm="0">
                                          <p:val>
                                            <p:strVal val="#ppt_w*0.70"/>
                                          </p:val>
                                        </p:tav>
                                        <p:tav tm="100000">
                                          <p:val>
                                            <p:strVal val="#ppt_w"/>
                                          </p:val>
                                        </p:tav>
                                      </p:tavLst>
                                    </p:anim>
                                    <p:anim calcmode="lin" valueType="num">
                                      <p:cBhvr>
                                        <p:cTn id="13" dur="1000" fill="hold"/>
                                        <p:tgtEl>
                                          <p:spTgt spid="33793"/>
                                        </p:tgtEl>
                                        <p:attrNameLst>
                                          <p:attrName>ppt_h</p:attrName>
                                        </p:attrNameLst>
                                      </p:cBhvr>
                                      <p:tavLst>
                                        <p:tav tm="0">
                                          <p:val>
                                            <p:strVal val="#ppt_h"/>
                                          </p:val>
                                        </p:tav>
                                        <p:tav tm="100000">
                                          <p:val>
                                            <p:strVal val="#ppt_h"/>
                                          </p:val>
                                        </p:tav>
                                      </p:tavLst>
                                    </p:anim>
                                    <p:animEffect transition="in" filter="fade">
                                      <p:cBhvr>
                                        <p:cTn id="14" dur="10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79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 name="Image 4" descr="C:\Documents and Settings\welcome\Bureau\Quorum\transgenese_chevre.jpg"/>
          <p:cNvPicPr/>
          <p:nvPr/>
        </p:nvPicPr>
        <p:blipFill>
          <a:blip r:embed="rId3" cstate="print"/>
          <a:srcRect/>
          <a:stretch>
            <a:fillRect/>
          </a:stretch>
        </p:blipFill>
        <p:spPr bwMode="auto">
          <a:xfrm>
            <a:off x="285720" y="357166"/>
            <a:ext cx="8501122"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285720" y="6143644"/>
            <a:ext cx="248786" cy="369332"/>
          </a:xfrm>
          <a:prstGeom prst="rect">
            <a:avLst/>
          </a:prstGeom>
        </p:spPr>
        <p:txBody>
          <a:bodyPr wrap="none">
            <a:spAutoFit/>
          </a:bodyPr>
          <a:lstStyle/>
          <a:p>
            <a:r>
              <a:rPr lang="fr-FR" dirty="0" smtClean="0"/>
              <a:t> </a:t>
            </a:r>
            <a:endParaRPr lang="fr-FR" dirty="0"/>
          </a:p>
        </p:txBody>
      </p:sp>
      <p:sp>
        <p:nvSpPr>
          <p:cNvPr id="7" name="Rectangle 6"/>
          <p:cNvSpPr/>
          <p:nvPr/>
        </p:nvSpPr>
        <p:spPr>
          <a:xfrm>
            <a:off x="357158" y="6215082"/>
            <a:ext cx="8572560" cy="646331"/>
          </a:xfrm>
          <a:prstGeom prst="rect">
            <a:avLst/>
          </a:prstGeom>
        </p:spPr>
        <p:txBody>
          <a:bodyPr wrap="square">
            <a:spAutoFit/>
          </a:bodyPr>
          <a:lstStyle/>
          <a:p>
            <a:r>
              <a:rPr lang="fr-FR" b="1" dirty="0" smtClean="0">
                <a:solidFill>
                  <a:schemeClr val="accent1">
                    <a:lumMod val="50000"/>
                  </a:schemeClr>
                </a:solidFill>
              </a:rPr>
              <a:t>Fabrication de protéine de soie par une chèvre transgénique après introduction d’un gène obtenu d’araignée.   </a:t>
            </a:r>
            <a:endParaRPr lang="fr-FR"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4-</a:t>
            </a:r>
            <a:r>
              <a:rPr lang="fr-FR" sz="2800" b="1" u="sng" dirty="0" smtClean="0">
                <a:solidFill>
                  <a:schemeClr val="accent1">
                    <a:lumMod val="50000"/>
                  </a:schemeClr>
                </a:solidFill>
              </a:rPr>
              <a:t> Création d’un OGM végétal (PGM):</a:t>
            </a:r>
            <a:endParaRPr lang="fr-FR" sz="2800" b="1" u="sng" dirty="0">
              <a:solidFill>
                <a:schemeClr val="accent1">
                  <a:lumMod val="50000"/>
                </a:schemeClr>
              </a:solidFill>
            </a:endParaRPr>
          </a:p>
        </p:txBody>
      </p:sp>
      <p:sp>
        <p:nvSpPr>
          <p:cNvPr id="5" name="Rectangle 1"/>
          <p:cNvSpPr>
            <a:spLocks noChangeArrowheads="1"/>
          </p:cNvSpPr>
          <p:nvPr/>
        </p:nvSpPr>
        <p:spPr bwMode="auto">
          <a:xfrm>
            <a:off x="1857356" y="1428736"/>
            <a:ext cx="292895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u="none" strike="noStrike" cap="none" normalizeH="0" dirty="0" smtClean="0">
                <a:ln>
                  <a:noFill/>
                </a:ln>
                <a:solidFill>
                  <a:schemeClr val="tx1"/>
                </a:solidFill>
                <a:effectLst/>
                <a:ea typeface="Calibri" pitchFamily="34" charset="0"/>
                <a:cs typeface="Arial" pitchFamily="34" charset="0"/>
              </a:rPr>
              <a:t>     (Chapitre 02)</a:t>
            </a:r>
            <a:endParaRPr kumimoji="0" lang="fr-FR" sz="240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i="0" u="none" strike="noStrike" cap="none" normalizeH="0" baseline="0" dirty="0" smtClean="0">
                <a:ln>
                  <a:noFill/>
                </a:ln>
                <a:solidFill>
                  <a:schemeClr val="tx1"/>
                </a:solidFill>
                <a:effectLst/>
                <a:ea typeface="Calibri" pitchFamily="34" charset="0"/>
                <a:cs typeface="Arial" pitchFamily="34" charset="0"/>
              </a:rPr>
              <a:t> </a:t>
            </a:r>
            <a:endParaRPr kumimoji="0" lang="fr-FR" sz="240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6" name="Rectangle 5"/>
          <p:cNvSpPr/>
          <p:nvPr/>
        </p:nvSpPr>
        <p:spPr>
          <a:xfrm>
            <a:off x="0" y="928670"/>
            <a:ext cx="4500562" cy="1071570"/>
          </a:xfrm>
          <a:prstGeom prst="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latin typeface="Calibri" pitchFamily="34" charset="0"/>
              </a:rPr>
              <a:t>CHAPITRE 02 </a:t>
            </a:r>
            <a:endParaRPr lang="fr-FR" sz="6000" dirty="0">
              <a:latin typeface="Calibri" pitchFamily="34" charset="0"/>
            </a:endParaRPr>
          </a:p>
        </p:txBody>
      </p:sp>
      <p:sp>
        <p:nvSpPr>
          <p:cNvPr id="7" name="Rectangle 6"/>
          <p:cNvSpPr/>
          <p:nvPr/>
        </p:nvSpPr>
        <p:spPr>
          <a:xfrm>
            <a:off x="2643174" y="2214554"/>
            <a:ext cx="4929190" cy="2400657"/>
          </a:xfrm>
          <a:prstGeom prst="rect">
            <a:avLst/>
          </a:prstGeom>
        </p:spPr>
        <p:txBody>
          <a:bodyPr wrap="square">
            <a:spAutoFit/>
          </a:bodyPr>
          <a:lstStyle/>
          <a:p>
            <a:r>
              <a:rPr lang="fr-FR" sz="15000" dirty="0" smtClean="0">
                <a:solidFill>
                  <a:srgbClr val="F0EA00"/>
                </a:solidFill>
              </a:rPr>
              <a:t>LES</a:t>
            </a:r>
            <a:endParaRPr lang="fr-FR" sz="15000" dirty="0">
              <a:solidFill>
                <a:srgbClr val="F0EA00"/>
              </a:solidFill>
            </a:endParaRPr>
          </a:p>
        </p:txBody>
      </p:sp>
      <p:sp>
        <p:nvSpPr>
          <p:cNvPr id="8" name="Rectangle 7"/>
          <p:cNvSpPr/>
          <p:nvPr/>
        </p:nvSpPr>
        <p:spPr>
          <a:xfrm>
            <a:off x="2786050" y="4357694"/>
            <a:ext cx="1214446" cy="928694"/>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P</a:t>
            </a:r>
            <a:endParaRPr lang="fr-FR" sz="6600" b="1" dirty="0">
              <a:solidFill>
                <a:schemeClr val="bg1"/>
              </a:solidFill>
              <a:latin typeface="Calibri" pitchFamily="34" charset="0"/>
            </a:endParaRPr>
          </a:p>
        </p:txBody>
      </p:sp>
      <p:sp>
        <p:nvSpPr>
          <p:cNvPr id="9" name="Rectangle 8"/>
          <p:cNvSpPr/>
          <p:nvPr/>
        </p:nvSpPr>
        <p:spPr>
          <a:xfrm>
            <a:off x="4071934" y="4357694"/>
            <a:ext cx="1214446" cy="92869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G</a:t>
            </a:r>
            <a:endParaRPr lang="fr-FR" sz="6600" b="1" dirty="0">
              <a:solidFill>
                <a:schemeClr val="bg1"/>
              </a:solidFill>
              <a:latin typeface="Calibri" pitchFamily="34" charset="0"/>
            </a:endParaRPr>
          </a:p>
        </p:txBody>
      </p:sp>
      <p:sp>
        <p:nvSpPr>
          <p:cNvPr id="10" name="Rectangle 9"/>
          <p:cNvSpPr/>
          <p:nvPr/>
        </p:nvSpPr>
        <p:spPr>
          <a:xfrm>
            <a:off x="5357818" y="4357694"/>
            <a:ext cx="1214446" cy="928694"/>
          </a:xfrm>
          <a:prstGeom prst="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M</a:t>
            </a:r>
            <a:endParaRPr lang="fr-FR" sz="66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ppt_x</p:attrName>
                                        </p:attrNameLst>
                                      </p:cBhvr>
                                      <p:tavLst>
                                        <p:tav tm="0">
                                          <p:val>
                                            <p:strVal val="#ppt_x-.2"/>
                                          </p:val>
                                        </p:tav>
                                        <p:tav tm="100000">
                                          <p:val>
                                            <p:strVal val="#ppt_x"/>
                                          </p:val>
                                        </p:tav>
                                      </p:tavLst>
                                    </p:anim>
                                    <p:anim calcmode="lin" valueType="num">
                                      <p:cBhvr>
                                        <p:cTn id="3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Rectangle 4"/>
          <p:cNvSpPr/>
          <p:nvPr/>
        </p:nvSpPr>
        <p:spPr>
          <a:xfrm>
            <a:off x="642910" y="2000240"/>
            <a:ext cx="9429784"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I-  DEFINITION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928670"/>
            <a:ext cx="8358246" cy="2308324"/>
          </a:xfrm>
          <a:prstGeom prst="rect">
            <a:avLst/>
          </a:prstGeom>
        </p:spPr>
        <p:txBody>
          <a:bodyPr wrap="square">
            <a:spAutoFit/>
          </a:bodyPr>
          <a:lstStyle/>
          <a:p>
            <a:pPr>
              <a:lnSpc>
                <a:spcPct val="150000"/>
              </a:lnSpc>
            </a:pPr>
            <a:r>
              <a:rPr lang="fr-FR" sz="2400" dirty="0" smtClean="0"/>
              <a:t>   </a:t>
            </a:r>
            <a:r>
              <a:rPr lang="fr-FR" sz="2400" b="1" dirty="0" smtClean="0">
                <a:solidFill>
                  <a:schemeClr val="accent1">
                    <a:lumMod val="75000"/>
                  </a:schemeClr>
                </a:solidFill>
              </a:rPr>
              <a:t>PGM</a:t>
            </a:r>
            <a:r>
              <a:rPr lang="fr-FR" sz="2400" dirty="0" smtClean="0"/>
              <a:t>  est une plante dont le patrimoine génétique a été modifié par l’homme. </a:t>
            </a:r>
            <a:r>
              <a:rPr lang="fr-FR" sz="2400" b="1" dirty="0" smtClean="0">
                <a:solidFill>
                  <a:schemeClr val="accent1">
                    <a:lumMod val="75000"/>
                  </a:schemeClr>
                </a:solidFill>
              </a:rPr>
              <a:t>Une plante transgénique</a:t>
            </a:r>
            <a:r>
              <a:rPr lang="fr-FR" sz="2400" dirty="0" smtClean="0"/>
              <a:t> est une plante au génome duquel a été introduit par transgénèse un ou plusieurs gènes.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 name="Rectangle 4"/>
          <p:cNvSpPr/>
          <p:nvPr/>
        </p:nvSpPr>
        <p:spPr>
          <a:xfrm>
            <a:off x="642910" y="2000240"/>
            <a:ext cx="9429784"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II-  OBJECTIFS DE LA</a:t>
            </a:r>
          </a:p>
        </p:txBody>
      </p:sp>
      <p:sp>
        <p:nvSpPr>
          <p:cNvPr id="6" name="Rectangle 5"/>
          <p:cNvSpPr/>
          <p:nvPr/>
        </p:nvSpPr>
        <p:spPr>
          <a:xfrm>
            <a:off x="285720" y="2643182"/>
            <a:ext cx="8001056" cy="369332"/>
          </a:xfrm>
          <a:prstGeom prst="rect">
            <a:avLst/>
          </a:prstGeom>
        </p:spPr>
        <p:txBody>
          <a:bodyPr wrap="square">
            <a:spAutoFit/>
          </a:bodyPr>
          <a:lstStyle/>
          <a:p>
            <a:r>
              <a:rPr lang="fr-FR" b="1" dirty="0" smtClean="0">
                <a:solidFill>
                  <a:srgbClr val="1A6080"/>
                </a:solidFill>
              </a:rPr>
              <a:t>             B I O T E C H N O L O G I E      V E G E T A L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set>
                                      <p:cBhvr>
                                        <p:cTn id="14" dur="228" fill="hold">
                                          <p:stCondLst>
                                            <p:cond delay="0"/>
                                          </p:stCondLst>
                                        </p:cTn>
                                        <p:tgtEl>
                                          <p:spTgt spid="6"/>
                                        </p:tgtEl>
                                        <p:attrNameLst>
                                          <p:attrName>style.rotation</p:attrName>
                                        </p:attrNameLst>
                                      </p:cBhvr>
                                      <p:to>
                                        <p:strVal val="-45.0"/>
                                      </p:to>
                                    </p:set>
                                    <p:anim calcmode="lin" valueType="num">
                                      <p:cBhvr>
                                        <p:cTn id="1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20" y="0"/>
            <a:ext cx="8501122" cy="1682192"/>
          </a:xfrm>
          <a:prstGeom prst="rect">
            <a:avLst/>
          </a:prstGeom>
        </p:spPr>
        <p:txBody>
          <a:bodyPr wrap="square">
            <a:spAutoFit/>
          </a:bodyPr>
          <a:lstStyle/>
          <a:p>
            <a:pPr>
              <a:lnSpc>
                <a:spcPct val="150000"/>
              </a:lnSpc>
              <a:buFont typeface="Wingdings" pitchFamily="2" charset="2"/>
              <a:buChar char="Ø"/>
            </a:pPr>
            <a:r>
              <a:rPr lang="fr-FR" sz="2400" dirty="0" smtClean="0"/>
              <a:t>   Produire de la biomasse végétales ; Créer des plantes OGM adaptées aux milieux hostiles pour lutter contre la faim dans le monde.</a:t>
            </a:r>
            <a:endParaRPr lang="fr-FR" sz="2400" dirty="0"/>
          </a:p>
        </p:txBody>
      </p:sp>
      <p:sp>
        <p:nvSpPr>
          <p:cNvPr id="5" name="Rectangle 4"/>
          <p:cNvSpPr/>
          <p:nvPr/>
        </p:nvSpPr>
        <p:spPr>
          <a:xfrm>
            <a:off x="357158" y="2143116"/>
            <a:ext cx="8286792" cy="1754326"/>
          </a:xfrm>
          <a:prstGeom prst="rect">
            <a:avLst/>
          </a:prstGeom>
        </p:spPr>
        <p:txBody>
          <a:bodyPr wrap="square">
            <a:spAutoFit/>
          </a:bodyPr>
          <a:lstStyle/>
          <a:p>
            <a:pPr>
              <a:lnSpc>
                <a:spcPct val="150000"/>
              </a:lnSpc>
              <a:buFont typeface="Wingdings" pitchFamily="2" charset="2"/>
              <a:buChar char="Ø"/>
            </a:pPr>
            <a:r>
              <a:rPr lang="fr-FR" sz="2400" dirty="0" smtClean="0"/>
              <a:t> </a:t>
            </a:r>
            <a:r>
              <a:rPr lang="fr-FR" dirty="0" smtClean="0"/>
              <a:t>  </a:t>
            </a:r>
            <a:r>
              <a:rPr lang="fr-FR" sz="2400" dirty="0" smtClean="0"/>
              <a:t>Modifier le génotype d’une plante : introduire un nouveau caractère</a:t>
            </a:r>
          </a:p>
          <a:p>
            <a:pPr>
              <a:lnSpc>
                <a:spcPct val="150000"/>
              </a:lnSpc>
            </a:pPr>
            <a:r>
              <a:rPr lang="fr-FR" sz="2400" dirty="0" smtClean="0"/>
              <a:t>Ou supprimer un caractère préexistant</a:t>
            </a:r>
            <a:endParaRPr lang="fr-FR" sz="2400" dirty="0"/>
          </a:p>
        </p:txBody>
      </p:sp>
      <p:sp>
        <p:nvSpPr>
          <p:cNvPr id="6" name="Rectangle 5"/>
          <p:cNvSpPr/>
          <p:nvPr/>
        </p:nvSpPr>
        <p:spPr>
          <a:xfrm>
            <a:off x="428596" y="4143380"/>
            <a:ext cx="8501122" cy="574196"/>
          </a:xfrm>
          <a:prstGeom prst="rect">
            <a:avLst/>
          </a:prstGeom>
        </p:spPr>
        <p:txBody>
          <a:bodyPr wrap="square">
            <a:spAutoFit/>
          </a:bodyPr>
          <a:lstStyle/>
          <a:p>
            <a:pPr>
              <a:lnSpc>
                <a:spcPct val="150000"/>
              </a:lnSpc>
              <a:buFont typeface="Wingdings" pitchFamily="2" charset="2"/>
              <a:buChar char="Ø"/>
            </a:pPr>
            <a:r>
              <a:rPr lang="fr-FR" sz="2400" dirty="0" smtClean="0"/>
              <a:t>   Améliorer la valeur nutritive des aliments.</a:t>
            </a:r>
            <a:endParaRPr lang="fr-FR" sz="2400" dirty="0"/>
          </a:p>
        </p:txBody>
      </p:sp>
      <p:sp>
        <p:nvSpPr>
          <p:cNvPr id="7" name="Rectangle 6"/>
          <p:cNvSpPr/>
          <p:nvPr/>
        </p:nvSpPr>
        <p:spPr>
          <a:xfrm>
            <a:off x="500034" y="5214950"/>
            <a:ext cx="8072494" cy="1200329"/>
          </a:xfrm>
          <a:prstGeom prst="rect">
            <a:avLst/>
          </a:prstGeom>
        </p:spPr>
        <p:txBody>
          <a:bodyPr wrap="square">
            <a:spAutoFit/>
          </a:bodyPr>
          <a:lstStyle/>
          <a:p>
            <a:pPr>
              <a:lnSpc>
                <a:spcPct val="150000"/>
              </a:lnSpc>
              <a:buFont typeface="Wingdings" pitchFamily="2" charset="2"/>
              <a:buChar char="Ø"/>
            </a:pPr>
            <a:r>
              <a:rPr lang="fr-FR" sz="2400" dirty="0" smtClean="0"/>
              <a:t>   Permettre un développement plus rapide des plantes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p:cTn id="28"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71736" y="0"/>
            <a:ext cx="36433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1">
                    <a:lumMod val="75000"/>
                  </a:schemeClr>
                </a:solidFill>
                <a:effectLst/>
                <a:latin typeface="Calibri" pitchFamily="34" charset="0"/>
                <a:ea typeface="Calibri" pitchFamily="34" charset="0"/>
                <a:cs typeface="Arial" pitchFamily="34" charset="0"/>
              </a:rPr>
              <a:t>INTRODUCTION</a:t>
            </a:r>
            <a:r>
              <a:rPr kumimoji="0" lang="fr-FR"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endParaRPr kumimoji="0" lang="fr-FR"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28596" y="571480"/>
            <a:ext cx="850109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fr-FR" sz="2400" i="0" u="none" strike="noStrike" cap="none" normalizeH="0" baseline="0" dirty="0" smtClean="0">
                <a:ln>
                  <a:noFill/>
                </a:ln>
                <a:solidFill>
                  <a:srgbClr val="231F20"/>
                </a:solidFill>
                <a:effectLst/>
                <a:latin typeface="Calibri" pitchFamily="34" charset="0"/>
                <a:ea typeface="Calibri" pitchFamily="34" charset="0"/>
                <a:cs typeface="Times New Roman" pitchFamily="18" charset="0"/>
              </a:rPr>
              <a:t>    Les découvertes et progrès de la génétique dans les années 1970 ont donné naissance à un ensemble d’outils et de techniques permettant la manipulation  du matériel</a:t>
            </a:r>
            <a:r>
              <a:rPr kumimoji="0" lang="fr-FR" sz="240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génétique</a:t>
            </a:r>
            <a:endParaRPr kumimoji="0" lang="fr-F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Ce dossier a été fait dans un but d’être le plus ouvert, le plus clair et le plus synthétique</a:t>
            </a:r>
            <a:r>
              <a:rPr lang="fr-FR" sz="2400" dirty="0" smtClean="0">
                <a:latin typeface="Calibri" pitchFamily="34" charset="0"/>
                <a:ea typeface="Calibri" pitchFamily="34" charset="0"/>
                <a:cs typeface="Arial" pitchFamily="34" charset="0"/>
              </a:rPr>
              <a:t> </a:t>
            </a:r>
            <a:r>
              <a:rPr kumimoji="0" lang="fr-FR" sz="2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Possible sur les OGM.</a:t>
            </a:r>
            <a:endParaRPr kumimoji="0" lang="fr-F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Rien dans ce dossier n’a été inventé. Les sources de chaque information sont signalées dans</a:t>
            </a:r>
            <a:endParaRPr kumimoji="0" lang="fr-FR" sz="240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fr-FR" sz="2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le document. Ce dossier est donc une synthèse d’informations ayant pour seul objectif de faire le point sur les organismes génétiquement  modifiés.</a:t>
            </a:r>
            <a:endParaRPr kumimoji="0" lang="fr-FR" sz="2400" i="0" u="none" strike="noStrike" cap="none" normalizeH="0" baseline="0" dirty="0" smtClean="0">
              <a:ln>
                <a:noFill/>
              </a:ln>
              <a:solidFill>
                <a:schemeClr val="tx1"/>
              </a:solidFill>
              <a:effectLst/>
              <a:latin typeface="Calibri"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heckerboard(across)">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edg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4897"/>
            <a:ext cx="9144000" cy="6862897"/>
          </a:xfrm>
          <a:prstGeom prst="rect">
            <a:avLst/>
          </a:prstGeom>
          <a:noFill/>
        </p:spPr>
      </p:pic>
      <p:sp>
        <p:nvSpPr>
          <p:cNvPr id="5" name="Rectangle 4"/>
          <p:cNvSpPr/>
          <p:nvPr/>
        </p:nvSpPr>
        <p:spPr>
          <a:xfrm>
            <a:off x="1571572" y="2000240"/>
            <a:ext cx="7572428"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III-   PRINCIPE</a:t>
            </a:r>
          </a:p>
        </p:txBody>
      </p:sp>
      <p:sp>
        <p:nvSpPr>
          <p:cNvPr id="6" name="Rectangle 5"/>
          <p:cNvSpPr/>
          <p:nvPr/>
        </p:nvSpPr>
        <p:spPr>
          <a:xfrm>
            <a:off x="2071670" y="2643182"/>
            <a:ext cx="6215106" cy="369332"/>
          </a:xfrm>
          <a:prstGeom prst="rect">
            <a:avLst/>
          </a:prstGeom>
        </p:spPr>
        <p:txBody>
          <a:bodyPr wrap="square">
            <a:spAutoFit/>
          </a:bodyPr>
          <a:lstStyle/>
          <a:p>
            <a:r>
              <a:rPr lang="fr-FR" b="1" dirty="0" smtClean="0">
                <a:solidFill>
                  <a:srgbClr val="1A6080"/>
                </a:solidFill>
              </a:rPr>
              <a:t>D         E                 P         G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set>
                                      <p:cBhvr>
                                        <p:cTn id="14" dur="228" fill="hold">
                                          <p:stCondLst>
                                            <p:cond delay="0"/>
                                          </p:stCondLst>
                                        </p:cTn>
                                        <p:tgtEl>
                                          <p:spTgt spid="6"/>
                                        </p:tgtEl>
                                        <p:attrNameLst>
                                          <p:attrName>style.rotation</p:attrName>
                                        </p:attrNameLst>
                                      </p:cBhvr>
                                      <p:to>
                                        <p:strVal val="-45.0"/>
                                      </p:to>
                                    </p:set>
                                    <p:anim calcmode="lin" valueType="num">
                                      <p:cBhvr>
                                        <p:cTn id="1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8143932" cy="2790187"/>
          </a:xfrm>
          <a:prstGeom prst="rect">
            <a:avLst/>
          </a:prstGeom>
        </p:spPr>
        <p:txBody>
          <a:bodyPr wrap="square">
            <a:spAutoFit/>
          </a:bodyPr>
          <a:lstStyle/>
          <a:p>
            <a:pPr>
              <a:lnSpc>
                <a:spcPct val="150000"/>
              </a:lnSpc>
            </a:pPr>
            <a:r>
              <a:rPr lang="fr-FR" sz="2400" dirty="0" smtClean="0"/>
              <a:t>Le principe de la transgénèse c’est une manipulation génétique consiste à transformer un organisme en lui ajoutant un gène d'intérêt, provenant de n'importe quel organisme (plante, souris, par exemple) qui va lui conférer un nouveau caractère.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6392" y="0"/>
            <a:ext cx="9137608" cy="6858000"/>
          </a:xfrm>
          <a:prstGeom prst="rect">
            <a:avLst/>
          </a:prstGeom>
          <a:noFill/>
        </p:spPr>
      </p:pic>
      <p:sp>
        <p:nvSpPr>
          <p:cNvPr id="5" name="Rectangle 4"/>
          <p:cNvSpPr/>
          <p:nvPr/>
        </p:nvSpPr>
        <p:spPr>
          <a:xfrm>
            <a:off x="1571572" y="2000240"/>
            <a:ext cx="7572428"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IV- LES OUTILS</a:t>
            </a:r>
          </a:p>
        </p:txBody>
      </p:sp>
      <p:sp>
        <p:nvSpPr>
          <p:cNvPr id="6" name="Rectangle 5"/>
          <p:cNvSpPr/>
          <p:nvPr/>
        </p:nvSpPr>
        <p:spPr>
          <a:xfrm>
            <a:off x="2000232" y="2643182"/>
            <a:ext cx="6286544" cy="369332"/>
          </a:xfrm>
          <a:prstGeom prst="rect">
            <a:avLst/>
          </a:prstGeom>
        </p:spPr>
        <p:txBody>
          <a:bodyPr wrap="square">
            <a:spAutoFit/>
          </a:bodyPr>
          <a:lstStyle/>
          <a:p>
            <a:r>
              <a:rPr lang="fr-FR" b="1" dirty="0" smtClean="0">
                <a:solidFill>
                  <a:srgbClr val="1A6080"/>
                </a:solidFill>
              </a:rPr>
              <a:t>D          E                    P          G         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set>
                                      <p:cBhvr>
                                        <p:cTn id="14" dur="228" fill="hold">
                                          <p:stCondLst>
                                            <p:cond delay="0"/>
                                          </p:stCondLst>
                                        </p:cTn>
                                        <p:tgtEl>
                                          <p:spTgt spid="6"/>
                                        </p:tgtEl>
                                        <p:attrNameLst>
                                          <p:attrName>style.rotation</p:attrName>
                                        </p:attrNameLst>
                                      </p:cBhvr>
                                      <p:to>
                                        <p:strVal val="-45.0"/>
                                      </p:to>
                                    </p:set>
                                    <p:anim calcmode="lin" valueType="num">
                                      <p:cBhvr>
                                        <p:cTn id="1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1-</a:t>
            </a:r>
            <a:r>
              <a:rPr lang="fr-FR" sz="2800" b="1" u="sng" dirty="0" smtClean="0">
                <a:solidFill>
                  <a:schemeClr val="accent1">
                    <a:lumMod val="50000"/>
                  </a:schemeClr>
                </a:solidFill>
              </a:rPr>
              <a:t> Les vecteurs:</a:t>
            </a:r>
            <a:endParaRPr lang="fr-FR" sz="2800" b="1" u="sng" dirty="0">
              <a:solidFill>
                <a:schemeClr val="accent1">
                  <a:lumMod val="50000"/>
                </a:schemeClr>
              </a:solidFill>
            </a:endParaRPr>
          </a:p>
        </p:txBody>
      </p:sp>
      <p:sp>
        <p:nvSpPr>
          <p:cNvPr id="6" name="Rectangle 5"/>
          <p:cNvSpPr/>
          <p:nvPr/>
        </p:nvSpPr>
        <p:spPr>
          <a:xfrm>
            <a:off x="1857356" y="1714488"/>
            <a:ext cx="2331087" cy="461665"/>
          </a:xfrm>
          <a:prstGeom prst="rect">
            <a:avLst/>
          </a:prstGeom>
        </p:spPr>
        <p:txBody>
          <a:bodyPr wrap="none">
            <a:spAutoFit/>
          </a:bodyPr>
          <a:lstStyle/>
          <a:p>
            <a:pPr>
              <a:buFont typeface="Wingdings" pitchFamily="2" charset="2"/>
              <a:buChar char="Ø"/>
            </a:pPr>
            <a:r>
              <a:rPr lang="fr-FR" sz="2400" dirty="0" smtClean="0"/>
              <a:t>  Plasmide TI</a:t>
            </a:r>
            <a:endParaRPr lang="fr-FR" sz="2400" dirty="0"/>
          </a:p>
        </p:txBody>
      </p:sp>
      <p:sp>
        <p:nvSpPr>
          <p:cNvPr id="7" name="Rectangle 6"/>
          <p:cNvSpPr/>
          <p:nvPr/>
        </p:nvSpPr>
        <p:spPr>
          <a:xfrm>
            <a:off x="3071802" y="2643182"/>
            <a:ext cx="2233304" cy="461665"/>
          </a:xfrm>
          <a:prstGeom prst="rect">
            <a:avLst/>
          </a:prstGeom>
        </p:spPr>
        <p:txBody>
          <a:bodyPr wrap="none">
            <a:spAutoFit/>
          </a:bodyPr>
          <a:lstStyle/>
          <a:p>
            <a:pPr>
              <a:buFont typeface="Wingdings" pitchFamily="2" charset="2"/>
              <a:buChar char="Ø"/>
            </a:pPr>
            <a:r>
              <a:rPr lang="fr-FR" sz="2400" dirty="0" smtClean="0"/>
              <a:t>  Plasmide ri</a:t>
            </a:r>
            <a:endParaRPr lang="fr-FR" sz="2400" dirty="0"/>
          </a:p>
        </p:txBody>
      </p:sp>
      <p:sp>
        <p:nvSpPr>
          <p:cNvPr id="8" name="Rectangle 7"/>
          <p:cNvSpPr/>
          <p:nvPr/>
        </p:nvSpPr>
        <p:spPr>
          <a:xfrm>
            <a:off x="3929058" y="3571876"/>
            <a:ext cx="2098651" cy="461665"/>
          </a:xfrm>
          <a:prstGeom prst="rect">
            <a:avLst/>
          </a:prstGeom>
        </p:spPr>
        <p:txBody>
          <a:bodyPr wrap="none">
            <a:spAutoFit/>
          </a:bodyPr>
          <a:lstStyle/>
          <a:p>
            <a:pPr>
              <a:buFont typeface="Wingdings" pitchFamily="2" charset="2"/>
              <a:buChar char="Ø"/>
            </a:pPr>
            <a:r>
              <a:rPr lang="fr-FR" sz="2400" dirty="0" smtClean="0"/>
              <a:t>  Liposomes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strVal val="#ppt_w*0.70"/>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85918" y="357166"/>
            <a:ext cx="2416046" cy="461665"/>
          </a:xfrm>
          <a:prstGeom prst="rect">
            <a:avLst/>
          </a:prstGeom>
        </p:spPr>
        <p:txBody>
          <a:bodyPr wrap="none">
            <a:spAutoFit/>
          </a:bodyPr>
          <a:lstStyle/>
          <a:p>
            <a:pPr>
              <a:buFont typeface="Wingdings" pitchFamily="2" charset="2"/>
              <a:buChar char="Ø"/>
            </a:pPr>
            <a:r>
              <a:rPr lang="fr-FR" sz="2400" dirty="0" smtClean="0"/>
              <a:t>  Plasmide TI </a:t>
            </a:r>
            <a:endParaRPr lang="fr-FR" sz="2400" dirty="0"/>
          </a:p>
        </p:txBody>
      </p:sp>
      <p:pic>
        <p:nvPicPr>
          <p:cNvPr id="5" name="Image 4" descr="http://www.snv.jussieu.fr/vie/dossiers/transgenese/agrobacterium/images/fig4.gif"/>
          <p:cNvPicPr/>
          <p:nvPr/>
        </p:nvPicPr>
        <p:blipFill>
          <a:blip r:embed="rId2" cstate="print"/>
          <a:srcRect/>
          <a:stretch>
            <a:fillRect/>
          </a:stretch>
        </p:blipFill>
        <p:spPr bwMode="auto">
          <a:xfrm>
            <a:off x="714348" y="1071546"/>
            <a:ext cx="7143800"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2-</a:t>
            </a:r>
            <a:r>
              <a:rPr lang="fr-FR" sz="2800" b="1" u="sng" dirty="0" smtClean="0">
                <a:solidFill>
                  <a:schemeClr val="accent1">
                    <a:lumMod val="50000"/>
                  </a:schemeClr>
                </a:solidFill>
              </a:rPr>
              <a:t>  ADN d’intérêt:</a:t>
            </a:r>
            <a:endParaRPr lang="fr-FR" sz="2800" b="1" u="sng" dirty="0">
              <a:solidFill>
                <a:schemeClr val="accent1">
                  <a:lumMod val="50000"/>
                </a:schemeClr>
              </a:solidFill>
            </a:endParaRPr>
          </a:p>
        </p:txBody>
      </p:sp>
      <p:sp>
        <p:nvSpPr>
          <p:cNvPr id="5" name="Rectangle 4"/>
          <p:cNvSpPr/>
          <p:nvPr/>
        </p:nvSpPr>
        <p:spPr>
          <a:xfrm>
            <a:off x="214282" y="1714488"/>
            <a:ext cx="8501122" cy="1754326"/>
          </a:xfrm>
          <a:prstGeom prst="rect">
            <a:avLst/>
          </a:prstGeom>
        </p:spPr>
        <p:txBody>
          <a:bodyPr wrap="square">
            <a:spAutoFit/>
          </a:bodyPr>
          <a:lstStyle/>
          <a:p>
            <a:pPr>
              <a:lnSpc>
                <a:spcPct val="150000"/>
              </a:lnSpc>
            </a:pPr>
            <a:r>
              <a:rPr lang="fr-FR" sz="2400" dirty="0" smtClean="0"/>
              <a:t>     L’insertion d’une séquence d’ADN </a:t>
            </a:r>
            <a:r>
              <a:rPr lang="fr-FR" sz="2400" dirty="0" err="1" smtClean="0"/>
              <a:t>bicaténaire</a:t>
            </a:r>
            <a:r>
              <a:rPr lang="fr-FR" sz="2400" dirty="0" smtClean="0"/>
              <a:t> dans un plasmide nécessite un traitement préalable par une enzyme de restriction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3-</a:t>
            </a:r>
            <a:r>
              <a:rPr lang="fr-FR" sz="2800" b="1" u="sng" dirty="0" smtClean="0">
                <a:solidFill>
                  <a:schemeClr val="accent1">
                    <a:lumMod val="50000"/>
                  </a:schemeClr>
                </a:solidFill>
              </a:rPr>
              <a:t>  Cellule hôte:</a:t>
            </a:r>
            <a:endParaRPr lang="fr-FR" sz="2800" b="1" u="sng" dirty="0">
              <a:solidFill>
                <a:schemeClr val="accent1">
                  <a:lumMod val="50000"/>
                </a:schemeClr>
              </a:solidFill>
            </a:endParaRPr>
          </a:p>
        </p:txBody>
      </p:sp>
      <p:sp>
        <p:nvSpPr>
          <p:cNvPr id="5" name="Rectangle 4"/>
          <p:cNvSpPr/>
          <p:nvPr/>
        </p:nvSpPr>
        <p:spPr>
          <a:xfrm>
            <a:off x="285720" y="2000240"/>
            <a:ext cx="8501122" cy="2862322"/>
          </a:xfrm>
          <a:prstGeom prst="rect">
            <a:avLst/>
          </a:prstGeom>
        </p:spPr>
        <p:txBody>
          <a:bodyPr wrap="square">
            <a:spAutoFit/>
          </a:bodyPr>
          <a:lstStyle/>
          <a:p>
            <a:pPr>
              <a:lnSpc>
                <a:spcPct val="150000"/>
              </a:lnSpc>
            </a:pPr>
            <a:r>
              <a:rPr lang="fr-FR" sz="2400" dirty="0" smtClean="0"/>
              <a:t>    Toute bactérie capable d’accepter notre vecteur de clonage et de le multiplier tout en permettent de l’identifier facilement sans gêner notre marqueur sur le quel on vase baser pour sélectionner les bactéries transformes.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Rectangle 4"/>
          <p:cNvSpPr/>
          <p:nvPr/>
        </p:nvSpPr>
        <p:spPr>
          <a:xfrm>
            <a:off x="0" y="2000240"/>
            <a:ext cx="9286940" cy="769441"/>
          </a:xfrm>
          <a:prstGeom prst="rect">
            <a:avLst/>
          </a:prstGeom>
        </p:spPr>
        <p:txBody>
          <a:bodyPr wrap="square">
            <a:spAutoFit/>
          </a:bodyPr>
          <a:lstStyle/>
          <a:p>
            <a:r>
              <a:rPr lang="fr-FR" sz="4400" b="1" u="sng" dirty="0" smtClean="0">
                <a:solidFill>
                  <a:srgbClr val="203F76"/>
                </a:solidFill>
                <a:latin typeface="Baskerville Old Face" pitchFamily="18" charset="0"/>
              </a:rPr>
              <a:t>V- LES DIFFERENTES METHODES</a:t>
            </a:r>
          </a:p>
        </p:txBody>
      </p:sp>
      <p:sp>
        <p:nvSpPr>
          <p:cNvPr id="6" name="Rectangle 5"/>
          <p:cNvSpPr/>
          <p:nvPr/>
        </p:nvSpPr>
        <p:spPr>
          <a:xfrm>
            <a:off x="0" y="2714620"/>
            <a:ext cx="9144000" cy="369332"/>
          </a:xfrm>
          <a:prstGeom prst="rect">
            <a:avLst/>
          </a:prstGeom>
        </p:spPr>
        <p:txBody>
          <a:bodyPr wrap="square">
            <a:spAutoFit/>
          </a:bodyPr>
          <a:lstStyle/>
          <a:p>
            <a:r>
              <a:rPr lang="fr-FR" b="1" dirty="0" smtClean="0">
                <a:solidFill>
                  <a:srgbClr val="1A6080"/>
                </a:solidFill>
              </a:rPr>
              <a:t> U      T      I      L      I      S      E      E      S                E      N                  P      G      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set>
                                      <p:cBhvr>
                                        <p:cTn id="14" dur="228" fill="hold">
                                          <p:stCondLst>
                                            <p:cond delay="0"/>
                                          </p:stCondLst>
                                        </p:cTn>
                                        <p:tgtEl>
                                          <p:spTgt spid="6"/>
                                        </p:tgtEl>
                                        <p:attrNameLst>
                                          <p:attrName>style.rotation</p:attrName>
                                        </p:attrNameLst>
                                      </p:cBhvr>
                                      <p:to>
                                        <p:strVal val="-45.0"/>
                                      </p:to>
                                    </p:set>
                                    <p:anim calcmode="lin" valueType="num">
                                      <p:cBhvr>
                                        <p:cTn id="1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714356"/>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1-</a:t>
            </a:r>
            <a:r>
              <a:rPr lang="fr-FR" sz="2800" b="1" u="sng" dirty="0" smtClean="0">
                <a:solidFill>
                  <a:schemeClr val="accent1">
                    <a:lumMod val="50000"/>
                  </a:schemeClr>
                </a:solidFill>
              </a:rPr>
              <a:t> Méthode directe:</a:t>
            </a:r>
            <a:endParaRPr lang="fr-FR" sz="2800" b="1" u="sng" dirty="0">
              <a:solidFill>
                <a:schemeClr val="accent1">
                  <a:lumMod val="50000"/>
                </a:schemeClr>
              </a:solidFill>
            </a:endParaRPr>
          </a:p>
        </p:txBody>
      </p:sp>
      <p:sp>
        <p:nvSpPr>
          <p:cNvPr id="5" name="Rectangle 4"/>
          <p:cNvSpPr/>
          <p:nvPr/>
        </p:nvSpPr>
        <p:spPr>
          <a:xfrm>
            <a:off x="214282" y="1571612"/>
            <a:ext cx="8715436" cy="1754326"/>
          </a:xfrm>
          <a:prstGeom prst="rect">
            <a:avLst/>
          </a:prstGeom>
        </p:spPr>
        <p:txBody>
          <a:bodyPr wrap="square">
            <a:spAutoFit/>
          </a:bodyPr>
          <a:lstStyle/>
          <a:p>
            <a:pPr>
              <a:lnSpc>
                <a:spcPct val="150000"/>
              </a:lnSpc>
            </a:pPr>
            <a:r>
              <a:rPr lang="fr-FR" sz="2400" dirty="0" smtClean="0"/>
              <a:t>Le transfert direct de gène est réalisé grâce à l’introduction dans l’ADN d’un gène dit d’intérêt, véhiculé par un plasmide le plus souvent, par des méthodes physico-chimiques.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428596" y="357166"/>
            <a:ext cx="421481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
                <a:srgbClr val="00B0F0"/>
              </a:buClr>
              <a:buFont typeface="Wingdings" pitchFamily="2" charset="2"/>
              <a:buChar char="v"/>
            </a:pPr>
            <a:r>
              <a:rPr lang="fr-FR" sz="2800" dirty="0" smtClean="0">
                <a:solidFill>
                  <a:srgbClr val="00B0F0"/>
                </a:solidFill>
                <a:latin typeface="Calibri" pitchFamily="34" charset="0"/>
                <a:ea typeface="Calibri" pitchFamily="34" charset="0"/>
                <a:cs typeface="Arial" pitchFamily="34" charset="0"/>
              </a:rPr>
              <a:t>  Microinjection:</a:t>
            </a:r>
            <a:endParaRPr lang="fr-FR" sz="2800" dirty="0" smtClean="0">
              <a:solidFill>
                <a:srgbClr val="00B0F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cstate="print"/>
          <a:srcRect/>
          <a:stretch>
            <a:fillRect/>
          </a:stretch>
        </p:blipFill>
        <p:spPr bwMode="auto">
          <a:xfrm>
            <a:off x="357158" y="1142984"/>
            <a:ext cx="8429684" cy="50720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3009"/>
                                        </p:tgtEl>
                                        <p:attrNameLst>
                                          <p:attrName>style.visibility</p:attrName>
                                        </p:attrNameLst>
                                      </p:cBhvr>
                                      <p:to>
                                        <p:strVal val="visible"/>
                                      </p:to>
                                    </p:set>
                                    <p:animEffect transition="in" filter="wipe(down)">
                                      <p:cBhvr>
                                        <p:cTn id="7" dur="580">
                                          <p:stCondLst>
                                            <p:cond delay="0"/>
                                          </p:stCondLst>
                                        </p:cTn>
                                        <p:tgtEl>
                                          <p:spTgt spid="43009"/>
                                        </p:tgtEl>
                                      </p:cBhvr>
                                    </p:animEffect>
                                    <p:anim calcmode="lin" valueType="num">
                                      <p:cBhvr>
                                        <p:cTn id="8" dur="1822" tmFilter="0,0; 0.14,0.36; 0.43,0.73; 0.71,0.91; 1.0,1.0">
                                          <p:stCondLst>
                                            <p:cond delay="0"/>
                                          </p:stCondLst>
                                        </p:cTn>
                                        <p:tgtEl>
                                          <p:spTgt spid="4300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300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300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300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3009"/>
                                        </p:tgtEl>
                                        <p:attrNameLst>
                                          <p:attrName>ppt_y</p:attrName>
                                        </p:attrNameLst>
                                      </p:cBhvr>
                                      <p:tavLst>
                                        <p:tav tm="0" fmla="#ppt_y-sin(pi*$)/81">
                                          <p:val>
                                            <p:fltVal val="0"/>
                                          </p:val>
                                        </p:tav>
                                        <p:tav tm="100000">
                                          <p:val>
                                            <p:fltVal val="1"/>
                                          </p:val>
                                        </p:tav>
                                      </p:tavLst>
                                    </p:anim>
                                    <p:animScale>
                                      <p:cBhvr>
                                        <p:cTn id="13" dur="26">
                                          <p:stCondLst>
                                            <p:cond delay="650"/>
                                          </p:stCondLst>
                                        </p:cTn>
                                        <p:tgtEl>
                                          <p:spTgt spid="43009"/>
                                        </p:tgtEl>
                                      </p:cBhvr>
                                      <p:to x="100000" y="60000"/>
                                    </p:animScale>
                                    <p:animScale>
                                      <p:cBhvr>
                                        <p:cTn id="14" dur="166" decel="50000">
                                          <p:stCondLst>
                                            <p:cond delay="676"/>
                                          </p:stCondLst>
                                        </p:cTn>
                                        <p:tgtEl>
                                          <p:spTgt spid="43009"/>
                                        </p:tgtEl>
                                      </p:cBhvr>
                                      <p:to x="100000" y="100000"/>
                                    </p:animScale>
                                    <p:animScale>
                                      <p:cBhvr>
                                        <p:cTn id="15" dur="26">
                                          <p:stCondLst>
                                            <p:cond delay="1312"/>
                                          </p:stCondLst>
                                        </p:cTn>
                                        <p:tgtEl>
                                          <p:spTgt spid="43009"/>
                                        </p:tgtEl>
                                      </p:cBhvr>
                                      <p:to x="100000" y="80000"/>
                                    </p:animScale>
                                    <p:animScale>
                                      <p:cBhvr>
                                        <p:cTn id="16" dur="166" decel="50000">
                                          <p:stCondLst>
                                            <p:cond delay="1338"/>
                                          </p:stCondLst>
                                        </p:cTn>
                                        <p:tgtEl>
                                          <p:spTgt spid="43009"/>
                                        </p:tgtEl>
                                      </p:cBhvr>
                                      <p:to x="100000" y="100000"/>
                                    </p:animScale>
                                    <p:animScale>
                                      <p:cBhvr>
                                        <p:cTn id="17" dur="26">
                                          <p:stCondLst>
                                            <p:cond delay="1642"/>
                                          </p:stCondLst>
                                        </p:cTn>
                                        <p:tgtEl>
                                          <p:spTgt spid="43009"/>
                                        </p:tgtEl>
                                      </p:cBhvr>
                                      <p:to x="100000" y="90000"/>
                                    </p:animScale>
                                    <p:animScale>
                                      <p:cBhvr>
                                        <p:cTn id="18" dur="166" decel="50000">
                                          <p:stCondLst>
                                            <p:cond delay="1668"/>
                                          </p:stCondLst>
                                        </p:cTn>
                                        <p:tgtEl>
                                          <p:spTgt spid="43009"/>
                                        </p:tgtEl>
                                      </p:cBhvr>
                                      <p:to x="100000" y="100000"/>
                                    </p:animScale>
                                    <p:animScale>
                                      <p:cBhvr>
                                        <p:cTn id="19" dur="26">
                                          <p:stCondLst>
                                            <p:cond delay="1808"/>
                                          </p:stCondLst>
                                        </p:cTn>
                                        <p:tgtEl>
                                          <p:spTgt spid="43009"/>
                                        </p:tgtEl>
                                      </p:cBhvr>
                                      <p:to x="100000" y="95000"/>
                                    </p:animScale>
                                    <p:animScale>
                                      <p:cBhvr>
                                        <p:cTn id="20" dur="166" decel="50000">
                                          <p:stCondLst>
                                            <p:cond delay="1834"/>
                                          </p:stCondLst>
                                        </p:cTn>
                                        <p:tgtEl>
                                          <p:spTgt spid="4300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928670"/>
            <a:ext cx="4500562" cy="1071570"/>
          </a:xfrm>
          <a:prstGeom prst="rect">
            <a:avLst/>
          </a:prstGeom>
          <a:solidFill>
            <a:srgbClr val="4080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latin typeface="Calibri" pitchFamily="34" charset="0"/>
              </a:rPr>
              <a:t>CHAPITRE 01 </a:t>
            </a:r>
            <a:endParaRPr lang="fr-FR" sz="6000" dirty="0">
              <a:latin typeface="Calibri" pitchFamily="34" charset="0"/>
            </a:endParaRPr>
          </a:p>
        </p:txBody>
      </p:sp>
      <p:sp>
        <p:nvSpPr>
          <p:cNvPr id="6" name="Rectangle 5"/>
          <p:cNvSpPr/>
          <p:nvPr/>
        </p:nvSpPr>
        <p:spPr>
          <a:xfrm>
            <a:off x="2643174" y="2214554"/>
            <a:ext cx="4929190" cy="2400657"/>
          </a:xfrm>
          <a:prstGeom prst="rect">
            <a:avLst/>
          </a:prstGeom>
        </p:spPr>
        <p:txBody>
          <a:bodyPr wrap="square">
            <a:spAutoFit/>
          </a:bodyPr>
          <a:lstStyle/>
          <a:p>
            <a:r>
              <a:rPr lang="fr-FR" sz="15000" dirty="0" smtClean="0">
                <a:solidFill>
                  <a:schemeClr val="accent2">
                    <a:lumMod val="75000"/>
                  </a:schemeClr>
                </a:solidFill>
              </a:rPr>
              <a:t>LES</a:t>
            </a:r>
            <a:endParaRPr lang="fr-FR" sz="15000" dirty="0">
              <a:solidFill>
                <a:schemeClr val="accent2">
                  <a:lumMod val="75000"/>
                </a:schemeClr>
              </a:solidFill>
            </a:endParaRPr>
          </a:p>
        </p:txBody>
      </p:sp>
      <p:sp>
        <p:nvSpPr>
          <p:cNvPr id="7" name="Rectangle 6"/>
          <p:cNvSpPr/>
          <p:nvPr/>
        </p:nvSpPr>
        <p:spPr>
          <a:xfrm>
            <a:off x="2786050" y="4357694"/>
            <a:ext cx="1214446" cy="92869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O</a:t>
            </a:r>
            <a:endParaRPr lang="fr-FR" sz="6600" b="1" dirty="0">
              <a:solidFill>
                <a:schemeClr val="bg1"/>
              </a:solidFill>
              <a:latin typeface="Calibri" pitchFamily="34" charset="0"/>
            </a:endParaRPr>
          </a:p>
        </p:txBody>
      </p:sp>
      <p:sp>
        <p:nvSpPr>
          <p:cNvPr id="8" name="Rectangle 7"/>
          <p:cNvSpPr/>
          <p:nvPr/>
        </p:nvSpPr>
        <p:spPr>
          <a:xfrm>
            <a:off x="4071934" y="4357694"/>
            <a:ext cx="1214446" cy="928694"/>
          </a:xfrm>
          <a:prstGeom prst="rect">
            <a:avLst/>
          </a:prstGeom>
          <a:solidFill>
            <a:srgbClr val="F5A52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G</a:t>
            </a:r>
            <a:endParaRPr lang="fr-FR" sz="6600" b="1" dirty="0">
              <a:solidFill>
                <a:schemeClr val="bg1"/>
              </a:solidFill>
              <a:latin typeface="Calibri" pitchFamily="34" charset="0"/>
            </a:endParaRPr>
          </a:p>
        </p:txBody>
      </p:sp>
      <p:sp>
        <p:nvSpPr>
          <p:cNvPr id="9" name="Rectangle 8"/>
          <p:cNvSpPr/>
          <p:nvPr/>
        </p:nvSpPr>
        <p:spPr>
          <a:xfrm>
            <a:off x="5357818" y="4357694"/>
            <a:ext cx="1214446" cy="928694"/>
          </a:xfrm>
          <a:prstGeom prst="rect">
            <a:avLst/>
          </a:prstGeom>
          <a:solidFill>
            <a:srgbClr val="F7BCB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M</a:t>
            </a:r>
            <a:endParaRPr lang="fr-FR" sz="66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1"/>
                                          </p:val>
                                        </p:tav>
                                        <p:tav tm="100000">
                                          <p:val>
                                            <p:strVal val="#ppt_x"/>
                                          </p:val>
                                        </p:tav>
                                      </p:tavLst>
                                    </p:anim>
                                    <p:anim calcmode="lin" valueType="num">
                                      <p:cBhvr>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8596" y="357166"/>
            <a:ext cx="4214810"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
                <a:srgbClr val="00B0F0"/>
              </a:buClr>
              <a:buFont typeface="Wingdings" pitchFamily="2" charset="2"/>
              <a:buChar char="v"/>
            </a:pPr>
            <a:r>
              <a:rPr lang="fr-FR" sz="2800" dirty="0" smtClean="0">
                <a:solidFill>
                  <a:srgbClr val="00B0F0"/>
                </a:solidFill>
                <a:latin typeface="Calibri" pitchFamily="34" charset="0"/>
                <a:ea typeface="Calibri" pitchFamily="34" charset="0"/>
                <a:cs typeface="Arial" pitchFamily="34" charset="0"/>
              </a:rPr>
              <a:t>  </a:t>
            </a:r>
            <a:r>
              <a:rPr lang="fr-FR" sz="2800" dirty="0" err="1" smtClean="0">
                <a:solidFill>
                  <a:srgbClr val="00B0F0"/>
                </a:solidFill>
                <a:latin typeface="Calibri" pitchFamily="34" charset="0"/>
                <a:ea typeface="Calibri" pitchFamily="34" charset="0"/>
                <a:cs typeface="Arial" pitchFamily="34" charset="0"/>
              </a:rPr>
              <a:t>Biolistique</a:t>
            </a:r>
            <a:r>
              <a:rPr lang="fr-FR" sz="2800" dirty="0" smtClean="0">
                <a:solidFill>
                  <a:srgbClr val="00B0F0"/>
                </a:solidFill>
                <a:latin typeface="Calibri" pitchFamily="34" charset="0"/>
                <a:ea typeface="Calibri" pitchFamily="34" charset="0"/>
                <a:cs typeface="Arial" pitchFamily="34" charset="0"/>
              </a:rPr>
              <a:t>:</a:t>
            </a:r>
            <a:endParaRPr lang="fr-FR" sz="2800" dirty="0" smtClean="0">
              <a:solidFill>
                <a:srgbClr val="00B0F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http://s3.e-monsite.com/2011/02/13/65588501canon-transgen-jpg.jpg"/>
          <p:cNvPicPr/>
          <p:nvPr/>
        </p:nvPicPr>
        <p:blipFill>
          <a:blip r:embed="rId2" cstate="print"/>
          <a:srcRect/>
          <a:stretch>
            <a:fillRect/>
          </a:stretch>
        </p:blipFill>
        <p:spPr bwMode="auto">
          <a:xfrm>
            <a:off x="285720" y="1000108"/>
            <a:ext cx="8358246" cy="5286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8596" y="357166"/>
            <a:ext cx="600079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
                <a:srgbClr val="00B0F0"/>
              </a:buClr>
              <a:buFont typeface="Wingdings" pitchFamily="2" charset="2"/>
              <a:buChar char="v"/>
            </a:pPr>
            <a:r>
              <a:rPr lang="fr-FR" sz="2800" dirty="0" smtClean="0">
                <a:solidFill>
                  <a:srgbClr val="00B0F0"/>
                </a:solidFill>
                <a:latin typeface="Calibri" pitchFamily="34" charset="0"/>
                <a:ea typeface="Calibri" pitchFamily="34" charset="0"/>
                <a:cs typeface="Arial" pitchFamily="34" charset="0"/>
              </a:rPr>
              <a:t>  Technique de liposomes:</a:t>
            </a:r>
            <a:endParaRPr lang="fr-FR" sz="2800" dirty="0" smtClean="0">
              <a:solidFill>
                <a:srgbClr val="00B0F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cstate="print"/>
          <a:srcRect/>
          <a:stretch>
            <a:fillRect/>
          </a:stretch>
        </p:blipFill>
        <p:spPr bwMode="auto">
          <a:xfrm>
            <a:off x="1714480" y="857232"/>
            <a:ext cx="6429420"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8596" y="357166"/>
            <a:ext cx="6000792" cy="6924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Clr>
                <a:srgbClr val="00B0F0"/>
              </a:buClr>
              <a:buFont typeface="Wingdings" pitchFamily="2" charset="2"/>
              <a:buChar char="v"/>
            </a:pPr>
            <a:r>
              <a:rPr lang="fr-FR" sz="2800" dirty="0" smtClean="0">
                <a:solidFill>
                  <a:srgbClr val="00B0F0"/>
                </a:solidFill>
                <a:latin typeface="Calibri" pitchFamily="34" charset="0"/>
                <a:ea typeface="Calibri" pitchFamily="34" charset="0"/>
                <a:cs typeface="Arial" pitchFamily="34" charset="0"/>
              </a:rPr>
              <a:t>  Electrolocation:</a:t>
            </a:r>
            <a:endParaRPr lang="fr-FR" sz="2800" dirty="0" smtClean="0">
              <a:solidFill>
                <a:srgbClr val="00B0F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descr="C:\Users\toufik\Pictures\electroporation-8aop8.jpg"/>
          <p:cNvPicPr/>
          <p:nvPr/>
        </p:nvPicPr>
        <p:blipFill>
          <a:blip r:embed="rId2" cstate="print"/>
          <a:srcRect/>
          <a:stretch>
            <a:fillRect/>
          </a:stretch>
        </p:blipFill>
        <p:spPr bwMode="auto">
          <a:xfrm>
            <a:off x="357158" y="1142984"/>
            <a:ext cx="7929618" cy="4929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571480"/>
            <a:ext cx="7858148" cy="523220"/>
          </a:xfrm>
          <a:prstGeom prst="rect">
            <a:avLst/>
          </a:prstGeom>
        </p:spPr>
        <p:txBody>
          <a:bodyPr wrap="square">
            <a:spAutoFit/>
          </a:bodyPr>
          <a:lstStyle/>
          <a:p>
            <a:r>
              <a:rPr lang="fr-FR" sz="2800" b="1" dirty="0" smtClean="0">
                <a:solidFill>
                  <a:schemeClr val="accent1">
                    <a:lumMod val="50000"/>
                  </a:schemeClr>
                </a:solidFill>
              </a:rPr>
              <a:t>  </a:t>
            </a:r>
            <a:r>
              <a:rPr lang="fr-FR" sz="2800" b="1" dirty="0" smtClean="0">
                <a:solidFill>
                  <a:srgbClr val="FF0000"/>
                </a:solidFill>
              </a:rPr>
              <a:t>2-</a:t>
            </a:r>
            <a:r>
              <a:rPr lang="fr-FR" sz="2800" b="1" u="sng" dirty="0" smtClean="0">
                <a:solidFill>
                  <a:schemeClr val="accent1">
                    <a:lumMod val="50000"/>
                  </a:schemeClr>
                </a:solidFill>
              </a:rPr>
              <a:t> Méthode indirecte:</a:t>
            </a:r>
            <a:endParaRPr lang="fr-FR" sz="2800" b="1" u="sng" dirty="0">
              <a:solidFill>
                <a:schemeClr val="accent1">
                  <a:lumMod val="50000"/>
                </a:schemeClr>
              </a:solidFill>
            </a:endParaRPr>
          </a:p>
        </p:txBody>
      </p:sp>
      <p:sp>
        <p:nvSpPr>
          <p:cNvPr id="5" name="Rectangle 4"/>
          <p:cNvSpPr/>
          <p:nvPr/>
        </p:nvSpPr>
        <p:spPr>
          <a:xfrm>
            <a:off x="285720" y="1357298"/>
            <a:ext cx="8429684" cy="2862322"/>
          </a:xfrm>
          <a:prstGeom prst="rect">
            <a:avLst/>
          </a:prstGeom>
        </p:spPr>
        <p:txBody>
          <a:bodyPr wrap="square">
            <a:spAutoFit/>
          </a:bodyPr>
          <a:lstStyle/>
          <a:p>
            <a:pPr>
              <a:lnSpc>
                <a:spcPct val="150000"/>
              </a:lnSpc>
            </a:pPr>
            <a:r>
              <a:rPr lang="fr-FR" sz="2400" dirty="0" smtClean="0"/>
              <a:t>La  méthode indirecte utilise  des agents pathogènes tels que les virus ou les bactéries. Les vecteurs les plus souvent utilisés sont les </a:t>
            </a:r>
            <a:r>
              <a:rPr lang="fr-FR" sz="2400" dirty="0" err="1" smtClean="0"/>
              <a:t>agrobactéries</a:t>
            </a:r>
            <a:r>
              <a:rPr lang="fr-FR" sz="2400" dirty="0" smtClean="0"/>
              <a:t> : </a:t>
            </a:r>
            <a:r>
              <a:rPr lang="fr-FR" sz="2400" dirty="0" err="1" smtClean="0"/>
              <a:t>Agrobacterium</a:t>
            </a:r>
            <a:r>
              <a:rPr lang="fr-FR" sz="2400" dirty="0" smtClean="0"/>
              <a:t> </a:t>
            </a:r>
            <a:r>
              <a:rPr lang="fr-FR" sz="2400" dirty="0" err="1" smtClean="0"/>
              <a:t>tumefaciens</a:t>
            </a:r>
            <a:r>
              <a:rPr lang="fr-FR" sz="2400" dirty="0" smtClean="0"/>
              <a:t> (responsable de la galle du collet ou crown </a:t>
            </a:r>
            <a:r>
              <a:rPr lang="fr-FR" sz="2400" dirty="0" err="1" smtClean="0"/>
              <a:t>gall</a:t>
            </a:r>
            <a:r>
              <a:rPr lang="fr-FR" sz="2400" dirty="0" smtClean="0"/>
              <a:t>).</a:t>
            </a:r>
            <a:endParaRPr lang="fr-FR" sz="2400" dirty="0"/>
          </a:p>
        </p:txBody>
      </p:sp>
      <p:pic>
        <p:nvPicPr>
          <p:cNvPr id="6" name="Image 5"/>
          <p:cNvPicPr/>
          <p:nvPr/>
        </p:nvPicPr>
        <p:blipFill>
          <a:blip r:embed="rId2" cstate="print"/>
          <a:srcRect/>
          <a:stretch>
            <a:fillRect/>
          </a:stretch>
        </p:blipFill>
        <p:spPr bwMode="auto">
          <a:xfrm rot="10639127" flipV="1">
            <a:off x="2129827" y="3941389"/>
            <a:ext cx="3641321" cy="25717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http://www.chimie-sup.fr/OGM_fichiers/image021.jpg"/>
          <p:cNvPicPr/>
          <p:nvPr/>
        </p:nvPicPr>
        <p:blipFill>
          <a:blip r:embed="rId2" cstate="print"/>
          <a:srcRect/>
          <a:stretch>
            <a:fillRect/>
          </a:stretch>
        </p:blipFill>
        <p:spPr bwMode="auto">
          <a:xfrm>
            <a:off x="755576" y="548680"/>
            <a:ext cx="7200799"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5" name="Rectangle 1"/>
          <p:cNvSpPr>
            <a:spLocks noChangeArrowheads="1"/>
          </p:cNvSpPr>
          <p:nvPr/>
        </p:nvSpPr>
        <p:spPr bwMode="auto">
          <a:xfrm>
            <a:off x="62592" y="6065222"/>
            <a:ext cx="901881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ea typeface="Times New Roman" pitchFamily="18" charset="0"/>
                <a:cs typeface="Times New Roman" pitchFamily="18" charset="0"/>
              </a:rPr>
              <a:t>Schéma : récapitulatif des différentes étapes de la </a:t>
            </a:r>
            <a:r>
              <a:rPr kumimoji="0" lang="fr-FR" b="1" i="0" u="none" strike="noStrike" cap="none" normalizeH="0" baseline="0" dirty="0" err="1" smtClean="0">
                <a:ln>
                  <a:noFill/>
                </a:ln>
                <a:solidFill>
                  <a:schemeClr val="tx1"/>
                </a:solidFill>
                <a:effectLst/>
                <a:ea typeface="Times New Roman" pitchFamily="18" charset="0"/>
                <a:cs typeface="Times New Roman" pitchFamily="18" charset="0"/>
              </a:rPr>
              <a:t>transfection</a:t>
            </a:r>
            <a:r>
              <a:rPr kumimoji="0" lang="fr-FR" b="1" i="0" u="none" strike="noStrike" cap="none" normalizeH="0" baseline="0" dirty="0" smtClean="0">
                <a:ln>
                  <a:noFill/>
                </a:ln>
                <a:solidFill>
                  <a:schemeClr val="tx1"/>
                </a:solidFill>
                <a:effectLst/>
                <a:ea typeface="Times New Roman" pitchFamily="18" charset="0"/>
                <a:cs typeface="Times New Roman" pitchFamily="18" charset="0"/>
              </a:rPr>
              <a:t> biologique</a:t>
            </a:r>
            <a:endParaRPr kumimoji="0" lang="fr-FR" b="1"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box(in)">
                                      <p:cBhvr>
                                        <p:cTn id="13"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14282" y="428604"/>
            <a:ext cx="86521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00B0F0"/>
                </a:solidFill>
                <a:effectLst/>
                <a:latin typeface="Calibri" pitchFamily="34" charset="0"/>
                <a:ea typeface="Calibri" pitchFamily="34" charset="0"/>
                <a:cs typeface="Arial" pitchFamily="34" charset="0"/>
              </a:rPr>
              <a:t>Exemple de la technique indirecte chez  la plante de    tabac :</a:t>
            </a:r>
            <a:endParaRPr kumimoji="0" lang="fr-FR" sz="2800" b="0" i="0" u="none" strike="noStrike" cap="none" normalizeH="0" baseline="0" dirty="0" smtClean="0">
              <a:ln>
                <a:noFill/>
              </a:ln>
              <a:solidFill>
                <a:srgbClr val="00B0F0"/>
              </a:solidFill>
              <a:effectLst/>
              <a:latin typeface="Arial" pitchFamily="34" charset="0"/>
              <a:cs typeface="Arial" pitchFamily="34" charset="0"/>
            </a:endParaRPr>
          </a:p>
        </p:txBody>
      </p:sp>
      <p:sp>
        <p:nvSpPr>
          <p:cNvPr id="5" name="Rectangle 4"/>
          <p:cNvSpPr/>
          <p:nvPr/>
        </p:nvSpPr>
        <p:spPr>
          <a:xfrm>
            <a:off x="214282" y="2143116"/>
            <a:ext cx="8501122" cy="1128194"/>
          </a:xfrm>
          <a:prstGeom prst="rect">
            <a:avLst/>
          </a:prstGeom>
        </p:spPr>
        <p:txBody>
          <a:bodyPr wrap="square">
            <a:spAutoFit/>
          </a:bodyPr>
          <a:lstStyle/>
          <a:p>
            <a:pPr>
              <a:lnSpc>
                <a:spcPct val="150000"/>
              </a:lnSpc>
            </a:pPr>
            <a:r>
              <a:rPr lang="fr-FR" sz="2400" dirty="0" smtClean="0"/>
              <a:t>Les étapes de création de plants de tabac transgéniques résistant aux chenilles sont les suivantes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2225"/>
                                        </p:tgtEl>
                                        <p:attrNameLst>
                                          <p:attrName>style.visibility</p:attrName>
                                        </p:attrNameLst>
                                      </p:cBhvr>
                                      <p:to>
                                        <p:strVal val="visible"/>
                                      </p:to>
                                    </p:set>
                                    <p:animEffect transition="in" filter="wipe(down)">
                                      <p:cBhvr>
                                        <p:cTn id="7" dur="580">
                                          <p:stCondLst>
                                            <p:cond delay="0"/>
                                          </p:stCondLst>
                                        </p:cTn>
                                        <p:tgtEl>
                                          <p:spTgt spid="52225"/>
                                        </p:tgtEl>
                                      </p:cBhvr>
                                    </p:animEffect>
                                    <p:anim calcmode="lin" valueType="num">
                                      <p:cBhvr>
                                        <p:cTn id="8" dur="1822" tmFilter="0,0; 0.14,0.36; 0.43,0.73; 0.71,0.91; 1.0,1.0">
                                          <p:stCondLst>
                                            <p:cond delay="0"/>
                                          </p:stCondLst>
                                        </p:cTn>
                                        <p:tgtEl>
                                          <p:spTgt spid="5222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222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222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222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2225"/>
                                        </p:tgtEl>
                                        <p:attrNameLst>
                                          <p:attrName>ppt_y</p:attrName>
                                        </p:attrNameLst>
                                      </p:cBhvr>
                                      <p:tavLst>
                                        <p:tav tm="0" fmla="#ppt_y-sin(pi*$)/81">
                                          <p:val>
                                            <p:fltVal val="0"/>
                                          </p:val>
                                        </p:tav>
                                        <p:tav tm="100000">
                                          <p:val>
                                            <p:fltVal val="1"/>
                                          </p:val>
                                        </p:tav>
                                      </p:tavLst>
                                    </p:anim>
                                    <p:animScale>
                                      <p:cBhvr>
                                        <p:cTn id="13" dur="26">
                                          <p:stCondLst>
                                            <p:cond delay="650"/>
                                          </p:stCondLst>
                                        </p:cTn>
                                        <p:tgtEl>
                                          <p:spTgt spid="52225"/>
                                        </p:tgtEl>
                                      </p:cBhvr>
                                      <p:to x="100000" y="60000"/>
                                    </p:animScale>
                                    <p:animScale>
                                      <p:cBhvr>
                                        <p:cTn id="14" dur="166" decel="50000">
                                          <p:stCondLst>
                                            <p:cond delay="676"/>
                                          </p:stCondLst>
                                        </p:cTn>
                                        <p:tgtEl>
                                          <p:spTgt spid="52225"/>
                                        </p:tgtEl>
                                      </p:cBhvr>
                                      <p:to x="100000" y="100000"/>
                                    </p:animScale>
                                    <p:animScale>
                                      <p:cBhvr>
                                        <p:cTn id="15" dur="26">
                                          <p:stCondLst>
                                            <p:cond delay="1312"/>
                                          </p:stCondLst>
                                        </p:cTn>
                                        <p:tgtEl>
                                          <p:spTgt spid="52225"/>
                                        </p:tgtEl>
                                      </p:cBhvr>
                                      <p:to x="100000" y="80000"/>
                                    </p:animScale>
                                    <p:animScale>
                                      <p:cBhvr>
                                        <p:cTn id="16" dur="166" decel="50000">
                                          <p:stCondLst>
                                            <p:cond delay="1338"/>
                                          </p:stCondLst>
                                        </p:cTn>
                                        <p:tgtEl>
                                          <p:spTgt spid="52225"/>
                                        </p:tgtEl>
                                      </p:cBhvr>
                                      <p:to x="100000" y="100000"/>
                                    </p:animScale>
                                    <p:animScale>
                                      <p:cBhvr>
                                        <p:cTn id="17" dur="26">
                                          <p:stCondLst>
                                            <p:cond delay="1642"/>
                                          </p:stCondLst>
                                        </p:cTn>
                                        <p:tgtEl>
                                          <p:spTgt spid="52225"/>
                                        </p:tgtEl>
                                      </p:cBhvr>
                                      <p:to x="100000" y="90000"/>
                                    </p:animScale>
                                    <p:animScale>
                                      <p:cBhvr>
                                        <p:cTn id="18" dur="166" decel="50000">
                                          <p:stCondLst>
                                            <p:cond delay="1668"/>
                                          </p:stCondLst>
                                        </p:cTn>
                                        <p:tgtEl>
                                          <p:spTgt spid="52225"/>
                                        </p:tgtEl>
                                      </p:cBhvr>
                                      <p:to x="100000" y="100000"/>
                                    </p:animScale>
                                    <p:animScale>
                                      <p:cBhvr>
                                        <p:cTn id="19" dur="26">
                                          <p:stCondLst>
                                            <p:cond delay="1808"/>
                                          </p:stCondLst>
                                        </p:cTn>
                                        <p:tgtEl>
                                          <p:spTgt spid="52225"/>
                                        </p:tgtEl>
                                      </p:cBhvr>
                                      <p:to x="100000" y="95000"/>
                                    </p:animScale>
                                    <p:animScale>
                                      <p:cBhvr>
                                        <p:cTn id="20" dur="166" decel="50000">
                                          <p:stCondLst>
                                            <p:cond delay="1834"/>
                                          </p:stCondLst>
                                        </p:cTn>
                                        <p:tgtEl>
                                          <p:spTgt spid="5222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714348" y="214290"/>
            <a:ext cx="7786742" cy="6357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tangle 4"/>
          <p:cNvSpPr/>
          <p:nvPr/>
        </p:nvSpPr>
        <p:spPr>
          <a:xfrm>
            <a:off x="0" y="928670"/>
            <a:ext cx="4500562" cy="1071570"/>
          </a:xfrm>
          <a:prstGeom prst="rect">
            <a:avLst/>
          </a:prstGeom>
          <a:solidFill>
            <a:srgbClr val="B606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000" dirty="0" smtClean="0">
                <a:latin typeface="Calibri" pitchFamily="34" charset="0"/>
              </a:rPr>
              <a:t>CHAPITRE 03 </a:t>
            </a:r>
            <a:endParaRPr lang="fr-FR" sz="6000" dirty="0">
              <a:latin typeface="Calibri" pitchFamily="34" charset="0"/>
            </a:endParaRPr>
          </a:p>
        </p:txBody>
      </p:sp>
      <p:sp>
        <p:nvSpPr>
          <p:cNvPr id="6" name="Rectangle 5"/>
          <p:cNvSpPr/>
          <p:nvPr/>
        </p:nvSpPr>
        <p:spPr>
          <a:xfrm>
            <a:off x="714348" y="2428868"/>
            <a:ext cx="571504" cy="928694"/>
          </a:xfrm>
          <a:prstGeom prst="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A</a:t>
            </a:r>
            <a:endParaRPr lang="fr-FR" sz="6600" b="1" dirty="0">
              <a:solidFill>
                <a:schemeClr val="bg1"/>
              </a:solidFill>
              <a:latin typeface="Calibri" pitchFamily="34" charset="0"/>
            </a:endParaRPr>
          </a:p>
        </p:txBody>
      </p:sp>
      <p:sp>
        <p:nvSpPr>
          <p:cNvPr id="7" name="Rectangle 6"/>
          <p:cNvSpPr/>
          <p:nvPr/>
        </p:nvSpPr>
        <p:spPr>
          <a:xfrm>
            <a:off x="1285852" y="2428868"/>
            <a:ext cx="571504" cy="928694"/>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V</a:t>
            </a:r>
            <a:endParaRPr lang="fr-FR" sz="6600" b="1" dirty="0">
              <a:solidFill>
                <a:schemeClr val="bg1"/>
              </a:solidFill>
              <a:latin typeface="Calibri" pitchFamily="34" charset="0"/>
            </a:endParaRPr>
          </a:p>
        </p:txBody>
      </p:sp>
      <p:sp>
        <p:nvSpPr>
          <p:cNvPr id="8" name="Rectangle 7"/>
          <p:cNvSpPr/>
          <p:nvPr/>
        </p:nvSpPr>
        <p:spPr>
          <a:xfrm>
            <a:off x="1857356" y="2428868"/>
            <a:ext cx="571504" cy="928694"/>
          </a:xfrm>
          <a:prstGeom prst="rec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A</a:t>
            </a:r>
            <a:endParaRPr lang="fr-FR" sz="6600" b="1" dirty="0">
              <a:solidFill>
                <a:schemeClr val="bg1"/>
              </a:solidFill>
              <a:latin typeface="Calibri" pitchFamily="34" charset="0"/>
            </a:endParaRPr>
          </a:p>
        </p:txBody>
      </p:sp>
      <p:sp>
        <p:nvSpPr>
          <p:cNvPr id="9" name="Rectangle 8"/>
          <p:cNvSpPr/>
          <p:nvPr/>
        </p:nvSpPr>
        <p:spPr>
          <a:xfrm>
            <a:off x="2428860" y="2428868"/>
            <a:ext cx="571504" cy="928694"/>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N</a:t>
            </a:r>
            <a:endParaRPr lang="fr-FR" sz="6600" b="1" dirty="0">
              <a:solidFill>
                <a:schemeClr val="bg1"/>
              </a:solidFill>
              <a:latin typeface="Calibri" pitchFamily="34" charset="0"/>
            </a:endParaRPr>
          </a:p>
        </p:txBody>
      </p:sp>
      <p:sp>
        <p:nvSpPr>
          <p:cNvPr id="10" name="Rectangle 9"/>
          <p:cNvSpPr/>
          <p:nvPr/>
        </p:nvSpPr>
        <p:spPr>
          <a:xfrm>
            <a:off x="3000364" y="2428868"/>
            <a:ext cx="571504" cy="928694"/>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T</a:t>
            </a:r>
            <a:endParaRPr lang="fr-FR" sz="6600" b="1" dirty="0">
              <a:solidFill>
                <a:schemeClr val="bg1"/>
              </a:solidFill>
              <a:latin typeface="Calibri" pitchFamily="34" charset="0"/>
            </a:endParaRPr>
          </a:p>
        </p:txBody>
      </p:sp>
      <p:sp>
        <p:nvSpPr>
          <p:cNvPr id="11" name="Rectangle 10"/>
          <p:cNvSpPr/>
          <p:nvPr/>
        </p:nvSpPr>
        <p:spPr>
          <a:xfrm>
            <a:off x="3571868" y="2428868"/>
            <a:ext cx="571504" cy="928694"/>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A</a:t>
            </a:r>
            <a:endParaRPr lang="fr-FR" sz="6600" b="1" dirty="0">
              <a:solidFill>
                <a:schemeClr val="bg1"/>
              </a:solidFill>
              <a:latin typeface="Calibri" pitchFamily="34" charset="0"/>
            </a:endParaRPr>
          </a:p>
        </p:txBody>
      </p:sp>
      <p:sp>
        <p:nvSpPr>
          <p:cNvPr id="12" name="Rectangle 11"/>
          <p:cNvSpPr/>
          <p:nvPr/>
        </p:nvSpPr>
        <p:spPr>
          <a:xfrm>
            <a:off x="4143372" y="2428868"/>
            <a:ext cx="571504" cy="928694"/>
          </a:xfrm>
          <a:prstGeom prst="rect">
            <a:avLst/>
          </a:prstGeom>
          <a:solidFill>
            <a:srgbClr val="203F7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G</a:t>
            </a:r>
            <a:endParaRPr lang="fr-FR" sz="6600" b="1" dirty="0">
              <a:solidFill>
                <a:schemeClr val="bg1"/>
              </a:solidFill>
              <a:latin typeface="Calibri" pitchFamily="34" charset="0"/>
            </a:endParaRPr>
          </a:p>
        </p:txBody>
      </p:sp>
      <p:sp>
        <p:nvSpPr>
          <p:cNvPr id="13" name="Rectangle 12"/>
          <p:cNvSpPr/>
          <p:nvPr/>
        </p:nvSpPr>
        <p:spPr>
          <a:xfrm>
            <a:off x="4714876" y="2428868"/>
            <a:ext cx="571504" cy="928694"/>
          </a:xfrm>
          <a:prstGeom prst="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E</a:t>
            </a:r>
            <a:endParaRPr lang="fr-FR" sz="6600" b="1" dirty="0">
              <a:solidFill>
                <a:schemeClr val="bg1"/>
              </a:solidFill>
              <a:latin typeface="Calibri" pitchFamily="34" charset="0"/>
            </a:endParaRPr>
          </a:p>
        </p:txBody>
      </p:sp>
      <p:sp>
        <p:nvSpPr>
          <p:cNvPr id="15" name="Rectangle 14"/>
          <p:cNvSpPr/>
          <p:nvPr/>
        </p:nvSpPr>
        <p:spPr>
          <a:xfrm>
            <a:off x="714348" y="4429132"/>
            <a:ext cx="571504" cy="928694"/>
          </a:xfrm>
          <a:prstGeom prst="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I</a:t>
            </a:r>
            <a:endParaRPr lang="fr-FR" sz="6600" b="1" dirty="0">
              <a:solidFill>
                <a:schemeClr val="bg1"/>
              </a:solidFill>
              <a:latin typeface="Calibri" pitchFamily="34" charset="0"/>
            </a:endParaRPr>
          </a:p>
        </p:txBody>
      </p:sp>
      <p:sp>
        <p:nvSpPr>
          <p:cNvPr id="16" name="Rectangle 15"/>
          <p:cNvSpPr/>
          <p:nvPr/>
        </p:nvSpPr>
        <p:spPr>
          <a:xfrm>
            <a:off x="1285852" y="4429132"/>
            <a:ext cx="571504" cy="928694"/>
          </a:xfrm>
          <a:prstGeom prst="rect">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N</a:t>
            </a:r>
            <a:endParaRPr lang="fr-FR" sz="6600" b="1" dirty="0">
              <a:solidFill>
                <a:schemeClr val="bg1"/>
              </a:solidFill>
              <a:latin typeface="Calibri" pitchFamily="34" charset="0"/>
            </a:endParaRPr>
          </a:p>
        </p:txBody>
      </p:sp>
      <p:sp>
        <p:nvSpPr>
          <p:cNvPr id="17" name="Rectangle 16"/>
          <p:cNvSpPr/>
          <p:nvPr/>
        </p:nvSpPr>
        <p:spPr>
          <a:xfrm>
            <a:off x="1857356" y="4429132"/>
            <a:ext cx="571504" cy="928694"/>
          </a:xfrm>
          <a:prstGeom prst="rect">
            <a:avLst/>
          </a:prstGeom>
          <a:solidFill>
            <a:srgbClr val="D24E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C</a:t>
            </a:r>
            <a:endParaRPr lang="fr-FR" sz="6600" b="1" dirty="0">
              <a:solidFill>
                <a:schemeClr val="bg1"/>
              </a:solidFill>
              <a:latin typeface="Calibri" pitchFamily="34" charset="0"/>
            </a:endParaRPr>
          </a:p>
        </p:txBody>
      </p:sp>
      <p:sp>
        <p:nvSpPr>
          <p:cNvPr id="18" name="Rectangle 17"/>
          <p:cNvSpPr/>
          <p:nvPr/>
        </p:nvSpPr>
        <p:spPr>
          <a:xfrm>
            <a:off x="2428860" y="4429132"/>
            <a:ext cx="571504" cy="928694"/>
          </a:xfrm>
          <a:prstGeom prst="rect">
            <a:avLst/>
          </a:prstGeom>
          <a:solidFill>
            <a:srgbClr val="0510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O</a:t>
            </a:r>
            <a:endParaRPr lang="fr-FR" sz="6600" b="1" dirty="0">
              <a:solidFill>
                <a:schemeClr val="bg1"/>
              </a:solidFill>
              <a:latin typeface="Calibri" pitchFamily="34" charset="0"/>
            </a:endParaRPr>
          </a:p>
        </p:txBody>
      </p:sp>
      <p:sp>
        <p:nvSpPr>
          <p:cNvPr id="19" name="Rectangle 18"/>
          <p:cNvSpPr/>
          <p:nvPr/>
        </p:nvSpPr>
        <p:spPr>
          <a:xfrm>
            <a:off x="3000364" y="4429132"/>
            <a:ext cx="571504" cy="928694"/>
          </a:xfrm>
          <a:prstGeom prst="rect">
            <a:avLst/>
          </a:prstGeom>
          <a:solidFill>
            <a:schemeClr val="tx1">
              <a:lumMod val="95000"/>
              <a:lumOff val="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N</a:t>
            </a:r>
            <a:endParaRPr lang="fr-FR" sz="6600" b="1" dirty="0">
              <a:solidFill>
                <a:schemeClr val="bg1"/>
              </a:solidFill>
              <a:latin typeface="Calibri" pitchFamily="34" charset="0"/>
            </a:endParaRPr>
          </a:p>
        </p:txBody>
      </p:sp>
      <p:sp>
        <p:nvSpPr>
          <p:cNvPr id="20" name="Rectangle 19"/>
          <p:cNvSpPr/>
          <p:nvPr/>
        </p:nvSpPr>
        <p:spPr>
          <a:xfrm>
            <a:off x="3571868" y="4429132"/>
            <a:ext cx="571504" cy="928694"/>
          </a:xfrm>
          <a:prstGeom prst="rect">
            <a:avLst/>
          </a:prstGeom>
          <a:solidFill>
            <a:srgbClr val="EFA5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V</a:t>
            </a:r>
            <a:endParaRPr lang="fr-FR" sz="6600" b="1" dirty="0">
              <a:solidFill>
                <a:schemeClr val="bg1"/>
              </a:solidFill>
              <a:latin typeface="Calibri" pitchFamily="34" charset="0"/>
            </a:endParaRPr>
          </a:p>
        </p:txBody>
      </p:sp>
      <p:sp>
        <p:nvSpPr>
          <p:cNvPr id="21" name="Rectangle 20"/>
          <p:cNvSpPr/>
          <p:nvPr/>
        </p:nvSpPr>
        <p:spPr>
          <a:xfrm>
            <a:off x="4143372" y="4429132"/>
            <a:ext cx="571504" cy="928694"/>
          </a:xfrm>
          <a:prstGeom prst="rect">
            <a:avLst/>
          </a:prstGeom>
          <a:solidFill>
            <a:srgbClr val="22EE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E</a:t>
            </a:r>
            <a:endParaRPr lang="fr-FR" sz="6600" b="1" dirty="0">
              <a:solidFill>
                <a:schemeClr val="bg1"/>
              </a:solidFill>
              <a:latin typeface="Calibri" pitchFamily="34" charset="0"/>
            </a:endParaRPr>
          </a:p>
        </p:txBody>
      </p:sp>
      <p:sp>
        <p:nvSpPr>
          <p:cNvPr id="22" name="Rectangle 21"/>
          <p:cNvSpPr/>
          <p:nvPr/>
        </p:nvSpPr>
        <p:spPr>
          <a:xfrm>
            <a:off x="4714876" y="4429132"/>
            <a:ext cx="571504" cy="928694"/>
          </a:xfrm>
          <a:prstGeom prst="rect">
            <a:avLst/>
          </a:prstGeom>
          <a:solidFill>
            <a:srgbClr val="A38A5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N</a:t>
            </a:r>
            <a:endParaRPr lang="fr-FR" sz="6600" b="1" dirty="0">
              <a:solidFill>
                <a:schemeClr val="bg1"/>
              </a:solidFill>
              <a:latin typeface="Calibri" pitchFamily="34" charset="0"/>
            </a:endParaRPr>
          </a:p>
        </p:txBody>
      </p:sp>
      <p:sp>
        <p:nvSpPr>
          <p:cNvPr id="23" name="Rectangle 22"/>
          <p:cNvSpPr/>
          <p:nvPr/>
        </p:nvSpPr>
        <p:spPr>
          <a:xfrm>
            <a:off x="5286380" y="4429132"/>
            <a:ext cx="571504" cy="928694"/>
          </a:xfrm>
          <a:prstGeom prst="rect">
            <a:avLst/>
          </a:prstGeom>
          <a:solidFill>
            <a:srgbClr val="180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I</a:t>
            </a:r>
            <a:endParaRPr lang="fr-FR" sz="6600" b="1" dirty="0">
              <a:solidFill>
                <a:schemeClr val="bg1"/>
              </a:solidFill>
              <a:latin typeface="Calibri" pitchFamily="34" charset="0"/>
            </a:endParaRPr>
          </a:p>
        </p:txBody>
      </p:sp>
      <p:sp>
        <p:nvSpPr>
          <p:cNvPr id="24" name="Rectangle 23"/>
          <p:cNvSpPr/>
          <p:nvPr/>
        </p:nvSpPr>
        <p:spPr>
          <a:xfrm>
            <a:off x="5857884" y="4429132"/>
            <a:ext cx="571504" cy="928694"/>
          </a:xfrm>
          <a:prstGeom prst="rect">
            <a:avLst/>
          </a:prstGeom>
          <a:solidFill>
            <a:srgbClr val="C7F71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E</a:t>
            </a:r>
            <a:endParaRPr lang="fr-FR" sz="6600" b="1" dirty="0">
              <a:solidFill>
                <a:schemeClr val="bg1"/>
              </a:solidFill>
              <a:latin typeface="Calibri" pitchFamily="34" charset="0"/>
            </a:endParaRPr>
          </a:p>
        </p:txBody>
      </p:sp>
      <p:sp>
        <p:nvSpPr>
          <p:cNvPr id="25" name="Rectangle 24"/>
          <p:cNvSpPr/>
          <p:nvPr/>
        </p:nvSpPr>
        <p:spPr>
          <a:xfrm>
            <a:off x="6429388" y="4429132"/>
            <a:ext cx="571504" cy="928694"/>
          </a:xfrm>
          <a:prstGeom prst="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N</a:t>
            </a:r>
            <a:endParaRPr lang="fr-FR" sz="6600" b="1" dirty="0">
              <a:solidFill>
                <a:schemeClr val="bg1"/>
              </a:solidFill>
              <a:latin typeface="Calibri" pitchFamily="34" charset="0"/>
            </a:endParaRPr>
          </a:p>
        </p:txBody>
      </p:sp>
      <p:sp>
        <p:nvSpPr>
          <p:cNvPr id="26" name="Rectangle 25"/>
          <p:cNvSpPr/>
          <p:nvPr/>
        </p:nvSpPr>
        <p:spPr>
          <a:xfrm>
            <a:off x="7000892" y="4429132"/>
            <a:ext cx="571504" cy="928694"/>
          </a:xfrm>
          <a:prstGeom prst="rect">
            <a:avLst/>
          </a:prstGeom>
          <a:solidFill>
            <a:srgbClr val="F12F4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T</a:t>
            </a:r>
            <a:endParaRPr lang="fr-FR" sz="6600" b="1" dirty="0">
              <a:solidFill>
                <a:schemeClr val="bg1"/>
              </a:solidFill>
              <a:latin typeface="Calibri" pitchFamily="34" charset="0"/>
            </a:endParaRPr>
          </a:p>
        </p:txBody>
      </p:sp>
      <p:sp>
        <p:nvSpPr>
          <p:cNvPr id="27" name="Rectangle 26"/>
          <p:cNvSpPr/>
          <p:nvPr/>
        </p:nvSpPr>
        <p:spPr>
          <a:xfrm>
            <a:off x="7572396" y="4429132"/>
            <a:ext cx="571504" cy="928694"/>
          </a:xfrm>
          <a:prstGeom prst="rect">
            <a:avLst/>
          </a:prstGeom>
          <a:solidFill>
            <a:srgbClr val="326D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S</a:t>
            </a:r>
            <a:endParaRPr lang="fr-FR" sz="6600" b="1" dirty="0">
              <a:solidFill>
                <a:schemeClr val="bg1"/>
              </a:solidFill>
              <a:latin typeface="Calibri" pitchFamily="34" charset="0"/>
            </a:endParaRPr>
          </a:p>
        </p:txBody>
      </p:sp>
      <p:sp>
        <p:nvSpPr>
          <p:cNvPr id="28" name="Rectangle 27"/>
          <p:cNvSpPr/>
          <p:nvPr/>
        </p:nvSpPr>
        <p:spPr>
          <a:xfrm>
            <a:off x="5286380" y="2428868"/>
            <a:ext cx="571504" cy="928694"/>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6600" b="1" dirty="0" smtClean="0">
                <a:solidFill>
                  <a:schemeClr val="bg1"/>
                </a:solidFill>
                <a:latin typeface="Calibri" pitchFamily="34" charset="0"/>
              </a:rPr>
              <a:t>S</a:t>
            </a:r>
            <a:endParaRPr lang="fr-FR" sz="6600" b="1" dirty="0">
              <a:solidFill>
                <a:schemeClr val="bg1"/>
              </a:solidFill>
              <a:latin typeface="Calibri" pitchFamily="34" charset="0"/>
            </a:endParaRPr>
          </a:p>
        </p:txBody>
      </p:sp>
      <p:sp>
        <p:nvSpPr>
          <p:cNvPr id="57347" name="Rectangle 3"/>
          <p:cNvSpPr>
            <a:spLocks noChangeArrowheads="1"/>
          </p:cNvSpPr>
          <p:nvPr/>
        </p:nvSpPr>
        <p:spPr bwMode="auto">
          <a:xfrm>
            <a:off x="6072198" y="2143116"/>
            <a:ext cx="200026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800" b="0" i="0" u="none" strike="noStrike" cap="none" normalizeH="0" baseline="0" dirty="0" smtClean="0">
                <a:ln>
                  <a:noFill/>
                </a:ln>
                <a:solidFill>
                  <a:srgbClr val="C00000"/>
                </a:solidFill>
                <a:effectLst/>
                <a:ea typeface="Times New Roman" pitchFamily="18" charset="0"/>
                <a:cs typeface="Arial" pitchFamily="34" charset="0"/>
              </a:rPr>
              <a:t>ET</a:t>
            </a:r>
            <a:r>
              <a:rPr kumimoji="0" lang="fr-FR" sz="8800" b="0" i="0" u="none" strike="noStrike" cap="none" normalizeH="0" baseline="0" dirty="0" smtClean="0">
                <a:ln>
                  <a:noFill/>
                </a:ln>
                <a:solidFill>
                  <a:srgbClr val="FF0000"/>
                </a:solidFill>
                <a:effectLst/>
                <a:ea typeface="Times New Roman" pitchFamily="18" charset="0"/>
                <a:cs typeface="Arial" pitchFamily="34" charset="0"/>
              </a:rPr>
              <a:t> </a:t>
            </a:r>
            <a:endParaRPr kumimoji="0" lang="fr-FR" sz="8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ppt_x</p:attrName>
                                        </p:attrNameLst>
                                      </p:cBhvr>
                                      <p:tavLst>
                                        <p:tav tm="0">
                                          <p:val>
                                            <p:strVal val="#ppt_x-.2"/>
                                          </p:val>
                                        </p:tav>
                                        <p:tav tm="100000">
                                          <p:val>
                                            <p:strVal val="#ppt_x"/>
                                          </p:val>
                                        </p:tav>
                                      </p:tavLst>
                                    </p:anim>
                                    <p:anim calcmode="lin" valueType="num">
                                      <p:cBhvr>
                                        <p:cTn id="34"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ppt_x</p:attrName>
                                        </p:attrNameLst>
                                      </p:cBhvr>
                                      <p:tavLst>
                                        <p:tav tm="0">
                                          <p:val>
                                            <p:strVal val="#ppt_x-.2"/>
                                          </p:val>
                                        </p:tav>
                                        <p:tav tm="100000">
                                          <p:val>
                                            <p:strVal val="#ppt_x"/>
                                          </p:val>
                                        </p:tav>
                                      </p:tavLst>
                                    </p:anim>
                                    <p:anim calcmode="lin" valueType="num">
                                      <p:cBhvr>
                                        <p:cTn id="41"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ppt_x</p:attrName>
                                        </p:attrNameLst>
                                      </p:cBhvr>
                                      <p:tavLst>
                                        <p:tav tm="0">
                                          <p:val>
                                            <p:strVal val="#ppt_x-.2"/>
                                          </p:val>
                                        </p:tav>
                                        <p:tav tm="100000">
                                          <p:val>
                                            <p:strVal val="#ppt_x"/>
                                          </p:val>
                                        </p:tav>
                                      </p:tavLst>
                                    </p:anim>
                                    <p:anim calcmode="lin" valueType="num">
                                      <p:cBhvr>
                                        <p:cTn id="4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ppt_x</p:attrName>
                                        </p:attrNameLst>
                                      </p:cBhvr>
                                      <p:tavLst>
                                        <p:tav tm="0">
                                          <p:val>
                                            <p:strVal val="#ppt_x-.2"/>
                                          </p:val>
                                        </p:tav>
                                        <p:tav tm="100000">
                                          <p:val>
                                            <p:strVal val="#ppt_x"/>
                                          </p:val>
                                        </p:tav>
                                      </p:tavLst>
                                    </p:anim>
                                    <p:anim calcmode="lin" valueType="num">
                                      <p:cBhvr>
                                        <p:cTn id="5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ppt_x</p:attrName>
                                        </p:attrNameLst>
                                      </p:cBhvr>
                                      <p:tavLst>
                                        <p:tav tm="0">
                                          <p:val>
                                            <p:strVal val="#ppt_x-.2"/>
                                          </p:val>
                                        </p:tav>
                                        <p:tav tm="100000">
                                          <p:val>
                                            <p:strVal val="#ppt_x"/>
                                          </p:val>
                                        </p:tav>
                                      </p:tavLst>
                                    </p:anim>
                                    <p:anim calcmode="lin" valueType="num">
                                      <p:cBhvr>
                                        <p:cTn id="62"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1000" fill="hold"/>
                                        <p:tgtEl>
                                          <p:spTgt spid="28"/>
                                        </p:tgtEl>
                                        <p:attrNameLst>
                                          <p:attrName>ppt_x</p:attrName>
                                        </p:attrNameLst>
                                      </p:cBhvr>
                                      <p:tavLst>
                                        <p:tav tm="0">
                                          <p:val>
                                            <p:strVal val="#ppt_x-.2"/>
                                          </p:val>
                                        </p:tav>
                                        <p:tav tm="100000">
                                          <p:val>
                                            <p:strVal val="#ppt_x"/>
                                          </p:val>
                                        </p:tav>
                                      </p:tavLst>
                                    </p:anim>
                                    <p:anim calcmode="lin" valueType="num">
                                      <p:cBhvr>
                                        <p:cTn id="69"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70" dur="10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57347"/>
                                        </p:tgtEl>
                                        <p:attrNameLst>
                                          <p:attrName>style.visibility</p:attrName>
                                        </p:attrNameLst>
                                      </p:cBhvr>
                                      <p:to>
                                        <p:strVal val="visible"/>
                                      </p:to>
                                    </p:set>
                                    <p:animEffect transition="in" filter="wipe(down)">
                                      <p:cBhvr>
                                        <p:cTn id="75" dur="580">
                                          <p:stCondLst>
                                            <p:cond delay="0"/>
                                          </p:stCondLst>
                                        </p:cTn>
                                        <p:tgtEl>
                                          <p:spTgt spid="57347"/>
                                        </p:tgtEl>
                                      </p:cBhvr>
                                    </p:animEffect>
                                    <p:anim calcmode="lin" valueType="num">
                                      <p:cBhvr>
                                        <p:cTn id="76" dur="1822" tmFilter="0,0; 0.14,0.36; 0.43,0.73; 0.71,0.91; 1.0,1.0">
                                          <p:stCondLst>
                                            <p:cond delay="0"/>
                                          </p:stCondLst>
                                        </p:cTn>
                                        <p:tgtEl>
                                          <p:spTgt spid="5734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5734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5734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5734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57347"/>
                                        </p:tgtEl>
                                        <p:attrNameLst>
                                          <p:attrName>ppt_y</p:attrName>
                                        </p:attrNameLst>
                                      </p:cBhvr>
                                      <p:tavLst>
                                        <p:tav tm="0" fmla="#ppt_y-sin(pi*$)/81">
                                          <p:val>
                                            <p:fltVal val="0"/>
                                          </p:val>
                                        </p:tav>
                                        <p:tav tm="100000">
                                          <p:val>
                                            <p:fltVal val="1"/>
                                          </p:val>
                                        </p:tav>
                                      </p:tavLst>
                                    </p:anim>
                                    <p:animScale>
                                      <p:cBhvr>
                                        <p:cTn id="81" dur="26">
                                          <p:stCondLst>
                                            <p:cond delay="650"/>
                                          </p:stCondLst>
                                        </p:cTn>
                                        <p:tgtEl>
                                          <p:spTgt spid="57347"/>
                                        </p:tgtEl>
                                      </p:cBhvr>
                                      <p:to x="100000" y="60000"/>
                                    </p:animScale>
                                    <p:animScale>
                                      <p:cBhvr>
                                        <p:cTn id="82" dur="166" decel="50000">
                                          <p:stCondLst>
                                            <p:cond delay="676"/>
                                          </p:stCondLst>
                                        </p:cTn>
                                        <p:tgtEl>
                                          <p:spTgt spid="57347"/>
                                        </p:tgtEl>
                                      </p:cBhvr>
                                      <p:to x="100000" y="100000"/>
                                    </p:animScale>
                                    <p:animScale>
                                      <p:cBhvr>
                                        <p:cTn id="83" dur="26">
                                          <p:stCondLst>
                                            <p:cond delay="1312"/>
                                          </p:stCondLst>
                                        </p:cTn>
                                        <p:tgtEl>
                                          <p:spTgt spid="57347"/>
                                        </p:tgtEl>
                                      </p:cBhvr>
                                      <p:to x="100000" y="80000"/>
                                    </p:animScale>
                                    <p:animScale>
                                      <p:cBhvr>
                                        <p:cTn id="84" dur="166" decel="50000">
                                          <p:stCondLst>
                                            <p:cond delay="1338"/>
                                          </p:stCondLst>
                                        </p:cTn>
                                        <p:tgtEl>
                                          <p:spTgt spid="57347"/>
                                        </p:tgtEl>
                                      </p:cBhvr>
                                      <p:to x="100000" y="100000"/>
                                    </p:animScale>
                                    <p:animScale>
                                      <p:cBhvr>
                                        <p:cTn id="85" dur="26">
                                          <p:stCondLst>
                                            <p:cond delay="1642"/>
                                          </p:stCondLst>
                                        </p:cTn>
                                        <p:tgtEl>
                                          <p:spTgt spid="57347"/>
                                        </p:tgtEl>
                                      </p:cBhvr>
                                      <p:to x="100000" y="90000"/>
                                    </p:animScale>
                                    <p:animScale>
                                      <p:cBhvr>
                                        <p:cTn id="86" dur="166" decel="50000">
                                          <p:stCondLst>
                                            <p:cond delay="1668"/>
                                          </p:stCondLst>
                                        </p:cTn>
                                        <p:tgtEl>
                                          <p:spTgt spid="57347"/>
                                        </p:tgtEl>
                                      </p:cBhvr>
                                      <p:to x="100000" y="100000"/>
                                    </p:animScale>
                                    <p:animScale>
                                      <p:cBhvr>
                                        <p:cTn id="87" dur="26">
                                          <p:stCondLst>
                                            <p:cond delay="1808"/>
                                          </p:stCondLst>
                                        </p:cTn>
                                        <p:tgtEl>
                                          <p:spTgt spid="57347"/>
                                        </p:tgtEl>
                                      </p:cBhvr>
                                      <p:to x="100000" y="95000"/>
                                    </p:animScale>
                                    <p:animScale>
                                      <p:cBhvr>
                                        <p:cTn id="88" dur="166" decel="50000">
                                          <p:stCondLst>
                                            <p:cond delay="1834"/>
                                          </p:stCondLst>
                                        </p:cTn>
                                        <p:tgtEl>
                                          <p:spTgt spid="57347"/>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1000" fill="hold"/>
                                        <p:tgtEl>
                                          <p:spTgt spid="15"/>
                                        </p:tgtEl>
                                        <p:attrNameLst>
                                          <p:attrName>ppt_x</p:attrName>
                                        </p:attrNameLst>
                                      </p:cBhvr>
                                      <p:tavLst>
                                        <p:tav tm="0">
                                          <p:val>
                                            <p:strVal val="#ppt_x-.2"/>
                                          </p:val>
                                        </p:tav>
                                        <p:tav tm="100000">
                                          <p:val>
                                            <p:strVal val="#ppt_x"/>
                                          </p:val>
                                        </p:tav>
                                      </p:tavLst>
                                    </p:anim>
                                    <p:anim calcmode="lin" valueType="num">
                                      <p:cBhvr>
                                        <p:cTn id="9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5" dur="100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p:cTn id="100" dur="1000" fill="hold"/>
                                        <p:tgtEl>
                                          <p:spTgt spid="16"/>
                                        </p:tgtEl>
                                        <p:attrNameLst>
                                          <p:attrName>ppt_x</p:attrName>
                                        </p:attrNameLst>
                                      </p:cBhvr>
                                      <p:tavLst>
                                        <p:tav tm="0">
                                          <p:val>
                                            <p:strVal val="#ppt_x-.2"/>
                                          </p:val>
                                        </p:tav>
                                        <p:tav tm="100000">
                                          <p:val>
                                            <p:strVal val="#ppt_x"/>
                                          </p:val>
                                        </p:tav>
                                      </p:tavLst>
                                    </p:anim>
                                    <p:anim calcmode="lin" valueType="num">
                                      <p:cBhvr>
                                        <p:cTn id="10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29" presetClass="entr" presetSubtype="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ppt_x</p:attrName>
                                        </p:attrNameLst>
                                      </p:cBhvr>
                                      <p:tavLst>
                                        <p:tav tm="0">
                                          <p:val>
                                            <p:strVal val="#ppt_x-.2"/>
                                          </p:val>
                                        </p:tav>
                                        <p:tav tm="100000">
                                          <p:val>
                                            <p:strVal val="#ppt_x"/>
                                          </p:val>
                                        </p:tav>
                                      </p:tavLst>
                                    </p:anim>
                                    <p:anim calcmode="lin" valueType="num">
                                      <p:cBhvr>
                                        <p:cTn id="10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09" dur="10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29" presetClass="entr" presetSubtype="0" fill="hold" grpId="0" nodeType="click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1000" fill="hold"/>
                                        <p:tgtEl>
                                          <p:spTgt spid="18"/>
                                        </p:tgtEl>
                                        <p:attrNameLst>
                                          <p:attrName>ppt_x</p:attrName>
                                        </p:attrNameLst>
                                      </p:cBhvr>
                                      <p:tavLst>
                                        <p:tav tm="0">
                                          <p:val>
                                            <p:strVal val="#ppt_x-.2"/>
                                          </p:val>
                                        </p:tav>
                                        <p:tav tm="100000">
                                          <p:val>
                                            <p:strVal val="#ppt_x"/>
                                          </p:val>
                                        </p:tav>
                                      </p:tavLst>
                                    </p:anim>
                                    <p:anim calcmode="lin" valueType="num">
                                      <p:cBhvr>
                                        <p:cTn id="1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18"/>
                                        </p:tgtEl>
                                      </p:cBhvr>
                                    </p:animEffec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1000" fill="hold"/>
                                        <p:tgtEl>
                                          <p:spTgt spid="19"/>
                                        </p:tgtEl>
                                        <p:attrNameLst>
                                          <p:attrName>ppt_x</p:attrName>
                                        </p:attrNameLst>
                                      </p:cBhvr>
                                      <p:tavLst>
                                        <p:tav tm="0">
                                          <p:val>
                                            <p:strVal val="#ppt_x-.2"/>
                                          </p:val>
                                        </p:tav>
                                        <p:tav tm="100000">
                                          <p:val>
                                            <p:strVal val="#ppt_x"/>
                                          </p:val>
                                        </p:tav>
                                      </p:tavLst>
                                    </p:anim>
                                    <p:anim calcmode="lin" valueType="num">
                                      <p:cBhvr>
                                        <p:cTn id="12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19"/>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0"/>
                                        </p:tgtEl>
                                        <p:attrNameLst>
                                          <p:attrName>style.visibility</p:attrName>
                                        </p:attrNameLst>
                                      </p:cBhvr>
                                      <p:to>
                                        <p:strVal val="visible"/>
                                      </p:to>
                                    </p:set>
                                    <p:anim calcmode="lin" valueType="num">
                                      <p:cBhvr>
                                        <p:cTn id="128" dur="1000" fill="hold"/>
                                        <p:tgtEl>
                                          <p:spTgt spid="20"/>
                                        </p:tgtEl>
                                        <p:attrNameLst>
                                          <p:attrName>ppt_x</p:attrName>
                                        </p:attrNameLst>
                                      </p:cBhvr>
                                      <p:tavLst>
                                        <p:tav tm="0">
                                          <p:val>
                                            <p:strVal val="#ppt_x-.2"/>
                                          </p:val>
                                        </p:tav>
                                        <p:tav tm="100000">
                                          <p:val>
                                            <p:strVal val="#ppt_x"/>
                                          </p:val>
                                        </p:tav>
                                      </p:tavLst>
                                    </p:anim>
                                    <p:anim calcmode="lin" valueType="num">
                                      <p:cBhvr>
                                        <p:cTn id="1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0"/>
                                        </p:tgtEl>
                                      </p:cBhvr>
                                    </p:animEffect>
                                  </p:childTnLst>
                                </p:cTn>
                              </p:par>
                            </p:childTnLst>
                          </p:cTn>
                        </p:par>
                      </p:childTnLst>
                    </p:cTn>
                  </p:par>
                  <p:par>
                    <p:cTn id="131" fill="hold">
                      <p:stCondLst>
                        <p:cond delay="indefinite"/>
                      </p:stCondLst>
                      <p:childTnLst>
                        <p:par>
                          <p:cTn id="132" fill="hold">
                            <p:stCondLst>
                              <p:cond delay="0"/>
                            </p:stCondLst>
                            <p:childTnLst>
                              <p:par>
                                <p:cTn id="133" presetID="29" presetClass="entr" presetSubtype="0" fill="hold" grpId="0" nodeType="clickEffect">
                                  <p:stCondLst>
                                    <p:cond delay="0"/>
                                  </p:stCondLst>
                                  <p:childTnLst>
                                    <p:set>
                                      <p:cBhvr>
                                        <p:cTn id="134" dur="1" fill="hold">
                                          <p:stCondLst>
                                            <p:cond delay="0"/>
                                          </p:stCondLst>
                                        </p:cTn>
                                        <p:tgtEl>
                                          <p:spTgt spid="21"/>
                                        </p:tgtEl>
                                        <p:attrNameLst>
                                          <p:attrName>style.visibility</p:attrName>
                                        </p:attrNameLst>
                                      </p:cBhvr>
                                      <p:to>
                                        <p:strVal val="visible"/>
                                      </p:to>
                                    </p:set>
                                    <p:anim calcmode="lin" valueType="num">
                                      <p:cBhvr>
                                        <p:cTn id="135" dur="1000" fill="hold"/>
                                        <p:tgtEl>
                                          <p:spTgt spid="21"/>
                                        </p:tgtEl>
                                        <p:attrNameLst>
                                          <p:attrName>ppt_x</p:attrName>
                                        </p:attrNameLst>
                                      </p:cBhvr>
                                      <p:tavLst>
                                        <p:tav tm="0">
                                          <p:val>
                                            <p:strVal val="#ppt_x-.2"/>
                                          </p:val>
                                        </p:tav>
                                        <p:tav tm="100000">
                                          <p:val>
                                            <p:strVal val="#ppt_x"/>
                                          </p:val>
                                        </p:tav>
                                      </p:tavLst>
                                    </p:anim>
                                    <p:anim calcmode="lin" valueType="num">
                                      <p:cBhvr>
                                        <p:cTn id="13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21"/>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22"/>
                                        </p:tgtEl>
                                        <p:attrNameLst>
                                          <p:attrName>style.visibility</p:attrName>
                                        </p:attrNameLst>
                                      </p:cBhvr>
                                      <p:to>
                                        <p:strVal val="visible"/>
                                      </p:to>
                                    </p:set>
                                    <p:anim calcmode="lin" valueType="num">
                                      <p:cBhvr>
                                        <p:cTn id="142" dur="1000" fill="hold"/>
                                        <p:tgtEl>
                                          <p:spTgt spid="22"/>
                                        </p:tgtEl>
                                        <p:attrNameLst>
                                          <p:attrName>ppt_x</p:attrName>
                                        </p:attrNameLst>
                                      </p:cBhvr>
                                      <p:tavLst>
                                        <p:tav tm="0">
                                          <p:val>
                                            <p:strVal val="#ppt_x-.2"/>
                                          </p:val>
                                        </p:tav>
                                        <p:tav tm="100000">
                                          <p:val>
                                            <p:strVal val="#ppt_x"/>
                                          </p:val>
                                        </p:tav>
                                      </p:tavLst>
                                    </p:anim>
                                    <p:anim calcmode="lin" valueType="num">
                                      <p:cBhvr>
                                        <p:cTn id="14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22"/>
                                        </p:tgtEl>
                                      </p:cBhvr>
                                    </p:animEffect>
                                  </p:childTnLst>
                                </p:cTn>
                              </p:par>
                            </p:childTnLst>
                          </p:cTn>
                        </p:par>
                      </p:childTnLst>
                    </p:cTn>
                  </p:par>
                  <p:par>
                    <p:cTn id="145" fill="hold">
                      <p:stCondLst>
                        <p:cond delay="indefinite"/>
                      </p:stCondLst>
                      <p:childTnLst>
                        <p:par>
                          <p:cTn id="146" fill="hold">
                            <p:stCondLst>
                              <p:cond delay="0"/>
                            </p:stCondLst>
                            <p:childTnLst>
                              <p:par>
                                <p:cTn id="147" presetID="29" presetClass="entr" presetSubtype="0" fill="hold" grpId="0" nodeType="clickEffect">
                                  <p:stCondLst>
                                    <p:cond delay="0"/>
                                  </p:stCondLst>
                                  <p:childTnLst>
                                    <p:set>
                                      <p:cBhvr>
                                        <p:cTn id="148" dur="1" fill="hold">
                                          <p:stCondLst>
                                            <p:cond delay="0"/>
                                          </p:stCondLst>
                                        </p:cTn>
                                        <p:tgtEl>
                                          <p:spTgt spid="23"/>
                                        </p:tgtEl>
                                        <p:attrNameLst>
                                          <p:attrName>style.visibility</p:attrName>
                                        </p:attrNameLst>
                                      </p:cBhvr>
                                      <p:to>
                                        <p:strVal val="visible"/>
                                      </p:to>
                                    </p:set>
                                    <p:anim calcmode="lin" valueType="num">
                                      <p:cBhvr>
                                        <p:cTn id="149" dur="1000" fill="hold"/>
                                        <p:tgtEl>
                                          <p:spTgt spid="23"/>
                                        </p:tgtEl>
                                        <p:attrNameLst>
                                          <p:attrName>ppt_x</p:attrName>
                                        </p:attrNameLst>
                                      </p:cBhvr>
                                      <p:tavLst>
                                        <p:tav tm="0">
                                          <p:val>
                                            <p:strVal val="#ppt_x-.2"/>
                                          </p:val>
                                        </p:tav>
                                        <p:tav tm="100000">
                                          <p:val>
                                            <p:strVal val="#ppt_x"/>
                                          </p:val>
                                        </p:tav>
                                      </p:tavLst>
                                    </p:anim>
                                    <p:anim calcmode="lin" valueType="num">
                                      <p:cBhvr>
                                        <p:cTn id="150"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23"/>
                                        </p:tgtEl>
                                      </p:cBhvr>
                                    </p:animEffect>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1000" fill="hold"/>
                                        <p:tgtEl>
                                          <p:spTgt spid="24"/>
                                        </p:tgtEl>
                                        <p:attrNameLst>
                                          <p:attrName>ppt_x</p:attrName>
                                        </p:attrNameLst>
                                      </p:cBhvr>
                                      <p:tavLst>
                                        <p:tav tm="0">
                                          <p:val>
                                            <p:strVal val="#ppt_x-.2"/>
                                          </p:val>
                                        </p:tav>
                                        <p:tav tm="100000">
                                          <p:val>
                                            <p:strVal val="#ppt_x"/>
                                          </p:val>
                                        </p:tav>
                                      </p:tavLst>
                                    </p:anim>
                                    <p:anim calcmode="lin" valueType="num">
                                      <p:cBhvr>
                                        <p:cTn id="157"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24"/>
                                        </p:tgtEl>
                                      </p:cBhvr>
                                    </p:animEffect>
                                  </p:childTnLst>
                                </p:cTn>
                              </p:par>
                            </p:childTnLst>
                          </p:cTn>
                        </p:par>
                      </p:childTnLst>
                    </p:cTn>
                  </p:par>
                  <p:par>
                    <p:cTn id="159" fill="hold">
                      <p:stCondLst>
                        <p:cond delay="indefinite"/>
                      </p:stCondLst>
                      <p:childTnLst>
                        <p:par>
                          <p:cTn id="160" fill="hold">
                            <p:stCondLst>
                              <p:cond delay="0"/>
                            </p:stCondLst>
                            <p:childTnLst>
                              <p:par>
                                <p:cTn id="161" presetID="29" presetClass="entr" presetSubtype="0"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p:cTn id="163" dur="1000" fill="hold"/>
                                        <p:tgtEl>
                                          <p:spTgt spid="25"/>
                                        </p:tgtEl>
                                        <p:attrNameLst>
                                          <p:attrName>ppt_x</p:attrName>
                                        </p:attrNameLst>
                                      </p:cBhvr>
                                      <p:tavLst>
                                        <p:tav tm="0">
                                          <p:val>
                                            <p:strVal val="#ppt_x-.2"/>
                                          </p:val>
                                        </p:tav>
                                        <p:tav tm="100000">
                                          <p:val>
                                            <p:strVal val="#ppt_x"/>
                                          </p:val>
                                        </p:tav>
                                      </p:tavLst>
                                    </p:anim>
                                    <p:anim calcmode="lin" valueType="num">
                                      <p:cBhvr>
                                        <p:cTn id="16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25"/>
                                        </p:tgtEl>
                                      </p:cBhvr>
                                    </p:animEffect>
                                  </p:childTnLst>
                                </p:cTn>
                              </p:par>
                            </p:childTnLst>
                          </p:cTn>
                        </p:par>
                      </p:childTnLst>
                    </p:cTn>
                  </p:par>
                  <p:par>
                    <p:cTn id="166" fill="hold">
                      <p:stCondLst>
                        <p:cond delay="indefinite"/>
                      </p:stCondLst>
                      <p:childTnLst>
                        <p:par>
                          <p:cTn id="167" fill="hold">
                            <p:stCondLst>
                              <p:cond delay="0"/>
                            </p:stCondLst>
                            <p:childTnLst>
                              <p:par>
                                <p:cTn id="168" presetID="29" presetClass="entr" presetSubtype="0" fill="hold" grpId="0" nodeType="clickEffect">
                                  <p:stCondLst>
                                    <p:cond delay="0"/>
                                  </p:stCondLst>
                                  <p:childTnLst>
                                    <p:set>
                                      <p:cBhvr>
                                        <p:cTn id="169" dur="1" fill="hold">
                                          <p:stCondLst>
                                            <p:cond delay="0"/>
                                          </p:stCondLst>
                                        </p:cTn>
                                        <p:tgtEl>
                                          <p:spTgt spid="26"/>
                                        </p:tgtEl>
                                        <p:attrNameLst>
                                          <p:attrName>style.visibility</p:attrName>
                                        </p:attrNameLst>
                                      </p:cBhvr>
                                      <p:to>
                                        <p:strVal val="visible"/>
                                      </p:to>
                                    </p:set>
                                    <p:anim calcmode="lin" valueType="num">
                                      <p:cBhvr>
                                        <p:cTn id="170" dur="1000" fill="hold"/>
                                        <p:tgtEl>
                                          <p:spTgt spid="26"/>
                                        </p:tgtEl>
                                        <p:attrNameLst>
                                          <p:attrName>ppt_x</p:attrName>
                                        </p:attrNameLst>
                                      </p:cBhvr>
                                      <p:tavLst>
                                        <p:tav tm="0">
                                          <p:val>
                                            <p:strVal val="#ppt_x-.2"/>
                                          </p:val>
                                        </p:tav>
                                        <p:tav tm="100000">
                                          <p:val>
                                            <p:strVal val="#ppt_x"/>
                                          </p:val>
                                        </p:tav>
                                      </p:tavLst>
                                    </p:anim>
                                    <p:anim calcmode="lin" valueType="num">
                                      <p:cBhvr>
                                        <p:cTn id="17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26"/>
                                        </p:tgtEl>
                                      </p:cBhvr>
                                    </p:animEffect>
                                  </p:childTnLst>
                                </p:cTn>
                              </p:par>
                            </p:childTnLst>
                          </p:cTn>
                        </p:par>
                      </p:childTnLst>
                    </p:cTn>
                  </p:par>
                  <p:par>
                    <p:cTn id="173" fill="hold">
                      <p:stCondLst>
                        <p:cond delay="indefinite"/>
                      </p:stCondLst>
                      <p:childTnLst>
                        <p:par>
                          <p:cTn id="174" fill="hold">
                            <p:stCondLst>
                              <p:cond delay="0"/>
                            </p:stCondLst>
                            <p:childTnLst>
                              <p:par>
                                <p:cTn id="175" presetID="29" presetClass="entr" presetSubtype="0" fill="hold" grpId="0" nodeType="clickEffect">
                                  <p:stCondLst>
                                    <p:cond delay="0"/>
                                  </p:stCondLst>
                                  <p:childTnLst>
                                    <p:set>
                                      <p:cBhvr>
                                        <p:cTn id="176" dur="1" fill="hold">
                                          <p:stCondLst>
                                            <p:cond delay="0"/>
                                          </p:stCondLst>
                                        </p:cTn>
                                        <p:tgtEl>
                                          <p:spTgt spid="27"/>
                                        </p:tgtEl>
                                        <p:attrNameLst>
                                          <p:attrName>style.visibility</p:attrName>
                                        </p:attrNameLst>
                                      </p:cBhvr>
                                      <p:to>
                                        <p:strVal val="visible"/>
                                      </p:to>
                                    </p:set>
                                    <p:anim calcmode="lin" valueType="num">
                                      <p:cBhvr>
                                        <p:cTn id="177" dur="1000" fill="hold"/>
                                        <p:tgtEl>
                                          <p:spTgt spid="27"/>
                                        </p:tgtEl>
                                        <p:attrNameLst>
                                          <p:attrName>ppt_x</p:attrName>
                                        </p:attrNameLst>
                                      </p:cBhvr>
                                      <p:tavLst>
                                        <p:tav tm="0">
                                          <p:val>
                                            <p:strVal val="#ppt_x-.2"/>
                                          </p:val>
                                        </p:tav>
                                        <p:tav tm="100000">
                                          <p:val>
                                            <p:strVal val="#ppt_x"/>
                                          </p:val>
                                        </p:tav>
                                      </p:tavLst>
                                    </p:anim>
                                    <p:anim calcmode="lin" valueType="num">
                                      <p:cBhvr>
                                        <p:cTn id="17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7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5734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57280" cy="6857999"/>
          </a:xfrm>
          <a:prstGeom prst="rect">
            <a:avLst/>
          </a:prstGeom>
          <a:noFill/>
        </p:spPr>
      </p:pic>
      <p:sp>
        <p:nvSpPr>
          <p:cNvPr id="3" name="Rectangle 2"/>
          <p:cNvSpPr/>
          <p:nvPr/>
        </p:nvSpPr>
        <p:spPr>
          <a:xfrm>
            <a:off x="1500166" y="2000240"/>
            <a:ext cx="5500694" cy="769441"/>
          </a:xfrm>
          <a:prstGeom prst="rect">
            <a:avLst/>
          </a:prstGeom>
        </p:spPr>
        <p:txBody>
          <a:bodyPr wrap="square">
            <a:spAutoFit/>
          </a:bodyPr>
          <a:lstStyle/>
          <a:p>
            <a:r>
              <a:rPr lang="fr-FR" sz="4400" b="1" u="sng" dirty="0" smtClean="0">
                <a:solidFill>
                  <a:srgbClr val="203F76"/>
                </a:solidFill>
                <a:latin typeface="Baskerville Old Face" pitchFamily="18" charset="0"/>
              </a:rPr>
              <a:t>I- AVANTAGES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428728" y="428604"/>
            <a:ext cx="30718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ea typeface="Times New Roman" pitchFamily="18" charset="0"/>
                <a:cs typeface="Arial" pitchFamily="34" charset="0"/>
              </a:rPr>
              <a:t>En médecine : </a:t>
            </a:r>
            <a:endParaRPr kumimoji="0" lang="fr-FR" sz="2400" b="1" i="0" u="none" strike="noStrike" cap="none" normalizeH="0" baseline="0" dirty="0" smtClean="0">
              <a:ln>
                <a:noFill/>
              </a:ln>
              <a:solidFill>
                <a:srgbClr val="00B0F0"/>
              </a:solidFill>
              <a:effectLst/>
              <a:cs typeface="Arial" pitchFamily="34" charset="0"/>
            </a:endParaRPr>
          </a:p>
        </p:txBody>
      </p:sp>
      <p:sp>
        <p:nvSpPr>
          <p:cNvPr id="2050" name="Rectangle 2"/>
          <p:cNvSpPr>
            <a:spLocks noChangeArrowheads="1"/>
          </p:cNvSpPr>
          <p:nvPr/>
        </p:nvSpPr>
        <p:spPr bwMode="auto">
          <a:xfrm>
            <a:off x="500034" y="1214422"/>
            <a:ext cx="86439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ea typeface="Calibri" pitchFamily="34" charset="0"/>
                <a:cs typeface="Times New Roman" pitchFamily="18" charset="0"/>
              </a:rPr>
              <a:t> Des animaux transgéniques produisent des</a:t>
            </a:r>
            <a:r>
              <a:rPr kumimoji="0" lang="fr-FR" sz="2400" b="0" i="0" u="none" strike="noStrike" cap="none" normalizeH="0" dirty="0" smtClean="0">
                <a:ln>
                  <a:noFill/>
                </a:ln>
                <a:solidFill>
                  <a:srgbClr val="000000"/>
                </a:solidFill>
                <a:effectLst/>
                <a:ea typeface="Calibri" pitchFamily="34" charset="0"/>
                <a:cs typeface="Times New Roman" pitchFamily="18" charset="0"/>
              </a:rPr>
              <a:t> </a:t>
            </a:r>
            <a:r>
              <a:rPr kumimoji="0" lang="fr-FR" sz="2400" b="0" i="0" u="none" strike="noStrike" cap="none" normalizeH="0" baseline="0" dirty="0" smtClean="0">
                <a:ln>
                  <a:noFill/>
                </a:ln>
                <a:solidFill>
                  <a:srgbClr val="000000"/>
                </a:solidFill>
                <a:effectLst/>
                <a:ea typeface="Calibri" pitchFamily="34" charset="0"/>
                <a:cs typeface="Times New Roman" pitchFamily="18" charset="0"/>
              </a:rPr>
              <a:t>médicaments.</a:t>
            </a:r>
            <a:endParaRPr kumimoji="0" lang="fr-FR" sz="2400" b="0" i="0" u="none" strike="noStrike" cap="none" normalizeH="0" baseline="0" dirty="0" smtClean="0">
              <a:ln>
                <a:noFill/>
              </a:ln>
              <a:solidFill>
                <a:schemeClr val="tx1"/>
              </a:solidFill>
              <a:effectLst/>
              <a:cs typeface="Arial" pitchFamily="34" charset="0"/>
            </a:endParaRPr>
          </a:p>
        </p:txBody>
      </p:sp>
      <p:sp>
        <p:nvSpPr>
          <p:cNvPr id="2051" name="Rectangle 3"/>
          <p:cNvSpPr>
            <a:spLocks noChangeArrowheads="1"/>
          </p:cNvSpPr>
          <p:nvPr/>
        </p:nvSpPr>
        <p:spPr bwMode="auto">
          <a:xfrm>
            <a:off x="500034" y="2214554"/>
            <a:ext cx="658866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ea typeface="Calibri" pitchFamily="34" charset="0"/>
                <a:cs typeface="Times New Roman" pitchFamily="18" charset="0"/>
              </a:rPr>
              <a:t>Des greffes d'organes d'animaux à l'homme.</a:t>
            </a:r>
            <a:endParaRPr kumimoji="0" lang="fr-FR" sz="2400" b="0" i="0" u="none" strike="noStrike" cap="none" normalizeH="0" baseline="0" dirty="0" smtClean="0">
              <a:ln>
                <a:noFill/>
              </a:ln>
              <a:solidFill>
                <a:schemeClr val="tx1"/>
              </a:solidFill>
              <a:effectLst/>
              <a:cs typeface="Arial" pitchFamily="34" charset="0"/>
            </a:endParaRPr>
          </a:p>
        </p:txBody>
      </p:sp>
      <p:sp>
        <p:nvSpPr>
          <p:cNvPr id="2052" name="Rectangle 4"/>
          <p:cNvSpPr>
            <a:spLocks noChangeArrowheads="1"/>
          </p:cNvSpPr>
          <p:nvPr/>
        </p:nvSpPr>
        <p:spPr bwMode="auto">
          <a:xfrm>
            <a:off x="500034" y="3214686"/>
            <a:ext cx="399019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ea typeface="Calibri" pitchFamily="34" charset="0"/>
                <a:cs typeface="Times New Roman" pitchFamily="18" charset="0"/>
              </a:rPr>
              <a:t>Des vaccins sans piqûres.</a:t>
            </a:r>
            <a:endParaRPr kumimoji="0" lang="fr-FR" sz="2400" b="0" i="0" u="none" strike="noStrike" cap="none" normalizeH="0" baseline="0" dirty="0" smtClean="0">
              <a:ln>
                <a:noFill/>
              </a:ln>
              <a:solidFill>
                <a:schemeClr val="tx1"/>
              </a:solidFill>
              <a:effectLst/>
              <a:cs typeface="Arial" pitchFamily="34" charset="0"/>
            </a:endParaRPr>
          </a:p>
        </p:txBody>
      </p:sp>
      <p:sp>
        <p:nvSpPr>
          <p:cNvPr id="2053" name="Rectangle 5"/>
          <p:cNvSpPr>
            <a:spLocks noChangeArrowheads="1"/>
          </p:cNvSpPr>
          <p:nvPr/>
        </p:nvSpPr>
        <p:spPr bwMode="auto">
          <a:xfrm>
            <a:off x="500034" y="4000504"/>
            <a:ext cx="81980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production de mol</a:t>
            </a:r>
            <a:r>
              <a:rPr kumimoji="0" lang="fr-FR" sz="2400" b="0" i="0" u="none" strike="noStrike" cap="none" normalizeH="0" baseline="0" dirty="0" smtClean="0">
                <a:ln>
                  <a:noFill/>
                </a:ln>
                <a:solidFill>
                  <a:srgbClr val="000000"/>
                </a:solidFill>
                <a:effectLst/>
                <a:latin typeface="Calibri"/>
                <a:ea typeface="Calibri" pitchFamily="34" charset="0"/>
                <a:cs typeface="Times New Roman" pitchFamily="18" charset="0"/>
              </a:rPr>
              <a:t>	</a:t>
            </a:r>
            <a:r>
              <a:rPr kumimoji="0" lang="fr-FR" sz="2400" b="0" i="0" u="none" strike="noStrike" cap="none" normalizeH="0" baseline="0" dirty="0" smtClean="0">
                <a:ln>
                  <a:noFill/>
                </a:ln>
                <a:solidFill>
                  <a:srgbClr val="000000"/>
                </a:solidFill>
                <a:effectLst/>
                <a:ea typeface="Calibri" pitchFamily="34" charset="0"/>
                <a:cs typeface="Times New Roman" pitchFamily="18" charset="0"/>
              </a:rPr>
              <a:t>é</a:t>
            </a:r>
            <a:r>
              <a:rPr kumimoji="0" lang="fr-FR"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cules (insuline , hormone de croissance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down)">
                                      <p:cBhvr>
                                        <p:cTn id="7" dur="580">
                                          <p:stCondLst>
                                            <p:cond delay="0"/>
                                          </p:stCondLst>
                                        </p:cTn>
                                        <p:tgtEl>
                                          <p:spTgt spid="2049"/>
                                        </p:tgtEl>
                                      </p:cBhvr>
                                    </p:animEffect>
                                    <p:anim calcmode="lin" valueType="num">
                                      <p:cBhvr>
                                        <p:cTn id="8" dur="1822" tmFilter="0,0; 0.14,0.36; 0.43,0.73; 0.71,0.91; 1.0,1.0">
                                          <p:stCondLst>
                                            <p:cond delay="0"/>
                                          </p:stCondLst>
                                        </p:cTn>
                                        <p:tgtEl>
                                          <p:spTgt spid="20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049"/>
                                        </p:tgtEl>
                                      </p:cBhvr>
                                      <p:to x="100000" y="60000"/>
                                    </p:animScale>
                                    <p:animScale>
                                      <p:cBhvr>
                                        <p:cTn id="14" dur="166" decel="50000">
                                          <p:stCondLst>
                                            <p:cond delay="676"/>
                                          </p:stCondLst>
                                        </p:cTn>
                                        <p:tgtEl>
                                          <p:spTgt spid="2049"/>
                                        </p:tgtEl>
                                      </p:cBhvr>
                                      <p:to x="100000" y="100000"/>
                                    </p:animScale>
                                    <p:animScale>
                                      <p:cBhvr>
                                        <p:cTn id="15" dur="26">
                                          <p:stCondLst>
                                            <p:cond delay="1312"/>
                                          </p:stCondLst>
                                        </p:cTn>
                                        <p:tgtEl>
                                          <p:spTgt spid="2049"/>
                                        </p:tgtEl>
                                      </p:cBhvr>
                                      <p:to x="100000" y="80000"/>
                                    </p:animScale>
                                    <p:animScale>
                                      <p:cBhvr>
                                        <p:cTn id="16" dur="166" decel="50000">
                                          <p:stCondLst>
                                            <p:cond delay="1338"/>
                                          </p:stCondLst>
                                        </p:cTn>
                                        <p:tgtEl>
                                          <p:spTgt spid="2049"/>
                                        </p:tgtEl>
                                      </p:cBhvr>
                                      <p:to x="100000" y="100000"/>
                                    </p:animScale>
                                    <p:animScale>
                                      <p:cBhvr>
                                        <p:cTn id="17" dur="26">
                                          <p:stCondLst>
                                            <p:cond delay="1642"/>
                                          </p:stCondLst>
                                        </p:cTn>
                                        <p:tgtEl>
                                          <p:spTgt spid="2049"/>
                                        </p:tgtEl>
                                      </p:cBhvr>
                                      <p:to x="100000" y="90000"/>
                                    </p:animScale>
                                    <p:animScale>
                                      <p:cBhvr>
                                        <p:cTn id="18" dur="166" decel="50000">
                                          <p:stCondLst>
                                            <p:cond delay="1668"/>
                                          </p:stCondLst>
                                        </p:cTn>
                                        <p:tgtEl>
                                          <p:spTgt spid="2049"/>
                                        </p:tgtEl>
                                      </p:cBhvr>
                                      <p:to x="100000" y="100000"/>
                                    </p:animScale>
                                    <p:animScale>
                                      <p:cBhvr>
                                        <p:cTn id="19" dur="26">
                                          <p:stCondLst>
                                            <p:cond delay="1808"/>
                                          </p:stCondLst>
                                        </p:cTn>
                                        <p:tgtEl>
                                          <p:spTgt spid="2049"/>
                                        </p:tgtEl>
                                      </p:cBhvr>
                                      <p:to x="100000" y="95000"/>
                                    </p:animScale>
                                    <p:animScale>
                                      <p:cBhvr>
                                        <p:cTn id="20" dur="166" decel="50000">
                                          <p:stCondLst>
                                            <p:cond delay="1834"/>
                                          </p:stCondLst>
                                        </p:cTn>
                                        <p:tgtEl>
                                          <p:spTgt spid="204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strVal val="#ppt_w*0.70"/>
                                          </p:val>
                                        </p:tav>
                                        <p:tav tm="100000">
                                          <p:val>
                                            <p:strVal val="#ppt_w"/>
                                          </p:val>
                                        </p:tav>
                                      </p:tavLst>
                                    </p:anim>
                                    <p:anim calcmode="lin" valueType="num">
                                      <p:cBhvr>
                                        <p:cTn id="26" dur="1000" fill="hold"/>
                                        <p:tgtEl>
                                          <p:spTgt spid="2050"/>
                                        </p:tgtEl>
                                        <p:attrNameLst>
                                          <p:attrName>ppt_h</p:attrName>
                                        </p:attrNameLst>
                                      </p:cBhvr>
                                      <p:tavLst>
                                        <p:tav tm="0">
                                          <p:val>
                                            <p:strVal val="#ppt_h"/>
                                          </p:val>
                                        </p:tav>
                                        <p:tav tm="100000">
                                          <p:val>
                                            <p:strVal val="#ppt_h"/>
                                          </p:val>
                                        </p:tav>
                                      </p:tavLst>
                                    </p:anim>
                                    <p:animEffect transition="in" filter="fade">
                                      <p:cBhvr>
                                        <p:cTn id="27" dur="10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2051"/>
                                        </p:tgtEl>
                                        <p:attrNameLst>
                                          <p:attrName>style.visibility</p:attrName>
                                        </p:attrNameLst>
                                      </p:cBhvr>
                                      <p:to>
                                        <p:strVal val="visible"/>
                                      </p:to>
                                    </p:set>
                                    <p:anim calcmode="lin" valueType="num">
                                      <p:cBhvr>
                                        <p:cTn id="32" dur="1000" fill="hold"/>
                                        <p:tgtEl>
                                          <p:spTgt spid="2051"/>
                                        </p:tgtEl>
                                        <p:attrNameLst>
                                          <p:attrName>ppt_w</p:attrName>
                                        </p:attrNameLst>
                                      </p:cBhvr>
                                      <p:tavLst>
                                        <p:tav tm="0">
                                          <p:val>
                                            <p:strVal val="#ppt_w*0.70"/>
                                          </p:val>
                                        </p:tav>
                                        <p:tav tm="100000">
                                          <p:val>
                                            <p:strVal val="#ppt_w"/>
                                          </p:val>
                                        </p:tav>
                                      </p:tavLst>
                                    </p:anim>
                                    <p:anim calcmode="lin" valueType="num">
                                      <p:cBhvr>
                                        <p:cTn id="33" dur="1000" fill="hold"/>
                                        <p:tgtEl>
                                          <p:spTgt spid="2051"/>
                                        </p:tgtEl>
                                        <p:attrNameLst>
                                          <p:attrName>ppt_h</p:attrName>
                                        </p:attrNameLst>
                                      </p:cBhvr>
                                      <p:tavLst>
                                        <p:tav tm="0">
                                          <p:val>
                                            <p:strVal val="#ppt_h"/>
                                          </p:val>
                                        </p:tav>
                                        <p:tav tm="100000">
                                          <p:val>
                                            <p:strVal val="#ppt_h"/>
                                          </p:val>
                                        </p:tav>
                                      </p:tavLst>
                                    </p:anim>
                                    <p:animEffect transition="in" filter="fade">
                                      <p:cBhvr>
                                        <p:cTn id="34" dur="1000"/>
                                        <p:tgtEl>
                                          <p:spTgt spid="2051"/>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1000" fill="hold"/>
                                        <p:tgtEl>
                                          <p:spTgt spid="2052"/>
                                        </p:tgtEl>
                                        <p:attrNameLst>
                                          <p:attrName>ppt_w</p:attrName>
                                        </p:attrNameLst>
                                      </p:cBhvr>
                                      <p:tavLst>
                                        <p:tav tm="0">
                                          <p:val>
                                            <p:strVal val="#ppt_w*0.70"/>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Effect transition="in" filter="fade">
                                      <p:cBhvr>
                                        <p:cTn id="41" dur="1000"/>
                                        <p:tgtEl>
                                          <p:spTgt spid="2052"/>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053"/>
                                        </p:tgtEl>
                                        <p:attrNameLst>
                                          <p:attrName>style.visibility</p:attrName>
                                        </p:attrNameLst>
                                      </p:cBhvr>
                                      <p:to>
                                        <p:strVal val="visible"/>
                                      </p:to>
                                    </p:set>
                                    <p:anim calcmode="lin" valueType="num">
                                      <p:cBhvr>
                                        <p:cTn id="46" dur="1000" fill="hold"/>
                                        <p:tgtEl>
                                          <p:spTgt spid="2053"/>
                                        </p:tgtEl>
                                        <p:attrNameLst>
                                          <p:attrName>ppt_w</p:attrName>
                                        </p:attrNameLst>
                                      </p:cBhvr>
                                      <p:tavLst>
                                        <p:tav tm="0">
                                          <p:val>
                                            <p:strVal val="#ppt_w*0.70"/>
                                          </p:val>
                                        </p:tav>
                                        <p:tav tm="100000">
                                          <p:val>
                                            <p:strVal val="#ppt_w"/>
                                          </p:val>
                                        </p:tav>
                                      </p:tavLst>
                                    </p:anim>
                                    <p:anim calcmode="lin" valueType="num">
                                      <p:cBhvr>
                                        <p:cTn id="47" dur="1000" fill="hold"/>
                                        <p:tgtEl>
                                          <p:spTgt spid="2053"/>
                                        </p:tgtEl>
                                        <p:attrNameLst>
                                          <p:attrName>ppt_h</p:attrName>
                                        </p:attrNameLst>
                                      </p:cBhvr>
                                      <p:tavLst>
                                        <p:tav tm="0">
                                          <p:val>
                                            <p:strVal val="#ppt_h"/>
                                          </p:val>
                                        </p:tav>
                                        <p:tav tm="100000">
                                          <p:val>
                                            <p:strVal val="#ppt_h"/>
                                          </p:val>
                                        </p:tav>
                                      </p:tavLst>
                                    </p:anim>
                                    <p:animEffect transition="in" filter="fade">
                                      <p:cBhvr>
                                        <p:cTn id="48"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50" grpId="0"/>
      <p:bldP spid="2051" grpId="0"/>
      <p:bldP spid="2052" grpId="0"/>
      <p:bldP spid="20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214282" y="2000240"/>
            <a:ext cx="8929718" cy="769441"/>
          </a:xfrm>
          <a:prstGeom prst="rect">
            <a:avLst/>
          </a:prstGeom>
        </p:spPr>
        <p:txBody>
          <a:bodyPr wrap="square">
            <a:spAutoFit/>
          </a:bodyPr>
          <a:lstStyle/>
          <a:p>
            <a:r>
              <a:rPr lang="fr-FR" sz="1400" b="1" dirty="0" smtClean="0">
                <a:solidFill>
                  <a:schemeClr val="accent1">
                    <a:lumMod val="50000"/>
                  </a:schemeClr>
                </a:solidFill>
              </a:rPr>
              <a:t>                </a:t>
            </a:r>
            <a:r>
              <a:rPr lang="fr-FR" sz="4400" b="1" u="sng" dirty="0" smtClean="0">
                <a:solidFill>
                  <a:srgbClr val="203F76"/>
                </a:solidFill>
                <a:latin typeface="Baskerville Old Face" pitchFamily="18" charset="0"/>
              </a:rPr>
              <a:t>I-  QUELQUES  RAPPELS </a:t>
            </a:r>
          </a:p>
        </p:txBody>
      </p:sp>
      <p:sp>
        <p:nvSpPr>
          <p:cNvPr id="5" name="Rectangle 4"/>
          <p:cNvSpPr/>
          <p:nvPr/>
        </p:nvSpPr>
        <p:spPr>
          <a:xfrm>
            <a:off x="1000100" y="2643182"/>
            <a:ext cx="6786610" cy="369332"/>
          </a:xfrm>
          <a:prstGeom prst="rect">
            <a:avLst/>
          </a:prstGeom>
        </p:spPr>
        <p:txBody>
          <a:bodyPr wrap="square">
            <a:spAutoFit/>
          </a:bodyPr>
          <a:lstStyle/>
          <a:p>
            <a:r>
              <a:rPr lang="fr-FR" b="1" dirty="0" smtClean="0">
                <a:solidFill>
                  <a:srgbClr val="1A6080"/>
                </a:solidFill>
              </a:rPr>
              <a:t>D      E                B        I        O       L        O       G       I      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set>
                                      <p:cBhvr>
                                        <p:cTn id="14" dur="228" fill="hold">
                                          <p:stCondLst>
                                            <p:cond delay="0"/>
                                          </p:stCondLst>
                                        </p:cTn>
                                        <p:tgtEl>
                                          <p:spTgt spid="5"/>
                                        </p:tgtEl>
                                        <p:attrNameLst>
                                          <p:attrName>style.rotation</p:attrName>
                                        </p:attrNameLst>
                                      </p:cBhvr>
                                      <p:to>
                                        <p:strVal val="-45.0"/>
                                      </p:to>
                                    </p:set>
                                    <p:anim calcmode="lin" valueType="num">
                                      <p:cBhvr>
                                        <p:cTn id="15"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28728" y="428604"/>
            <a:ext cx="307183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B0F0"/>
                </a:solidFill>
                <a:effectLst/>
                <a:ea typeface="Times New Roman" pitchFamily="18" charset="0"/>
                <a:cs typeface="Arial" pitchFamily="34" charset="0"/>
              </a:rPr>
              <a:t>En agriculture : </a:t>
            </a:r>
            <a:endParaRPr kumimoji="0" lang="fr-FR" sz="2400" b="1" i="0" u="none" strike="noStrike" cap="none" normalizeH="0" baseline="0" dirty="0" smtClean="0">
              <a:ln>
                <a:noFill/>
              </a:ln>
              <a:solidFill>
                <a:srgbClr val="00B0F0"/>
              </a:solidFill>
              <a:effectLst/>
              <a:cs typeface="Arial" pitchFamily="34" charset="0"/>
            </a:endParaRPr>
          </a:p>
        </p:txBody>
      </p:sp>
      <p:sp>
        <p:nvSpPr>
          <p:cNvPr id="5" name="Rectangle 2"/>
          <p:cNvSpPr>
            <a:spLocks noChangeArrowheads="1"/>
          </p:cNvSpPr>
          <p:nvPr/>
        </p:nvSpPr>
        <p:spPr bwMode="auto">
          <a:xfrm>
            <a:off x="500034" y="1357298"/>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fr-FR" sz="2400" dirty="0" smtClean="0"/>
              <a:t>Les plantes OGM peuvent  résister aux ravageurs, par la production de leur propre  pesticide</a:t>
            </a:r>
            <a:r>
              <a:rPr kumimoji="0" lang="fr-FR" sz="2400" b="0" i="0" u="none" strike="noStrike" cap="none" normalizeH="0" baseline="0" dirty="0" smtClean="0">
                <a:ln>
                  <a:noFill/>
                </a:ln>
                <a:solidFill>
                  <a:srgbClr val="000000"/>
                </a:solidFill>
                <a:effectLst/>
                <a:ea typeface="Calibri" pitchFamily="34" charset="0"/>
                <a:cs typeface="Times New Roman" pitchFamily="18" charset="0"/>
              </a:rPr>
              <a:t>.</a:t>
            </a:r>
            <a:endParaRPr kumimoji="0" lang="fr-FR" sz="2400" b="0" i="0" u="none" strike="noStrike" cap="none" normalizeH="0" baseline="0" dirty="0" smtClean="0">
              <a:ln>
                <a:noFill/>
              </a:ln>
              <a:solidFill>
                <a:schemeClr val="tx1"/>
              </a:solidFill>
              <a:effectLst/>
              <a:cs typeface="Arial" pitchFamily="34" charset="0"/>
            </a:endParaRPr>
          </a:p>
        </p:txBody>
      </p:sp>
      <p:sp>
        <p:nvSpPr>
          <p:cNvPr id="8" name="Rectangle 2"/>
          <p:cNvSpPr>
            <a:spLocks noChangeArrowheads="1"/>
          </p:cNvSpPr>
          <p:nvPr/>
        </p:nvSpPr>
        <p:spPr bwMode="auto">
          <a:xfrm>
            <a:off x="500034" y="2357430"/>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fr-FR" sz="2400" dirty="0" smtClean="0"/>
              <a:t>Créer des plantes OGM adaptées aux milieux hostiles pour lutter contre la faim dans le monde</a:t>
            </a:r>
            <a:r>
              <a:rPr kumimoji="0" lang="fr-FR" sz="2400" b="0" i="0" u="none" strike="noStrike" cap="none" normalizeH="0" baseline="0" dirty="0" smtClean="0">
                <a:ln>
                  <a:noFill/>
                </a:ln>
                <a:solidFill>
                  <a:srgbClr val="000000"/>
                </a:solidFill>
                <a:effectLst/>
                <a:ea typeface="Calibri" pitchFamily="34" charset="0"/>
                <a:cs typeface="Times New Roman" pitchFamily="18" charset="0"/>
              </a:rPr>
              <a:t>.</a:t>
            </a:r>
            <a:endParaRPr kumimoji="0" lang="fr-FR" sz="2400" b="0" i="0" u="none" strike="noStrike" cap="none" normalizeH="0" baseline="0" dirty="0" smtClean="0">
              <a:ln>
                <a:noFill/>
              </a:ln>
              <a:solidFill>
                <a:schemeClr val="tx1"/>
              </a:solidFill>
              <a:effectLst/>
              <a:cs typeface="Arial" pitchFamily="34" charset="0"/>
            </a:endParaRPr>
          </a:p>
        </p:txBody>
      </p:sp>
      <p:sp>
        <p:nvSpPr>
          <p:cNvPr id="9" name="Rectangle 2"/>
          <p:cNvSpPr>
            <a:spLocks noChangeArrowheads="1"/>
          </p:cNvSpPr>
          <p:nvPr/>
        </p:nvSpPr>
        <p:spPr bwMode="auto">
          <a:xfrm>
            <a:off x="500034" y="3500438"/>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fr-FR" sz="2400" dirty="0" smtClean="0"/>
              <a:t>Permettre un développement plus rapide des plantes et des animaux.</a:t>
            </a:r>
            <a:endParaRPr kumimoji="0" lang="fr-FR" sz="2400" b="0" i="0" u="none" strike="noStrike" cap="none" normalizeH="0" baseline="0" dirty="0" smtClean="0">
              <a:ln>
                <a:noFill/>
              </a:ln>
              <a:solidFill>
                <a:schemeClr val="tx1"/>
              </a:solidFill>
              <a:effectLst/>
              <a:cs typeface="Arial" pitchFamily="34" charset="0"/>
            </a:endParaRPr>
          </a:p>
        </p:txBody>
      </p:sp>
      <p:sp>
        <p:nvSpPr>
          <p:cNvPr id="11" name="Rectangle 2"/>
          <p:cNvSpPr>
            <a:spLocks noChangeArrowheads="1"/>
          </p:cNvSpPr>
          <p:nvPr/>
        </p:nvSpPr>
        <p:spPr bwMode="auto">
          <a:xfrm>
            <a:off x="500034" y="4429132"/>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fr-FR" sz="2400" dirty="0" smtClean="0"/>
              <a:t>Améliorer la valeur  nutritive et les qualités gustatives des aliments.</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ppt_w*0.7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strVal val="#ppt_w*0.70"/>
                                          </p:val>
                                        </p:tav>
                                        <p:tav tm="100000">
                                          <p:val>
                                            <p:strVal val="#ppt_w"/>
                                          </p:val>
                                        </p:tav>
                                      </p:tavLst>
                                    </p:anim>
                                    <p:anim calcmode="lin" valueType="num">
                                      <p:cBhvr>
                                        <p:cTn id="40" dur="1000" fill="hold"/>
                                        <p:tgtEl>
                                          <p:spTgt spid="9"/>
                                        </p:tgtEl>
                                        <p:attrNameLst>
                                          <p:attrName>ppt_h</p:attrName>
                                        </p:attrNameLst>
                                      </p:cBhvr>
                                      <p:tavLst>
                                        <p:tav tm="0">
                                          <p:val>
                                            <p:strVal val="#ppt_h"/>
                                          </p:val>
                                        </p:tav>
                                        <p:tav tm="100000">
                                          <p:val>
                                            <p:strVal val="#ppt_h"/>
                                          </p:val>
                                        </p:tav>
                                      </p:tavLst>
                                    </p:anim>
                                    <p:animEffect transition="in" filter="fade">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p:cTn id="46" dur="1000" fill="hold"/>
                                        <p:tgtEl>
                                          <p:spTgt spid="11"/>
                                        </p:tgtEl>
                                        <p:attrNameLst>
                                          <p:attrName>ppt_w</p:attrName>
                                        </p:attrNameLst>
                                      </p:cBhvr>
                                      <p:tavLst>
                                        <p:tav tm="0">
                                          <p:val>
                                            <p:strVal val="#ppt_w*0.70"/>
                                          </p:val>
                                        </p:tav>
                                        <p:tav tm="100000">
                                          <p:val>
                                            <p:strVal val="#ppt_w"/>
                                          </p:val>
                                        </p:tav>
                                      </p:tavLst>
                                    </p:anim>
                                    <p:anim calcmode="lin" valueType="num">
                                      <p:cBhvr>
                                        <p:cTn id="47" dur="1000" fill="hold"/>
                                        <p:tgtEl>
                                          <p:spTgt spid="11"/>
                                        </p:tgtEl>
                                        <p:attrNameLst>
                                          <p:attrName>ppt_h</p:attrName>
                                        </p:attrNameLst>
                                      </p:cBhvr>
                                      <p:tavLst>
                                        <p:tav tm="0">
                                          <p:val>
                                            <p:strVal val="#ppt_h"/>
                                          </p:val>
                                        </p:tav>
                                        <p:tav tm="100000">
                                          <p:val>
                                            <p:strVal val="#ppt_h"/>
                                          </p:val>
                                        </p:tav>
                                      </p:tavLst>
                                    </p:anim>
                                    <p:animEffect transition="in" filter="fade">
                                      <p:cBhvr>
                                        <p:cTn id="4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4282" y="571480"/>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buFontTx/>
              <a:buChar char="•"/>
            </a:pPr>
            <a:r>
              <a:rPr lang="fr-FR" sz="2400" dirty="0" smtClean="0"/>
              <a:t>Les OGM résistent aux conditions climatiques extrêmes, et cultivés en « semis direct » (sans labours).</a:t>
            </a:r>
            <a:endParaRPr kumimoji="0" lang="fr-FR" sz="24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285720" y="1857364"/>
            <a:ext cx="86439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fr-FR" sz="2400" dirty="0" smtClean="0"/>
              <a:t>Diminution des pertes de production.</a:t>
            </a:r>
            <a:endParaRPr kumimoji="0" lang="fr-FR" sz="2400" b="0" i="0" u="none" strike="noStrike" cap="none" normalizeH="0" baseline="0" dirty="0" smtClean="0">
              <a:ln>
                <a:noFill/>
              </a:ln>
              <a:solidFill>
                <a:schemeClr val="tx1"/>
              </a:solidFill>
              <a:effectLst/>
              <a:cs typeface="Arial" pitchFamily="34" charset="0"/>
            </a:endParaRPr>
          </a:p>
        </p:txBody>
      </p:sp>
      <p:sp>
        <p:nvSpPr>
          <p:cNvPr id="6" name="Rectangle 2"/>
          <p:cNvSpPr>
            <a:spLocks noChangeArrowheads="1"/>
          </p:cNvSpPr>
          <p:nvPr/>
        </p:nvSpPr>
        <p:spPr bwMode="auto">
          <a:xfrm>
            <a:off x="357158" y="2928934"/>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Tx/>
              <a:buChar char="•"/>
            </a:pPr>
            <a:r>
              <a:rPr lang="fr-FR" sz="2400" dirty="0" smtClean="0"/>
              <a:t>leur coût de production est moindre par rapport aux cultures biologiques.</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Documents and Settings\welcome\Bureau\9raya\OGM &amp; PGM\Sans titre.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3"/>
          <p:cNvSpPr/>
          <p:nvPr/>
        </p:nvSpPr>
        <p:spPr>
          <a:xfrm>
            <a:off x="1500166" y="2000240"/>
            <a:ext cx="6929486" cy="769441"/>
          </a:xfrm>
          <a:prstGeom prst="rect">
            <a:avLst/>
          </a:prstGeom>
        </p:spPr>
        <p:txBody>
          <a:bodyPr wrap="square">
            <a:spAutoFit/>
          </a:bodyPr>
          <a:lstStyle/>
          <a:p>
            <a:r>
              <a:rPr lang="fr-FR" sz="4400" b="1" u="sng" dirty="0" smtClean="0">
                <a:solidFill>
                  <a:srgbClr val="203F76"/>
                </a:solidFill>
                <a:latin typeface="Baskerville Old Face" pitchFamily="18" charset="0"/>
              </a:rPr>
              <a:t>II-  INCONVENIENTS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4282" y="571480"/>
            <a:ext cx="86439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fr-FR" sz="2400" dirty="0" smtClean="0"/>
              <a:t>  Les plantes OGM ne sont pas suffisamment contrôlées avant d’être mises sur</a:t>
            </a:r>
          </a:p>
          <a:p>
            <a:r>
              <a:rPr lang="fr-FR" sz="2400" dirty="0" smtClean="0"/>
              <a:t>Le marché</a:t>
            </a:r>
            <a:r>
              <a:rPr lang="fr-FR" sz="2400" dirty="0" smtClean="0">
                <a:cs typeface="Arial" pitchFamily="34" charset="0"/>
              </a:rPr>
              <a:t>.</a:t>
            </a:r>
            <a:endParaRPr kumimoji="0" lang="fr-FR" sz="24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214282" y="2571744"/>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fr-FR" sz="2400" dirty="0" smtClean="0">
                <a:cs typeface="Arial" pitchFamily="34" charset="0"/>
              </a:rPr>
              <a:t> </a:t>
            </a:r>
            <a:r>
              <a:rPr lang="fr-FR" sz="2400" dirty="0" smtClean="0"/>
              <a:t>En Allemagne des rats nourris au maïs Monsanto 863 ont développé des lésions de plusieurs organes</a:t>
            </a:r>
            <a:r>
              <a:rPr lang="fr-FR" sz="2400" dirty="0" smtClean="0">
                <a:cs typeface="Arial" pitchFamily="34" charset="0"/>
              </a:rPr>
              <a:t>.</a:t>
            </a:r>
            <a:endParaRPr kumimoji="0" lang="fr-FR" sz="2400" b="0" i="0" u="none" strike="noStrike" cap="none" normalizeH="0" baseline="0" dirty="0" smtClean="0">
              <a:ln>
                <a:noFill/>
              </a:ln>
              <a:solidFill>
                <a:schemeClr val="tx1"/>
              </a:solidFill>
              <a:effectLst/>
              <a:cs typeface="Arial" pitchFamily="34" charset="0"/>
            </a:endParaRPr>
          </a:p>
        </p:txBody>
      </p:sp>
      <p:sp>
        <p:nvSpPr>
          <p:cNvPr id="6" name="Rectangle 2"/>
          <p:cNvSpPr>
            <a:spLocks noChangeArrowheads="1"/>
          </p:cNvSpPr>
          <p:nvPr/>
        </p:nvSpPr>
        <p:spPr bwMode="auto">
          <a:xfrm>
            <a:off x="285720" y="4214818"/>
            <a:ext cx="864396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fr-FR" sz="2400" dirty="0" smtClean="0">
                <a:cs typeface="Arial" pitchFamily="34" charset="0"/>
              </a:rPr>
              <a:t> </a:t>
            </a:r>
            <a:r>
              <a:rPr lang="fr-FR" sz="2400" dirty="0" smtClean="0"/>
              <a:t>Les plantes résistantes à un herbicide sont arrosées d’herbicide et sont ensuite consommées par les animaux et l’homme arrive en bout de chaîne alimentaire !</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4282" y="571480"/>
            <a:ext cx="8643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fr-FR" sz="2400" dirty="0" smtClean="0">
                <a:cs typeface="Arial" pitchFamily="34" charset="0"/>
              </a:rPr>
              <a:t> </a:t>
            </a:r>
            <a:r>
              <a:rPr lang="fr-FR" sz="2400" dirty="0" smtClean="0"/>
              <a:t>Des allergies alimentaires ont pu être constatées avec les OGM</a:t>
            </a:r>
            <a:r>
              <a:rPr lang="fr-FR" sz="2400" dirty="0" smtClean="0">
                <a:cs typeface="Arial" pitchFamily="34" charset="0"/>
              </a:rPr>
              <a:t>.</a:t>
            </a:r>
            <a:endParaRPr kumimoji="0" lang="fr-FR" sz="2400" b="0" i="0" u="none" strike="noStrike" cap="none" normalizeH="0" baseline="0" dirty="0" smtClean="0">
              <a:ln>
                <a:noFill/>
              </a:ln>
              <a:solidFill>
                <a:schemeClr val="tx1"/>
              </a:solidFill>
              <a:effectLst/>
              <a:cs typeface="Arial" pitchFamily="34" charset="0"/>
            </a:endParaRPr>
          </a:p>
        </p:txBody>
      </p:sp>
      <p:sp>
        <p:nvSpPr>
          <p:cNvPr id="5" name="Rectangle 2"/>
          <p:cNvSpPr>
            <a:spLocks noChangeArrowheads="1"/>
          </p:cNvSpPr>
          <p:nvPr/>
        </p:nvSpPr>
        <p:spPr bwMode="auto">
          <a:xfrm>
            <a:off x="214282" y="2143116"/>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buFont typeface="Arial" pitchFamily="34" charset="0"/>
              <a:buChar char="•"/>
            </a:pPr>
            <a:r>
              <a:rPr lang="fr-FR" sz="2400" dirty="0" smtClean="0">
                <a:cs typeface="Arial" pitchFamily="34" charset="0"/>
              </a:rPr>
              <a:t> </a:t>
            </a:r>
            <a:r>
              <a:rPr lang="fr-FR" sz="2400" dirty="0" smtClean="0"/>
              <a:t>Les plantes cultivées sont arrosées avec un herbicide ce qui pollue le sol et il faut augmenter les doses d’herbicides car les mauvaises herbes deviennent résistantes</a:t>
            </a:r>
            <a:r>
              <a:rPr lang="fr-FR" sz="2400" dirty="0" smtClean="0">
                <a:cs typeface="Arial" pitchFamily="34" charset="0"/>
              </a:rPr>
              <a:t>.</a:t>
            </a:r>
            <a:endParaRPr kumimoji="0" lang="fr-FR" sz="2400" b="0" i="0" u="none" strike="noStrike" cap="none" normalizeH="0" baseline="0" dirty="0" smtClean="0">
              <a:ln>
                <a:noFill/>
              </a:ln>
              <a:solidFill>
                <a:schemeClr val="tx1"/>
              </a:solidFill>
              <a:effectLst/>
              <a:cs typeface="Arial" pitchFamily="34" charset="0"/>
            </a:endParaRPr>
          </a:p>
        </p:txBody>
      </p:sp>
      <p:sp>
        <p:nvSpPr>
          <p:cNvPr id="6" name="Rectangle 2"/>
          <p:cNvSpPr>
            <a:spLocks noChangeArrowheads="1"/>
          </p:cNvSpPr>
          <p:nvPr/>
        </p:nvSpPr>
        <p:spPr bwMode="auto">
          <a:xfrm>
            <a:off x="214282" y="3857628"/>
            <a:ext cx="89297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fr-FR" sz="2400" dirty="0" smtClean="0"/>
              <a:t> Les OGM sont une menace pour la biodiversité car le pollen peut contaminer des plantes non OGM et les souches naturelles pourraient disparaître définitivement.</a:t>
            </a:r>
            <a:endParaRPr kumimoji="0" lang="fr-FR" sz="24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571736" y="0"/>
            <a:ext cx="364333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1" i="0" u="none" strike="noStrike" cap="none" normalizeH="0" baseline="0" dirty="0" smtClean="0">
                <a:ln>
                  <a:noFill/>
                </a:ln>
                <a:solidFill>
                  <a:schemeClr val="accent1">
                    <a:lumMod val="75000"/>
                  </a:schemeClr>
                </a:solidFill>
                <a:effectLst/>
                <a:latin typeface="Calibri" pitchFamily="34" charset="0"/>
                <a:ea typeface="Calibri" pitchFamily="34" charset="0"/>
                <a:cs typeface="Arial" pitchFamily="34" charset="0"/>
              </a:rPr>
              <a:t>CONCLUSION</a:t>
            </a:r>
            <a:r>
              <a:rPr kumimoji="0" lang="fr-FR"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endParaRPr kumimoji="0" lang="fr-FR"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
          <p:cNvSpPr>
            <a:spLocks noChangeArrowheads="1"/>
          </p:cNvSpPr>
          <p:nvPr/>
        </p:nvSpPr>
        <p:spPr bwMode="auto">
          <a:xfrm>
            <a:off x="428596" y="571480"/>
            <a:ext cx="8501090" cy="50061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lnSpc>
                <a:spcPct val="150000"/>
              </a:lnSpc>
              <a:spcBef>
                <a:spcPct val="0"/>
              </a:spcBef>
              <a:spcAft>
                <a:spcPct val="0"/>
              </a:spcAft>
            </a:pPr>
            <a:r>
              <a:rPr lang="fr-FR" sz="2400" dirty="0" smtClean="0"/>
              <a:t>   La technique de transgénèse est encore toute jeune et de nombreuses questions restent en suspens. On constate qu’elle présente de nombreux avantages mais également des risques non négligeables. Utilisés de façon appropriée, les OGM pourraient apporter de nombreux moyens pour contribuer à l’amélioration des conditions de vie. Cependant, la rapidité avec laquelle peuvent survenir les modifications entraînées par le génie génétique peut avoir des effets encore inconnus.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C:\Documents and Settings\welcome\Bureau\9raya\mm\merci.gif"/>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428604"/>
            <a:ext cx="9001156" cy="400110"/>
          </a:xfrm>
          <a:prstGeom prst="rect">
            <a:avLst/>
          </a:prstGeom>
        </p:spPr>
        <p:txBody>
          <a:bodyPr wrap="square">
            <a:spAutoFit/>
          </a:bodyPr>
          <a:lstStyle/>
          <a:p>
            <a:pPr>
              <a:buFont typeface="Wingdings" pitchFamily="2" charset="2"/>
              <a:buChar char="v"/>
            </a:pPr>
            <a:r>
              <a:rPr lang="fr-FR" sz="2000" dirty="0" smtClean="0">
                <a:latin typeface="Times New Roman" pitchFamily="18" charset="0"/>
                <a:cs typeface="Times New Roman" pitchFamily="18" charset="0"/>
              </a:rPr>
              <a:t>  Tous les êtres vivants sont constitués de cellules.</a:t>
            </a:r>
            <a:endParaRPr lang="fr-FR" sz="2000" dirty="0">
              <a:latin typeface="Times New Roman" pitchFamily="18" charset="0"/>
              <a:cs typeface="Times New Roman" pitchFamily="18" charset="0"/>
            </a:endParaRPr>
          </a:p>
        </p:txBody>
      </p:sp>
      <p:pic>
        <p:nvPicPr>
          <p:cNvPr id="5" name="Image 4"/>
          <p:cNvPicPr/>
          <p:nvPr/>
        </p:nvPicPr>
        <p:blipFill>
          <a:blip r:embed="rId2" cstate="print"/>
          <a:srcRect/>
          <a:stretch>
            <a:fillRect/>
          </a:stretch>
        </p:blipFill>
        <p:spPr bwMode="auto">
          <a:xfrm>
            <a:off x="1643042" y="1602443"/>
            <a:ext cx="5572164" cy="439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28596" y="1000108"/>
            <a:ext cx="813126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a:t>
            </a:r>
            <a:r>
              <a:rPr kumimoji="0" lang="fr-FR" sz="20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l’intérieur du noyau il ya des chromosomes qui sont constitués d’ADN.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Image 4"/>
          <p:cNvPicPr/>
          <p:nvPr/>
        </p:nvPicPr>
        <p:blipFill>
          <a:blip r:embed="rId2" cstate="print"/>
          <a:srcRect/>
          <a:stretch>
            <a:fillRect/>
          </a:stretch>
        </p:blipFill>
        <p:spPr bwMode="auto">
          <a:xfrm>
            <a:off x="1428728" y="1643050"/>
            <a:ext cx="6643734"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6385"/>
                                        </p:tgtEl>
                                        <p:attrNameLst>
                                          <p:attrName>style.visibility</p:attrName>
                                        </p:attrNameLst>
                                      </p:cBhvr>
                                      <p:to>
                                        <p:strVal val="visible"/>
                                      </p:to>
                                    </p:set>
                                    <p:anim by="(-#ppt_w*2)" calcmode="lin" valueType="num">
                                      <p:cBhvr rctx="PPT">
                                        <p:cTn id="7" dur="250" autoRev="1" fill="hold">
                                          <p:stCondLst>
                                            <p:cond delay="0"/>
                                          </p:stCondLst>
                                        </p:cTn>
                                        <p:tgtEl>
                                          <p:spTgt spid="16385"/>
                                        </p:tgtEl>
                                        <p:attrNameLst>
                                          <p:attrName>ppt_w</p:attrName>
                                        </p:attrNameLst>
                                      </p:cBhvr>
                                    </p:anim>
                                    <p:anim by="(#ppt_w*0.50)" calcmode="lin" valueType="num">
                                      <p:cBhvr>
                                        <p:cTn id="8" dur="250" decel="50000" autoRev="1" fill="hold">
                                          <p:stCondLst>
                                            <p:cond delay="0"/>
                                          </p:stCondLst>
                                        </p:cTn>
                                        <p:tgtEl>
                                          <p:spTgt spid="16385"/>
                                        </p:tgtEl>
                                        <p:attrNameLst>
                                          <p:attrName>ppt_x</p:attrName>
                                        </p:attrNameLst>
                                      </p:cBhvr>
                                    </p:anim>
                                    <p:anim from="(-#ppt_h/2)" to="(#ppt_y)" calcmode="lin" valueType="num">
                                      <p:cBhvr>
                                        <p:cTn id="9" dur="500" fill="hold">
                                          <p:stCondLst>
                                            <p:cond delay="0"/>
                                          </p:stCondLst>
                                        </p:cTn>
                                        <p:tgtEl>
                                          <p:spTgt spid="16385"/>
                                        </p:tgtEl>
                                        <p:attrNameLst>
                                          <p:attrName>ppt_y</p:attrName>
                                        </p:attrNameLst>
                                      </p:cBhvr>
                                    </p:anim>
                                    <p:animRot by="21600000">
                                      <p:cBhvr>
                                        <p:cTn id="10" dur="500" fill="hold">
                                          <p:stCondLst>
                                            <p:cond delay="0"/>
                                          </p:stCondLst>
                                        </p:cTn>
                                        <p:tgtEl>
                                          <p:spTgt spid="1638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642918"/>
            <a:ext cx="3368230" cy="400110"/>
          </a:xfrm>
          <a:prstGeom prst="rect">
            <a:avLst/>
          </a:prstGeom>
        </p:spPr>
        <p:txBody>
          <a:bodyPr wrap="none">
            <a:spAutoFit/>
          </a:bodyPr>
          <a:lstStyle/>
          <a:p>
            <a:pPr>
              <a:buFont typeface="Wingdings" pitchFamily="2" charset="2"/>
              <a:buChar char="v"/>
            </a:pPr>
            <a:r>
              <a:rPr lang="fr-FR" sz="2000" dirty="0" smtClean="0">
                <a:latin typeface="Times New Roman" pitchFamily="18" charset="0"/>
                <a:cs typeface="Times New Roman" pitchFamily="18" charset="0"/>
              </a:rPr>
              <a:t>  Sur l’ADN il y a des gènes.</a:t>
            </a:r>
            <a:endParaRPr lang="fr-FR" sz="2000" dirty="0">
              <a:latin typeface="Times New Roman" pitchFamily="18" charset="0"/>
              <a:cs typeface="Times New Roman" pitchFamily="18" charset="0"/>
            </a:endParaRPr>
          </a:p>
        </p:txBody>
      </p:sp>
      <p:pic>
        <p:nvPicPr>
          <p:cNvPr id="5" name="Image 4"/>
          <p:cNvPicPr/>
          <p:nvPr/>
        </p:nvPicPr>
        <p:blipFill>
          <a:blip r:embed="rId2" cstate="print"/>
          <a:srcRect/>
          <a:stretch>
            <a:fillRect/>
          </a:stretch>
        </p:blipFill>
        <p:spPr bwMode="auto">
          <a:xfrm>
            <a:off x="1142976" y="1500174"/>
            <a:ext cx="6572296" cy="4500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250" autoRev="1" fill="hold">
                                          <p:stCondLst>
                                            <p:cond delay="0"/>
                                          </p:stCondLst>
                                        </p:cTn>
                                        <p:tgtEl>
                                          <p:spTgt spid="4"/>
                                        </p:tgtEl>
                                        <p:attrNameLst>
                                          <p:attrName>ppt_w</p:attrName>
                                        </p:attrNameLst>
                                      </p:cBhvr>
                                    </p:anim>
                                    <p:anim by="(#ppt_w*0.50)" calcmode="lin" valueType="num">
                                      <p:cBhvr>
                                        <p:cTn id="8" dur="250" decel="50000" autoRev="1" fill="hold">
                                          <p:stCondLst>
                                            <p:cond delay="0"/>
                                          </p:stCondLst>
                                        </p:cTn>
                                        <p:tgtEl>
                                          <p:spTgt spid="4"/>
                                        </p:tgtEl>
                                        <p:attrNameLst>
                                          <p:attrName>ppt_x</p:attrName>
                                        </p:attrNameLst>
                                      </p:cBhvr>
                                    </p:anim>
                                    <p:anim from="(-#ppt_h/2)" to="(#ppt_y)" calcmode="lin" valueType="num">
                                      <p:cBhvr>
                                        <p:cTn id="9" dur="500" fill="hold">
                                          <p:stCondLst>
                                            <p:cond delay="0"/>
                                          </p:stCondLst>
                                        </p:cTn>
                                        <p:tgtEl>
                                          <p:spTgt spid="4"/>
                                        </p:tgtEl>
                                        <p:attrNameLst>
                                          <p:attrName>ppt_y</p:attrName>
                                        </p:attrNameLst>
                                      </p:cBhvr>
                                    </p:anim>
                                    <p:animRot by="21600000">
                                      <p:cBhvr>
                                        <p:cTn id="10" dur="5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357166"/>
            <a:ext cx="7715304" cy="1878848"/>
          </a:xfrm>
          <a:prstGeom prst="rect">
            <a:avLst/>
          </a:prstGeom>
        </p:spPr>
        <p:txBody>
          <a:bodyPr wrap="square">
            <a:spAutoFit/>
          </a:bodyPr>
          <a:lstStyle/>
          <a:p>
            <a:pPr>
              <a:lnSpc>
                <a:spcPct val="150000"/>
              </a:lnSpc>
              <a:buFont typeface="Wingdings" pitchFamily="2" charset="2"/>
              <a:buChar char="v"/>
            </a:pPr>
            <a:r>
              <a:rPr lang="fr-FR" sz="2000" dirty="0" smtClean="0">
                <a:latin typeface="Times New Roman" pitchFamily="18" charset="0"/>
                <a:cs typeface="Times New Roman" pitchFamily="18" charset="0"/>
              </a:rPr>
              <a:t>Un gène est donc un fragment d’ADN qui est responsable de la fabrication d’une protéine indispensable à l’être vivant.</a:t>
            </a:r>
          </a:p>
          <a:p>
            <a:pPr>
              <a:lnSpc>
                <a:spcPct val="150000"/>
              </a:lnSpc>
            </a:pPr>
            <a:r>
              <a:rPr lang="fr-FR" sz="2000" dirty="0" smtClean="0">
                <a:latin typeface="Times New Roman" pitchFamily="18" charset="0"/>
                <a:cs typeface="Times New Roman" pitchFamily="18" charset="0"/>
              </a:rPr>
              <a:t>   Sur les 46 chromosomes de l’être humain il y a environ 30 000 gènes mais on est loin de connaitre le rôle de tous les gènes.</a:t>
            </a:r>
            <a:endParaRPr lang="fr-FR" sz="2000" dirty="0">
              <a:latin typeface="Times New Roman" pitchFamily="18" charset="0"/>
              <a:cs typeface="Times New Roman" pitchFamily="18" charset="0"/>
            </a:endParaRPr>
          </a:p>
        </p:txBody>
      </p:sp>
      <p:pic>
        <p:nvPicPr>
          <p:cNvPr id="5" name="Image 4"/>
          <p:cNvPicPr/>
          <p:nvPr/>
        </p:nvPicPr>
        <p:blipFill>
          <a:blip r:embed="rId2" cstate="print"/>
          <a:srcRect/>
          <a:stretch>
            <a:fillRect/>
          </a:stretch>
        </p:blipFill>
        <p:spPr bwMode="auto">
          <a:xfrm>
            <a:off x="1428728" y="2571744"/>
            <a:ext cx="6572296" cy="3643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onnalisé 12">
      <a:dk1>
        <a:sysClr val="windowText" lastClr="000000"/>
      </a:dk1>
      <a:lt1>
        <a:sysClr val="window" lastClr="FFFFFF"/>
      </a:lt1>
      <a:dk2>
        <a:srgbClr val="575F6D"/>
      </a:dk2>
      <a:lt2>
        <a:srgbClr val="FFF39D"/>
      </a:lt2>
      <a:accent1>
        <a:srgbClr val="9D5ACE"/>
      </a:accent1>
      <a:accent2>
        <a:srgbClr val="7598D9"/>
      </a:accent2>
      <a:accent3>
        <a:srgbClr val="B32C16"/>
      </a:accent3>
      <a:accent4>
        <a:srgbClr val="F5CD2D"/>
      </a:accent4>
      <a:accent5>
        <a:srgbClr val="AEBAD5"/>
      </a:accent5>
      <a:accent6>
        <a:srgbClr val="777C84"/>
      </a:accent6>
      <a:hlink>
        <a:srgbClr val="D7BDEB"/>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761</TotalTime>
  <Words>1579</Words>
  <Application>Microsoft Office PowerPoint</Application>
  <PresentationFormat>Affichage à l'écran (4:3)</PresentationFormat>
  <Paragraphs>252</Paragraphs>
  <Slides>56</Slides>
  <Notes>0</Notes>
  <HiddenSlides>0</HiddenSlides>
  <MMClips>0</MMClips>
  <ScaleCrop>false</ScaleCrop>
  <HeadingPairs>
    <vt:vector size="4" baseType="variant">
      <vt:variant>
        <vt:lpstr>Thème</vt:lpstr>
      </vt:variant>
      <vt:variant>
        <vt:i4>1</vt:i4>
      </vt:variant>
      <vt:variant>
        <vt:lpstr>Titres des diapositives</vt:lpstr>
      </vt:variant>
      <vt:variant>
        <vt:i4>56</vt:i4>
      </vt:variant>
    </vt:vector>
  </HeadingPairs>
  <TitlesOfParts>
    <vt:vector size="57" baseType="lpstr">
      <vt:lpstr>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MIRAJ</cp:lastModifiedBy>
  <cp:revision>96</cp:revision>
  <dcterms:modified xsi:type="dcterms:W3CDTF">2012-05-26T12:03:31Z</dcterms:modified>
</cp:coreProperties>
</file>