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handoutMasterIdLst>
    <p:handoutMasterId r:id="rId24"/>
  </p:handout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 id="272" r:id="rId18"/>
    <p:sldId id="273" r:id="rId19"/>
    <p:sldId id="275" r:id="rId20"/>
    <p:sldId id="274" r:id="rId21"/>
    <p:sldId id="276" r:id="rId22"/>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F661D7E6-77A5-4ADC-B2F9-89AB17B84C43}" type="datetimeFigureOut">
              <a:rPr lang="en-US" smtClean="0"/>
              <a:t>3/20/2012</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D6C38662-FFB8-4CD8-AD05-B3267A572D8F}" type="slidenum">
              <a:rPr lang="en-US" smtClean="0"/>
              <a:t>‹#›</a:t>
            </a:fld>
            <a:endParaRPr lang="en-US"/>
          </a:p>
        </p:txBody>
      </p:sp>
    </p:spTree>
    <p:extLst>
      <p:ext uri="{BB962C8B-B14F-4D97-AF65-F5344CB8AC3E}">
        <p14:creationId xmlns:p14="http://schemas.microsoft.com/office/powerpoint/2010/main" val="39412358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B54259B2-0D19-47D2-BC5B-AB94790D46AD}" type="datetimeFigureOut">
              <a:rPr lang="en-US" smtClean="0"/>
              <a:pPr/>
              <a:t>3/20/2012</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CDB6E1AC-57AD-4EDC-8EBE-AB8DF49099AB}" type="slidenum">
              <a:rPr lang="en-US" smtClean="0"/>
              <a:pPr/>
              <a:t>‹#›</a:t>
            </a:fld>
            <a:endParaRPr lang="en-US"/>
          </a:p>
        </p:txBody>
      </p:sp>
    </p:spTree>
    <p:extLst>
      <p:ext uri="{BB962C8B-B14F-4D97-AF65-F5344CB8AC3E}">
        <p14:creationId xmlns:p14="http://schemas.microsoft.com/office/powerpoint/2010/main" val="1623305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B6E1AC-57AD-4EDC-8EBE-AB8DF49099A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B6E1AC-57AD-4EDC-8EBE-AB8DF49099AB}"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B6E1AC-57AD-4EDC-8EBE-AB8DF49099AB}"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B6E1AC-57AD-4EDC-8EBE-AB8DF49099AB}"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B6E1AC-57AD-4EDC-8EBE-AB8DF49099AB}"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B6E1AC-57AD-4EDC-8EBE-AB8DF49099AB}"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B6E1AC-57AD-4EDC-8EBE-AB8DF49099AB}"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B6E1AC-57AD-4EDC-8EBE-AB8DF49099AB}"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B6E1AC-57AD-4EDC-8EBE-AB8DF49099AB}"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B6E1AC-57AD-4EDC-8EBE-AB8DF49099AB}"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B6E1AC-57AD-4EDC-8EBE-AB8DF49099AB}"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B6E1AC-57AD-4EDC-8EBE-AB8DF49099AB}"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B6E1AC-57AD-4EDC-8EBE-AB8DF49099AB}"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B6E1AC-57AD-4EDC-8EBE-AB8DF49099AB}" type="slidenum">
              <a:rPr lang="en-US" smtClean="0"/>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B6E1AC-57AD-4EDC-8EBE-AB8DF49099A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B6E1AC-57AD-4EDC-8EBE-AB8DF49099A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B6E1AC-57AD-4EDC-8EBE-AB8DF49099A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B6E1AC-57AD-4EDC-8EBE-AB8DF49099A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B6E1AC-57AD-4EDC-8EBE-AB8DF49099A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B6E1AC-57AD-4EDC-8EBE-AB8DF49099AB}"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B6E1AC-57AD-4EDC-8EBE-AB8DF49099A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F21CB51-62D3-403A-A9CD-CD0E5BCA592D}" type="datetimeFigureOut">
              <a:rPr lang="en-US" smtClean="0"/>
              <a:pPr/>
              <a:t>3/20/2012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DD92214-4252-4239-9ADE-B2CE8C2D5EB8}"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21CB51-62D3-403A-A9CD-CD0E5BCA592D}" type="datetimeFigureOut">
              <a:rPr lang="en-US" smtClean="0"/>
              <a:pPr/>
              <a:t>3/20/2012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D92214-4252-4239-9ADE-B2CE8C2D5E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1DD92214-4252-4239-9ADE-B2CE8C2D5EB8}"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21CB51-62D3-403A-A9CD-CD0E5BCA592D}" type="datetimeFigureOut">
              <a:rPr lang="en-US" smtClean="0"/>
              <a:pPr/>
              <a:t>3/20/2012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F21CB51-62D3-403A-A9CD-CD0E5BCA592D}" type="datetimeFigureOut">
              <a:rPr lang="en-US" smtClean="0"/>
              <a:pPr/>
              <a:t>3/20/2012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1DD92214-4252-4239-9ADE-B2CE8C2D5EB8}"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6F21CB51-62D3-403A-A9CD-CD0E5BCA592D}" type="datetimeFigureOut">
              <a:rPr lang="en-US" smtClean="0"/>
              <a:pPr/>
              <a:t>3/20/2012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DD92214-4252-4239-9ADE-B2CE8C2D5EB8}"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6F21CB51-62D3-403A-A9CD-CD0E5BCA592D}" type="datetimeFigureOut">
              <a:rPr lang="en-US" smtClean="0"/>
              <a:pPr/>
              <a:t>3/20/2012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D92214-4252-4239-9ADE-B2CE8C2D5EB8}"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F21CB51-62D3-403A-A9CD-CD0E5BCA592D}" type="datetimeFigureOut">
              <a:rPr lang="en-US" smtClean="0"/>
              <a:pPr/>
              <a:t>3/20/2012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1DD92214-4252-4239-9ADE-B2CE8C2D5EB8}"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F21CB51-62D3-403A-A9CD-CD0E5BCA592D}" type="datetimeFigureOut">
              <a:rPr lang="en-US" smtClean="0"/>
              <a:pPr/>
              <a:t>3/20/2012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1DD92214-4252-4239-9ADE-B2CE8C2D5E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6F21CB51-62D3-403A-A9CD-CD0E5BCA592D}" type="datetimeFigureOut">
              <a:rPr lang="en-US" smtClean="0"/>
              <a:pPr/>
              <a:t>3/20/2012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DD92214-4252-4239-9ADE-B2CE8C2D5E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DD92214-4252-4239-9ADE-B2CE8C2D5EB8}"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6F21CB51-62D3-403A-A9CD-CD0E5BCA592D}" type="datetimeFigureOut">
              <a:rPr lang="en-US" smtClean="0"/>
              <a:pPr/>
              <a:t>3/20/2012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1DD92214-4252-4239-9ADE-B2CE8C2D5EB8}"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6F21CB51-62D3-403A-A9CD-CD0E5BCA592D}" type="datetimeFigureOut">
              <a:rPr lang="en-US" smtClean="0"/>
              <a:pPr/>
              <a:t>3/20/2012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F21CB51-62D3-403A-A9CD-CD0E5BCA592D}" type="datetimeFigureOut">
              <a:rPr lang="en-US" smtClean="0"/>
              <a:pPr/>
              <a:t>3/20/2012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DD92214-4252-4239-9ADE-B2CE8C2D5EB8}"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ars.usda.gov/is/AR/archive/feb02/corn0202.ht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hyperlink" Target="http://www.ars.usda.gov/is/graphics/photos/feb02/k9642-1.htm"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By C. Kohn, Waterford WI</a:t>
            </a:r>
            <a:endParaRPr lang="en-US" dirty="0"/>
          </a:p>
        </p:txBody>
      </p:sp>
      <p:sp>
        <p:nvSpPr>
          <p:cNvPr id="2" name="Title 1"/>
          <p:cNvSpPr>
            <a:spLocks noGrp="1"/>
          </p:cNvSpPr>
          <p:nvPr>
            <p:ph type="ctrTitle"/>
          </p:nvPr>
        </p:nvSpPr>
        <p:spPr/>
        <p:txBody>
          <a:bodyPr/>
          <a:lstStyle/>
          <a:p>
            <a:r>
              <a:rPr lang="en-US" dirty="0" smtClean="0"/>
              <a:t>Intro to Biotechnology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Bt Corn</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In a GMO, genetic material from another organism is inserted into the plant or animal genome.  These genes can come from any living source, including bacteria, fungi, and other organisms. </a:t>
            </a:r>
            <a:br>
              <a:rPr lang="en-US" dirty="0" smtClean="0"/>
            </a:br>
            <a:endParaRPr lang="en-US" dirty="0" smtClean="0"/>
          </a:p>
          <a:p>
            <a:r>
              <a:rPr lang="en-US" dirty="0" smtClean="0"/>
              <a:t>In the case of Bt Corn, an inserted gene for a natural insecticide came from </a:t>
            </a:r>
            <a:r>
              <a:rPr lang="en-US" i="1" dirty="0" smtClean="0"/>
              <a:t>Bacillus </a:t>
            </a:r>
            <a:r>
              <a:rPr lang="en-US" i="1" dirty="0" err="1" smtClean="0"/>
              <a:t>thuringiensis</a:t>
            </a:r>
            <a:r>
              <a:rPr lang="en-US" i="1" dirty="0" smtClean="0"/>
              <a:t>, </a:t>
            </a:r>
            <a:r>
              <a:rPr lang="en-US" dirty="0" smtClean="0"/>
              <a:t>a bacterium found naturally in the soil. </a:t>
            </a:r>
          </a:p>
          <a:p>
            <a:pPr lvl="1"/>
            <a:r>
              <a:rPr lang="en-US" i="1" dirty="0" smtClean="0"/>
              <a:t>B. </a:t>
            </a:r>
            <a:r>
              <a:rPr lang="en-US" i="1" dirty="0" err="1" smtClean="0"/>
              <a:t>thuringiensis</a:t>
            </a:r>
            <a:r>
              <a:rPr lang="en-US" dirty="0" smtClean="0"/>
              <a:t> bacteria naturally produce a toxin (the Bt delta toxin) which kills specific predatory insects during the larval stage.</a:t>
            </a:r>
          </a:p>
          <a:p>
            <a:pPr lvl="1"/>
            <a:r>
              <a:rPr lang="en-US" dirty="0" smtClean="0"/>
              <a:t>It does not other insects in the way broad-spectrum insecticides do, making it an ideal replacement to synthetic chemical pesticides.  </a:t>
            </a:r>
          </a:p>
          <a:p>
            <a:pPr lvl="2"/>
            <a:r>
              <a:rPr lang="en-US" dirty="0" smtClean="0"/>
              <a:t>Bt was actually available as a separate pesticide since 1960 and has an excellent safety record, making it an ideal choice as a GMO.</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Production of Bt Corn</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Production of Bt Corn was relatively straightforward: </a:t>
            </a:r>
          </a:p>
          <a:p>
            <a:pPr marL="731520" lvl="1" indent="-457200">
              <a:buFont typeface="+mj-lt"/>
              <a:buAutoNum type="arabicPeriod"/>
            </a:pPr>
            <a:r>
              <a:rPr lang="en-US" dirty="0" smtClean="0"/>
              <a:t>The gene for the Bt toxin was sequenced and </a:t>
            </a:r>
            <a:br>
              <a:rPr lang="en-US" dirty="0" smtClean="0"/>
            </a:br>
            <a:r>
              <a:rPr lang="en-US" dirty="0" smtClean="0"/>
              <a:t>identified. </a:t>
            </a:r>
          </a:p>
          <a:p>
            <a:pPr marL="731520" lvl="1" indent="-457200">
              <a:buFont typeface="+mj-lt"/>
              <a:buAutoNum type="arabicPeriod"/>
            </a:pPr>
            <a:r>
              <a:rPr lang="en-US" dirty="0" smtClean="0"/>
              <a:t>The gene was removed from the </a:t>
            </a:r>
            <a:r>
              <a:rPr lang="en-US" i="1" dirty="0" smtClean="0"/>
              <a:t>B. </a:t>
            </a:r>
            <a:r>
              <a:rPr lang="en-US" i="1" dirty="0" err="1" smtClean="0"/>
              <a:t>thuringiensis</a:t>
            </a:r>
            <a:r>
              <a:rPr lang="en-US" dirty="0" smtClean="0"/>
              <a:t> </a:t>
            </a:r>
            <a:br>
              <a:rPr lang="en-US" dirty="0" smtClean="0"/>
            </a:br>
            <a:r>
              <a:rPr lang="en-US" dirty="0" smtClean="0"/>
              <a:t>genome using a restriction enzyme. </a:t>
            </a:r>
          </a:p>
          <a:p>
            <a:pPr marL="731520" lvl="1" indent="-457200">
              <a:buFont typeface="+mj-lt"/>
              <a:buAutoNum type="arabicPeriod"/>
            </a:pPr>
            <a:r>
              <a:rPr lang="en-US" dirty="0" smtClean="0"/>
              <a:t>The genome of corn was spliced using the same </a:t>
            </a:r>
            <a:br>
              <a:rPr lang="en-US" dirty="0" smtClean="0"/>
            </a:br>
            <a:r>
              <a:rPr lang="en-US" dirty="0" smtClean="0"/>
              <a:t>restriction enzyme.  </a:t>
            </a:r>
          </a:p>
          <a:p>
            <a:pPr marL="731520" lvl="1" indent="-457200">
              <a:buFont typeface="+mj-lt"/>
              <a:buAutoNum type="arabicPeriod"/>
            </a:pPr>
            <a:r>
              <a:rPr lang="en-US" dirty="0" smtClean="0"/>
              <a:t>The gene was inserted and made permanent using </a:t>
            </a:r>
            <a:br>
              <a:rPr lang="en-US" dirty="0" smtClean="0"/>
            </a:br>
            <a:r>
              <a:rPr lang="en-US" dirty="0" smtClean="0"/>
              <a:t>DNA </a:t>
            </a:r>
            <a:r>
              <a:rPr lang="en-US" dirty="0" err="1" smtClean="0"/>
              <a:t>ligase</a:t>
            </a:r>
            <a:r>
              <a:rPr lang="en-US" dirty="0" smtClean="0"/>
              <a:t>. </a:t>
            </a:r>
          </a:p>
          <a:p>
            <a:pPr marL="731520" lvl="1" indent="-457200">
              <a:buFont typeface="+mj-lt"/>
              <a:buAutoNum type="arabicPeriod"/>
            </a:pPr>
            <a:r>
              <a:rPr lang="en-US" dirty="0" smtClean="0"/>
              <a:t>The modified corn genome was inserted into a </a:t>
            </a:r>
            <a:br>
              <a:rPr lang="en-US" dirty="0" smtClean="0"/>
            </a:br>
            <a:r>
              <a:rPr lang="en-US" dirty="0" smtClean="0"/>
              <a:t>corn cell nucleus. </a:t>
            </a:r>
          </a:p>
          <a:p>
            <a:pPr marL="731520" lvl="1" indent="-457200">
              <a:buFont typeface="+mj-lt"/>
              <a:buAutoNum type="arabicPeriod"/>
            </a:pPr>
            <a:r>
              <a:rPr lang="en-US" dirty="0" smtClean="0"/>
              <a:t>The corn cell, when it divided, produced the Bt </a:t>
            </a:r>
            <a:br>
              <a:rPr lang="en-US" dirty="0" smtClean="0"/>
            </a:br>
            <a:r>
              <a:rPr lang="en-US" dirty="0" smtClean="0"/>
              <a:t>gene along with the rest of the corn’s genome. </a:t>
            </a:r>
            <a:endParaRPr lang="en-US" dirty="0"/>
          </a:p>
        </p:txBody>
      </p:sp>
      <p:pic>
        <p:nvPicPr>
          <p:cNvPr id="35842" name="Picture 2" descr="http://i.ehow.com/images/a06/ss/oe/bt-gene_-800X800.jpg"/>
          <p:cNvPicPr>
            <a:picLocks noChangeAspect="1" noChangeArrowheads="1"/>
          </p:cNvPicPr>
          <p:nvPr/>
        </p:nvPicPr>
        <p:blipFill>
          <a:blip r:embed="rId3" cstate="print"/>
          <a:srcRect l="23675" r="25442"/>
          <a:stretch>
            <a:fillRect/>
          </a:stretch>
        </p:blipFill>
        <p:spPr bwMode="auto">
          <a:xfrm>
            <a:off x="7466163" y="2057400"/>
            <a:ext cx="1449237" cy="42672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Bt in action.</a:t>
            </a:r>
            <a:endParaRPr lang="en-US" dirty="0"/>
          </a:p>
        </p:txBody>
      </p:sp>
      <p:sp>
        <p:nvSpPr>
          <p:cNvPr id="3" name="Content Placeholder 2"/>
          <p:cNvSpPr>
            <a:spLocks noGrp="1"/>
          </p:cNvSpPr>
          <p:nvPr>
            <p:ph sz="quarter" idx="1"/>
          </p:nvPr>
        </p:nvSpPr>
        <p:spPr/>
        <p:txBody>
          <a:bodyPr>
            <a:normAutofit/>
          </a:bodyPr>
          <a:lstStyle/>
          <a:p>
            <a:r>
              <a:rPr lang="en-US" dirty="0" smtClean="0"/>
              <a:t>Because Bt corn has the gene for the Bt toxin, it produces this protein just like any other protein in a corn cell. </a:t>
            </a:r>
            <a:br>
              <a:rPr lang="en-US" dirty="0" smtClean="0"/>
            </a:br>
            <a:endParaRPr lang="en-US" dirty="0" smtClean="0"/>
          </a:p>
          <a:p>
            <a:r>
              <a:rPr lang="en-US" dirty="0" smtClean="0"/>
              <a:t>When an insect ingests the Bt toxin protein produced by the corn, the Bt toxin binds to the stomach wall of the insect.</a:t>
            </a:r>
            <a:br>
              <a:rPr lang="en-US" dirty="0" smtClean="0"/>
            </a:br>
            <a:endParaRPr lang="en-US" dirty="0" smtClean="0"/>
          </a:p>
          <a:p>
            <a:r>
              <a:rPr lang="en-US" dirty="0" smtClean="0"/>
              <a:t>Within hours the stomach wall </a:t>
            </a:r>
            <a:br>
              <a:rPr lang="en-US" dirty="0" smtClean="0"/>
            </a:br>
            <a:r>
              <a:rPr lang="en-US" dirty="0" smtClean="0"/>
              <a:t>is broken down by the toxin.</a:t>
            </a:r>
            <a:endParaRPr lang="en-US" dirty="0"/>
          </a:p>
        </p:txBody>
      </p:sp>
      <p:pic>
        <p:nvPicPr>
          <p:cNvPr id="33794" name="Picture 2" descr="http://www1.umn.edu/news/prod/groups/ur/@pub/@ur/@news/documents/multimedia/ur_multimedia_257190.jpg"/>
          <p:cNvPicPr>
            <a:picLocks noChangeAspect="1" noChangeArrowheads="1"/>
          </p:cNvPicPr>
          <p:nvPr/>
        </p:nvPicPr>
        <p:blipFill>
          <a:blip r:embed="rId3" cstate="print"/>
          <a:srcRect/>
          <a:stretch>
            <a:fillRect/>
          </a:stretch>
        </p:blipFill>
        <p:spPr bwMode="auto">
          <a:xfrm>
            <a:off x="5715000" y="4114800"/>
            <a:ext cx="3162300" cy="2371725"/>
          </a:xfrm>
          <a:prstGeom prst="rect">
            <a:avLst/>
          </a:prstGeom>
          <a:noFill/>
        </p:spPr>
      </p:pic>
      <p:pic>
        <p:nvPicPr>
          <p:cNvPr id="33796" name="Picture 4" descr="http://t3.gstatic.com/images?q=tbn:ANd9GcSnOHQ-bVczlJgwBBR-x11C5_qgrsNna8SPPFudhBwsojDs8SSi&amp;t=1"/>
          <p:cNvPicPr>
            <a:picLocks noChangeAspect="1" noChangeArrowheads="1"/>
          </p:cNvPicPr>
          <p:nvPr/>
        </p:nvPicPr>
        <p:blipFill>
          <a:blip r:embed="rId4" cstate="print"/>
          <a:srcRect/>
          <a:stretch>
            <a:fillRect/>
          </a:stretch>
        </p:blipFill>
        <p:spPr bwMode="auto">
          <a:xfrm>
            <a:off x="7010400" y="5544878"/>
            <a:ext cx="1943100" cy="1084522"/>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It Safe?</a:t>
            </a:r>
            <a:endParaRPr lang="en-US" dirty="0"/>
          </a:p>
        </p:txBody>
      </p:sp>
      <p:sp>
        <p:nvSpPr>
          <p:cNvPr id="3" name="Content Placeholder 2"/>
          <p:cNvSpPr>
            <a:spLocks noGrp="1"/>
          </p:cNvSpPr>
          <p:nvPr>
            <p:ph sz="quarter" idx="1"/>
          </p:nvPr>
        </p:nvSpPr>
        <p:spPr>
          <a:xfrm>
            <a:off x="301752" y="1371600"/>
            <a:ext cx="8613648" cy="5102352"/>
          </a:xfrm>
          <a:solidFill>
            <a:srgbClr val="FFFFFF">
              <a:alpha val="74118"/>
            </a:srgbClr>
          </a:solidFill>
        </p:spPr>
        <p:txBody>
          <a:bodyPr>
            <a:normAutofit fontScale="85000" lnSpcReduction="20000"/>
          </a:bodyPr>
          <a:lstStyle/>
          <a:p>
            <a:r>
              <a:rPr lang="en-US" dirty="0" smtClean="0"/>
              <a:t>Bt corn was approved by the USDA for human consumption in 1995. Is it safe?</a:t>
            </a:r>
          </a:p>
          <a:p>
            <a:pPr lvl="1"/>
            <a:r>
              <a:rPr lang="en-US" dirty="0" smtClean="0"/>
              <a:t>This might be a good question, given the Bt toxin kills insects by destroying their intestinal tracts </a:t>
            </a:r>
            <a:br>
              <a:rPr lang="en-US" dirty="0" smtClean="0"/>
            </a:br>
            <a:endParaRPr lang="en-US" dirty="0" smtClean="0"/>
          </a:p>
          <a:p>
            <a:r>
              <a:rPr lang="en-US" dirty="0" smtClean="0"/>
              <a:t>“</a:t>
            </a:r>
            <a:r>
              <a:rPr lang="en-US" i="1" dirty="0" smtClean="0"/>
              <a:t>Delta </a:t>
            </a:r>
            <a:r>
              <a:rPr lang="en-US" i="1" dirty="0" err="1" smtClean="0"/>
              <a:t>endotoxins</a:t>
            </a:r>
            <a:r>
              <a:rPr lang="en-US" i="1" dirty="0" smtClean="0"/>
              <a:t> and VIPs produced by the currently available events all are rapidly broken down in the stomach and thus are not potential food allergens</a:t>
            </a:r>
            <a:r>
              <a:rPr lang="en-US" dirty="0" smtClean="0"/>
              <a:t>.” – Colorado State University </a:t>
            </a:r>
          </a:p>
          <a:p>
            <a:pPr lvl="1"/>
            <a:r>
              <a:rPr lang="en-US" dirty="0" smtClean="0"/>
              <a:t>i.e. your own stomach will rapidly break down the toxins before they can affect you</a:t>
            </a:r>
            <a:br>
              <a:rPr lang="en-US" dirty="0" smtClean="0"/>
            </a:br>
            <a:endParaRPr lang="en-US" dirty="0" smtClean="0"/>
          </a:p>
          <a:p>
            <a:r>
              <a:rPr lang="en-US" dirty="0" smtClean="0"/>
              <a:t>Bt corn is considered generally safe a not a threat to consumers.  </a:t>
            </a:r>
          </a:p>
          <a:p>
            <a:pPr lvl="1"/>
            <a:r>
              <a:rPr lang="en-US" dirty="0" smtClean="0"/>
              <a:t>It is regulated by both the EPA and FDA for human and environmental safety. </a:t>
            </a:r>
          </a:p>
          <a:p>
            <a:pPr lvl="1"/>
            <a:r>
              <a:rPr lang="en-US" dirty="0" smtClean="0"/>
              <a:t>It has been used for over 15 years with no record of serious issue. </a:t>
            </a:r>
          </a:p>
          <a:p>
            <a:pPr lvl="2"/>
            <a:r>
              <a:rPr lang="en-US" dirty="0" smtClean="0"/>
              <a:t>Does this mean it is safe?</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Bt &amp; Monarchs </a:t>
            </a:r>
            <a:endParaRPr lang="en-US" dirty="0"/>
          </a:p>
        </p:txBody>
      </p:sp>
      <p:sp>
        <p:nvSpPr>
          <p:cNvPr id="3" name="Content Placeholder 2"/>
          <p:cNvSpPr>
            <a:spLocks noGrp="1"/>
          </p:cNvSpPr>
          <p:nvPr>
            <p:ph sz="quarter" idx="1"/>
          </p:nvPr>
        </p:nvSpPr>
        <p:spPr>
          <a:xfrm>
            <a:off x="301752" y="1527048"/>
            <a:ext cx="6937248" cy="4572000"/>
          </a:xfrm>
        </p:spPr>
        <p:txBody>
          <a:bodyPr>
            <a:normAutofit lnSpcReduction="10000"/>
          </a:bodyPr>
          <a:lstStyle/>
          <a:p>
            <a:r>
              <a:rPr lang="en-US" dirty="0" smtClean="0"/>
              <a:t>Concern has also been raised about the impact of Bt corn on monarch butterflies. </a:t>
            </a:r>
          </a:p>
          <a:p>
            <a:endParaRPr lang="en-US" dirty="0" smtClean="0"/>
          </a:p>
          <a:p>
            <a:r>
              <a:rPr lang="en-US" dirty="0" smtClean="0">
                <a:hlinkClick r:id="rId3"/>
              </a:rPr>
              <a:t>Research </a:t>
            </a:r>
            <a:r>
              <a:rPr lang="en-US" dirty="0" smtClean="0"/>
              <a:t>by the USDA’s Agricultural Research Service has shown that other than an early version of Bt Corn (which has since been replaced), the impact on monarchs is negligible and insignificant.</a:t>
            </a:r>
          </a:p>
          <a:p>
            <a:pPr lvl="1"/>
            <a:r>
              <a:rPr lang="en-US" dirty="0" smtClean="0"/>
              <a:t>Plus, the alternative to Bt corn is the use of chemical pesticides, which are far more harmful to butterflies.  </a:t>
            </a:r>
            <a:endParaRPr lang="en-US" dirty="0"/>
          </a:p>
        </p:txBody>
      </p:sp>
      <p:pic>
        <p:nvPicPr>
          <p:cNvPr id="39938" name="Picture 2" descr="A large monarch caterpillar: Click here for full photo caption.">
            <a:hlinkClick r:id="rId4"/>
          </p:cNvPr>
          <p:cNvPicPr>
            <a:picLocks noChangeAspect="1" noChangeArrowheads="1"/>
          </p:cNvPicPr>
          <p:nvPr/>
        </p:nvPicPr>
        <p:blipFill>
          <a:blip r:embed="rId5" cstate="print"/>
          <a:srcRect l="26503" r="23436"/>
          <a:stretch>
            <a:fillRect/>
          </a:stretch>
        </p:blipFill>
        <p:spPr bwMode="auto">
          <a:xfrm>
            <a:off x="7315200" y="1503830"/>
            <a:ext cx="1524000" cy="4706472"/>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Golden Rice</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Rice is one of the most widely consumed grains in the world. </a:t>
            </a:r>
          </a:p>
          <a:p>
            <a:pPr lvl="1"/>
            <a:r>
              <a:rPr lang="en-US" dirty="0" smtClean="0"/>
              <a:t>However, rice is not a rich source of many vitamins, including Vitamin A</a:t>
            </a:r>
          </a:p>
          <a:p>
            <a:r>
              <a:rPr lang="en-US" dirty="0" smtClean="0"/>
              <a:t>Vitamin A deficiency is a major problem in many countries, leading to blindness and other health disorders. </a:t>
            </a:r>
            <a:br>
              <a:rPr lang="en-US" dirty="0" smtClean="0"/>
            </a:br>
            <a:endParaRPr lang="en-US" dirty="0" smtClean="0"/>
          </a:p>
          <a:p>
            <a:r>
              <a:rPr lang="en-US" dirty="0" smtClean="0"/>
              <a:t>Golden rice was an early attempt</a:t>
            </a:r>
            <a:br>
              <a:rPr lang="en-US" dirty="0" smtClean="0"/>
            </a:br>
            <a:r>
              <a:rPr lang="en-US" dirty="0" smtClean="0"/>
              <a:t>to use GMOs to solve a major </a:t>
            </a:r>
            <a:br>
              <a:rPr lang="en-US" dirty="0" smtClean="0"/>
            </a:br>
            <a:r>
              <a:rPr lang="en-US" dirty="0" smtClean="0"/>
              <a:t>nutritional problem in </a:t>
            </a:r>
            <a:br>
              <a:rPr lang="en-US" dirty="0" smtClean="0"/>
            </a:br>
            <a:r>
              <a:rPr lang="en-US" dirty="0" smtClean="0"/>
              <a:t>developing nations. </a:t>
            </a:r>
            <a:endParaRPr lang="en-US" dirty="0"/>
          </a:p>
        </p:txBody>
      </p:sp>
      <p:pic>
        <p:nvPicPr>
          <p:cNvPr id="46082" name="Picture 2" descr="http://www.learner.org/courses/envsci/visual/img_med/rice.jpg"/>
          <p:cNvPicPr>
            <a:picLocks noChangeAspect="1" noChangeArrowheads="1"/>
          </p:cNvPicPr>
          <p:nvPr/>
        </p:nvPicPr>
        <p:blipFill>
          <a:blip r:embed="rId3" cstate="print"/>
          <a:srcRect/>
          <a:stretch>
            <a:fillRect/>
          </a:stretch>
        </p:blipFill>
        <p:spPr bwMode="auto">
          <a:xfrm>
            <a:off x="5429250" y="3810000"/>
            <a:ext cx="3333750" cy="2505076"/>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descr="http://www.menurice.com/uploadedImages/All_About_Rice/How_Rice_is_Grown/rice_grain_detail.jpg"/>
          <p:cNvPicPr>
            <a:picLocks noChangeAspect="1" noChangeArrowheads="1"/>
          </p:cNvPicPr>
          <p:nvPr/>
        </p:nvPicPr>
        <p:blipFill>
          <a:blip r:embed="rId3" cstate="print"/>
          <a:srcRect t="12969"/>
          <a:stretch>
            <a:fillRect/>
          </a:stretch>
        </p:blipFill>
        <p:spPr bwMode="auto">
          <a:xfrm>
            <a:off x="6629400" y="3352800"/>
            <a:ext cx="2362200" cy="3505200"/>
          </a:xfrm>
          <a:prstGeom prst="rect">
            <a:avLst/>
          </a:prstGeom>
          <a:noFill/>
        </p:spPr>
      </p:pic>
      <p:sp>
        <p:nvSpPr>
          <p:cNvPr id="2" name="Title 1"/>
          <p:cNvSpPr>
            <a:spLocks noGrp="1"/>
          </p:cNvSpPr>
          <p:nvPr>
            <p:ph type="title"/>
          </p:nvPr>
        </p:nvSpPr>
        <p:spPr/>
        <p:txBody>
          <a:bodyPr/>
          <a:lstStyle/>
          <a:p>
            <a:r>
              <a:rPr lang="en-US" dirty="0" smtClean="0"/>
              <a:t>Golden Rice</a:t>
            </a:r>
            <a:endParaRPr lang="en-US" dirty="0"/>
          </a:p>
        </p:txBody>
      </p:sp>
      <p:sp>
        <p:nvSpPr>
          <p:cNvPr id="3" name="Content Placeholder 2"/>
          <p:cNvSpPr>
            <a:spLocks noGrp="1"/>
          </p:cNvSpPr>
          <p:nvPr>
            <p:ph sz="quarter" idx="1"/>
          </p:nvPr>
        </p:nvSpPr>
        <p:spPr>
          <a:xfrm>
            <a:off x="301752" y="1527048"/>
            <a:ext cx="8461248" cy="4572000"/>
          </a:xfrm>
        </p:spPr>
        <p:txBody>
          <a:bodyPr/>
          <a:lstStyle/>
          <a:p>
            <a:r>
              <a:rPr lang="en-US" dirty="0" smtClean="0"/>
              <a:t>Some plants naturally produce </a:t>
            </a:r>
            <a:r>
              <a:rPr lang="el-GR" dirty="0" smtClean="0"/>
              <a:t>β</a:t>
            </a:r>
            <a:r>
              <a:rPr lang="en-US" dirty="0" smtClean="0"/>
              <a:t>-carotene, which our own bodies use to produce Vitamin A</a:t>
            </a:r>
            <a:br>
              <a:rPr lang="en-US" dirty="0" smtClean="0"/>
            </a:br>
            <a:endParaRPr lang="en-US" dirty="0" smtClean="0"/>
          </a:p>
          <a:p>
            <a:r>
              <a:rPr lang="en-US" dirty="0" smtClean="0"/>
              <a:t>Golden rice is a genetically modified version of rice that helps the body produce Vitamin A </a:t>
            </a:r>
            <a:br>
              <a:rPr lang="en-US" dirty="0" smtClean="0"/>
            </a:br>
            <a:r>
              <a:rPr lang="en-US" dirty="0" smtClean="0"/>
              <a:t>through increased levels of </a:t>
            </a:r>
            <a:r>
              <a:rPr lang="el-GR" dirty="0" smtClean="0"/>
              <a:t>β</a:t>
            </a:r>
            <a:r>
              <a:rPr lang="en-US" dirty="0" smtClean="0"/>
              <a:t>-carotene</a:t>
            </a:r>
          </a:p>
          <a:p>
            <a:pPr lvl="1"/>
            <a:r>
              <a:rPr lang="en-US" dirty="0" smtClean="0"/>
              <a:t>Rice endosperm  (the white starchy inside) </a:t>
            </a:r>
            <a:br>
              <a:rPr lang="en-US" dirty="0" smtClean="0"/>
            </a:br>
            <a:r>
              <a:rPr lang="en-US" dirty="0" smtClean="0"/>
              <a:t>does not naturally produce </a:t>
            </a:r>
            <a:r>
              <a:rPr lang="el-GR" dirty="0" smtClean="0"/>
              <a:t>β</a:t>
            </a:r>
            <a:r>
              <a:rPr lang="en-US" dirty="0" smtClean="0"/>
              <a:t>-carotene</a:t>
            </a:r>
          </a:p>
          <a:p>
            <a:pPr lvl="1"/>
            <a:r>
              <a:rPr lang="en-US" dirty="0" smtClean="0"/>
              <a:t>Selective breeding therefore would not have </a:t>
            </a:r>
            <a:br>
              <a:rPr lang="en-US" dirty="0" smtClean="0"/>
            </a:br>
            <a:r>
              <a:rPr lang="en-US" dirty="0" smtClean="0"/>
              <a:t>worked to produce a breed of rice that makes </a:t>
            </a:r>
            <a:br>
              <a:rPr lang="en-US" dirty="0" smtClean="0"/>
            </a:br>
            <a:r>
              <a:rPr lang="el-GR" dirty="0" smtClean="0"/>
              <a:t>β</a:t>
            </a:r>
            <a:r>
              <a:rPr lang="en-US" dirty="0" smtClean="0"/>
              <a:t>-carotene</a:t>
            </a:r>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Producing Golden Rice</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Agronomy researchers identified the pathway necessary for a plant to produce </a:t>
            </a:r>
            <a:r>
              <a:rPr lang="el-GR" dirty="0" smtClean="0"/>
              <a:t>β</a:t>
            </a:r>
            <a:r>
              <a:rPr lang="en-US" dirty="0" smtClean="0"/>
              <a:t>-carotene as well as the enzyme proteins that fulfilled this role.</a:t>
            </a:r>
            <a:br>
              <a:rPr lang="en-US" dirty="0" smtClean="0"/>
            </a:br>
            <a:endParaRPr lang="en-US" dirty="0" smtClean="0"/>
          </a:p>
          <a:p>
            <a:r>
              <a:rPr lang="en-US" dirty="0" smtClean="0"/>
              <a:t>A special kind of bacterium, </a:t>
            </a:r>
            <a:br>
              <a:rPr lang="en-US" dirty="0" smtClean="0"/>
            </a:br>
            <a:r>
              <a:rPr lang="en-US" dirty="0" smtClean="0"/>
              <a:t>called </a:t>
            </a:r>
            <a:r>
              <a:rPr lang="en-US" i="1" dirty="0" err="1" smtClean="0"/>
              <a:t>Agrobacterium</a:t>
            </a:r>
            <a:r>
              <a:rPr lang="en-US" i="1" dirty="0" smtClean="0"/>
              <a:t> </a:t>
            </a:r>
            <a:br>
              <a:rPr lang="en-US" i="1" dirty="0" smtClean="0"/>
            </a:br>
            <a:r>
              <a:rPr lang="en-US" i="1" dirty="0" err="1" smtClean="0"/>
              <a:t>tumafaciens</a:t>
            </a:r>
            <a:r>
              <a:rPr lang="en-US" dirty="0" smtClean="0"/>
              <a:t>, was used to </a:t>
            </a:r>
            <a:br>
              <a:rPr lang="en-US" dirty="0" smtClean="0"/>
            </a:br>
            <a:r>
              <a:rPr lang="en-US" dirty="0" smtClean="0"/>
              <a:t>insert </a:t>
            </a:r>
            <a:r>
              <a:rPr lang="el-GR" dirty="0" smtClean="0"/>
              <a:t>β</a:t>
            </a:r>
            <a:r>
              <a:rPr lang="en-US" dirty="0" smtClean="0"/>
              <a:t>-carotene genes from </a:t>
            </a:r>
            <a:br>
              <a:rPr lang="en-US" dirty="0" smtClean="0"/>
            </a:br>
            <a:r>
              <a:rPr lang="en-US" dirty="0" smtClean="0"/>
              <a:t>daffodils into the rice genome.</a:t>
            </a:r>
          </a:p>
          <a:p>
            <a:pPr lvl="1"/>
            <a:r>
              <a:rPr lang="en-US" i="1" dirty="0" err="1" smtClean="0"/>
              <a:t>Agrobacterium</a:t>
            </a:r>
            <a:r>
              <a:rPr lang="en-US" i="1" dirty="0" smtClean="0"/>
              <a:t> </a:t>
            </a:r>
            <a:r>
              <a:rPr lang="en-US" dirty="0" smtClean="0"/>
              <a:t>can transfer DNA </a:t>
            </a:r>
            <a:br>
              <a:rPr lang="en-US" dirty="0" smtClean="0"/>
            </a:br>
            <a:r>
              <a:rPr lang="en-US" dirty="0" smtClean="0"/>
              <a:t>between itself and plants</a:t>
            </a:r>
          </a:p>
          <a:p>
            <a:pPr lvl="1"/>
            <a:r>
              <a:rPr lang="en-US" dirty="0" smtClean="0"/>
              <a:t>Galls (stem growths) on plants are </a:t>
            </a:r>
            <a:br>
              <a:rPr lang="en-US" dirty="0" smtClean="0"/>
            </a:br>
            <a:r>
              <a:rPr lang="en-US" dirty="0" smtClean="0"/>
              <a:t>naturally caused by </a:t>
            </a:r>
            <a:r>
              <a:rPr lang="en-US" i="1" dirty="0" err="1" smtClean="0"/>
              <a:t>Agrobacterium</a:t>
            </a:r>
            <a:endParaRPr lang="en-US" dirty="0"/>
          </a:p>
        </p:txBody>
      </p:sp>
      <p:pic>
        <p:nvPicPr>
          <p:cNvPr id="50178" name="Picture 2" descr="http://www.nature.com/nature/journal/v433/n7026/images/433583a-f2.2.jpg"/>
          <p:cNvPicPr>
            <a:picLocks noChangeAspect="1" noChangeArrowheads="1"/>
          </p:cNvPicPr>
          <p:nvPr/>
        </p:nvPicPr>
        <p:blipFill>
          <a:blip r:embed="rId3" cstate="print"/>
          <a:srcRect/>
          <a:stretch>
            <a:fillRect/>
          </a:stretch>
        </p:blipFill>
        <p:spPr bwMode="auto">
          <a:xfrm>
            <a:off x="5105401" y="2648082"/>
            <a:ext cx="4038599" cy="3676518"/>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Golden Rice</a:t>
            </a:r>
            <a:endParaRPr lang="en-US" dirty="0"/>
          </a:p>
        </p:txBody>
      </p:sp>
      <p:sp>
        <p:nvSpPr>
          <p:cNvPr id="3" name="Content Placeholder 2"/>
          <p:cNvSpPr>
            <a:spLocks noGrp="1"/>
          </p:cNvSpPr>
          <p:nvPr>
            <p:ph sz="quarter" idx="1"/>
          </p:nvPr>
        </p:nvSpPr>
        <p:spPr/>
        <p:txBody>
          <a:bodyPr/>
          <a:lstStyle/>
          <a:p>
            <a:r>
              <a:rPr lang="en-US" dirty="0" smtClean="0"/>
              <a:t>Using </a:t>
            </a:r>
            <a:r>
              <a:rPr lang="en-US" i="1" dirty="0" err="1" smtClean="0"/>
              <a:t>Agrobacterium</a:t>
            </a:r>
            <a:r>
              <a:rPr lang="en-US" dirty="0" smtClean="0"/>
              <a:t>, the genes for the entire </a:t>
            </a:r>
            <a:r>
              <a:rPr lang="el-GR" dirty="0" smtClean="0"/>
              <a:t>β</a:t>
            </a:r>
            <a:r>
              <a:rPr lang="en-US" dirty="0" smtClean="0"/>
              <a:t>-carotene protein pathway were inserted into the rice genome.</a:t>
            </a:r>
            <a:br>
              <a:rPr lang="en-US" dirty="0" smtClean="0"/>
            </a:br>
            <a:endParaRPr lang="en-US" dirty="0" smtClean="0"/>
          </a:p>
          <a:p>
            <a:r>
              <a:rPr lang="en-US" dirty="0" smtClean="0"/>
              <a:t>The </a:t>
            </a:r>
            <a:r>
              <a:rPr lang="el-GR" dirty="0" smtClean="0"/>
              <a:t>β</a:t>
            </a:r>
            <a:r>
              <a:rPr lang="en-US" dirty="0" smtClean="0"/>
              <a:t>-carotene genes also turned the white endosperm of the rice into a </a:t>
            </a:r>
            <a:br>
              <a:rPr lang="en-US" dirty="0" smtClean="0"/>
            </a:br>
            <a:r>
              <a:rPr lang="en-US" dirty="0" smtClean="0"/>
              <a:t>rich yellow.</a:t>
            </a:r>
          </a:p>
          <a:p>
            <a:pPr lvl="1"/>
            <a:r>
              <a:rPr lang="en-US" dirty="0" smtClean="0"/>
              <a:t>This is why it is now called </a:t>
            </a:r>
            <a:br>
              <a:rPr lang="en-US" dirty="0" smtClean="0"/>
            </a:br>
            <a:r>
              <a:rPr lang="en-US" dirty="0" smtClean="0"/>
              <a:t>“Golden Rice”</a:t>
            </a:r>
            <a:br>
              <a:rPr lang="en-US" dirty="0" smtClean="0"/>
            </a:br>
            <a:endParaRPr lang="en-US" dirty="0" smtClean="0"/>
          </a:p>
          <a:p>
            <a:endParaRPr lang="en-US" dirty="0"/>
          </a:p>
        </p:txBody>
      </p:sp>
      <p:pic>
        <p:nvPicPr>
          <p:cNvPr id="4" name="Picture 2" descr="http://www.learner.org/courses/envsci/visual/img_med/rice.jpg"/>
          <p:cNvPicPr>
            <a:picLocks noChangeAspect="1" noChangeArrowheads="1"/>
          </p:cNvPicPr>
          <p:nvPr/>
        </p:nvPicPr>
        <p:blipFill>
          <a:blip r:embed="rId3" cstate="print"/>
          <a:srcRect/>
          <a:stretch>
            <a:fillRect/>
          </a:stretch>
        </p:blipFill>
        <p:spPr bwMode="auto">
          <a:xfrm>
            <a:off x="5410200" y="3886200"/>
            <a:ext cx="3333750" cy="2505076"/>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r>
              <a:rPr lang="en-US" dirty="0" err="1" smtClean="0"/>
              <a:t>Pharm</a:t>
            </a:r>
            <a:r>
              <a:rPr lang="en-US" dirty="0" smtClean="0"/>
              <a:t>” Animals</a:t>
            </a:r>
            <a:endParaRPr lang="en-US" dirty="0"/>
          </a:p>
        </p:txBody>
      </p:sp>
      <p:sp>
        <p:nvSpPr>
          <p:cNvPr id="3" name="Content Placeholder 2"/>
          <p:cNvSpPr>
            <a:spLocks noGrp="1"/>
          </p:cNvSpPr>
          <p:nvPr>
            <p:ph sz="quarter" idx="1"/>
          </p:nvPr>
        </p:nvSpPr>
        <p:spPr>
          <a:xfrm>
            <a:off x="301752" y="1527048"/>
            <a:ext cx="8537448" cy="4645152"/>
          </a:xfrm>
        </p:spPr>
        <p:txBody>
          <a:bodyPr>
            <a:normAutofit fontScale="92500" lnSpcReduction="20000"/>
          </a:bodyPr>
          <a:lstStyle/>
          <a:p>
            <a:r>
              <a:rPr lang="en-US" dirty="0" smtClean="0"/>
              <a:t>Current research is aiming to create farm animals that are engineered to be pharmaceutical “factories”</a:t>
            </a:r>
          </a:p>
          <a:p>
            <a:pPr lvl="1"/>
            <a:r>
              <a:rPr lang="en-US" dirty="0" smtClean="0"/>
              <a:t>In other words, these GM animals would produce medical substances in their bodies the same way they produce any other kind of protein. </a:t>
            </a:r>
            <a:br>
              <a:rPr lang="en-US" dirty="0" smtClean="0"/>
            </a:br>
            <a:endParaRPr lang="en-US" dirty="0" smtClean="0"/>
          </a:p>
          <a:p>
            <a:r>
              <a:rPr lang="en-US" dirty="0" smtClean="0"/>
              <a:t>Most of this kind of research focuses on milk-production as a source of the production of medical pharmaceuticals.</a:t>
            </a:r>
          </a:p>
          <a:p>
            <a:pPr lvl="1"/>
            <a:r>
              <a:rPr lang="en-US" dirty="0" smtClean="0"/>
              <a:t>For example, these Argentinean </a:t>
            </a:r>
            <a:br>
              <a:rPr lang="en-US" dirty="0" smtClean="0"/>
            </a:br>
            <a:r>
              <a:rPr lang="en-US" dirty="0" smtClean="0"/>
              <a:t>cows were engineered to produce </a:t>
            </a:r>
            <a:br>
              <a:rPr lang="en-US" dirty="0" smtClean="0"/>
            </a:br>
            <a:r>
              <a:rPr lang="en-US" dirty="0" smtClean="0"/>
              <a:t>insulin in their milk (along with </a:t>
            </a:r>
            <a:br>
              <a:rPr lang="en-US" dirty="0" smtClean="0"/>
            </a:br>
            <a:r>
              <a:rPr lang="en-US" dirty="0" smtClean="0"/>
              <a:t>all other milk proteins) </a:t>
            </a:r>
          </a:p>
          <a:p>
            <a:pPr lvl="1"/>
            <a:r>
              <a:rPr lang="en-US" dirty="0" smtClean="0"/>
              <a:t>Ideally, diabetic patients would </a:t>
            </a:r>
            <a:br>
              <a:rPr lang="en-US" dirty="0" smtClean="0"/>
            </a:br>
            <a:r>
              <a:rPr lang="en-US" dirty="0" smtClean="0"/>
              <a:t>not need to take insulin shots – </a:t>
            </a:r>
            <a:br>
              <a:rPr lang="en-US" dirty="0" smtClean="0"/>
            </a:br>
            <a:r>
              <a:rPr lang="en-US" dirty="0" smtClean="0"/>
              <a:t>they’d only need to drink a glass </a:t>
            </a:r>
            <a:br>
              <a:rPr lang="en-US" dirty="0" smtClean="0"/>
            </a:br>
            <a:r>
              <a:rPr lang="en-US" dirty="0" smtClean="0"/>
              <a:t>of milk!</a:t>
            </a:r>
            <a:endParaRPr lang="en-US" dirty="0"/>
          </a:p>
        </p:txBody>
      </p:sp>
      <p:pic>
        <p:nvPicPr>
          <p:cNvPr id="54274" name="Picture 2" descr="Farm workers Ricardo Visconti (L) and Ruben Perez hold Jersey transgenic cows, four-year-old Pampa Victoria and two-year-old Pampa Argentina respectively, in Buenos Aires April 17, 2007. The Argentine pharmaceutical company that cloned the cows said four other cloned animals had been born and that they would produce human insulin in their milk. REUTERS/Enrique Marcarian"/>
          <p:cNvPicPr>
            <a:picLocks noChangeAspect="1" noChangeArrowheads="1"/>
          </p:cNvPicPr>
          <p:nvPr/>
        </p:nvPicPr>
        <p:blipFill>
          <a:blip r:embed="rId3" cstate="print"/>
          <a:srcRect/>
          <a:stretch>
            <a:fillRect/>
          </a:stretch>
        </p:blipFill>
        <p:spPr bwMode="auto">
          <a:xfrm>
            <a:off x="4800600" y="3733800"/>
            <a:ext cx="4057650" cy="2804287"/>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Recombinant DNA</a:t>
            </a:r>
            <a:endParaRPr lang="en-US" dirty="0"/>
          </a:p>
        </p:txBody>
      </p:sp>
      <p:sp>
        <p:nvSpPr>
          <p:cNvPr id="3" name="Content Placeholder 2"/>
          <p:cNvSpPr>
            <a:spLocks noGrp="1"/>
          </p:cNvSpPr>
          <p:nvPr>
            <p:ph sz="quarter" idx="1"/>
          </p:nvPr>
        </p:nvSpPr>
        <p:spPr>
          <a:xfrm>
            <a:off x="228600" y="1447800"/>
            <a:ext cx="8503920" cy="4572000"/>
          </a:xfrm>
        </p:spPr>
        <p:txBody>
          <a:bodyPr>
            <a:normAutofit/>
          </a:bodyPr>
          <a:lstStyle/>
          <a:p>
            <a:r>
              <a:rPr lang="en-US" dirty="0" smtClean="0"/>
              <a:t>The mapping of the genomes of different species was made possible as a result of recombinant DNA</a:t>
            </a:r>
          </a:p>
          <a:p>
            <a:pPr lvl="1"/>
            <a:r>
              <a:rPr lang="en-US" u="sng" dirty="0" smtClean="0"/>
              <a:t>Recombinant DNA</a:t>
            </a:r>
            <a:r>
              <a:rPr lang="en-US" dirty="0" smtClean="0"/>
              <a:t>: when genes from two different species are combined and introduced into a cell</a:t>
            </a:r>
          </a:p>
          <a:p>
            <a:r>
              <a:rPr lang="en-US" dirty="0" smtClean="0"/>
              <a:t>Sections of DNA were introduced into </a:t>
            </a:r>
            <a:r>
              <a:rPr lang="en-US" i="1" dirty="0" smtClean="0"/>
              <a:t>E. coli</a:t>
            </a:r>
            <a:r>
              <a:rPr lang="en-US" dirty="0" smtClean="0"/>
              <a:t> bacteria which then reproduced and copied the genes. </a:t>
            </a:r>
          </a:p>
          <a:p>
            <a:r>
              <a:rPr lang="en-US" dirty="0" smtClean="0"/>
              <a:t>However, recombinant DNA </a:t>
            </a:r>
            <a:br>
              <a:rPr lang="en-US" dirty="0" smtClean="0"/>
            </a:br>
            <a:r>
              <a:rPr lang="en-US" dirty="0" smtClean="0"/>
              <a:t>can be used to create much </a:t>
            </a:r>
            <a:br>
              <a:rPr lang="en-US" dirty="0" smtClean="0"/>
            </a:br>
            <a:r>
              <a:rPr lang="en-US" dirty="0" smtClean="0"/>
              <a:t>more than a sequenced </a:t>
            </a:r>
            <a:br>
              <a:rPr lang="en-US" dirty="0" smtClean="0"/>
            </a:br>
            <a:r>
              <a:rPr lang="en-US" dirty="0" smtClean="0"/>
              <a:t>genome. </a:t>
            </a:r>
            <a:endParaRPr lang="en-US" dirty="0"/>
          </a:p>
        </p:txBody>
      </p:sp>
      <p:pic>
        <p:nvPicPr>
          <p:cNvPr id="4" name="Picture 2" descr="http://www.ekcsk12.org/faculty/jbuckley/leclass/recombinantDNA1.gif"/>
          <p:cNvPicPr>
            <a:picLocks noChangeAspect="1" noChangeArrowheads="1"/>
          </p:cNvPicPr>
          <p:nvPr/>
        </p:nvPicPr>
        <p:blipFill>
          <a:blip r:embed="rId3" cstate="print"/>
          <a:srcRect/>
          <a:stretch>
            <a:fillRect/>
          </a:stretch>
        </p:blipFill>
        <p:spPr bwMode="auto">
          <a:xfrm>
            <a:off x="5067300" y="4124071"/>
            <a:ext cx="3924300" cy="2733929"/>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Environmental Uses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Genetically Modified Organisms have also been sought for their potential benefit to the environment.</a:t>
            </a:r>
            <a:br>
              <a:rPr lang="en-US" dirty="0" smtClean="0"/>
            </a:br>
            <a:endParaRPr lang="en-US" dirty="0" smtClean="0"/>
          </a:p>
          <a:p>
            <a:r>
              <a:rPr lang="en-US" dirty="0" smtClean="0"/>
              <a:t>One major area of research is the use of GMOs to clean up toxic waste sites and oil spills. </a:t>
            </a:r>
          </a:p>
          <a:p>
            <a:pPr lvl="1"/>
            <a:r>
              <a:rPr lang="en-US" dirty="0" smtClean="0"/>
              <a:t>Some bacterial strains have been developed that can degrade some compounds found in oil spills into a more neutral and less harmful substance</a:t>
            </a:r>
            <a:br>
              <a:rPr lang="en-US" dirty="0" smtClean="0"/>
            </a:br>
            <a:endParaRPr lang="en-US" dirty="0" smtClean="0"/>
          </a:p>
          <a:p>
            <a:r>
              <a:rPr lang="en-US" dirty="0" smtClean="0"/>
              <a:t>Other microbes are being engineered to break down wastes that are not currently biodegradable (such as plastics), or extract toxic heavy metals such as copper, lead, and nickel.</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Biofuels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GM organisms are currently being developed to convert cellulose (in plant cell walls) into a easily-convertible  form for the greater production of environmentally sustainable biofuels (such as ethanol and biodiesel).  </a:t>
            </a:r>
            <a:br>
              <a:rPr lang="en-US" dirty="0" smtClean="0"/>
            </a:br>
            <a:endParaRPr lang="en-US" dirty="0" smtClean="0"/>
          </a:p>
          <a:p>
            <a:r>
              <a:rPr lang="en-US" dirty="0" smtClean="0"/>
              <a:t>Cellulose is the most widely abundant </a:t>
            </a:r>
            <a:br>
              <a:rPr lang="en-US" dirty="0" smtClean="0"/>
            </a:br>
            <a:r>
              <a:rPr lang="en-US" dirty="0" smtClean="0"/>
              <a:t>organic molecule on the planet and </a:t>
            </a:r>
            <a:br>
              <a:rPr lang="en-US" dirty="0" smtClean="0"/>
            </a:br>
            <a:r>
              <a:rPr lang="en-US" dirty="0" smtClean="0"/>
              <a:t>absorbs CO2 from the atmosphere.</a:t>
            </a:r>
          </a:p>
          <a:p>
            <a:pPr lvl="1"/>
            <a:r>
              <a:rPr lang="en-US" dirty="0" smtClean="0"/>
              <a:t>If a microbe could be developed to efficiently </a:t>
            </a:r>
            <a:br>
              <a:rPr lang="en-US" dirty="0" smtClean="0"/>
            </a:br>
            <a:r>
              <a:rPr lang="en-US" dirty="0" smtClean="0"/>
              <a:t>convert cellulose into a source of fuel, we could</a:t>
            </a:r>
            <a:br>
              <a:rPr lang="en-US" dirty="0" smtClean="0"/>
            </a:br>
            <a:r>
              <a:rPr lang="en-US" dirty="0" smtClean="0"/>
              <a:t> eliminate our dependence of fossil fuels and </a:t>
            </a:r>
            <a:br>
              <a:rPr lang="en-US" dirty="0" smtClean="0"/>
            </a:br>
            <a:r>
              <a:rPr lang="en-US" dirty="0" smtClean="0"/>
              <a:t>other non-renewable sources of energy.  </a:t>
            </a:r>
          </a:p>
          <a:p>
            <a:pPr lvl="1"/>
            <a:r>
              <a:rPr lang="en-US" dirty="0" smtClean="0"/>
              <a:t>At the same time, the effects of climate change </a:t>
            </a:r>
            <a:br>
              <a:rPr lang="en-US" dirty="0" smtClean="0"/>
            </a:br>
            <a:r>
              <a:rPr lang="en-US" dirty="0" smtClean="0"/>
              <a:t>could be minimized by removing CO2 from the </a:t>
            </a:r>
            <a:br>
              <a:rPr lang="en-US" dirty="0" smtClean="0"/>
            </a:br>
            <a:r>
              <a:rPr lang="en-US" dirty="0" smtClean="0"/>
              <a:t>atmosphere. </a:t>
            </a:r>
          </a:p>
          <a:p>
            <a:endParaRPr lang="en-US" dirty="0"/>
          </a:p>
        </p:txBody>
      </p:sp>
      <p:pic>
        <p:nvPicPr>
          <p:cNvPr id="52226" name="Picture 2" descr="http://farm5.static.flickr.com/4143/4927370038_b5800f6257.jpg"/>
          <p:cNvPicPr>
            <a:picLocks noChangeAspect="1" noChangeArrowheads="1"/>
          </p:cNvPicPr>
          <p:nvPr/>
        </p:nvPicPr>
        <p:blipFill>
          <a:blip r:embed="rId3" cstate="print"/>
          <a:srcRect l="38400" r="10400"/>
          <a:stretch>
            <a:fillRect/>
          </a:stretch>
        </p:blipFill>
        <p:spPr bwMode="auto">
          <a:xfrm>
            <a:off x="6400800" y="3124200"/>
            <a:ext cx="2438400" cy="317182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Biotechnology</a:t>
            </a:r>
            <a:endParaRPr lang="en-US" dirty="0"/>
          </a:p>
        </p:txBody>
      </p:sp>
      <p:sp>
        <p:nvSpPr>
          <p:cNvPr id="3" name="Content Placeholder 2"/>
          <p:cNvSpPr>
            <a:spLocks noGrp="1"/>
          </p:cNvSpPr>
          <p:nvPr>
            <p:ph sz="quarter" idx="1"/>
          </p:nvPr>
        </p:nvSpPr>
        <p:spPr>
          <a:xfrm>
            <a:off x="301752" y="1447800"/>
            <a:ext cx="8503920" cy="4572000"/>
          </a:xfrm>
        </p:spPr>
        <p:txBody>
          <a:bodyPr>
            <a:normAutofit lnSpcReduction="10000"/>
          </a:bodyPr>
          <a:lstStyle/>
          <a:p>
            <a:r>
              <a:rPr lang="en-US" dirty="0" smtClean="0"/>
              <a:t>Recombinant DNA has made the science of biotechnology possible. </a:t>
            </a:r>
          </a:p>
          <a:p>
            <a:pPr lvl="1"/>
            <a:r>
              <a:rPr lang="en-US" u="sng" dirty="0" smtClean="0"/>
              <a:t>Biotechnology</a:t>
            </a:r>
            <a:r>
              <a:rPr lang="en-US" dirty="0" smtClean="0"/>
              <a:t>: the manipulation of the genetics of organisms to make useful products </a:t>
            </a:r>
          </a:p>
          <a:p>
            <a:r>
              <a:rPr lang="en-US" dirty="0" smtClean="0"/>
              <a:t>Biotechnology is not necessarily a new science</a:t>
            </a:r>
          </a:p>
          <a:p>
            <a:pPr lvl="1"/>
            <a:r>
              <a:rPr lang="en-US" dirty="0" smtClean="0"/>
              <a:t>Selective breeding of livestock and the use of microbes to make wine are ancient examples of biotechnology</a:t>
            </a:r>
          </a:p>
          <a:p>
            <a:r>
              <a:rPr lang="en-US" dirty="0" smtClean="0"/>
              <a:t>However, with the use of </a:t>
            </a:r>
            <a:br>
              <a:rPr lang="en-US" dirty="0" smtClean="0"/>
            </a:br>
            <a:r>
              <a:rPr lang="en-US" dirty="0" smtClean="0"/>
              <a:t>recombinant DNA and other </a:t>
            </a:r>
            <a:br>
              <a:rPr lang="en-US" dirty="0" smtClean="0"/>
            </a:br>
            <a:r>
              <a:rPr lang="en-US" dirty="0" smtClean="0"/>
              <a:t>technologies, biotechnology </a:t>
            </a:r>
            <a:br>
              <a:rPr lang="en-US" dirty="0" smtClean="0"/>
            </a:br>
            <a:r>
              <a:rPr lang="en-US" dirty="0" smtClean="0"/>
              <a:t>has changed modern life. </a:t>
            </a:r>
            <a:endParaRPr lang="en-US" dirty="0"/>
          </a:p>
        </p:txBody>
      </p:sp>
      <p:pic>
        <p:nvPicPr>
          <p:cNvPr id="18438" name="Picture 6" descr="http://www.onepennysheet.com/wp-content/uploads/2010/05/basf-949686-plant-biotechnology-lg.jpg"/>
          <p:cNvPicPr>
            <a:picLocks noChangeAspect="1" noChangeArrowheads="1"/>
          </p:cNvPicPr>
          <p:nvPr/>
        </p:nvPicPr>
        <p:blipFill>
          <a:blip r:embed="rId3" cstate="print"/>
          <a:srcRect/>
          <a:stretch>
            <a:fillRect/>
          </a:stretch>
        </p:blipFill>
        <p:spPr bwMode="auto">
          <a:xfrm>
            <a:off x="5334000" y="4097656"/>
            <a:ext cx="3200400" cy="238887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Recombinant DNA</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production of recombinant DNA from multiple sources is relatively the same whether you intend to sequence a genome or produce Bt corn.  </a:t>
            </a:r>
          </a:p>
          <a:p>
            <a:endParaRPr lang="en-US" dirty="0" smtClean="0"/>
          </a:p>
          <a:p>
            <a:r>
              <a:rPr lang="en-US" dirty="0" smtClean="0"/>
              <a:t>First, a gene must be cut using a restriction enzyme (a chemical scissors for DNA that always cuts at the same sequence of bases)</a:t>
            </a:r>
          </a:p>
          <a:p>
            <a:pPr lvl="1"/>
            <a:r>
              <a:rPr lang="en-US" dirty="0" smtClean="0"/>
              <a:t>Copies of DNA always yield the </a:t>
            </a:r>
            <a:br>
              <a:rPr lang="en-US" dirty="0" smtClean="0"/>
            </a:br>
            <a:r>
              <a:rPr lang="en-US" dirty="0" smtClean="0"/>
              <a:t>same restriction fragments when</a:t>
            </a:r>
            <a:br>
              <a:rPr lang="en-US" dirty="0" smtClean="0"/>
            </a:br>
            <a:r>
              <a:rPr lang="en-US" dirty="0" smtClean="0"/>
              <a:t> exposed to a restriction enzyme </a:t>
            </a:r>
            <a:br>
              <a:rPr lang="en-US" dirty="0" smtClean="0"/>
            </a:br>
            <a:r>
              <a:rPr lang="en-US" dirty="0" smtClean="0"/>
              <a:t>(meaning DNA copies are always </a:t>
            </a:r>
            <a:br>
              <a:rPr lang="en-US" dirty="0" smtClean="0"/>
            </a:br>
            <a:r>
              <a:rPr lang="en-US" dirty="0" smtClean="0"/>
              <a:t>cut in a predictable way). </a:t>
            </a:r>
            <a:endParaRPr lang="en-US" dirty="0"/>
          </a:p>
        </p:txBody>
      </p:sp>
      <p:pic>
        <p:nvPicPr>
          <p:cNvPr id="16386" name="Picture 2" descr="http://www.scq.ubc.ca/wp-content/endonuclease2.gif"/>
          <p:cNvPicPr>
            <a:picLocks noChangeAspect="1" noChangeArrowheads="1"/>
          </p:cNvPicPr>
          <p:nvPr/>
        </p:nvPicPr>
        <p:blipFill>
          <a:blip r:embed="rId3" cstate="print"/>
          <a:srcRect/>
          <a:stretch>
            <a:fillRect/>
          </a:stretch>
        </p:blipFill>
        <p:spPr bwMode="auto">
          <a:xfrm>
            <a:off x="5105400" y="4191000"/>
            <a:ext cx="3771900" cy="212407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Recombinant DNA</a:t>
            </a:r>
            <a:endParaRPr lang="en-US" dirty="0"/>
          </a:p>
        </p:txBody>
      </p:sp>
      <p:sp>
        <p:nvSpPr>
          <p:cNvPr id="3" name="Content Placeholder 2"/>
          <p:cNvSpPr>
            <a:spLocks noGrp="1"/>
          </p:cNvSpPr>
          <p:nvPr>
            <p:ph sz="quarter" idx="1"/>
          </p:nvPr>
        </p:nvSpPr>
        <p:spPr/>
        <p:txBody>
          <a:bodyPr/>
          <a:lstStyle/>
          <a:p>
            <a:r>
              <a:rPr lang="en-US" dirty="0" smtClean="0"/>
              <a:t>If a restriction enzyme cuts DNA in such a way that a single-stranded portion remains, this is called a “</a:t>
            </a:r>
            <a:r>
              <a:rPr lang="en-US" u="sng" dirty="0" smtClean="0"/>
              <a:t>sticky end</a:t>
            </a:r>
            <a:r>
              <a:rPr lang="en-US" dirty="0" smtClean="0"/>
              <a:t>”</a:t>
            </a:r>
            <a:br>
              <a:rPr lang="en-US" dirty="0" smtClean="0"/>
            </a:br>
            <a:endParaRPr lang="en-US" dirty="0" smtClean="0"/>
          </a:p>
          <a:p>
            <a:r>
              <a:rPr lang="en-US" dirty="0" smtClean="0"/>
              <a:t>Sticky ends are important because they allow the addition of new genes so long as they have the </a:t>
            </a:r>
            <a:br>
              <a:rPr lang="en-US" dirty="0" smtClean="0"/>
            </a:br>
            <a:r>
              <a:rPr lang="en-US" dirty="0" smtClean="0"/>
              <a:t>complementary sequence to the </a:t>
            </a:r>
            <a:br>
              <a:rPr lang="en-US" dirty="0" smtClean="0"/>
            </a:br>
            <a:r>
              <a:rPr lang="en-US" dirty="0" smtClean="0"/>
              <a:t>sticky ends</a:t>
            </a:r>
          </a:p>
          <a:p>
            <a:pPr lvl="1"/>
            <a:r>
              <a:rPr lang="en-US" dirty="0" smtClean="0"/>
              <a:t>E.g. a new gene would have to have a</a:t>
            </a:r>
            <a:br>
              <a:rPr lang="en-US" dirty="0" smtClean="0"/>
            </a:br>
            <a:r>
              <a:rPr lang="en-US" dirty="0" smtClean="0"/>
              <a:t>TTAA sticky end to ‘fit’ inside these</a:t>
            </a:r>
            <a:br>
              <a:rPr lang="en-US" dirty="0" smtClean="0"/>
            </a:br>
            <a:r>
              <a:rPr lang="en-US" dirty="0" smtClean="0"/>
              <a:t>restriction fragments. </a:t>
            </a:r>
          </a:p>
          <a:p>
            <a:pPr lvl="1"/>
            <a:endParaRPr lang="en-US" dirty="0" smtClean="0"/>
          </a:p>
          <a:p>
            <a:endParaRPr lang="en-US" dirty="0"/>
          </a:p>
        </p:txBody>
      </p:sp>
      <p:pic>
        <p:nvPicPr>
          <p:cNvPr id="2050" name="Picture 2" descr="http://library.thinkquest.org/04apr/00774/en/rDNA_clip_image002_0003.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638800" y="4114800"/>
            <a:ext cx="3152775" cy="223837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p:cNvSpPr>
            <a:spLocks noGrp="1"/>
          </p:cNvSpPr>
          <p:nvPr>
            <p:ph type="title"/>
          </p:nvPr>
        </p:nvSpPr>
        <p:spPr/>
        <p:txBody>
          <a:bodyPr/>
          <a:lstStyle/>
          <a:p>
            <a:r>
              <a:rPr lang="en-US" dirty="0" smtClean="0"/>
              <a:t>Creation of Recombinant DNA</a:t>
            </a:r>
            <a:endParaRPr lang="en-US" dirty="0"/>
          </a:p>
        </p:txBody>
      </p:sp>
      <p:sp>
        <p:nvSpPr>
          <p:cNvPr id="21" name="Content Placeholder 20"/>
          <p:cNvSpPr>
            <a:spLocks noGrp="1"/>
          </p:cNvSpPr>
          <p:nvPr>
            <p:ph sz="quarter" idx="1"/>
          </p:nvPr>
        </p:nvSpPr>
        <p:spPr/>
        <p:txBody>
          <a:bodyPr/>
          <a:lstStyle/>
          <a:p>
            <a:r>
              <a:rPr lang="en-US" dirty="0" smtClean="0"/>
              <a:t>1. A restriction enzyme cuts DNA</a:t>
            </a:r>
          </a:p>
          <a:p>
            <a:r>
              <a:rPr lang="en-US" dirty="0" smtClean="0"/>
              <a:t>2. Restriction fragments are created</a:t>
            </a:r>
          </a:p>
          <a:p>
            <a:r>
              <a:rPr lang="en-US" dirty="0" smtClean="0"/>
              <a:t>3. A new gene with complementary sticky ends is inserted. </a:t>
            </a:r>
          </a:p>
          <a:p>
            <a:r>
              <a:rPr lang="en-US" dirty="0" smtClean="0"/>
              <a:t>4. DNA </a:t>
            </a:r>
            <a:r>
              <a:rPr lang="en-US" dirty="0" err="1" smtClean="0"/>
              <a:t>ligase</a:t>
            </a:r>
            <a:r>
              <a:rPr lang="en-US" dirty="0" smtClean="0"/>
              <a:t> (an enzyme) permanently seals the new gene into the genome.</a:t>
            </a:r>
            <a:endParaRPr lang="en-US" dirty="0"/>
          </a:p>
        </p:txBody>
      </p:sp>
      <p:pic>
        <p:nvPicPr>
          <p:cNvPr id="4" name="Picture 2" descr="http://library.thinkquest.org/04apr/00774/en/rDNA_clip_image002_0003.jpg"/>
          <p:cNvPicPr>
            <a:picLocks noChangeAspect="1" noChangeArrowheads="1"/>
          </p:cNvPicPr>
          <p:nvPr/>
        </p:nvPicPr>
        <p:blipFill>
          <a:blip r:embed="rId3" cstate="print">
            <a:clrChange>
              <a:clrFrom>
                <a:srgbClr val="FFFFFF"/>
              </a:clrFrom>
              <a:clrTo>
                <a:srgbClr val="FFFFFF">
                  <a:alpha val="0"/>
                </a:srgbClr>
              </a:clrTo>
            </a:clrChange>
            <a:duotone>
              <a:schemeClr val="accent1">
                <a:shade val="45000"/>
                <a:satMod val="135000"/>
              </a:schemeClr>
              <a:prstClr val="white"/>
            </a:duotone>
          </a:blip>
          <a:srcRect l="33837" b="42128"/>
          <a:stretch>
            <a:fillRect/>
          </a:stretch>
        </p:blipFill>
        <p:spPr bwMode="auto">
          <a:xfrm>
            <a:off x="4495800" y="4724400"/>
            <a:ext cx="2009775" cy="1248079"/>
          </a:xfrm>
          <a:prstGeom prst="rect">
            <a:avLst/>
          </a:prstGeom>
          <a:noFill/>
        </p:spPr>
      </p:pic>
      <p:pic>
        <p:nvPicPr>
          <p:cNvPr id="5" name="Picture 2" descr="http://library.thinkquest.org/04apr/00774/en/rDNA_clip_image002_0003.jpg"/>
          <p:cNvPicPr>
            <a:picLocks noChangeAspect="1" noChangeArrowheads="1"/>
          </p:cNvPicPr>
          <p:nvPr/>
        </p:nvPicPr>
        <p:blipFill>
          <a:blip r:embed="rId3" cstate="print">
            <a:clrChange>
              <a:clrFrom>
                <a:srgbClr val="FFFFFF"/>
              </a:clrFrom>
              <a:clrTo>
                <a:srgbClr val="FFFFFF">
                  <a:alpha val="0"/>
                </a:srgbClr>
              </a:clrTo>
            </a:clrChange>
            <a:duotone>
              <a:schemeClr val="accent1">
                <a:shade val="45000"/>
                <a:satMod val="135000"/>
              </a:schemeClr>
              <a:prstClr val="white"/>
            </a:duotone>
          </a:blip>
          <a:srcRect t="37447" r="32326"/>
          <a:stretch>
            <a:fillRect/>
          </a:stretch>
        </p:blipFill>
        <p:spPr bwMode="auto">
          <a:xfrm>
            <a:off x="3505200" y="4648200"/>
            <a:ext cx="2133600" cy="1400176"/>
          </a:xfrm>
          <a:prstGeom prst="rect">
            <a:avLst/>
          </a:prstGeom>
          <a:noFill/>
        </p:spPr>
      </p:pic>
      <p:grpSp>
        <p:nvGrpSpPr>
          <p:cNvPr id="8" name="Group 7"/>
          <p:cNvGrpSpPr/>
          <p:nvPr/>
        </p:nvGrpSpPr>
        <p:grpSpPr>
          <a:xfrm>
            <a:off x="4495800" y="4648200"/>
            <a:ext cx="3478244" cy="1447800"/>
            <a:chOff x="4648200" y="1371600"/>
            <a:chExt cx="3478244" cy="1447800"/>
          </a:xfrm>
        </p:grpSpPr>
        <p:pic>
          <p:nvPicPr>
            <p:cNvPr id="6" name="Picture 2" descr="http://library.thinkquest.org/04apr/00774/en/rDNA_clip_image002_0003.jpg"/>
            <p:cNvPicPr>
              <a:picLocks noChangeAspect="1" noChangeArrowheads="1"/>
            </p:cNvPicPr>
            <p:nvPr/>
          </p:nvPicPr>
          <p:blipFill>
            <a:blip r:embed="rId3" cstate="print">
              <a:clrChange>
                <a:clrFrom>
                  <a:srgbClr val="FEFEFE"/>
                </a:clrFrom>
                <a:clrTo>
                  <a:srgbClr val="FEFEFE">
                    <a:alpha val="0"/>
                  </a:srgbClr>
                </a:clrTo>
              </a:clrChange>
              <a:duotone>
                <a:schemeClr val="accent2">
                  <a:shade val="45000"/>
                  <a:satMod val="135000"/>
                </a:schemeClr>
                <a:prstClr val="white"/>
              </a:duotone>
            </a:blip>
            <a:srcRect l="33837" b="42128"/>
            <a:stretch>
              <a:fillRect/>
            </a:stretch>
          </p:blipFill>
          <p:spPr bwMode="auto">
            <a:xfrm>
              <a:off x="4648200" y="1447800"/>
              <a:ext cx="2085975" cy="1295400"/>
            </a:xfrm>
            <a:prstGeom prst="rect">
              <a:avLst/>
            </a:prstGeom>
            <a:noFill/>
          </p:spPr>
        </p:pic>
        <p:pic>
          <p:nvPicPr>
            <p:cNvPr id="7" name="Picture 2" descr="http://library.thinkquest.org/04apr/00774/en/rDNA_clip_image002_0003.jpg"/>
            <p:cNvPicPr>
              <a:picLocks noChangeAspect="1" noChangeArrowheads="1"/>
            </p:cNvPicPr>
            <p:nvPr/>
          </p:nvPicPr>
          <p:blipFill>
            <a:blip r:embed="rId3" cstate="print">
              <a:clrChange>
                <a:clrFrom>
                  <a:srgbClr val="FEFEFE"/>
                </a:clrFrom>
                <a:clrTo>
                  <a:srgbClr val="FEFEFE">
                    <a:alpha val="0"/>
                  </a:srgbClr>
                </a:clrTo>
              </a:clrChange>
              <a:duotone>
                <a:schemeClr val="accent2">
                  <a:shade val="45000"/>
                  <a:satMod val="135000"/>
                </a:schemeClr>
                <a:prstClr val="white"/>
              </a:duotone>
            </a:blip>
            <a:srcRect l="19415" t="37447" r="32326"/>
            <a:stretch>
              <a:fillRect/>
            </a:stretch>
          </p:blipFill>
          <p:spPr bwMode="auto">
            <a:xfrm>
              <a:off x="6553200" y="1371600"/>
              <a:ext cx="1573244" cy="1447800"/>
            </a:xfrm>
            <a:prstGeom prst="rect">
              <a:avLst/>
            </a:prstGeom>
            <a:noFill/>
          </p:spPr>
        </p:pic>
      </p:grpSp>
      <p:pic>
        <p:nvPicPr>
          <p:cNvPr id="12" name="Picture 2" descr="http://library.thinkquest.org/04apr/00774/en/rDNA_clip_image002_0003.jpg"/>
          <p:cNvPicPr>
            <a:picLocks noChangeAspect="1" noChangeArrowheads="1"/>
          </p:cNvPicPr>
          <p:nvPr/>
        </p:nvPicPr>
        <p:blipFill>
          <a:blip r:embed="rId3" cstate="print">
            <a:clrChange>
              <a:clrFrom>
                <a:srgbClr val="FFFFFF"/>
              </a:clrFrom>
              <a:clrTo>
                <a:srgbClr val="FFFFFF">
                  <a:alpha val="0"/>
                </a:srgbClr>
              </a:clrTo>
            </a:clrChange>
            <a:duotone>
              <a:schemeClr val="accent1">
                <a:shade val="45000"/>
                <a:satMod val="135000"/>
              </a:schemeClr>
              <a:prstClr val="white"/>
            </a:duotone>
          </a:blip>
          <a:srcRect t="37447" r="68580"/>
          <a:stretch>
            <a:fillRect/>
          </a:stretch>
        </p:blipFill>
        <p:spPr bwMode="auto">
          <a:xfrm>
            <a:off x="2590800" y="4648200"/>
            <a:ext cx="990600" cy="1400176"/>
          </a:xfrm>
          <a:prstGeom prst="rect">
            <a:avLst/>
          </a:prstGeom>
          <a:noFill/>
        </p:spPr>
      </p:pic>
      <p:pic>
        <p:nvPicPr>
          <p:cNvPr id="13" name="Picture 2" descr="http://library.thinkquest.org/04apr/00774/en/rDNA_clip_image002_0003.jpg"/>
          <p:cNvPicPr>
            <a:picLocks noChangeAspect="1" noChangeArrowheads="1"/>
          </p:cNvPicPr>
          <p:nvPr/>
        </p:nvPicPr>
        <p:blipFill>
          <a:blip r:embed="rId3" cstate="print">
            <a:clrChange>
              <a:clrFrom>
                <a:srgbClr val="FFFFFF"/>
              </a:clrFrom>
              <a:clrTo>
                <a:srgbClr val="FFFFFF">
                  <a:alpha val="0"/>
                </a:srgbClr>
              </a:clrTo>
            </a:clrChange>
            <a:duotone>
              <a:schemeClr val="accent1">
                <a:shade val="45000"/>
                <a:satMod val="135000"/>
              </a:schemeClr>
              <a:prstClr val="white"/>
            </a:duotone>
          </a:blip>
          <a:srcRect t="37447" r="68580"/>
          <a:stretch>
            <a:fillRect/>
          </a:stretch>
        </p:blipFill>
        <p:spPr bwMode="auto">
          <a:xfrm>
            <a:off x="1676400" y="4648200"/>
            <a:ext cx="990600" cy="1400176"/>
          </a:xfrm>
          <a:prstGeom prst="rect">
            <a:avLst/>
          </a:prstGeom>
          <a:noFill/>
        </p:spPr>
      </p:pic>
      <p:pic>
        <p:nvPicPr>
          <p:cNvPr id="14" name="Picture 2" descr="http://library.thinkquest.org/04apr/00774/en/rDNA_clip_image002_0003.jpg"/>
          <p:cNvPicPr>
            <a:picLocks noChangeAspect="1" noChangeArrowheads="1"/>
          </p:cNvPicPr>
          <p:nvPr/>
        </p:nvPicPr>
        <p:blipFill>
          <a:blip r:embed="rId3" cstate="print">
            <a:clrChange>
              <a:clrFrom>
                <a:srgbClr val="FFFFFF"/>
              </a:clrFrom>
              <a:clrTo>
                <a:srgbClr val="FFFFFF">
                  <a:alpha val="0"/>
                </a:srgbClr>
              </a:clrTo>
            </a:clrChange>
            <a:duotone>
              <a:schemeClr val="accent1">
                <a:shade val="45000"/>
                <a:satMod val="135000"/>
              </a:schemeClr>
              <a:prstClr val="white"/>
            </a:duotone>
          </a:blip>
          <a:srcRect t="37447" r="68580"/>
          <a:stretch>
            <a:fillRect/>
          </a:stretch>
        </p:blipFill>
        <p:spPr bwMode="auto">
          <a:xfrm>
            <a:off x="762000" y="4648200"/>
            <a:ext cx="990600" cy="1400176"/>
          </a:xfrm>
          <a:prstGeom prst="rect">
            <a:avLst/>
          </a:prstGeom>
          <a:noFill/>
        </p:spPr>
      </p:pic>
      <p:pic>
        <p:nvPicPr>
          <p:cNvPr id="15" name="Picture 2" descr="http://library.thinkquest.org/04apr/00774/en/rDNA_clip_image002_0003.jpg"/>
          <p:cNvPicPr>
            <a:picLocks noChangeAspect="1" noChangeArrowheads="1"/>
          </p:cNvPicPr>
          <p:nvPr/>
        </p:nvPicPr>
        <p:blipFill>
          <a:blip r:embed="rId3" cstate="print">
            <a:clrChange>
              <a:clrFrom>
                <a:srgbClr val="FFFFFF"/>
              </a:clrFrom>
              <a:clrTo>
                <a:srgbClr val="FFFFFF">
                  <a:alpha val="0"/>
                </a:srgbClr>
              </a:clrTo>
            </a:clrChange>
            <a:duotone>
              <a:schemeClr val="accent1">
                <a:shade val="45000"/>
                <a:satMod val="135000"/>
              </a:schemeClr>
              <a:prstClr val="white"/>
            </a:duotone>
          </a:blip>
          <a:srcRect t="37447" r="68580"/>
          <a:stretch>
            <a:fillRect/>
          </a:stretch>
        </p:blipFill>
        <p:spPr bwMode="auto">
          <a:xfrm>
            <a:off x="-152400" y="4648200"/>
            <a:ext cx="990600" cy="1400176"/>
          </a:xfrm>
          <a:prstGeom prst="rect">
            <a:avLst/>
          </a:prstGeom>
          <a:noFill/>
        </p:spPr>
      </p:pic>
      <p:sp>
        <p:nvSpPr>
          <p:cNvPr id="18" name="Oval 17"/>
          <p:cNvSpPr/>
          <p:nvPr/>
        </p:nvSpPr>
        <p:spPr>
          <a:xfrm>
            <a:off x="-2743200" y="4114800"/>
            <a:ext cx="2743200" cy="2133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Restriction</a:t>
            </a:r>
            <a:br>
              <a:rPr lang="en-US" dirty="0" smtClean="0"/>
            </a:br>
            <a:r>
              <a:rPr lang="en-US" dirty="0" smtClean="0"/>
              <a:t>Enzyme</a:t>
            </a:r>
            <a:endParaRPr lang="en-US" dirty="0"/>
          </a:p>
        </p:txBody>
      </p:sp>
      <p:sp>
        <p:nvSpPr>
          <p:cNvPr id="22" name="Oval 21"/>
          <p:cNvSpPr/>
          <p:nvPr/>
        </p:nvSpPr>
        <p:spPr>
          <a:xfrm>
            <a:off x="-2743200" y="4267200"/>
            <a:ext cx="2743200" cy="2133600"/>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DNA</a:t>
            </a:r>
            <a:br>
              <a:rPr lang="en-US" dirty="0" smtClean="0"/>
            </a:br>
            <a:r>
              <a:rPr lang="en-US" dirty="0" err="1" smtClean="0"/>
              <a:t>Ligase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3" presetClass="path" presetSubtype="0" accel="50000" decel="50000" fill="hold" grpId="0" nodeType="clickEffect">
                                  <p:stCondLst>
                                    <p:cond delay="0"/>
                                  </p:stCondLst>
                                  <p:childTnLst>
                                    <p:animMotion origin="layout" path="M -2.77556E-17 -1.62812E-6 L 1.375 -1.62812E-6 " pathEditMode="relative" rAng="0" ptsTypes="AA">
                                      <p:cBhvr>
                                        <p:cTn id="10" dur="5000" fill="hold"/>
                                        <p:tgtEl>
                                          <p:spTgt spid="18"/>
                                        </p:tgtEl>
                                        <p:attrNameLst>
                                          <p:attrName>ppt_x</p:attrName>
                                          <p:attrName>ppt_y</p:attrName>
                                        </p:attrNameLst>
                                      </p:cBhvr>
                                      <p:rCtr x="688" y="0"/>
                                    </p:animMotion>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63" presetClass="path" presetSubtype="0" accel="50000" decel="50000" fill="hold" nodeType="clickEffect">
                                  <p:stCondLst>
                                    <p:cond delay="0"/>
                                  </p:stCondLst>
                                  <p:childTnLst>
                                    <p:animMotion origin="layout" path="M -2.5E-6 -4.69935E-6 L 0.25677 -4.69935E-6 " pathEditMode="relative" rAng="0" ptsTypes="AA">
                                      <p:cBhvr>
                                        <p:cTn id="18" dur="2000" fill="hold"/>
                                        <p:tgtEl>
                                          <p:spTgt spid="4"/>
                                        </p:tgtEl>
                                        <p:attrNameLst>
                                          <p:attrName>ppt_x</p:attrName>
                                          <p:attrName>ppt_y</p:attrName>
                                        </p:attrNameLst>
                                      </p:cBhvr>
                                      <p:rCtr x="128" y="0"/>
                                    </p:animMotion>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1">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63" presetClass="path" presetSubtype="0" accel="50000" decel="50000" fill="hold" grpId="0" nodeType="clickEffect">
                                  <p:stCondLst>
                                    <p:cond delay="0"/>
                                  </p:stCondLst>
                                  <p:childTnLst>
                                    <p:animMotion origin="layout" path="M -2.77556E-17 -1.62812E-6 L 1.375 -1.62812E-6 " pathEditMode="relative" rAng="0" ptsTypes="AA">
                                      <p:cBhvr>
                                        <p:cTn id="36" dur="5000" fill="hold"/>
                                        <p:tgtEl>
                                          <p:spTgt spid="22"/>
                                        </p:tgtEl>
                                        <p:attrNameLst>
                                          <p:attrName>ppt_x</p:attrName>
                                          <p:attrName>ppt_y</p:attrName>
                                        </p:attrNameLst>
                                      </p:cBhvr>
                                      <p:rCtr x="688"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DNA </a:t>
            </a:r>
            <a:r>
              <a:rPr lang="en-US" dirty="0" err="1" smtClean="0"/>
              <a:t>Ligase</a:t>
            </a:r>
            <a:endParaRPr lang="en-US" dirty="0"/>
          </a:p>
        </p:txBody>
      </p:sp>
      <p:sp>
        <p:nvSpPr>
          <p:cNvPr id="3" name="Content Placeholder 2"/>
          <p:cNvSpPr>
            <a:spLocks noGrp="1"/>
          </p:cNvSpPr>
          <p:nvPr>
            <p:ph sz="quarter" idx="1"/>
          </p:nvPr>
        </p:nvSpPr>
        <p:spPr>
          <a:xfrm>
            <a:off x="301752" y="1447800"/>
            <a:ext cx="8503920" cy="5029200"/>
          </a:xfrm>
        </p:spPr>
        <p:txBody>
          <a:bodyPr>
            <a:normAutofit lnSpcReduction="10000"/>
          </a:bodyPr>
          <a:lstStyle/>
          <a:p>
            <a:r>
              <a:rPr lang="en-US" dirty="0" smtClean="0"/>
              <a:t>Even if a new gene has complementary sticky ends, a </a:t>
            </a:r>
            <a:r>
              <a:rPr lang="en-US" u="sng" dirty="0" smtClean="0"/>
              <a:t>DNA </a:t>
            </a:r>
            <a:r>
              <a:rPr lang="en-US" u="sng" dirty="0" err="1" smtClean="0"/>
              <a:t>ligase</a:t>
            </a:r>
            <a:r>
              <a:rPr lang="en-US" u="sng" dirty="0" smtClean="0"/>
              <a:t> </a:t>
            </a:r>
            <a:r>
              <a:rPr lang="en-US" dirty="0" smtClean="0"/>
              <a:t>enzyme is necessary to “cement” the new gene into the genome.</a:t>
            </a:r>
          </a:p>
          <a:p>
            <a:pPr lvl="1"/>
            <a:r>
              <a:rPr lang="en-US" dirty="0" smtClean="0"/>
              <a:t>Without DNA </a:t>
            </a:r>
            <a:r>
              <a:rPr lang="en-US" dirty="0" err="1" smtClean="0"/>
              <a:t>ligase</a:t>
            </a:r>
            <a:r>
              <a:rPr lang="en-US" dirty="0" smtClean="0"/>
              <a:t>, the bond is only temporary. </a:t>
            </a:r>
          </a:p>
          <a:p>
            <a:pPr lvl="1"/>
            <a:r>
              <a:rPr lang="en-US" dirty="0" smtClean="0"/>
              <a:t>DNA </a:t>
            </a:r>
            <a:r>
              <a:rPr lang="en-US" dirty="0" err="1" smtClean="0"/>
              <a:t>Ligase</a:t>
            </a:r>
            <a:r>
              <a:rPr lang="en-US" dirty="0" smtClean="0"/>
              <a:t> is the “super glue” that makes a bond permanent</a:t>
            </a:r>
            <a:br>
              <a:rPr lang="en-US" dirty="0" smtClean="0"/>
            </a:br>
            <a:endParaRPr lang="en-US" dirty="0" smtClean="0"/>
          </a:p>
          <a:p>
            <a:r>
              <a:rPr lang="en-US" dirty="0" smtClean="0"/>
              <a:t>Once DNA </a:t>
            </a:r>
            <a:r>
              <a:rPr lang="en-US" dirty="0" err="1" smtClean="0"/>
              <a:t>ligase</a:t>
            </a:r>
            <a:r>
              <a:rPr lang="en-US" dirty="0" smtClean="0"/>
              <a:t> has formed a permanent bond with the new gene and the original genome (the “vector), we have recombinant </a:t>
            </a:r>
            <a:br>
              <a:rPr lang="en-US" dirty="0" smtClean="0"/>
            </a:br>
            <a:r>
              <a:rPr lang="en-US" dirty="0" smtClean="0"/>
              <a:t>DNA. </a:t>
            </a:r>
          </a:p>
          <a:p>
            <a:pPr lvl="1"/>
            <a:r>
              <a:rPr lang="en-US" dirty="0" smtClean="0"/>
              <a:t>A </a:t>
            </a:r>
            <a:r>
              <a:rPr lang="en-US" u="sng" dirty="0" smtClean="0"/>
              <a:t>cloning vector </a:t>
            </a:r>
            <a:r>
              <a:rPr lang="en-US" dirty="0" smtClean="0"/>
              <a:t>is the </a:t>
            </a:r>
            <a:br>
              <a:rPr lang="en-US" dirty="0" smtClean="0"/>
            </a:br>
            <a:r>
              <a:rPr lang="en-US" dirty="0" smtClean="0"/>
              <a:t>DNA that carries the </a:t>
            </a:r>
            <a:br>
              <a:rPr lang="en-US" dirty="0" smtClean="0"/>
            </a:br>
            <a:r>
              <a:rPr lang="en-US" dirty="0" smtClean="0"/>
              <a:t>inserted gene</a:t>
            </a:r>
            <a:endParaRPr lang="en-US" dirty="0"/>
          </a:p>
        </p:txBody>
      </p:sp>
      <p:pic>
        <p:nvPicPr>
          <p:cNvPr id="25602" name="Picture 2" descr="http://4.bp.blogspot.com/_0_whwN3zcXg/S8sjpD7mk4I/AAAAAAAAAMQ/6dQAi3ctF7Q/s1600/super_glue.jpg"/>
          <p:cNvPicPr>
            <a:picLocks noChangeAspect="1" noChangeArrowheads="1"/>
          </p:cNvPicPr>
          <p:nvPr/>
        </p:nvPicPr>
        <p:blipFill>
          <a:blip r:embed="rId3" cstate="print"/>
          <a:srcRect l="9231"/>
          <a:stretch>
            <a:fillRect/>
          </a:stretch>
        </p:blipFill>
        <p:spPr bwMode="auto">
          <a:xfrm>
            <a:off x="4267200" y="4572000"/>
            <a:ext cx="4495800" cy="2005966"/>
          </a:xfrm>
          <a:prstGeom prst="rect">
            <a:avLst/>
          </a:prstGeom>
          <a:noFill/>
        </p:spPr>
      </p:pic>
      <p:sp>
        <p:nvSpPr>
          <p:cNvPr id="6" name="Flowchart: Data 5"/>
          <p:cNvSpPr/>
          <p:nvPr/>
        </p:nvSpPr>
        <p:spPr>
          <a:xfrm rot="15367438">
            <a:off x="6746484" y="4936327"/>
            <a:ext cx="671298" cy="1099220"/>
          </a:xfrm>
          <a:prstGeom prst="flowChartInputOutpu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lowchart: Data 6"/>
          <p:cNvSpPr/>
          <p:nvPr/>
        </p:nvSpPr>
        <p:spPr>
          <a:xfrm rot="21053782">
            <a:off x="6362995" y="5224980"/>
            <a:ext cx="1493803" cy="604250"/>
          </a:xfrm>
          <a:prstGeom prst="flowChartInputOutpu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US" sz="2200" b="1" dirty="0" smtClean="0">
                <a:solidFill>
                  <a:srgbClr val="FFFF00"/>
                </a:solidFill>
                <a:latin typeface="Andy" pitchFamily="66" charset="0"/>
              </a:rPr>
              <a:t>DNA</a:t>
            </a:r>
            <a:br>
              <a:rPr lang="en-US" sz="2200" b="1" dirty="0" smtClean="0">
                <a:solidFill>
                  <a:srgbClr val="FFFF00"/>
                </a:solidFill>
                <a:latin typeface="Andy" pitchFamily="66" charset="0"/>
              </a:rPr>
            </a:br>
            <a:r>
              <a:rPr lang="en-US" sz="2200" b="1" dirty="0" err="1" smtClean="0">
                <a:solidFill>
                  <a:srgbClr val="FFFF00"/>
                </a:solidFill>
                <a:latin typeface="Andy" pitchFamily="66" charset="0"/>
              </a:rPr>
              <a:t>Ligase</a:t>
            </a:r>
            <a:endParaRPr lang="en-US" sz="2200" b="1" dirty="0">
              <a:solidFill>
                <a:srgbClr val="FFFF00"/>
              </a:solidFill>
              <a:latin typeface="Andy"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Clone Libraries</a:t>
            </a:r>
            <a:endParaRPr lang="en-US" dirty="0"/>
          </a:p>
        </p:txBody>
      </p:sp>
      <p:sp>
        <p:nvSpPr>
          <p:cNvPr id="3" name="Content Placeholder 2"/>
          <p:cNvSpPr>
            <a:spLocks noGrp="1"/>
          </p:cNvSpPr>
          <p:nvPr>
            <p:ph sz="quarter" idx="1"/>
          </p:nvPr>
        </p:nvSpPr>
        <p:spPr>
          <a:xfrm>
            <a:off x="301752" y="1527048"/>
            <a:ext cx="6784848" cy="4572000"/>
          </a:xfrm>
        </p:spPr>
        <p:txBody>
          <a:bodyPr>
            <a:normAutofit fontScale="92500" lnSpcReduction="20000"/>
          </a:bodyPr>
          <a:lstStyle/>
          <a:p>
            <a:r>
              <a:rPr lang="en-US" dirty="0" smtClean="0"/>
              <a:t>If you recall, recombinant DNA was used to sequence the human genome. </a:t>
            </a:r>
          </a:p>
          <a:p>
            <a:r>
              <a:rPr lang="en-US" dirty="0" smtClean="0"/>
              <a:t>Sections of human DNA were inserted into </a:t>
            </a:r>
            <a:r>
              <a:rPr lang="en-US" i="1" dirty="0" smtClean="0"/>
              <a:t>E. coli</a:t>
            </a:r>
            <a:r>
              <a:rPr lang="en-US" dirty="0" smtClean="0"/>
              <a:t> chromosomes to replicate the human DNA.</a:t>
            </a:r>
          </a:p>
          <a:p>
            <a:pPr lvl="1"/>
            <a:r>
              <a:rPr lang="en-US" dirty="0" smtClean="0"/>
              <a:t>By cutting the bacterial genome and inserting the human DNA, we were creating recombinant DNA. </a:t>
            </a:r>
          </a:p>
          <a:p>
            <a:r>
              <a:rPr lang="en-US" dirty="0" smtClean="0"/>
              <a:t>Each time the bacteria divided, they reproduced the same human gene. </a:t>
            </a:r>
          </a:p>
          <a:p>
            <a:r>
              <a:rPr lang="en-US" dirty="0" smtClean="0"/>
              <a:t>Later, the human gene could be removed using the same restriction enzyme to cut the bond created by DNA </a:t>
            </a:r>
            <a:r>
              <a:rPr lang="en-US" dirty="0" err="1" smtClean="0"/>
              <a:t>ligase</a:t>
            </a:r>
            <a:r>
              <a:rPr lang="en-US" dirty="0" smtClean="0"/>
              <a:t>.  </a:t>
            </a:r>
          </a:p>
          <a:p>
            <a:pPr lvl="1"/>
            <a:r>
              <a:rPr lang="en-US" dirty="0" smtClean="0"/>
              <a:t>The DNA, now copied, could be better studied and sequenced using the Sanger method. </a:t>
            </a:r>
            <a:endParaRPr lang="en-US" dirty="0"/>
          </a:p>
        </p:txBody>
      </p:sp>
      <p:pic>
        <p:nvPicPr>
          <p:cNvPr id="29698" name="Picture 2" descr="http://www.mindfully.org/GE/Human-Genome11b.GIF"/>
          <p:cNvPicPr>
            <a:picLocks noChangeAspect="1" noChangeArrowheads="1"/>
          </p:cNvPicPr>
          <p:nvPr/>
        </p:nvPicPr>
        <p:blipFill>
          <a:blip r:embed="rId3" cstate="print"/>
          <a:srcRect t="42762" r="59033" b="21603"/>
          <a:stretch>
            <a:fillRect/>
          </a:stretch>
        </p:blipFill>
        <p:spPr bwMode="auto">
          <a:xfrm>
            <a:off x="6843712" y="1752600"/>
            <a:ext cx="2300288" cy="2286000"/>
          </a:xfrm>
          <a:prstGeom prst="rect">
            <a:avLst/>
          </a:prstGeom>
          <a:noFill/>
        </p:spPr>
      </p:pic>
      <p:pic>
        <p:nvPicPr>
          <p:cNvPr id="29700" name="Picture 4" descr="http://www.mindfully.org/GE/Human-Genome11b.GIF"/>
          <p:cNvPicPr>
            <a:picLocks noChangeAspect="1" noChangeArrowheads="1"/>
          </p:cNvPicPr>
          <p:nvPr/>
        </p:nvPicPr>
        <p:blipFill>
          <a:blip r:embed="rId3" cstate="print"/>
          <a:srcRect l="52535" t="73051"/>
          <a:stretch>
            <a:fillRect/>
          </a:stretch>
        </p:blipFill>
        <p:spPr bwMode="auto">
          <a:xfrm>
            <a:off x="6781800" y="4572000"/>
            <a:ext cx="2599066" cy="1685925"/>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Uses of Recombinant DNA</a:t>
            </a:r>
            <a:endParaRPr lang="en-US" dirty="0"/>
          </a:p>
        </p:txBody>
      </p:sp>
      <p:sp>
        <p:nvSpPr>
          <p:cNvPr id="3" name="Content Placeholder 2"/>
          <p:cNvSpPr>
            <a:spLocks noGrp="1"/>
          </p:cNvSpPr>
          <p:nvPr>
            <p:ph sz="quarter" idx="1"/>
          </p:nvPr>
        </p:nvSpPr>
        <p:spPr>
          <a:xfrm>
            <a:off x="301752" y="1527048"/>
            <a:ext cx="8613648" cy="4797552"/>
          </a:xfrm>
        </p:spPr>
        <p:txBody>
          <a:bodyPr>
            <a:normAutofit fontScale="92500" lnSpcReduction="20000"/>
          </a:bodyPr>
          <a:lstStyle/>
          <a:p>
            <a:r>
              <a:rPr lang="en-US" dirty="0" smtClean="0"/>
              <a:t>Recombinant DNA provides many uses beyond sequencing a genome.</a:t>
            </a:r>
          </a:p>
          <a:p>
            <a:pPr lvl="1"/>
            <a:r>
              <a:rPr lang="en-US" dirty="0" smtClean="0"/>
              <a:t>One of the industries most affected by biotechnology and the use of recombinant DNA is agriculture.</a:t>
            </a:r>
            <a:br>
              <a:rPr lang="en-US" dirty="0" smtClean="0"/>
            </a:br>
            <a:endParaRPr lang="en-US" dirty="0" smtClean="0"/>
          </a:p>
          <a:p>
            <a:r>
              <a:rPr lang="en-US" dirty="0" smtClean="0"/>
              <a:t>Bt Corn is perhaps the most famous examples of a </a:t>
            </a:r>
            <a:br>
              <a:rPr lang="en-US" dirty="0" smtClean="0"/>
            </a:br>
            <a:r>
              <a:rPr lang="en-US" u="sng" dirty="0" smtClean="0"/>
              <a:t>genetically modified </a:t>
            </a:r>
            <a:br>
              <a:rPr lang="en-US" u="sng" dirty="0" smtClean="0"/>
            </a:br>
            <a:r>
              <a:rPr lang="en-US" u="sng" dirty="0" smtClean="0"/>
              <a:t>organism </a:t>
            </a:r>
            <a:r>
              <a:rPr lang="en-US" dirty="0" smtClean="0"/>
              <a:t>(GMO).</a:t>
            </a:r>
          </a:p>
          <a:p>
            <a:pPr lvl="1"/>
            <a:r>
              <a:rPr lang="en-US" u="sng" dirty="0" smtClean="0"/>
              <a:t>GMO</a:t>
            </a:r>
            <a:r>
              <a:rPr lang="en-US" dirty="0" smtClean="0"/>
              <a:t>: a plant or animal that </a:t>
            </a:r>
            <a:br>
              <a:rPr lang="en-US" dirty="0" smtClean="0"/>
            </a:br>
            <a:r>
              <a:rPr lang="en-US" dirty="0" smtClean="0"/>
              <a:t>has been genetically modified </a:t>
            </a:r>
            <a:br>
              <a:rPr lang="en-US" dirty="0" smtClean="0"/>
            </a:br>
            <a:r>
              <a:rPr lang="en-US" dirty="0" smtClean="0"/>
              <a:t>through the addition of a </a:t>
            </a:r>
            <a:br>
              <a:rPr lang="en-US" dirty="0" smtClean="0"/>
            </a:br>
            <a:r>
              <a:rPr lang="en-US" dirty="0" smtClean="0"/>
              <a:t>small amount of genetic </a:t>
            </a:r>
            <a:br>
              <a:rPr lang="en-US" dirty="0" smtClean="0"/>
            </a:br>
            <a:r>
              <a:rPr lang="en-US" dirty="0" smtClean="0"/>
              <a:t>material from other organisms.</a:t>
            </a:r>
            <a:br>
              <a:rPr lang="en-US" dirty="0" smtClean="0"/>
            </a:br>
            <a:endParaRPr lang="en-US" dirty="0" smtClean="0"/>
          </a:p>
          <a:p>
            <a:r>
              <a:rPr lang="en-US" i="1" dirty="0" smtClean="0"/>
              <a:t>Right: control vs. Bt corn</a:t>
            </a:r>
            <a:endParaRPr lang="en-US" i="1" dirty="0"/>
          </a:p>
        </p:txBody>
      </p:sp>
      <p:pic>
        <p:nvPicPr>
          <p:cNvPr id="31746" name="Picture 2" descr="http://www.ent.iastate.edu/images/plantpath/corn/ecb/bteardam.jpg"/>
          <p:cNvPicPr>
            <a:picLocks noChangeAspect="1" noChangeArrowheads="1"/>
          </p:cNvPicPr>
          <p:nvPr/>
        </p:nvPicPr>
        <p:blipFill>
          <a:blip r:embed="rId3" cstate="print"/>
          <a:srcRect/>
          <a:stretch>
            <a:fillRect/>
          </a:stretch>
        </p:blipFill>
        <p:spPr bwMode="auto">
          <a:xfrm>
            <a:off x="4495800" y="3498321"/>
            <a:ext cx="4495800" cy="2778654"/>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307</TotalTime>
  <Words>878</Words>
  <Application>Microsoft Office PowerPoint</Application>
  <PresentationFormat>On-screen Show (4:3)</PresentationFormat>
  <Paragraphs>137</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Civic</vt:lpstr>
      <vt:lpstr>Intro to Biotechnology</vt:lpstr>
      <vt:lpstr>Recombinant DNA</vt:lpstr>
      <vt:lpstr>Biotechnology</vt:lpstr>
      <vt:lpstr>Making Recombinant DNA</vt:lpstr>
      <vt:lpstr>Making Recombinant DNA</vt:lpstr>
      <vt:lpstr>Creation of Recombinant DNA</vt:lpstr>
      <vt:lpstr>DNA Ligase</vt:lpstr>
      <vt:lpstr>Creating Clone Libraries</vt:lpstr>
      <vt:lpstr>Uses of Recombinant DNA</vt:lpstr>
      <vt:lpstr>Bt Corn</vt:lpstr>
      <vt:lpstr>Production of Bt Corn</vt:lpstr>
      <vt:lpstr>Bt in action.</vt:lpstr>
      <vt:lpstr>Is It Safe?</vt:lpstr>
      <vt:lpstr>Bt &amp; Monarchs </vt:lpstr>
      <vt:lpstr>Golden Rice</vt:lpstr>
      <vt:lpstr>Golden Rice</vt:lpstr>
      <vt:lpstr>Producing Golden Rice</vt:lpstr>
      <vt:lpstr>Golden Rice</vt:lpstr>
      <vt:lpstr>“Pharm” Animals</vt:lpstr>
      <vt:lpstr>Environmental Uses</vt:lpstr>
      <vt:lpstr>Biofuels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Biotechnology</dc:title>
  <dc:creator>Mr. Craig Kohn</dc:creator>
  <cp:lastModifiedBy>Mr. Craig A. Kohn</cp:lastModifiedBy>
  <cp:revision>39</cp:revision>
  <dcterms:created xsi:type="dcterms:W3CDTF">2011-05-03T01:21:58Z</dcterms:created>
  <dcterms:modified xsi:type="dcterms:W3CDTF">2012-03-20T18:00:46Z</dcterms:modified>
</cp:coreProperties>
</file>