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7"/>
  </p:notesMasterIdLst>
  <p:sldIdLst>
    <p:sldId id="272" r:id="rId3"/>
    <p:sldId id="271" r:id="rId4"/>
    <p:sldId id="275" r:id="rId5"/>
    <p:sldId id="273" r:id="rId6"/>
    <p:sldId id="290" r:id="rId7"/>
    <p:sldId id="276" r:id="rId8"/>
    <p:sldId id="279" r:id="rId9"/>
    <p:sldId id="277" r:id="rId10"/>
    <p:sldId id="278" r:id="rId11"/>
    <p:sldId id="291" r:id="rId12"/>
    <p:sldId id="289" r:id="rId13"/>
    <p:sldId id="274" r:id="rId14"/>
    <p:sldId id="293" r:id="rId15"/>
    <p:sldId id="294" r:id="rId16"/>
    <p:sldId id="295" r:id="rId17"/>
    <p:sldId id="284" r:id="rId18"/>
    <p:sldId id="286" r:id="rId19"/>
    <p:sldId id="297" r:id="rId20"/>
    <p:sldId id="300" r:id="rId21"/>
    <p:sldId id="283" r:id="rId22"/>
    <p:sldId id="298" r:id="rId23"/>
    <p:sldId id="299" r:id="rId24"/>
    <p:sldId id="301" r:id="rId25"/>
    <p:sldId id="302" r:id="rId26"/>
    <p:sldId id="303" r:id="rId27"/>
    <p:sldId id="307" r:id="rId28"/>
    <p:sldId id="308" r:id="rId29"/>
    <p:sldId id="305" r:id="rId30"/>
    <p:sldId id="312" r:id="rId31"/>
    <p:sldId id="306" r:id="rId32"/>
    <p:sldId id="309" r:id="rId33"/>
    <p:sldId id="282" r:id="rId34"/>
    <p:sldId id="310" r:id="rId35"/>
    <p:sldId id="31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09" autoAdjust="0"/>
  </p:normalViewPr>
  <p:slideViewPr>
    <p:cSldViewPr snapToGrid="0" snapToObjects="1">
      <p:cViewPr>
        <p:scale>
          <a:sx n="84" d="100"/>
          <a:sy n="84" d="100"/>
        </p:scale>
        <p:origin x="-277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A45F736B-3172-4346-8677-2A74BAC21EA9}" type="datetimeFigureOut">
              <a:rPr lang="en-US" smtClean="0"/>
              <a:pPr/>
              <a:t>12/12/13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D23B8BE6-B101-B945-9C86-4778529691CB}" type="slidenum">
              <a:rPr lang="en-US" smtClean="0"/>
              <a:pPr/>
              <a:t>‹#›</a:t>
            </a:fld>
            <a:endParaRPr lang="en-US" dirty="0"/>
          </a:p>
        </p:txBody>
      </p:sp>
    </p:spTree>
    <p:extLst>
      <p:ext uri="{BB962C8B-B14F-4D97-AF65-F5344CB8AC3E}">
        <p14:creationId xmlns:p14="http://schemas.microsoft.com/office/powerpoint/2010/main" val="2942631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imes New Roman"/>
        <a:ea typeface="+mn-ea"/>
        <a:cs typeface="+mn-cs"/>
      </a:defRPr>
    </a:lvl1pPr>
    <a:lvl2pPr marL="457200" algn="l" defTabSz="457200" rtl="0" eaLnBrk="1" latinLnBrk="0" hangingPunct="1">
      <a:defRPr sz="1200" kern="1200">
        <a:solidFill>
          <a:schemeClr val="tx1"/>
        </a:solidFill>
        <a:latin typeface="Times New Roman"/>
        <a:ea typeface="+mn-ea"/>
        <a:cs typeface="+mn-cs"/>
      </a:defRPr>
    </a:lvl2pPr>
    <a:lvl3pPr marL="914400" algn="l" defTabSz="457200" rtl="0" eaLnBrk="1" latinLnBrk="0" hangingPunct="1">
      <a:defRPr sz="1200" kern="1200">
        <a:solidFill>
          <a:schemeClr val="tx1"/>
        </a:solidFill>
        <a:latin typeface="Times New Roman"/>
        <a:ea typeface="+mn-ea"/>
        <a:cs typeface="+mn-cs"/>
      </a:defRPr>
    </a:lvl3pPr>
    <a:lvl4pPr marL="1371600" algn="l" defTabSz="457200" rtl="0" eaLnBrk="1" latinLnBrk="0" hangingPunct="1">
      <a:defRPr sz="1200" kern="1200">
        <a:solidFill>
          <a:schemeClr val="tx1"/>
        </a:solidFill>
        <a:latin typeface="Times New Roman"/>
        <a:ea typeface="+mn-ea"/>
        <a:cs typeface="+mn-cs"/>
      </a:defRPr>
    </a:lvl4pPr>
    <a:lvl5pPr marL="1828800" algn="l" defTabSz="457200" rtl="0" eaLnBrk="1" latinLnBrk="0" hangingPunct="1">
      <a:defRPr sz="1200" kern="1200">
        <a:solidFill>
          <a:schemeClr val="tx1"/>
        </a:solidFill>
        <a:latin typeface="Times New Roman"/>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700" dirty="0" smtClean="0"/>
              <a:t>This is just meant to be a funny introduction.</a:t>
            </a:r>
          </a:p>
          <a:p>
            <a:endParaRPr lang="en-US" sz="2700" dirty="0" smtClean="0"/>
          </a:p>
          <a:p>
            <a:r>
              <a:rPr lang="en-US" sz="2700" dirty="0" smtClean="0"/>
              <a:t>“Chipmuntula”</a:t>
            </a:r>
            <a:endParaRPr lang="en-US" sz="2700"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a:solidFill>
                  <a:srgbClr val="000000"/>
                </a:solidFill>
                <a:latin typeface="Times New Roman"/>
              </a:rPr>
              <a:pPr eaLnBrk="1" hangingPunct="1"/>
              <a:t>1</a:t>
            </a:fld>
            <a:endParaRPr lang="en-US" sz="1200" dirty="0">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what insulin does, where its made, and what diabetes is.  Engage them in a discussion of the different ways in which it can be made synthetically.</a:t>
            </a:r>
          </a:p>
          <a:p>
            <a:endParaRPr lang="en-US" baseline="0" dirty="0" smtClean="0"/>
          </a:p>
          <a:p>
            <a:r>
              <a:rPr lang="en-US" baseline="0" dirty="0" smtClean="0"/>
              <a:t>Make sure that you engage the students in a brief discussion of “Does this cross your line?”  Again, this could be done by a show of hands and anyone raising their hands can give a brief explanation of why.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11</a:t>
            </a:fld>
            <a:endParaRPr lang="en-US" dirty="0"/>
          </a:p>
        </p:txBody>
      </p:sp>
    </p:spTree>
    <p:extLst>
      <p:ext uri="{BB962C8B-B14F-4D97-AF65-F5344CB8AC3E}">
        <p14:creationId xmlns:p14="http://schemas.microsoft.com/office/powerpoint/2010/main" val="119387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what golden rice is, how its made, and what possible good it might could do.  Make sure they know that because of issue with regulation, it is not “currently” being used.  Much like several other GMF (Franken foods) available today.</a:t>
            </a:r>
          </a:p>
          <a:p>
            <a:endParaRPr lang="en-US" baseline="0" dirty="0" smtClean="0"/>
          </a:p>
          <a:p>
            <a:r>
              <a:rPr lang="en-US" baseline="0" dirty="0" smtClean="0"/>
              <a:t>Make sure that you engage the students in a brief discussion of “Does this cross your line?”  Again, this could be done by a show of hands and anyone raising their hands can give a brief explanation of why.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12</a:t>
            </a:fld>
            <a:endParaRPr lang="en-US" dirty="0"/>
          </a:p>
        </p:txBody>
      </p:sp>
    </p:spTree>
    <p:extLst>
      <p:ext uri="{BB962C8B-B14F-4D97-AF65-F5344CB8AC3E}">
        <p14:creationId xmlns:p14="http://schemas.microsoft.com/office/powerpoint/2010/main" val="129681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start</a:t>
            </a:r>
            <a:r>
              <a:rPr lang="en-US" baseline="0" dirty="0" smtClean="0"/>
              <a:t> by asking what the students “think” cloning is and what they feel about it.</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14</a:t>
            </a:fld>
            <a:endParaRPr lang="en-US" dirty="0"/>
          </a:p>
        </p:txBody>
      </p:sp>
    </p:spTree>
    <p:extLst>
      <p:ext uri="{BB962C8B-B14F-4D97-AF65-F5344CB8AC3E}">
        <p14:creationId xmlns:p14="http://schemas.microsoft.com/office/powerpoint/2010/main" val="227523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15</a:t>
            </a:fld>
            <a:endParaRPr lang="en-US" dirty="0"/>
          </a:p>
        </p:txBody>
      </p:sp>
    </p:spTree>
    <p:extLst>
      <p:ext uri="{BB962C8B-B14F-4D97-AF65-F5344CB8AC3E}">
        <p14:creationId xmlns:p14="http://schemas.microsoft.com/office/powerpoint/2010/main" val="34653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process of cloning</a:t>
            </a:r>
            <a:r>
              <a:rPr lang="en-US" baseline="0" dirty="0" smtClean="0"/>
              <a:t> outlined by the figure.  Engage the students in discussion by asking the following questions:</a:t>
            </a:r>
          </a:p>
          <a:p>
            <a:pPr marL="228600" indent="-228600">
              <a:buFont typeface="+mj-lt"/>
              <a:buAutoNum type="arabicPeriod"/>
            </a:pPr>
            <a:r>
              <a:rPr lang="en-US" baseline="0" dirty="0" smtClean="0"/>
              <a:t>Is a male needed for this process?  Why or why not?</a:t>
            </a:r>
          </a:p>
          <a:p>
            <a:pPr marL="228600" indent="-228600">
              <a:buFont typeface="+mj-lt"/>
              <a:buAutoNum type="arabicPeriod"/>
            </a:pPr>
            <a:r>
              <a:rPr lang="en-US" baseline="0" dirty="0" smtClean="0"/>
              <a:t>Why is an egg cell used?</a:t>
            </a:r>
          </a:p>
          <a:p>
            <a:pPr marL="228600" indent="-228600">
              <a:buFont typeface="+mj-lt"/>
              <a:buAutoNum type="arabicPeriod"/>
            </a:pPr>
            <a:r>
              <a:rPr lang="en-US" baseline="0" dirty="0" smtClean="0"/>
              <a:t>What is the difference between the DNA in the egg and the DNA in the somatic cell?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sure that you engage the students in a brief discussion of “Does this cross your line?”  Again, this could be done by a show of hands and anyone raising their hands can give a brief explanation of why.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16</a:t>
            </a:fld>
            <a:endParaRPr lang="en-US" dirty="0"/>
          </a:p>
        </p:txBody>
      </p:sp>
    </p:spTree>
    <p:extLst>
      <p:ext uri="{BB962C8B-B14F-4D97-AF65-F5344CB8AC3E}">
        <p14:creationId xmlns:p14="http://schemas.microsoft.com/office/powerpoint/2010/main" val="307823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sure that you engage the students in a brief discussion of “Does this cross your line?”  Again, this could be done by a show of hands and anyone raising their hands can give a brief explanation of why.</a:t>
            </a:r>
            <a:endParaRPr lang="en-US" dirty="0" smtClean="0"/>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17</a:t>
            </a:fld>
            <a:endParaRPr lang="en-US" dirty="0"/>
          </a:p>
        </p:txBody>
      </p:sp>
    </p:spTree>
    <p:extLst>
      <p:ext uri="{BB962C8B-B14F-4D97-AF65-F5344CB8AC3E}">
        <p14:creationId xmlns:p14="http://schemas.microsoft.com/office/powerpoint/2010/main" val="384527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Explain how a plant,</a:t>
            </a:r>
            <a:r>
              <a:rPr lang="en-US" b="0" baseline="0" dirty="0" smtClean="0"/>
              <a:t> such as this carrot, can be fragmented and then used to produce a whole carrot again.  </a:t>
            </a:r>
            <a:r>
              <a:rPr lang="en-US" b="0" dirty="0" smtClean="0"/>
              <a:t>Ask the students if they have ever heard of the word</a:t>
            </a:r>
            <a:r>
              <a:rPr lang="en-US" b="0" baseline="0" dirty="0" smtClean="0"/>
              <a:t> </a:t>
            </a:r>
            <a:r>
              <a:rPr lang="en-US" b="1" baseline="0" dirty="0" smtClean="0"/>
              <a:t>totipotent</a:t>
            </a:r>
            <a:r>
              <a:rPr lang="en-US" b="0" baseline="0" dirty="0" smtClean="0"/>
              <a:t> and ask them what they think it means.</a:t>
            </a:r>
            <a:endParaRPr lang="en-US" b="0"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20</a:t>
            </a:fld>
            <a:endParaRPr lang="en-US" dirty="0"/>
          </a:p>
        </p:txBody>
      </p:sp>
    </p:spTree>
    <p:extLst>
      <p:ext uri="{BB962C8B-B14F-4D97-AF65-F5344CB8AC3E}">
        <p14:creationId xmlns:p14="http://schemas.microsoft.com/office/powerpoint/2010/main" val="342973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a:t>
            </a:r>
            <a:r>
              <a:rPr lang="en-US" baseline="0" dirty="0" smtClean="0"/>
              <a:t> the students understand the difference between a pluripotent cell and a totipotent cell.</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21</a:t>
            </a:fld>
            <a:endParaRPr lang="en-US" dirty="0"/>
          </a:p>
        </p:txBody>
      </p:sp>
    </p:spTree>
    <p:extLst>
      <p:ext uri="{BB962C8B-B14F-4D97-AF65-F5344CB8AC3E}">
        <p14:creationId xmlns:p14="http://schemas.microsoft.com/office/powerpoint/2010/main" val="178529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engage the students</a:t>
            </a:r>
            <a:r>
              <a:rPr lang="en-US" baseline="0" dirty="0" smtClean="0"/>
              <a:t> and ask if iPS cells were used instead of embryonic stem cells…would they be for their use to help cure/fight diseases?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22</a:t>
            </a:fld>
            <a:endParaRPr lang="en-US" dirty="0"/>
          </a:p>
        </p:txBody>
      </p:sp>
    </p:spTree>
    <p:extLst>
      <p:ext uri="{BB962C8B-B14F-4D97-AF65-F5344CB8AC3E}">
        <p14:creationId xmlns:p14="http://schemas.microsoft.com/office/powerpoint/2010/main" val="250975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slides stresses that the concepts and technologies discussed in this lesson are changing rapidly everyday.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23</a:t>
            </a:fld>
            <a:endParaRPr lang="en-US" dirty="0"/>
          </a:p>
        </p:txBody>
      </p:sp>
    </p:spTree>
    <p:extLst>
      <p:ext uri="{BB962C8B-B14F-4D97-AF65-F5344CB8AC3E}">
        <p14:creationId xmlns:p14="http://schemas.microsoft.com/office/powerpoint/2010/main" val="240570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go over what biotechnology is and a brief overview of some of the “products” that we have been able to produce.</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a:t>
            </a:fld>
            <a:endParaRPr lang="en-US" dirty="0"/>
          </a:p>
        </p:txBody>
      </p:sp>
    </p:spTree>
    <p:extLst>
      <p:ext uri="{BB962C8B-B14F-4D97-AF65-F5344CB8AC3E}">
        <p14:creationId xmlns:p14="http://schemas.microsoft.com/office/powerpoint/2010/main" val="2701284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a:t>
            </a:r>
            <a:r>
              <a:rPr lang="en-US" baseline="0" dirty="0" smtClean="0"/>
              <a:t> the students in a discussion of this process by asking them the following questions:</a:t>
            </a:r>
          </a:p>
          <a:p>
            <a:pPr marL="228600" indent="-228600">
              <a:buFont typeface="+mj-lt"/>
              <a:buAutoNum type="arabicPeriod"/>
            </a:pPr>
            <a:r>
              <a:rPr lang="en-US" baseline="0" dirty="0" smtClean="0"/>
              <a:t>Why is the DNA being placed on the negative side?</a:t>
            </a:r>
          </a:p>
          <a:p>
            <a:pPr marL="228600" indent="-228600">
              <a:buFont typeface="+mj-lt"/>
              <a:buAutoNum type="arabicPeriod"/>
            </a:pPr>
            <a:r>
              <a:rPr lang="en-US" baseline="0" dirty="0" smtClean="0"/>
              <a:t>Why does it travel toward the positive side? </a:t>
            </a:r>
          </a:p>
          <a:p>
            <a:pPr marL="228600" indent="-228600">
              <a:buFont typeface="+mj-lt"/>
              <a:buAutoNum type="arabicPeriod"/>
            </a:pPr>
            <a:r>
              <a:rPr lang="en-US" baseline="0" dirty="0" smtClean="0"/>
              <a:t>Explain that the gel is like a matrix of tunnels, some large and some small.  Ask: Why are the large molecules closer to the start than the smaller ones?  How can we use this to identify certain fragments.</a:t>
            </a:r>
          </a:p>
          <a:p>
            <a:pPr marL="228600" indent="-228600">
              <a:buFont typeface="+mj-lt"/>
              <a:buAutoNum type="arabicPeriod"/>
            </a:pPr>
            <a:r>
              <a:rPr lang="en-US" baseline="0" dirty="0" smtClean="0"/>
              <a:t>One way to analyze a sample of DNA via electrophoresis involves cutting the sample with restriction enzymes. This requires a large sample of DNA, such as from a test tube of blood. Cutting with the enzymes will produce fragments of DNA. The length of those fragments will differ between individuals. Those differences are called </a:t>
            </a:r>
            <a:r>
              <a:rPr lang="en-US" b="1" baseline="0" dirty="0" smtClean="0"/>
              <a:t>restriction fragment length polymorphisms (RFLP). </a:t>
            </a:r>
            <a:r>
              <a:rPr lang="en-US" b="0" baseline="0" dirty="0" smtClean="0"/>
              <a:t>The illustration in this slide and the next could be RFLPs. How can this be used to do paternity tests or crime scene analysis? (compare banding patterns between samples)</a:t>
            </a:r>
            <a:endParaRPr lang="en-US" b="1" baseline="0" dirty="0" smtClean="0"/>
          </a:p>
          <a:p>
            <a:pPr marL="0" indent="0">
              <a:buFont typeface="+mj-lt"/>
              <a:buNone/>
            </a:pPr>
            <a:endParaRPr lang="en-US" dirty="0" smtClean="0"/>
          </a:p>
          <a:p>
            <a:r>
              <a:rPr lang="en-US" sz="1200" kern="1200" dirty="0" smtClean="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r>
              <a:rPr lang="en-US" sz="1200" kern="1200" dirty="0" smtClean="0">
                <a:solidFill>
                  <a:schemeClr val="tx1"/>
                </a:solidFill>
                <a:effectLst/>
                <a:latin typeface="Times New Roman"/>
                <a:ea typeface="+mn-ea"/>
                <a:cs typeface="+mn-cs"/>
              </a:rPr>
              <a:t> </a:t>
            </a:r>
          </a:p>
          <a:p>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26</a:t>
            </a:fld>
            <a:endParaRPr lang="en-US" dirty="0"/>
          </a:p>
        </p:txBody>
      </p:sp>
    </p:spTree>
    <p:extLst>
      <p:ext uri="{BB962C8B-B14F-4D97-AF65-F5344CB8AC3E}">
        <p14:creationId xmlns:p14="http://schemas.microsoft.com/office/powerpoint/2010/main" val="32460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a:t>
            </a:r>
            <a:r>
              <a:rPr lang="en-US" baseline="0" dirty="0" smtClean="0"/>
              <a:t> amount of sample available at most crime scenes makes RFLP analysis impossible. Another option is to use PCR to produce products to analyze in other ways, as described in the following slides. Note that no restriction enzymes are used in analyzing PCR products, so we do not refer to RFLPs when discussing PCR analysis of DNA. If large samples of DNA are present, then both techniques could be used.</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28</a:t>
            </a:fld>
            <a:endParaRPr lang="en-US" dirty="0"/>
          </a:p>
        </p:txBody>
      </p:sp>
    </p:spTree>
    <p:extLst>
      <p:ext uri="{BB962C8B-B14F-4D97-AF65-F5344CB8AC3E}">
        <p14:creationId xmlns:p14="http://schemas.microsoft.com/office/powerpoint/2010/main" val="245077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great animations</a:t>
            </a:r>
            <a:r>
              <a:rPr lang="en-US" baseline="0" dirty="0" smtClean="0"/>
              <a:t> showing how PCR works, see http://www.dnalc.org/view/15924-Making-many-copies-of-DNA.html and http://www.dnalc.org/view/15475-The-cycles-of-the-polymerase-chain-reaction-PCR-3D-animation-with-no-audio.html (the first is in 2D and the second is in 3D)</a:t>
            </a:r>
            <a:endParaRPr lang="en-US" dirty="0" smtClean="0"/>
          </a:p>
          <a:p>
            <a:endParaRPr lang="en-US" dirty="0" smtClean="0"/>
          </a:p>
          <a:p>
            <a:r>
              <a:rPr lang="en-US" dirty="0" smtClean="0"/>
              <a:t>Take some time going over this figure and the animation(s).  It is important</a:t>
            </a:r>
            <a:r>
              <a:rPr lang="en-US" baseline="0" dirty="0" smtClean="0"/>
              <a:t> to realize that only a relatively short (up to 20,000 base pairs, but typically much shorter than that) “target sequence” is being amplified. The area between the two primers is the target sequence. In the image on the slide, point out that the chromosome goes on for a very long distance both above and below the stretch being shown in the illustration. PCR can not be used to copy an entire chromosome. </a:t>
            </a:r>
            <a:r>
              <a:rPr lang="en-US" dirty="0" smtClean="0"/>
              <a:t>Make sure the student understands what is going on here</a:t>
            </a:r>
            <a:r>
              <a:rPr lang="en-US" baseline="0" dirty="0" smtClean="0"/>
              <a:t> by prompting them to explain the following:</a:t>
            </a:r>
          </a:p>
          <a:p>
            <a:pPr marL="228600" indent="-228600">
              <a:buFont typeface="+mj-lt"/>
              <a:buAutoNum type="arabicPeriod"/>
            </a:pPr>
            <a:r>
              <a:rPr lang="en-US" baseline="0" dirty="0" smtClean="0"/>
              <a:t>What is a primer used for?</a:t>
            </a:r>
          </a:p>
          <a:p>
            <a:pPr marL="228600" indent="-228600">
              <a:buFont typeface="+mj-lt"/>
              <a:buAutoNum type="arabicPeriod"/>
            </a:pPr>
            <a:r>
              <a:rPr lang="en-US" baseline="0" dirty="0" smtClean="0"/>
              <a:t>How is DNA polymerase used in this process?</a:t>
            </a:r>
          </a:p>
          <a:p>
            <a:pPr marL="228600" indent="-228600">
              <a:buFont typeface="+mj-lt"/>
              <a:buAutoNum type="arabicPeriod"/>
            </a:pPr>
            <a:r>
              <a:rPr lang="en-US" baseline="0" dirty="0" smtClean="0"/>
              <a:t>What else must be in the test tube for the process to work? (template DNA; nucleotides – A,C,G,T)</a:t>
            </a:r>
          </a:p>
          <a:p>
            <a:pPr marL="228600" indent="-228600">
              <a:buFont typeface="+mj-lt"/>
              <a:buAutoNum type="arabicPeriod"/>
            </a:pPr>
            <a:r>
              <a:rPr lang="en-US" baseline="0" dirty="0" smtClean="0"/>
              <a:t>What does heating up the test tube mixture do?</a:t>
            </a:r>
          </a:p>
          <a:p>
            <a:pPr marL="228600" indent="-228600">
              <a:buFont typeface="+mj-lt"/>
              <a:buAutoNum type="arabicPeriod"/>
            </a:pPr>
            <a:r>
              <a:rPr lang="en-US" baseline="0" dirty="0" smtClean="0"/>
              <a:t>What does cooling the test tube mixture do?</a:t>
            </a:r>
          </a:p>
          <a:p>
            <a:pPr marL="228600" indent="-228600">
              <a:buFont typeface="+mj-lt"/>
              <a:buAutoNum type="arabicPeriod"/>
            </a:pPr>
            <a:endParaRPr lang="en-US" baseline="0" dirty="0" smtClean="0"/>
          </a:p>
          <a:p>
            <a:pPr marL="0" indent="0">
              <a:buFont typeface="+mj-lt"/>
              <a:buNone/>
            </a:pPr>
            <a:r>
              <a:rPr lang="en-US" baseline="0" dirty="0" smtClean="0"/>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29</a:t>
            </a:fld>
            <a:endParaRPr lang="en-US" dirty="0"/>
          </a:p>
        </p:txBody>
      </p:sp>
    </p:spTree>
    <p:extLst>
      <p:ext uri="{BB962C8B-B14F-4D97-AF65-F5344CB8AC3E}">
        <p14:creationId xmlns:p14="http://schemas.microsoft.com/office/powerpoint/2010/main" val="389964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t>
            </a:r>
            <a:r>
              <a:rPr lang="en-US" dirty="0" smtClean="0"/>
              <a:t>PCR reaction</a:t>
            </a:r>
            <a:r>
              <a:rPr lang="en-US" baseline="0" dirty="0" smtClean="0"/>
              <a:t> </a:t>
            </a:r>
            <a:r>
              <a:rPr lang="en-US" baseline="0" dirty="0" smtClean="0"/>
              <a:t>typically amplifies a single locus (there are some researchers using multiple primers in a single mixture, but that is not important for our level of discussion). Since we all have two copies of each locus (thanks to our maternal and paternal homologous chromosomes), we will get two separate products from a single </a:t>
            </a:r>
            <a:r>
              <a:rPr lang="en-US" baseline="0" dirty="0" smtClean="0"/>
              <a:t>PCR reaction</a:t>
            </a:r>
            <a:r>
              <a:rPr lang="en-US" baseline="0" dirty="0" smtClean="0"/>
              <a:t>. If the region between the primers on our paternal chromosome differs in length from the region between those same primers on our maternal chromosome then we get products of different sizes which then show up as two separate bands on a gel. If the products happen to be the same length, then only one band results. One of the most common regions for </a:t>
            </a:r>
            <a:r>
              <a:rPr lang="en-US" baseline="0" dirty="0" err="1" smtClean="0"/>
              <a:t>pcr</a:t>
            </a:r>
            <a:r>
              <a:rPr lang="en-US" baseline="0" dirty="0" smtClean="0"/>
              <a:t> analysis are those containing short repeated segments of DNA between the primer sites. These are called STRs. One might have 15 repeats of that sequence between the primer sites on the paternal chromosome and 18 repeats of that same sequence between the same primer sites on the maternal chromosome. This would then result in two bands on a gel when these </a:t>
            </a:r>
            <a:r>
              <a:rPr lang="en-US" baseline="0" dirty="0" smtClean="0"/>
              <a:t>PCR products </a:t>
            </a:r>
            <a:r>
              <a:rPr lang="en-US" baseline="0" dirty="0" smtClean="0"/>
              <a:t>are analyzed. By using multiple sets of primers, one can get numerous bands to compare between samples.</a:t>
            </a:r>
          </a:p>
          <a:p>
            <a:endParaRPr lang="en-US" baseline="0" dirty="0" smtClean="0"/>
          </a:p>
          <a:p>
            <a:r>
              <a:rPr lang="en-US" baseline="0" dirty="0" smtClean="0"/>
              <a:t>Numerous other differences could be analyzed other than STRs, such as SNPs (single nucleotide polymorphisms), etc. but students do not need to know every possible method of analyzing </a:t>
            </a:r>
            <a:r>
              <a:rPr lang="en-US" baseline="0" dirty="0" smtClean="0"/>
              <a:t>DNA differences</a:t>
            </a:r>
            <a:r>
              <a:rPr lang="en-US" baseline="0" dirty="0" smtClean="0"/>
              <a:t>. They DO need to know that differences exist and why they exist.</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30</a:t>
            </a:fld>
            <a:endParaRPr lang="en-US" dirty="0"/>
          </a:p>
        </p:txBody>
      </p:sp>
    </p:spTree>
    <p:extLst>
      <p:ext uri="{BB962C8B-B14F-4D97-AF65-F5344CB8AC3E}">
        <p14:creationId xmlns:p14="http://schemas.microsoft.com/office/powerpoint/2010/main" val="346981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 Washington</a:t>
            </a:r>
            <a:r>
              <a:rPr lang="en-US" baseline="0" dirty="0" smtClean="0"/>
              <a:t>, Jr. was sentenced in 1982 for rape and murder.  In 1994, DNA from the crime scene was tested and in the analysis of the DNA on the victim and the two suspect, it was found that Mr. Washington was NOT guilty.  Shortly before his execution the governor of Virginia gave him clemency and commuted his sentence to life in prison.  Years later he was given a full pardon and released from prison…after 17 years.</a:t>
            </a:r>
          </a:p>
          <a:p>
            <a:endParaRPr lang="en-US" baseline="0" dirty="0" smtClean="0"/>
          </a:p>
          <a:p>
            <a:r>
              <a:rPr lang="en-US" baseline="0" dirty="0" smtClean="0"/>
              <a:t>In the table, the numbers refer to the number of repeats at each locus. For instance, at locus 1 (STR marker 1), Earl had 16 repeats on one of his chromosomes and 18 on the other. The evidence DNA had 17 and 19 repeats, meaning it could not have come from Earl. But it did match Kenneth Tinsley. Note that STR marker 1 was enough to eliminate Earl as a suspect, but that single site would not be conclusive as to it coming from Kenneth. Numerous sites were used and all matched Kenneth Tinsley.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31</a:t>
            </a:fld>
            <a:endParaRPr lang="en-US" dirty="0"/>
          </a:p>
        </p:txBody>
      </p:sp>
    </p:spTree>
    <p:extLst>
      <p:ext uri="{BB962C8B-B14F-4D97-AF65-F5344CB8AC3E}">
        <p14:creationId xmlns:p14="http://schemas.microsoft.com/office/powerpoint/2010/main" val="1181946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a:ea typeface="+mn-ea"/>
                <a:cs typeface="+mn-cs"/>
              </a:rPr>
              <a:t>Make sure that you engage the students in a brief discussion of “Does this cross your line?”  Again, this could be done by a show of hands and anyone raising his or her hands can give a brief explanation of why.</a:t>
            </a:r>
          </a:p>
          <a:p>
            <a:endParaRPr lang="en-US" sz="1200" kern="1200" dirty="0" smtClean="0">
              <a:solidFill>
                <a:schemeClr val="tx1"/>
              </a:solidFill>
              <a:effectLst/>
              <a:latin typeface="Times New Roman"/>
              <a:ea typeface="+mn-ea"/>
              <a:cs typeface="+mn-cs"/>
            </a:endParaRPr>
          </a:p>
          <a:p>
            <a:r>
              <a:rPr lang="en-US" sz="1200" kern="1200" dirty="0" smtClean="0">
                <a:solidFill>
                  <a:schemeClr val="tx1"/>
                </a:solidFill>
                <a:effectLst/>
                <a:latin typeface="Times New Roman"/>
                <a:ea typeface="+mn-ea"/>
                <a:cs typeface="+mn-cs"/>
              </a:rPr>
              <a:t> 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32</a:t>
            </a:fld>
            <a:endParaRPr lang="en-US" dirty="0"/>
          </a:p>
        </p:txBody>
      </p:sp>
    </p:spTree>
    <p:extLst>
      <p:ext uri="{BB962C8B-B14F-4D97-AF65-F5344CB8AC3E}">
        <p14:creationId xmlns:p14="http://schemas.microsoft.com/office/powerpoint/2010/main" val="294216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goal is to get</a:t>
            </a:r>
            <a:r>
              <a:rPr lang="en-US" baseline="0" dirty="0" smtClean="0"/>
              <a:t> students to find their “line” and ask themselves why their line is where it is and most importantly…what circumstances could make my line change.</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33</a:t>
            </a:fld>
            <a:endParaRPr lang="en-US" dirty="0"/>
          </a:p>
        </p:txBody>
      </p:sp>
    </p:spTree>
    <p:extLst>
      <p:ext uri="{BB962C8B-B14F-4D97-AF65-F5344CB8AC3E}">
        <p14:creationId xmlns:p14="http://schemas.microsoft.com/office/powerpoint/2010/main" val="59980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29057" indent="-280406" eaLnBrk="0" hangingPunct="0">
              <a:defRPr sz="2400">
                <a:solidFill>
                  <a:schemeClr val="tx1"/>
                </a:solidFill>
                <a:latin typeface="Arial" charset="0"/>
                <a:ea typeface="MS PGothic" pitchFamily="34" charset="-128"/>
              </a:defRPr>
            </a:lvl2pPr>
            <a:lvl3pPr marL="1121626" indent="-224325" eaLnBrk="0" hangingPunct="0">
              <a:defRPr sz="2400">
                <a:solidFill>
                  <a:schemeClr val="tx1"/>
                </a:solidFill>
                <a:latin typeface="Arial" charset="0"/>
                <a:ea typeface="MS PGothic" pitchFamily="34" charset="-128"/>
              </a:defRPr>
            </a:lvl3pPr>
            <a:lvl4pPr marL="1570276" indent="-224325" eaLnBrk="0" hangingPunct="0">
              <a:defRPr sz="2400">
                <a:solidFill>
                  <a:schemeClr val="tx1"/>
                </a:solidFill>
                <a:latin typeface="Arial" charset="0"/>
                <a:ea typeface="MS PGothic" pitchFamily="34" charset="-128"/>
              </a:defRPr>
            </a:lvl4pPr>
            <a:lvl5pPr marL="2018927" indent="-224325" eaLnBrk="0" hangingPunct="0">
              <a:defRPr sz="2400">
                <a:solidFill>
                  <a:schemeClr val="tx1"/>
                </a:solidFill>
                <a:latin typeface="Arial" charset="0"/>
                <a:ea typeface="MS PGothic" pitchFamily="34" charset="-128"/>
              </a:defRPr>
            </a:lvl5pPr>
            <a:lvl6pPr marL="2467577" indent="-224325" eaLnBrk="0" fontAlgn="base" hangingPunct="0">
              <a:spcBef>
                <a:spcPct val="0"/>
              </a:spcBef>
              <a:spcAft>
                <a:spcPct val="0"/>
              </a:spcAft>
              <a:defRPr sz="2400">
                <a:solidFill>
                  <a:schemeClr val="tx1"/>
                </a:solidFill>
                <a:latin typeface="Arial" charset="0"/>
                <a:ea typeface="MS PGothic" pitchFamily="34" charset="-128"/>
              </a:defRPr>
            </a:lvl6pPr>
            <a:lvl7pPr marL="2916227" indent="-224325" eaLnBrk="0" fontAlgn="base" hangingPunct="0">
              <a:spcBef>
                <a:spcPct val="0"/>
              </a:spcBef>
              <a:spcAft>
                <a:spcPct val="0"/>
              </a:spcAft>
              <a:defRPr sz="2400">
                <a:solidFill>
                  <a:schemeClr val="tx1"/>
                </a:solidFill>
                <a:latin typeface="Arial" charset="0"/>
                <a:ea typeface="MS PGothic" pitchFamily="34" charset="-128"/>
              </a:defRPr>
            </a:lvl7pPr>
            <a:lvl8pPr marL="3364878" indent="-224325" eaLnBrk="0" fontAlgn="base" hangingPunct="0">
              <a:spcBef>
                <a:spcPct val="0"/>
              </a:spcBef>
              <a:spcAft>
                <a:spcPct val="0"/>
              </a:spcAft>
              <a:defRPr sz="2400">
                <a:solidFill>
                  <a:schemeClr val="tx1"/>
                </a:solidFill>
                <a:latin typeface="Arial" charset="0"/>
                <a:ea typeface="MS PGothic" pitchFamily="34" charset="-128"/>
              </a:defRPr>
            </a:lvl8pPr>
            <a:lvl9pPr marL="3813528" indent="-22432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fld id="{F1448D7F-CFD1-4D8A-92F3-3CB30D26551E}" type="slidenum">
              <a:rPr lang="en-US" sz="1200">
                <a:solidFill>
                  <a:srgbClr val="000000"/>
                </a:solidFill>
                <a:latin typeface="Calibri" pitchFamily="34" charset="0"/>
              </a:rPr>
              <a:pPr eaLnBrk="1" hangingPunct="1">
                <a:defRPr/>
              </a:pPr>
              <a:t>34</a:t>
            </a:fld>
            <a:endParaRPr lang="en-US"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describe the four main areas of biotechnology.</a:t>
            </a: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3</a:t>
            </a:fld>
            <a:endParaRPr lang="en-US" dirty="0"/>
          </a:p>
        </p:txBody>
      </p:sp>
    </p:spTree>
    <p:extLst>
      <p:ext uri="{BB962C8B-B14F-4D97-AF65-F5344CB8AC3E}">
        <p14:creationId xmlns:p14="http://schemas.microsoft.com/office/powerpoint/2010/main" val="191339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What</a:t>
            </a:r>
            <a:r>
              <a:rPr lang="en-US" b="1" i="1" baseline="0" dirty="0" smtClean="0"/>
              <a:t> we want to do is engage the students in a conversation/discussion over where their line is regarding bioethics and biotechnology.  We use this method to give them a reason to learn more about the content in this unit.  They need to know that decisions that are made regarding biotechnology are shaping the global marketplace even as they are learning this material.  Give them the opportunity to speak their opinion as long as there is no judgment.  The ultimate goal here is to have students think about their own opinion, listen to the opinions of others, and hopefully…decide whether their “line” has moved by the end of the lesson.</a:t>
            </a:r>
            <a:endParaRPr lang="en-US" b="1" i="1"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4</a:t>
            </a:fld>
            <a:endParaRPr lang="en-US" dirty="0"/>
          </a:p>
        </p:txBody>
      </p:sp>
    </p:spTree>
    <p:extLst>
      <p:ext uri="{BB962C8B-B14F-4D97-AF65-F5344CB8AC3E}">
        <p14:creationId xmlns:p14="http://schemas.microsoft.com/office/powerpoint/2010/main" val="50075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5</a:t>
            </a:fld>
            <a:endParaRPr lang="en-US" dirty="0"/>
          </a:p>
        </p:txBody>
      </p:sp>
    </p:spTree>
    <p:extLst>
      <p:ext uri="{BB962C8B-B14F-4D97-AF65-F5344CB8AC3E}">
        <p14:creationId xmlns:p14="http://schemas.microsoft.com/office/powerpoint/2010/main" val="162353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probably review the pituitary gland</a:t>
            </a:r>
            <a:r>
              <a:rPr lang="en-US" baseline="0" dirty="0" smtClean="0"/>
              <a:t>, the hormones it produces, and their effects by asking what other issues a defective pituitary gland might have.</a:t>
            </a:r>
          </a:p>
          <a:p>
            <a:pPr marL="228600" indent="-228600">
              <a:buFont typeface="+mj-lt"/>
              <a:buAutoNum type="arabicPeriod"/>
            </a:pPr>
            <a:r>
              <a:rPr lang="en-US" baseline="0" dirty="0" smtClean="0"/>
              <a:t>Posterior pituitary</a:t>
            </a:r>
          </a:p>
          <a:p>
            <a:pPr marL="685800" lvl="1" indent="-228600">
              <a:buFont typeface="Arial"/>
              <a:buChar char="•"/>
            </a:pPr>
            <a:r>
              <a:rPr lang="en-US" baseline="0" dirty="0" smtClean="0"/>
              <a:t>Oxytocin – stimulates growth and metabolic functions</a:t>
            </a:r>
          </a:p>
          <a:p>
            <a:pPr marL="685800" lvl="1" indent="-228600">
              <a:buFont typeface="Arial"/>
              <a:buChar char="•"/>
            </a:pPr>
            <a:r>
              <a:rPr lang="en-US" baseline="0" dirty="0" smtClean="0"/>
              <a:t>Antidiuretic hormone – promotes water retention in the kidneys</a:t>
            </a:r>
          </a:p>
          <a:p>
            <a:pPr marL="228600" lvl="0" indent="-228600">
              <a:buFont typeface="+mj-lt"/>
              <a:buAutoNum type="arabicPeriod"/>
            </a:pPr>
            <a:r>
              <a:rPr lang="en-US" baseline="0" dirty="0" smtClean="0"/>
              <a:t>Anterior pituitary</a:t>
            </a:r>
          </a:p>
          <a:p>
            <a:pPr marL="685800" lvl="1" indent="-228600">
              <a:buFont typeface="Arial"/>
              <a:buChar char="•"/>
            </a:pPr>
            <a:r>
              <a:rPr lang="en-US" baseline="0" dirty="0" smtClean="0"/>
              <a:t>Growth hormone – stimulates growth and metabolic functions</a:t>
            </a:r>
          </a:p>
          <a:p>
            <a:pPr marL="685800" lvl="1" indent="-228600">
              <a:buFont typeface="Arial"/>
              <a:buChar char="•"/>
            </a:pPr>
            <a:r>
              <a:rPr lang="en-US" baseline="0" dirty="0" smtClean="0"/>
              <a:t>Prolactin – stimulates milk production</a:t>
            </a:r>
          </a:p>
          <a:p>
            <a:pPr marL="685800" lvl="1" indent="-228600">
              <a:buFont typeface="Arial"/>
              <a:buChar char="•"/>
            </a:pPr>
            <a:r>
              <a:rPr lang="en-US" baseline="0" dirty="0" smtClean="0"/>
              <a:t>Follicle stimulating hormone – stimulates production of ova and sperm</a:t>
            </a:r>
          </a:p>
          <a:p>
            <a:pPr marL="685800" lvl="1" indent="-228600">
              <a:buFont typeface="Arial"/>
              <a:buChar char="•"/>
            </a:pPr>
            <a:r>
              <a:rPr lang="en-US" baseline="0" dirty="0" smtClean="0"/>
              <a:t>Luteinizing hormone – simulates ovaries and testes</a:t>
            </a:r>
          </a:p>
          <a:p>
            <a:pPr marL="685800" lvl="1" indent="-228600">
              <a:buFont typeface="Arial"/>
              <a:buChar char="•"/>
            </a:pPr>
            <a:r>
              <a:rPr lang="en-US" baseline="0" dirty="0" smtClean="0"/>
              <a:t>Thyroid-stimulating hormone – stimulates the thyroid gland</a:t>
            </a:r>
          </a:p>
          <a:p>
            <a:pPr marL="685800" lvl="1" indent="-228600">
              <a:buFont typeface="Arial"/>
              <a:buChar char="•"/>
            </a:pPr>
            <a:r>
              <a:rPr lang="en-US" baseline="0" dirty="0" smtClean="0"/>
              <a:t>Adrenocorticotropic hormone – stimulates the adrenal cortex to secrete glucocorticoids</a:t>
            </a:r>
          </a:p>
          <a:p>
            <a:pPr marL="457200" lvl="1"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D23B8BE6-B101-B945-9C86-4778529691CB}" type="slidenum">
              <a:rPr lang="en-US" smtClean="0"/>
              <a:pPr/>
              <a:t>6</a:t>
            </a:fld>
            <a:endParaRPr lang="en-US" dirty="0"/>
          </a:p>
        </p:txBody>
      </p:sp>
    </p:spTree>
    <p:extLst>
      <p:ext uri="{BB962C8B-B14F-4D97-AF65-F5344CB8AC3E}">
        <p14:creationId xmlns:p14="http://schemas.microsoft.com/office/powerpoint/2010/main" val="253236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students how </a:t>
            </a:r>
            <a:r>
              <a:rPr lang="en-US" b="1" dirty="0" smtClean="0"/>
              <a:t>transgenic</a:t>
            </a:r>
            <a:r>
              <a:rPr lang="en-US" dirty="0" smtClean="0"/>
              <a:t> bacteria are made.  Go through the process with them and make sure that they fully understand</a:t>
            </a:r>
            <a:r>
              <a:rPr lang="en-US" baseline="0" dirty="0" smtClean="0"/>
              <a:t> the following concepts before going on:</a:t>
            </a:r>
          </a:p>
          <a:p>
            <a:pPr marL="228600" indent="-228600">
              <a:buFont typeface="+mj-lt"/>
              <a:buAutoNum type="arabicPeriod"/>
            </a:pPr>
            <a:r>
              <a:rPr lang="en-US" baseline="0" dirty="0" smtClean="0"/>
              <a:t>Recombinant DNA and how it is made</a:t>
            </a:r>
          </a:p>
          <a:p>
            <a:pPr marL="228600" indent="-228600">
              <a:buFont typeface="+mj-lt"/>
              <a:buAutoNum type="arabicPeriod"/>
            </a:pPr>
            <a:r>
              <a:rPr lang="en-US" baseline="0" dirty="0" smtClean="0"/>
              <a:t>Where does the plasmid come from?</a:t>
            </a:r>
          </a:p>
          <a:p>
            <a:pPr marL="228600" indent="-228600">
              <a:buFont typeface="+mj-lt"/>
              <a:buAutoNum type="arabicPeriod"/>
            </a:pPr>
            <a:r>
              <a:rPr lang="en-US" baseline="0" dirty="0" smtClean="0"/>
              <a:t>What is transformation and what role is it playing in this process?</a:t>
            </a:r>
          </a:p>
          <a:p>
            <a:pPr marL="228600" indent="-228600">
              <a:buFont typeface="+mj-lt"/>
              <a:buAutoNum type="arabicPeriod"/>
            </a:pPr>
            <a:r>
              <a:rPr lang="en-US" baseline="0" dirty="0" smtClean="0"/>
              <a:t>We can make “proteins” with this method as the bacteria are undergoing the same process that our cells do, i.e. transcription, translation, etc.</a:t>
            </a:r>
          </a:p>
          <a:p>
            <a:pPr marL="228600" indent="-228600">
              <a:buFont typeface="+mj-lt"/>
              <a:buAutoNum type="arabicPeriod"/>
            </a:pPr>
            <a:endParaRPr lang="en-US" baseline="0" dirty="0" smtClean="0"/>
          </a:p>
          <a:p>
            <a:pPr marL="0" indent="0">
              <a:buFont typeface="+mj-lt"/>
              <a:buNone/>
            </a:pPr>
            <a:r>
              <a:rPr lang="en-US" baseline="0" dirty="0" smtClean="0"/>
              <a:t>You might stop here and ask, “Does this cross anyone’s line?”</a:t>
            </a:r>
          </a:p>
          <a:p>
            <a:pPr marL="0" indent="0">
              <a:buFont typeface="+mj-lt"/>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7</a:t>
            </a:fld>
            <a:endParaRPr lang="en-US" dirty="0"/>
          </a:p>
        </p:txBody>
      </p:sp>
    </p:spTree>
    <p:extLst>
      <p:ext uri="{BB962C8B-B14F-4D97-AF65-F5344CB8AC3E}">
        <p14:creationId xmlns:p14="http://schemas.microsoft.com/office/powerpoint/2010/main" val="259037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a:t>
            </a:r>
            <a:r>
              <a:rPr lang="en-US" baseline="0" dirty="0" smtClean="0"/>
              <a:t> process with the students.</a:t>
            </a:r>
            <a:endParaRPr lang="en-US" dirty="0" smtClean="0"/>
          </a:p>
          <a:p>
            <a:r>
              <a:rPr lang="en-US" dirty="0" smtClean="0"/>
              <a:t>Make sure that you point</a:t>
            </a:r>
            <a:r>
              <a:rPr lang="en-US" baseline="0" dirty="0" smtClean="0"/>
              <a:t> out how “sticky ends” are made and what makes them “sticky”, i.e. their ends are complementary to other strands that have been cut with the same restriction enzyme.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dirty="0"/>
          </a:p>
        </p:txBody>
      </p:sp>
      <p:sp>
        <p:nvSpPr>
          <p:cNvPr id="4" name="Slide Number Placeholder 3"/>
          <p:cNvSpPr>
            <a:spLocks noGrp="1"/>
          </p:cNvSpPr>
          <p:nvPr>
            <p:ph type="sldNum" sz="quarter" idx="10"/>
          </p:nvPr>
        </p:nvSpPr>
        <p:spPr/>
        <p:txBody>
          <a:bodyPr/>
          <a:lstStyle/>
          <a:p>
            <a:fld id="{D23B8BE6-B101-B945-9C86-4778529691CB}" type="slidenum">
              <a:rPr lang="en-US" smtClean="0"/>
              <a:pPr/>
              <a:t>9</a:t>
            </a:fld>
            <a:endParaRPr lang="en-US" dirty="0"/>
          </a:p>
        </p:txBody>
      </p:sp>
    </p:spTree>
    <p:extLst>
      <p:ext uri="{BB962C8B-B14F-4D97-AF65-F5344CB8AC3E}">
        <p14:creationId xmlns:p14="http://schemas.microsoft.com/office/powerpoint/2010/main" val="356246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process with them and explain how fragments</a:t>
            </a:r>
            <a:r>
              <a:rPr lang="en-US" baseline="0" dirty="0" smtClean="0"/>
              <a:t> without “sticky ends” are not able to be spliced in.</a:t>
            </a:r>
          </a:p>
          <a:p>
            <a:r>
              <a:rPr lang="en-US" baseline="0" dirty="0" smtClean="0"/>
              <a:t>Go back over DNA ligase.  Where have they seen that before? (DNA replication)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mn-cs"/>
              </a:rPr>
              <a:t>Remember that the students do NOT have to memorize or learn each individual step.  The main thing they need to know for the AP Biology Exam is to be able to use this as an illustrative example of genetic engineering techniques that can be used to manipulate the heritable information of DNA, and in some cases, RNA.</a:t>
            </a:r>
          </a:p>
          <a:p>
            <a:endParaRPr lang="en-US" baseline="0" dirty="0" smtClean="0"/>
          </a:p>
        </p:txBody>
      </p:sp>
      <p:sp>
        <p:nvSpPr>
          <p:cNvPr id="4" name="Slide Number Placeholder 3"/>
          <p:cNvSpPr>
            <a:spLocks noGrp="1"/>
          </p:cNvSpPr>
          <p:nvPr>
            <p:ph type="sldNum" sz="quarter" idx="10"/>
          </p:nvPr>
        </p:nvSpPr>
        <p:spPr/>
        <p:txBody>
          <a:bodyPr/>
          <a:lstStyle/>
          <a:p>
            <a:fld id="{D23B8BE6-B101-B945-9C86-4778529691CB}" type="slidenum">
              <a:rPr lang="en-US" smtClean="0"/>
              <a:pPr/>
              <a:t>10</a:t>
            </a:fld>
            <a:endParaRPr lang="en-US" dirty="0"/>
          </a:p>
        </p:txBody>
      </p:sp>
    </p:spTree>
    <p:extLst>
      <p:ext uri="{BB962C8B-B14F-4D97-AF65-F5344CB8AC3E}">
        <p14:creationId xmlns:p14="http://schemas.microsoft.com/office/powerpoint/2010/main" val="15361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377605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425108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7667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994DEC-0C44-EE4A-976D-601287BA9AE7}" type="slidenum">
              <a:rPr lang="en-US"/>
              <a:pPr>
                <a:defRPr/>
              </a:pPr>
              <a:t>‹#›</a:t>
            </a:fld>
            <a:endParaRPr lang="en-US" dirty="0"/>
          </a:p>
        </p:txBody>
      </p:sp>
    </p:spTree>
    <p:extLst>
      <p:ext uri="{BB962C8B-B14F-4D97-AF65-F5344CB8AC3E}">
        <p14:creationId xmlns:p14="http://schemas.microsoft.com/office/powerpoint/2010/main" val="27530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4CBBA98B-D796-4909-BA48-EB1C175D7E80}"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E33CEC38-D82C-4459-837B-1A5980E34354}" type="slidenum">
              <a:rPr lang="en-US"/>
              <a:pPr>
                <a:defRPr/>
              </a:pPr>
              <a:t>‹#›</a:t>
            </a:fld>
            <a:endParaRPr lang="en-US" dirty="0"/>
          </a:p>
        </p:txBody>
      </p:sp>
    </p:spTree>
    <p:extLst>
      <p:ext uri="{BB962C8B-B14F-4D97-AF65-F5344CB8AC3E}">
        <p14:creationId xmlns:p14="http://schemas.microsoft.com/office/powerpoint/2010/main" val="93526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8FF50069-1934-4A52-9229-657A2E91FB81}"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ea typeface="MS PGothic" pitchFamily="34" charset="-128"/>
                <a:cs typeface="Arial" charset="0"/>
              </a:defRPr>
            </a:lvl1pPr>
          </a:lstStyle>
          <a:p>
            <a:pPr>
              <a:defRPr/>
            </a:pPr>
            <a:fld id="{7383C702-06A2-4B36-8502-C21550212DF1}" type="slidenum">
              <a:rPr lang="en-US"/>
              <a:pPr>
                <a:defRPr/>
              </a:pPr>
              <a:t>‹#›</a:t>
            </a:fld>
            <a:endParaRPr lang="en-US" dirty="0"/>
          </a:p>
        </p:txBody>
      </p:sp>
    </p:spTree>
    <p:extLst>
      <p:ext uri="{BB962C8B-B14F-4D97-AF65-F5344CB8AC3E}">
        <p14:creationId xmlns:p14="http://schemas.microsoft.com/office/powerpoint/2010/main" val="277565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C3C8D943-51CA-4856-8C34-F11F1CD2565A}"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2321F01A-CE64-4979-8870-E2792DD195B2}" type="slidenum">
              <a:rPr lang="en-US"/>
              <a:pPr>
                <a:defRPr/>
              </a:pPr>
              <a:t>‹#›</a:t>
            </a:fld>
            <a:endParaRPr lang="en-US" dirty="0"/>
          </a:p>
        </p:txBody>
      </p:sp>
    </p:spTree>
    <p:extLst>
      <p:ext uri="{BB962C8B-B14F-4D97-AF65-F5344CB8AC3E}">
        <p14:creationId xmlns:p14="http://schemas.microsoft.com/office/powerpoint/2010/main" val="287337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AA1811BD-405D-4BBA-8E70-1D0457515B78}"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C31EF12-7412-4674-851E-0CA18DA24E28}" type="slidenum">
              <a:rPr lang="en-US"/>
              <a:pPr>
                <a:defRPr/>
              </a:pPr>
              <a:t>‹#›</a:t>
            </a:fld>
            <a:endParaRPr lang="en-US" dirty="0"/>
          </a:p>
        </p:txBody>
      </p:sp>
    </p:spTree>
    <p:extLst>
      <p:ext uri="{BB962C8B-B14F-4D97-AF65-F5344CB8AC3E}">
        <p14:creationId xmlns:p14="http://schemas.microsoft.com/office/powerpoint/2010/main" val="3235751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D60E9408-E6D8-45C0-A55B-1340379CD896}" type="datetime1">
              <a:rPr lang="en-US"/>
              <a:pPr>
                <a:defRPr/>
              </a:pPr>
              <a:t>12/12/13</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468166D-77A4-4A8D-84C2-4C1E6285BDFF}" type="slidenum">
              <a:rPr lang="en-US"/>
              <a:pPr>
                <a:defRPr/>
              </a:pPr>
              <a:t>‹#›</a:t>
            </a:fld>
            <a:endParaRPr lang="en-US" dirty="0"/>
          </a:p>
        </p:txBody>
      </p:sp>
    </p:spTree>
    <p:extLst>
      <p:ext uri="{BB962C8B-B14F-4D97-AF65-F5344CB8AC3E}">
        <p14:creationId xmlns:p14="http://schemas.microsoft.com/office/powerpoint/2010/main" val="304246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D13E7799-129E-4701-9A2E-F88C1C0DDF50}" type="datetime1">
              <a:rPr lang="en-US"/>
              <a:pPr>
                <a:defRPr/>
              </a:pPr>
              <a:t>12/12/13</a:t>
            </a:fld>
            <a:endParaRPr lang="en-US" dirty="0"/>
          </a:p>
        </p:txBody>
      </p:sp>
      <p:sp>
        <p:nvSpPr>
          <p:cNvPr id="4" name="Footer Placeholder 4"/>
          <p:cNvSpPr>
            <a:spLocks noGrp="1"/>
          </p:cNvSpPr>
          <p:nvPr>
            <p:ph type="ftr" sz="quarter" idx="11"/>
          </p:nvPr>
        </p:nvSpPr>
        <p:spPr/>
        <p:txBody>
          <a:bodyPr/>
          <a:lstStyle>
            <a:lvl1pPr>
              <a:defRPr dirty="0"/>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7C8854BB-D8C7-4DD4-9C57-C9E000CE5548}" type="slidenum">
              <a:rPr lang="en-US"/>
              <a:pPr>
                <a:defRPr/>
              </a:pPr>
              <a:t>‹#›</a:t>
            </a:fld>
            <a:endParaRPr lang="en-US" dirty="0"/>
          </a:p>
        </p:txBody>
      </p:sp>
    </p:spTree>
    <p:extLst>
      <p:ext uri="{BB962C8B-B14F-4D97-AF65-F5344CB8AC3E}">
        <p14:creationId xmlns:p14="http://schemas.microsoft.com/office/powerpoint/2010/main" val="236250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FE20446F-B3B3-474E-BEC0-A4E4C64FCE22}" type="datetime1">
              <a:rPr lang="en-US"/>
              <a:pPr>
                <a:defRPr/>
              </a:pPr>
              <a:t>12/12/13</a:t>
            </a:fld>
            <a:endParaRPr lang="en-US" dirty="0"/>
          </a:p>
        </p:txBody>
      </p:sp>
      <p:sp>
        <p:nvSpPr>
          <p:cNvPr id="3" name="Footer Placeholder 4"/>
          <p:cNvSpPr>
            <a:spLocks noGrp="1"/>
          </p:cNvSpPr>
          <p:nvPr>
            <p:ph type="ftr" sz="quarter" idx="11"/>
          </p:nvPr>
        </p:nvSpPr>
        <p:spPr/>
        <p:txBody>
          <a:bodyPr/>
          <a:lstStyle>
            <a:lvl1pPr>
              <a:defRPr dirty="0"/>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84F5F4FB-9B59-4827-BD44-B553441702F5}" type="slidenum">
              <a:rPr lang="en-US"/>
              <a:pPr>
                <a:defRPr/>
              </a:pPr>
              <a:t>‹#›</a:t>
            </a:fld>
            <a:endParaRPr lang="en-US" dirty="0"/>
          </a:p>
        </p:txBody>
      </p:sp>
    </p:spTree>
    <p:extLst>
      <p:ext uri="{BB962C8B-B14F-4D97-AF65-F5344CB8AC3E}">
        <p14:creationId xmlns:p14="http://schemas.microsoft.com/office/powerpoint/2010/main" val="366132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228157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E1AE50C8-0341-4303-A636-C760A91ADACC}"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64146436-C389-48D3-94BF-03AF2FD5BE1D}" type="slidenum">
              <a:rPr lang="en-US"/>
              <a:pPr>
                <a:defRPr/>
              </a:pPr>
              <a:t>‹#›</a:t>
            </a:fld>
            <a:endParaRPr lang="en-US" dirty="0"/>
          </a:p>
        </p:txBody>
      </p:sp>
    </p:spTree>
    <p:extLst>
      <p:ext uri="{BB962C8B-B14F-4D97-AF65-F5344CB8AC3E}">
        <p14:creationId xmlns:p14="http://schemas.microsoft.com/office/powerpoint/2010/main" val="1012338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3E09DF36-CDE1-4428-B9C8-53559E45DC9C}"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3D6B303B-26DB-4D14-8E3C-D06EE4006424}" type="slidenum">
              <a:rPr lang="en-US"/>
              <a:pPr>
                <a:defRPr/>
              </a:pPr>
              <a:t>‹#›</a:t>
            </a:fld>
            <a:endParaRPr lang="en-US" dirty="0"/>
          </a:p>
        </p:txBody>
      </p:sp>
    </p:spTree>
    <p:extLst>
      <p:ext uri="{BB962C8B-B14F-4D97-AF65-F5344CB8AC3E}">
        <p14:creationId xmlns:p14="http://schemas.microsoft.com/office/powerpoint/2010/main" val="245311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61EABD69-5CEF-407E-853F-9775695A018D}"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1CDF44BF-EA07-41D5-9B27-131D1598C5AE}" type="slidenum">
              <a:rPr lang="en-US"/>
              <a:pPr>
                <a:defRPr/>
              </a:pPr>
              <a:t>‹#›</a:t>
            </a:fld>
            <a:endParaRPr lang="en-US" dirty="0"/>
          </a:p>
        </p:txBody>
      </p:sp>
    </p:spTree>
    <p:extLst>
      <p:ext uri="{BB962C8B-B14F-4D97-AF65-F5344CB8AC3E}">
        <p14:creationId xmlns:p14="http://schemas.microsoft.com/office/powerpoint/2010/main" val="3930204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cs typeface="Arial" charset="0"/>
              </a:defRPr>
            </a:lvl1pPr>
          </a:lstStyle>
          <a:p>
            <a:pPr>
              <a:defRPr/>
            </a:pPr>
            <a:fld id="{A398FA08-A318-4754-B60D-5DB348CC2D37}"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MS PGothic" pitchFamily="34" charset="-128"/>
                <a:cs typeface="Arial" charset="0"/>
              </a:defRPr>
            </a:lvl1pPr>
          </a:lstStyle>
          <a:p>
            <a:pPr>
              <a:defRPr/>
            </a:pPr>
            <a:fld id="{DA63D90A-772C-453F-8DC2-529F701A888A}" type="slidenum">
              <a:rPr lang="en-US"/>
              <a:pPr>
                <a:defRPr/>
              </a:pPr>
              <a:t>‹#›</a:t>
            </a:fld>
            <a:endParaRPr lang="en-US" dirty="0"/>
          </a:p>
        </p:txBody>
      </p:sp>
    </p:spTree>
    <p:extLst>
      <p:ext uri="{BB962C8B-B14F-4D97-AF65-F5344CB8AC3E}">
        <p14:creationId xmlns:p14="http://schemas.microsoft.com/office/powerpoint/2010/main" val="264540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219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1828800"/>
            <a:ext cx="7620000" cy="4267200"/>
          </a:xfrm>
          <a:prstGeom prst="rect">
            <a:avLst/>
          </a:prstGeom>
        </p:spPr>
        <p:txBody>
          <a:bodyPr rtlCol="0">
            <a:normAutofit/>
          </a:bodyPr>
          <a:lstStyle/>
          <a:p>
            <a:pPr lvl="0"/>
            <a:endParaRPr lang="en-US" noProof="0" dirty="0">
              <a:sym typeface="Arial" pitchFamily="34" charset="0"/>
            </a:endParaRPr>
          </a:p>
        </p:txBody>
      </p:sp>
      <p:sp>
        <p:nvSpPr>
          <p:cNvPr id="4" name="Date Placeholder 3"/>
          <p:cNvSpPr>
            <a:spLocks noGrp="1"/>
          </p:cNvSpPr>
          <p:nvPr>
            <p:ph type="dt" sz="half" idx="10"/>
          </p:nvPr>
        </p:nvSpPr>
        <p:spPr>
          <a:xfrm>
            <a:off x="685800" y="6324600"/>
            <a:ext cx="1676400" cy="457200"/>
          </a:xfrm>
        </p:spPr>
        <p:txBody>
          <a:bodyPr/>
          <a:lstStyle>
            <a:lvl1pPr>
              <a:defRPr>
                <a:ea typeface="MS PGothic" pitchFamily="34" charset="-128"/>
                <a:cs typeface="Arial" charset="0"/>
              </a:defRPr>
            </a:lvl1pPr>
          </a:lstStyle>
          <a:p>
            <a:pPr>
              <a:defRPr/>
            </a:pPr>
            <a:fld id="{BCC001C4-1A40-415C-AA7B-D963245163D6}" type="datetime1">
              <a:rPr lang="en-US"/>
              <a:pPr>
                <a:defRPr/>
              </a:pPr>
              <a:t>12/12/13</a:t>
            </a:fld>
            <a:endParaRPr lang="en-US" dirty="0"/>
          </a:p>
        </p:txBody>
      </p:sp>
      <p:sp>
        <p:nvSpPr>
          <p:cNvPr id="5" name="Footer Placeholder 4"/>
          <p:cNvSpPr>
            <a:spLocks noGrp="1"/>
          </p:cNvSpPr>
          <p:nvPr>
            <p:ph type="ftr" sz="quarter" idx="11"/>
          </p:nvPr>
        </p:nvSpPr>
        <p:spPr>
          <a:xfrm>
            <a:off x="2743200" y="6324600"/>
            <a:ext cx="3429000" cy="457200"/>
          </a:xfrm>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6781800" y="6400800"/>
            <a:ext cx="1905000" cy="457200"/>
          </a:xfrm>
        </p:spPr>
        <p:txBody>
          <a:bodyPr/>
          <a:lstStyle>
            <a:lvl1pPr>
              <a:defRPr>
                <a:ea typeface="MS PGothic" pitchFamily="34" charset="-128"/>
                <a:cs typeface="Arial" charset="0"/>
              </a:defRPr>
            </a:lvl1pPr>
          </a:lstStyle>
          <a:p>
            <a:pPr>
              <a:defRPr/>
            </a:pPr>
            <a:fld id="{942746BF-7E1B-44BB-A4E5-7A6D500B0DEC}" type="slidenum">
              <a:rPr lang="en-US"/>
              <a:pPr>
                <a:defRPr/>
              </a:pPr>
              <a:t>‹#›</a:t>
            </a:fld>
            <a:endParaRPr lang="en-US" dirty="0"/>
          </a:p>
        </p:txBody>
      </p:sp>
    </p:spTree>
    <p:extLst>
      <p:ext uri="{BB962C8B-B14F-4D97-AF65-F5344CB8AC3E}">
        <p14:creationId xmlns:p14="http://schemas.microsoft.com/office/powerpoint/2010/main" val="387024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12/12/13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132883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364395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12/12/13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124491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12/12/13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37941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12/12/13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152923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40389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12/12/13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3307731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a:defRPr>
            </a:lvl1pPr>
          </a:lstStyle>
          <a:p>
            <a:pPr defTabSz="914400" fontAlgn="base">
              <a:spcBef>
                <a:spcPct val="0"/>
              </a:spcBef>
              <a:spcAft>
                <a:spcPct val="0"/>
              </a:spcAft>
              <a:defRPr/>
            </a:pPr>
            <a:fld id="{EAC30B48-1A21-4353-A0BF-DE4F3E27D03F}" type="datetime1">
              <a:rPr lang="en-US" smtClean="0">
                <a:ea typeface="ＭＳ Ｐゴシック" pitchFamily="34" charset="-128"/>
              </a:rPr>
              <a:pPr defTabSz="914400" fontAlgn="base">
                <a:spcBef>
                  <a:spcPct val="0"/>
                </a:spcBef>
                <a:spcAft>
                  <a:spcPct val="0"/>
                </a:spcAft>
                <a:defRPr/>
              </a:pPr>
              <a:t>12/12/13</a:t>
            </a:fld>
            <a:endParaRPr lang="en-US" dirty="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a:ea typeface="ＭＳ Ｐゴシック" charset="0"/>
                <a:cs typeface="ＭＳ Ｐゴシック" charset="0"/>
              </a:defRPr>
            </a:lvl1pPr>
          </a:lstStyle>
          <a:p>
            <a:pPr defTabSz="9144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a:defRPr>
            </a:lvl1pPr>
          </a:lstStyle>
          <a:p>
            <a:pPr defTabSz="914400" fontAlgn="base">
              <a:spcBef>
                <a:spcPct val="0"/>
              </a:spcBef>
              <a:spcAft>
                <a:spcPct val="0"/>
              </a:spcAft>
              <a:defRPr/>
            </a:pPr>
            <a:fld id="{E345377A-36F7-4302-B9DA-33E6AC06819C}" type="slidenum">
              <a:rPr lang="en-US" smtClean="0">
                <a:ea typeface="ＭＳ Ｐゴシック" pitchFamily="34" charset="-128"/>
              </a:rPr>
              <a:pPr defTabSz="9144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1424799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Times New Roman"/>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a:ea typeface="ＭＳ Ｐゴシック" pitchFamily="34" charset="-128"/>
                <a:cs typeface="+mn-cs"/>
              </a:defRPr>
            </a:lvl1pPr>
          </a:lstStyle>
          <a:p>
            <a:pPr defTabSz="914400" fontAlgn="base">
              <a:spcBef>
                <a:spcPct val="0"/>
              </a:spcBef>
              <a:spcAft>
                <a:spcPct val="0"/>
              </a:spcAft>
              <a:defRPr/>
            </a:pPr>
            <a:fld id="{C6833A4D-C939-46C9-811F-F2C4B453C220}" type="datetime1">
              <a:rPr lang="en-US" smtClean="0"/>
              <a:pPr defTabSz="914400" fontAlgn="base">
                <a:spcBef>
                  <a:spcPct val="0"/>
                </a:spcBef>
                <a:spcAft>
                  <a:spcPct val="0"/>
                </a:spcAft>
                <a:defRPr/>
              </a:pPr>
              <a:t>12/12/13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Times New Roman"/>
                <a:ea typeface="ＭＳ Ｐゴシック" charset="0"/>
                <a:cs typeface="ＭＳ Ｐゴシック" charset="0"/>
              </a:defRPr>
            </a:lvl1pPr>
          </a:lstStyle>
          <a:p>
            <a:pPr defTabSz="9144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a:ea typeface="ＭＳ Ｐゴシック" pitchFamily="34" charset="-128"/>
                <a:cs typeface="+mn-cs"/>
              </a:defRPr>
            </a:lvl1pPr>
          </a:lstStyle>
          <a:p>
            <a:pPr defTabSz="914400" fontAlgn="base">
              <a:spcBef>
                <a:spcPct val="0"/>
              </a:spcBef>
              <a:spcAft>
                <a:spcPct val="0"/>
              </a:spcAft>
              <a:defRPr/>
            </a:pPr>
            <a:fld id="{3AB6B11D-40FB-4973-8FBD-C8AF6A218B08}"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3041886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kern="1200">
          <a:solidFill>
            <a:schemeClr val="tx1"/>
          </a:solidFill>
          <a:latin typeface="Times New Roman"/>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1219200" y="1577008"/>
            <a:ext cx="6934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14400" eaLnBrk="1" fontAlgn="base" hangingPunct="1">
              <a:spcBef>
                <a:spcPct val="0"/>
              </a:spcBef>
              <a:spcAft>
                <a:spcPct val="0"/>
              </a:spcAft>
            </a:pPr>
            <a:endParaRPr lang="en-US" sz="3200" b="1" dirty="0" smtClean="0">
              <a:solidFill>
                <a:srgbClr val="000000"/>
              </a:solidFill>
              <a:latin typeface="Times New Roman"/>
              <a:cs typeface="Times New Roman"/>
            </a:endParaRPr>
          </a:p>
          <a:p>
            <a:pPr algn="ctr" defTabSz="914400" eaLnBrk="1" fontAlgn="base" hangingPunct="1">
              <a:spcBef>
                <a:spcPct val="0"/>
              </a:spcBef>
              <a:spcAft>
                <a:spcPct val="0"/>
              </a:spcAft>
            </a:pPr>
            <a:r>
              <a:rPr lang="en-US" sz="3200" b="1" dirty="0" smtClean="0">
                <a:solidFill>
                  <a:srgbClr val="000000"/>
                </a:solidFill>
                <a:latin typeface="Times New Roman"/>
                <a:cs typeface="Times New Roman"/>
              </a:rPr>
              <a:t>Biotechnology Unit: Genetic Engineering Techniques</a:t>
            </a:r>
          </a:p>
          <a:p>
            <a:pPr algn="ctr" defTabSz="914400" eaLnBrk="1" fontAlgn="base" hangingPunct="1">
              <a:spcBef>
                <a:spcPct val="0"/>
              </a:spcBef>
              <a:spcAft>
                <a:spcPct val="0"/>
              </a:spcAft>
            </a:pPr>
            <a:endParaRPr lang="en-US" sz="3200" b="1" dirty="0" smtClean="0">
              <a:solidFill>
                <a:srgbClr val="000000"/>
              </a:solidFill>
              <a:latin typeface="Times New Roman"/>
              <a:cs typeface="Times New Roman"/>
            </a:endParaRPr>
          </a:p>
          <a:p>
            <a:pPr defTabSz="914400" eaLnBrk="1" fontAlgn="base" hangingPunct="1">
              <a:spcBef>
                <a:spcPct val="0"/>
              </a:spcBef>
              <a:spcAft>
                <a:spcPct val="0"/>
              </a:spcAft>
            </a:pPr>
            <a:endParaRPr lang="en-US" b="1" dirty="0">
              <a:solidFill>
                <a:srgbClr val="000000"/>
              </a:solidFill>
              <a:latin typeface="Times New Roman"/>
              <a:cs typeface="Times New Roman"/>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3343" y="3222840"/>
            <a:ext cx="4231257" cy="3385005"/>
          </a:xfrm>
          <a:prstGeom prst="rect">
            <a:avLst/>
          </a:prstGeom>
        </p:spPr>
      </p:pic>
    </p:spTree>
    <p:extLst>
      <p:ext uri="{BB962C8B-B14F-4D97-AF65-F5344CB8AC3E}">
        <p14:creationId xmlns:p14="http://schemas.microsoft.com/office/powerpoint/2010/main" val="1737202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6"/>
            <a:ext cx="8229600" cy="1143000"/>
          </a:xfrm>
        </p:spPr>
        <p:txBody>
          <a:bodyPr/>
          <a:lstStyle/>
          <a:p>
            <a:r>
              <a:rPr lang="en-US" sz="3600" b="1" dirty="0" smtClean="0">
                <a:solidFill>
                  <a:schemeClr val="bg1"/>
                </a:solidFill>
              </a:rPr>
              <a:t>How does a fragment then get spliced in?</a:t>
            </a:r>
            <a:endParaRPr lang="en-US" sz="3600" b="1" dirty="0">
              <a:solidFill>
                <a:schemeClr val="bg1"/>
              </a:solidFill>
            </a:endParaRPr>
          </a:p>
        </p:txBody>
      </p:sp>
      <p:pic>
        <p:nvPicPr>
          <p:cNvPr id="5" name="Content Placeholder 4" descr="20_03RecombinantDNA_3-L.jpg"/>
          <p:cNvPicPr>
            <a:picLocks noGrp="1" noChangeAspect="1"/>
          </p:cNvPicPr>
          <p:nvPr>
            <p:ph idx="1"/>
          </p:nvPr>
        </p:nvPicPr>
        <p:blipFill>
          <a:blip r:embed="rId3">
            <a:extLst>
              <a:ext uri="{28A0092B-C50C-407E-A947-70E740481C1C}">
                <a14:useLocalDpi xmlns:a14="http://schemas.microsoft.com/office/drawing/2010/main" val="0"/>
              </a:ext>
            </a:extLst>
          </a:blip>
          <a:srcRect l="-76369" r="-76369"/>
          <a:stretch>
            <a:fillRect/>
          </a:stretch>
        </p:blipFill>
        <p:spPr>
          <a:xfrm>
            <a:off x="0" y="1417638"/>
            <a:ext cx="9533158" cy="5242870"/>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10</a:t>
            </a:fld>
            <a:endParaRPr lang="en-US" dirty="0"/>
          </a:p>
        </p:txBody>
      </p:sp>
    </p:spTree>
    <p:extLst>
      <p:ext uri="{BB962C8B-B14F-4D97-AF65-F5344CB8AC3E}">
        <p14:creationId xmlns:p14="http://schemas.microsoft.com/office/powerpoint/2010/main" val="15469126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Insulin</a:t>
            </a:r>
            <a:endParaRPr lang="en-US" b="1" dirty="0">
              <a:solidFill>
                <a:schemeClr val="bg1"/>
              </a:solidFill>
            </a:endParaRPr>
          </a:p>
        </p:txBody>
      </p:sp>
      <p:sp>
        <p:nvSpPr>
          <p:cNvPr id="3" name="Content Placeholder 2"/>
          <p:cNvSpPr>
            <a:spLocks noGrp="1"/>
          </p:cNvSpPr>
          <p:nvPr>
            <p:ph sz="half" idx="1"/>
          </p:nvPr>
        </p:nvSpPr>
        <p:spPr>
          <a:xfrm>
            <a:off x="-1" y="1143000"/>
            <a:ext cx="5531210" cy="5715000"/>
          </a:xfrm>
        </p:spPr>
        <p:txBody>
          <a:bodyPr/>
          <a:lstStyle/>
          <a:p>
            <a:pPr marL="0" indent="0">
              <a:buNone/>
            </a:pPr>
            <a:r>
              <a:rPr lang="en-US" sz="2000" dirty="0" smtClean="0"/>
              <a:t>The pancreas, among other functions, produces a crucial hormone called </a:t>
            </a:r>
            <a:r>
              <a:rPr lang="en-US" sz="2000" b="1" dirty="0" smtClean="0"/>
              <a:t>insulin</a:t>
            </a:r>
            <a:r>
              <a:rPr lang="en-US" sz="2000" dirty="0" smtClean="0"/>
              <a:t>.</a:t>
            </a:r>
          </a:p>
          <a:p>
            <a:r>
              <a:rPr lang="en-US" sz="2000" dirty="0" smtClean="0"/>
              <a:t>This </a:t>
            </a:r>
            <a:r>
              <a:rPr lang="en-US" sz="2000" b="1" i="1" dirty="0" smtClean="0"/>
              <a:t>peptide </a:t>
            </a:r>
            <a:r>
              <a:rPr lang="en-US" sz="2000" dirty="0" smtClean="0"/>
              <a:t>hormone (protein) ensures that glucose is taken up by the cells for cellular respiration.  </a:t>
            </a:r>
          </a:p>
          <a:p>
            <a:r>
              <a:rPr lang="en-US" sz="2000" dirty="0" smtClean="0"/>
              <a:t>If the pancreas is defective then the blood sugar levels get dangerously high causing many physiological effects (Diabetes mellitus).</a:t>
            </a:r>
          </a:p>
          <a:p>
            <a:r>
              <a:rPr lang="en-US" sz="2000" dirty="0" smtClean="0"/>
              <a:t>Using very similar technique as HGH production previously mentioned, scientists were able to use E. coli to bioengineer synthetic insulin in 1977.</a:t>
            </a:r>
          </a:p>
          <a:p>
            <a:r>
              <a:rPr lang="en-US" sz="2000" dirty="0" smtClean="0"/>
              <a:t>Other transgenic organisms used to produce insulin today are yeast (</a:t>
            </a:r>
            <a:r>
              <a:rPr lang="en-US" sz="2000" i="1" dirty="0" smtClean="0"/>
              <a:t>Saccharomyces cerevisiae</a:t>
            </a:r>
            <a:r>
              <a:rPr lang="en-US" sz="2000" dirty="0" smtClean="0"/>
              <a:t>) and a plant called safflower (</a:t>
            </a:r>
            <a:r>
              <a:rPr lang="en-US" sz="2000" i="1" dirty="0" smtClean="0"/>
              <a:t>Carthamus tinctorius</a:t>
            </a:r>
            <a:r>
              <a:rPr lang="en-US" sz="2000" dirty="0" smtClean="0"/>
              <a:t>).</a:t>
            </a:r>
          </a:p>
          <a:p>
            <a:endParaRPr lang="en-US" sz="2000" dirty="0" smtClean="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68777" y="1997751"/>
            <a:ext cx="3390796" cy="3264707"/>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11</a:t>
            </a:fld>
            <a:endParaRPr lang="en-US" dirty="0"/>
          </a:p>
        </p:txBody>
      </p:sp>
    </p:spTree>
    <p:extLst>
      <p:ext uri="{BB962C8B-B14F-4D97-AF65-F5344CB8AC3E}">
        <p14:creationId xmlns:p14="http://schemas.microsoft.com/office/powerpoint/2010/main" val="23029992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7078"/>
            <a:ext cx="8229600" cy="1143000"/>
          </a:xfrm>
        </p:spPr>
        <p:txBody>
          <a:bodyPr/>
          <a:lstStyle/>
          <a:p>
            <a:r>
              <a:rPr lang="en-US" b="1" dirty="0" smtClean="0">
                <a:solidFill>
                  <a:srgbClr val="FFFFFF"/>
                </a:solidFill>
              </a:rPr>
              <a:t>Golden Rice</a:t>
            </a:r>
            <a:endParaRPr lang="en-US" b="1" dirty="0">
              <a:solidFill>
                <a:srgbClr val="FFFFFF"/>
              </a:solidFill>
            </a:endParaRPr>
          </a:p>
        </p:txBody>
      </p:sp>
      <p:pic>
        <p:nvPicPr>
          <p:cNvPr id="8" name="Content Placeholder 7" descr="800px-Golden_Rice.jpg"/>
          <p:cNvPicPr>
            <a:picLocks noGrp="1" noChangeAspect="1"/>
          </p:cNvPicPr>
          <p:nvPr>
            <p:ph sz="half" idx="1"/>
          </p:nvPr>
        </p:nvPicPr>
        <p:blipFill>
          <a:blip r:embed="rId3">
            <a:extLst>
              <a:ext uri="{28A0092B-C50C-407E-A947-70E740481C1C}">
                <a14:useLocalDpi xmlns:a14="http://schemas.microsoft.com/office/drawing/2010/main" val="0"/>
              </a:ext>
            </a:extLst>
          </a:blip>
          <a:srcRect l="20386" r="20386"/>
          <a:stretch>
            <a:fillRect/>
          </a:stretch>
        </p:blipFill>
        <p:spPr/>
      </p:pic>
      <p:sp>
        <p:nvSpPr>
          <p:cNvPr id="7" name="Content Placeholder 6"/>
          <p:cNvSpPr>
            <a:spLocks noGrp="1"/>
          </p:cNvSpPr>
          <p:nvPr>
            <p:ph sz="half" idx="2"/>
          </p:nvPr>
        </p:nvSpPr>
        <p:spPr>
          <a:xfrm>
            <a:off x="4648200" y="1600200"/>
            <a:ext cx="4495800" cy="4525963"/>
          </a:xfrm>
        </p:spPr>
        <p:txBody>
          <a:bodyPr/>
          <a:lstStyle/>
          <a:p>
            <a:pPr marL="0" indent="0">
              <a:buNone/>
            </a:pPr>
            <a:r>
              <a:rPr lang="en-US" sz="2000" dirty="0" smtClean="0"/>
              <a:t>The World Heath Organization estimates that between 1 and 2 million children die each year from vitamin A deficiency.  </a:t>
            </a:r>
          </a:p>
          <a:p>
            <a:r>
              <a:rPr lang="en-US" sz="2000" dirty="0" smtClean="0"/>
              <a:t>Golden rice is a genetically modified food that is fortified with beta carotene, which the human body converts into vitamin A.</a:t>
            </a:r>
          </a:p>
          <a:p>
            <a:r>
              <a:rPr lang="en-US" sz="2000" dirty="0" smtClean="0"/>
              <a:t>This transgenic organism is the result of mixing genes from a bacterium and from daffodils into the rice genome.</a:t>
            </a:r>
          </a:p>
          <a:p>
            <a:r>
              <a:rPr lang="en-US" sz="2000" dirty="0" smtClean="0"/>
              <a:t>It is not currently used due to regulatory issues.</a:t>
            </a:r>
          </a:p>
          <a:p>
            <a:pPr lvl="1"/>
            <a:r>
              <a:rPr lang="en-US" sz="2000" i="1" dirty="0" smtClean="0"/>
              <a:t>Do you think we should be able to use it?</a:t>
            </a:r>
            <a:endParaRPr lang="en-US" sz="2000" i="1"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12</a:t>
            </a:fld>
            <a:endParaRPr lang="en-US" dirty="0"/>
          </a:p>
        </p:txBody>
      </p:sp>
    </p:spTree>
    <p:extLst>
      <p:ext uri="{BB962C8B-B14F-4D97-AF65-F5344CB8AC3E}">
        <p14:creationId xmlns:p14="http://schemas.microsoft.com/office/powerpoint/2010/main" val="3491645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smtClean="0"/>
              <a:t>Reproductive </a:t>
            </a:r>
            <a:br>
              <a:rPr lang="en-US" dirty="0" smtClean="0"/>
            </a:br>
            <a:r>
              <a:rPr lang="en-US" dirty="0" smtClean="0"/>
              <a:t>Cloning</a:t>
            </a:r>
            <a:endParaRPr lang="en-US" dirty="0"/>
          </a:p>
        </p:txBody>
      </p:sp>
      <p:sp>
        <p:nvSpPr>
          <p:cNvPr id="7" name="Text Placeholder 6"/>
          <p:cNvSpPr>
            <a:spLocks noGrp="1"/>
          </p:cNvSpPr>
          <p:nvPr>
            <p:ph type="body" idx="1"/>
          </p:nvPr>
        </p:nvSpPr>
        <p:spPr>
          <a:xfrm>
            <a:off x="722313" y="3067197"/>
            <a:ext cx="7772400" cy="1500187"/>
          </a:xfrm>
        </p:spPr>
        <p:txBody>
          <a:bodyPr/>
          <a:lstStyle/>
          <a:p>
            <a:pPr algn="ctr"/>
            <a:r>
              <a:rPr lang="en-US" sz="2800" b="1" dirty="0" smtClean="0">
                <a:solidFill>
                  <a:schemeClr val="accent2"/>
                </a:solidFill>
              </a:rPr>
              <a:t>Where is your line?</a:t>
            </a:r>
            <a:endParaRPr lang="en-US" sz="2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13</a:t>
            </a:fld>
            <a:endParaRPr lang="en-US" dirty="0"/>
          </a:p>
        </p:txBody>
      </p:sp>
    </p:spTree>
    <p:extLst>
      <p:ext uri="{BB962C8B-B14F-4D97-AF65-F5344CB8AC3E}">
        <p14:creationId xmlns:p14="http://schemas.microsoft.com/office/powerpoint/2010/main" val="3358829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rPr>
              <a:t>Reproductive Cloning</a:t>
            </a:r>
            <a:endParaRPr lang="en-US" b="1" dirty="0">
              <a:solidFill>
                <a:srgbClr val="FFFFFF"/>
              </a:solidFill>
            </a:endParaRPr>
          </a:p>
        </p:txBody>
      </p:sp>
      <p:sp>
        <p:nvSpPr>
          <p:cNvPr id="3" name="Content Placeholder 2"/>
          <p:cNvSpPr>
            <a:spLocks noGrp="1"/>
          </p:cNvSpPr>
          <p:nvPr>
            <p:ph idx="1"/>
          </p:nvPr>
        </p:nvSpPr>
        <p:spPr/>
        <p:txBody>
          <a:bodyPr/>
          <a:lstStyle/>
          <a:p>
            <a:r>
              <a:rPr lang="en-US" dirty="0" smtClean="0"/>
              <a:t>What is a clone?</a:t>
            </a:r>
          </a:p>
          <a:p>
            <a:pPr lvl="1"/>
            <a:r>
              <a:rPr lang="en-US" dirty="0" smtClean="0"/>
              <a:t>It is an exact genetic replica of another cell or organism.</a:t>
            </a:r>
          </a:p>
          <a:p>
            <a:r>
              <a:rPr lang="en-US" dirty="0" smtClean="0"/>
              <a:t>What have we cloned so far?</a:t>
            </a:r>
          </a:p>
          <a:p>
            <a:pPr lvl="1"/>
            <a:r>
              <a:rPr lang="en-US" dirty="0" smtClean="0"/>
              <a:t>DNA (Polymerase Chain Reaction)</a:t>
            </a:r>
          </a:p>
          <a:p>
            <a:pPr lvl="1"/>
            <a:r>
              <a:rPr lang="en-US" dirty="0" smtClean="0"/>
              <a:t>Cells (creating tissue cultures or stem cell lines)</a:t>
            </a:r>
          </a:p>
          <a:p>
            <a:pPr lvl="1"/>
            <a:r>
              <a:rPr lang="en-US" dirty="0" smtClean="0"/>
              <a:t>Whole organisms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14</a:t>
            </a:fld>
            <a:endParaRPr lang="en-US" dirty="0"/>
          </a:p>
        </p:txBody>
      </p:sp>
    </p:spTree>
    <p:extLst>
      <p:ext uri="{BB962C8B-B14F-4D97-AF65-F5344CB8AC3E}">
        <p14:creationId xmlns:p14="http://schemas.microsoft.com/office/powerpoint/2010/main" val="141148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rPr>
              <a:t>Organismal Cloning</a:t>
            </a:r>
            <a:endParaRPr lang="en-US" b="1" dirty="0">
              <a:solidFill>
                <a:srgbClr val="FFFFFF"/>
              </a:solidFill>
            </a:endParaRPr>
          </a:p>
        </p:txBody>
      </p:sp>
      <p:sp>
        <p:nvSpPr>
          <p:cNvPr id="3" name="Content Placeholder 2"/>
          <p:cNvSpPr>
            <a:spLocks noGrp="1"/>
          </p:cNvSpPr>
          <p:nvPr>
            <p:ph idx="1"/>
          </p:nvPr>
        </p:nvSpPr>
        <p:spPr>
          <a:xfrm>
            <a:off x="457200" y="1600200"/>
            <a:ext cx="8229600" cy="5044819"/>
          </a:xfrm>
        </p:spPr>
        <p:txBody>
          <a:bodyPr/>
          <a:lstStyle/>
          <a:p>
            <a:r>
              <a:rPr lang="en-US" dirty="0" smtClean="0"/>
              <a:t>What has been cloned thus far?</a:t>
            </a:r>
          </a:p>
          <a:p>
            <a:pPr lvl="1"/>
            <a:r>
              <a:rPr lang="en-US" dirty="0" smtClean="0"/>
              <a:t>Plants have been cloned for thousands of years!</a:t>
            </a:r>
          </a:p>
          <a:p>
            <a:pPr lvl="2"/>
            <a:r>
              <a:rPr lang="en-US" dirty="0" smtClean="0"/>
              <a:t>Bananas, potatoes, grape vines (grafting), etc.</a:t>
            </a:r>
          </a:p>
          <a:p>
            <a:pPr lvl="2"/>
            <a:r>
              <a:rPr lang="en-US" dirty="0" smtClean="0"/>
              <a:t>Many trees, shrubs, and vines are just clonal colonies.</a:t>
            </a:r>
          </a:p>
          <a:p>
            <a:pPr lvl="1"/>
            <a:r>
              <a:rPr lang="en-US" dirty="0" smtClean="0"/>
              <a:t>Animals</a:t>
            </a:r>
          </a:p>
          <a:p>
            <a:pPr lvl="2"/>
            <a:r>
              <a:rPr lang="en-US" dirty="0" smtClean="0"/>
              <a:t>Parthenogenesis – asexual reproduction that occurs naturally where offspring is born with sexual reproduction (sharks, anteaters, some insects, etc.)</a:t>
            </a:r>
          </a:p>
          <a:p>
            <a:pPr lvl="2"/>
            <a:r>
              <a:rPr lang="en-US" dirty="0" smtClean="0"/>
              <a:t>Some animals have undergone somatic cell nuclear transfer such as: sheep, rats, cats, goats, dogs, camels, and many others.</a:t>
            </a:r>
          </a:p>
          <a:p>
            <a:pPr lvl="1"/>
            <a:endParaRPr lang="en-US" dirty="0" smtClean="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15</a:t>
            </a:fld>
            <a:endParaRPr lang="en-US" dirty="0"/>
          </a:p>
        </p:txBody>
      </p:sp>
    </p:spTree>
    <p:extLst>
      <p:ext uri="{BB962C8B-B14F-4D97-AF65-F5344CB8AC3E}">
        <p14:creationId xmlns:p14="http://schemas.microsoft.com/office/powerpoint/2010/main" val="81479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a:solidFill>
                  <a:srgbClr val="FFFFFF"/>
                </a:solidFill>
              </a:rPr>
              <a:t>Somatic Cell Nuclear Transfer (SCNT)</a:t>
            </a:r>
            <a:endParaRPr lang="en-US" sz="3600" dirty="0"/>
          </a:p>
        </p:txBody>
      </p:sp>
      <p:pic>
        <p:nvPicPr>
          <p:cNvPr id="5" name="Content Placeholder 4" descr="20_18MammalReproCloning-L.jpg"/>
          <p:cNvPicPr>
            <a:picLocks noGrp="1" noChangeAspect="1"/>
          </p:cNvPicPr>
          <p:nvPr>
            <p:ph idx="1"/>
          </p:nvPr>
        </p:nvPicPr>
        <p:blipFill>
          <a:blip r:embed="rId3">
            <a:extLst>
              <a:ext uri="{28A0092B-C50C-407E-A947-70E740481C1C}">
                <a14:useLocalDpi xmlns:a14="http://schemas.microsoft.com/office/drawing/2010/main" val="0"/>
              </a:ext>
            </a:extLst>
          </a:blip>
          <a:srcRect l="-75883" r="-75883"/>
          <a:stretch>
            <a:fillRect/>
          </a:stretch>
        </p:blipFill>
        <p:spPr>
          <a:xfrm>
            <a:off x="113551" y="1417638"/>
            <a:ext cx="8867530" cy="4876800"/>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16</a:t>
            </a:fld>
            <a:endParaRPr lang="en-US" dirty="0"/>
          </a:p>
        </p:txBody>
      </p:sp>
    </p:spTree>
    <p:extLst>
      <p:ext uri="{BB962C8B-B14F-4D97-AF65-F5344CB8AC3E}">
        <p14:creationId xmlns:p14="http://schemas.microsoft.com/office/powerpoint/2010/main" val="22709806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So, what if we…</a:t>
            </a:r>
            <a:endParaRPr lang="en-US" b="1" dirty="0">
              <a:solidFill>
                <a:srgbClr val="FFFFFF"/>
              </a:solidFill>
            </a:endParaRPr>
          </a:p>
        </p:txBody>
      </p:sp>
      <p:pic>
        <p:nvPicPr>
          <p:cNvPr id="5" name="Content Placeholder 4" descr="20_23-PharmAnimals-L.jpg"/>
          <p:cNvPicPr>
            <a:picLocks noGrp="1" noChangeAspect="1"/>
          </p:cNvPicPr>
          <p:nvPr>
            <p:ph type="pic" idx="1"/>
          </p:nvPr>
        </p:nvPicPr>
        <p:blipFill>
          <a:blip r:embed="rId3">
            <a:extLst>
              <a:ext uri="{28A0092B-C50C-407E-A947-70E740481C1C}">
                <a14:useLocalDpi xmlns:a14="http://schemas.microsoft.com/office/drawing/2010/main" val="0"/>
              </a:ext>
            </a:extLst>
          </a:blip>
          <a:srcRect t="-14588" b="-14588"/>
          <a:stretch>
            <a:fillRect/>
          </a:stretch>
        </p:blipFill>
        <p:spPr>
          <a:xfrm>
            <a:off x="1186596" y="515415"/>
            <a:ext cx="6789072" cy="5091804"/>
          </a:xfrm>
        </p:spPr>
      </p:pic>
      <p:sp>
        <p:nvSpPr>
          <p:cNvPr id="6" name="Text Placeholder 5"/>
          <p:cNvSpPr>
            <a:spLocks noGrp="1"/>
          </p:cNvSpPr>
          <p:nvPr>
            <p:ph type="body" sz="half" idx="2"/>
          </p:nvPr>
        </p:nvSpPr>
        <p:spPr>
          <a:xfrm>
            <a:off x="619537" y="5088526"/>
            <a:ext cx="8208885" cy="804862"/>
          </a:xfrm>
        </p:spPr>
        <p:txBody>
          <a:bodyPr/>
          <a:lstStyle/>
          <a:p>
            <a:r>
              <a:rPr lang="en-US" sz="1800" dirty="0" smtClean="0"/>
              <a:t>What if we manipulate animal embryos and use recombinant technology to give these animals some beneficial characteristics…to us?  That is what some scientists have been able to do.  Some animals, like this goat, have been bred to produce certain peptide hormones needed by humans when they express milk.  These proteins can easily be separated from the milk for human use!</a:t>
            </a:r>
            <a:endParaRPr lang="en-US" sz="1800"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17</a:t>
            </a:fld>
            <a:endParaRPr lang="en-US" dirty="0"/>
          </a:p>
        </p:txBody>
      </p:sp>
      <p:sp>
        <p:nvSpPr>
          <p:cNvPr id="7" name="TextBox 6"/>
          <p:cNvSpPr txBox="1"/>
          <p:nvPr/>
        </p:nvSpPr>
        <p:spPr>
          <a:xfrm>
            <a:off x="2624044" y="177062"/>
            <a:ext cx="3350497" cy="646331"/>
          </a:xfrm>
          <a:prstGeom prst="rect">
            <a:avLst/>
          </a:prstGeom>
          <a:noFill/>
        </p:spPr>
        <p:txBody>
          <a:bodyPr wrap="none" rtlCol="0">
            <a:spAutoFit/>
          </a:bodyPr>
          <a:lstStyle/>
          <a:p>
            <a:pPr algn="ctr"/>
            <a:r>
              <a:rPr lang="en-US" sz="3600" b="1" dirty="0" smtClean="0">
                <a:solidFill>
                  <a:srgbClr val="FFFFFF"/>
                </a:solidFill>
              </a:rPr>
              <a:t>So, what if we….</a:t>
            </a:r>
            <a:endParaRPr lang="en-US" sz="3600" b="1" dirty="0">
              <a:solidFill>
                <a:srgbClr val="FFFFFF"/>
              </a:solidFill>
            </a:endParaRPr>
          </a:p>
        </p:txBody>
      </p:sp>
    </p:spTree>
    <p:extLst>
      <p:ext uri="{BB962C8B-B14F-4D97-AF65-F5344CB8AC3E}">
        <p14:creationId xmlns:p14="http://schemas.microsoft.com/office/powerpoint/2010/main" val="17293143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smtClean="0"/>
              <a:t>Reprogramming </a:t>
            </a:r>
            <a:br>
              <a:rPr lang="en-US" dirty="0" smtClean="0"/>
            </a:br>
            <a:r>
              <a:rPr lang="en-US" dirty="0" smtClean="0"/>
              <a:t>cells</a:t>
            </a:r>
            <a:endParaRPr lang="en-US" dirty="0"/>
          </a:p>
        </p:txBody>
      </p:sp>
      <p:sp>
        <p:nvSpPr>
          <p:cNvPr id="7" name="Text Placeholder 6"/>
          <p:cNvSpPr>
            <a:spLocks noGrp="1"/>
          </p:cNvSpPr>
          <p:nvPr>
            <p:ph type="body" idx="1"/>
          </p:nvPr>
        </p:nvSpPr>
        <p:spPr>
          <a:xfrm>
            <a:off x="722313" y="3067197"/>
            <a:ext cx="7772400" cy="1500187"/>
          </a:xfrm>
        </p:spPr>
        <p:txBody>
          <a:bodyPr/>
          <a:lstStyle/>
          <a:p>
            <a:pPr algn="ctr"/>
            <a:r>
              <a:rPr lang="en-US" sz="2800" b="1" dirty="0" smtClean="0">
                <a:solidFill>
                  <a:schemeClr val="accent2"/>
                </a:solidFill>
              </a:rPr>
              <a:t>Where is your line?</a:t>
            </a:r>
            <a:endParaRPr lang="en-US" sz="2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18</a:t>
            </a:fld>
            <a:endParaRPr lang="en-US" dirty="0"/>
          </a:p>
        </p:txBody>
      </p:sp>
    </p:spTree>
    <p:extLst>
      <p:ext uri="{BB962C8B-B14F-4D97-AF65-F5344CB8AC3E}">
        <p14:creationId xmlns:p14="http://schemas.microsoft.com/office/powerpoint/2010/main" val="3708536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16"/>
            <a:ext cx="8229600" cy="1143000"/>
          </a:xfrm>
        </p:spPr>
        <p:txBody>
          <a:bodyPr/>
          <a:lstStyle/>
          <a:p>
            <a:r>
              <a:rPr lang="en-US" sz="3600" b="1" dirty="0" smtClean="0">
                <a:solidFill>
                  <a:srgbClr val="FFFFFF"/>
                </a:solidFill>
              </a:rPr>
              <a:t>What can stem cell research do for us?</a:t>
            </a:r>
            <a:endParaRPr lang="en-US" sz="3600" b="1" dirty="0">
              <a:solidFill>
                <a:srgbClr val="FFFFFF"/>
              </a:solidFill>
            </a:endParaRPr>
          </a:p>
        </p:txBody>
      </p:sp>
      <p:sp>
        <p:nvSpPr>
          <p:cNvPr id="6" name="Content Placeholder 5"/>
          <p:cNvSpPr>
            <a:spLocks noGrp="1"/>
          </p:cNvSpPr>
          <p:nvPr>
            <p:ph idx="1"/>
          </p:nvPr>
        </p:nvSpPr>
        <p:spPr>
          <a:xfrm>
            <a:off x="0" y="1154316"/>
            <a:ext cx="8578381" cy="5687809"/>
          </a:xfrm>
        </p:spPr>
        <p:txBody>
          <a:bodyPr/>
          <a:lstStyle/>
          <a:p>
            <a:pPr marL="0" indent="0">
              <a:buNone/>
            </a:pPr>
            <a:r>
              <a:rPr lang="en-US" dirty="0" smtClean="0"/>
              <a:t>Stem cells could help us in many medical applications such as:</a:t>
            </a:r>
          </a:p>
          <a:p>
            <a:r>
              <a:rPr lang="en-US" dirty="0" smtClean="0"/>
              <a:t>Organ and tissue regeneration</a:t>
            </a:r>
          </a:p>
          <a:p>
            <a:r>
              <a:rPr lang="en-US" dirty="0" smtClean="0"/>
              <a:t>Fighting the following diseases:</a:t>
            </a:r>
          </a:p>
          <a:p>
            <a:pPr lvl="1"/>
            <a:r>
              <a:rPr lang="en-US" dirty="0" smtClean="0"/>
              <a:t>Cardiovascular disease</a:t>
            </a:r>
          </a:p>
          <a:p>
            <a:pPr lvl="1"/>
            <a:r>
              <a:rPr lang="en-US" dirty="0" smtClean="0"/>
              <a:t>Brain diseases like Parkinson’s and Alzheimer's </a:t>
            </a:r>
          </a:p>
          <a:p>
            <a:pPr lvl="1"/>
            <a:r>
              <a:rPr lang="en-US" dirty="0" smtClean="0"/>
              <a:t>Blood diseases like leukemia and sickle-cell anemia</a:t>
            </a:r>
          </a:p>
          <a:p>
            <a:pPr marL="0" indent="0">
              <a:buNone/>
            </a:pPr>
            <a:r>
              <a:rPr lang="en-US" dirty="0" smtClean="0"/>
              <a:t>So…what’s all the fuss about?  </a:t>
            </a:r>
          </a:p>
          <a:p>
            <a:pPr marL="0" indent="0">
              <a:buNone/>
            </a:pPr>
            <a:r>
              <a:rPr lang="en-US" i="1" dirty="0" smtClean="0">
                <a:solidFill>
                  <a:schemeClr val="accent2"/>
                </a:solidFill>
              </a:rPr>
              <a:t>	The stems cells that work the best come from 	embryos.</a:t>
            </a:r>
          </a:p>
          <a:p>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19</a:t>
            </a:fld>
            <a:endParaRPr lang="en-US" dirty="0"/>
          </a:p>
        </p:txBody>
      </p:sp>
    </p:spTree>
    <p:extLst>
      <p:ext uri="{BB962C8B-B14F-4D97-AF65-F5344CB8AC3E}">
        <p14:creationId xmlns:p14="http://schemas.microsoft.com/office/powerpoint/2010/main" val="2883197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4"/>
            <a:ext cx="8229600" cy="1143000"/>
          </a:xfrm>
        </p:spPr>
        <p:txBody>
          <a:bodyPr/>
          <a:lstStyle/>
          <a:p>
            <a:r>
              <a:rPr lang="en-US" b="1" dirty="0" smtClean="0">
                <a:solidFill>
                  <a:srgbClr val="FFFFFF"/>
                </a:solidFill>
              </a:rPr>
              <a:t>What is Biotechnology?</a:t>
            </a:r>
            <a:endParaRPr lang="en-US" b="1" dirty="0">
              <a:solidFill>
                <a:srgbClr val="FFFFFF"/>
              </a:solidFill>
            </a:endParaRPr>
          </a:p>
        </p:txBody>
      </p:sp>
      <p:sp>
        <p:nvSpPr>
          <p:cNvPr id="3" name="Content Placeholder 2"/>
          <p:cNvSpPr>
            <a:spLocks noGrp="1"/>
          </p:cNvSpPr>
          <p:nvPr>
            <p:ph sz="half" idx="1"/>
          </p:nvPr>
        </p:nvSpPr>
        <p:spPr/>
        <p:txBody>
          <a:bodyPr/>
          <a:lstStyle/>
          <a:p>
            <a:pPr marL="0" indent="0">
              <a:buNone/>
            </a:pPr>
            <a:r>
              <a:rPr lang="en-US" sz="3600" b="1" dirty="0" smtClean="0"/>
              <a:t>Biotechnology</a:t>
            </a:r>
            <a:r>
              <a:rPr lang="en-US" sz="3600" dirty="0" smtClean="0"/>
              <a:t> is the </a:t>
            </a:r>
            <a:r>
              <a:rPr lang="en-US" sz="3600" i="1" dirty="0" smtClean="0">
                <a:solidFill>
                  <a:schemeClr val="accent2"/>
                </a:solidFill>
              </a:rPr>
              <a:t>manipulation of natural biological processes in order to serve societal needs</a:t>
            </a:r>
            <a:r>
              <a:rPr lang="en-US" sz="3600" dirty="0" smtClean="0">
                <a:solidFill>
                  <a:srgbClr val="DA1F28"/>
                </a:solidFill>
              </a:rPr>
              <a:t>. </a:t>
            </a:r>
            <a:r>
              <a:rPr lang="en-US" sz="3600" dirty="0" smtClean="0"/>
              <a:t> </a:t>
            </a:r>
          </a:p>
          <a:p>
            <a:pPr marL="0" indent="0">
              <a:buNone/>
            </a:pPr>
            <a:endParaRPr lang="en-US" dirty="0"/>
          </a:p>
        </p:txBody>
      </p:sp>
      <p:pic>
        <p:nvPicPr>
          <p:cNvPr id="6" name="Content Placeholder 5" descr="20_02-GeneCloningPreview-L.jpg"/>
          <p:cNvPicPr>
            <a:picLocks noGrp="1" noChangeAspect="1"/>
          </p:cNvPicPr>
          <p:nvPr>
            <p:ph sz="half" idx="2"/>
          </p:nvPr>
        </p:nvPicPr>
        <p:blipFill>
          <a:blip r:embed="rId3">
            <a:extLst>
              <a:ext uri="{28A0092B-C50C-407E-A947-70E740481C1C}">
                <a14:useLocalDpi xmlns:a14="http://schemas.microsoft.com/office/drawing/2010/main" val="0"/>
              </a:ext>
            </a:extLst>
          </a:blip>
          <a:srcRect l="-8406" r="-8406"/>
          <a:stretch>
            <a:fillRect/>
          </a:stretch>
        </p:blipFill>
        <p:spPr>
          <a:xfrm>
            <a:off x="4495800" y="1144624"/>
            <a:ext cx="4651155" cy="5212439"/>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a:t>
            </a:fld>
            <a:endParaRPr lang="en-US" dirty="0"/>
          </a:p>
        </p:txBody>
      </p:sp>
    </p:spTree>
    <p:extLst>
      <p:ext uri="{BB962C8B-B14F-4D97-AF65-F5344CB8AC3E}">
        <p14:creationId xmlns:p14="http://schemas.microsoft.com/office/powerpoint/2010/main" val="4203398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rPr>
              <a:t>Plant cells are totipotent!</a:t>
            </a:r>
            <a:endParaRPr lang="en-US" b="1" dirty="0">
              <a:solidFill>
                <a:srgbClr val="FFFFFF"/>
              </a:solidFill>
            </a:endParaRPr>
          </a:p>
        </p:txBody>
      </p:sp>
      <p:pic>
        <p:nvPicPr>
          <p:cNvPr id="5" name="Content Placeholder 4" descr="20_16TotipotentPlantCell-L.jpg"/>
          <p:cNvPicPr>
            <a:picLocks noGrp="1" noChangeAspect="1"/>
          </p:cNvPicPr>
          <p:nvPr>
            <p:ph idx="1"/>
          </p:nvPr>
        </p:nvPicPr>
        <p:blipFill>
          <a:blip r:embed="rId3">
            <a:extLst>
              <a:ext uri="{28A0092B-C50C-407E-A947-70E740481C1C}">
                <a14:useLocalDpi xmlns:a14="http://schemas.microsoft.com/office/drawing/2010/main" val="0"/>
              </a:ext>
            </a:extLst>
          </a:blip>
          <a:srcRect l="-19985" r="-19985"/>
          <a:stretch>
            <a:fillRect/>
          </a:stretch>
        </p:blipFill>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20</a:t>
            </a:fld>
            <a:endParaRPr lang="en-US" dirty="0"/>
          </a:p>
        </p:txBody>
      </p:sp>
    </p:spTree>
    <p:extLst>
      <p:ext uri="{BB962C8B-B14F-4D97-AF65-F5344CB8AC3E}">
        <p14:creationId xmlns:p14="http://schemas.microsoft.com/office/powerpoint/2010/main" val="16225986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316"/>
            <a:ext cx="8229600" cy="1143000"/>
          </a:xfrm>
        </p:spPr>
        <p:txBody>
          <a:bodyPr/>
          <a:lstStyle/>
          <a:p>
            <a:r>
              <a:rPr lang="en-US" b="1" dirty="0" smtClean="0">
                <a:solidFill>
                  <a:srgbClr val="FFFFFF"/>
                </a:solidFill>
              </a:rPr>
              <a:t>Stem Cells</a:t>
            </a:r>
            <a:endParaRPr lang="en-US" b="1" dirty="0">
              <a:solidFill>
                <a:srgbClr val="FFFFFF"/>
              </a:solidFill>
            </a:endParaRPr>
          </a:p>
        </p:txBody>
      </p:sp>
      <p:pic>
        <p:nvPicPr>
          <p:cNvPr id="7" name="Content Placeholder 6" descr="20_20StemCells-L.jpg"/>
          <p:cNvPicPr>
            <a:picLocks noGrp="1" noChangeAspect="1"/>
          </p:cNvPicPr>
          <p:nvPr>
            <p:ph sz="half" idx="1"/>
          </p:nvPr>
        </p:nvPicPr>
        <p:blipFill>
          <a:blip r:embed="rId3">
            <a:extLst>
              <a:ext uri="{28A0092B-C50C-407E-A947-70E740481C1C}">
                <a14:useLocalDpi xmlns:a14="http://schemas.microsoft.com/office/drawing/2010/main" val="0"/>
              </a:ext>
            </a:extLst>
          </a:blip>
          <a:srcRect l="-7915" r="-7915"/>
          <a:stretch>
            <a:fillRect/>
          </a:stretch>
        </p:blipFill>
        <p:spPr>
          <a:xfrm>
            <a:off x="1" y="1154317"/>
            <a:ext cx="5089502" cy="5703684"/>
          </a:xfrm>
        </p:spPr>
      </p:pic>
      <p:sp>
        <p:nvSpPr>
          <p:cNvPr id="8" name="Content Placeholder 7"/>
          <p:cNvSpPr>
            <a:spLocks noGrp="1"/>
          </p:cNvSpPr>
          <p:nvPr>
            <p:ph sz="half" idx="2"/>
          </p:nvPr>
        </p:nvSpPr>
        <p:spPr>
          <a:xfrm>
            <a:off x="4739469" y="1154316"/>
            <a:ext cx="4404531" cy="5196401"/>
          </a:xfrm>
        </p:spPr>
        <p:txBody>
          <a:bodyPr/>
          <a:lstStyle/>
          <a:p>
            <a:pPr marL="0" indent="0">
              <a:buNone/>
            </a:pPr>
            <a:r>
              <a:rPr lang="en-US" sz="2000" b="1" dirty="0" smtClean="0"/>
              <a:t>What are they?</a:t>
            </a:r>
          </a:p>
          <a:p>
            <a:r>
              <a:rPr lang="en-US" sz="2000" dirty="0" smtClean="0"/>
              <a:t>Stem cells are undifferentiated, meaning that they haven’t become a “type” of cell yet.</a:t>
            </a:r>
          </a:p>
          <a:p>
            <a:r>
              <a:rPr lang="en-US" sz="2000" dirty="0" smtClean="0"/>
              <a:t>When a sperm meets an egg, the resulting zygote is </a:t>
            </a:r>
            <a:r>
              <a:rPr lang="en-US" sz="2000" b="1" u="sng" dirty="0" smtClean="0"/>
              <a:t>totipotent</a:t>
            </a:r>
            <a:r>
              <a:rPr lang="en-US" sz="2000" dirty="0" smtClean="0"/>
              <a:t>.  The inner cell mass, the source of “embryonic stem” cells, are </a:t>
            </a:r>
            <a:r>
              <a:rPr lang="en-US" sz="2000" b="1" u="sng" dirty="0" smtClean="0"/>
              <a:t>pluripotent</a:t>
            </a:r>
            <a:r>
              <a:rPr lang="en-US" sz="2000" dirty="0" smtClean="0"/>
              <a:t>.</a:t>
            </a:r>
          </a:p>
          <a:p>
            <a:pPr lvl="1"/>
            <a:r>
              <a:rPr lang="en-US" sz="2000" b="1" dirty="0">
                <a:solidFill>
                  <a:schemeClr val="accent2"/>
                </a:solidFill>
              </a:rPr>
              <a:t>Totipotent</a:t>
            </a:r>
            <a:r>
              <a:rPr lang="en-US" sz="2000" dirty="0">
                <a:solidFill>
                  <a:schemeClr val="accent2"/>
                </a:solidFill>
              </a:rPr>
              <a:t> </a:t>
            </a:r>
            <a:r>
              <a:rPr lang="en-US" sz="2000" dirty="0" smtClean="0"/>
              <a:t>cells </a:t>
            </a:r>
            <a:r>
              <a:rPr lang="en-US" sz="2000" dirty="0"/>
              <a:t>have the ability to create a whole organism, or at least all different types of tissues</a:t>
            </a:r>
            <a:r>
              <a:rPr lang="en-US" sz="2000" dirty="0" smtClean="0"/>
              <a:t>.</a:t>
            </a:r>
          </a:p>
          <a:p>
            <a:pPr lvl="1"/>
            <a:r>
              <a:rPr lang="en-US" sz="2000" b="1" dirty="0">
                <a:solidFill>
                  <a:srgbClr val="DA1F28"/>
                </a:solidFill>
              </a:rPr>
              <a:t>Pluripotent</a:t>
            </a:r>
            <a:r>
              <a:rPr lang="en-US" sz="2000" dirty="0">
                <a:solidFill>
                  <a:srgbClr val="DA1F28"/>
                </a:solidFill>
              </a:rPr>
              <a:t> </a:t>
            </a:r>
            <a:r>
              <a:rPr lang="en-US" sz="2000" dirty="0"/>
              <a:t>cells can only give rise to </a:t>
            </a:r>
            <a:r>
              <a:rPr lang="en-US" sz="2000" b="1" i="1" dirty="0" smtClean="0"/>
              <a:t>most</a:t>
            </a:r>
            <a:r>
              <a:rPr lang="en-US" sz="2000" dirty="0" smtClean="0"/>
              <a:t> types </a:t>
            </a:r>
            <a:r>
              <a:rPr lang="en-US" sz="2000" dirty="0"/>
              <a:t>of tissues, and definitely NOT a whole organism.</a:t>
            </a:r>
          </a:p>
          <a:p>
            <a:pPr lvl="2"/>
            <a:endParaRPr lang="en-US"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pPr>
              <a:defRPr/>
            </a:pPr>
            <a:fld id="{DE1B9D49-C0C0-4228-B817-9F91D96B458D}" type="slidenum">
              <a:rPr lang="en-US" smtClean="0"/>
              <a:pPr>
                <a:defRPr/>
              </a:pPr>
              <a:t>21</a:t>
            </a:fld>
            <a:endParaRPr lang="en-US" dirty="0"/>
          </a:p>
        </p:txBody>
      </p:sp>
    </p:spTree>
    <p:extLst>
      <p:ext uri="{BB962C8B-B14F-4D97-AF65-F5344CB8AC3E}">
        <p14:creationId xmlns:p14="http://schemas.microsoft.com/office/powerpoint/2010/main" val="40463581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iPS cells</a:t>
            </a:r>
            <a:endParaRPr lang="en-US" b="1" dirty="0">
              <a:solidFill>
                <a:schemeClr val="bg1"/>
              </a:solidFill>
            </a:endParaRPr>
          </a:p>
        </p:txBody>
      </p:sp>
      <p:sp>
        <p:nvSpPr>
          <p:cNvPr id="3" name="Content Placeholder 2"/>
          <p:cNvSpPr>
            <a:spLocks noGrp="1"/>
          </p:cNvSpPr>
          <p:nvPr>
            <p:ph sz="half" idx="1"/>
          </p:nvPr>
        </p:nvSpPr>
        <p:spPr>
          <a:xfrm>
            <a:off x="0" y="1135514"/>
            <a:ext cx="4038600" cy="5722486"/>
          </a:xfrm>
        </p:spPr>
        <p:txBody>
          <a:bodyPr/>
          <a:lstStyle/>
          <a:p>
            <a:pPr marL="0" indent="0">
              <a:buNone/>
            </a:pPr>
            <a:r>
              <a:rPr lang="en-US" sz="2100" dirty="0" smtClean="0"/>
              <a:t>In 2007, the induced pluripotent stem (iPS) cells were developed.</a:t>
            </a:r>
          </a:p>
          <a:p>
            <a:r>
              <a:rPr lang="en-US" sz="2100" dirty="0" smtClean="0"/>
              <a:t>Reprogramming genes are spliced into normal human somatic cells.</a:t>
            </a:r>
          </a:p>
          <a:p>
            <a:r>
              <a:rPr lang="en-US" sz="2100" dirty="0" smtClean="0"/>
              <a:t>This tricks the cell into changing from a differentiated cell into a pluripotent cell.</a:t>
            </a:r>
          </a:p>
          <a:p>
            <a:r>
              <a:rPr lang="en-US" sz="2100" dirty="0" smtClean="0"/>
              <a:t>The cell can then develop into a desired, differentiated cell of another type!</a:t>
            </a:r>
          </a:p>
          <a:p>
            <a:pPr marL="457200" lvl="1" indent="0">
              <a:buNone/>
            </a:pPr>
            <a:endParaRPr lang="en-US" sz="2100" dirty="0"/>
          </a:p>
          <a:p>
            <a:pPr marL="457200" lvl="1" indent="0" algn="ctr">
              <a:buNone/>
            </a:pPr>
            <a:r>
              <a:rPr lang="en-US" sz="2100" b="1" i="1" dirty="0" smtClean="0">
                <a:solidFill>
                  <a:srgbClr val="DA1F28"/>
                </a:solidFill>
              </a:rPr>
              <a:t>THIS COULD ELIMINATE THE NEED FOR EMBRYONIC STEM CELLS!</a:t>
            </a:r>
            <a:endParaRPr lang="en-US" sz="2100" b="1" i="1" dirty="0">
              <a:solidFill>
                <a:srgbClr val="DA1F28"/>
              </a:solidFill>
            </a:endParaRPr>
          </a:p>
        </p:txBody>
      </p:sp>
      <p:pic>
        <p:nvPicPr>
          <p:cNvPr id="6" name="Content Placeholder 5" descr="15_10Figure-L.jpg"/>
          <p:cNvPicPr>
            <a:picLocks noGrp="1" noChangeAspect="1"/>
          </p:cNvPicPr>
          <p:nvPr>
            <p:ph sz="half" idx="2"/>
          </p:nvPr>
        </p:nvPicPr>
        <p:blipFill>
          <a:blip r:embed="rId3">
            <a:extLst>
              <a:ext uri="{28A0092B-C50C-407E-A947-70E740481C1C}">
                <a14:useLocalDpi xmlns:a14="http://schemas.microsoft.com/office/drawing/2010/main" val="0"/>
              </a:ext>
            </a:extLst>
          </a:blip>
          <a:srcRect t="-379" b="-379"/>
          <a:stretch>
            <a:fillRect/>
          </a:stretch>
        </p:blipFill>
        <p:spPr>
          <a:xfrm>
            <a:off x="4445188" y="1136500"/>
            <a:ext cx="4660712" cy="5223149"/>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22</a:t>
            </a:fld>
            <a:endParaRPr lang="en-US" dirty="0"/>
          </a:p>
        </p:txBody>
      </p:sp>
    </p:spTree>
    <p:extLst>
      <p:ext uri="{BB962C8B-B14F-4D97-AF65-F5344CB8AC3E}">
        <p14:creationId xmlns:p14="http://schemas.microsoft.com/office/powerpoint/2010/main" val="11679051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287" y="4800600"/>
            <a:ext cx="6700837" cy="566738"/>
          </a:xfrm>
        </p:spPr>
        <p:txBody>
          <a:bodyPr/>
          <a:lstStyle/>
          <a:p>
            <a:r>
              <a:rPr lang="en-US" dirty="0" smtClean="0"/>
              <a:t>	John Gurdon </a:t>
            </a:r>
            <a:r>
              <a:rPr lang="en-US" dirty="0"/>
              <a:t>	</a:t>
            </a:r>
            <a:r>
              <a:rPr lang="en-US" dirty="0" smtClean="0"/>
              <a:t>	Shinya Yamanaka </a:t>
            </a:r>
            <a:endParaRPr lang="en-US" dirty="0"/>
          </a:p>
        </p:txBody>
      </p:sp>
      <p:pic>
        <p:nvPicPr>
          <p:cNvPr id="6" name="Content Placeholder 5" descr="2012-stemcell-Nobel-prize.jpg"/>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a:xfrm>
            <a:off x="1792288" y="612774"/>
            <a:ext cx="6059473" cy="4544605"/>
          </a:xfrm>
        </p:spPr>
      </p:pic>
      <p:sp>
        <p:nvSpPr>
          <p:cNvPr id="3" name="Content Placeholder 2"/>
          <p:cNvSpPr>
            <a:spLocks noGrp="1"/>
          </p:cNvSpPr>
          <p:nvPr>
            <p:ph type="body" sz="half" idx="2"/>
          </p:nvPr>
        </p:nvSpPr>
        <p:spPr>
          <a:xfrm>
            <a:off x="1365250" y="5367338"/>
            <a:ext cx="7127874" cy="797504"/>
          </a:xfrm>
        </p:spPr>
        <p:txBody>
          <a:bodyPr/>
          <a:lstStyle/>
          <a:p>
            <a:r>
              <a:rPr lang="en-US" sz="1800" dirty="0" smtClean="0"/>
              <a:t>They received the 2012 Nobel Prize (Physiology and Medicine) for their work with the development of iPS cells.</a:t>
            </a:r>
          </a:p>
          <a:p>
            <a:endParaRPr lang="en-US" sz="1800" dirty="0" smtClean="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23</a:t>
            </a:fld>
            <a:endParaRPr lang="en-US" dirty="0"/>
          </a:p>
        </p:txBody>
      </p:sp>
      <p:sp>
        <p:nvSpPr>
          <p:cNvPr id="8" name="TextBox 7"/>
          <p:cNvSpPr txBox="1"/>
          <p:nvPr/>
        </p:nvSpPr>
        <p:spPr>
          <a:xfrm>
            <a:off x="348198" y="172299"/>
            <a:ext cx="8527294" cy="584776"/>
          </a:xfrm>
          <a:prstGeom prst="rect">
            <a:avLst/>
          </a:prstGeom>
          <a:noFill/>
        </p:spPr>
        <p:txBody>
          <a:bodyPr wrap="none" rtlCol="0">
            <a:spAutoFit/>
          </a:bodyPr>
          <a:lstStyle/>
          <a:p>
            <a:r>
              <a:rPr lang="en-US" sz="3200" b="1" dirty="0" smtClean="0">
                <a:solidFill>
                  <a:srgbClr val="FFFFFF"/>
                </a:solidFill>
              </a:rPr>
              <a:t>The 2012 Nobel Prize in Physiology and Medicine</a:t>
            </a:r>
            <a:endParaRPr lang="en-US" sz="3200" b="1" dirty="0">
              <a:solidFill>
                <a:srgbClr val="FFFFFF"/>
              </a:solidFill>
            </a:endParaRPr>
          </a:p>
        </p:txBody>
      </p:sp>
    </p:spTree>
    <p:extLst>
      <p:ext uri="{BB962C8B-B14F-4D97-AF65-F5344CB8AC3E}">
        <p14:creationId xmlns:p14="http://schemas.microsoft.com/office/powerpoint/2010/main" val="14144641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smtClean="0"/>
              <a:t>Forensic </a:t>
            </a:r>
            <a:br>
              <a:rPr lang="en-US" dirty="0" smtClean="0"/>
            </a:br>
            <a:r>
              <a:rPr lang="en-US" dirty="0" smtClean="0"/>
              <a:t>Biotechnology</a:t>
            </a:r>
            <a:endParaRPr lang="en-US" dirty="0"/>
          </a:p>
        </p:txBody>
      </p:sp>
      <p:sp>
        <p:nvSpPr>
          <p:cNvPr id="7" name="Text Placeholder 6"/>
          <p:cNvSpPr>
            <a:spLocks noGrp="1"/>
          </p:cNvSpPr>
          <p:nvPr>
            <p:ph type="body" idx="1"/>
          </p:nvPr>
        </p:nvSpPr>
        <p:spPr>
          <a:xfrm>
            <a:off x="722313" y="3067197"/>
            <a:ext cx="7772400" cy="1500187"/>
          </a:xfrm>
        </p:spPr>
        <p:txBody>
          <a:bodyPr/>
          <a:lstStyle/>
          <a:p>
            <a:pPr algn="ctr"/>
            <a:r>
              <a:rPr lang="en-US" sz="2800" b="1" dirty="0" smtClean="0">
                <a:solidFill>
                  <a:schemeClr val="accent2"/>
                </a:solidFill>
              </a:rPr>
              <a:t>Where is your line?</a:t>
            </a:r>
            <a:endParaRPr lang="en-US" sz="2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24</a:t>
            </a:fld>
            <a:endParaRPr lang="en-US" dirty="0"/>
          </a:p>
        </p:txBody>
      </p:sp>
    </p:spTree>
    <p:extLst>
      <p:ext uri="{BB962C8B-B14F-4D97-AF65-F5344CB8AC3E}">
        <p14:creationId xmlns:p14="http://schemas.microsoft.com/office/powerpoint/2010/main" val="31091140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b="1" dirty="0" smtClean="0">
                <a:solidFill>
                  <a:srgbClr val="FFFFFF"/>
                </a:solidFill>
              </a:rPr>
              <a:t>Forensic Biotechnology</a:t>
            </a:r>
            <a:endParaRPr lang="en-US" b="1" dirty="0">
              <a:solidFill>
                <a:srgbClr val="FFFFFF"/>
              </a:solidFill>
            </a:endParaRPr>
          </a:p>
        </p:txBody>
      </p:sp>
      <p:sp>
        <p:nvSpPr>
          <p:cNvPr id="9" name="Content Placeholder 8"/>
          <p:cNvSpPr>
            <a:spLocks noGrp="1"/>
          </p:cNvSpPr>
          <p:nvPr>
            <p:ph idx="1"/>
          </p:nvPr>
        </p:nvSpPr>
        <p:spPr/>
        <p:txBody>
          <a:bodyPr/>
          <a:lstStyle/>
          <a:p>
            <a:r>
              <a:rPr lang="en-US" dirty="0" smtClean="0"/>
              <a:t>Forensic Biotechnology is used to determine the identity of certain individuals:</a:t>
            </a:r>
          </a:p>
          <a:p>
            <a:pPr lvl="1"/>
            <a:r>
              <a:rPr lang="en-US" dirty="0" smtClean="0"/>
              <a:t>Criminals</a:t>
            </a:r>
          </a:p>
          <a:p>
            <a:pPr lvl="1"/>
            <a:r>
              <a:rPr lang="en-US" dirty="0" smtClean="0"/>
              <a:t>Disaster victims</a:t>
            </a:r>
          </a:p>
          <a:p>
            <a:pPr lvl="1"/>
            <a:r>
              <a:rPr lang="en-US" dirty="0" smtClean="0"/>
              <a:t>Biological parents</a:t>
            </a:r>
            <a:endParaRPr lang="en-US" dirty="0"/>
          </a:p>
        </p:txBody>
      </p:sp>
      <p:sp>
        <p:nvSpPr>
          <p:cNvPr id="4" name="Slide Number Placeholder 3"/>
          <p:cNvSpPr>
            <a:spLocks noGrp="1"/>
          </p:cNvSpPr>
          <p:nvPr>
            <p:ph type="sldNum" sz="quarter" idx="12"/>
          </p:nvPr>
        </p:nvSpPr>
        <p:spPr/>
        <p:txBody>
          <a:bodyPr/>
          <a:lstStyle/>
          <a:p>
            <a:pPr>
              <a:defRPr/>
            </a:pPr>
            <a:fld id="{DE1B9D49-C0C0-4228-B817-9F91D96B458D}" type="slidenum">
              <a:rPr lang="en-US" smtClean="0"/>
              <a:pPr>
                <a:defRPr/>
              </a:pPr>
              <a:t>25</a:t>
            </a:fld>
            <a:endParaRPr lang="en-US" dirty="0"/>
          </a:p>
        </p:txBody>
      </p:sp>
    </p:spTree>
    <p:extLst>
      <p:ext uri="{BB962C8B-B14F-4D97-AF65-F5344CB8AC3E}">
        <p14:creationId xmlns:p14="http://schemas.microsoft.com/office/powerpoint/2010/main" val="20276438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434"/>
            <a:ext cx="8229600" cy="1143000"/>
          </a:xfrm>
        </p:spPr>
        <p:txBody>
          <a:bodyPr/>
          <a:lstStyle/>
          <a:p>
            <a:r>
              <a:rPr lang="en-US" b="1" dirty="0" smtClean="0">
                <a:solidFill>
                  <a:srgbClr val="FFFFFF"/>
                </a:solidFill>
              </a:rPr>
              <a:t>Electrophoresis</a:t>
            </a:r>
            <a:endParaRPr lang="en-US" b="1" dirty="0">
              <a:solidFill>
                <a:srgbClr val="FFFFFF"/>
              </a:solidFill>
            </a:endParaRPr>
          </a:p>
        </p:txBody>
      </p:sp>
      <p:pic>
        <p:nvPicPr>
          <p:cNvPr id="5" name="Content Placeholder 4" descr="20_09aGelElectrophoresis-L.jpg"/>
          <p:cNvPicPr>
            <a:picLocks noGrp="1" noChangeAspect="1"/>
          </p:cNvPicPr>
          <p:nvPr>
            <p:ph idx="1"/>
          </p:nvPr>
        </p:nvPicPr>
        <p:blipFill>
          <a:blip r:embed="rId3">
            <a:extLst>
              <a:ext uri="{28A0092B-C50C-407E-A947-70E740481C1C}">
                <a14:useLocalDpi xmlns:a14="http://schemas.microsoft.com/office/drawing/2010/main" val="0"/>
              </a:ext>
            </a:extLst>
          </a:blip>
          <a:srcRect l="-41084" r="-41084"/>
          <a:stretch>
            <a:fillRect/>
          </a:stretch>
        </p:blipFill>
        <p:spPr>
          <a:xfrm>
            <a:off x="-627934" y="1089044"/>
            <a:ext cx="10460880" cy="5753081"/>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26</a:t>
            </a:fld>
            <a:endParaRPr lang="en-US" dirty="0"/>
          </a:p>
        </p:txBody>
      </p:sp>
    </p:spTree>
    <p:extLst>
      <p:ext uri="{BB962C8B-B14F-4D97-AF65-F5344CB8AC3E}">
        <p14:creationId xmlns:p14="http://schemas.microsoft.com/office/powerpoint/2010/main" val="253030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rPr>
              <a:t>Electrophoresis</a:t>
            </a:r>
            <a:endParaRPr lang="en-US" b="1" dirty="0">
              <a:solidFill>
                <a:srgbClr val="FFFFFF"/>
              </a:solidFill>
            </a:endParaRPr>
          </a:p>
        </p:txBody>
      </p:sp>
      <p:pic>
        <p:nvPicPr>
          <p:cNvPr id="5" name="Content Placeholder 4" descr="20_09bGelElectrophoresis-L.jpg"/>
          <p:cNvPicPr>
            <a:picLocks noGrp="1" noChangeAspect="1"/>
          </p:cNvPicPr>
          <p:nvPr>
            <p:ph idx="1"/>
          </p:nvPr>
        </p:nvPicPr>
        <p:blipFill>
          <a:blip r:embed="rId2">
            <a:extLst>
              <a:ext uri="{28A0092B-C50C-407E-A947-70E740481C1C}">
                <a14:useLocalDpi xmlns:a14="http://schemas.microsoft.com/office/drawing/2010/main" val="0"/>
              </a:ext>
            </a:extLst>
          </a:blip>
          <a:srcRect l="-29551" r="-29551"/>
          <a:stretch>
            <a:fillRect/>
          </a:stretch>
        </p:blipFill>
        <p:spPr>
          <a:xfrm>
            <a:off x="-831331" y="1143000"/>
            <a:ext cx="10362771" cy="5699125"/>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27</a:t>
            </a:fld>
            <a:endParaRPr lang="en-US" dirty="0"/>
          </a:p>
        </p:txBody>
      </p:sp>
    </p:spTree>
    <p:extLst>
      <p:ext uri="{BB962C8B-B14F-4D97-AF65-F5344CB8AC3E}">
        <p14:creationId xmlns:p14="http://schemas.microsoft.com/office/powerpoint/2010/main" val="41933879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Polymerase Chain Reaction</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Usually there is only a small amount of DNA to work with at a crime scene.</a:t>
            </a:r>
          </a:p>
          <a:p>
            <a:r>
              <a:rPr lang="en-US" dirty="0" smtClean="0"/>
              <a:t>Investigators and forensic scientists use the </a:t>
            </a:r>
            <a:r>
              <a:rPr lang="en-US" b="1" dirty="0" smtClean="0">
                <a:solidFill>
                  <a:schemeClr val="accent2"/>
                </a:solidFill>
              </a:rPr>
              <a:t>polymerase chain reaction </a:t>
            </a:r>
            <a:r>
              <a:rPr lang="en-US" dirty="0" smtClean="0"/>
              <a:t>to make thousands of copies of key regions of the original DNA strand.</a:t>
            </a:r>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28</a:t>
            </a:fld>
            <a:endParaRPr lang="en-US" dirty="0"/>
          </a:p>
        </p:txBody>
      </p:sp>
    </p:spTree>
    <p:extLst>
      <p:ext uri="{BB962C8B-B14F-4D97-AF65-F5344CB8AC3E}">
        <p14:creationId xmlns:p14="http://schemas.microsoft.com/office/powerpoint/2010/main" val="35937651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2532" y="11289"/>
            <a:ext cx="2726267" cy="1143000"/>
          </a:xfrm>
        </p:spPr>
        <p:txBody>
          <a:bodyPr/>
          <a:lstStyle/>
          <a:p>
            <a:r>
              <a:rPr lang="en-US" b="1" dirty="0" smtClean="0">
                <a:solidFill>
                  <a:schemeClr val="bg1"/>
                </a:solidFill>
              </a:rPr>
              <a:t>PCR!</a:t>
            </a:r>
            <a:endParaRPr lang="en-US" b="1" dirty="0">
              <a:solidFill>
                <a:schemeClr val="bg1"/>
              </a:solidFill>
            </a:endParaRP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29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359" y="0"/>
            <a:ext cx="5581463" cy="672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3080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688"/>
            <a:ext cx="8229600" cy="1143000"/>
          </a:xfrm>
        </p:spPr>
        <p:txBody>
          <a:bodyPr/>
          <a:lstStyle/>
          <a:p>
            <a:r>
              <a:rPr lang="en-US" b="1" dirty="0" smtClean="0">
                <a:solidFill>
                  <a:schemeClr val="bg1"/>
                </a:solidFill>
              </a:rPr>
              <a:t>Types of Biotechnology</a:t>
            </a:r>
            <a:endParaRPr lang="en-US" b="1" dirty="0">
              <a:solidFill>
                <a:schemeClr val="bg1"/>
              </a:solidFill>
            </a:endParaRPr>
          </a:p>
        </p:txBody>
      </p:sp>
      <p:sp>
        <p:nvSpPr>
          <p:cNvPr id="7" name="Content Placeholder 6"/>
          <p:cNvSpPr>
            <a:spLocks noGrp="1"/>
          </p:cNvSpPr>
          <p:nvPr>
            <p:ph idx="1"/>
          </p:nvPr>
        </p:nvSpPr>
        <p:spPr>
          <a:xfrm>
            <a:off x="0" y="1025924"/>
            <a:ext cx="9144000" cy="5816201"/>
          </a:xfrm>
        </p:spPr>
        <p:txBody>
          <a:bodyPr/>
          <a:lstStyle/>
          <a:p>
            <a:pPr marL="0" indent="0">
              <a:buNone/>
            </a:pPr>
            <a:endParaRPr lang="en-US" dirty="0" smtClean="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22824481"/>
              </p:ext>
            </p:extLst>
          </p:nvPr>
        </p:nvGraphicFramePr>
        <p:xfrm>
          <a:off x="0" y="1025924"/>
          <a:ext cx="9144000" cy="5090912"/>
        </p:xfrm>
        <a:graphic>
          <a:graphicData uri="http://schemas.openxmlformats.org/drawingml/2006/table">
            <a:tbl>
              <a:tblPr firstRow="1" bandRow="1">
                <a:effectLst>
                  <a:outerShdw blurRad="50800" dist="38100" dir="2700000" algn="tl" rotWithShape="0">
                    <a:srgbClr val="000000">
                      <a:alpha val="43000"/>
                    </a:srgbClr>
                  </a:outerShdw>
                </a:effectLst>
                <a:tableStyleId>{0660B408-B3CF-4A94-85FC-2B1E0A45F4A2}</a:tableStyleId>
              </a:tblPr>
              <a:tblGrid>
                <a:gridCol w="2718126"/>
                <a:gridCol w="6425874"/>
              </a:tblGrid>
              <a:tr h="457953">
                <a:tc gridSpan="2">
                  <a:txBody>
                    <a:bodyPr/>
                    <a:lstStyle/>
                    <a:p>
                      <a:pPr algn="ctr"/>
                      <a:r>
                        <a:rPr lang="en-US" dirty="0" smtClean="0"/>
                        <a:t>4</a:t>
                      </a:r>
                      <a:r>
                        <a:rPr lang="en-US" baseline="0" dirty="0" smtClean="0"/>
                        <a:t> MAIN AREAS OF BIOTECHNOLOGY</a:t>
                      </a:r>
                      <a:endParaRPr lang="en-US" dirty="0"/>
                    </a:p>
                  </a:txBody>
                  <a:tcPr/>
                </a:tc>
                <a:tc hMerge="1">
                  <a:txBody>
                    <a:bodyPr/>
                    <a:lstStyle/>
                    <a:p>
                      <a:endParaRPr lang="en-US" dirty="0"/>
                    </a:p>
                  </a:txBody>
                  <a:tcPr/>
                </a:tc>
              </a:tr>
              <a:tr h="790440">
                <a:tc>
                  <a:txBody>
                    <a:bodyPr/>
                    <a:lstStyle/>
                    <a:p>
                      <a:pPr algn="ctr"/>
                      <a:r>
                        <a:rPr lang="en-US" sz="2800" b="1" dirty="0" smtClean="0">
                          <a:solidFill>
                            <a:schemeClr val="accent4">
                              <a:lumMod val="75000"/>
                            </a:schemeClr>
                          </a:solidFill>
                          <a:latin typeface="Times New Roman"/>
                          <a:cs typeface="Times New Roman"/>
                        </a:rPr>
                        <a:t>Transgenic</a:t>
                      </a:r>
                      <a:r>
                        <a:rPr lang="en-US" sz="2800" b="1" baseline="0" dirty="0" smtClean="0">
                          <a:solidFill>
                            <a:schemeClr val="accent4">
                              <a:lumMod val="75000"/>
                            </a:schemeClr>
                          </a:solidFill>
                          <a:latin typeface="Times New Roman"/>
                          <a:cs typeface="Times New Roman"/>
                        </a:rPr>
                        <a:t> Biotechnology</a:t>
                      </a:r>
                      <a:endParaRPr lang="en-US" sz="2800" b="1" dirty="0">
                        <a:solidFill>
                          <a:schemeClr val="accent4">
                            <a:lumMod val="75000"/>
                          </a:schemeClr>
                        </a:solidFill>
                        <a:latin typeface="Times New Roman"/>
                        <a:cs typeface="Times New Roman"/>
                      </a:endParaRPr>
                    </a:p>
                  </a:txBody>
                  <a:tcPr/>
                </a:tc>
                <a:tc>
                  <a:txBody>
                    <a:bodyPr/>
                    <a:lstStyle/>
                    <a:p>
                      <a:r>
                        <a:rPr lang="en-US" sz="2800" i="0" dirty="0" smtClean="0">
                          <a:latin typeface="Times New Roman"/>
                          <a:cs typeface="Times New Roman"/>
                        </a:rPr>
                        <a:t>Mixing</a:t>
                      </a:r>
                      <a:r>
                        <a:rPr lang="en-US" sz="2800" i="0" baseline="0" dirty="0" smtClean="0">
                          <a:latin typeface="Times New Roman"/>
                          <a:cs typeface="Times New Roman"/>
                        </a:rPr>
                        <a:t> genetic material from multiple sources (species)</a:t>
                      </a:r>
                      <a:endParaRPr lang="en-US" sz="2800" i="0" dirty="0">
                        <a:latin typeface="Times New Roman"/>
                        <a:cs typeface="Times New Roman"/>
                      </a:endParaRPr>
                    </a:p>
                  </a:txBody>
                  <a:tcPr/>
                </a:tc>
              </a:tr>
              <a:tr h="790440">
                <a:tc>
                  <a:txBody>
                    <a:bodyPr/>
                    <a:lstStyle/>
                    <a:p>
                      <a:pPr algn="ctr"/>
                      <a:r>
                        <a:rPr lang="en-US" sz="2800" b="1" dirty="0" smtClean="0">
                          <a:solidFill>
                            <a:schemeClr val="accent4">
                              <a:lumMod val="75000"/>
                            </a:schemeClr>
                          </a:solidFill>
                          <a:latin typeface="Times New Roman"/>
                          <a:cs typeface="Times New Roman"/>
                        </a:rPr>
                        <a:t>Reproductive</a:t>
                      </a:r>
                      <a:r>
                        <a:rPr lang="en-US" sz="2800" b="1" baseline="0" dirty="0" smtClean="0">
                          <a:solidFill>
                            <a:schemeClr val="accent4">
                              <a:lumMod val="75000"/>
                            </a:schemeClr>
                          </a:solidFill>
                          <a:latin typeface="Times New Roman"/>
                          <a:cs typeface="Times New Roman"/>
                        </a:rPr>
                        <a:t> cloning</a:t>
                      </a:r>
                      <a:endParaRPr lang="en-US" sz="2800" b="1" dirty="0" smtClean="0">
                        <a:solidFill>
                          <a:schemeClr val="accent4">
                            <a:lumMod val="75000"/>
                          </a:schemeClr>
                        </a:solidFill>
                        <a:latin typeface="Times New Roman"/>
                        <a:cs typeface="Times New Roman"/>
                      </a:endParaRPr>
                    </a:p>
                  </a:txBody>
                  <a:tcPr/>
                </a:tc>
                <a:tc>
                  <a:txBody>
                    <a:bodyPr/>
                    <a:lstStyle/>
                    <a:p>
                      <a:r>
                        <a:rPr lang="en-US" sz="2800" i="0" dirty="0" smtClean="0">
                          <a:latin typeface="Times New Roman"/>
                          <a:cs typeface="Times New Roman"/>
                        </a:rPr>
                        <a:t>Techniques used to clone</a:t>
                      </a:r>
                      <a:r>
                        <a:rPr lang="en-US" sz="2800" i="0" baseline="0" dirty="0" smtClean="0">
                          <a:latin typeface="Times New Roman"/>
                          <a:cs typeface="Times New Roman"/>
                        </a:rPr>
                        <a:t> certain species (mammals)</a:t>
                      </a:r>
                      <a:endParaRPr lang="en-US" sz="2800" i="0" dirty="0">
                        <a:latin typeface="Times New Roman"/>
                        <a:cs typeface="Times New Roman"/>
                      </a:endParaRPr>
                    </a:p>
                  </a:txBody>
                  <a:tcPr/>
                </a:tc>
              </a:tr>
              <a:tr h="828664">
                <a:tc>
                  <a:txBody>
                    <a:bodyPr/>
                    <a:lstStyle/>
                    <a:p>
                      <a:pPr algn="ctr"/>
                      <a:r>
                        <a:rPr lang="en-US" sz="2800" b="1" dirty="0" smtClean="0">
                          <a:solidFill>
                            <a:schemeClr val="accent4">
                              <a:lumMod val="75000"/>
                            </a:schemeClr>
                          </a:solidFill>
                          <a:latin typeface="Times New Roman"/>
                          <a:cs typeface="Times New Roman"/>
                        </a:rPr>
                        <a:t>Reprogramming</a:t>
                      </a:r>
                      <a:r>
                        <a:rPr lang="en-US" sz="2800" b="1" baseline="0" dirty="0" smtClean="0">
                          <a:solidFill>
                            <a:schemeClr val="accent4">
                              <a:lumMod val="75000"/>
                            </a:schemeClr>
                          </a:solidFill>
                          <a:latin typeface="Times New Roman"/>
                          <a:cs typeface="Times New Roman"/>
                        </a:rPr>
                        <a:t> of Cells</a:t>
                      </a:r>
                      <a:endParaRPr lang="en-US" sz="2800" b="1" dirty="0">
                        <a:solidFill>
                          <a:schemeClr val="accent4">
                            <a:lumMod val="75000"/>
                          </a:schemeClr>
                        </a:solidFill>
                        <a:latin typeface="Times New Roman"/>
                        <a:cs typeface="Times New Roman"/>
                      </a:endParaRPr>
                    </a:p>
                  </a:txBody>
                  <a:tcPr/>
                </a:tc>
                <a:tc>
                  <a:txBody>
                    <a:bodyPr/>
                    <a:lstStyle/>
                    <a:p>
                      <a:r>
                        <a:rPr lang="en-US" sz="2800" i="0" dirty="0" smtClean="0">
                          <a:latin typeface="Times New Roman"/>
                          <a:cs typeface="Times New Roman"/>
                        </a:rPr>
                        <a:t>Reprogramming</a:t>
                      </a:r>
                      <a:r>
                        <a:rPr lang="en-US" sz="2800" i="0" baseline="0" dirty="0" smtClean="0">
                          <a:latin typeface="Times New Roman"/>
                          <a:cs typeface="Times New Roman"/>
                        </a:rPr>
                        <a:t> differentiated cells or using stem cells to become needed tissues in patients with diseases or physical harm</a:t>
                      </a:r>
                      <a:endParaRPr lang="en-US" sz="2800" i="0" dirty="0">
                        <a:latin typeface="Times New Roman"/>
                        <a:cs typeface="Times New Roman"/>
                      </a:endParaRPr>
                    </a:p>
                  </a:txBody>
                  <a:tcPr/>
                </a:tc>
              </a:tr>
              <a:tr h="1129200">
                <a:tc>
                  <a:txBody>
                    <a:bodyPr/>
                    <a:lstStyle/>
                    <a:p>
                      <a:pPr algn="ctr"/>
                      <a:r>
                        <a:rPr lang="en-US" sz="2800" b="1" dirty="0" smtClean="0">
                          <a:solidFill>
                            <a:schemeClr val="accent4">
                              <a:lumMod val="75000"/>
                            </a:schemeClr>
                          </a:solidFill>
                          <a:latin typeface="Times New Roman"/>
                          <a:cs typeface="Times New Roman"/>
                        </a:rPr>
                        <a:t>Forensic Biotechnology</a:t>
                      </a:r>
                      <a:endParaRPr lang="en-US" sz="2800" b="1" dirty="0">
                        <a:solidFill>
                          <a:schemeClr val="accent4">
                            <a:lumMod val="75000"/>
                          </a:schemeClr>
                        </a:solidFill>
                        <a:latin typeface="Times New Roman"/>
                        <a:cs typeface="Times New Roman"/>
                      </a:endParaRPr>
                    </a:p>
                  </a:txBody>
                  <a:tcPr/>
                </a:tc>
                <a:tc>
                  <a:txBody>
                    <a:bodyPr/>
                    <a:lstStyle/>
                    <a:p>
                      <a:r>
                        <a:rPr lang="en-US" sz="2800" i="0" dirty="0" smtClean="0">
                          <a:latin typeface="Times New Roman"/>
                          <a:cs typeface="Times New Roman"/>
                        </a:rPr>
                        <a:t>Use</a:t>
                      </a:r>
                      <a:r>
                        <a:rPr lang="en-US" sz="2800" i="0" baseline="0" dirty="0" smtClean="0">
                          <a:latin typeface="Times New Roman"/>
                          <a:cs typeface="Times New Roman"/>
                        </a:rPr>
                        <a:t> of restriction enzymes and electrophoresis to distinguish one person from another</a:t>
                      </a:r>
                      <a:endParaRPr lang="en-US" sz="2800" i="0" dirty="0">
                        <a:latin typeface="Times New Roman"/>
                        <a:cs typeface="Times New Roman"/>
                      </a:endParaRPr>
                    </a:p>
                  </a:txBody>
                  <a:tcPr/>
                </a:tc>
              </a:tr>
            </a:tbl>
          </a:graphicData>
        </a:graphic>
      </p:graphicFrame>
    </p:spTree>
    <p:extLst>
      <p:ext uri="{BB962C8B-B14F-4D97-AF65-F5344CB8AC3E}">
        <p14:creationId xmlns:p14="http://schemas.microsoft.com/office/powerpoint/2010/main" val="196360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Electrophoresis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The PCR products (DNA strands) are analyzed via </a:t>
            </a:r>
            <a:r>
              <a:rPr lang="en-US" b="1" dirty="0" smtClean="0"/>
              <a:t>electrophoresis</a:t>
            </a:r>
            <a:r>
              <a:rPr lang="en-US" dirty="0" smtClean="0"/>
              <a:t> for STR’s (short tandem repeats).  </a:t>
            </a:r>
          </a:p>
          <a:p>
            <a:pPr lvl="1"/>
            <a:r>
              <a:rPr lang="en-US" dirty="0" smtClean="0"/>
              <a:t>Every person has their own individual pattern of these STRs.</a:t>
            </a:r>
          </a:p>
          <a:p>
            <a:pPr lvl="1"/>
            <a:r>
              <a:rPr lang="en-US" dirty="0" smtClean="0"/>
              <a:t>For a single set of primers, a person will have 2 PCR products if they inherited different numbers of STRs from each parent. This results in 2 bands on their gel.</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30</a:t>
            </a:fld>
            <a:endParaRPr lang="en-US" dirty="0"/>
          </a:p>
        </p:txBody>
      </p:sp>
    </p:spTree>
    <p:extLst>
      <p:ext uri="{BB962C8B-B14F-4D97-AF65-F5344CB8AC3E}">
        <p14:creationId xmlns:p14="http://schemas.microsoft.com/office/powerpoint/2010/main" val="31725673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FF"/>
                </a:solidFill>
              </a:rPr>
              <a:t>Short Tandem Repeats</a:t>
            </a:r>
            <a:endParaRPr lang="en-US" b="1" dirty="0">
              <a:solidFill>
                <a:srgbClr val="FFFFFF"/>
              </a:solidFill>
            </a:endParaRPr>
          </a:p>
        </p:txBody>
      </p:sp>
      <p:pic>
        <p:nvPicPr>
          <p:cNvPr id="5" name="Content Placeholder 4" descr="20_24STRProvesInnocence-L.jpg"/>
          <p:cNvPicPr>
            <a:picLocks noGrp="1" noChangeAspect="1"/>
          </p:cNvPicPr>
          <p:nvPr>
            <p:ph idx="1"/>
          </p:nvPr>
        </p:nvPicPr>
        <p:blipFill>
          <a:blip r:embed="rId3">
            <a:extLst>
              <a:ext uri="{28A0092B-C50C-407E-A947-70E740481C1C}">
                <a14:useLocalDpi xmlns:a14="http://schemas.microsoft.com/office/drawing/2010/main" val="0"/>
              </a:ext>
            </a:extLst>
          </a:blip>
          <a:srcRect l="-52044" r="-52044"/>
          <a:stretch>
            <a:fillRect/>
          </a:stretch>
        </p:blipFill>
        <p:spPr>
          <a:xfrm>
            <a:off x="-184908" y="1600200"/>
            <a:ext cx="9088546" cy="4998350"/>
          </a:xfrm>
        </p:spPr>
      </p:pic>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31</a:t>
            </a:fld>
            <a:endParaRPr lang="en-US" dirty="0"/>
          </a:p>
        </p:txBody>
      </p:sp>
    </p:spTree>
    <p:extLst>
      <p:ext uri="{BB962C8B-B14F-4D97-AF65-F5344CB8AC3E}">
        <p14:creationId xmlns:p14="http://schemas.microsoft.com/office/powerpoint/2010/main" val="14307772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84"/>
            <a:ext cx="8229600" cy="1143000"/>
          </a:xfrm>
        </p:spPr>
        <p:txBody>
          <a:bodyPr/>
          <a:lstStyle/>
          <a:p>
            <a:r>
              <a:rPr lang="en-US" b="1" dirty="0" smtClean="0">
                <a:solidFill>
                  <a:srgbClr val="FFFFFF"/>
                </a:solidFill>
              </a:rPr>
              <a:t>DNA Analysis</a:t>
            </a:r>
            <a:endParaRPr lang="en-US" b="1" dirty="0">
              <a:solidFill>
                <a:srgbClr val="FFFFFF"/>
              </a:solidFill>
            </a:endParaRPr>
          </a:p>
        </p:txBody>
      </p:sp>
      <p:pic>
        <p:nvPicPr>
          <p:cNvPr id="5" name="Content Placeholder 4" descr="20_12-DideoxyChainTerm-L.jpg"/>
          <p:cNvPicPr>
            <a:picLocks noGrp="1" noChangeAspect="1"/>
          </p:cNvPicPr>
          <p:nvPr>
            <p:ph sz="half" idx="1"/>
          </p:nvPr>
        </p:nvPicPr>
        <p:blipFill>
          <a:blip r:embed="rId3">
            <a:extLst>
              <a:ext uri="{28A0092B-C50C-407E-A947-70E740481C1C}">
                <a14:useLocalDpi xmlns:a14="http://schemas.microsoft.com/office/drawing/2010/main" val="0"/>
              </a:ext>
            </a:extLst>
          </a:blip>
          <a:srcRect l="-11776" r="-11776"/>
          <a:stretch>
            <a:fillRect/>
          </a:stretch>
        </p:blipFill>
        <p:spPr>
          <a:xfrm>
            <a:off x="457200" y="1706766"/>
            <a:ext cx="4038600" cy="4525963"/>
          </a:xfrm>
        </p:spPr>
      </p:pic>
      <p:sp>
        <p:nvSpPr>
          <p:cNvPr id="3" name="Content Placeholder 2"/>
          <p:cNvSpPr>
            <a:spLocks noGrp="1"/>
          </p:cNvSpPr>
          <p:nvPr>
            <p:ph sz="half" idx="2"/>
          </p:nvPr>
        </p:nvSpPr>
        <p:spPr>
          <a:xfrm>
            <a:off x="4648200" y="1600200"/>
            <a:ext cx="4038600" cy="4721578"/>
          </a:xfrm>
        </p:spPr>
        <p:txBody>
          <a:bodyPr/>
          <a:lstStyle/>
          <a:p>
            <a:pPr marL="0" indent="0">
              <a:buNone/>
            </a:pPr>
            <a:r>
              <a:rPr lang="en-US" sz="1800" dirty="0" smtClean="0"/>
              <a:t>We have the ability to “sequence DNA.”  This means that if we know the gene we are looking for we can analyze someone’s DNA for a specific sequence, i.e. allele.</a:t>
            </a:r>
          </a:p>
          <a:p>
            <a:r>
              <a:rPr lang="en-US" sz="1800" dirty="0" smtClean="0"/>
              <a:t>Therefore, we could tell you definitively if you have a disorder like Huntington’s, an autosomal dominant disorder, or not.   </a:t>
            </a:r>
          </a:p>
          <a:p>
            <a:r>
              <a:rPr lang="en-US" sz="1800" dirty="0" smtClean="0"/>
              <a:t>Huntington’s Disorder is a degenerative brain disorder that “usually” starts causing telltale symptoms around age 35.  There is no cure for Huntington’s and it is eventually fatal. </a:t>
            </a:r>
          </a:p>
          <a:p>
            <a:pPr marL="0" indent="0" algn="ctr">
              <a:buNone/>
            </a:pPr>
            <a:r>
              <a:rPr lang="en-US" sz="1800" b="1" dirty="0" smtClean="0">
                <a:solidFill>
                  <a:schemeClr val="accent2"/>
                </a:solidFill>
              </a:rPr>
              <a:t>Would you want to know?</a:t>
            </a: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32</a:t>
            </a:fld>
            <a:endParaRPr lang="en-US" dirty="0"/>
          </a:p>
        </p:txBody>
      </p:sp>
    </p:spTree>
    <p:extLst>
      <p:ext uri="{BB962C8B-B14F-4D97-AF65-F5344CB8AC3E}">
        <p14:creationId xmlns:p14="http://schemas.microsoft.com/office/powerpoint/2010/main" val="28501311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Where is your line?</a:t>
            </a:r>
            <a:endParaRPr lang="en-US" b="1" dirty="0">
              <a:solidFill>
                <a:schemeClr val="bg1"/>
              </a:solidFill>
            </a:endParaRPr>
          </a:p>
        </p:txBody>
      </p:sp>
      <p:sp>
        <p:nvSpPr>
          <p:cNvPr id="6" name="Content Placeholder 5"/>
          <p:cNvSpPr>
            <a:spLocks noGrp="1"/>
          </p:cNvSpPr>
          <p:nvPr>
            <p:ph idx="1"/>
          </p:nvPr>
        </p:nvSpPr>
        <p:spPr>
          <a:xfrm>
            <a:off x="457200" y="1338704"/>
            <a:ext cx="8686799" cy="5503421"/>
          </a:xfrm>
        </p:spPr>
        <p:txBody>
          <a:bodyPr/>
          <a:lstStyle/>
          <a:p>
            <a:pPr marL="0" indent="0">
              <a:buNone/>
            </a:pPr>
            <a:r>
              <a:rPr lang="en-US" sz="2000" b="1" dirty="0" smtClean="0"/>
              <a:t>Other than the ones already mentioned, here are some other “real-life” examples of biotechnology.  Do any of these cross your line?</a:t>
            </a:r>
          </a:p>
          <a:p>
            <a:r>
              <a:rPr lang="en-US" sz="2000" b="1" dirty="0" smtClean="0"/>
              <a:t>Injecting human brain cells into monkey brains</a:t>
            </a:r>
          </a:p>
          <a:p>
            <a:pPr lvl="1"/>
            <a:r>
              <a:rPr lang="en-US" sz="2000" dirty="0" smtClean="0"/>
              <a:t>for brain disease research</a:t>
            </a:r>
          </a:p>
          <a:p>
            <a:r>
              <a:rPr lang="en-US" sz="2000" b="1" dirty="0" smtClean="0"/>
              <a:t>Xenotransplantation</a:t>
            </a:r>
          </a:p>
          <a:p>
            <a:pPr lvl="1"/>
            <a:r>
              <a:rPr lang="en-US" sz="2000" dirty="0" smtClean="0"/>
              <a:t>using animal “parts” for our parts (for instance using a pig valve to replace a defective heart valve in a human)</a:t>
            </a:r>
          </a:p>
          <a:p>
            <a:r>
              <a:rPr lang="en-US" sz="2000" b="1" dirty="0" smtClean="0"/>
              <a:t>Adding human stem cells to sheep fetuses </a:t>
            </a:r>
          </a:p>
          <a:p>
            <a:pPr lvl="1"/>
            <a:r>
              <a:rPr lang="en-US" sz="2000" dirty="0" smtClean="0"/>
              <a:t>to produce sheep with livers made of mostly human tissue</a:t>
            </a:r>
          </a:p>
          <a:p>
            <a:r>
              <a:rPr lang="en-US" sz="2000" b="1" dirty="0" smtClean="0"/>
              <a:t>Bt crops </a:t>
            </a:r>
          </a:p>
          <a:p>
            <a:pPr lvl="1"/>
            <a:r>
              <a:rPr lang="en-US" sz="2000" dirty="0" smtClean="0"/>
              <a:t>these crops contain genes from the bacterium </a:t>
            </a:r>
            <a:r>
              <a:rPr lang="en-US" sz="2000" i="1" dirty="0" smtClean="0"/>
              <a:t>Bacillus thuringiensis </a:t>
            </a:r>
            <a:r>
              <a:rPr lang="en-US" sz="2000" dirty="0" smtClean="0"/>
              <a:t>which produces proteins toxic to pest insects</a:t>
            </a:r>
          </a:p>
          <a:p>
            <a:r>
              <a:rPr lang="en-US" sz="2000" b="1" dirty="0" smtClean="0"/>
              <a:t>Roundup Ready crops </a:t>
            </a:r>
          </a:p>
          <a:p>
            <a:pPr lvl="1"/>
            <a:r>
              <a:rPr lang="en-US" sz="2000" dirty="0" smtClean="0"/>
              <a:t>contain genes that protect them from Roundup (herbicide)</a:t>
            </a:r>
          </a:p>
          <a:p>
            <a:endParaRPr lang="en-US" sz="1800" dirty="0" smtClean="0"/>
          </a:p>
          <a:p>
            <a:endParaRPr lang="en-US" sz="1800"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33</a:t>
            </a:fld>
            <a:endParaRPr lang="en-US" dirty="0"/>
          </a:p>
        </p:txBody>
      </p:sp>
    </p:spTree>
    <p:extLst>
      <p:ext uri="{BB962C8B-B14F-4D97-AF65-F5344CB8AC3E}">
        <p14:creationId xmlns:p14="http://schemas.microsoft.com/office/powerpoint/2010/main" val="151476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orizontal_logo_low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200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533400" y="2819400"/>
            <a:ext cx="42672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fontAlgn="base" hangingPunct="1">
              <a:spcBef>
                <a:spcPct val="0"/>
              </a:spcBef>
              <a:spcAft>
                <a:spcPct val="0"/>
              </a:spcAft>
            </a:pPr>
            <a:r>
              <a:rPr lang="en-US" sz="1800" b="1" dirty="0" smtClean="0">
                <a:solidFill>
                  <a:srgbClr val="000000"/>
                </a:solidFill>
                <a:latin typeface="Calibri" pitchFamily="34" charset="0"/>
              </a:rPr>
              <a:t>Created by:</a:t>
            </a:r>
          </a:p>
          <a:p>
            <a:pPr eaLnBrk="1" fontAlgn="base" hangingPunct="1">
              <a:spcBef>
                <a:spcPct val="0"/>
              </a:spcBef>
              <a:spcAft>
                <a:spcPct val="0"/>
              </a:spcAft>
            </a:pPr>
            <a:endParaRPr lang="en-US" sz="1800" b="1" dirty="0" smtClean="0">
              <a:solidFill>
                <a:srgbClr val="000000"/>
              </a:solidFill>
              <a:latin typeface="Calibri" pitchFamily="34" charset="0"/>
            </a:endParaRPr>
          </a:p>
          <a:p>
            <a:pPr eaLnBrk="1" fontAlgn="base" hangingPunct="1">
              <a:spcBef>
                <a:spcPct val="0"/>
              </a:spcBef>
              <a:spcAft>
                <a:spcPct val="0"/>
              </a:spcAft>
            </a:pPr>
            <a:r>
              <a:rPr lang="en-US" sz="1800" dirty="0" smtClean="0">
                <a:solidFill>
                  <a:srgbClr val="000000"/>
                </a:solidFill>
                <a:latin typeface="Calibri" pitchFamily="34" charset="0"/>
              </a:rPr>
              <a:t>Jason Walker</a:t>
            </a:r>
          </a:p>
          <a:p>
            <a:pPr eaLnBrk="1" fontAlgn="base" hangingPunct="1">
              <a:spcBef>
                <a:spcPct val="0"/>
              </a:spcBef>
              <a:spcAft>
                <a:spcPct val="0"/>
              </a:spcAft>
            </a:pPr>
            <a:r>
              <a:rPr lang="en-US" sz="1800" dirty="0" smtClean="0">
                <a:solidFill>
                  <a:srgbClr val="000000"/>
                </a:solidFill>
                <a:latin typeface="Calibri" pitchFamily="34" charset="0"/>
              </a:rPr>
              <a:t>Science Coordinator</a:t>
            </a:r>
          </a:p>
          <a:p>
            <a:pPr eaLnBrk="1" fontAlgn="base" hangingPunct="1">
              <a:spcBef>
                <a:spcPct val="0"/>
              </a:spcBef>
              <a:spcAft>
                <a:spcPct val="0"/>
              </a:spcAft>
            </a:pPr>
            <a:r>
              <a:rPr lang="en-US" sz="1800" dirty="0" smtClean="0">
                <a:solidFill>
                  <a:srgbClr val="000000"/>
                </a:solidFill>
                <a:latin typeface="Calibri" pitchFamily="34" charset="0"/>
              </a:rPr>
              <a:t>National Math + Science Initiative</a:t>
            </a:r>
          </a:p>
          <a:p>
            <a:pPr eaLnBrk="1" fontAlgn="base" hangingPunct="1">
              <a:spcBef>
                <a:spcPct val="0"/>
              </a:spcBef>
              <a:spcAft>
                <a:spcPct val="0"/>
              </a:spcAft>
            </a:pPr>
            <a:r>
              <a:rPr lang="en-US" sz="1800" dirty="0" smtClean="0">
                <a:solidFill>
                  <a:srgbClr val="000000"/>
                </a:solidFill>
                <a:latin typeface="Calibri" pitchFamily="34" charset="0"/>
              </a:rPr>
              <a:t>Dallas, TX</a:t>
            </a:r>
          </a:p>
        </p:txBody>
      </p:sp>
    </p:spTree>
    <p:extLst>
      <p:ext uri="{BB962C8B-B14F-4D97-AF65-F5344CB8AC3E}">
        <p14:creationId xmlns:p14="http://schemas.microsoft.com/office/powerpoint/2010/main" val="2431000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Where is your line?</a:t>
            </a:r>
            <a:endParaRPr lang="en-US" b="1" dirty="0">
              <a:solidFill>
                <a:schemeClr val="bg1"/>
              </a:solidFill>
            </a:endParaRPr>
          </a:p>
        </p:txBody>
      </p:sp>
      <p:sp>
        <p:nvSpPr>
          <p:cNvPr id="6" name="Content Placeholder 5"/>
          <p:cNvSpPr>
            <a:spLocks noGrp="1"/>
          </p:cNvSpPr>
          <p:nvPr>
            <p:ph idx="1"/>
          </p:nvPr>
        </p:nvSpPr>
        <p:spPr>
          <a:xfrm>
            <a:off x="457200" y="1600200"/>
            <a:ext cx="8229600" cy="4876800"/>
          </a:xfrm>
        </p:spPr>
        <p:txBody>
          <a:bodyPr/>
          <a:lstStyle/>
          <a:p>
            <a:pPr marL="0" indent="0">
              <a:buNone/>
            </a:pPr>
            <a:r>
              <a:rPr lang="en-US" sz="2400" dirty="0" smtClean="0"/>
              <a:t>As we go through the following slides, you will be presented with different techniques and examples of how biotechnology is being used in our global society.  </a:t>
            </a:r>
          </a:p>
          <a:p>
            <a:pPr marL="0" indent="0">
              <a:buNone/>
            </a:pPr>
            <a:r>
              <a:rPr lang="en-US" sz="2400" dirty="0" smtClean="0"/>
              <a:t>It is your job to decide…how far is too far?  Where is your ethical line and what factors dictate when your line is crossed?  </a:t>
            </a:r>
          </a:p>
          <a:p>
            <a:pPr marL="0" indent="0">
              <a:buNone/>
            </a:pPr>
            <a:r>
              <a:rPr lang="en-US" sz="2400" i="1" u="sng" dirty="0" smtClean="0">
                <a:solidFill>
                  <a:srgbClr val="008000"/>
                </a:solidFill>
              </a:rPr>
              <a:t>Remember, if your line is different from somebody else’s that is perfectly fine.  Are you ready?</a:t>
            </a:r>
          </a:p>
          <a:p>
            <a:pPr marL="0" indent="0" algn="ctr">
              <a:buNone/>
            </a:pPr>
            <a:endParaRPr lang="en-US" dirty="0" smtClean="0"/>
          </a:p>
          <a:p>
            <a:pPr marL="0" indent="0" algn="ctr">
              <a:buNone/>
            </a:pPr>
            <a:r>
              <a:rPr lang="en-US" sz="4000" b="1" dirty="0" smtClean="0">
                <a:solidFill>
                  <a:schemeClr val="accent2"/>
                </a:solidFill>
              </a:rPr>
              <a:t>HERE WE GO!</a:t>
            </a:r>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4</a:t>
            </a:fld>
            <a:endParaRPr lang="en-US" dirty="0"/>
          </a:p>
        </p:txBody>
      </p:sp>
    </p:spTree>
    <p:extLst>
      <p:ext uri="{BB962C8B-B14F-4D97-AF65-F5344CB8AC3E}">
        <p14:creationId xmlns:p14="http://schemas.microsoft.com/office/powerpoint/2010/main" val="997613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455216"/>
            <a:ext cx="7772400" cy="1362075"/>
          </a:xfrm>
        </p:spPr>
        <p:txBody>
          <a:bodyPr/>
          <a:lstStyle/>
          <a:p>
            <a:pPr algn="ctr"/>
            <a:r>
              <a:rPr lang="en-US" dirty="0" smtClean="0"/>
              <a:t>Transgenic Biotechnology</a:t>
            </a:r>
            <a:endParaRPr lang="en-US" dirty="0"/>
          </a:p>
        </p:txBody>
      </p:sp>
      <p:sp>
        <p:nvSpPr>
          <p:cNvPr id="7" name="Text Placeholder 6"/>
          <p:cNvSpPr>
            <a:spLocks noGrp="1"/>
          </p:cNvSpPr>
          <p:nvPr>
            <p:ph type="body" idx="1"/>
          </p:nvPr>
        </p:nvSpPr>
        <p:spPr>
          <a:xfrm>
            <a:off x="722313" y="3067197"/>
            <a:ext cx="7772400" cy="1500187"/>
          </a:xfrm>
        </p:spPr>
        <p:txBody>
          <a:bodyPr/>
          <a:lstStyle/>
          <a:p>
            <a:pPr algn="ctr"/>
            <a:r>
              <a:rPr lang="en-US" sz="2800" b="1" dirty="0" smtClean="0">
                <a:solidFill>
                  <a:schemeClr val="accent2"/>
                </a:solidFill>
              </a:rPr>
              <a:t>Where is your line?</a:t>
            </a:r>
            <a:endParaRPr lang="en-US" sz="2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77A361B-253D-4461-BB41-89D82972233F}" type="slidenum">
              <a:rPr lang="en-US" smtClean="0"/>
              <a:pPr>
                <a:defRPr/>
              </a:pPr>
              <a:t>5</a:t>
            </a:fld>
            <a:endParaRPr lang="en-US" dirty="0"/>
          </a:p>
        </p:txBody>
      </p:sp>
    </p:spTree>
    <p:extLst>
      <p:ext uri="{BB962C8B-B14F-4D97-AF65-F5344CB8AC3E}">
        <p14:creationId xmlns:p14="http://schemas.microsoft.com/office/powerpoint/2010/main" val="2704044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HGH Deficiencies </a:t>
            </a:r>
            <a:endParaRPr lang="en-US" b="1" dirty="0">
              <a:solidFill>
                <a:schemeClr val="bg1"/>
              </a:solidFill>
            </a:endParaRPr>
          </a:p>
        </p:txBody>
      </p:sp>
      <p:sp>
        <p:nvSpPr>
          <p:cNvPr id="3" name="Content Placeholder 2"/>
          <p:cNvSpPr>
            <a:spLocks noGrp="1"/>
          </p:cNvSpPr>
          <p:nvPr>
            <p:ph sz="half" idx="1"/>
          </p:nvPr>
        </p:nvSpPr>
        <p:spPr>
          <a:xfrm>
            <a:off x="-1" y="1143000"/>
            <a:ext cx="5531210" cy="5715000"/>
          </a:xfrm>
        </p:spPr>
        <p:txBody>
          <a:bodyPr/>
          <a:lstStyle/>
          <a:p>
            <a:pPr marL="0" indent="0">
              <a:buNone/>
            </a:pPr>
            <a:r>
              <a:rPr lang="en-US" sz="2000" dirty="0" smtClean="0"/>
              <a:t>The pituitary gland produces a crucial hormone called the </a:t>
            </a:r>
            <a:r>
              <a:rPr lang="en-US" sz="2000" b="1" i="1" dirty="0" smtClean="0"/>
              <a:t>human growth hormone</a:t>
            </a:r>
            <a:r>
              <a:rPr lang="en-US" sz="2000" dirty="0" smtClean="0"/>
              <a:t>.</a:t>
            </a:r>
          </a:p>
          <a:p>
            <a:r>
              <a:rPr lang="en-US" sz="2000" dirty="0" smtClean="0"/>
              <a:t>This </a:t>
            </a:r>
            <a:r>
              <a:rPr lang="en-US" sz="2000" b="1" i="1" dirty="0" smtClean="0"/>
              <a:t>peptide </a:t>
            </a:r>
            <a:r>
              <a:rPr lang="en-US" sz="2000" dirty="0" smtClean="0"/>
              <a:t>hormone (protein) provides for normal growth and development. </a:t>
            </a:r>
          </a:p>
          <a:p>
            <a:r>
              <a:rPr lang="en-US" sz="2000" dirty="0" smtClean="0"/>
              <a:t>If the pituitary gland is defective then growth is severely stunted.</a:t>
            </a:r>
          </a:p>
          <a:p>
            <a:r>
              <a:rPr lang="en-US" sz="2000" dirty="0" smtClean="0"/>
              <a:t>For many years HGH had to be extracted from the pituitary glands of deceased humans which meant that there was a shortage of available HGH.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6465" y="1681223"/>
            <a:ext cx="3693108" cy="3897764"/>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6</a:t>
            </a:fld>
            <a:endParaRPr lang="en-US" dirty="0"/>
          </a:p>
        </p:txBody>
      </p:sp>
    </p:spTree>
    <p:extLst>
      <p:ext uri="{BB962C8B-B14F-4D97-AF65-F5344CB8AC3E}">
        <p14:creationId xmlns:p14="http://schemas.microsoft.com/office/powerpoint/2010/main" val="325961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78"/>
            <a:ext cx="8229600" cy="1143000"/>
          </a:xfrm>
        </p:spPr>
        <p:txBody>
          <a:bodyPr/>
          <a:lstStyle/>
          <a:p>
            <a:r>
              <a:rPr lang="en-US" b="1" dirty="0" smtClean="0">
                <a:solidFill>
                  <a:srgbClr val="FFFFFF"/>
                </a:solidFill>
              </a:rPr>
              <a:t>Starting in the mid-1980’s…</a:t>
            </a:r>
            <a:endParaRPr lang="en-US" b="1" dirty="0">
              <a:solidFill>
                <a:srgbClr val="FFFFFF"/>
              </a:solidFill>
            </a:endParaRPr>
          </a:p>
        </p:txBody>
      </p:sp>
      <p:sp>
        <p:nvSpPr>
          <p:cNvPr id="3" name="Content Placeholder 2"/>
          <p:cNvSpPr>
            <a:spLocks noGrp="1"/>
          </p:cNvSpPr>
          <p:nvPr>
            <p:ph sz="half" idx="1"/>
          </p:nvPr>
        </p:nvSpPr>
        <p:spPr>
          <a:xfrm>
            <a:off x="-1" y="1137263"/>
            <a:ext cx="4323645" cy="5600693"/>
          </a:xfrm>
        </p:spPr>
        <p:txBody>
          <a:bodyPr/>
          <a:lstStyle/>
          <a:p>
            <a:pPr marL="0" indent="0">
              <a:buNone/>
            </a:pPr>
            <a:r>
              <a:rPr lang="en-US" sz="1800" dirty="0"/>
              <a:t>Now, we have all we need!  How?</a:t>
            </a:r>
          </a:p>
          <a:p>
            <a:r>
              <a:rPr lang="en-US" sz="1800" dirty="0"/>
              <a:t>T</a:t>
            </a:r>
            <a:r>
              <a:rPr lang="en-US" sz="1800" dirty="0" smtClean="0"/>
              <a:t>he </a:t>
            </a:r>
            <a:r>
              <a:rPr lang="en-US" sz="1800" dirty="0"/>
              <a:t>HGH gene </a:t>
            </a:r>
            <a:r>
              <a:rPr lang="en-US" sz="1800" dirty="0" smtClean="0"/>
              <a:t>was cut out </a:t>
            </a:r>
            <a:r>
              <a:rPr lang="en-US" sz="1800" dirty="0"/>
              <a:t>of the </a:t>
            </a:r>
            <a:r>
              <a:rPr lang="en-US" sz="1800" dirty="0" smtClean="0"/>
              <a:t> human </a:t>
            </a:r>
            <a:r>
              <a:rPr lang="en-US" sz="1800" dirty="0"/>
              <a:t>genome and </a:t>
            </a:r>
            <a:r>
              <a:rPr lang="en-US" sz="1800" dirty="0" smtClean="0"/>
              <a:t>inserted into a </a:t>
            </a:r>
            <a:r>
              <a:rPr lang="en-US" sz="1800" b="1" dirty="0" smtClean="0">
                <a:solidFill>
                  <a:schemeClr val="accent2"/>
                </a:solidFill>
              </a:rPr>
              <a:t>plasmid</a:t>
            </a:r>
            <a:r>
              <a:rPr lang="en-US" sz="1800" dirty="0" smtClean="0"/>
              <a:t>, which is now</a:t>
            </a:r>
            <a:r>
              <a:rPr lang="en-US" sz="1800" i="1" dirty="0" smtClean="0"/>
              <a:t> now called </a:t>
            </a:r>
            <a:r>
              <a:rPr lang="en-US" sz="1800" b="1" i="1" dirty="0" smtClean="0">
                <a:solidFill>
                  <a:srgbClr val="3366FF"/>
                </a:solidFill>
              </a:rPr>
              <a:t>recombinant DNA </a:t>
            </a:r>
            <a:r>
              <a:rPr lang="en-US" sz="1800" i="1" dirty="0" smtClean="0"/>
              <a:t>because it      contains DNA from multiple sources.</a:t>
            </a:r>
          </a:p>
          <a:p>
            <a:r>
              <a:rPr lang="en-US" sz="1800" dirty="0" smtClean="0"/>
              <a:t>The plasmid is then taken up via</a:t>
            </a:r>
            <a:r>
              <a:rPr lang="en-US" sz="1800" b="1" dirty="0" smtClean="0"/>
              <a:t> </a:t>
            </a:r>
            <a:r>
              <a:rPr lang="en-US" sz="1800" b="1" u="sng" dirty="0" smtClean="0"/>
              <a:t>transformation</a:t>
            </a:r>
            <a:r>
              <a:rPr lang="en-US" sz="1800" b="1" dirty="0" smtClean="0"/>
              <a:t> </a:t>
            </a:r>
            <a:r>
              <a:rPr lang="en-US" sz="1800" dirty="0" smtClean="0"/>
              <a:t>by a bacterium. </a:t>
            </a:r>
            <a:endParaRPr lang="en-US" sz="1800" dirty="0">
              <a:solidFill>
                <a:schemeClr val="accent2"/>
              </a:solidFill>
            </a:endParaRPr>
          </a:p>
          <a:p>
            <a:r>
              <a:rPr lang="en-US" sz="1800" dirty="0" smtClean="0"/>
              <a:t>The bacterium reproduces many  times and when </a:t>
            </a:r>
            <a:r>
              <a:rPr lang="en-US" sz="1800" dirty="0"/>
              <a:t>the the bacterium undergoes transcription and translation (protein synthesis), it makes all of the HGH </a:t>
            </a:r>
            <a:r>
              <a:rPr lang="en-US" sz="1800" dirty="0" smtClean="0"/>
              <a:t>    that </a:t>
            </a:r>
            <a:r>
              <a:rPr lang="en-US" sz="1800" dirty="0"/>
              <a:t>we could possibly need</a:t>
            </a:r>
            <a:r>
              <a:rPr lang="en-US" sz="1800" dirty="0" smtClean="0"/>
              <a:t>!</a:t>
            </a:r>
          </a:p>
          <a:p>
            <a:endParaRPr lang="en-US" sz="2000" dirty="0"/>
          </a:p>
          <a:p>
            <a:endParaRPr lang="en-US"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16894" y="1137263"/>
            <a:ext cx="5072611" cy="5161937"/>
          </a:xfrm>
        </p:spPr>
      </p:pic>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7</a:t>
            </a:fld>
            <a:endParaRPr lang="en-US" dirty="0"/>
          </a:p>
        </p:txBody>
      </p:sp>
    </p:spTree>
    <p:extLst>
      <p:ext uri="{BB962C8B-B14F-4D97-AF65-F5344CB8AC3E}">
        <p14:creationId xmlns:p14="http://schemas.microsoft.com/office/powerpoint/2010/main" val="37749731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4"/>
            <a:ext cx="8229600" cy="1143000"/>
          </a:xfrm>
        </p:spPr>
        <p:txBody>
          <a:bodyPr/>
          <a:lstStyle/>
          <a:p>
            <a:r>
              <a:rPr lang="en-US" b="1" dirty="0" smtClean="0">
                <a:solidFill>
                  <a:schemeClr val="bg1"/>
                </a:solidFill>
              </a:rPr>
              <a:t>Wait, what is a plasmid?</a:t>
            </a:r>
            <a:endParaRPr lang="en-US" b="1" dirty="0">
              <a:solidFill>
                <a:schemeClr val="bg1"/>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t="-10340" b="-10340"/>
          <a:stretch>
            <a:fillRect/>
          </a:stretch>
        </p:blipFill>
        <p:spPr>
          <a:xfrm>
            <a:off x="178044" y="890245"/>
            <a:ext cx="5780468" cy="6478033"/>
          </a:xfrm>
        </p:spPr>
      </p:pic>
      <p:sp>
        <p:nvSpPr>
          <p:cNvPr id="9" name="Text Placeholder 8"/>
          <p:cNvSpPr>
            <a:spLocks noGrp="1"/>
          </p:cNvSpPr>
          <p:nvPr>
            <p:ph sz="half" idx="2"/>
          </p:nvPr>
        </p:nvSpPr>
        <p:spPr>
          <a:xfrm>
            <a:off x="6065337" y="1208483"/>
            <a:ext cx="2979255" cy="4750350"/>
          </a:xfrm>
        </p:spPr>
        <p:txBody>
          <a:bodyPr/>
          <a:lstStyle/>
          <a:p>
            <a:pPr marL="0" indent="0">
              <a:buNone/>
            </a:pPr>
            <a:r>
              <a:rPr lang="en-US" dirty="0" smtClean="0"/>
              <a:t>A </a:t>
            </a:r>
            <a:r>
              <a:rPr lang="en-US" b="1" dirty="0" smtClean="0"/>
              <a:t>plasmid</a:t>
            </a:r>
            <a:r>
              <a:rPr lang="en-US" dirty="0" smtClean="0"/>
              <a:t> is a small, circular piece of DNA that not only is separate from the chromosome, but can also replicate independently.</a:t>
            </a:r>
            <a:endParaRPr lang="en-US"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8</a:t>
            </a:fld>
            <a:endParaRPr lang="en-US" dirty="0"/>
          </a:p>
        </p:txBody>
      </p:sp>
    </p:spTree>
    <p:extLst>
      <p:ext uri="{BB962C8B-B14F-4D97-AF65-F5344CB8AC3E}">
        <p14:creationId xmlns:p14="http://schemas.microsoft.com/office/powerpoint/2010/main" val="415836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FF"/>
                </a:solidFill>
              </a:rPr>
              <a:t>How do they cut out a gene?  </a:t>
            </a:r>
            <a:endParaRPr lang="en-US" sz="3200" b="1" dirty="0">
              <a:solidFill>
                <a:srgbClr val="FFFFFF"/>
              </a:solidFill>
            </a:endParaRPr>
          </a:p>
        </p:txBody>
      </p:sp>
      <p:pic>
        <p:nvPicPr>
          <p:cNvPr id="6" name="Content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37918" b="-37918"/>
          <a:stretch>
            <a:fillRect/>
          </a:stretch>
        </p:blipFill>
        <p:spPr>
          <a:xfrm>
            <a:off x="161581" y="1005631"/>
            <a:ext cx="8982419" cy="6736814"/>
          </a:xfrm>
        </p:spPr>
      </p:pic>
      <p:sp>
        <p:nvSpPr>
          <p:cNvPr id="7" name="Text Placeholder 6"/>
          <p:cNvSpPr>
            <a:spLocks noGrp="1"/>
          </p:cNvSpPr>
          <p:nvPr>
            <p:ph type="body" sz="half" idx="2"/>
          </p:nvPr>
        </p:nvSpPr>
        <p:spPr>
          <a:xfrm>
            <a:off x="2024616" y="1263083"/>
            <a:ext cx="5486400" cy="425278"/>
          </a:xfrm>
        </p:spPr>
        <p:txBody>
          <a:bodyPr/>
          <a:lstStyle/>
          <a:p>
            <a:pPr algn="ctr"/>
            <a:r>
              <a:rPr lang="en-US" sz="4400" b="1" dirty="0" smtClean="0"/>
              <a:t>Restriction Enzymes!!</a:t>
            </a:r>
            <a:endParaRPr lang="en-US" sz="4400" b="1" dirty="0"/>
          </a:p>
        </p:txBody>
      </p:sp>
      <p:sp>
        <p:nvSpPr>
          <p:cNvPr id="5" name="Slide Number Placeholder 4"/>
          <p:cNvSpPr>
            <a:spLocks noGrp="1"/>
          </p:cNvSpPr>
          <p:nvPr>
            <p:ph type="sldNum" sz="quarter" idx="12"/>
          </p:nvPr>
        </p:nvSpPr>
        <p:spPr/>
        <p:txBody>
          <a:bodyPr/>
          <a:lstStyle/>
          <a:p>
            <a:pPr>
              <a:defRPr/>
            </a:pPr>
            <a:fld id="{F23AD739-A8F1-4DD7-A6A2-E1F076C47C56}" type="slidenum">
              <a:rPr lang="en-US" smtClean="0"/>
              <a:pPr>
                <a:defRPr/>
              </a:pPr>
              <a:t>9</a:t>
            </a:fld>
            <a:endParaRPr lang="en-US" dirty="0"/>
          </a:p>
        </p:txBody>
      </p:sp>
      <p:sp>
        <p:nvSpPr>
          <p:cNvPr id="8" name="TextBox 7"/>
          <p:cNvSpPr txBox="1"/>
          <p:nvPr/>
        </p:nvSpPr>
        <p:spPr>
          <a:xfrm>
            <a:off x="305396" y="234760"/>
            <a:ext cx="8586756" cy="523220"/>
          </a:xfrm>
          <a:prstGeom prst="rect">
            <a:avLst/>
          </a:prstGeom>
          <a:noFill/>
        </p:spPr>
        <p:txBody>
          <a:bodyPr wrap="none" rtlCol="0">
            <a:spAutoFit/>
          </a:bodyPr>
          <a:lstStyle/>
          <a:p>
            <a:r>
              <a:rPr lang="en-US" sz="2800" b="1" dirty="0" smtClean="0">
                <a:solidFill>
                  <a:schemeClr val="bg1"/>
                </a:solidFill>
                <a:latin typeface="Times New Roman"/>
                <a:cs typeface="Times New Roman"/>
              </a:rPr>
              <a:t>How do they cut the gene of interest out of the genome?</a:t>
            </a:r>
            <a:endParaRPr lang="en-US" sz="2800" b="1" dirty="0">
              <a:solidFill>
                <a:schemeClr val="bg1"/>
              </a:solidFill>
              <a:latin typeface="Times New Roman"/>
              <a:cs typeface="Times New Roman"/>
            </a:endParaRPr>
          </a:p>
        </p:txBody>
      </p:sp>
    </p:spTree>
    <p:extLst>
      <p:ext uri="{BB962C8B-B14F-4D97-AF65-F5344CB8AC3E}">
        <p14:creationId xmlns:p14="http://schemas.microsoft.com/office/powerpoint/2010/main" val="24613882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2578</TotalTime>
  <Words>3934</Words>
  <Application>Microsoft Macintosh PowerPoint</Application>
  <PresentationFormat>On-screen Show (4:3)</PresentationFormat>
  <Paragraphs>288</Paragraphs>
  <Slides>34</Slides>
  <Notes>27</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2_Office Theme</vt:lpstr>
      <vt:lpstr>PowerPoint Presentation</vt:lpstr>
      <vt:lpstr>What is Biotechnology?</vt:lpstr>
      <vt:lpstr>Types of Biotechnology</vt:lpstr>
      <vt:lpstr>Where is your line?</vt:lpstr>
      <vt:lpstr>Transgenic Biotechnology</vt:lpstr>
      <vt:lpstr>HGH Deficiencies </vt:lpstr>
      <vt:lpstr>Starting in the mid-1980’s…</vt:lpstr>
      <vt:lpstr>Wait, what is a plasmid?</vt:lpstr>
      <vt:lpstr>How do they cut out a gene?  </vt:lpstr>
      <vt:lpstr>How does a fragment then get spliced in?</vt:lpstr>
      <vt:lpstr>Insulin</vt:lpstr>
      <vt:lpstr>Golden Rice</vt:lpstr>
      <vt:lpstr>Reproductive  Cloning</vt:lpstr>
      <vt:lpstr>Reproductive Cloning</vt:lpstr>
      <vt:lpstr>Organismal Cloning</vt:lpstr>
      <vt:lpstr>Somatic Cell Nuclear Transfer (SCNT)</vt:lpstr>
      <vt:lpstr>So, what if we…</vt:lpstr>
      <vt:lpstr>Reprogramming  cells</vt:lpstr>
      <vt:lpstr>What can stem cell research do for us?</vt:lpstr>
      <vt:lpstr>Plant cells are totipotent!</vt:lpstr>
      <vt:lpstr>Stem Cells</vt:lpstr>
      <vt:lpstr>iPS cells</vt:lpstr>
      <vt:lpstr> John Gurdon   Shinya Yamanaka </vt:lpstr>
      <vt:lpstr>Forensic  Biotechnology</vt:lpstr>
      <vt:lpstr>Forensic Biotechnology</vt:lpstr>
      <vt:lpstr>Electrophoresis</vt:lpstr>
      <vt:lpstr>Electrophoresis</vt:lpstr>
      <vt:lpstr>Polymerase Chain Reaction</vt:lpstr>
      <vt:lpstr>PCR!</vt:lpstr>
      <vt:lpstr>Electrophoresis</vt:lpstr>
      <vt:lpstr>Short Tandem Repeats</vt:lpstr>
      <vt:lpstr>DNA Analysis</vt:lpstr>
      <vt:lpstr>Where is your line?</vt:lpstr>
      <vt:lpstr>PowerPoint Presentation</vt:lpstr>
    </vt:vector>
  </TitlesOfParts>
  <Company>LTF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Walker</dc:creator>
  <cp:lastModifiedBy>Jason Walker</cp:lastModifiedBy>
  <cp:revision>133</cp:revision>
  <dcterms:created xsi:type="dcterms:W3CDTF">2013-11-15T20:53:37Z</dcterms:created>
  <dcterms:modified xsi:type="dcterms:W3CDTF">2013-12-12T19:58:08Z</dcterms:modified>
</cp:coreProperties>
</file>