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7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7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2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6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3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3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08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7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9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9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DC683-59D6-4259-BEC2-EF47252D81AE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4D919-67D1-4B2F-B1B1-1C412B89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6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304801"/>
            <a:ext cx="8839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What is </a:t>
            </a:r>
            <a:r>
              <a:rPr lang="en-US" sz="2000" b="1" dirty="0" err="1" smtClean="0"/>
              <a:t>Allelopathy</a:t>
            </a:r>
            <a:r>
              <a:rPr lang="en-US" sz="2000" b="1" dirty="0" smtClean="0"/>
              <a:t>?</a:t>
            </a:r>
            <a:endParaRPr lang="en-US" sz="2000" dirty="0" smtClean="0"/>
          </a:p>
          <a:p>
            <a:r>
              <a:rPr lang="en-US" sz="2000" dirty="0" smtClean="0"/>
              <a:t> </a:t>
            </a:r>
          </a:p>
          <a:p>
            <a:r>
              <a:rPr lang="en-US" sz="2000" dirty="0" smtClean="0"/>
              <a:t>The word </a:t>
            </a:r>
            <a:r>
              <a:rPr lang="en-US" sz="2000" dirty="0" err="1" smtClean="0"/>
              <a:t>allelopathy</a:t>
            </a:r>
            <a:r>
              <a:rPr lang="en-US" sz="2000" dirty="0" smtClean="0"/>
              <a:t> derives from two separate words.  </a:t>
            </a:r>
          </a:p>
          <a:p>
            <a:endParaRPr lang="en-US" sz="2000" dirty="0" smtClean="0"/>
          </a:p>
          <a:p>
            <a:r>
              <a:rPr lang="en-US" sz="2000" dirty="0" smtClean="0"/>
              <a:t>They are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allelon</a:t>
            </a:r>
            <a:r>
              <a:rPr lang="en-US" sz="2000" dirty="0" smtClean="0"/>
              <a:t> which means "of each other", and</a:t>
            </a:r>
            <a:r>
              <a:rPr lang="en-US" sz="2000" i="1" dirty="0" smtClean="0"/>
              <a:t> pathos</a:t>
            </a:r>
            <a:r>
              <a:rPr lang="en-US" sz="2000" dirty="0" smtClean="0"/>
              <a:t> which means "to suffer". </a:t>
            </a:r>
          </a:p>
          <a:p>
            <a:endParaRPr lang="en-US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 err="1" smtClean="0"/>
              <a:t>Allelopathy</a:t>
            </a:r>
            <a:r>
              <a:rPr lang="en-US" sz="2400" dirty="0" smtClean="0"/>
              <a:t> refers to the </a:t>
            </a:r>
            <a:r>
              <a:rPr lang="en-US" sz="2400" u="sng" dirty="0" smtClean="0"/>
              <a:t>chemical inhibition</a:t>
            </a:r>
            <a:r>
              <a:rPr lang="en-US" sz="2400" dirty="0" smtClean="0"/>
              <a:t> of one species by another.  The "inhibitory" chemical is released into the environment where it </a:t>
            </a:r>
            <a:r>
              <a:rPr lang="en-US" sz="2400" u="sng" dirty="0" smtClean="0"/>
              <a:t>affects the development and growth of neighboring plants</a:t>
            </a:r>
            <a:r>
              <a:rPr lang="en-US" sz="2400" dirty="0" smtClean="0"/>
              <a:t>. </a:t>
            </a:r>
          </a:p>
          <a:p>
            <a:r>
              <a:rPr lang="en-US" sz="2000" dirty="0" smtClean="0"/>
              <a:t> </a:t>
            </a:r>
          </a:p>
          <a:p>
            <a:r>
              <a:rPr lang="en-US" sz="2000" dirty="0" err="1" smtClean="0"/>
              <a:t>Allelopathic</a:t>
            </a:r>
            <a:r>
              <a:rPr lang="en-US" sz="2000" dirty="0" smtClean="0"/>
              <a:t> chemicals can be present in any part of the plant.  </a:t>
            </a:r>
          </a:p>
          <a:p>
            <a:endParaRPr lang="en-US" sz="2000" dirty="0" smtClean="0"/>
          </a:p>
          <a:p>
            <a:r>
              <a:rPr lang="en-US" sz="2000" dirty="0" smtClean="0"/>
              <a:t>They can be found in leaves, flowers, roots, fruits, or stems.  They can also be found in the surrounding soil.  </a:t>
            </a:r>
          </a:p>
        </p:txBody>
      </p:sp>
      <p:pic>
        <p:nvPicPr>
          <p:cNvPr id="3074" name="Picture 2" descr="http://www.fao.org/DOCREP/006/Y5031E/y5031e0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87"/>
          <a:stretch/>
        </p:blipFill>
        <p:spPr bwMode="auto">
          <a:xfrm>
            <a:off x="1524000" y="5363570"/>
            <a:ext cx="5705475" cy="120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2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858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Target species are affected by these toxins in many different ways.  The toxic chemicals may inhibit shoot/root growth, they may inhibit nutrient uptake, or they may attack a naturally occurring symbiotic relationship thereby destroying the plant's usable source of a nutrient.</a:t>
            </a:r>
            <a:endParaRPr lang="en-US" sz="2800" dirty="0"/>
          </a:p>
        </p:txBody>
      </p:sp>
      <p:pic>
        <p:nvPicPr>
          <p:cNvPr id="2050" name="Picture 2" descr="http://www.units.muohio.edu/dragonfly/trees/itc/allelopath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72" y="3505200"/>
            <a:ext cx="44005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2000"/>
            <a:ext cx="6477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Chemical Warfare in the Plant Kingdom</a:t>
            </a:r>
            <a:endParaRPr lang="en-US" sz="2800" dirty="0" smtClean="0"/>
          </a:p>
          <a:p>
            <a:r>
              <a:rPr lang="en-US" sz="2800" b="1" dirty="0" smtClean="0"/>
              <a:t> </a:t>
            </a:r>
            <a:endParaRPr lang="en-US" sz="2800" dirty="0" smtClean="0"/>
          </a:p>
          <a:p>
            <a:r>
              <a:rPr lang="en-US" sz="2800" b="1" dirty="0" smtClean="0"/>
              <a:t>Black Walnut-</a:t>
            </a:r>
            <a:r>
              <a:rPr lang="en-US" sz="2800" dirty="0" smtClean="0"/>
              <a:t>The chemical responsible for the toxicity in Black Walnut is </a:t>
            </a:r>
            <a:r>
              <a:rPr lang="en-US" sz="2800" dirty="0" err="1" smtClean="0"/>
              <a:t>Juglone</a:t>
            </a:r>
            <a:r>
              <a:rPr lang="en-US" sz="2800" dirty="0" smtClean="0"/>
              <a:t> and is a respiration inhibitor.  </a:t>
            </a:r>
          </a:p>
          <a:p>
            <a:endParaRPr lang="en-US" sz="2800" dirty="0" smtClean="0"/>
          </a:p>
          <a:p>
            <a:r>
              <a:rPr lang="en-US" sz="2800" b="1" dirty="0" smtClean="0"/>
              <a:t>Tree-Of-Heaven-</a:t>
            </a:r>
            <a:r>
              <a:rPr lang="en-US" sz="2800" dirty="0" err="1" smtClean="0"/>
              <a:t>Ailanthone</a:t>
            </a:r>
            <a:r>
              <a:rPr lang="en-US" sz="2800" dirty="0" smtClean="0"/>
              <a:t>, an </a:t>
            </a:r>
            <a:r>
              <a:rPr lang="en-US" sz="2800" dirty="0" err="1" smtClean="0"/>
              <a:t>allelotoxin</a:t>
            </a:r>
            <a:r>
              <a:rPr lang="en-US" sz="2800" dirty="0" smtClean="0"/>
              <a:t> extracted from the root bark of Ailanthus.</a:t>
            </a:r>
            <a:r>
              <a:rPr lang="en-US" sz="2800" b="1" dirty="0" smtClean="0"/>
              <a:t> </a:t>
            </a:r>
            <a:endParaRPr lang="en-US" sz="2800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Sorghum</a:t>
            </a:r>
            <a:r>
              <a:rPr lang="en-US" sz="2800" dirty="0" smtClean="0"/>
              <a:t>- </a:t>
            </a:r>
            <a:r>
              <a:rPr lang="en-US" sz="2800" dirty="0" err="1" smtClean="0"/>
              <a:t>Sorgolene</a:t>
            </a:r>
            <a:r>
              <a:rPr lang="en-US" sz="2800" dirty="0" smtClean="0"/>
              <a:t> is found in the root and disrupts mitochondrial functions and inhibits photosynthesis. </a:t>
            </a:r>
            <a:r>
              <a:rPr lang="en-US" sz="2800" b="1" dirty="0" smtClean="0"/>
              <a:t> </a:t>
            </a:r>
            <a:endParaRPr lang="en-US" sz="2800" dirty="0"/>
          </a:p>
        </p:txBody>
      </p:sp>
      <p:pic>
        <p:nvPicPr>
          <p:cNvPr id="1026" name="Picture 2" descr="http://t0.gstatic.com/images?q=tbn:ANd9GcQsh-2bLV4-62QDM6xjjpWdUUj1dYXVibow48DByPSMTw0ca5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1000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njaes.rutgers.edu/images/photos/weeds/large/treeofheaven-leavesandfruits-fu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886" y="2819400"/>
            <a:ext cx="252633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0.gstatic.com/images?q=tbn:ANd9GcS4Esm8G_DRz9PfNF_6tHu22zmOCh-axPPD9PfloNasC6W0rQp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101" y="4953000"/>
            <a:ext cx="2504867" cy="166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8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7239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Have you noticed </a:t>
            </a:r>
            <a:r>
              <a:rPr lang="en-US" sz="3200" dirty="0" err="1" smtClean="0"/>
              <a:t>allelopathy</a:t>
            </a:r>
            <a:r>
              <a:rPr lang="en-US" sz="3200" dirty="0" smtClean="0"/>
              <a:t> or </a:t>
            </a:r>
            <a:r>
              <a:rPr lang="en-US" sz="3200" dirty="0" err="1" smtClean="0"/>
              <a:t>allelopathic</a:t>
            </a:r>
            <a:r>
              <a:rPr lang="en-US" sz="3200" dirty="0" smtClean="0"/>
              <a:t>-like influences in your neighborhood? Elsewhere?</a:t>
            </a:r>
          </a:p>
          <a:p>
            <a:r>
              <a:rPr lang="en-US" sz="3200" dirty="0" smtClean="0"/>
              <a:t> </a:t>
            </a:r>
          </a:p>
          <a:p>
            <a:endParaRPr lang="en-US" sz="3200" dirty="0" smtClean="0"/>
          </a:p>
          <a:p>
            <a:r>
              <a:rPr lang="en-US" sz="3200" dirty="0" smtClean="0"/>
              <a:t>Why is studying </a:t>
            </a:r>
            <a:r>
              <a:rPr lang="en-US" sz="3200" dirty="0" err="1" smtClean="0"/>
              <a:t>allelopathy</a:t>
            </a:r>
            <a:r>
              <a:rPr lang="en-US" sz="3200" dirty="0" smtClean="0"/>
              <a:t> important?</a:t>
            </a:r>
          </a:p>
          <a:p>
            <a:r>
              <a:rPr lang="en-US" sz="3200" dirty="0" smtClean="0"/>
              <a:t> </a:t>
            </a:r>
          </a:p>
          <a:p>
            <a:endParaRPr lang="en-US" sz="3200" dirty="0" smtClean="0"/>
          </a:p>
          <a:p>
            <a:r>
              <a:rPr lang="en-US" sz="3200" dirty="0" smtClean="0"/>
              <a:t>What are some beneficial implications of </a:t>
            </a:r>
            <a:r>
              <a:rPr lang="en-US" sz="3200" dirty="0" err="1" smtClean="0"/>
              <a:t>allelopathy</a:t>
            </a:r>
            <a:r>
              <a:rPr lang="en-US" sz="3200" dirty="0" smtClean="0"/>
              <a:t>? How can these be used</a:t>
            </a:r>
            <a:r>
              <a:rPr lang="en-US" sz="3200" b="1" dirty="0" smtClean="0"/>
              <a:t> </a:t>
            </a:r>
            <a:r>
              <a:rPr lang="en-US" sz="3200" dirty="0" smtClean="0"/>
              <a:t>for the betterment of the planet?</a:t>
            </a:r>
            <a:endParaRPr lang="en-US" sz="3200" dirty="0"/>
          </a:p>
        </p:txBody>
      </p:sp>
      <p:pic>
        <p:nvPicPr>
          <p:cNvPr id="4098" name="Picture 2" descr="http://t1.gstatic.com/images?q=tbn:ANd9GcSXBeTphlteAwNs_-efJPTYpgLGSW9uo7KmR8K0_-wL8z-21ST5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72" y="1476114"/>
            <a:ext cx="1675074" cy="111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0.gstatic.com/images?q=tbn:ANd9GcRnqhz8RqkN6KeZllCGqza71Dw9yy5f09NGzjLrHop5e-jWVsRwY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99" y="228600"/>
            <a:ext cx="161934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3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Parkway</dc:creator>
  <cp:lastModifiedBy>Parkway</cp:lastModifiedBy>
  <cp:revision>3</cp:revision>
  <dcterms:created xsi:type="dcterms:W3CDTF">2012-05-03T12:31:08Z</dcterms:created>
  <dcterms:modified xsi:type="dcterms:W3CDTF">2013-05-07T14:23:06Z</dcterms:modified>
</cp:coreProperties>
</file>