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7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458-A44F-4032-B190-E861A2C97B38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C372-49EA-40FB-AAB5-D18D713F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C372-49EA-40FB-AAB5-D18D713F0F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C372-49EA-40FB-AAB5-D18D713F0F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C372-49EA-40FB-AAB5-D18D713F0FA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C372-49EA-40FB-AAB5-D18D713F0FA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C20621-DEAD-40D7-905F-3FC3E8094A4C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882C3C-6D3A-445A-A51C-3F17A195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any.org/plantimages/ImageData.asp?IDN=abot92-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elopathy#cite_ref-Stamp_0-1" TargetMode="External"/><Relationship Id="rId2" Type="http://schemas.openxmlformats.org/officeDocument/2006/relationships/hyperlink" Target="http://en.wikipedia.org/wiki/Allelopathy#cite_ref-Stamp_0-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ns_Molisch" TargetMode="External"/><Relationship Id="rId2" Type="http://schemas.openxmlformats.org/officeDocument/2006/relationships/hyperlink" Target="http://en.wikipedia.org/wiki/Ancient_Gre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condary_metabol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en.wikipedia.org/wiki/Plant_defense_against_herbivory" TargetMode="External"/><Relationship Id="rId4" Type="http://schemas.openxmlformats.org/officeDocument/2006/relationships/hyperlink" Target="http://en.wikipedia.org/wiki/Allelopath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0.tqn.com/d/chemistry/1/0/t/P/1/Tannic_acid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ALLELOPATHY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N. ROMEN SINGH </a:t>
            </a:r>
          </a:p>
          <a:p>
            <a:r>
              <a:rPr lang="en-US" dirty="0" smtClean="0"/>
              <a:t>M.Sc.(</a:t>
            </a:r>
            <a:r>
              <a:rPr lang="en-US" dirty="0" err="1" smtClean="0"/>
              <a:t>hons</a:t>
            </a:r>
            <a:r>
              <a:rPr lang="en-US" dirty="0" smtClean="0"/>
              <a:t>.)final year,2011-2012</a:t>
            </a:r>
          </a:p>
          <a:p>
            <a:r>
              <a:rPr lang="en-US" dirty="0" smtClean="0"/>
              <a:t>ROLL NO:15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structure of some ORGANIC ACIDS</a:t>
            </a:r>
            <a:endParaRPr lang="en-US" dirty="0"/>
          </a:p>
        </p:txBody>
      </p:sp>
      <p:pic>
        <p:nvPicPr>
          <p:cNvPr id="4" name="Content Placeholder 3" descr="http://educationalelectronicsusa.com/c/images/Organic_5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905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133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Organic acids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Organic compounds having functional group –COOH behave like acids and hence they are known as organic acids. For example:</a:t>
            </a:r>
            <a:endParaRPr lang="en-IN" dirty="0" smtClean="0"/>
          </a:p>
        </p:txBody>
      </p:sp>
      <p:pic>
        <p:nvPicPr>
          <p:cNvPr id="6" name="Picture 5" descr="http://educationalelectronicsusa.com/c/images/Organic_5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OF SOME ALLELOCHEMICALS</a:t>
            </a:r>
            <a:endParaRPr lang="en-US" dirty="0"/>
          </a:p>
        </p:txBody>
      </p:sp>
      <p:pic>
        <p:nvPicPr>
          <p:cNvPr id="4" name="Content Placeholder 3" descr="http://www.fao.org/DOCREP/006/Y5031E/y5031e0z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57054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Figure.1. Scheme of </a:t>
            </a:r>
            <a:r>
              <a:rPr lang="en-US" b="1" dirty="0" err="1" smtClean="0"/>
              <a:t>phenylpropanoid</a:t>
            </a:r>
            <a:r>
              <a:rPr lang="en-US" b="1" dirty="0" smtClean="0"/>
              <a:t> pathway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3657600"/>
            <a:ext cx="350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phenylpropanoids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derived from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cinnamic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acid, which is formed from phenylalanine by the catalytic action of phenylalanine ammonia-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lyase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(PAL), the branch point enzyme between primary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shikimate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pathway) and secondary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phenylpropanoid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metabolism (Figure 2). It is known that many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phenolic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compounds not only have a physiologically functional ability, but also plant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allelopathic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potential.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 </a:t>
            </a:r>
            <a:r>
              <a:rPr lang="en-US" dirty="0" err="1" smtClean="0"/>
              <a:t>Allelopathy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Freshwater </a:t>
            </a:r>
            <a:r>
              <a:rPr lang="en-IN" dirty="0" err="1" smtClean="0"/>
              <a:t>cyanobacteria</a:t>
            </a:r>
            <a:r>
              <a:rPr lang="en-IN" dirty="0" smtClean="0"/>
              <a:t> produce several bioactive secondary metabolites with diverse chemical structure, which may achieve high concentrations in the aquatic medium when </a:t>
            </a:r>
            <a:r>
              <a:rPr lang="en-IN" dirty="0" err="1" smtClean="0"/>
              <a:t>cyanobacterial</a:t>
            </a:r>
            <a:r>
              <a:rPr lang="en-IN" dirty="0" smtClean="0"/>
              <a:t> blooms occur. Some of the compounds released by </a:t>
            </a:r>
            <a:r>
              <a:rPr lang="en-IN" dirty="0" err="1" smtClean="0"/>
              <a:t>cyanobacteria</a:t>
            </a:r>
            <a:r>
              <a:rPr lang="en-IN" dirty="0" smtClean="0"/>
              <a:t> have </a:t>
            </a:r>
            <a:r>
              <a:rPr lang="en-IN" dirty="0" err="1" smtClean="0"/>
              <a:t>allelopathic</a:t>
            </a:r>
            <a:r>
              <a:rPr lang="en-IN" dirty="0" smtClean="0"/>
              <a:t> properties, influencing the biological processes of other phytoplankton or aquatic plants.</a:t>
            </a:r>
          </a:p>
        </p:txBody>
      </p:sp>
      <p:pic>
        <p:nvPicPr>
          <p:cNvPr id="15362" name="Picture 2" descr="Cha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4448175" cy="3333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 Fig: algal </a:t>
            </a:r>
            <a:r>
              <a:rPr lang="en-IN" dirty="0" err="1" smtClean="0"/>
              <a:t>allelochemical</a:t>
            </a:r>
            <a:r>
              <a:rPr lang="en-IN" dirty="0" smtClean="0"/>
              <a:t> affecting bacterial biodiversity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BRYOPHYTIC  ALLELOPATHY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Water-soluble </a:t>
            </a:r>
            <a:r>
              <a:rPr lang="en-US" dirty="0" err="1" smtClean="0"/>
              <a:t>leachates</a:t>
            </a:r>
            <a:r>
              <a:rPr lang="en-US" dirty="0" smtClean="0"/>
              <a:t> (1%, 5%, 10% concentration) derived from 18 species of bryophytes (mosses 11 species; liverworts 7 species) were tested on the germination and seedling growth of </a:t>
            </a:r>
            <a:r>
              <a:rPr lang="en-US" i="1" dirty="0" err="1" smtClean="0"/>
              <a:t>Lactuca</a:t>
            </a:r>
            <a:r>
              <a:rPr lang="en-US" i="1" dirty="0" smtClean="0"/>
              <a:t> sativa</a:t>
            </a:r>
            <a:r>
              <a:rPr lang="en-US" dirty="0" smtClean="0"/>
              <a:t> and two common trees </a:t>
            </a:r>
            <a:r>
              <a:rPr lang="en-US" i="1" dirty="0" err="1" smtClean="0"/>
              <a:t>Melicytus</a:t>
            </a:r>
            <a:r>
              <a:rPr lang="en-US" i="1" dirty="0" smtClean="0"/>
              <a:t> </a:t>
            </a:r>
            <a:r>
              <a:rPr lang="en-US" i="1" dirty="0" err="1" smtClean="0"/>
              <a:t>ramiflorus</a:t>
            </a:r>
            <a:r>
              <a:rPr lang="en-US" dirty="0" smtClean="0"/>
              <a:t> (</a:t>
            </a:r>
            <a:r>
              <a:rPr lang="en-US" dirty="0" err="1" smtClean="0"/>
              <a:t>Violaceae</a:t>
            </a:r>
            <a:r>
              <a:rPr lang="en-US" dirty="0" smtClean="0"/>
              <a:t>) and </a:t>
            </a:r>
            <a:r>
              <a:rPr lang="en-US" i="1" dirty="0" smtClean="0"/>
              <a:t>Fuchsia </a:t>
            </a:r>
            <a:r>
              <a:rPr lang="en-US" i="1" dirty="0" err="1" smtClean="0"/>
              <a:t>excorticata</a:t>
            </a:r>
            <a:r>
              <a:rPr lang="en-US" dirty="0" smtClean="0"/>
              <a:t>(</a:t>
            </a:r>
            <a:r>
              <a:rPr lang="en-US" dirty="0" err="1" smtClean="0"/>
              <a:t>Onagraceae</a:t>
            </a:r>
            <a:endParaRPr lang="en-US" dirty="0"/>
          </a:p>
        </p:txBody>
      </p:sp>
      <p:pic>
        <p:nvPicPr>
          <p:cNvPr id="14338" name="Picture 2" descr="http://t0.gstatic.com/images?q=tbn:ANd9GcRo5vkXXmKERCDMhXvOJ6f15NvAOqqJZJgl9CDinCW_oib6bV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2362200" cy="2057400"/>
          </a:xfrm>
          <a:prstGeom prst="rect">
            <a:avLst/>
          </a:prstGeom>
          <a:noFill/>
        </p:spPr>
      </p:pic>
      <p:pic>
        <p:nvPicPr>
          <p:cNvPr id="14342" name="Picture 6" descr="http://t1.gstatic.com/images?q=tbn:ANd9GcTMg7HMwQtGwnuTXGZtAOgVolLUBRo8_laVfWfnmxCb2G_nfk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2819400"/>
            <a:ext cx="2152650" cy="2124076"/>
          </a:xfrm>
          <a:prstGeom prst="rect">
            <a:avLst/>
          </a:prstGeom>
          <a:noFill/>
        </p:spPr>
      </p:pic>
      <p:pic>
        <p:nvPicPr>
          <p:cNvPr id="14344" name="Picture 8" descr="http://t3.gstatic.com/images?q=tbn:ANd9GcSkqyeqiE-mL-HS2h8o-KJlcqCMMBKjldV5X2bNOJX33uhUTiK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953000"/>
            <a:ext cx="2133600" cy="17526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Mahoe whitey wood. </a:t>
            </a: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Melicytus ramiflorus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1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6" name="Picture 10" descr="melicytus ramiflo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91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Pteridophytic</a:t>
            </a:r>
            <a:r>
              <a:rPr lang="en-US" dirty="0" smtClean="0"/>
              <a:t> </a:t>
            </a:r>
            <a:r>
              <a:rPr lang="en-US" dirty="0" err="1" smtClean="0"/>
              <a:t>Allelopathy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Recent advances in fern </a:t>
            </a:r>
            <a:r>
              <a:rPr lang="en-US" dirty="0" err="1" smtClean="0"/>
              <a:t>allelopathy</a:t>
            </a:r>
            <a:r>
              <a:rPr lang="en-US" dirty="0" smtClean="0"/>
              <a:t> were introduced, including studies on the </a:t>
            </a:r>
            <a:r>
              <a:rPr lang="en-US" dirty="0" err="1" smtClean="0"/>
              <a:t>autotoxicity</a:t>
            </a:r>
            <a:r>
              <a:rPr lang="en-US" dirty="0" smtClean="0"/>
              <a:t> of ferns and of </a:t>
            </a:r>
            <a:r>
              <a:rPr lang="en-US" dirty="0" err="1" smtClean="0"/>
              <a:t>allelopathic</a:t>
            </a:r>
            <a:r>
              <a:rPr lang="en-US" dirty="0" smtClean="0"/>
              <a:t> interactions occurring in 2 ways (</a:t>
            </a:r>
            <a:r>
              <a:rPr lang="en-US" dirty="0" err="1" smtClean="0"/>
              <a:t>sporophytes</a:t>
            </a:r>
            <a:r>
              <a:rPr lang="en-US" dirty="0" smtClean="0"/>
              <a:t> acting on gametophytes and gametophytes acting on gametophytes). Fern </a:t>
            </a:r>
            <a:r>
              <a:rPr lang="en-US" dirty="0" err="1" smtClean="0"/>
              <a:t>autotoxicity</a:t>
            </a:r>
            <a:r>
              <a:rPr lang="en-US" dirty="0" smtClean="0"/>
              <a:t> is a type of </a:t>
            </a:r>
            <a:r>
              <a:rPr lang="en-US" dirty="0" err="1" smtClean="0"/>
              <a:t>intraspecific</a:t>
            </a:r>
            <a:r>
              <a:rPr lang="en-US" dirty="0" smtClean="0"/>
              <a:t> </a:t>
            </a:r>
            <a:r>
              <a:rPr lang="en-US" dirty="0" err="1" smtClean="0"/>
              <a:t>allelopathy</a:t>
            </a:r>
            <a:r>
              <a:rPr lang="en-US" dirty="0" smtClean="0"/>
              <a:t>, whereby a fern species inhibits the growth of its own kind through the release of toxic chemicals into the environment</a:t>
            </a:r>
            <a:endParaRPr lang="en-US" dirty="0"/>
          </a:p>
        </p:txBody>
      </p:sp>
      <p:pic>
        <p:nvPicPr>
          <p:cNvPr id="4" name="Picture 3" descr="http://www.fcps.edu/islandcreekes/ecology/Plants/Bracken%20Fern/enb057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495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Gymnospermic</a:t>
            </a:r>
            <a:r>
              <a:rPr lang="en-US" dirty="0" smtClean="0"/>
              <a:t> </a:t>
            </a:r>
            <a:r>
              <a:rPr lang="en-US" dirty="0" err="1" smtClean="0"/>
              <a:t>Allelopathy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of the studies pertaining  to the sparse and reduced vegetations under  the Conifers  are due to the </a:t>
            </a:r>
            <a:r>
              <a:rPr lang="en-US" dirty="0" err="1" smtClean="0"/>
              <a:t>phytotoxins</a:t>
            </a:r>
            <a:r>
              <a:rPr lang="en-US" dirty="0" smtClean="0"/>
              <a:t>/</a:t>
            </a:r>
            <a:r>
              <a:rPr lang="en-US" dirty="0" err="1" smtClean="0"/>
              <a:t>allelochemical,released</a:t>
            </a:r>
            <a:r>
              <a:rPr lang="en-US" dirty="0" smtClean="0"/>
              <a:t> by fallen litter layer(which forms the humus layer on the forest floor.</a:t>
            </a:r>
            <a:endParaRPr lang="en-IN" dirty="0" smtClean="0"/>
          </a:p>
          <a:p>
            <a:endParaRPr lang="en-US" dirty="0"/>
          </a:p>
        </p:txBody>
      </p:sp>
      <p:pic>
        <p:nvPicPr>
          <p:cNvPr id="12290" name="Picture 2" descr="http://t2.gstatic.com/images?q=tbn:ANd9GcTYsqXGqW31zFU9LllhbaDxlPlEBK_rnG8XGMI2Y0WF_VJSWolrhZ6W6l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2562225" cy="2095501"/>
          </a:xfrm>
          <a:prstGeom prst="rect">
            <a:avLst/>
          </a:prstGeom>
          <a:noFill/>
        </p:spPr>
      </p:pic>
      <p:pic>
        <p:nvPicPr>
          <p:cNvPr id="12292" name="Picture 4" descr="http://t3.gstatic.com/images?q=tbn:ANd9GcTJk8WD0uy485Mhwcm53ySAGRqTySjePJ1LewR6YKyoU0Moll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352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 of </a:t>
            </a:r>
            <a:r>
              <a:rPr lang="en-US" dirty="0" err="1" smtClean="0"/>
              <a:t>allelochemical</a:t>
            </a:r>
            <a:r>
              <a:rPr lang="en-US" dirty="0" smtClean="0"/>
              <a:t>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3048000" cy="4648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These molecules can be released by</a:t>
            </a:r>
          </a:p>
          <a:p>
            <a:r>
              <a:rPr lang="en-US" sz="1600" dirty="0" smtClean="0"/>
              <a:t> raindrops or condensing fog </a:t>
            </a:r>
          </a:p>
          <a:p>
            <a:r>
              <a:rPr lang="en-US" sz="1600" dirty="0" smtClean="0"/>
              <a:t>from the aerial parts of the emitter of the plant (this being very effective if the molecules are water soluble)</a:t>
            </a:r>
          </a:p>
          <a:p>
            <a:endParaRPr lang="en-US" sz="1600" dirty="0" smtClean="0"/>
          </a:p>
          <a:p>
            <a:r>
              <a:rPr lang="en-US" sz="1600" dirty="0" smtClean="0"/>
              <a:t>WOUNDING, ATTACK BY PATHOGENS AND HERBIVORES</a:t>
            </a:r>
          </a:p>
          <a:p>
            <a:endParaRPr lang="en-US" sz="1600" dirty="0" smtClean="0"/>
          </a:p>
          <a:p>
            <a:r>
              <a:rPr lang="en-US" sz="1600" dirty="0" smtClean="0"/>
              <a:t>or can be released into a hot dry atmosphere if metabolites are volatile (as with many </a:t>
            </a:r>
            <a:r>
              <a:rPr lang="en-US" sz="1600" dirty="0" err="1" smtClean="0"/>
              <a:t>terpenoids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In some plants, these molecules are released directly through excretion from the roots</a:t>
            </a:r>
            <a:endParaRPr lang="en-US" sz="1600" dirty="0"/>
          </a:p>
        </p:txBody>
      </p:sp>
      <p:pic>
        <p:nvPicPr>
          <p:cNvPr id="4" name="Picture 3" descr="Release pathways of allelochemicals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95400"/>
            <a:ext cx="180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http://www.sustland.umn.edu/implement/images/trees_turf_4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05600" y="419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t2.gstatic.com/images?q=tbn:ANd9GcT_J7ISSBMjFyxz7hVzCAMly5SoWPw5weUVpEh5_Bus3hWYpsz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953000"/>
            <a:ext cx="2209800" cy="1905000"/>
          </a:xfrm>
          <a:prstGeom prst="rect">
            <a:avLst/>
          </a:prstGeom>
          <a:noFill/>
        </p:spPr>
      </p:pic>
      <p:pic>
        <p:nvPicPr>
          <p:cNvPr id="7" name="Picture 2" descr="H:\rom\induction of alleloc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371600"/>
            <a:ext cx="3048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 of action of </a:t>
            </a:r>
            <a:r>
              <a:rPr lang="en-US" dirty="0" err="1" smtClean="0"/>
              <a:t>Allelochemicals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1.Inhibition of cell division in Root </a:t>
            </a:r>
            <a:r>
              <a:rPr lang="en-US" dirty="0" err="1" smtClean="0"/>
              <a:t>meristem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2.Inhibition of oxidation </a:t>
            </a:r>
            <a:r>
              <a:rPr lang="en-US" smtClean="0"/>
              <a:t>of plant </a:t>
            </a:r>
            <a:r>
              <a:rPr lang="en-US" dirty="0" smtClean="0"/>
              <a:t>hormones</a:t>
            </a:r>
          </a:p>
          <a:p>
            <a:pPr>
              <a:buNone/>
            </a:pPr>
            <a:r>
              <a:rPr lang="en-US" dirty="0" smtClean="0"/>
              <a:t>3.Alteration of membrane permeability</a:t>
            </a:r>
          </a:p>
          <a:p>
            <a:pPr>
              <a:buNone/>
            </a:pPr>
            <a:r>
              <a:rPr lang="en-US" dirty="0" smtClean="0"/>
              <a:t>4.Reduced </a:t>
            </a:r>
            <a:r>
              <a:rPr lang="en-US" dirty="0" err="1" smtClean="0"/>
              <a:t>stomatal</a:t>
            </a:r>
            <a:r>
              <a:rPr lang="en-US" dirty="0" smtClean="0"/>
              <a:t> aperture leading to the impaired photosynthesis</a:t>
            </a:r>
          </a:p>
          <a:p>
            <a:pPr>
              <a:buNone/>
            </a:pPr>
            <a:r>
              <a:rPr lang="en-US" dirty="0" smtClean="0"/>
              <a:t>5.Interference with mitochondrial </a:t>
            </a:r>
            <a:r>
              <a:rPr lang="en-US" dirty="0" err="1" smtClean="0"/>
              <a:t>func</a:t>
            </a:r>
            <a:r>
              <a:rPr lang="en-IN" dirty="0" err="1" smtClean="0"/>
              <a:t>tion</a:t>
            </a:r>
            <a:r>
              <a:rPr lang="en-IN" dirty="0" smtClean="0"/>
              <a:t> .</a:t>
            </a:r>
          </a:p>
          <a:p>
            <a:pPr>
              <a:buNone/>
            </a:pPr>
            <a:r>
              <a:rPr lang="en-US" dirty="0" smtClean="0"/>
              <a:t>6.Reduced protein synthesis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7.Clogging of the xylem strand leading to the impaired water balance.</a:t>
            </a:r>
            <a:endParaRPr lang="en-IN" dirty="0"/>
          </a:p>
        </p:txBody>
      </p:sp>
      <p:pic>
        <p:nvPicPr>
          <p:cNvPr id="9218" name="Picture 2" descr="http://t2.gstatic.com/images?q=tbn:ANd9GcQDqUqmy31gAKdF_m2XCjDSpOrqaZLn2-NtinrCYz3lCFcvcvEW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1828800" cy="1524000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hQSDxUUEhQUFRUVFxUWFxQWGBcVGBkUFhUXGBgWFhcYHSYeGB0jGRYYIC8gIycpLCwsGB8xNTAqNSYrLSkBCQoKDgwOGg8PGi0gHyUyMiotLzAvNSw0NDEyLCwwLTA1LDQsLC8sLC8pMiw1LC8sLCwtNSoqMTQsLCwsLywsL//AABEIAOEA4QMBIgACEQEDEQH/xAAcAAEAAgMBAQEAAAAAAAAAAAAABQYBBAcDAgj/xABBEAACAQMCBAQEBAQDBgYDAAABAgMABBESIQUGMUETIlFhMnGBkQcUI6FCUrHRFXKyJGKCweHwJUNTc5KiM2N0/8QAGgEBAAIDAQAAAAAAAAAAAAAAAAQFAgMGAf/EADcRAAEEAAMFBwMDBAEFAAAAAAEAAgMRBCExBRJBUWEicYGRocHwE7HRMuHxFCNCghUGJDRScv/aAAwDAQACEQMRAD8A5NSlKIlKUoiUpSiJSlKIlKUoiUpSiJSlKIlKUoiUpSiJSlKIlKUoiUpSiJSlKIlKUoiUpSiJSlKIlKUoiUpSiJSlKIlKUoiUpSiJSlKIlKUoiUpSiJSlKIlKUoiUpSiJSlKIlKUoiUpSiJSs0oixWa94LCRwSiMQBkkA4x65rL2Dg40n6b98b46VmI3kWAaXm8NLWvilbb8NcMABqJOBj19N/wCte8PAnO7YVN/P1BI/hX1O4raMNMXboab0WH1GVdqMpVjh4CPCiwA7ysRjo582F0j09/XNbx5RQXi2u7MpCysMjzKNUgUegAYCpH/Hy1eWl/PlLX/UNVOpV0HBo3iuJioXw3VVU9lfWcYGzN5foAetRC8tExpJuPFkZU9MK+k5PqTnb+9JdnysNDPX0Fo2dp1yUFWat/EuU83UkK6VEQdmK+bTHHtg9Mtkj7moA8FcyMgGNK62LeXC7Df6kfOtcuDlYcheYGXMi1m2Vp6KOpVgvuVWjtIpiSTIhfYeUDUQFz3bY5qJveHyRECRdJIBxttkZGfQ4rU/DyMFkdfbw8VkHtJoFatK+3jIOCCD6EYNfNaFmsUrNKIsVnFKURKxWaURYpWaURYpWaURYpWaURYpSlEW7wjhbXEyxqQuclmPRUXdmPyFWqx4NBK83lzFBEXAHUkMqKTjBIycmqrwjiLQTK4x3VgehRxhgce39K6OnChFNd2sGou8IaJ8gllXzsNgPiG+38oq42a2JzXB2uXlfy1ExBcCK+FRFsM2Fw5AOqWIacadICsdQwem+MdsV83cIisIh1M5aU52KgeRMDqQdz6b1YOY+ErDDbwqg8N41mGchhKygSEnPrj5Zqes+So76GCWXUgSER6V2LaMjVvkBcDoBk+tbm7Xw5kLTYLbOnhln+Fsfs6ZsbZMiCqNxSyW3soF2Mk48Z2DDZTtGpA3+HzfNq+ON2hjtbRfKSyNJscsPEckLt02AP1qa53so3uF07MNClQCRpGFGAOmw6Ab1r85SxJxQGLAVHj8y+bGkjYKfTHT6VLwuKjxIBjOgN9D8Poo+Iwz4DTxV1XcvDmEILq2hiXeNbdCNw5cY1AnoNyRtW+13r4vcyA6sR3O3fAQjSCO/v6Zr35j1DjqeEqv+qjhVwMnIJ1Ebj3NeVhxQHjgkt0UpqkyCMYQq2tiRnfGcZ77Vtvsb1f438+fZa67VdVr8B4a0nDbvEeo+LF5WyNACsdeduxP0+dLyFTw+0uQwAg/TKJufFWQnVntqHm39a+uDzSg34QudUYIiYHzAyY16fVdht/NWeGcFkbhEpXq85DgjOFjUDyqMknLEbelelwDrJH6vuM0DToBw91vfnkj4nbzW6Epd4B17tiZsHA6DSemx6d61OE8NRri+ib9Z/DJVRkamVwx3z03Gxr6vSpSwuYzqmzFEsYOgLJEwXB777ewyetbUN5q4zJ4KhQsU+pVUHUdBLDIGSC3fbp2rDRtjl6g+fzoveOfy1CXeH4YochTbSugRcNnX5wx32wSRn2+db3MFrA99alU8rmCaTUu/m0nzkE4z0x0FePDbMKZ7aRtM0oVyEGrAQMzRL21kH3Fe0jNc8LKhSjwOI2YAs0iKuY1Y7Y0jbrgda2PaLrhmPA5356fhYjn8yWpw/l1LqSdSAJJHHgtN8RQOwlKAfEQMbfbvVPvuXm8cpErY8xww3Cg9Tj1yOnqBXQL19J4fdKdSqsA8q+YlCEfUc4XBBUb+tel1MtvxC6cA+EI5I3dh1kYAqNWcliw6j51HmgZNdjM59daIv8AK2NcWaLma8vzaC2kgAkbg7kdd+ntW3xPkyeCRIyA0r6f003I1dB6H6VdRZiKK1tpWGi6kjnk0sdkbChPopzn3NWTlXhIfiFyZkBPgjwg25RNWgbdsgDHfHzqHNgoI43PzNA/egtrJXucAuWcN5Bupi2lRpXOZCw0ZBxgN3PX7GtS65WlQ4DRvvjyk/8AMCuqXD3KRPEqYgwVUYCYIJOVOxwMn23qpOhBIPb13rlcRjRvf2m0Ouv4XRwbObu/3HWeircHJd06axGNGSAxdVBI66cnf6VpXXA5o2Cshyc/Dhht13HpXZOGWJnuG1bLEioq52wFGwz0zWeKcmxQWzPI5Z2yRpOAD18hG+3r7dK2txIL7LSGeoHutLsE0N3Q7t+i4hJbMpIZWBHUEEEfP0rzrobyF5iAFDSjSNWy56l323buD61C3HBYDpKo4BAUL5su+DqcbfDq/hHyq9Zs/wCtGJYHbwPPL5x8lTySOheY5RRCq1KleKcvvESV/UQEAOo2JIBwPX/vpUbNCyHDAgjsdjUCSF8ZIeKWxrw7ML4zSlK1LJYpSlEQjav0RywikWkxC6/DiVXx59EkSnSexA1LvX54Arv/ACDegcPswwy6ssZU5BXDGPJ/ylQKgY172bhY6s68OPeOiwdwUJzHbSra6ZPMsE7LE/XVDKupRnsVZcb+oqV5q4nPaR2yxSFUeFRjA2ZVUHqDgYOd+hre5otCbK4HosTgY21LIVb9gP2qO45efmGSMoPCtoY52YfEytGhKqOm+R1rU2R+Ldv1Tn1pzzHqrfCPqBpdo3evuyVdspSbjx5clIgk0mBg6dWFA7ZZh0+taXBZY5uKiV10wq5lk1AlQg6axvgasD54qR5U4tEbq48jflzCTl/No0YKlwTgnV0HrjFanL1wY7e9mIWRD4ajWACXLFlO/oM7d8j0ruMJgWYSN0bLs7oJ539v47zRYrFuxTw52guhyWeETGXi/jRZ0o/iMUJJKE6cAHrrJC496svMkPhW4WMBGbzSjZW1E5IyOuAQMdNqr3JfHDZLNcSoCrhFQHIdjq1ZX/dA79Ccb1b+afCu4RJBLGdSgjLKu3uD0/6Gq7bgle2mAluljjSl7JdG2UOec1UeWZiLtEViBISjY3yjDzD7D6bVb+L3EMdsQCivjCIPKqqOij0rT5N4UIHdrgxxu6hYWLLuDq1Mm/oBv9KguYuBTRzM7DK9dYIIA9T6A1zDWzMhDaJs5DPuV+XRSTlxIy7s/FRl1I4t2lO7B1CSMTlWyWOgHodlOe31qS454sSWU+TC8mmSRlGk63bd2xjJK48v0rUlmElmsSMhUM0rynbQNh4S6hlmOAcD19KxxO7SVfHYt4ERSO2gf+PRjUD6rgebHUmu32dBJFho2SXedg9dB6+AXL4+VsmIe5unTpxU5cQ6ONsz+YeHMzFF0+GhQ4fPc7j/AOVfAs1tbNyygi70P4W4CpvoBOcliDk1YeSuH6i8syDxbiMSlt8BJOkS59AAx/zD0qqc3xNHcaWJ09vpVRtXHvib9OPLTPu+aqfsvBslfvP6mlqcNvE/TjlQGKMuyKuTiRx1YNnUAe39elTtjy3KtjKLnV538QA4ZkBXHmJ+Fm26dBtWtwvltoFjupthkOsWM6gNwW9Adjj0r14n+IDyoYxGoBPxZOT1/vVZDtXERQlr3Z6gnM/L5qwl2fFNKHRtoaHgFF37GWyVQ2ZoXWIaB+pIv/lfILuPpUnd8alUi+hmAEcaJJGcMzSfxJIBsMkFi3XfatDlxpIruGNwB+ZVkycEqrqSrjfY5H1Un1FZ5YiRL24tVBkaVT4ZbTjxE1Nkg/XB7V0uClfNhw+dueve0n00+BUOMjjinLYjl70rzacXj4hYiQDwydQCsR8QO4Uk4Iqn2nLTrdoZl/QMg1Oxwun3O2xO1eHBwqvNYXGZSSZIhg6BKAxYDfOCN/crXxYySScOuYbjdYGUxxnZl1ZzsN9A2wPWoc+xY5JL3qFjhwOlfupEG03xMLau/upbniwlR8g/pnpjYYO+2KguBxNMTCZdClWbDHqVGSFH82M9PSvbhN3czcNiitnYSLMylSd2VsENuPgAJHQ4wfavm1VJrttTN+Ygh8gXZHlT+JQOgAJOk9SPpUUbCt5c5/Z6d9Dw49yk/wDMkRBrW9r0/lQst0jRTKrFdGkgn43wxB6bKNwevpX1xCNtVsG8RrjSoZc6WCZ/TUH1KY3/AGr3sbFpIZ1cLHJEfFcgASOp20bbAA4+/wAqxfXP5qJZ0RnuVYLKw3zgZVwq4GSBuT6GuoiijgYI4xTRf5/fvpUUsj5XF7zZK1vDXNzsvhx7qhYkhycA4HxEYOT06ddqjprJbho1Z1QkHLqpODvjVvuTgDrgbGpVwQBdRxoqAFXydY8Vshl+f8QHYaT8/KzfREwlfEc52ZAGcaG6noQvUFfkcbVtkaJGlrhYPz0HqVqBLTYVPv8AhzREA53zjIwdv++tatXKG0WYyqVdyqHwxnsm5Oe/lyQBVVvrbQ2N/XB6+mP2rncdg/okvZ+n7KdDNvZHVa1KUqsUlZrvnJqhuHwSqAGCByfXUS7Hp/PHn61wOu2/hvx6P8rFC2dSQKCRuMvI6qpxvk5GKgY3DSTtG4Cas+h96WuR1BWHiFx4sMq5LiSOdUbHUYMqZPrhcfbvVZgv/DuLdiMpPbwxyA7hlYeGfsVH2qzcBtw1pGf5sDA32dWjwT3HTPyqlXw/2e0buokT6xzFgP8A71BG/FvZ5tca8CKVvsypIyw6HLzB/Cm4+SPDt5I4XK6p2ErEDPgKM6QM7+3qcZxiq7xC3WC2ltSAsqqsgjyW1kneQnGC4TSNPQb4zXUQdLS5HVWO23Q/13qG4jy2k93FcE+ZVkQD+aRVyjbHcAb/AErptl7cbJ2cQacCelkHyz0rupc+6MEdnuVVueXXnsZJ7hBHcKUDuwzpi0LpIVfhO+/y7VEcw3z3BWG3y6kRrpCDWzqoUHYdPYbDPTvVz5E449x+ZtbzzODp1kY1BgV0N2LDGR3Iz6VV+W0MXEI1bqkjKfmoYf1xWzGbQxODxIbkRp9tDr3K0weDgxMDyb3h80U1fcqlLdbcTHyxqr+RWbJ8xUMT5VDEjSPaq3xibwbRbeNnJ6yk/wAW/lAG+ABny/M103hNrqieRupzUGORRhp523OCsY26HPmPvtsKijamLa5rgbGtV8zW8YLClrmuyOgPVVPmCRU4faW4ULMqanQqdQLsSMkjYnOSD7elbHNNtNDbJbBE0QIA0+NOWYs+hSfc9uuMmvDnPiRlLKAoIOolRgk/732rZ5h4jM3Cbf8AMDWz+cP0ITomo9yQBuexFdHg8VHiGsdHzNg8Dr9vSuKpcThn4dxa/kCO5bc99cQx280E2YLeJB4mx8TVgtFjG/QjfoB61u8d5hjubN7gRJKmsKEOpHTbfWwPxbjGO1QEcQ/wNSsh/wDyyFxg51DGB16Yxv719cHgSTgkq5KmOYs2BnIZRp/pXr8NFKG/UaDnWnX3PHqsY5pIzbDWVq3X3N1u9hA88bxrKh0hQH0acr8yNvaqhxjgXgxrcR/qxOodT0XST0ck5GemBv8AKvrhkyS8GdGKmSFyF142V9xpz13DbdqXl3JHwSFJRkSOzJucrHnAGOnXJHoD71BOyYHyMLm8SDn4/bqpce0Zo2FrXcL0W1zlCgFvfoTlhE6opAVdOk4z7EY+lefMV8zXlpLBi3MxRt/KVMhGpnPceY7nqDXlc8OlPD7KCDMom1OQQMaySWGf4VGnf5E1J3MNtxG53LB4Ijqh6a2VQMIR1Ud+hOBVi2mtBPAOHhoL4KCbJ8lq3DJHx8O0eEViWYavJsR4jEdlJ74+uN/Li9mLRjeqyTLMXCrnKGFsgliNyfbt332rPBeJy3S3sMpBfQH8Qr5sI3wkjqBnavjlJRJw67hwHaJvERSCcBhpLAZx2rM2058KafLW+/0C8Genevnj6uxt+IQqEiCoVGcaNJIMYxud1I+R969OZWIlguuHqNJBl1rgYOfP4h9jkEH5fNywfzPD57abUPy51pgAeQ51L9/qK+eVeMa+H3dswIWJS4YZJyzbq3zwP3rEE+R3T3HTLiaXpHrmtTiksVvNHeRsJllLFk3VQGBVo2PXVv8ATb51jmcCK4h/K/pxyxJpQHB0yDfX2JJO+fXNfHBeHauFXLrh2EqgDA1Kuk7+2enyWvfhnLU/EbeF9QDo/g+bbyKNjnuAMj/hrJ8jIu091f4589R0008VhrkO9R15CLWae1IMmoYBPZ1OzgDbuR9aWNhLPYOI48mCUMwA3IkXGD8tH711DiHLUElws5X9SMAg52YrkKSOmfLn7VKfkkjIVFA2JYqAupygDEhe51Vzk/8A1NAxm9E0uOV8Ndc9dAemay+n5LlF1wS7igtblFK6E3AGCoUtguB6oATnqK55xLiDzytI5yzEnYAAD0UDoB6V+gue5glhcsTjUjqM9CSDt77EV+c6iN2o/aF7zd3dNa68vJSoWbtlKUpXqkLNWfkjmBoruFTpKk6Dq7qDrVM9vOBg9iarFBWbHlhsLFzQ4ZrvHJvFnnMhwFj1qNA6xumdwOo1DSfmDUVxBSkQAGTDezqARkb6XUEd8kdPc1UPw+5l03emaRsuVZZC2P1EVgquT8SnOw9QKvXMcePzoH8N1FIPYOjDI+pFQdoRt3jLHkCKrlQ96CsNkgtc5run491aEuxIA7kbqWYDPlfSoZcZz1bp7VsTPsCp6T5HyaPI6VBcJhaRI5VIHiMS3/uELse/xKf2qdk8qMdRwjIcqBvpU5X0GcYNcwT2jws5nwu1Wzt3JC0KF5rsnxFJbKNS3CSvjA1aVXc+u2ofWoXidro4yOmDcI30k0/3NXBnyMHpiI4IxjUo9/2qr81+W+gYdxbN37NpP9Kuf69+Ja2N4zZx468fZWGyj/ce3mFcIkkW0bwwC3mODk5A7D39Kptvz1JPmKRVOvAQqMEE+o6H6V0fUEG5AAPU4HeuTRIlnxQeOCsbTPpOcYyTpYnbABI2/tU10Ur3NbFfXjkpUMkYDnSAcxw8FD8QsZEZw48znAXOGYu2Bt16kVsc5XPhQwWjBvEgjAY5BUt1OPbfGfYV9c4cONjfLNE5Zi3iAnp7Dfc9Nzmpbm+8huOHrdIojeUnVn4srlSoPoCPbqK6vZuCZgy3dJdvcetcu61R43GOxbiXCq4KN5ktZbSzgt0JZHAkcFQ36jgFguBnAPSveLgBk4XElrjxCzGddWCHBbZ99gFG1bPKHNzPAwulLRwoQJ9ILJlQqJ7kjPvge9Q/KayC+eaE6oEVmlO4zGdtJB7kkYHqPapo3wy6zbn3k3+2XOlC7JPevbhtsl1bR2KOqzJI5JwQrqx1Fx0LMoByNiQBj23rDiCGZOG3EZlhRiEffWMEnLgfwevoO9aPJkEc3FlkRimks4jLeYkA40kbHcjNWHly2CTXzTH9XKKGOfgOSwBORuQNuu1asXIImSV/iLA5EnVbYIzI5o55eCjbXiLWVyW1iSM69Nuowqg53RjsnXsK1eVYNfF1kQmMNrOnY58h8h2xuP2FR/En/VbrXry1qN7AM9ZFwR1674+g/euPbtnEmUk0QciK+ZrqJdmYZse6AbGd2pzgVncQ3c7TIRbzBlfIGs4zpKDrs30+1RfL1yltxIrHqKT5iyCBl2+EsvoG/wC9quv4hcSENvhT55iVXHZBuxz2Pb61QOWptF7bHGf1VGOu2CCfpnP0qxO1JZMQYy0EHXpXG+g14UoLdnRtwpmsgi6/H46ra5UDR390A4z4Mvl66zlTgA9cfF8hX1+H4ErXsEgxrjDFz2KN98ef9qmuG8myR8XM4I8JA75znV5SoXHvnf5VLQcHSG5uXijAAiRW93aUNjHphasMZtSFm+yN1uIDhxFjgfvSo2sdWmlrR5K5Z/JvOrSKxIAZBuukliC2epOlvoanbG50KmhMDTDgdDl9RYkdsZz714Rrhrx2YeYso7EKkeCuf+MnPvULxe/li/xERAsY/wAuiDfA1RlTpHdgCPntXLyumxjzvEX2HAaNs7o0/wBu+gvAd0KbXjqfphsgyxkKANXmw+MnsDvv8qlPzQk86g4Gf3KLt9j9qps8hjBfBLRW9tFo3x4jOA43650dfTNWqytiqGPIKg4U9MoQdtu4IJz61VYiBsYG4bBJ8SDlX+rh35rNpypVH8ZLs/4aoTUP1yr9ttJxn2PlriNdq/GziISzih6tKYyf8sS5J+pKiuLGrbAAiM3z+wA9lLZosUpSp6zWaUpRFgiuqcs8z/4h+Zh8PQ7WasWLZBe2EYGkY2yAT171yypDgHHJLO4WaLSWAdcMCVKupVgQCOx/asHsDhRWyOQsNhdr5f4iIuFGVwdMchYdsrn9tzjNTlwpVZR1HiHI6+V+u3qNWRVB4NzE97YaY4V8QGO1mjBwrIxJhkA/hAbIP1q4S8YjadIgSGnDjSR/6cbq2c+joPnVTjdlvZE18faJu+nZPDwPgo2IkD5nO0sqUdx4uME5SBskbYyV37kiqx+IgxPbt6oP2kBH+qrLCXeBHYBXMJBUgZ8rg4H0qtfiFOrwW0kbArpkXOe6lcj2wQRio0bNxzxWmp6klTtlf+SOoKlPxLuWW3iCnGuTf6Ln7VX/AMXIHKo2kFB1YDJ+49+1Tf4ijVYwP6Ov/wBoj/apGNkurFQy6xhFbJxhwUB3+RztXQYPGswuIc+TSh1WWMi3sKwjgSqPzrEZOF2c2dYEaamHcgAZ9c7ffNekEEV1wRVRsPb58QY3BZic/XrXh+JVi1syJHlbZxhYv4Fcd1H8JPr3rPBL/wDIcMVpYdYu2JbDYIjGFXqOuxIHuK6to/txlhs3Y4ZZnPwtUZ/WbTksJJwu6hYgureJgbNp04yc7YyMe1eP4WyL+cmgbdZI2BUnqVIIG3tmtvgvLvh21zdQOT4i4jKk7Rtu+pexyoHtg1F/hzbiW5nyD4whk0bY82QGbbvpOPqa8cWujfTuPU1l/F3yPFeCwWryv2kteKqUjziQaUAwDuBp2x1z/fvV44lzDAkFzHH5pVl6MOrSn4vfAUj6Ad65/wAu3LW3EVMilgj6iOp2zlgD0K9asPOfJcoufHibEbEFmJ0hcnfV8s96jY9kcrnQl267dFE5DWvLUjvUnCyGIiUi23p5fsoGRiTk7n1qV5NgzxGD/MT9lJrY5i5eWAKULHZC4bbGvVpxj/KdvlX3yGmb+I+mv9kNcG1hbKAefuu1MzJYHSM0orb57m8fiKQgE6fDjwOup2y37EfarNc8Oiik1qiKIQ8aEAAjUiBck+5O/vVUubyQXl9LFvIqSBTjOnLqmoe4FTfMAMkNxFnAjkTWSNepBEjkAZ74x96mOie5rXNNb7i00c6to8s/Vc5tKUtLIhoAD4m1OTxGKIoDmRYcBumps6dRPYk+taemXxbjUVVJDAFHcSHSCCR89vcGth7pJmZcEjUi7DYZImTPoCu1I0aUoWAUrMGkGcnVHFqX6ZIP1qIxzWkgis8+gJH54KsLiTfNabtLIk0arpKzBNTAESRSNlsD/LkZPcV82Fi0sWpz/wCdIxIABMayAKCw3O4/c1uyqVMeggEyQ5JI+EM2Rv1JG3rvWtHeNCywqNYCQnJ/mlnORn2BP2FaoS+eLsgAnl0DePeG+Jypa16cU0W6PKEQvqQDX8OdTDUx7BVZt+wpxDiaQy2y7Ykk0gDffwmxj0AJ6+lQ/MHH4iBAXV2JcSxDYshjk8ucYDagtQd9zilwdVuoWW3YNCJcaXySpABIIfBAA9BtVlhNlSSRxktrN2emVDd9fRY73JQf4wXKtJFEuSbdcMT3DqhHX3B+9c5qc5o4xNNIRM2W2JyoB26DIHTFQdT/AOnGHAi4jXv410tS4b3M1ilKUW1ZpSlESlKURb/BePT2kvi28hRuh6EMOuGU7MM779966xylzZb3lysjHRdGJMpo8oMTapdB7B1JOAQe1cYrd4LxiS1uEnixrQ5wdwQRhlYdwQSDW2OQsscDqsXNDtV+geXuOLcK6oTqiZ0bIxhW8Qp88hR9qqN0S/CYmPUXF0PTqxJ+lbPA+ZgbOS+htwrNKFePXqBEQ1HBwCufEOM57ete8bGfgsTFAn68hVR/KWk3PruTUefBCGKR8Y7DiKvXIZrPZpLcU0O4Wpbm86uEQt//ADn7rjf71v8AKlv4fDzI5AV2EvrhAEXP2QmoviR18BX/AHUiH1VgP6ivjkUFlmycoYo0KknAJBBOOgGD+1VUxG9Z4tVtO28I8Xo4+ym7zgC3VqsdyS3nYhgcHAZmG/8AlAGaiJuCi+4X4eRrj1qcEYVlYgofQYx9MVOcqtL+TjWb4kkkj3wCURmRcgd8AD6VH8ocMWKC5w5YyTyZ6nSQnT985+VWMePkg3gHbwaLbyP6R62ucrPwWl+H1iIrAszhwVlOATp0iRlIz7FTv716WFnFaXSPDH5rlokJJzpVhrOANuw+1avKsv8A4TI2/lW8A9MeJnp0PU1Y7ODaIjGERCSfaEAVjNjJY53NumlxsaDMSO7/AP18li3hSj+Y+Hp+XeZEXWViJYAZ0lxq+m37Vv8AMkYktXQ7lhNgA4LEZOlfcgHoDUZwHigmtrfKs2dccmRpC+E5ZmY+gGDt8qhuar0x2gkiZnJvCwx8QOFYeGVzgYAIO/U7YqIMPJJM2KR+d6nP/JtXxAAFjxrivSez0/hb/OThoJHOxItQF66QQ7EZ7796huQE/wDEE+Uv+k9vrUlzTFi3Z87vLGCvcBUcrkDYHDegzWl+Haf7d06RyH/T/evHODpWEdPyfVdRgssC7xWnw6+xxBl/9eYx56DOssu3cFlCkdwxqwW2p+IXLMnkkiiwNXeOTS31ALD3xiqzwZdV/CSMk3UZB9POzZx8hV5mvYEKux87v4QyDu3jEaRttg5Pvj2qQAWRN3BZe1wrqHij5DyCqdqn/uCOVfYfla3CZnDgEHMksAzp0gp4JBx22UgfQ1JW50JMWZctLM+f5RoULqPYhSPpXpcKFVCxCiMrg5xuqOdPXv8AvVO5g51EEEUbxF5ZIwZOw8yIcgjrkDHtWrDYeTFsdTc+yPRud+F95VYTQKm3laG0RrjMjxiORxkajpdm1Ae2R9sVTbjm+a5ilMGI5dSHwwMsY4wBrTuCCN8djUHzVx4mUXMNwGXSPCBI1KM58N06nGSDnY1Tr7irysGOlSM48MaOp36b5/sBV+2LD4YlzgHOcS4cgCRlXCq5fZeiIu6BTnFOYBr14cXQxlxpClhuGIAzqA6jufSofinGXnOWWNd8nQunJ9SM4+3rWhSsJcVJJYuhyHL3UlkTWpQ0rFRVsSlKURZpSlESlBSiJSlKIpbgnNM9oHWJlKSfFG660JxgNjscdxj6113lbinj8AjY4LJMUYKANzISNh7MK4ZU7y/znPZxSxRhGSUqxDgsFdejLuN8eu2wrx5c5hZeS2QuDJA4rsgjb/B7hCD5CwU+qhw3p2zULyozv4saPp/SLA+jBtOfcYY5+Q9Kivwu4lNdjiMcsryFrcMFYkgNlh5V6DsNsdqm/wAO49ckv/tovtvIP7VS46MtAA5FWn1hJhpTXX7K4co+IbCFpiGkZyzMBjuwHTrsOvevnhF4ghC+GY2M8isNzqZy+mTp0Yb1tW+vW5wPD1xKnsuCpwB0wcVqpG8ckLLIpRyVkBXOZER1GDnynVsflUkkSPcX0LaDlpmWmhV66d/mufcM8tFB8H4XJFwy6jkUqW/Muo32V2wv306tvWvuzvXkFjMpJieNfFxkjzQFMnG2zA/LNb3ArxHsk+NtDS27k7EEsem5yoyMVr8u2bW8CQFcgxSu2dyoYa8H/iIAx61slxDWSP3gCRw53G8E3wyrnmtFDJfUNl41mlv4xVnj1M4xqMTjBZfnsMj+avuyYbRBV0rAWEurOGOmE+2cK2/p9a3LewV4oGGVciPS2dxpQEZHQjJziscN4e3gIk2NTGZM4AyrSMV2G3SoZfvl7Tl29P8A6yJsUcuzl18sgPnkqtzLFiNiMEO1sR16fl2PXqeuc+9Z/DtP9rdv5YZD92T+1bHNcaLaworBtLaCR6xxKCD7+1fX4fw7zt/+k/6if+Vbi2sRu1QGXgNPRdRhssB5/deXIFqHd2wCyNEw9RksCR6+UkVI3PEIREkl0umNCsgdQT51llAG3qFU1A8oo6+PJER4iRDSpGxBYEk4/wAv71WZOdHVDBfhniZSq6VAZCmwYDI1DBwd+wParbAYUPZHiHHJtjqLJB9j5qo2rZxZFfKVk584pHeRP+WuFKxsDIhcKDkalcZ+JcHGR3Fc0uuapHhELBGCahHIQxdUJ+EHO4HbPTNRvEZ1eQlAdI2XV1x6mtbFSTP9JojiNBuVjIlRGRDV3FMUpmlRFvSlKURKUrFESlKURZpSlESlKURKUpREpSlEV9/BXiqw8V0McCeNohn+fIdB9dJH1rpvK3AGt5LpiuFaVQnuokJP9R9q/OyOQQQSCDkEHBBHQg9q6tyFH+d4bOnjObrxcvqdi5jCr4fU5Kg6thtnNYnDNxDgxx3eqyMhbG5oF2r5yxxOWU3sUnWCUqjf7m7KPpj7EVs8Nsv05BqDarqU4B+DUAMH0bO/1FRXIEU8YuRdMC7uMMSNbkJhsgbnChPvXpybOj3V94cgcGWFwB0+HDH7gr9K1YrDbrnx6gMb3Gi33tQQdLX3ytZ6LWQdD408m+/m8cf2NSoLG5KAAoYWJ+YCBf6mq1y9zZHJNNZaGD5uhq2IPmaQe+SCftQWEkF/azMxEUNqFlk3ZcadONs5Jyp+lRW4F0k4L8iRkOfZfp5eaxB0pWJ+LwR/l9UijVpVBndmzo29cHAJqE4pf3KmDRqJa+KYA6w5B0n2xmqxNxm2v7yzjBKmJ3X2dtWtVUjcatIOT6152nO9zFxILJhY2nyyYAAD4U4LbqOjdeo+dWmE2W9oElZ5lwPeK4cmm/BY71kcv4Vl/EJFQQoowCZXPzYjc/XNbXJMBFvOxGP0v6B/71Xub+J+LdSH+GPKD0wmc/vk1y6y5tuYroXCysX3BBOVMZ2MZXpoxtjt1G9VzB9WVz7XUzv+jh2R1r+bVp4pxJ7eBpI3aN/IFZTpOrUCP6ZqkcR4nJPIZJnZ3PVj/QAbAewr34txtpyMgKq9FBOM+pPc1H1vw8ZjZRULGztml3m6aJSlK3qGlKUoiUpTFESlKURYpSlEWaUpREpSlESlKURYrNKURKyjFTkEgjuCQfuKxSiLq/4bzePwySOFgLu2mNyud2YEDzYPxDYqf+tbXJU7WkUl438VwIp1xkJGTrZgOuctt7A1ySzvJIZBJE7I6nKspKkH2Iqx8u8/SwSzG4BuY7jHjKxwxKghXRsYVhn03qbDiWtbuPbY9uI/C0vis7w1V45a4jFLd3UkCj8yEkePUPI6a8FkU+bVpxkeh+YqucP5tltZwbrVJDhoXjz0iY6gUB2ypGR7ZFVfinGlNwslqHhCbodXnBJyTldh6YG21a3E+NzXJBnkLkdCcD6+UDJ96zfiI6LQN4ig12hy+Hz6rBsJFHzUtzFxO2Dg2TS/EHDFTHoKnIxuTnON/atbjPOFxdIFmKH1ZUVGbG3nI6/tULSo0mIkkdvOOenJbmsa0UApu75slkh8MgaiMPJk6mHvnue5qEpTNRmtDdFufI5/6jaxWaClZLBKUpREpSlETNKUzREpSlEWKUpRErNYpRErNYpREpSlEWaVilESs1ilEWaZrFKIlKUoiVnNYpRErOaxSiJSlKIlKUoizWKUoizmlYpRFmsUpREpSlESlKURKUpREpSlESlKURKUpREpSlESlKURKUpREpSlESlKURKUpREpSlESlKURKUpREpSlESlKURKUpREpSlESlKURKUpREpSlESlKURKUpREpSlESlKURKUpREpSlESlKURKUpREpSlEX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22" name="AutoShape 6" descr="data:image/jpeg;base64,/9j/4AAQSkZJRgABAQAAAQABAAD/2wCEAAkGBhQSDxUUEhQUFRUVFxUWFxQWGBcVGBkUFhUXGBgWFhcYHSYeGB0jGRYYIC8gIycpLCwsGB8xNTAqNSYrLSkBCQoKDgwOGg8PGi0gHyUyMiotLzAvNSw0NDEyLCwwLTA1LDQsLC8sLC8pMiw1LC8sLCwtNSoqMTQsLCwsLywsL//AABEIAOEA4QMBIgACEQEDEQH/xAAcAAEAAgMBAQEAAAAAAAAAAAAABQYBBAcDAgj/xABBEAACAQMCBAQEBAQDBgYDAAABAgMABBESIQUGMUETIlFhMnGBkQcUI6FCUrHRFXKyJGKCweHwJUNTc5KiM2N0/8QAGgEBAAIDAQAAAAAAAAAAAAAAAAQFAgMGAf/EADcRAAEEAAMFBwMDBAEFAAAAAAEAAgMRBCExBRJBUWEicYGRocHwE7HRMuHxFCNCghUGJDRScv/aAAwDAQACEQMRAD8A5NSlKIlKUoiUpSiJSlKIlKUoiUpSiJSlKIlKUoiUpSiJSlKIlKUoiUpSiJSlKIlKUoiUpSiJSlKIlKUoiUpSiJSlKIlKUoiUpSiJSlKIlKUoiUpSiJSlKIlKUoiUpSiJSlKIlKUoiUpSiJSs0oixWa94LCRwSiMQBkkA4x65rL2Dg40n6b98b46VmI3kWAaXm8NLWvilbb8NcMABqJOBj19N/wCte8PAnO7YVN/P1BI/hX1O4raMNMXboab0WH1GVdqMpVjh4CPCiwA7ysRjo582F0j09/XNbx5RQXi2u7MpCysMjzKNUgUegAYCpH/Hy1eWl/PlLX/UNVOpV0HBo3iuJioXw3VVU9lfWcYGzN5foAetRC8tExpJuPFkZU9MK+k5PqTnb+9JdnysNDPX0Fo2dp1yUFWat/EuU83UkK6VEQdmK+bTHHtg9Mtkj7moA8FcyMgGNK62LeXC7Df6kfOtcuDlYcheYGXMi1m2Vp6KOpVgvuVWjtIpiSTIhfYeUDUQFz3bY5qJveHyRECRdJIBxttkZGfQ4rU/DyMFkdfbw8VkHtJoFatK+3jIOCCD6EYNfNaFmsUrNKIsVnFKURKxWaURYpWaURYpWaURYpWaURYpSlEW7wjhbXEyxqQuclmPRUXdmPyFWqx4NBK83lzFBEXAHUkMqKTjBIycmqrwjiLQTK4x3VgehRxhgce39K6OnChFNd2sGou8IaJ8gllXzsNgPiG+38oq42a2JzXB2uXlfy1ExBcCK+FRFsM2Fw5AOqWIacadICsdQwem+MdsV83cIisIh1M5aU52KgeRMDqQdz6b1YOY+ErDDbwqg8N41mGchhKygSEnPrj5Zqes+So76GCWXUgSER6V2LaMjVvkBcDoBk+tbm7Xw5kLTYLbOnhln+Fsfs6ZsbZMiCqNxSyW3soF2Mk48Z2DDZTtGpA3+HzfNq+ON2hjtbRfKSyNJscsPEckLt02AP1qa53so3uF07MNClQCRpGFGAOmw6Ab1r85SxJxQGLAVHj8y+bGkjYKfTHT6VLwuKjxIBjOgN9D8Poo+Iwz4DTxV1XcvDmEILq2hiXeNbdCNw5cY1AnoNyRtW+13r4vcyA6sR3O3fAQjSCO/v6Zr35j1DjqeEqv+qjhVwMnIJ1Ebj3NeVhxQHjgkt0UpqkyCMYQq2tiRnfGcZ77Vtvsb1f438+fZa67VdVr8B4a0nDbvEeo+LF5WyNACsdeduxP0+dLyFTw+0uQwAg/TKJufFWQnVntqHm39a+uDzSg34QudUYIiYHzAyY16fVdht/NWeGcFkbhEpXq85DgjOFjUDyqMknLEbelelwDrJH6vuM0DToBw91vfnkj4nbzW6Epd4B17tiZsHA6DSemx6d61OE8NRri+ib9Z/DJVRkamVwx3z03Gxr6vSpSwuYzqmzFEsYOgLJEwXB777ewyetbUN5q4zJ4KhQsU+pVUHUdBLDIGSC3fbp2rDRtjl6g+fzoveOfy1CXeH4YochTbSugRcNnX5wx32wSRn2+db3MFrA99alU8rmCaTUu/m0nzkE4z0x0FePDbMKZ7aRtM0oVyEGrAQMzRL21kH3Fe0jNc8LKhSjwOI2YAs0iKuY1Y7Y0jbrgda2PaLrhmPA5356fhYjn8yWpw/l1LqSdSAJJHHgtN8RQOwlKAfEQMbfbvVPvuXm8cpErY8xww3Cg9Tj1yOnqBXQL19J4fdKdSqsA8q+YlCEfUc4XBBUb+tel1MtvxC6cA+EI5I3dh1kYAqNWcliw6j51HmgZNdjM59daIv8AK2NcWaLma8vzaC2kgAkbg7kdd+ntW3xPkyeCRIyA0r6f003I1dB6H6VdRZiKK1tpWGi6kjnk0sdkbChPopzn3NWTlXhIfiFyZkBPgjwg25RNWgbdsgDHfHzqHNgoI43PzNA/egtrJXucAuWcN5Bupi2lRpXOZCw0ZBxgN3PX7GtS65WlQ4DRvvjyk/8AMCuqXD3KRPEqYgwVUYCYIJOVOxwMn23qpOhBIPb13rlcRjRvf2m0Ouv4XRwbObu/3HWeircHJd06axGNGSAxdVBI66cnf6VpXXA5o2Cshyc/Dhht13HpXZOGWJnuG1bLEioq52wFGwz0zWeKcmxQWzPI5Z2yRpOAD18hG+3r7dK2txIL7LSGeoHutLsE0N3Q7t+i4hJbMpIZWBHUEEEfP0rzrobyF5iAFDSjSNWy56l323buD61C3HBYDpKo4BAUL5su+DqcbfDq/hHyq9Zs/wCtGJYHbwPPL5x8lTySOheY5RRCq1KleKcvvESV/UQEAOo2JIBwPX/vpUbNCyHDAgjsdjUCSF8ZIeKWxrw7ML4zSlK1LJYpSlEQjav0RywikWkxC6/DiVXx59EkSnSexA1LvX54Arv/ACDegcPswwy6ssZU5BXDGPJ/ylQKgY172bhY6s68OPeOiwdwUJzHbSra6ZPMsE7LE/XVDKupRnsVZcb+oqV5q4nPaR2yxSFUeFRjA2ZVUHqDgYOd+hre5otCbK4HosTgY21LIVb9gP2qO45efmGSMoPCtoY52YfEytGhKqOm+R1rU2R+Ldv1Tn1pzzHqrfCPqBpdo3evuyVdspSbjx5clIgk0mBg6dWFA7ZZh0+taXBZY5uKiV10wq5lk1AlQg6axvgasD54qR5U4tEbq48jflzCTl/No0YKlwTgnV0HrjFanL1wY7e9mIWRD4ajWACXLFlO/oM7d8j0ruMJgWYSN0bLs7oJ539v47zRYrFuxTw52guhyWeETGXi/jRZ0o/iMUJJKE6cAHrrJC496svMkPhW4WMBGbzSjZW1E5IyOuAQMdNqr3JfHDZLNcSoCrhFQHIdjq1ZX/dA79Ccb1b+afCu4RJBLGdSgjLKu3uD0/6Gq7bgle2mAluljjSl7JdG2UOec1UeWZiLtEViBISjY3yjDzD7D6bVb+L3EMdsQCivjCIPKqqOij0rT5N4UIHdrgxxu6hYWLLuDq1Mm/oBv9KguYuBTRzM7DK9dYIIA9T6A1zDWzMhDaJs5DPuV+XRSTlxIy7s/FRl1I4t2lO7B1CSMTlWyWOgHodlOe31qS454sSWU+TC8mmSRlGk63bd2xjJK48v0rUlmElmsSMhUM0rynbQNh4S6hlmOAcD19KxxO7SVfHYt4ERSO2gf+PRjUD6rgebHUmu32dBJFho2SXedg9dB6+AXL4+VsmIe5unTpxU5cQ6ONsz+YeHMzFF0+GhQ4fPc7j/AOVfAs1tbNyygi70P4W4CpvoBOcliDk1YeSuH6i8syDxbiMSlt8BJOkS59AAx/zD0qqc3xNHcaWJ09vpVRtXHvib9OPLTPu+aqfsvBslfvP6mlqcNvE/TjlQGKMuyKuTiRx1YNnUAe39elTtjy3KtjKLnV538QA4ZkBXHmJ+Fm26dBtWtwvltoFjupthkOsWM6gNwW9Adjj0r14n+IDyoYxGoBPxZOT1/vVZDtXERQlr3Z6gnM/L5qwl2fFNKHRtoaHgFF37GWyVQ2ZoXWIaB+pIv/lfILuPpUnd8alUi+hmAEcaJJGcMzSfxJIBsMkFi3XfatDlxpIruGNwB+ZVkycEqrqSrjfY5H1Un1FZ5YiRL24tVBkaVT4ZbTjxE1Nkg/XB7V0uClfNhw+dueve0n00+BUOMjjinLYjl70rzacXj4hYiQDwydQCsR8QO4Uk4Iqn2nLTrdoZl/QMg1Oxwun3O2xO1eHBwqvNYXGZSSZIhg6BKAxYDfOCN/crXxYySScOuYbjdYGUxxnZl1ZzsN9A2wPWoc+xY5JL3qFjhwOlfupEG03xMLau/upbniwlR8g/pnpjYYO+2KguBxNMTCZdClWbDHqVGSFH82M9PSvbhN3czcNiitnYSLMylSd2VsENuPgAJHQ4wfavm1VJrttTN+Ygh8gXZHlT+JQOgAJOk9SPpUUbCt5c5/Z6d9Dw49yk/wDMkRBrW9r0/lQst0jRTKrFdGkgn43wxB6bKNwevpX1xCNtVsG8RrjSoZc6WCZ/TUH1KY3/AGr3sbFpIZ1cLHJEfFcgASOp20bbAA4+/wAqxfXP5qJZ0RnuVYLKw3zgZVwq4GSBuT6GuoiijgYI4xTRf5/fvpUUsj5XF7zZK1vDXNzsvhx7qhYkhycA4HxEYOT06ddqjprJbho1Z1QkHLqpODvjVvuTgDrgbGpVwQBdRxoqAFXydY8Vshl+f8QHYaT8/KzfREwlfEc52ZAGcaG6noQvUFfkcbVtkaJGlrhYPz0HqVqBLTYVPv8AhzREA53zjIwdv++tatXKG0WYyqVdyqHwxnsm5Oe/lyQBVVvrbQ2N/XB6+mP2rncdg/okvZ+n7KdDNvZHVa1KUqsUlZrvnJqhuHwSqAGCByfXUS7Hp/PHn61wOu2/hvx6P8rFC2dSQKCRuMvI6qpxvk5GKgY3DSTtG4Cas+h96WuR1BWHiFx4sMq5LiSOdUbHUYMqZPrhcfbvVZgv/DuLdiMpPbwxyA7hlYeGfsVH2qzcBtw1pGf5sDA32dWjwT3HTPyqlXw/2e0buokT6xzFgP8A71BG/FvZ5tca8CKVvsypIyw6HLzB/Cm4+SPDt5I4XK6p2ErEDPgKM6QM7+3qcZxiq7xC3WC2ltSAsqqsgjyW1kneQnGC4TSNPQb4zXUQdLS5HVWO23Q/13qG4jy2k93FcE+ZVkQD+aRVyjbHcAb/AErptl7cbJ2cQacCelkHyz0rupc+6MEdnuVVueXXnsZJ7hBHcKUDuwzpi0LpIVfhO+/y7VEcw3z3BWG3y6kRrpCDWzqoUHYdPYbDPTvVz5E449x+ZtbzzODp1kY1BgV0N2LDGR3Iz6VV+W0MXEI1bqkjKfmoYf1xWzGbQxODxIbkRp9tDr3K0weDgxMDyb3h80U1fcqlLdbcTHyxqr+RWbJ8xUMT5VDEjSPaq3xibwbRbeNnJ6yk/wAW/lAG+ABny/M103hNrqieRupzUGORRhp523OCsY26HPmPvtsKijamLa5rgbGtV8zW8YLClrmuyOgPVVPmCRU4faW4ULMqanQqdQLsSMkjYnOSD7elbHNNtNDbJbBE0QIA0+NOWYs+hSfc9uuMmvDnPiRlLKAoIOolRgk/732rZ5h4jM3Cbf8AMDWz+cP0ITomo9yQBuexFdHg8VHiGsdHzNg8Dr9vSuKpcThn4dxa/kCO5bc99cQx280E2YLeJB4mx8TVgtFjG/QjfoB61u8d5hjubN7gRJKmsKEOpHTbfWwPxbjGO1QEcQ/wNSsh/wDyyFxg51DGB16Yxv719cHgSTgkq5KmOYs2BnIZRp/pXr8NFKG/UaDnWnX3PHqsY5pIzbDWVq3X3N1u9hA88bxrKh0hQH0acr8yNvaqhxjgXgxrcR/qxOodT0XST0ck5GemBv8AKvrhkyS8GdGKmSFyF142V9xpz13DbdqXl3JHwSFJRkSOzJucrHnAGOnXJHoD71BOyYHyMLm8SDn4/bqpce0Zo2FrXcL0W1zlCgFvfoTlhE6opAVdOk4z7EY+lefMV8zXlpLBi3MxRt/KVMhGpnPceY7nqDXlc8OlPD7KCDMom1OQQMaySWGf4VGnf5E1J3MNtxG53LB4Ijqh6a2VQMIR1Ud+hOBVi2mtBPAOHhoL4KCbJ8lq3DJHx8O0eEViWYavJsR4jEdlJ74+uN/Li9mLRjeqyTLMXCrnKGFsgliNyfbt332rPBeJy3S3sMpBfQH8Qr5sI3wkjqBnavjlJRJw67hwHaJvERSCcBhpLAZx2rM2058KafLW+/0C8Genevnj6uxt+IQqEiCoVGcaNJIMYxud1I+R969OZWIlguuHqNJBl1rgYOfP4h9jkEH5fNywfzPD57abUPy51pgAeQ51L9/qK+eVeMa+H3dswIWJS4YZJyzbq3zwP3rEE+R3T3HTLiaXpHrmtTiksVvNHeRsJllLFk3VQGBVo2PXVv8ATb51jmcCK4h/K/pxyxJpQHB0yDfX2JJO+fXNfHBeHauFXLrh2EqgDA1Kuk7+2enyWvfhnLU/EbeF9QDo/g+bbyKNjnuAMj/hrJ8jIu091f4589R0008VhrkO9R15CLWae1IMmoYBPZ1OzgDbuR9aWNhLPYOI48mCUMwA3IkXGD8tH711DiHLUElws5X9SMAg52YrkKSOmfLn7VKfkkjIVFA2JYqAupygDEhe51Vzk/8A1NAxm9E0uOV8Ndc9dAemay+n5LlF1wS7igtblFK6E3AGCoUtguB6oATnqK55xLiDzytI5yzEnYAAD0UDoB6V+gue5glhcsTjUjqM9CSDt77EV+c6iN2o/aF7zd3dNa68vJSoWbtlKUpXqkLNWfkjmBoruFTpKk6Dq7qDrVM9vOBg9iarFBWbHlhsLFzQ4ZrvHJvFnnMhwFj1qNA6xumdwOo1DSfmDUVxBSkQAGTDezqARkb6XUEd8kdPc1UPw+5l03emaRsuVZZC2P1EVgquT8SnOw9QKvXMcePzoH8N1FIPYOjDI+pFQdoRt3jLHkCKrlQ96CsNkgtc5run491aEuxIA7kbqWYDPlfSoZcZz1bp7VsTPsCp6T5HyaPI6VBcJhaRI5VIHiMS3/uELse/xKf2qdk8qMdRwjIcqBvpU5X0GcYNcwT2jws5nwu1Wzt3JC0KF5rsnxFJbKNS3CSvjA1aVXc+u2ofWoXidro4yOmDcI30k0/3NXBnyMHpiI4IxjUo9/2qr81+W+gYdxbN37NpP9Kuf69+Ja2N4zZx468fZWGyj/ce3mFcIkkW0bwwC3mODk5A7D39Kptvz1JPmKRVOvAQqMEE+o6H6V0fUEG5AAPU4HeuTRIlnxQeOCsbTPpOcYyTpYnbABI2/tU10Ur3NbFfXjkpUMkYDnSAcxw8FD8QsZEZw48znAXOGYu2Bt16kVsc5XPhQwWjBvEgjAY5BUt1OPbfGfYV9c4cONjfLNE5Zi3iAnp7Dfc9Nzmpbm+8huOHrdIojeUnVn4srlSoPoCPbqK6vZuCZgy3dJdvcetcu61R43GOxbiXCq4KN5ktZbSzgt0JZHAkcFQ36jgFguBnAPSveLgBk4XElrjxCzGddWCHBbZ99gFG1bPKHNzPAwulLRwoQJ9ILJlQqJ7kjPvge9Q/KayC+eaE6oEVmlO4zGdtJB7kkYHqPapo3wy6zbn3k3+2XOlC7JPevbhtsl1bR2KOqzJI5JwQrqx1Fx0LMoByNiQBj23rDiCGZOG3EZlhRiEffWMEnLgfwevoO9aPJkEc3FlkRimks4jLeYkA40kbHcjNWHly2CTXzTH9XKKGOfgOSwBORuQNuu1asXIImSV/iLA5EnVbYIzI5o55eCjbXiLWVyW1iSM69Nuowqg53RjsnXsK1eVYNfF1kQmMNrOnY58h8h2xuP2FR/En/VbrXry1qN7AM9ZFwR1674+g/euPbtnEmUk0QciK+ZrqJdmYZse6AbGd2pzgVncQ3c7TIRbzBlfIGs4zpKDrs30+1RfL1yltxIrHqKT5iyCBl2+EsvoG/wC9quv4hcSENvhT55iVXHZBuxz2Pb61QOWptF7bHGf1VGOu2CCfpnP0qxO1JZMQYy0EHXpXG+g14UoLdnRtwpmsgi6/H46ra5UDR390A4z4Mvl66zlTgA9cfF8hX1+H4ErXsEgxrjDFz2KN98ef9qmuG8myR8XM4I8JA75znV5SoXHvnf5VLQcHSG5uXijAAiRW93aUNjHphasMZtSFm+yN1uIDhxFjgfvSo2sdWmlrR5K5Z/JvOrSKxIAZBuukliC2epOlvoanbG50KmhMDTDgdDl9RYkdsZz714Rrhrx2YeYso7EKkeCuf+MnPvULxe/li/xERAsY/wAuiDfA1RlTpHdgCPntXLyumxjzvEX2HAaNs7o0/wBu+gvAd0KbXjqfphsgyxkKANXmw+MnsDvv8qlPzQk86g4Gf3KLt9j9qps8hjBfBLRW9tFo3x4jOA43650dfTNWqytiqGPIKg4U9MoQdtu4IJz61VYiBsYG4bBJ8SDlX+rh35rNpypVH8ZLs/4aoTUP1yr9ttJxn2PlriNdq/GziISzih6tKYyf8sS5J+pKiuLGrbAAiM3z+wA9lLZosUpSp6zWaUpRFgiuqcs8z/4h+Zh8PQ7WasWLZBe2EYGkY2yAT171yypDgHHJLO4WaLSWAdcMCVKupVgQCOx/asHsDhRWyOQsNhdr5f4iIuFGVwdMchYdsrn9tzjNTlwpVZR1HiHI6+V+u3qNWRVB4NzE97YaY4V8QGO1mjBwrIxJhkA/hAbIP1q4S8YjadIgSGnDjSR/6cbq2c+joPnVTjdlvZE18faJu+nZPDwPgo2IkD5nO0sqUdx4uME5SBskbYyV37kiqx+IgxPbt6oP2kBH+qrLCXeBHYBXMJBUgZ8rg4H0qtfiFOrwW0kbArpkXOe6lcj2wQRio0bNxzxWmp6klTtlf+SOoKlPxLuWW3iCnGuTf6Ln7VX/AMXIHKo2kFB1YDJ+49+1Tf4ijVYwP6Ov/wBoj/apGNkurFQy6xhFbJxhwUB3+RztXQYPGswuIc+TSh1WWMi3sKwjgSqPzrEZOF2c2dYEaamHcgAZ9c7ffNekEEV1wRVRsPb58QY3BZic/XrXh+JVi1syJHlbZxhYv4Fcd1H8JPr3rPBL/wDIcMVpYdYu2JbDYIjGFXqOuxIHuK6to/txlhs3Y4ZZnPwtUZ/WbTksJJwu6hYgureJgbNp04yc7YyMe1eP4WyL+cmgbdZI2BUnqVIIG3tmtvgvLvh21zdQOT4i4jKk7Rtu+pexyoHtg1F/hzbiW5nyD4whk0bY82QGbbvpOPqa8cWujfTuPU1l/F3yPFeCwWryv2kteKqUjziQaUAwDuBp2x1z/fvV44lzDAkFzHH5pVl6MOrSn4vfAUj6Ad65/wAu3LW3EVMilgj6iOp2zlgD0K9asPOfJcoufHibEbEFmJ0hcnfV8s96jY9kcrnQl267dFE5DWvLUjvUnCyGIiUi23p5fsoGRiTk7n1qV5NgzxGD/MT9lJrY5i5eWAKULHZC4bbGvVpxj/KdvlX3yGmb+I+mv9kNcG1hbKAefuu1MzJYHSM0orb57m8fiKQgE6fDjwOup2y37EfarNc8Oiik1qiKIQ8aEAAjUiBck+5O/vVUubyQXl9LFvIqSBTjOnLqmoe4FTfMAMkNxFnAjkTWSNepBEjkAZ74x96mOie5rXNNb7i00c6to8s/Vc5tKUtLIhoAD4m1OTxGKIoDmRYcBumps6dRPYk+taemXxbjUVVJDAFHcSHSCCR89vcGth7pJmZcEjUi7DYZImTPoCu1I0aUoWAUrMGkGcnVHFqX6ZIP1qIxzWkgis8+gJH54KsLiTfNabtLIk0arpKzBNTAESRSNlsD/LkZPcV82Fi0sWpz/wCdIxIABMayAKCw3O4/c1uyqVMeggEyQ5JI+EM2Rv1JG3rvWtHeNCywqNYCQnJ/mlnORn2BP2FaoS+eLsgAnl0DePeG+Jypa16cU0W6PKEQvqQDX8OdTDUx7BVZt+wpxDiaQy2y7Ykk0gDffwmxj0AJ6+lQ/MHH4iBAXV2JcSxDYshjk8ucYDagtQd9zilwdVuoWW3YNCJcaXySpABIIfBAA9BtVlhNlSSRxktrN2emVDd9fRY73JQf4wXKtJFEuSbdcMT3DqhHX3B+9c5qc5o4xNNIRM2W2JyoB26DIHTFQdT/AOnGHAi4jXv410tS4b3M1ilKUW1ZpSlESlKURb/BePT2kvi28hRuh6EMOuGU7MM779966xylzZb3lysjHRdGJMpo8oMTapdB7B1JOAQe1cYrd4LxiS1uEnixrQ5wdwQRhlYdwQSDW2OQsscDqsXNDtV+geXuOLcK6oTqiZ0bIxhW8Qp88hR9qqN0S/CYmPUXF0PTqxJ+lbPA+ZgbOS+htwrNKFePXqBEQ1HBwCufEOM57ete8bGfgsTFAn68hVR/KWk3PruTUefBCGKR8Y7DiKvXIZrPZpLcU0O4Wpbm86uEQt//ADn7rjf71v8AKlv4fDzI5AV2EvrhAEXP2QmoviR18BX/AHUiH1VgP6ivjkUFlmycoYo0KknAJBBOOgGD+1VUxG9Z4tVtO28I8Xo4+ym7zgC3VqsdyS3nYhgcHAZmG/8AlAGaiJuCi+4X4eRrj1qcEYVlYgofQYx9MVOcqtL+TjWb4kkkj3wCURmRcgd8AD6VH8ocMWKC5w5YyTyZ6nSQnT985+VWMePkg3gHbwaLbyP6R62ucrPwWl+H1iIrAszhwVlOATp0iRlIz7FTv716WFnFaXSPDH5rlokJJzpVhrOANuw+1avKsv8A4TI2/lW8A9MeJnp0PU1Y7ODaIjGERCSfaEAVjNjJY53NumlxsaDMSO7/AP18li3hSj+Y+Hp+XeZEXWViJYAZ0lxq+m37Vv8AMkYktXQ7lhNgA4LEZOlfcgHoDUZwHigmtrfKs2dccmRpC+E5ZmY+gGDt8qhuar0x2gkiZnJvCwx8QOFYeGVzgYAIO/U7YqIMPJJM2KR+d6nP/JtXxAAFjxrivSez0/hb/OThoJHOxItQF66QQ7EZ7796huQE/wDEE+Uv+k9vrUlzTFi3Z87vLGCvcBUcrkDYHDegzWl+Haf7d06RyH/T/evHODpWEdPyfVdRgssC7xWnw6+xxBl/9eYx56DOssu3cFlCkdwxqwW2p+IXLMnkkiiwNXeOTS31ALD3xiqzwZdV/CSMk3UZB9POzZx8hV5mvYEKux87v4QyDu3jEaRttg5Pvj2qQAWRN3BZe1wrqHij5DyCqdqn/uCOVfYfla3CZnDgEHMksAzp0gp4JBx22UgfQ1JW50JMWZctLM+f5RoULqPYhSPpXpcKFVCxCiMrg5xuqOdPXv8AvVO5g51EEEUbxF5ZIwZOw8yIcgjrkDHtWrDYeTFsdTc+yPRud+F95VYTQKm3laG0RrjMjxiORxkajpdm1Ae2R9sVTbjm+a5ilMGI5dSHwwMsY4wBrTuCCN8djUHzVx4mUXMNwGXSPCBI1KM58N06nGSDnY1Tr7irysGOlSM48MaOp36b5/sBV+2LD4YlzgHOcS4cgCRlXCq5fZeiIu6BTnFOYBr14cXQxlxpClhuGIAzqA6jufSofinGXnOWWNd8nQunJ9SM4+3rWhSsJcVJJYuhyHL3UlkTWpQ0rFRVsSlKURZpSlESlBSiJSlKIpbgnNM9oHWJlKSfFG660JxgNjscdxj6113lbinj8AjY4LJMUYKANzISNh7MK4ZU7y/znPZxSxRhGSUqxDgsFdejLuN8eu2wrx5c5hZeS2QuDJA4rsgjb/B7hCD5CwU+qhw3p2zULyozv4saPp/SLA+jBtOfcYY5+Q9Kivwu4lNdjiMcsryFrcMFYkgNlh5V6DsNsdqm/wAO49ckv/tovtvIP7VS46MtAA5FWn1hJhpTXX7K4co+IbCFpiGkZyzMBjuwHTrsOvevnhF4ghC+GY2M8isNzqZy+mTp0Yb1tW+vW5wPD1xKnsuCpwB0wcVqpG8ckLLIpRyVkBXOZER1GDnynVsflUkkSPcX0LaDlpmWmhV66d/mufcM8tFB8H4XJFwy6jkUqW/Muo32V2wv306tvWvuzvXkFjMpJieNfFxkjzQFMnG2zA/LNb3ArxHsk+NtDS27k7EEsem5yoyMVr8u2bW8CQFcgxSu2dyoYa8H/iIAx61slxDWSP3gCRw53G8E3wyrnmtFDJfUNl41mlv4xVnj1M4xqMTjBZfnsMj+avuyYbRBV0rAWEurOGOmE+2cK2/p9a3LewV4oGGVciPS2dxpQEZHQjJziscN4e3gIk2NTGZM4AyrSMV2G3SoZfvl7Tl29P8A6yJsUcuzl18sgPnkqtzLFiNiMEO1sR16fl2PXqeuc+9Z/DtP9rdv5YZD92T+1bHNcaLaworBtLaCR6xxKCD7+1fX4fw7zt/+k/6if+Vbi2sRu1QGXgNPRdRhssB5/deXIFqHd2wCyNEw9RksCR6+UkVI3PEIREkl0umNCsgdQT51llAG3qFU1A8oo6+PJER4iRDSpGxBYEk4/wAv71WZOdHVDBfhniZSq6VAZCmwYDI1DBwd+wParbAYUPZHiHHJtjqLJB9j5qo2rZxZFfKVk584pHeRP+WuFKxsDIhcKDkalcZ+JcHGR3Fc0uuapHhELBGCahHIQxdUJ+EHO4HbPTNRvEZ1eQlAdI2XV1x6mtbFSTP9JojiNBuVjIlRGRDV3FMUpmlRFvSlKURKUrFESlKURZpSlESlKURKUpREpSlEV9/BXiqw8V0McCeNohn+fIdB9dJH1rpvK3AGt5LpiuFaVQnuokJP9R9q/OyOQQQSCDkEHBBHQg9q6tyFH+d4bOnjObrxcvqdi5jCr4fU5Kg6thtnNYnDNxDgxx3eqyMhbG5oF2r5yxxOWU3sUnWCUqjf7m7KPpj7EVs8Nsv05BqDarqU4B+DUAMH0bO/1FRXIEU8YuRdMC7uMMSNbkJhsgbnChPvXpybOj3V94cgcGWFwB0+HDH7gr9K1YrDbrnx6gMb3Gi33tQQdLX3ytZ6LWQdD408m+/m8cf2NSoLG5KAAoYWJ+YCBf6mq1y9zZHJNNZaGD5uhq2IPmaQe+SCftQWEkF/azMxEUNqFlk3ZcadONs5Jyp+lRW4F0k4L8iRkOfZfp5eaxB0pWJ+LwR/l9UijVpVBndmzo29cHAJqE4pf3KmDRqJa+KYA6w5B0n2xmqxNxm2v7yzjBKmJ3X2dtWtVUjcatIOT6152nO9zFxILJhY2nyyYAAD4U4LbqOjdeo+dWmE2W9oElZ5lwPeK4cmm/BY71kcv4Vl/EJFQQoowCZXPzYjc/XNbXJMBFvOxGP0v6B/71Xub+J+LdSH+GPKD0wmc/vk1y6y5tuYroXCysX3BBOVMZ2MZXpoxtjt1G9VzB9WVz7XUzv+jh2R1r+bVp4pxJ7eBpI3aN/IFZTpOrUCP6ZqkcR4nJPIZJnZ3PVj/QAbAewr34txtpyMgKq9FBOM+pPc1H1vw8ZjZRULGztml3m6aJSlK3qGlKUoiUpTFESlKURYpSlEWaUpREpSlESlKURYrNKURKyjFTkEgjuCQfuKxSiLq/4bzePwySOFgLu2mNyud2YEDzYPxDYqf+tbXJU7WkUl438VwIp1xkJGTrZgOuctt7A1ySzvJIZBJE7I6nKspKkH2Iqx8u8/SwSzG4BuY7jHjKxwxKghXRsYVhn03qbDiWtbuPbY9uI/C0vis7w1V45a4jFLd3UkCj8yEkePUPI6a8FkU+bVpxkeh+YqucP5tltZwbrVJDhoXjz0iY6gUB2ypGR7ZFVfinGlNwslqHhCbodXnBJyTldh6YG21a3E+NzXJBnkLkdCcD6+UDJ96zfiI6LQN4ig12hy+Hz6rBsJFHzUtzFxO2Dg2TS/EHDFTHoKnIxuTnON/atbjPOFxdIFmKH1ZUVGbG3nI6/tULSo0mIkkdvOOenJbmsa0UApu75slkh8MgaiMPJk6mHvnue5qEpTNRmtDdFufI5/6jaxWaClZLBKUpREpSlETNKUzREpSlEWKUpRErNYpRErNYpREpSlEWaVilESs1ilEWaZrFKIlKUoiVnNYpRErOaxSiJSlKIlKUoizWKUoizmlYpRFmsUpREpSlESlKURKUpREpSlESlKURKUpREpSlESlKURKUpREpSlESlKURKUpREpSlESlKURKUpREpSlESlKURKUpREpSlESlKURKUpREpSlESlKURKUpREpSlESlKURKUpREpSlESlKURKUpREpSlEX/9k="/>
          <p:cNvSpPr>
            <a:spLocks noChangeAspect="1" noChangeArrowheads="1"/>
          </p:cNvSpPr>
          <p:nvPr/>
        </p:nvSpPr>
        <p:spPr bwMode="auto">
          <a:xfrm>
            <a:off x="63500" y="-798513"/>
            <a:ext cx="1638300" cy="1638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24" name="AutoShape 8" descr="data:image/jpeg;base64,/9j/4AAQSkZJRgABAQAAAQABAAD/2wCEAAkGBhQSDxUUEhQUFRUVFxUWFxQWGBcVGBkUFhUXGBgWFhcYHSYeGB0jGRYYIC8gIycpLCwsGB8xNTAqNSYrLSkBCQoKDgwOGg8PGi0gHyUyMiotLzAvNSw0NDEyLCwwLTA1LDQsLC8sLC8pMiw1LC8sLCwtNSoqMTQsLCwsLywsL//AABEIAOEA4QMBIgACEQEDEQH/xAAcAAEAAgMBAQEAAAAAAAAAAAAABQYBBAcDAgj/xABBEAACAQMCBAQEBAQDBgYDAAABAgMABBESIQUGMUETIlFhMnGBkQcUI6FCUrHRFXKyJGKCweHwJUNTc5KiM2N0/8QAGgEBAAIDAQAAAAAAAAAAAAAAAAQFAgMGAf/EADcRAAEEAAMFBwMDBAEFAAAAAAEAAgMRBCExBRJBUWEicYGRocHwE7HRMuHxFCNCghUGJDRScv/aAAwDAQACEQMRAD8A5NSlKIlKUoiUpSiJSlKIlKUoiUpSiJSlKIlKUoiUpSiJSlKIlKUoiUpSiJSlKIlKUoiUpSiJSlKIlKUoiUpSiJSlKIlKUoiUpSiJSlKIlKUoiUpSiJSlKIlKUoiUpSiJSlKIlKUoiUpSiJSs0oixWa94LCRwSiMQBkkA4x65rL2Dg40n6b98b46VmI3kWAaXm8NLWvilbb8NcMABqJOBj19N/wCte8PAnO7YVN/P1BI/hX1O4raMNMXboab0WH1GVdqMpVjh4CPCiwA7ysRjo582F0j09/XNbx5RQXi2u7MpCysMjzKNUgUegAYCpH/Hy1eWl/PlLX/UNVOpV0HBo3iuJioXw3VVU9lfWcYGzN5foAetRC8tExpJuPFkZU9MK+k5PqTnb+9JdnysNDPX0Fo2dp1yUFWat/EuU83UkK6VEQdmK+bTHHtg9Mtkj7moA8FcyMgGNK62LeXC7Df6kfOtcuDlYcheYGXMi1m2Vp6KOpVgvuVWjtIpiSTIhfYeUDUQFz3bY5qJveHyRECRdJIBxttkZGfQ4rU/DyMFkdfbw8VkHtJoFatK+3jIOCCD6EYNfNaFmsUrNKIsVnFKURKxWaURYpWaURYpWaURYpWaURYpSlEW7wjhbXEyxqQuclmPRUXdmPyFWqx4NBK83lzFBEXAHUkMqKTjBIycmqrwjiLQTK4x3VgehRxhgce39K6OnChFNd2sGou8IaJ8gllXzsNgPiG+38oq42a2JzXB2uXlfy1ExBcCK+FRFsM2Fw5AOqWIacadICsdQwem+MdsV83cIisIh1M5aU52KgeRMDqQdz6b1YOY+ErDDbwqg8N41mGchhKygSEnPrj5Zqes+So76GCWXUgSER6V2LaMjVvkBcDoBk+tbm7Xw5kLTYLbOnhln+Fsfs6ZsbZMiCqNxSyW3soF2Mk48Z2DDZTtGpA3+HzfNq+ON2hjtbRfKSyNJscsPEckLt02AP1qa53so3uF07MNClQCRpGFGAOmw6Ab1r85SxJxQGLAVHj8y+bGkjYKfTHT6VLwuKjxIBjOgN9D8Poo+Iwz4DTxV1XcvDmEILq2hiXeNbdCNw5cY1AnoNyRtW+13r4vcyA6sR3O3fAQjSCO/v6Zr35j1DjqeEqv+qjhVwMnIJ1Ebj3NeVhxQHjgkt0UpqkyCMYQq2tiRnfGcZ77Vtvsb1f438+fZa67VdVr8B4a0nDbvEeo+LF5WyNACsdeduxP0+dLyFTw+0uQwAg/TKJufFWQnVntqHm39a+uDzSg34QudUYIiYHzAyY16fVdht/NWeGcFkbhEpXq85DgjOFjUDyqMknLEbelelwDrJH6vuM0DToBw91vfnkj4nbzW6Epd4B17tiZsHA6DSemx6d61OE8NRri+ib9Z/DJVRkamVwx3z03Gxr6vSpSwuYzqmzFEsYOgLJEwXB777ewyetbUN5q4zJ4KhQsU+pVUHUdBLDIGSC3fbp2rDRtjl6g+fzoveOfy1CXeH4YochTbSugRcNnX5wx32wSRn2+db3MFrA99alU8rmCaTUu/m0nzkE4z0x0FePDbMKZ7aRtM0oVyEGrAQMzRL21kH3Fe0jNc8LKhSjwOI2YAs0iKuY1Y7Y0jbrgda2PaLrhmPA5356fhYjn8yWpw/l1LqSdSAJJHHgtN8RQOwlKAfEQMbfbvVPvuXm8cpErY8xww3Cg9Tj1yOnqBXQL19J4fdKdSqsA8q+YlCEfUc4XBBUb+tel1MtvxC6cA+EI5I3dh1kYAqNWcliw6j51HmgZNdjM59daIv8AK2NcWaLma8vzaC2kgAkbg7kdd+ntW3xPkyeCRIyA0r6f003I1dB6H6VdRZiKK1tpWGi6kjnk0sdkbChPopzn3NWTlXhIfiFyZkBPgjwg25RNWgbdsgDHfHzqHNgoI43PzNA/egtrJXucAuWcN5Bupi2lRpXOZCw0ZBxgN3PX7GtS65WlQ4DRvvjyk/8AMCuqXD3KRPEqYgwVUYCYIJOVOxwMn23qpOhBIPb13rlcRjRvf2m0Ouv4XRwbObu/3HWeircHJd06axGNGSAxdVBI66cnf6VpXXA5o2Cshyc/Dhht13HpXZOGWJnuG1bLEioq52wFGwz0zWeKcmxQWzPI5Z2yRpOAD18hG+3r7dK2txIL7LSGeoHutLsE0N3Q7t+i4hJbMpIZWBHUEEEfP0rzrobyF5iAFDSjSNWy56l323buD61C3HBYDpKo4BAUL5su+DqcbfDq/hHyq9Zs/wCtGJYHbwPPL5x8lTySOheY5RRCq1KleKcvvESV/UQEAOo2JIBwPX/vpUbNCyHDAgjsdjUCSF8ZIeKWxrw7ML4zSlK1LJYpSlEQjav0RywikWkxC6/DiVXx59EkSnSexA1LvX54Arv/ACDegcPswwy6ssZU5BXDGPJ/ylQKgY172bhY6s68OPeOiwdwUJzHbSra6ZPMsE7LE/XVDKupRnsVZcb+oqV5q4nPaR2yxSFUeFRjA2ZVUHqDgYOd+hre5otCbK4HosTgY21LIVb9gP2qO45efmGSMoPCtoY52YfEytGhKqOm+R1rU2R+Ldv1Tn1pzzHqrfCPqBpdo3evuyVdspSbjx5clIgk0mBg6dWFA7ZZh0+taXBZY5uKiV10wq5lk1AlQg6axvgasD54qR5U4tEbq48jflzCTl/No0YKlwTgnV0HrjFanL1wY7e9mIWRD4ajWACXLFlO/oM7d8j0ruMJgWYSN0bLs7oJ539v47zRYrFuxTw52guhyWeETGXi/jRZ0o/iMUJJKE6cAHrrJC496svMkPhW4WMBGbzSjZW1E5IyOuAQMdNqr3JfHDZLNcSoCrhFQHIdjq1ZX/dA79Ccb1b+afCu4RJBLGdSgjLKu3uD0/6Gq7bgle2mAluljjSl7JdG2UOec1UeWZiLtEViBISjY3yjDzD7D6bVb+L3EMdsQCivjCIPKqqOij0rT5N4UIHdrgxxu6hYWLLuDq1Mm/oBv9KguYuBTRzM7DK9dYIIA9T6A1zDWzMhDaJs5DPuV+XRSTlxIy7s/FRl1I4t2lO7B1CSMTlWyWOgHodlOe31qS454sSWU+TC8mmSRlGk63bd2xjJK48v0rUlmElmsSMhUM0rynbQNh4S6hlmOAcD19KxxO7SVfHYt4ERSO2gf+PRjUD6rgebHUmu32dBJFho2SXedg9dB6+AXL4+VsmIe5unTpxU5cQ6ONsz+YeHMzFF0+GhQ4fPc7j/AOVfAs1tbNyygi70P4W4CpvoBOcliDk1YeSuH6i8syDxbiMSlt8BJOkS59AAx/zD0qqc3xNHcaWJ09vpVRtXHvib9OPLTPu+aqfsvBslfvP6mlqcNvE/TjlQGKMuyKuTiRx1YNnUAe39elTtjy3KtjKLnV538QA4ZkBXHmJ+Fm26dBtWtwvltoFjupthkOsWM6gNwW9Adjj0r14n+IDyoYxGoBPxZOT1/vVZDtXERQlr3Z6gnM/L5qwl2fFNKHRtoaHgFF37GWyVQ2ZoXWIaB+pIv/lfILuPpUnd8alUi+hmAEcaJJGcMzSfxJIBsMkFi3XfatDlxpIruGNwB+ZVkycEqrqSrjfY5H1Un1FZ5YiRL24tVBkaVT4ZbTjxE1Nkg/XB7V0uClfNhw+dueve0n00+BUOMjjinLYjl70rzacXj4hYiQDwydQCsR8QO4Uk4Iqn2nLTrdoZl/QMg1Oxwun3O2xO1eHBwqvNYXGZSSZIhg6BKAxYDfOCN/crXxYySScOuYbjdYGUxxnZl1ZzsN9A2wPWoc+xY5JL3qFjhwOlfupEG03xMLau/upbniwlR8g/pnpjYYO+2KguBxNMTCZdClWbDHqVGSFH82M9PSvbhN3czcNiitnYSLMylSd2VsENuPgAJHQ4wfavm1VJrttTN+Ygh8gXZHlT+JQOgAJOk9SPpUUbCt5c5/Z6d9Dw49yk/wDMkRBrW9r0/lQst0jRTKrFdGkgn43wxB6bKNwevpX1xCNtVsG8RrjSoZc6WCZ/TUH1KY3/AGr3sbFpIZ1cLHJEfFcgASOp20bbAA4+/wAqxfXP5qJZ0RnuVYLKw3zgZVwq4GSBuT6GuoiijgYI4xTRf5/fvpUUsj5XF7zZK1vDXNzsvhx7qhYkhycA4HxEYOT06ddqjprJbho1Z1QkHLqpODvjVvuTgDrgbGpVwQBdRxoqAFXydY8Vshl+f8QHYaT8/KzfREwlfEc52ZAGcaG6noQvUFfkcbVtkaJGlrhYPz0HqVqBLTYVPv8AhzREA53zjIwdv++tatXKG0WYyqVdyqHwxnsm5Oe/lyQBVVvrbQ2N/XB6+mP2rncdg/okvZ+n7KdDNvZHVa1KUqsUlZrvnJqhuHwSqAGCByfXUS7Hp/PHn61wOu2/hvx6P8rFC2dSQKCRuMvI6qpxvk5GKgY3DSTtG4Cas+h96WuR1BWHiFx4sMq5LiSOdUbHUYMqZPrhcfbvVZgv/DuLdiMpPbwxyA7hlYeGfsVH2qzcBtw1pGf5sDA32dWjwT3HTPyqlXw/2e0buokT6xzFgP8A71BG/FvZ5tca8CKVvsypIyw6HLzB/Cm4+SPDt5I4XK6p2ErEDPgKM6QM7+3qcZxiq7xC3WC2ltSAsqqsgjyW1kneQnGC4TSNPQb4zXUQdLS5HVWO23Q/13qG4jy2k93FcE+ZVkQD+aRVyjbHcAb/AErptl7cbJ2cQacCelkHyz0rupc+6MEdnuVVueXXnsZJ7hBHcKUDuwzpi0LpIVfhO+/y7VEcw3z3BWG3y6kRrpCDWzqoUHYdPYbDPTvVz5E449x+ZtbzzODp1kY1BgV0N2LDGR3Iz6VV+W0MXEI1bqkjKfmoYf1xWzGbQxODxIbkRp9tDr3K0weDgxMDyb3h80U1fcqlLdbcTHyxqr+RWbJ8xUMT5VDEjSPaq3xibwbRbeNnJ6yk/wAW/lAG+ABny/M103hNrqieRupzUGORRhp523OCsY26HPmPvtsKijamLa5rgbGtV8zW8YLClrmuyOgPVVPmCRU4faW4ULMqanQqdQLsSMkjYnOSD7elbHNNtNDbJbBE0QIA0+NOWYs+hSfc9uuMmvDnPiRlLKAoIOolRgk/732rZ5h4jM3Cbf8AMDWz+cP0ITomo9yQBuexFdHg8VHiGsdHzNg8Dr9vSuKpcThn4dxa/kCO5bc99cQx280E2YLeJB4mx8TVgtFjG/QjfoB61u8d5hjubN7gRJKmsKEOpHTbfWwPxbjGO1QEcQ/wNSsh/wDyyFxg51DGB16Yxv719cHgSTgkq5KmOYs2BnIZRp/pXr8NFKG/UaDnWnX3PHqsY5pIzbDWVq3X3N1u9hA88bxrKh0hQH0acr8yNvaqhxjgXgxrcR/qxOodT0XST0ck5GemBv8AKvrhkyS8GdGKmSFyF142V9xpz13DbdqXl3JHwSFJRkSOzJucrHnAGOnXJHoD71BOyYHyMLm8SDn4/bqpce0Zo2FrXcL0W1zlCgFvfoTlhE6opAVdOk4z7EY+lefMV8zXlpLBi3MxRt/KVMhGpnPceY7nqDXlc8OlPD7KCDMom1OQQMaySWGf4VGnf5E1J3MNtxG53LB4Ijqh6a2VQMIR1Ud+hOBVi2mtBPAOHhoL4KCbJ8lq3DJHx8O0eEViWYavJsR4jEdlJ74+uN/Li9mLRjeqyTLMXCrnKGFsgliNyfbt332rPBeJy3S3sMpBfQH8Qr5sI3wkjqBnavjlJRJw67hwHaJvERSCcBhpLAZx2rM2058KafLW+/0C8Genevnj6uxt+IQqEiCoVGcaNJIMYxud1I+R969OZWIlguuHqNJBl1rgYOfP4h9jkEH5fNywfzPD57abUPy51pgAeQ51L9/qK+eVeMa+H3dswIWJS4YZJyzbq3zwP3rEE+R3T3HTLiaXpHrmtTiksVvNHeRsJllLFk3VQGBVo2PXVv8ATb51jmcCK4h/K/pxyxJpQHB0yDfX2JJO+fXNfHBeHauFXLrh2EqgDA1Kuk7+2enyWvfhnLU/EbeF9QDo/g+bbyKNjnuAMj/hrJ8jIu091f4589R0008VhrkO9R15CLWae1IMmoYBPZ1OzgDbuR9aWNhLPYOI48mCUMwA3IkXGD8tH711DiHLUElws5X9SMAg52YrkKSOmfLn7VKfkkjIVFA2JYqAupygDEhe51Vzk/8A1NAxm9E0uOV8Ndc9dAemay+n5LlF1wS7igtblFK6E3AGCoUtguB6oATnqK55xLiDzytI5yzEnYAAD0UDoB6V+gue5glhcsTjUjqM9CSDt77EV+c6iN2o/aF7zd3dNa68vJSoWbtlKUpXqkLNWfkjmBoruFTpKk6Dq7qDrVM9vOBg9iarFBWbHlhsLFzQ4ZrvHJvFnnMhwFj1qNA6xumdwOo1DSfmDUVxBSkQAGTDezqARkb6XUEd8kdPc1UPw+5l03emaRsuVZZC2P1EVgquT8SnOw9QKvXMcePzoH8N1FIPYOjDI+pFQdoRt3jLHkCKrlQ96CsNkgtc5run491aEuxIA7kbqWYDPlfSoZcZz1bp7VsTPsCp6T5HyaPI6VBcJhaRI5VIHiMS3/uELse/xKf2qdk8qMdRwjIcqBvpU5X0GcYNcwT2jws5nwu1Wzt3JC0KF5rsnxFJbKNS3CSvjA1aVXc+u2ofWoXidro4yOmDcI30k0/3NXBnyMHpiI4IxjUo9/2qr81+W+gYdxbN37NpP9Kuf69+Ja2N4zZx468fZWGyj/ce3mFcIkkW0bwwC3mODk5A7D39Kptvz1JPmKRVOvAQqMEE+o6H6V0fUEG5AAPU4HeuTRIlnxQeOCsbTPpOcYyTpYnbABI2/tU10Ur3NbFfXjkpUMkYDnSAcxw8FD8QsZEZw48znAXOGYu2Bt16kVsc5XPhQwWjBvEgjAY5BUt1OPbfGfYV9c4cONjfLNE5Zi3iAnp7Dfc9Nzmpbm+8huOHrdIojeUnVn4srlSoPoCPbqK6vZuCZgy3dJdvcetcu61R43GOxbiXCq4KN5ktZbSzgt0JZHAkcFQ36jgFguBnAPSveLgBk4XElrjxCzGddWCHBbZ99gFG1bPKHNzPAwulLRwoQJ9ILJlQqJ7kjPvge9Q/KayC+eaE6oEVmlO4zGdtJB7kkYHqPapo3wy6zbn3k3+2XOlC7JPevbhtsl1bR2KOqzJI5JwQrqx1Fx0LMoByNiQBj23rDiCGZOG3EZlhRiEffWMEnLgfwevoO9aPJkEc3FlkRimks4jLeYkA40kbHcjNWHly2CTXzTH9XKKGOfgOSwBORuQNuu1asXIImSV/iLA5EnVbYIzI5o55eCjbXiLWVyW1iSM69Nuowqg53RjsnXsK1eVYNfF1kQmMNrOnY58h8h2xuP2FR/En/VbrXry1qN7AM9ZFwR1674+g/euPbtnEmUk0QciK+ZrqJdmYZse6AbGd2pzgVncQ3c7TIRbzBlfIGs4zpKDrs30+1RfL1yltxIrHqKT5iyCBl2+EsvoG/wC9quv4hcSENvhT55iVXHZBuxz2Pb61QOWptF7bHGf1VGOu2CCfpnP0qxO1JZMQYy0EHXpXG+g14UoLdnRtwpmsgi6/H46ra5UDR390A4z4Mvl66zlTgA9cfF8hX1+H4ErXsEgxrjDFz2KN98ef9qmuG8myR8XM4I8JA75znV5SoXHvnf5VLQcHSG5uXijAAiRW93aUNjHphasMZtSFm+yN1uIDhxFjgfvSo2sdWmlrR5K5Z/JvOrSKxIAZBuukliC2epOlvoanbG50KmhMDTDgdDl9RYkdsZz714Rrhrx2YeYso7EKkeCuf+MnPvULxe/li/xERAsY/wAuiDfA1RlTpHdgCPntXLyumxjzvEX2HAaNs7o0/wBu+gvAd0KbXjqfphsgyxkKANXmw+MnsDvv8qlPzQk86g4Gf3KLt9j9qps8hjBfBLRW9tFo3x4jOA43650dfTNWqytiqGPIKg4U9MoQdtu4IJz61VYiBsYG4bBJ8SDlX+rh35rNpypVH8ZLs/4aoTUP1yr9ttJxn2PlriNdq/GziISzih6tKYyf8sS5J+pKiuLGrbAAiM3z+wA9lLZosUpSp6zWaUpRFgiuqcs8z/4h+Zh8PQ7WasWLZBe2EYGkY2yAT171yypDgHHJLO4WaLSWAdcMCVKupVgQCOx/asHsDhRWyOQsNhdr5f4iIuFGVwdMchYdsrn9tzjNTlwpVZR1HiHI6+V+u3qNWRVB4NzE97YaY4V8QGO1mjBwrIxJhkA/hAbIP1q4S8YjadIgSGnDjSR/6cbq2c+joPnVTjdlvZE18faJu+nZPDwPgo2IkD5nO0sqUdx4uME5SBskbYyV37kiqx+IgxPbt6oP2kBH+qrLCXeBHYBXMJBUgZ8rg4H0qtfiFOrwW0kbArpkXOe6lcj2wQRio0bNxzxWmp6klTtlf+SOoKlPxLuWW3iCnGuTf6Ln7VX/AMXIHKo2kFB1YDJ+49+1Tf4ijVYwP6Ov/wBoj/apGNkurFQy6xhFbJxhwUB3+RztXQYPGswuIc+TSh1WWMi3sKwjgSqPzrEZOF2c2dYEaamHcgAZ9c7ffNekEEV1wRVRsPb58QY3BZic/XrXh+JVi1syJHlbZxhYv4Fcd1H8JPr3rPBL/wDIcMVpYdYu2JbDYIjGFXqOuxIHuK6to/txlhs3Y4ZZnPwtUZ/WbTksJJwu6hYgureJgbNp04yc7YyMe1eP4WyL+cmgbdZI2BUnqVIIG3tmtvgvLvh21zdQOT4i4jKk7Rtu+pexyoHtg1F/hzbiW5nyD4whk0bY82QGbbvpOPqa8cWujfTuPU1l/F3yPFeCwWryv2kteKqUjziQaUAwDuBp2x1z/fvV44lzDAkFzHH5pVl6MOrSn4vfAUj6Ad65/wAu3LW3EVMilgj6iOp2zlgD0K9asPOfJcoufHibEbEFmJ0hcnfV8s96jY9kcrnQl267dFE5DWvLUjvUnCyGIiUi23p5fsoGRiTk7n1qV5NgzxGD/MT9lJrY5i5eWAKULHZC4bbGvVpxj/KdvlX3yGmb+I+mv9kNcG1hbKAefuu1MzJYHSM0orb57m8fiKQgE6fDjwOup2y37EfarNc8Oiik1qiKIQ8aEAAjUiBck+5O/vVUubyQXl9LFvIqSBTjOnLqmoe4FTfMAMkNxFnAjkTWSNepBEjkAZ74x96mOie5rXNNb7i00c6to8s/Vc5tKUtLIhoAD4m1OTxGKIoDmRYcBumps6dRPYk+taemXxbjUVVJDAFHcSHSCCR89vcGth7pJmZcEjUi7DYZImTPoCu1I0aUoWAUrMGkGcnVHFqX6ZIP1qIxzWkgis8+gJH54KsLiTfNabtLIk0arpKzBNTAESRSNlsD/LkZPcV82Fi0sWpz/wCdIxIABMayAKCw3O4/c1uyqVMeggEyQ5JI+EM2Rv1JG3rvWtHeNCywqNYCQnJ/mlnORn2BP2FaoS+eLsgAnl0DePeG+Jypa16cU0W6PKEQvqQDX8OdTDUx7BVZt+wpxDiaQy2y7Ykk0gDffwmxj0AJ6+lQ/MHH4iBAXV2JcSxDYshjk8ucYDagtQd9zilwdVuoWW3YNCJcaXySpABIIfBAA9BtVlhNlSSRxktrN2emVDd9fRY73JQf4wXKtJFEuSbdcMT3DqhHX3B+9c5qc5o4xNNIRM2W2JyoB26DIHTFQdT/AOnGHAi4jXv410tS4b3M1ilKUW1ZpSlESlKURb/BePT2kvi28hRuh6EMOuGU7MM779966xylzZb3lysjHRdGJMpo8oMTapdB7B1JOAQe1cYrd4LxiS1uEnixrQ5wdwQRhlYdwQSDW2OQsscDqsXNDtV+geXuOLcK6oTqiZ0bIxhW8Qp88hR9qqN0S/CYmPUXF0PTqxJ+lbPA+ZgbOS+htwrNKFePXqBEQ1HBwCufEOM57ete8bGfgsTFAn68hVR/KWk3PruTUefBCGKR8Y7DiKvXIZrPZpLcU0O4Wpbm86uEQt//ADn7rjf71v8AKlv4fDzI5AV2EvrhAEXP2QmoviR18BX/AHUiH1VgP6ivjkUFlmycoYo0KknAJBBOOgGD+1VUxG9Z4tVtO28I8Xo4+ym7zgC3VqsdyS3nYhgcHAZmG/8AlAGaiJuCi+4X4eRrj1qcEYVlYgofQYx9MVOcqtL+TjWb4kkkj3wCURmRcgd8AD6VH8ocMWKC5w5YyTyZ6nSQnT985+VWMePkg3gHbwaLbyP6R62ucrPwWl+H1iIrAszhwVlOATp0iRlIz7FTv716WFnFaXSPDH5rlokJJzpVhrOANuw+1avKsv8A4TI2/lW8A9MeJnp0PU1Y7ODaIjGERCSfaEAVjNjJY53NumlxsaDMSO7/AP18li3hSj+Y+Hp+XeZEXWViJYAZ0lxq+m37Vv8AMkYktXQ7lhNgA4LEZOlfcgHoDUZwHigmtrfKs2dccmRpC+E5ZmY+gGDt8qhuar0x2gkiZnJvCwx8QOFYeGVzgYAIO/U7YqIMPJJM2KR+d6nP/JtXxAAFjxrivSez0/hb/OThoJHOxItQF66QQ7EZ7796huQE/wDEE+Uv+k9vrUlzTFi3Z87vLGCvcBUcrkDYHDegzWl+Haf7d06RyH/T/evHODpWEdPyfVdRgssC7xWnw6+xxBl/9eYx56DOssu3cFlCkdwxqwW2p+IXLMnkkiiwNXeOTS31ALD3xiqzwZdV/CSMk3UZB9POzZx8hV5mvYEKux87v4QyDu3jEaRttg5Pvj2qQAWRN3BZe1wrqHij5DyCqdqn/uCOVfYfla3CZnDgEHMksAzp0gp4JBx22UgfQ1JW50JMWZctLM+f5RoULqPYhSPpXpcKFVCxCiMrg5xuqOdPXv8AvVO5g51EEEUbxF5ZIwZOw8yIcgjrkDHtWrDYeTFsdTc+yPRud+F95VYTQKm3laG0RrjMjxiORxkajpdm1Ae2R9sVTbjm+a5ilMGI5dSHwwMsY4wBrTuCCN8djUHzVx4mUXMNwGXSPCBI1KM58N06nGSDnY1Tr7irysGOlSM48MaOp36b5/sBV+2LD4YlzgHOcS4cgCRlXCq5fZeiIu6BTnFOYBr14cXQxlxpClhuGIAzqA6jufSofinGXnOWWNd8nQunJ9SM4+3rWhSsJcVJJYuhyHL3UlkTWpQ0rFRVsSlKURZpSlESlBSiJSlKIpbgnNM9oHWJlKSfFG660JxgNjscdxj6113lbinj8AjY4LJMUYKANzISNh7MK4ZU7y/znPZxSxRhGSUqxDgsFdejLuN8eu2wrx5c5hZeS2QuDJA4rsgjb/B7hCD5CwU+qhw3p2zULyozv4saPp/SLA+jBtOfcYY5+Q9Kivwu4lNdjiMcsryFrcMFYkgNlh5V6DsNsdqm/wAO49ckv/tovtvIP7VS46MtAA5FWn1hJhpTXX7K4co+IbCFpiGkZyzMBjuwHTrsOvevnhF4ghC+GY2M8isNzqZy+mTp0Yb1tW+vW5wPD1xKnsuCpwB0wcVqpG8ckLLIpRyVkBXOZER1GDnynVsflUkkSPcX0LaDlpmWmhV66d/mufcM8tFB8H4XJFwy6jkUqW/Muo32V2wv306tvWvuzvXkFjMpJieNfFxkjzQFMnG2zA/LNb3ArxHsk+NtDS27k7EEsem5yoyMVr8u2bW8CQFcgxSu2dyoYa8H/iIAx61slxDWSP3gCRw53G8E3wyrnmtFDJfUNl41mlv4xVnj1M4xqMTjBZfnsMj+avuyYbRBV0rAWEurOGOmE+2cK2/p9a3LewV4oGGVciPS2dxpQEZHQjJziscN4e3gIk2NTGZM4AyrSMV2G3SoZfvl7Tl29P8A6yJsUcuzl18sgPnkqtzLFiNiMEO1sR16fl2PXqeuc+9Z/DtP9rdv5YZD92T+1bHNcaLaworBtLaCR6xxKCD7+1fX4fw7zt/+k/6if+Vbi2sRu1QGXgNPRdRhssB5/deXIFqHd2wCyNEw9RksCR6+UkVI3PEIREkl0umNCsgdQT51llAG3qFU1A8oo6+PJER4iRDSpGxBYEk4/wAv71WZOdHVDBfhniZSq6VAZCmwYDI1DBwd+wParbAYUPZHiHHJtjqLJB9j5qo2rZxZFfKVk584pHeRP+WuFKxsDIhcKDkalcZ+JcHGR3Fc0uuapHhELBGCahHIQxdUJ+EHO4HbPTNRvEZ1eQlAdI2XV1x6mtbFSTP9JojiNBuVjIlRGRDV3FMUpmlRFvSlKURKUrFESlKURZpSlESlKURKUpREpSlEV9/BXiqw8V0McCeNohn+fIdB9dJH1rpvK3AGt5LpiuFaVQnuokJP9R9q/OyOQQQSCDkEHBBHQg9q6tyFH+d4bOnjObrxcvqdi5jCr4fU5Kg6thtnNYnDNxDgxx3eqyMhbG5oF2r5yxxOWU3sUnWCUqjf7m7KPpj7EVs8Nsv05BqDarqU4B+DUAMH0bO/1FRXIEU8YuRdMC7uMMSNbkJhsgbnChPvXpybOj3V94cgcGWFwB0+HDH7gr9K1YrDbrnx6gMb3Gi33tQQdLX3ytZ6LWQdD408m+/m8cf2NSoLG5KAAoYWJ+YCBf6mq1y9zZHJNNZaGD5uhq2IPmaQe+SCftQWEkF/azMxEUNqFlk3ZcadONs5Jyp+lRW4F0k4L8iRkOfZfp5eaxB0pWJ+LwR/l9UijVpVBndmzo29cHAJqE4pf3KmDRqJa+KYA6w5B0n2xmqxNxm2v7yzjBKmJ3X2dtWtVUjcatIOT6152nO9zFxILJhY2nyyYAAD4U4LbqOjdeo+dWmE2W9oElZ5lwPeK4cmm/BY71kcv4Vl/EJFQQoowCZXPzYjc/XNbXJMBFvOxGP0v6B/71Xub+J+LdSH+GPKD0wmc/vk1y6y5tuYroXCysX3BBOVMZ2MZXpoxtjt1G9VzB9WVz7XUzv+jh2R1r+bVp4pxJ7eBpI3aN/IFZTpOrUCP6ZqkcR4nJPIZJnZ3PVj/QAbAewr34txtpyMgKq9FBOM+pPc1H1vw8ZjZRULGztml3m6aJSlK3qGlKUoiUpTFESlKURYpSlEWaUpREpSlESlKURYrNKURKyjFTkEgjuCQfuKxSiLq/4bzePwySOFgLu2mNyud2YEDzYPxDYqf+tbXJU7WkUl438VwIp1xkJGTrZgOuctt7A1ySzvJIZBJE7I6nKspKkH2Iqx8u8/SwSzG4BuY7jHjKxwxKghXRsYVhn03qbDiWtbuPbY9uI/C0vis7w1V45a4jFLd3UkCj8yEkePUPI6a8FkU+bVpxkeh+YqucP5tltZwbrVJDhoXjz0iY6gUB2ypGR7ZFVfinGlNwslqHhCbodXnBJyTldh6YG21a3E+NzXJBnkLkdCcD6+UDJ96zfiI6LQN4ig12hy+Hz6rBsJFHzUtzFxO2Dg2TS/EHDFTHoKnIxuTnON/atbjPOFxdIFmKH1ZUVGbG3nI6/tULSo0mIkkdvOOenJbmsa0UApu75slkh8MgaiMPJk6mHvnue5qEpTNRmtDdFufI5/6jaxWaClZLBKUpREpSlETNKUzREpSlEWKUpRErNYpRErNYpREpSlEWaVilESs1ilEWaZrFKIlKUoiVnNYpRErOaxSiJSlKIlKUoizWKUoizmlYpRFmsUpREpSlESlKURKUpREpSlESlKURKUpREpSlESlKURKUpREpSlESlKURKUpREpSlESlKURKUpREpSlESlKURKUpREpSlESlKURKUpREpSlESlKURKUpREpSlESlKURKUpREpSlESlKURKUpREpSlEX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6" name="Picture 10" descr="http://t1.gstatic.com/images?q=tbn:ANd9GcSi4vhQytQMUxMaC2DP_tktBngkKczob5nT4vFUOmEwsPIYYK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495550" cy="1457325"/>
          </a:xfrm>
          <a:prstGeom prst="rect">
            <a:avLst/>
          </a:prstGeom>
          <a:noFill/>
        </p:spPr>
      </p:pic>
      <p:sp>
        <p:nvSpPr>
          <p:cNvPr id="9228" name="AutoShape 12" descr="data:image/jpeg;base64,/9j/4AAQSkZJRgABAQAAAQABAAD/2wBDAAkGBwgHBgkIBwgKCgkLDRYPDQwMDRsUFRAWIB0iIiAdHx8kKDQsJCYxJx8fLT0tMTU3Ojo6Iys/RD84QzQ5Ojf/2wBDAQoKCg0MDRoPDxo3JR8lNzc3Nzc3Nzc3Nzc3Nzc3Nzc3Nzc3Nzc3Nzc3Nzc3Nzc3Nzc3Nzc3Nzc3Nzc3Nzc3Nzf/wAARCACdAKUDASIAAhEBAxEB/8QAGwAAAgMBAQEAAAAAAAAAAAAAAAQDBQYBAgf/xABOEAACAQMDAQUEBQYJBw0AAAABAgMABBEFEiExBhMiQVEUYXGRMnKBobEVIzNSssEHFjRCQ1NkotEkYmNzdLPCNVRVgoOSo8PS0+Hw8f/EABoBAQACAwEAAAAAAAAAAAAAAAABAwIEBQb/xAArEQACAQMCBAUEAwAAAAAAAAAAAQIDETEEIQUSEzIUM1FhcUFCUqEVI7H/2gAMAwEAAhEDEQA/APuNFcJwM0tFqNnNAZ4rmFogcF94wP8A7kfMUA1RUJuYhEZWdQgXcWJ4A9a9rKrAFWUg8jnrQHukNWv/AMnQJJ3Rk3PggHGBgkn7vT44GSHxWe1DVUe7lsZ9Ke4ijPDMNwLYz0xxxuIPnt99ATHtJYJEXk75fpcCMsfCMnp7iD8CK7L2l0+N9n5wkMA+Ex3fDHJz9Qj15FVo1u1fvpE0hHdVAYphvQ4Ph8952+pz0ovNUiE80Y0aJnERkZmGdy84H0eT9H5n05Av9Mv4tRieW3Dd2Cu1iMbgUVwceXDfdTtUWnaoGufZ4dNMMQkCFwcAcccY8tuD6EY5q8BzQHaKKKAKKKKAKKXuLpYJ7eJkY9+5QMMYU4J5+RpigCiioXuUS7jtjnvJEZxxxhSAf2hQE1FFFAFFFFAI6nd2VvAY9QmWNJlZSGPUY5/H76obu10i5zDc6tI7IY43zt8vEmfDgAbSc9Oua0V1YW926NcRB2TIUknoeo46jgcGlG7PaaXVhb7cMpZVdtrbVKgEZwRg9PPzzQFGLHQgfBqjDayKcBc8spAJ255KKRk9OnFTaQ2h2De2R3rs0gZh3w8Xj2eWMgnYOOvXirj8hadhh7MPEyu3jbkr9HnPl+AA8hXV0PTlZWFquVII8TdR0PXqOfmaA86ZfXN3e38ctrJHbRunss5KlZ0KAkjBz1z1q0xSlpEkBljjQKilQoAI4CADnz6U3QFZ2g9tTTJDpRhS6LphpchfpKDnHPTirIZwMjB9KV1T+Rn66ftCm6Ahupo7aBppc7FxwoySegAA6knAxUC6nZC376W4SFec98wQrjg5z0qTURAbOU3XEKrvYgkFcc5BHIIxnj0rNXaaHHH3N3BdKThWjMjY3t4j59fEMn3/ACA0UOpWU9wsEF1DLId3hjcMRjg5x7wR9lMTypBE0srBY0UszHyAqs0a2spEjvraKSM5dApkJ6OwJIzjOc8++mdRdJO7szH3huMhhuxtQfSbPu4A95HxoDjavYpEJJblYRuC4lyjZJwBtbB5wfKpE1GyaQoLqEsMAjeOCeg+Pu60nP2ftLl+8neeRiACWk64Jwf7xrjdnNPYpuR27tgyB23BcZ6A/WPz+FAM6lzc6d/tX/lvT9VuqRq9xpodQwF3kZ8iI3xVlQHDWc1LVlh7S2MSIFcboWNyxgVt+1sxswxIw2Hwr8xitJWQvFL9r1EBZnXa0qwfnWC4P0+88Ma/U5NAa5WVs7SDg4OD0NdqrstMmtNReaO5/wAlYOTCFxukZtxYn16j4Y9ObSgCiiigCuZrhzisX2r0CfVNVMo1e+toe7UdzFIQueecfKqa1ZUo8zMKknFXSubXNBNfObfsxc2vite0Oqxv6mXK/I0gdK7RarPPbXnaGf2aJ9jbfCW92BjywftrWXEKfoUPUTX2P9H0u3kRp7lVdCwcZAJyPCOv/wAU1XzCPsLbxHvINTv45xysgkHB9arZb3tzbm7ht72a4ggJUzbV8uuMjNIa+EsqxD1Mo98X/p9W1T+Rn66ftCm818l/g+7QXt9d3tnqV3c3LukckfeNlV2yDPzyPlUet6/q/wDGzULfQdVnEChmcTcqrKPEFyOB6e+th14qPMPFwcFNLJ9Mv5Fnuo7eRgsEWJp2Y4HB8C/aRn/q++ovbNBnuC/fafJOxBLEoWJGcc9eMnHxr5tpHZzUNfjku+0Wo3gkeVu8gDAcjw8+XQAVdnsRoJi2eyuD+uJDu/w+6tWfEIp2SCr1Jbxjt7m+VoIbcumxIVBYlcBR5k8faarYL20tzJfahcRW8k+NqzSBSkY+iMeR8yPU+6vm+s9jp7SFRYapcdxI4QxSyHGT0HHH3VbWfYXS41Vr5p7ub+czyHGfdR8QjbZDr1W7KP7NevbDs6z92us2e73yYHz6U82sacsBnN/bdyBkv3oxisevZHQlGBp0Z+JY/vquHY3SINXgKQs0LK7NE7ZUYxjHzrD+R9h1ayykby8mWafS2jYFHmLq2Dg/m2x0Hv8APHSnppWjCYRn3NtwMcfOq2dooU0dcpGntCqoJwP0bgAVB2q1J9Pt45I4QTGwl764bZboB/WSc7fPkA104u6TNpYLOO7uG27rCdMhM7nj43ZyOG/m4Gfjxmq+5mvRq1pcJpN1JGtvKrlZIcqSyYBy48lJ4zVla3kM21O+iaYxLKyRvuwp6Ee4+R86aHIqSSt/KV3/ANCXw/7SD/3Kbs7j2q3Wbu2j3ZBR8ZUg4IOCR1Hka9XUvcQPL3ckuwZ2Rrlm9wFUXZ7WklguxdPawpDPtC9/mVN5yFkXHgbxAYyc8euKA0VFcz5UUAVSX5zdye7A+6rs8DNZ1pkuHeWJ1kRmOGUgg/bXO4i/60vcwm9jlL2n0rg/6Y/gP8K9z3MMBAkfxEZVVBZj8AOTS2lT98szNgF5C6rnkKQMZ9/BB94I8q5FnYpb3Q9VTbXMGmvcWt/PGg7xpY2kON6OSfmDkfKrSSRYlLu6qo6ljgCoLWz0XUGzrdvbtdSSFYY7wANs52bQfIgE/HPpgX0KEq0rINOXbkw38G9uZta1K8jH5iJAgb3tKpH3CuxMnZnt/fflFXWGcsUk2kjxNuB+6voWpzaRoemtBaRRR+NG9ntVBY+IEnA9wPJ44r28l1qOu2vs0KHTYI2eeSZGVzKeFVcjnA3Eg9Dt58q68tNzU+S5XHSWhFX3TuVWgyiazlkXO1riQjcMHBbIyKsaY1DT7hLiS5tFEiyYaWLOGyABlfLoBxx0qvlvbeEEzu0TKMskiFW+wef2VyK2nnTlZrYts47M5fhH9nRsYa4QjPqMt+6mRVc8Nzev3rokUajMCuTvVsg7jjgHjpz5+uK9wXV0kUpvbdWaHBd4GyMHocHBwcY4zyKqUXLBCe4/ShIfUgM+KOA8fWbr/drzJNeyJm1tkj99y5B/7qg/eRXhwi7TbiRNTfIbv8EMuM5OONowAMevvzUwhzJu4bLyQ7hpX+04/wDDkqr7XwtJeWJhUe05YRNGp78HH9Ezfmw3n4uKsLcMkemd/tlczMoYblCnaxBAyfIEc561bvEkhTeudrbh7jXoKHlx+DYWBFNP3zQXBlmRhhpEcjLnAAzt4yMeXHJqyHAooq0kT1hVbTLhXVGUoch1ZgfiF5P2Vn+zFi1zpIWTvkhUh7YowEIymMxgYfHJ+nzmtWeRXiGJIk2IuFyT9pOT95oDxaW5t7aKEyNIUUKXbq3voqeigOEcVmLqytnuZGaIBixyyEoT9oIrUGs/P+nk+sa5vEe2JXNC8FvDAW7qMAt9Jskk/Enk01o9tb3UVzFcQxy93O2N6g/SAbj51DTehEB79ugEq9fqL/jWpofNsYRsmORaXYwuJIrOBHHQrGMii+0yx1ARDULSC5ET74xMgcK2MZGfPBNe4r61mkMcVzE7/qq4JpPVUXVkl0lS3dOuLqRGKlFP80EYwx+PA58xntxUV2lyt9Dxb2ltqDSFYkWxCtFEqKFDkjDPx7vCD8fUUzot6t9psMwkWSQZjlKnOJFO1x8QwNNWlvHa2sVtCMRwosaD0AAA/Cq/Tre30q9ubWCJIYZmNwm1do3Hhxn1zhvfuPpWRJamqzXziw2D+kljQ/AsM/dmrLqKrde/QW4P9ev4Gqa+1KT9jGfayvpG+cC8toscTnax+oQ4/A09Sd4ub7Tm9JX/AN21eejJrBRLA4aVuVVb20kxzl0z7ipP/DTQ6Uve8CF/1Z0+87f+I1ig8Fn0TSs/86P7ElXNUrorx6TvUNi7J59QklXVekoeVH4NhYCiiirSQooooAooooANZ+f9PJ9Y1oDWfn/TyfWNc3iXbEwmR0hEfabu7tnz3MUgZ1PSRiq4z6gAdPf7qfpSxX8/fN+tcfgij91cqMnG9il5RPJbxSpsZFx1BUYKn1B8jVvosgl09W2qJNzCUqMbnBwzfaRmqynez7ExXaHpHckfNVb8Sa3uHzaqOPqZw7hm6vhFY3FxGpYxFlCnjLA4x86ojbLId11i4kP0nkGef80HhR7hTVxhtDjIJImuQ4PrmTdXj31lxGo+ZRT2Jm7uxJpTm1vhbKT7PMpKLnhHGOAPIEZ93HvprXv0Vt/rx+y1IJhbyzbOMTj7ww/fVhr36G3PpMPwNWUZuellf6XIXY0IUtdfymyP+mb/AHb0zS91+msyfKb8UauSYvAxS99/J8/quh+TCmB0pbUjixnPouflUoPBbRxSyppvdxsyxzM7uCAFG1h656kdM1b0tp/8lX4n8TTNejoeVH4L1gKKKKtJCiiigCiiigOGqCf9PJ9Y1fmqiaznaVyqcFietc/XwlOMVFGE02J0tY9Lg+ftEmfnj91WXsNx+p94pe00+6jEwaIjMrMOeoJzXM6FT8WVtO5ymNKlFvb6pM39HJvP2Rqf3UexXH9X99eGtpIdP1NZhsE5VFOeoKqv4mtrRUpxrJtExT5kF9CbbSNLgb6UbxIfiFNRVZa1E8tvF3aMxWZGwBnzwfxpP2af+qb5VOvhJ1dkTJO4rMcPbH+0w/tirPXzi2gP9oQfPj99Iz2dwxhxC523ETHjoA6kn5VaavbyXNqqRDLLLG2M+QYE/dms9LCXQmmgk7MqqVvzt9mP9oT78j99N3ttdQezyYCxmVUk6HIbwj+8VrmoaXdzRxCJU3LMjnLYwA2T91aXh6v4sxlF2AkKOSAOmSaW1P8A5Ouf9U34UzdWM73dpANgBcyt4uoUf+or8qlvdKuZrOaJAm542UZbzIqfDVV9rDi7Ftp3NovxP4mmagso2ht1R8bhnp8anru0U1Tin6FywFFFFWEhRRRQBRRRQHMUYrtFAcxSeqXo0+FJjGZAWIIXrjaTx8vOna4QD1ANAZ6LtVA8zRGzuQ+5gANvkPM5wDnI+R8xUN/2ltJInj9lmd0/OAMwC5RgRkgnByPonkcZAyKb1jUrqyvO7gsO9jZV2yCNm8RJyOB6AfieBUJ1TUd0wGlOCksirmJ/GoAIOcepPPntwOSKA8t2ttEdA0Tle7VpCpBKsWxt6+WCT54x61e2dwLu3SYRsitnCvjPXHlSOk3F1dvMt5YCBVVCMqcMSOeo9fl8atQAOgxQBgUbRXaKAy2pa7IWu7SawlMUbSKzqceEY2sD0HO7ny2E0we00YDFrOYbSAQWGeVB+YzyPQE1oD0rNXl5r8okiisFCOrjO0ceg5OD5c4Gc9BjkDkfaENcd9JpshHe+zxyo+4HOzB96lmUbh8fI1b6HeyajpsV1NGI3fOUGeMHHnUWjteXMDflS2EckUoCEqPENo8Q5POSfSrWgADFFFFAFFFFAFFFFAFFFFALalcy2ljNPBbm4lQeCENguc4xnyqjftfDDfSWM9hd+1RqHeOJO8wC5QHjnBI64x8qvNRDtZyLHOIHOAJD5HI//PtqiRb9YmhfXrdpmVDC4VQ2F5Yt65GPLz8qAZj7QTXEUxg0m6SaK4hhaO5GwEPtJZWAYEKG58sjGanm1W5X9BpzzZnMYw+Mps3b+R9mKTU6ntw+t2OeTuVB18vszn7DjOeTDGdUUO8eu2kgwSgIU85Y8n0x6Y4WgJx2lLKZfyVfmJQSSseWHIH0evqfsoPaeMB86bqAZD9HuuSvgyR643gfYfSu3R1H2kyWuq2q27kKA4B2njPPrjoPXFekF8sAE2rQGaOTMzjauxNpHQ+/1/digGo9VY6i1m1jODvwJQMpt58RPl0P3Ul/GgEA/krUR4WY7ocEbSOPjzx8K7bXGoeyz/lC8sYrgx4zDLlUYFs4BH6uB8VPFeMahJMJU1q2EagEouMbeOenU8+XnjjrQDLa8yxW8p0277uYsPo5ZSCo5A9cnHrj315h7QNcQPJDpl3uQplJF25DAk4PmRg8fDyINRJ+UVvEe41q0WLO6SJQMkDHAz06fea7JNewSbJdQtgu4u+9gGQAhs/DaGPPkQKAZg1zvrhIRp94A2QZCnCkDOD+Hx4rxFr3eSwp+Tr1RLJ3Ycx+EepPu56+fPpS7xarMZlXWrcBmZkVEGVTPr7vDz8fXILo6h30r2+t2kcbMe6Vgp2jaOvrghj8OM+dASHtCzF44NMu2nBYBXXapwWGS3PB2+Wa9W3aRbh4FXTb9RM4QFosbclhk+g8P30u66mznudetSgBC7lXdu3DqR6AMOn4VKo1MwRJBqVtNdrG7E5G2RuoG305HToB76AlOvlVuJG0667qIooIXLOWYg4HoMDz8/dXi67Rm3mkhOl3rusmwFEyrZZgDn08IPTz864x1B44wmq20MocmRfC4I39OfTp9uKWMOsAsDr1qHC7cFQMPgKPv5x60BY3Ot9w8CJZTzGSLvCYhkKBnIz68dOM0v8AxjLOqx6VfknqTHgefn8Rj7aiK6oYxs1203dc7Vx1GfuwPdnzyMTZaayFrcatD7UsgYSxS7SV39DgjyBFAPaTqkWqJO0Ubx9zJ3bK+Mg7Vbp5fSFP1V6PDexszXN/HdwFAIyqAHI6kkcE1aUAUUUUAtqKRyWUiSwd+jYBj/WyRWXtZdHgghuNM0W6mjvICuY0PCr4dpycDjNbE81zFAY6SCxZe8HZ6YiZpAw8QcKMNnHqSTgf5uM11k09IY7iPs/dmS5BDBwcoFbaM8nHBJFbDaKNooDJxLp7x3NtLoNzDFG7XMrvwpkHJIOckkqOfPrXZJ7S5EkMujXyG7lUyMikZyy+It6ZUfZ6Vq9ooxQGTltdHSC7RNJPewybzEzEbmJIU9c8g+mOceRx4kWys4JoZOzd0e/Ud6sAB3HCtjr5Fvnmtft95oC0BkT+S2s5FbQrmQCdbeSNVLEb9rE9egG3PpjHlXldRtnlmdtBvBcSx7TkMA6lWGAT7lGcetbDFG0UBkLRLKPvpLLs5PDiKRzvUqZCTjGBnJIZuvPWuLaabLIyP2cuVMrOsp8vHyx689TWw2ijaKAyUkGmi8uFGhXUzMdhkAbxAPz9I+q59+BjOam0SPT5bwzw6TdWVyF7xXnypct1Gcn9XnPrWnwKMUBiSIZJTE/ZtiOJDIxJG7arY6Z64HwFWElrpl7fWhn02Tvp0ZnZc4TxElW+LE5rTYo2igMpf6bYrNI50JJT3jnIZjk7k54HnwfiPiasrPR9Mu7SOY2CJui2bDnAXaV492CfsNXO0V2gFrCzSxtkt4mdlXPic5YknJJPxNM0UUAUUUUB/9k="/>
          <p:cNvSpPr>
            <a:spLocks noChangeAspect="1" noChangeArrowheads="1"/>
          </p:cNvSpPr>
          <p:nvPr/>
        </p:nvSpPr>
        <p:spPr bwMode="auto">
          <a:xfrm>
            <a:off x="155575" y="-411163"/>
            <a:ext cx="904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30" name="AutoShape 14" descr="data:image/jpeg;base64,/9j/4AAQSkZJRgABAQAAAQABAAD/2wBDAAkGBwgHBgkIBwgKCgkLDRYPDQwMDRsUFRAWIB0iIiAdHx8kKDQsJCYxJx8fLT0tMTU3Ojo6Iys/RD84QzQ5Ojf/2wBDAQoKCg0MDRoPDxo3JR8lNzc3Nzc3Nzc3Nzc3Nzc3Nzc3Nzc3Nzc3Nzc3Nzc3Nzc3Nzc3Nzc3Nzc3Nzc3Nzc3Nzf/wAARCACdAKUDASIAAhEBAxEB/8QAGwAAAgMBAQEAAAAAAAAAAAAAAAQDBQYBAgf/xABOEAACAQMDAQUEBQYJBw0AAAABAgMABBEFEiExBhMiQVEUYXGRMnKBobEVIzNSssEHFjRCQ1NkotEkYmNzdLPCNVRVgoOSo8PS0+Hw8f/EABoBAQACAwEAAAAAAAAAAAAAAAABAwIEBQb/xAArEQACAQMCBAUEAwAAAAAAAAAAAQIDETEEIQUSEzIUM1FhcUFCUqEVI7H/2gAMAwEAAhEDEQA/APuNFcJwM0tFqNnNAZ4rmFogcF94wP8A7kfMUA1RUJuYhEZWdQgXcWJ4A9a9rKrAFWUg8jnrQHukNWv/AMnQJJ3Rk3PggHGBgkn7vT44GSHxWe1DVUe7lsZ9Ke4ijPDMNwLYz0xxxuIPnt99ATHtJYJEXk75fpcCMsfCMnp7iD8CK7L2l0+N9n5wkMA+Ex3fDHJz9Qj15FVo1u1fvpE0hHdVAYphvQ4Ph8952+pz0ovNUiE80Y0aJnERkZmGdy84H0eT9H5n05Av9Mv4tRieW3Dd2Cu1iMbgUVwceXDfdTtUWnaoGufZ4dNMMQkCFwcAcccY8tuD6EY5q8BzQHaKKKAKKKKAKKXuLpYJ7eJkY9+5QMMYU4J5+RpigCiioXuUS7jtjnvJEZxxxhSAf2hQE1FFFAFFFFAI6nd2VvAY9QmWNJlZSGPUY5/H76obu10i5zDc6tI7IY43zt8vEmfDgAbSc9Oua0V1YW926NcRB2TIUknoeo46jgcGlG7PaaXVhb7cMpZVdtrbVKgEZwRg9PPzzQFGLHQgfBqjDayKcBc8spAJ255KKRk9OnFTaQ2h2De2R3rs0gZh3w8Xj2eWMgnYOOvXirj8hadhh7MPEyu3jbkr9HnPl+AA8hXV0PTlZWFquVII8TdR0PXqOfmaA86ZfXN3e38ctrJHbRunss5KlZ0KAkjBz1z1q0xSlpEkBljjQKilQoAI4CADnz6U3QFZ2g9tTTJDpRhS6LphpchfpKDnHPTirIZwMjB9KV1T+Rn66ftCm6Ahupo7aBppc7FxwoySegAA6knAxUC6nZC376W4SFec98wQrjg5z0qTURAbOU3XEKrvYgkFcc5BHIIxnj0rNXaaHHH3N3BdKThWjMjY3t4j59fEMn3/ACA0UOpWU9wsEF1DLId3hjcMRjg5x7wR9lMTypBE0srBY0UszHyAqs0a2spEjvraKSM5dApkJ6OwJIzjOc8++mdRdJO7szH3huMhhuxtQfSbPu4A95HxoDjavYpEJJblYRuC4lyjZJwBtbB5wfKpE1GyaQoLqEsMAjeOCeg+Pu60nP2ftLl+8neeRiACWk64Jwf7xrjdnNPYpuR27tgyB23BcZ6A/WPz+FAM6lzc6d/tX/lvT9VuqRq9xpodQwF3kZ8iI3xVlQHDWc1LVlh7S2MSIFcboWNyxgVt+1sxswxIw2Hwr8xitJWQvFL9r1EBZnXa0qwfnWC4P0+88Ma/U5NAa5WVs7SDg4OD0NdqrstMmtNReaO5/wAlYOTCFxukZtxYn16j4Y9ObSgCiiigCuZrhzisX2r0CfVNVMo1e+toe7UdzFIQueecfKqa1ZUo8zMKknFXSubXNBNfObfsxc2vite0Oqxv6mXK/I0gdK7RarPPbXnaGf2aJ9jbfCW92BjywftrWXEKfoUPUTX2P9H0u3kRp7lVdCwcZAJyPCOv/wAU1XzCPsLbxHvINTv45xysgkHB9arZb3tzbm7ht72a4ggJUzbV8uuMjNIa+EsqxD1Mo98X/p9W1T+Rn66ftCm818l/g+7QXt9d3tnqV3c3LukckfeNlV2yDPzyPlUet6/q/wDGzULfQdVnEChmcTcqrKPEFyOB6e+th14qPMPFwcFNLJ9Mv5Fnuo7eRgsEWJp2Y4HB8C/aRn/q++ovbNBnuC/fafJOxBLEoWJGcc9eMnHxr5tpHZzUNfjku+0Wo3gkeVu8gDAcjw8+XQAVdnsRoJi2eyuD+uJDu/w+6tWfEIp2SCr1Jbxjt7m+VoIbcumxIVBYlcBR5k8faarYL20tzJfahcRW8k+NqzSBSkY+iMeR8yPU+6vm+s9jp7SFRYapcdxI4QxSyHGT0HHH3VbWfYXS41Vr5p7ub+czyHGfdR8QjbZDr1W7KP7NevbDs6z92us2e73yYHz6U82sacsBnN/bdyBkv3oxisevZHQlGBp0Z+JY/vquHY3SINXgKQs0LK7NE7ZUYxjHzrD+R9h1ayykby8mWafS2jYFHmLq2Dg/m2x0Hv8APHSnppWjCYRn3NtwMcfOq2dooU0dcpGntCqoJwP0bgAVB2q1J9Pt45I4QTGwl764bZboB/WSc7fPkA104u6TNpYLOO7uG27rCdMhM7nj43ZyOG/m4Gfjxmq+5mvRq1pcJpN1JGtvKrlZIcqSyYBy48lJ4zVla3kM21O+iaYxLKyRvuwp6Ee4+R86aHIqSSt/KV3/ANCXw/7SD/3Kbs7j2q3Wbu2j3ZBR8ZUg4IOCR1Hka9XUvcQPL3ckuwZ2Rrlm9wFUXZ7WklguxdPawpDPtC9/mVN5yFkXHgbxAYyc8euKA0VFcz5UUAVSX5zdye7A+6rs8DNZ1pkuHeWJ1kRmOGUgg/bXO4i/60vcwm9jlL2n0rg/6Y/gP8K9z3MMBAkfxEZVVBZj8AOTS2lT98szNgF5C6rnkKQMZ9/BB94I8q5FnYpb3Q9VTbXMGmvcWt/PGg7xpY2kON6OSfmDkfKrSSRYlLu6qo6ljgCoLWz0XUGzrdvbtdSSFYY7wANs52bQfIgE/HPpgX0KEq0rINOXbkw38G9uZta1K8jH5iJAgb3tKpH3CuxMnZnt/fflFXWGcsUk2kjxNuB+6voWpzaRoemtBaRRR+NG9ntVBY+IEnA9wPJ44r28l1qOu2vs0KHTYI2eeSZGVzKeFVcjnA3Eg9Dt58q68tNzU+S5XHSWhFX3TuVWgyiazlkXO1riQjcMHBbIyKsaY1DT7hLiS5tFEiyYaWLOGyABlfLoBxx0qvlvbeEEzu0TKMskiFW+wef2VyK2nnTlZrYts47M5fhH9nRsYa4QjPqMt+6mRVc8Nzev3rokUajMCuTvVsg7jjgHjpz5+uK9wXV0kUpvbdWaHBd4GyMHocHBwcY4zyKqUXLBCe4/ShIfUgM+KOA8fWbr/drzJNeyJm1tkj99y5B/7qg/eRXhwi7TbiRNTfIbv8EMuM5OONowAMevvzUwhzJu4bLyQ7hpX+04/wDDkqr7XwtJeWJhUe05YRNGp78HH9Ezfmw3n4uKsLcMkemd/tlczMoYblCnaxBAyfIEc561bvEkhTeudrbh7jXoKHlx+DYWBFNP3zQXBlmRhhpEcjLnAAzt4yMeXHJqyHAooq0kT1hVbTLhXVGUoch1ZgfiF5P2Vn+zFi1zpIWTvkhUh7YowEIymMxgYfHJ+nzmtWeRXiGJIk2IuFyT9pOT95oDxaW5t7aKEyNIUUKXbq3voqeigOEcVmLqytnuZGaIBixyyEoT9oIrUGs/P+nk+sa5vEe2JXNC8FvDAW7qMAt9Jskk/Enk01o9tb3UVzFcQxy93O2N6g/SAbj51DTehEB79ugEq9fqL/jWpofNsYRsmORaXYwuJIrOBHHQrGMii+0yx1ARDULSC5ET74xMgcK2MZGfPBNe4r61mkMcVzE7/qq4JpPVUXVkl0lS3dOuLqRGKlFP80EYwx+PA58xntxUV2lyt9Dxb2ltqDSFYkWxCtFEqKFDkjDPx7vCD8fUUzot6t9psMwkWSQZjlKnOJFO1x8QwNNWlvHa2sVtCMRwosaD0AAA/Cq/Tre30q9ubWCJIYZmNwm1do3Hhxn1zhvfuPpWRJamqzXziw2D+kljQ/AsM/dmrLqKrde/QW4P9ev4Gqa+1KT9jGfayvpG+cC8toscTnax+oQ4/A09Sd4ub7Tm9JX/AN21eejJrBRLA4aVuVVb20kxzl0z7ipP/DTQ6Uve8CF/1Z0+87f+I1ig8Fn0TSs/86P7ElXNUrorx6TvUNi7J59QklXVekoeVH4NhYCiiirSQooooAooooANZ+f9PJ9Y1oDWfn/TyfWNc3iXbEwmR0hEfabu7tnz3MUgZ1PSRiq4z6gAdPf7qfpSxX8/fN+tcfgij91cqMnG9il5RPJbxSpsZFx1BUYKn1B8jVvosgl09W2qJNzCUqMbnBwzfaRmqynez7ExXaHpHckfNVb8Sa3uHzaqOPqZw7hm6vhFY3FxGpYxFlCnjLA4x86ojbLId11i4kP0nkGef80HhR7hTVxhtDjIJImuQ4PrmTdXj31lxGo+ZRT2Jm7uxJpTm1vhbKT7PMpKLnhHGOAPIEZ93HvprXv0Vt/rx+y1IJhbyzbOMTj7ww/fVhr36G3PpMPwNWUZuellf6XIXY0IUtdfymyP+mb/AHb0zS91+msyfKb8UauSYvAxS99/J8/quh+TCmB0pbUjixnPouflUoPBbRxSyppvdxsyxzM7uCAFG1h656kdM1b0tp/8lX4n8TTNejoeVH4L1gKKKKtJCiiigCiiigOGqCf9PJ9Y1fmqiaznaVyqcFietc/XwlOMVFGE02J0tY9Lg+ftEmfnj91WXsNx+p94pe00+6jEwaIjMrMOeoJzXM6FT8WVtO5ymNKlFvb6pM39HJvP2Rqf3UexXH9X99eGtpIdP1NZhsE5VFOeoKqv4mtrRUpxrJtExT5kF9CbbSNLgb6UbxIfiFNRVZa1E8tvF3aMxWZGwBnzwfxpP2af+qb5VOvhJ1dkTJO4rMcPbH+0w/tirPXzi2gP9oQfPj99Iz2dwxhxC523ETHjoA6kn5VaavbyXNqqRDLLLG2M+QYE/dms9LCXQmmgk7MqqVvzt9mP9oT78j99N3ttdQezyYCxmVUk6HIbwj+8VrmoaXdzRxCJU3LMjnLYwA2T91aXh6v4sxlF2AkKOSAOmSaW1P8A5Ouf9U34UzdWM73dpANgBcyt4uoUf+or8qlvdKuZrOaJAm542UZbzIqfDVV9rDi7Ftp3NovxP4mmagso2ht1R8bhnp8anru0U1Tin6FywFFFFWEhRRRQBRRRQHMUYrtFAcxSeqXo0+FJjGZAWIIXrjaTx8vOna4QD1ANAZ6LtVA8zRGzuQ+5gANvkPM5wDnI+R8xUN/2ltJInj9lmd0/OAMwC5RgRkgnByPonkcZAyKb1jUrqyvO7gsO9jZV2yCNm8RJyOB6AfieBUJ1TUd0wGlOCksirmJ/GoAIOcepPPntwOSKA8t2ttEdA0Tle7VpCpBKsWxt6+WCT54x61e2dwLu3SYRsitnCvjPXHlSOk3F1dvMt5YCBVVCMqcMSOeo9fl8atQAOgxQBgUbRXaKAy2pa7IWu7SawlMUbSKzqceEY2sD0HO7ny2E0we00YDFrOYbSAQWGeVB+YzyPQE1oD0rNXl5r8okiisFCOrjO0ceg5OD5c4Gc9BjkDkfaENcd9JpshHe+zxyo+4HOzB96lmUbh8fI1b6HeyajpsV1NGI3fOUGeMHHnUWjteXMDflS2EckUoCEqPENo8Q5POSfSrWgADFFFFAFFFFAFFFFAFFFFALalcy2ljNPBbm4lQeCENguc4xnyqjftfDDfSWM9hd+1RqHeOJO8wC5QHjnBI64x8qvNRDtZyLHOIHOAJD5HI//PtqiRb9YmhfXrdpmVDC4VQ2F5Yt65GPLz8qAZj7QTXEUxg0m6SaK4hhaO5GwEPtJZWAYEKG58sjGanm1W5X9BpzzZnMYw+Mps3b+R9mKTU6ntw+t2OeTuVB18vszn7DjOeTDGdUUO8eu2kgwSgIU85Y8n0x6Y4WgJx2lLKZfyVfmJQSSseWHIH0evqfsoPaeMB86bqAZD9HuuSvgyR643gfYfSu3R1H2kyWuq2q27kKA4B2njPPrjoPXFekF8sAE2rQGaOTMzjauxNpHQ+/1/digGo9VY6i1m1jODvwJQMpt58RPl0P3Ul/GgEA/krUR4WY7ocEbSOPjzx8K7bXGoeyz/lC8sYrgx4zDLlUYFs4BH6uB8VPFeMahJMJU1q2EagEouMbeOenU8+XnjjrQDLa8yxW8p0277uYsPo5ZSCo5A9cnHrj315h7QNcQPJDpl3uQplJF25DAk4PmRg8fDyINRJ+UVvEe41q0WLO6SJQMkDHAz06fea7JNewSbJdQtgu4u+9gGQAhs/DaGPPkQKAZg1zvrhIRp94A2QZCnCkDOD+Hx4rxFr3eSwp+Tr1RLJ3Ycx+EepPu56+fPpS7xarMZlXWrcBmZkVEGVTPr7vDz8fXILo6h30r2+t2kcbMe6Vgp2jaOvrghj8OM+dASHtCzF44NMu2nBYBXXapwWGS3PB2+Wa9W3aRbh4FXTb9RM4QFosbclhk+g8P30u66mznudetSgBC7lXdu3DqR6AMOn4VKo1MwRJBqVtNdrG7E5G2RuoG305HToB76AlOvlVuJG0667qIooIXLOWYg4HoMDz8/dXi67Rm3mkhOl3rusmwFEyrZZgDn08IPTz864x1B44wmq20MocmRfC4I39OfTp9uKWMOsAsDr1qHC7cFQMPgKPv5x60BY3Ot9w8CJZTzGSLvCYhkKBnIz68dOM0v8AxjLOqx6VfknqTHgefn8Rj7aiK6oYxs1203dc7Vx1GfuwPdnzyMTZaayFrcatD7UsgYSxS7SV39DgjyBFAPaTqkWqJO0Ubx9zJ3bK+Mg7Vbp5fSFP1V6PDexszXN/HdwFAIyqAHI6kkcE1aUAUUUUAtqKRyWUiSwd+jYBj/WyRWXtZdHgghuNM0W6mjvICuY0PCr4dpycDjNbE81zFAY6SCxZe8HZ6YiZpAw8QcKMNnHqSTgf5uM11k09IY7iPs/dmS5BDBwcoFbaM8nHBJFbDaKNooDJxLp7x3NtLoNzDFG7XMrvwpkHJIOckkqOfPrXZJ7S5EkMujXyG7lUyMikZyy+It6ZUfZ6Vq9ooxQGTltdHSC7RNJPewybzEzEbmJIU9c8g+mOceRx4kWys4JoZOzd0e/Ud6sAB3HCtjr5Fvnmtft95oC0BkT+S2s5FbQrmQCdbeSNVLEb9rE9egG3PpjHlXldRtnlmdtBvBcSx7TkMA6lWGAT7lGcetbDFG0UBkLRLKPvpLLs5PDiKRzvUqZCTjGBnJIZuvPWuLaabLIyP2cuVMrOsp8vHyx689TWw2ijaKAyUkGmi8uFGhXUzMdhkAbxAPz9I+q59+BjOam0SPT5bwzw6TdWVyF7xXnypct1Gcn9XnPrWnwKMUBiSIZJTE/ZtiOJDIxJG7arY6Z64HwFWElrpl7fWhn02Tvp0ZnZc4TxElW+LE5rTYo2igMpf6bYrNI50JJT3jnIZjk7k54HnwfiPiasrPR9Mu7SOY2CJui2bDnAXaV492CfsNXO0V2gFrCzSxtkt4mdlXPic5YknJJPxNM0UUAUUUUB/9k="/>
          <p:cNvSpPr>
            <a:spLocks noChangeAspect="1" noChangeArrowheads="1"/>
          </p:cNvSpPr>
          <p:nvPr/>
        </p:nvSpPr>
        <p:spPr bwMode="auto">
          <a:xfrm>
            <a:off x="155575" y="-411163"/>
            <a:ext cx="904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32" name="Picture 16" descr="http://t1.gstatic.com/images?q=tbn:ANd9GcSia09MERvMV-7MAcfPs1t5-lf7P5S-nN2FuilTmNs036LCgixS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19649"/>
            <a:ext cx="2247900" cy="203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Plants-Microbes Communication</a:t>
            </a:r>
            <a:endParaRPr lang="en-US" dirty="0"/>
          </a:p>
        </p:txBody>
      </p:sp>
      <p:pic>
        <p:nvPicPr>
          <p:cNvPr id="4" name="Content Placeholder 3" descr="chemical/microbiological interactions between crops, weeds, and rhizosphere and bulk soil microb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1600201"/>
            <a:ext cx="3352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Figure. Plants give off a variety of </a:t>
            </a:r>
            <a:r>
              <a:rPr lang="en-US" i="1" dirty="0" err="1" smtClean="0"/>
              <a:t>allelochemicals</a:t>
            </a:r>
            <a:r>
              <a:rPr lang="en-US" i="1" dirty="0" smtClean="0"/>
              <a:t> that can directly inhibit or stimulate the growth of other plants (</a:t>
            </a:r>
            <a:r>
              <a:rPr lang="en-US" i="1" dirty="0" err="1" smtClean="0"/>
              <a:t>allelopathy</a:t>
            </a:r>
            <a:r>
              <a:rPr lang="en-US" i="1" dirty="0" smtClean="0"/>
              <a:t>) and/or influence microorganisms in their own root zone (</a:t>
            </a:r>
            <a:r>
              <a:rPr lang="en-US" i="1" dirty="0" err="1" smtClean="0"/>
              <a:t>rhizosphere</a:t>
            </a:r>
            <a:r>
              <a:rPr lang="en-US" i="1" dirty="0" smtClean="0"/>
              <a:t>), in the bulk soil, or in other plants' </a:t>
            </a:r>
            <a:r>
              <a:rPr lang="en-US" i="1" dirty="0" err="1" smtClean="0"/>
              <a:t>rhizospheres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Similarly, soil and root zone microorganisms give off substances that can either support or hinder nutrient uptake and growth of plants. As a result, crops, weeds, and soil microbes are linked through a web of chemical and microbiological communications that can be quite species-specific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–PLANT NEGATIVE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Chemical-mediated plant-plant</a:t>
            </a:r>
          </a:p>
          <a:p>
            <a:r>
              <a:rPr lang="en-US" dirty="0" smtClean="0"/>
              <a:t>interference, or </a:t>
            </a:r>
            <a:r>
              <a:rPr lang="en-US" dirty="0" err="1" smtClean="0"/>
              <a:t>allelopathy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is one</a:t>
            </a:r>
          </a:p>
          <a:p>
            <a:r>
              <a:rPr lang="en-US" dirty="0" smtClean="0"/>
              <a:t>mechanism by which plants may gain an</a:t>
            </a:r>
          </a:p>
          <a:p>
            <a:r>
              <a:rPr lang="en-US" dirty="0" smtClean="0"/>
              <a:t>advantage over their competitors. Plants that</a:t>
            </a:r>
          </a:p>
          <a:p>
            <a:r>
              <a:rPr lang="en-US" dirty="0" smtClean="0"/>
              <a:t>produce and release potent </a:t>
            </a:r>
            <a:r>
              <a:rPr lang="en-US" dirty="0" err="1" smtClean="0"/>
              <a:t>phytotoxins</a:t>
            </a:r>
            <a:r>
              <a:rPr lang="en-US" dirty="0" smtClean="0"/>
              <a:t> can</a:t>
            </a:r>
          </a:p>
          <a:p>
            <a:r>
              <a:rPr lang="en-US" dirty="0" smtClean="0"/>
              <a:t>reduce the establishment, growth, or survival</a:t>
            </a:r>
          </a:p>
          <a:p>
            <a:r>
              <a:rPr lang="en-US" dirty="0" smtClean="0"/>
              <a:t>of susceptible plant neighbors, thus reducing</a:t>
            </a:r>
          </a:p>
          <a:p>
            <a:r>
              <a:rPr lang="en-US" dirty="0" smtClean="0"/>
              <a:t>competition and increasing resource</a:t>
            </a:r>
          </a:p>
          <a:p>
            <a:r>
              <a:rPr lang="en-US" dirty="0" smtClean="0"/>
              <a:t>availability.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16764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pic>
        <p:nvPicPr>
          <p:cNvPr id="6146" name="Picture 2" descr="http://t1.gstatic.com/images?q=tbn:ANd9GcT2Dk6UsW4SiB_W3FXB_MLARf2S_NSC8ZsibknECKLMOqPzwW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2743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1.INTRODUCTION</a:t>
            </a:r>
          </a:p>
          <a:p>
            <a:r>
              <a:rPr lang="en-US" dirty="0" smtClean="0"/>
              <a:t>2.HISTORY</a:t>
            </a:r>
          </a:p>
          <a:p>
            <a:r>
              <a:rPr lang="en-US" dirty="0" smtClean="0"/>
              <a:t>3.PLANT ALLELOCHEMICALS </a:t>
            </a:r>
          </a:p>
          <a:p>
            <a:r>
              <a:rPr lang="en-US" dirty="0" smtClean="0"/>
              <a:t>4.ALGAL ALLELOPATHY</a:t>
            </a:r>
          </a:p>
          <a:p>
            <a:r>
              <a:rPr lang="en-US" dirty="0" smtClean="0"/>
              <a:t>5.ALLELOPATHY OF BRYOPHYTES</a:t>
            </a:r>
          </a:p>
          <a:p>
            <a:r>
              <a:rPr lang="en-US" dirty="0" smtClean="0"/>
              <a:t>6.ALLELOPATHY OF  PTERIDOPHYTES </a:t>
            </a:r>
          </a:p>
          <a:p>
            <a:r>
              <a:rPr lang="en-US" dirty="0" smtClean="0"/>
              <a:t>7.ALLELOPATHY OF GYMNOSPRMS</a:t>
            </a:r>
          </a:p>
          <a:p>
            <a:r>
              <a:rPr lang="en-US" dirty="0" smtClean="0"/>
              <a:t>8.MODE OF ALLELOCHEMICAL INDUCTION</a:t>
            </a:r>
          </a:p>
          <a:p>
            <a:r>
              <a:rPr lang="en-US" dirty="0" smtClean="0"/>
              <a:t>9.ALLELOPATHIC INTERACTION AMONG PLANTS</a:t>
            </a:r>
          </a:p>
          <a:p>
            <a:r>
              <a:rPr lang="en-US" dirty="0" smtClean="0"/>
              <a:t>10. MODE OF ACTION OF PLANT INHIBITION</a:t>
            </a:r>
          </a:p>
          <a:p>
            <a:r>
              <a:rPr lang="en-US" dirty="0" smtClean="0"/>
              <a:t>11.ROLES OF ALLELOPATHY IN NATURE</a:t>
            </a:r>
          </a:p>
          <a:p>
            <a:r>
              <a:rPr lang="en-US" dirty="0" smtClean="0"/>
              <a:t>12.ADVANTAGES OF ALLELOCHEMICALS</a:t>
            </a:r>
          </a:p>
          <a:p>
            <a:r>
              <a:rPr lang="en-US" dirty="0" smtClean="0"/>
              <a:t>13.CONCLUSION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POSITIVE ROLES OF PLANT ALLELOPATHY </a:t>
            </a:r>
            <a:r>
              <a:rPr lang="en-US" dirty="0" smtClean="0"/>
              <a:t>1.IN WEED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267200"/>
            <a:ext cx="5257800" cy="236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err="1" smtClean="0"/>
              <a:t>Allelopathic</a:t>
            </a:r>
            <a:r>
              <a:rPr lang="en-US" sz="5600" dirty="0" smtClean="0"/>
              <a:t> crops  can be used to control weeds by:</a:t>
            </a:r>
            <a:endParaRPr lang="en-IN" sz="5600" dirty="0" smtClean="0"/>
          </a:p>
          <a:p>
            <a:pPr marL="914400" indent="-914400">
              <a:buNone/>
            </a:pPr>
            <a:r>
              <a:rPr lang="en-US" sz="5600" dirty="0" smtClean="0"/>
              <a:t>1)Use of crop cultivars with </a:t>
            </a:r>
            <a:r>
              <a:rPr lang="en-US" sz="5600" dirty="0" err="1" smtClean="0"/>
              <a:t>allelopathic</a:t>
            </a:r>
            <a:r>
              <a:rPr lang="en-US" sz="5600" dirty="0" smtClean="0"/>
              <a:t> properties</a:t>
            </a:r>
          </a:p>
          <a:p>
            <a:pPr marL="914400" indent="-914400">
              <a:buAutoNum type="arabicParenR"/>
            </a:pPr>
            <a:endParaRPr lang="en-IN" sz="5600" dirty="0" smtClean="0"/>
          </a:p>
          <a:p>
            <a:pPr>
              <a:buNone/>
            </a:pPr>
            <a:r>
              <a:rPr lang="en-US" sz="5600" dirty="0" smtClean="0"/>
              <a:t>2) Application of residues and straw of </a:t>
            </a:r>
            <a:r>
              <a:rPr lang="en-US" sz="5600" dirty="0" err="1" smtClean="0"/>
              <a:t>allelopathic</a:t>
            </a:r>
            <a:r>
              <a:rPr lang="en-US" sz="5600" dirty="0" smtClean="0"/>
              <a:t> crops as</a:t>
            </a:r>
            <a:endParaRPr lang="en-IN" sz="5600" dirty="0" smtClean="0"/>
          </a:p>
          <a:p>
            <a:pPr>
              <a:buNone/>
            </a:pPr>
            <a:r>
              <a:rPr lang="en-US" sz="5600" dirty="0" smtClean="0"/>
              <a:t>Mulches</a:t>
            </a:r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r>
              <a:rPr lang="en-US" sz="5600" dirty="0" smtClean="0"/>
              <a:t>3) Use of an </a:t>
            </a:r>
            <a:r>
              <a:rPr lang="en-US" sz="5600" dirty="0" err="1" smtClean="0"/>
              <a:t>allelopathic</a:t>
            </a:r>
            <a:r>
              <a:rPr lang="en-US" sz="5600" dirty="0" smtClean="0"/>
              <a:t> crop in a rotational sequence where the</a:t>
            </a:r>
            <a:endParaRPr lang="en-IN" sz="5600" dirty="0" smtClean="0"/>
          </a:p>
          <a:p>
            <a:pPr>
              <a:buNone/>
            </a:pPr>
            <a:r>
              <a:rPr lang="en-US" sz="5600" dirty="0" err="1" smtClean="0"/>
              <a:t>allelopathic</a:t>
            </a:r>
            <a:r>
              <a:rPr lang="en-US" sz="5600" dirty="0" smtClean="0"/>
              <a:t> crop can function as a smother crop or where</a:t>
            </a:r>
            <a:endParaRPr lang="en-IN" sz="5600" dirty="0" smtClean="0"/>
          </a:p>
          <a:p>
            <a:pPr>
              <a:buNone/>
            </a:pPr>
            <a:r>
              <a:rPr lang="en-US" sz="5600" dirty="0" smtClean="0"/>
              <a:t>residues are left to interfere with the weed population of the next</a:t>
            </a:r>
            <a:endParaRPr lang="en-IN" sz="5600" dirty="0" smtClean="0"/>
          </a:p>
          <a:p>
            <a:pPr>
              <a:buNone/>
            </a:pPr>
            <a:r>
              <a:rPr lang="en-US" sz="5600" dirty="0" smtClean="0"/>
              <a:t>crop</a:t>
            </a:r>
            <a:endParaRPr lang="en-IN" sz="5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http://uwstudentweb.uwyo.edu/A/AWLASCHI/lm2005_plan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7338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1.Golden rod 2.Black Locust, 3.Tree of Heaven, 4Garlic mustard 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 descr="http://uwstudentweb.uwyo.edu/A/AWLASCHI/558px-Garlic_Mustard_close_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764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13716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Plants that cause deleterious effects to another plant that is intentionally grown, or </a:t>
            </a:r>
            <a:r>
              <a:rPr lang="en-US" i="1" dirty="0" smtClean="0"/>
              <a:t>crop</a:t>
            </a:r>
            <a:r>
              <a:rPr lang="en-US" dirty="0" smtClean="0"/>
              <a:t>, are called </a:t>
            </a:r>
            <a:r>
              <a:rPr lang="en-US" b="1" dirty="0" smtClean="0"/>
              <a:t>weeds</a:t>
            </a:r>
            <a:r>
              <a:rPr lang="en-US" dirty="0" smtClean="0"/>
              <a:t>. </a:t>
            </a:r>
            <a:endParaRPr lang="en-IN" dirty="0"/>
          </a:p>
        </p:txBody>
      </p:sp>
      <p:pic>
        <p:nvPicPr>
          <p:cNvPr id="5122" name="Picture 2" descr="http://t0.gstatic.com/images?q=tbn:ANd9GcSEpMCgOfQEF4pdgUuaO1t6k9mqRZ9DlkJl1Qmcr-UGOI-_hyTB0pBuFLzI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362201"/>
            <a:ext cx="2257425" cy="1676400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QGVwLrBnhyJFH4iCCM5_IrwtWfzJGPqa7wWWdC5zjqsZT-dzet3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953000"/>
            <a:ext cx="2466975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Plant </a:t>
            </a:r>
            <a:r>
              <a:rPr lang="en-US" dirty="0" err="1" smtClean="0"/>
              <a:t>allelopathy</a:t>
            </a:r>
            <a:r>
              <a:rPr lang="en-US" dirty="0" smtClean="0"/>
              <a:t> in 2.FARMING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248400" cy="4297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From the agronomic point of view, the research in </a:t>
            </a:r>
            <a:r>
              <a:rPr lang="en-US" dirty="0" err="1" smtClean="0"/>
              <a:t>allelopathy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provides perspectives of a reduced reliance on traditional herbicides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if weed control can be achieved by the release of </a:t>
            </a:r>
            <a:r>
              <a:rPr lang="en-US" dirty="0" err="1" smtClean="0"/>
              <a:t>allelochemicals</a:t>
            </a:r>
            <a:r>
              <a:rPr lang="en-US" dirty="0" smtClean="0"/>
              <a:t> from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the crops. </a:t>
            </a:r>
          </a:p>
          <a:p>
            <a:pPr>
              <a:buNone/>
            </a:pPr>
            <a:r>
              <a:rPr lang="en-US" dirty="0" smtClean="0"/>
              <a:t>Also, in cropping systems where herbicides are not used,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for example in organic farming, crop cultivars with enhanced</a:t>
            </a:r>
            <a:endParaRPr lang="en-IN" dirty="0" smtClean="0"/>
          </a:p>
          <a:p>
            <a:pPr>
              <a:buNone/>
            </a:pPr>
            <a:r>
              <a:rPr lang="en-US" dirty="0" err="1" smtClean="0"/>
              <a:t>allelopathic</a:t>
            </a:r>
            <a:r>
              <a:rPr lang="en-US" dirty="0" smtClean="0"/>
              <a:t> activity could be part of the weed management strategy.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Weed control mediated by </a:t>
            </a:r>
            <a:r>
              <a:rPr lang="en-US" dirty="0" err="1" smtClean="0"/>
              <a:t>allelopathy</a:t>
            </a:r>
            <a:r>
              <a:rPr lang="en-US" dirty="0" smtClean="0"/>
              <a:t> - either as natural herbicides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or through the release of </a:t>
            </a:r>
            <a:r>
              <a:rPr lang="en-US" dirty="0" err="1" smtClean="0"/>
              <a:t>allelopathic</a:t>
            </a:r>
            <a:r>
              <a:rPr lang="en-US" dirty="0" smtClean="0"/>
              <a:t> compounds from a living crop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cultivar or from plant residues - is often assumed to be advantageous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for the environment compared to traditional herbicides</a:t>
            </a:r>
            <a:endParaRPr lang="en-IN" dirty="0"/>
          </a:p>
        </p:txBody>
      </p:sp>
      <p:pic>
        <p:nvPicPr>
          <p:cNvPr id="4098" name="Picture 2" descr="http://t0.gstatic.com/images?q=tbn:ANd9GcRO8rg0aMcYfl6akFumesGS_SQOcKJLccvecHZa5WAT70qDuS6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600325" cy="1762126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TS7BaBdqNU1m-_fth59kMXgV4f24OfF9dsbSTD6Ap5Sv6kdFWh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Roles of </a:t>
            </a:r>
            <a:r>
              <a:rPr lang="en-US" sz="3100" b="1" dirty="0" err="1" smtClean="0"/>
              <a:t>Allelopathy</a:t>
            </a:r>
            <a:r>
              <a:rPr lang="en-US" sz="3100" b="1" dirty="0" smtClean="0"/>
              <a:t> in </a:t>
            </a:r>
            <a:br>
              <a:rPr lang="en-US" sz="3100" b="1" dirty="0" smtClean="0"/>
            </a:br>
            <a:r>
              <a:rPr lang="en-US" sz="3100" b="1" dirty="0" smtClean="0"/>
              <a:t>3.Plant Biodiversity and Sustainable Agriculture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48768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allelochemicals</a:t>
            </a:r>
            <a:r>
              <a:rPr lang="en-US" sz="1800" dirty="0" smtClean="0"/>
              <a:t> are involved in the environmental complex of managed or natural ecosystems.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Allelopathic</a:t>
            </a:r>
            <a:r>
              <a:rPr lang="en-US" sz="1800" dirty="0" smtClean="0"/>
              <a:t> compounds have been shown to play important roles in the determination of plant diversity, dominance, succession, and climax of natural vegetation and in the plant productivity of </a:t>
            </a:r>
            <a:r>
              <a:rPr lang="en-US" sz="1800" dirty="0" err="1" smtClean="0"/>
              <a:t>agroecosystems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The incorporation of </a:t>
            </a:r>
            <a:r>
              <a:rPr lang="en-US" sz="1800" dirty="0" err="1" smtClean="0"/>
              <a:t>allelopathic</a:t>
            </a:r>
            <a:r>
              <a:rPr lang="en-US" sz="1800" dirty="0" smtClean="0"/>
              <a:t> substances into agricultural management may reduce the use of synthetic herbicides, fungicides, and insecticides and lessen environmental deterioration.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pPr>
              <a:buNone/>
            </a:pPr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228600" y="4495800"/>
            <a:ext cx="464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the deforestation of coniferous or hardwood forests, a pasture grass, kikuyu grass (</a:t>
            </a:r>
            <a:r>
              <a:rPr lang="en-US" i="1" dirty="0" err="1" smtClean="0"/>
              <a:t>Pennisetum</a:t>
            </a:r>
            <a:r>
              <a:rPr lang="en-US" i="1" dirty="0" smtClean="0"/>
              <a:t> </a:t>
            </a:r>
            <a:r>
              <a:rPr lang="en-US" i="1" dirty="0" err="1" smtClean="0"/>
              <a:t>clandestinum</a:t>
            </a:r>
            <a:r>
              <a:rPr lang="en-US" dirty="0" smtClean="0"/>
              <a:t>), was transplanted onto the land. Significant suppression of weed growth by the kikuyu grass was found; however, the growth of coniferous or hardwood plants was not suppressed but stimulated. </a:t>
            </a:r>
            <a:endParaRPr lang="en-IN" dirty="0"/>
          </a:p>
        </p:txBody>
      </p:sp>
      <p:pic>
        <p:nvPicPr>
          <p:cNvPr id="3074" name="Picture 2" descr="Botany and the Plant Sciences - Click on Image for JPG ren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438400" cy="1676401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wEBAQEBAAAAAAAAAAAAAwQFAgYBAAf/xAA7EAACAQMCBAMGBQIGAQUAAAABAgMABBESIQUTMUEiUWEGFHGBkaEjMrHB8FLRFSQzQmLhggdDU3Lx/8QAGAEAAwEBAAAAAAAAAAAAAAAAAQIDAAT/xAAjEQACAgICAgIDAQAAAAAAAAAAAQIREiEDMSJBBFETMnFh/9oADAMBAAIRAxEAPwD9riaILiMgCvpJo41yxFfn8PHJf8TkSMllzVsSz3C6i4HpSKRjpI5lmUlDnbpXB+2vEoxY3fubHEp5d1bMCGjk2Kv9BjyO1ddwyeFICHcB++9cL/6hTwT3iGHTlkMchz3G6n9ah8mbjx5IEujvZL9Yra3dNMnMQFcHrsOnzIrn54Fg4g94xdS2+Adq5Wz4/JZ20dvvJGhDQY3aMA+JD8D0oPGeOtfRcuJnXzOd60eeLVguyxxni7zvptyQoOSCd/lSVzx+eCyWRZQUZtGAc7gfauZimmW4iAOrfG56jvQb8cq1RJJCAZn0nbcYX+9D8jk6MY45xRriAgHKhsZ8yc/2qB7yxBDbCrUdrbTLb2xJLSuXAz1GOv0zSfEHsOHSCOUANjOG70kU5PYUvZN57g4UMfhTkAuJF/02I9RXicYtnjla2gZxCmt8KNh0pN/alsYjgOO2T0p/wo1WVYuHyl9bLg+pr66spJmCs6gAVz0vtHeN+XSv3pOTi9453nI+Aqi4qNR2MHD44gNVww9KM3+GxL+LIMjzavz+S8mf888h/wDKgtICfESfiab8aNSO6bi3CYXI1KQPnQ5fayzT/SjZsdwtcOZB2rPMo4IJ+jcP9vb+JcWS6Aeoc7GgX3tPx28c654gGOcDO1cCJ3X8pI+FaF3MNw7ZpXGfpi0dbPdcUlTa9dW/47US3uLxoMXE7uR/Uc5qTwO5eckTNnFVdlJxuK4uWTvFgf0MJcLGm43NZ58XmfrScivr1LutB5v/AAP0qWFi0fpa8Us7fiUheQDyNHPtekcDtqVlVtGV2rgoeHNPNIJ5HfIP+7tWo+GLamRFd3gmUAqxzg46/WuqXMkh2zp+M+2A4adLMVaQZXfqKh2fFzxRLuUktoAZc/Wi+0fBRxPg9neRsWeAmNzU3gMZtbe5TGM7H1GKlz8kXxUaT0U+aykOhxrYZwOjD+faiyzRqVPiMkmcjyPegw8pwY2DBSBk57+Y+1GhW3EwBmdR0OuP+xrj45tE4sgcYu5o3E8blQj7EDuN8U77YR3Fxw3hc0eQkkkik9CWKoR9s0ythEnETb++2FzFKwJtWl0yH1CMBn/xJq5fwxGztrRgGWK5bQDvgLgD7E125YxyZV/ZHtOHwni0bRmVZre35baj4NJ6keRxn61x3tndJLx6blSM2kBWVhgIcbgeld9o92lv+pMsgRDnfSQCftivz+4thLJLdOuuW+umjt1AydI/M33C/Wm+LvcgJni/5T2Y5h/1b+UID/wH7bfehRcPWaElW8eOhro57HRe8NWJA0VpHjQRtv8A9CmuM8M0cT95jXTGEGFAwKaXMkrGVVZwE0M0cpjYHPwrEcbyOEUEn9K733C3nOplGrG+1au+A2kfD1uLHPNZ8NqFGPyk9BSs4e4spYVBKkilD13GK7m/tltOBw3EyanJ8Zpb/CbTi9mJLbCyDypo/J9tAejkY42lkWNBlmIAA7mtXMJt7iSFyCyHBIrqbHgcnDhJczjMqqdHpXPe5Xc8zkQuxLE586rHljJvegWe8Gtfe75ISMg9fhV+54Vw/mlYcALscedA4PZT8PtLq7lixKF0oO9FsrKdLMXU7eA+fXNR5pN7iwWajtILZA0I3O21GUuDhl2PTatiJRBrmOkZ8INYa7R5BFAC7egrk3LbF/0+EjJ1G3rWDIM9qaYw2+RIQ0zdAei0HkD/AOQULRqs6FAiA5HiByD5ihQyCTKPtpVWHrkb14/OjiUugZD+U/vQwyrJGVPi2VvQY/7pGwPTL/DZVktrmzdsRTRsEbsHG4+1Q4LWRWeORTqKl22xtgnP2rIkDphSwwx06f8Ad0qhYS85r2TqUtWUk+e42oLyqLBd6JcMhKggHwAZ8u9bu3whkB8a4Yeo70KwJjVsMAWjO+Ouc0QFXhGTjOPlUmrFZV4LYW13fWl7JtLA66WJ6gk7URp2LxoCVBkeVWB6gk70rwa4aJ7WNSRhzkZ6gZIz8xWbiTlxgoSNEKoM9cnr9zVOSVcdD3oZilN3cOzndkZl+JGFH6UAWUFvcxRRoB7pGYw2NwxOpiPmf0ovC7mO2NwxVTMyiOAZxpbffy8qNGEh5VtkSPDnLf1E7n+elOpVFKwx/WwEdvzJnaNSzHqB2xTfEjBIWBkGsoAqDfFeqcA5uUUZ6csgVPuLaWAcyUhlJOl1bIIoSfZnKkJX+cJDCo146iqnDrG6v+Bm1CkyifKsB0BApBZPx1PfsPOrdlxCaC2aC1haWbdlAGyr3Lfem45pdhyVaJfGeEW0UMfDnMkkQPMZ32Zu/wAht96U4Rw2CK9LWwWFHbOjGFWrV9w+ZUiu5J1mWU6dZYZLY3BGcgUC1iLRtHGuMfmcHAAoScukBytgrlVld49mAOM+dKXytFGot41BzjamWdWZ0X8w6MKzwyxubjiA94DcpCSxU7YA69f586nC3IK2DFoJFVWK5A8Qz3rNzAsyG3GFTrn4V7xGO4jvmjkiKBmOD2K+n2oDM6MwIZidgoOTTcvI14oR2nTPLq0jeXmTAMI00iLO2aQeRFlEdtFGLhxjwLgKKpsGntJQoIkXsRvU22sZIEmkbJlIwD5Vk/G5MJEvyfeiiEsV/MfM16Gkx+Y0RIxJcmNF1OTgAd6tDg0wABC5+Irpc1GkMmVzIziaGYL4WJVm+A/vUc3TyXE0JJMUTrpz/tJG/wAqfvbia3ZbfSumUNqJG9TW8MkwG5Yh8Y6dP7VF1kCbuihDFJYlxJHgJJpBJzltIP03FZS491inVCxE6kFh0FSrqSSKRHkcvKraCey4AwK0jc7OtzoDeIkfMDFDHF2TK1vghoyAFaH839OMmp0MwDTRZ2I2+NEXii2q87ZpQRjpgZ6bVHMzPcLJJs0rkgDYbn/utDjbVsNWXrG7NvxUrMfAJGKN8c7U+iLdCWJv9QoZV+KsM/bIqPJpN9r6qH39CKf4PKX4uzoy/hJo0t0Yt/BSuOUkvQY90z6O3kmaSYMqqiFVLf1ttn5DNCW7drrMJ1+IKxxs56fz415xS7Fqgs4j4oxhz5sRn7bD5UbhkDRcKeXUqTTZCFjjIA3P64oteNMDXoqRyQ3bsmCrxrksACGPp026UtYoz8YFtPKRBLEcKN9x+XP8FG4LAWljnIcZHTTnYHqB33/SvuI8XjjsmWzj5IMjIxJy7gAYLH64A2+laNNW0Nek2OScIisUW74hdKiOfwlUs2cbbsFOD6fpQ53tr1EtLPiCWsQ3cGJgjN/9s5+oqTwj2jvOHiSIangZ88pgCGJ+II3+dVVThl+JZeHLHZcS06hBIxaL1K/0/TA9BTJKqRrvo+eIW9qsF5PCC4Ol0cHU236Uu5ure3MGrJ76eh+dQrpJzcyW90kkUyudQ07j19QfPpVAzys0La8ZxqX1HmaD7Fb2NWrNFDpOkserfriqUt1/hXDbddYae7GsD+lexPx60K0sRf8AElPFLrHh5rQJjVo65bsoI+uR8aV4vdm4mvJHtTHIzIi5OrbcjA7flHSjJNK+voKsU4pxCedS8pTIUIpVcEUvA8kNlLcscPITDET5/wC5vkNvnRLWxvFgxIAJmYEauwO37/KhXcUl1ecsKYLK0URK8ikA+bepY74qcI6diu2zFl7y88bQ6nYZ179vWnJ5wCylsA/mYbUC2uWYLb28be7mT8oGWfzJx+grXFIJIN2jIVxqUPtkZ64ppR0M+gMNtDDmWBfx2b8+egrL36B2BDkg/wBNAjkd5XdxgIuMds0QTHH5EpZJOXkC17GuLnTPbgnP4WdXzqcrtM6vjCsEXUPPJp/ip5i2ijOXh07fE1AsbnTNySwbSGwe23Q1dq5OSC/s3rEty/iJ5hLsey703EEjjGTjyz1z5mp7SmMcu3j1ueteXV01vDucyHGWz0+FCUXJqhHth3gZ5CxQlNiTjbOe5oF4jJyZCpCl9KE98dcVS4PdyRKHMhPMXZD3HqKm+196TcWUQwVjUyEdNzsMD5fem47c8WOqDQ3DvxCeNRkawRmn/ZvUt/ezyP4bcajnuc+GpdoTJAbzlOZJBpiRdy3m3w611FphLBYp4QZZG3Rer9lyR/NqMvEyWyXc2ol4tcNNqWBMTSHvpIBAHqcjH/VNWtyZ4zczoFVW1xxA6eZtgKPQYxn0pq7hm4s8MFriaGLHOEWFBYbDJPRQM75+HWjTQ2sQ8c6XNyu2mDaKPyA86WV42GhmO/uBFKyyIsoUAEYCoB9gBkf/ALUq4SzkhaC4M2qPDNKgG5O+QO46+u9ElV7j3eNm2Lb/AAGc/bFK81bu8/Kuln0lc4JXBxU79I2Wha3KKxK6iAMDOx9K9iln1c9dUTJ/psDgg+dDs2hBYTs/LLHDpjtt37VnjEE5gUWmGiAySNj8x3rV5UxEW7HiB4xHJw+75RudB91nAAKMOiHHVTv8D09FeGh4hzLhCFXS0YbfU56D9T8q5+zu5IbkTKrBoSDsNwwrpr5mlOqFdccZMhA7Z3H2P608o0YNAy23DOIXk8ryT38qxZLb4GSR8KA97c3FvEEZxhiSG6Y7b1iGWBYbKO+k5ehWcRKucsTk7fDA7CvLji7e7huGQKJ2yFmnAkk+WfCPpQxyqwlC1tLm54fK6JJuComIwqZ2LZO2wzj1xSU13BFdJq4pAkCYT3e3/Hd8eZzpDfM0jxq+vLrhZt7mV5mDKzl2yQRU2O0Czo5b8iBm+JyaaCgohtHQ3V4oTHDYzbxqyieNTmQgn/cfvgYHXas3Mq3dyUl1cvAQDVuFGcD+edRTdNBxqBY8/wCYAJA6NnzqtdSItwIol2U7v3YmhJeBr0LX0nIsisUZ2bA2z9am8y8O+oCqN5M5vmjQsI1OTg4HnUWR+LNIzLJGASSBmtCOS2CjpbmRI4rGd86cunz6/wB65+Cz5TvM4MeRsoOcVZgcS+z7aSGNvcZJbtkVJlIurYOsrAZI2G2e+DTqMlpDOzyS4CKQAAmCRjr8aSuIi2iSRgGZdWjyB6CmIUFzdYxiNMFgB27Cg3SPcX8rxnJQY0jsP4apBJAqgvDpJJWPKB8JAb0onELVeIcVjRwxwBGcnoo6+vn9acs4VtQkWRkDXIR3NB9nmNyss4BLvKUB898/uKnnWU4mX2ivHHpjaWOMOI9KInmScKPh5nyBNPRXFsITf3cn4cx0W4HhLr0z6A/ua+is1W+W3lkHKtlM0mRtk5XJPcBQen71K43dLeXuMaUUDwDA0r0A9NqNJJD9BjeTSXL27GOKBkYrBEulVOD1Hc9NzknzxWZGFvasFXx4PQfT6DFLW9ncW96YJ0c8qMNDOTsynoPl+x9KFxG4kjuo1iKGNtpXc4wewXzPf+1TlFvkpf0nTsszubXh8lwMkwwNp36kgY+9RfZ8SNeSxSIgyFOU756fY10N8qqqwjDIwKt5dKzZcOFnoMRhYctDM0zAZI6jzGM7Y+9JxyWLXsPuiHdQSQwiCMLqVfMdBU2PjU1tLhgjJjdFH6DtXWy29kly17cCdgoZBGhVUYH5Ek49KLwl+DyGOG14fZ25c45NynjI7nXkgnHbY10qMMfJWFRJPFuHaHWa1Oh7k5YKOm+M/vTYCKURgQmoDOdztTc13byzi1nsTC8ZIzE5UheucNnIxipyzQyQtc20ztFkY8IEkZ9R0PxBrmxlLV6NSujE1iZ+Iyzw2l42pSBLoYoPCBgACk7y25EMXPMkJjbIOkjJ+dU2g1I19Jxa6S2jOdWo5cnsvircXF76G3aOx43MYyoaPnuWz6EMp/QVd6rZmS2VZ5EckgOSTj47Cl+IsRDJozqkcDPlVO24kzW7DiPD+HXEiEHmIhjO533Qih3d/wAAMEXMtbmCR2JCJIXXbbqf36Uqg3LQMbMWUkCSQrICzlQsYx0OOue1YlUrdxlZNQO5OdsU2trALY8QsblbqPlafCCSjZ33IG23XA71LR0juYF20sNOQN9j/BWXTiZprTGZlMl1cc19MbFQrY7YGa0ILYDAhfA82NBmWQXrhwQq9PXatm5XPQVGVitnvB5Ir3hXErWMpjQHCIcEYP1z61zyRzqywCUums8pWbYZOT6CrXszbLacZmG+iZChHyqIYZGufdyfEr4yO2P4a701unoqWBiy4W0kmS7As3n6Ck+HmKOP3hCDrzpJG9M8YeN0W3fIBXO3bHepl5cxxxCMAhdJCDPSpQWUa+xeyxCskscpVfFIvhGRuKpezltont4kXSsb5wPPckfzzrnrOaRuFyM+dKuDjPWuv9mowkcs7MEKISMnYEgVLkTjoKWxHiV+1tBcxmQc2/uWIA6iCPwj6lT9ajG0a6m5ruyZ2Gkb0eb/ADnE5GDFYUHKhX/go6/PBOPWtwJzZlwrYU4Ckj6085V0CUt6HooyLJY0JYIPCpP5R/3XPsXuZkd7XRIjkEk7qR1z9K6iGMxK6h4zqOSdO9KX8qorKzoXOdtC5PbyqXHKr1sHSDScyb3fQRpVSMfMUwzrboC8qRgb52GTUmSYx2ESasFth8dz+1K2JluAVZDltlJ3wvekjB42wf6ULm6hTLKjMM4YqupyfId81sTOrIq2iLI4BUPgNj18qE9wtkGEh0gbM3bNaeeaWG3a1cxJKQHlVCSq9v3poxutBWylIZZuFWcwtTGiLJGCU0gDOwx9wPI0p7NpdW4YSaYsKNOWBAbOx+O5p/h13NNFbJDPCkWFV0Zi7nocMh2ORnffG2KBHLEplWEYKnSxfBJYevTbJpl2Uap2hf2g42gmS2eeaFl35gJ67EZKnPf9aRXiE7i3iFxz1kbJ5v4gcHO+9TuOWVzLcy3O4U7RgIXL7+XZfU/DenxbxvCOTGkc5Qc1E6Be5Uds10ciUUhZFWy4dGBG8QZbWSM6i5wfEFIXPpg/XvUm54fw8Xip79EyqdIYhiACeg23O9ZusG/mOCiwRxqNB8wM/tWHjdxZxxKoUznmkjORjO/ypLaYX1opzrcWlqtuGU6HBkKvtj086mw2zG+RjgxQ6gzd8k7fbNMcVlhfRCZESYASAEdRuMeh2o1l4ULFc6zsCcZ2xv6VGLajl9iWwETyOVlk0jWcDV0bfoKbHCXlAlhjmMT+JCNJ2PTeluJQGCWAzBmdznAOdh326CmYJlggjhjl0pGoVQZBsAMeVX42ltjxRLs77NzayxkDTJiTzxnH70SW2WG+ZWXxm4Zs9+m361LuLlbYGG3Rfw93LdWP8xVm6laa+SYDCmMn54FCacY/0D0ibfuDM5OOmAfLuamxxrdxSRrsy7qf5/N6Y4qWimdepP5c1Otp5EuVZiAOjAdwdjV+KPhaGiirwaIzWF1asylz0B7YNdFxAvDYhI7rRnGpQuzfP5VzlpcCLiALf+6uGIqveyj3cK5LaRmufmTzMl2heN+SiPGAWPVsjA9BWr6Cea1SWG4MQyVkOrb0pQ3QmRdcCKUIIdf0NN8Bm58VxbTbsW5in+fKhJOHmvQlUahuV4fotkw6KVDEnffvTd7Yw3mWgkTnjd1DDOM98frUS/0QzvLISMkdD08tqZjfmzNe25Ma41sT57D9qbHxyDWhq6SNoMOCDG4Kj1FNcH5sMReRVDEE5A3x5GhpMl7ECYlEgO5BwR/emJ5BaWDFyod/CFJ65rnk3SghV9Em85V7I0qTNy0JDJg6TnqM1VtY4ILKMzLI4RQuIz4d9vietQobmS6uURVOl12VXwF67gV0LXkMfDfd4tLTs+56YA6V0TTVRKLTPS7Rn3gxRW+SCFwNT74znrityTc5GJYO6jBbG432z8sVIu55DbxpIpjKsSshGSV7r54zg/KjWk4e3ck52xnzpGmtisNxC6kKk6deAMLkDOBjc1OFw5nE0MEcU2wYCXOR8TjtX0pyWSNmlmm2CE4Cjpv50o9uk8mnUOahICx7r/196eEVWxf6U7qETNcNr/FnTqdgMdD8DQ7F5oIWinlJOc4ONsd6FbczSInO6LgEnetWVnLPdhZSCigGQqQflt51N/q02C/QzxBFS1W7MKuzqqr4dyc7fLNeIBIyRtI4khwzsp6se1OyzLI7ENhI/ARikniLZEWApJ1yHbJpIT8UmFdG7ixmu5tVhcpHLDH4YSdIIz0B7bZ6jqPWrKpd6RyoLVkx4SY1JI7b96iIHsYVe2WEQByZnaQaiANsjy3oBu4MnTd3Cr2AY7V0KTS6se17RP4jZB+KHbwyMG+Xf9KtxmN7TK4JUkHHYZxSD+K5LNuQnX50P2cYtczKxJU25JHrrakmnOFv0buTMe0NvzMFdirAn4EVzzroJ2Yb4BI7V1HtJtFIRseWDXJmWTVp1HFdXxrfGgrSH5i4eOVVJCKCcDaql3I0lgJFyRsGx5dv2qckjpdsisQpABXsdqoWn+ljseo+Yocrqn9AetgJ823D1yfxZGGT5V7wqcJcCXVpydxjvRuKgclBjYL+9SbYkyISdznNLBKfG7N6KnEbSS54gVR1bmDUqscZpxIxY8L5Uu0khAKnt8a8EaSzWfMUNmReta434uIaTuB0FRytRiZdG+GlmmEJUHbJ9PWvOI8WWK+WCW158CEElAdSkd1/t3o3DVCpIwADdM155nvmoxlGPK210C6YK3hEKS3OjJdjytP9AGc4O4JO2PQ14riVWk93kVcbggZP8zRG61l9l2p88ndDN2b1xBdLxv4MMAx8hijWEUTQ4W2kiVmPWQb7jYb1Pk2U0XgYyLhzuyq2kntTtXECKtlHam4kSEnmafCjNkSkHdT5ZGwNIcWKQlFtwURgTpkG437elfWUaycSXWM4XI3xvtQvatR71Gcf79Pyydq3HHZqPbEPNID1z+VvSnZSLG3MVquZHPUnG/nW7RVjsIRGAoCLjA8xk0K8JaWPO+IiRXPJ5cteidbE7y5YzLEMZABcqOpFMWjluJWVvkGGdgh6bgnf+/yqdZbuWO5IOSab4Qoe74ezDJS4YL6fmFdCSsK7F7hUOqEFDpdlMbdDvvivVs7UAARzdO0xx+lGW0gPtG6GJSvPY4Pr1pW44ldpcSqsuFVyANI2GfhVHa6Y77P/2Q=="/>
          <p:cNvSpPr>
            <a:spLocks noChangeAspect="1" noChangeArrowheads="1"/>
          </p:cNvSpPr>
          <p:nvPr/>
        </p:nvSpPr>
        <p:spPr bwMode="auto">
          <a:xfrm>
            <a:off x="63500" y="-455613"/>
            <a:ext cx="1162050" cy="876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8" name="Picture 6" descr="http://www.tropicalforages.info/key/Forages/Media/Html/images/Pennisetum_clandestinum/Pennisetum_clandestinum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2514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effects of plant </a:t>
            </a:r>
            <a:r>
              <a:rPr lang="en-US" dirty="0" err="1" smtClean="0"/>
              <a:t>allelopathy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dirty="0" err="1" smtClean="0"/>
              <a:t>Abiotic</a:t>
            </a:r>
            <a:r>
              <a:rPr lang="en-US" b="1" dirty="0" smtClean="0"/>
              <a:t> agents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soil </a:t>
            </a:r>
            <a:r>
              <a:rPr lang="en-US" dirty="0" err="1" smtClean="0"/>
              <a:t>fertility,light</a:t>
            </a:r>
            <a:r>
              <a:rPr lang="en-US" dirty="0" smtClean="0"/>
              <a:t> intensity (</a:t>
            </a:r>
            <a:r>
              <a:rPr lang="en-IN" sz="1600" dirty="0" smtClean="0"/>
              <a:t>22°C and27°C</a:t>
            </a:r>
            <a:r>
              <a:rPr lang="en-IN" sz="2800" dirty="0" smtClean="0"/>
              <a:t>)</a:t>
            </a:r>
            <a:r>
              <a:rPr lang="en-US" dirty="0" smtClean="0"/>
              <a:t>,atmospheric </a:t>
            </a:r>
            <a:r>
              <a:rPr lang="en-US" dirty="0" err="1" smtClean="0"/>
              <a:t>humidity,water</a:t>
            </a:r>
            <a:r>
              <a:rPr lang="en-US" dirty="0" smtClean="0"/>
              <a:t> and </a:t>
            </a:r>
            <a:r>
              <a:rPr lang="en-US" dirty="0" err="1" smtClean="0"/>
              <a:t>abiotic</a:t>
            </a:r>
            <a:r>
              <a:rPr lang="en-US" dirty="0" smtClean="0"/>
              <a:t> stress and precipitation etc.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Biotic agents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Attack by pathogens and herbivores,</a:t>
            </a:r>
          </a:p>
          <a:p>
            <a:pPr>
              <a:buNone/>
            </a:pPr>
            <a:r>
              <a:rPr lang="en-US" dirty="0" smtClean="0"/>
              <a:t>over populations etc.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future directions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science of plant </a:t>
            </a:r>
            <a:r>
              <a:rPr lang="en-US" dirty="0" err="1" smtClean="0"/>
              <a:t>allelopathy</a:t>
            </a:r>
            <a:r>
              <a:rPr lang="en-US" dirty="0" smtClean="0"/>
              <a:t> exhibits complexities of biochemical interaction among plants including microbes. This plays an important role in agro-ecosystem leading to the healthy natural </a:t>
            </a:r>
            <a:r>
              <a:rPr lang="en-US" dirty="0" err="1" smtClean="0"/>
              <a:t>resources.These</a:t>
            </a:r>
            <a:r>
              <a:rPr lang="en-US" dirty="0" smtClean="0"/>
              <a:t> natural products (</a:t>
            </a:r>
            <a:r>
              <a:rPr lang="en-US" dirty="0" err="1" smtClean="0"/>
              <a:t>allelochemicals</a:t>
            </a:r>
            <a:r>
              <a:rPr lang="en-US" dirty="0" smtClean="0"/>
              <a:t>) are environmental friendly and target </a:t>
            </a:r>
            <a:r>
              <a:rPr lang="en-US" dirty="0" err="1" smtClean="0"/>
              <a:t>oriented.These</a:t>
            </a:r>
            <a:r>
              <a:rPr lang="en-US" dirty="0" smtClean="0"/>
              <a:t> biochemical products are originally plant secondary metabolites.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REFERENCES AND SOURCES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Allelopathy</a:t>
            </a:r>
            <a:r>
              <a:rPr lang="en-US" sz="1800" dirty="0" smtClean="0"/>
              <a:t> in </a:t>
            </a:r>
            <a:r>
              <a:rPr lang="en-US" sz="1800" dirty="0" err="1" smtClean="0"/>
              <a:t>Agroecosystems</a:t>
            </a:r>
            <a:r>
              <a:rPr lang="en-US" sz="1800" dirty="0" smtClean="0"/>
              <a:t> ,BY R.K. </a:t>
            </a:r>
            <a:r>
              <a:rPr lang="en-US" sz="1800" dirty="0" err="1" smtClean="0"/>
              <a:t>Kohli,Batish,Daizy</a:t>
            </a:r>
            <a:endParaRPr lang="en-US" sz="1800" dirty="0" smtClean="0"/>
          </a:p>
          <a:p>
            <a:r>
              <a:rPr lang="en-US" sz="1800" dirty="0" smtClean="0"/>
              <a:t>Plant-Plant </a:t>
            </a:r>
            <a:r>
              <a:rPr lang="en-US" sz="1800" dirty="0" err="1" smtClean="0"/>
              <a:t>Allelopathic</a:t>
            </a:r>
            <a:r>
              <a:rPr lang="en-US" sz="1800" dirty="0" smtClean="0"/>
              <a:t> interaction ,BY Springer</a:t>
            </a:r>
          </a:p>
          <a:p>
            <a:r>
              <a:rPr lang="en-US" sz="1800" dirty="0" smtClean="0"/>
              <a:t>Plant Ecology BY Michael .</a:t>
            </a:r>
            <a:r>
              <a:rPr lang="en-US" sz="1800" dirty="0" err="1" smtClean="0"/>
              <a:t>J.Crawling</a:t>
            </a:r>
            <a:endParaRPr lang="en-US" sz="1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^ </a:t>
            </a:r>
            <a:r>
              <a:rPr lang="en-US" sz="1600" b="1" i="1" baseline="30000" dirty="0" smtClean="0">
                <a:hlinkClick r:id="rId2"/>
              </a:rPr>
              <a:t>a</a:t>
            </a:r>
            <a:r>
              <a:rPr lang="en-US" sz="1600" dirty="0" smtClean="0"/>
              <a:t> </a:t>
            </a:r>
            <a:r>
              <a:rPr lang="en-US" sz="1600" b="1" i="1" baseline="30000" dirty="0" smtClean="0">
                <a:hlinkClick r:id="rId3"/>
              </a:rPr>
              <a:t>b</a:t>
            </a:r>
            <a:r>
              <a:rPr lang="en-US" sz="1600" dirty="0" smtClean="0"/>
              <a:t> Stamp, Nancy (March 2003), "Out of the quagmire of plant defense hypotheses", </a:t>
            </a:r>
            <a:r>
              <a:rPr lang="en-US" sz="1600" i="1" dirty="0" smtClean="0"/>
              <a:t>The Quarterly Review of Biology</a:t>
            </a:r>
            <a:r>
              <a:rPr lang="en-US" sz="1600" dirty="0" smtClean="0"/>
              <a:t> </a:t>
            </a:r>
            <a:r>
              <a:rPr lang="en-US" sz="1600" b="1" dirty="0" smtClean="0"/>
              <a:t>78</a:t>
            </a:r>
            <a:r>
              <a:rPr lang="en-US" sz="1600" dirty="0" smtClean="0"/>
              <a:t> (1): 23–55, </a:t>
            </a:r>
            <a:endParaRPr lang="en-IN" sz="3600" dirty="0" smtClean="0"/>
          </a:p>
          <a:p>
            <a:r>
              <a:rPr lang="en-US" sz="1200" dirty="0" smtClean="0"/>
              <a:t>Kruse, M. M. </a:t>
            </a:r>
            <a:r>
              <a:rPr lang="en-US" sz="1200" dirty="0" err="1" smtClean="0"/>
              <a:t>Strandberg</a:t>
            </a:r>
            <a:r>
              <a:rPr lang="en-US" sz="1200" dirty="0" smtClean="0"/>
              <a:t> and B. </a:t>
            </a:r>
            <a:r>
              <a:rPr lang="en-US" sz="1200" dirty="0" err="1" smtClean="0"/>
              <a:t>Strandberg</a:t>
            </a:r>
            <a:r>
              <a:rPr lang="en-US" sz="1200" dirty="0" smtClean="0"/>
              <a:t>. 2000. Ecological Effects of </a:t>
            </a:r>
            <a:r>
              <a:rPr lang="en-US" sz="1200" dirty="0" err="1" smtClean="0"/>
              <a:t>Allelopathic</a:t>
            </a:r>
            <a:r>
              <a:rPr lang="en-US" sz="1200" dirty="0" smtClean="0"/>
              <a:t> Plants - A Review. National Environmental Research Institute - NERI Technical Report No. 315. </a:t>
            </a:r>
            <a:r>
              <a:rPr lang="en-US" sz="1200" dirty="0" err="1" smtClean="0"/>
              <a:t>Silkeborg</a:t>
            </a:r>
            <a:r>
              <a:rPr lang="en-US" sz="1200" dirty="0" smtClean="0"/>
              <a:t>, Denmark. </a:t>
            </a:r>
            <a:endParaRPr lang="en-IN" sz="1200" dirty="0" smtClean="0"/>
          </a:p>
          <a:p>
            <a:pPr lvl="0"/>
            <a:r>
              <a:rPr lang="en-US" sz="1200" dirty="0" err="1" smtClean="0"/>
              <a:t>Rizvi</a:t>
            </a:r>
            <a:r>
              <a:rPr lang="en-US" sz="1200" dirty="0" smtClean="0"/>
              <a:t>, S. J. H., M. </a:t>
            </a:r>
            <a:r>
              <a:rPr lang="en-US" sz="1200" dirty="0" err="1" smtClean="0"/>
              <a:t>Tahir</a:t>
            </a:r>
            <a:r>
              <a:rPr lang="en-US" sz="1200" dirty="0" smtClean="0"/>
              <a:t>, V. </a:t>
            </a:r>
            <a:r>
              <a:rPr lang="en-US" sz="1200" dirty="0" err="1" smtClean="0"/>
              <a:t>Rizvi</a:t>
            </a:r>
            <a:r>
              <a:rPr lang="en-US" sz="1200" dirty="0" smtClean="0"/>
              <a:t>, R. K. </a:t>
            </a:r>
            <a:r>
              <a:rPr lang="en-US" sz="1200" dirty="0" err="1" smtClean="0"/>
              <a:t>Kohli</a:t>
            </a:r>
            <a:r>
              <a:rPr lang="en-US" sz="1200" dirty="0" smtClean="0"/>
              <a:t>, and A. </a:t>
            </a:r>
            <a:r>
              <a:rPr lang="en-US" sz="1200" dirty="0" err="1" smtClean="0"/>
              <a:t>Ansari</a:t>
            </a:r>
            <a:r>
              <a:rPr lang="en-US" sz="1200" dirty="0" smtClean="0"/>
              <a:t>. 1999. </a:t>
            </a:r>
            <a:r>
              <a:rPr lang="en-US" sz="1200" dirty="0" err="1" smtClean="0"/>
              <a:t>Allelopathic</a:t>
            </a:r>
            <a:r>
              <a:rPr lang="en-US" sz="1200" dirty="0" smtClean="0"/>
              <a:t> Interactions in </a:t>
            </a:r>
            <a:r>
              <a:rPr lang="en-US" sz="1200" dirty="0" err="1" smtClean="0"/>
              <a:t>Agroforestry</a:t>
            </a:r>
            <a:r>
              <a:rPr lang="en-US" sz="1200" dirty="0" smtClean="0"/>
              <a:t> Systems. Critical Reviews in Plant Sciences 18: 773-779. </a:t>
            </a:r>
          </a:p>
          <a:p>
            <a:pPr lvl="0"/>
            <a:r>
              <a:rPr lang="en-US" sz="1200" dirty="0" err="1" smtClean="0"/>
              <a:t>Altieri</a:t>
            </a:r>
            <a:r>
              <a:rPr lang="en-US" sz="1200" dirty="0" smtClean="0"/>
              <a:t>, M. 1993. Crop protection strategies for subsistence farmers. </a:t>
            </a:r>
            <a:r>
              <a:rPr lang="en-US" sz="1200" dirty="0" err="1" smtClean="0"/>
              <a:t>Westview</a:t>
            </a:r>
            <a:r>
              <a:rPr lang="en-US" sz="1200" dirty="0" smtClean="0"/>
              <a:t> Press, </a:t>
            </a:r>
            <a:endParaRPr lang="en-IN" sz="1200" dirty="0" smtClean="0"/>
          </a:p>
          <a:p>
            <a:r>
              <a:rPr lang="en-US" sz="1200" dirty="0" err="1" smtClean="0"/>
              <a:t>Achhireddy</a:t>
            </a:r>
            <a:r>
              <a:rPr lang="en-US" sz="1200" dirty="0" smtClean="0"/>
              <a:t> N.R. and Singh M. 1984. </a:t>
            </a:r>
            <a:r>
              <a:rPr lang="en-US" sz="1200" dirty="0" err="1" smtClean="0"/>
              <a:t>Allelopathic</a:t>
            </a:r>
            <a:r>
              <a:rPr lang="en-US" sz="1200" dirty="0" smtClean="0"/>
              <a:t> effects of lantana</a:t>
            </a:r>
            <a:endParaRPr lang="en-IN" sz="1200" dirty="0" smtClean="0"/>
          </a:p>
          <a:p>
            <a:r>
              <a:rPr lang="en-US" sz="1200" dirty="0" smtClean="0"/>
              <a:t>(</a:t>
            </a:r>
            <a:r>
              <a:rPr lang="en-US" sz="1200" i="1" dirty="0" smtClean="0"/>
              <a:t>Lantana </a:t>
            </a:r>
            <a:r>
              <a:rPr lang="en-US" sz="1200" i="1" dirty="0" err="1" smtClean="0"/>
              <a:t>camara</a:t>
            </a:r>
            <a:r>
              <a:rPr lang="en-US" sz="1200" dirty="0" smtClean="0"/>
              <a:t>) on </a:t>
            </a:r>
            <a:r>
              <a:rPr lang="en-US" sz="1200" dirty="0" err="1" smtClean="0"/>
              <a:t>milkweedvine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Morrenia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odorata</a:t>
            </a:r>
            <a:r>
              <a:rPr lang="en-US" sz="1200" dirty="0" smtClean="0"/>
              <a:t>). </a:t>
            </a:r>
            <a:r>
              <a:rPr lang="en-US" sz="1200" i="1" dirty="0" smtClean="0"/>
              <a:t>Weed Sci. </a:t>
            </a:r>
            <a:r>
              <a:rPr lang="en-US" sz="1200" b="1" dirty="0" smtClean="0"/>
              <a:t>32</a:t>
            </a:r>
            <a:r>
              <a:rPr lang="en-US" sz="1200" dirty="0" smtClean="0"/>
              <a:t>, 757–</a:t>
            </a:r>
            <a:endParaRPr lang="en-IN" sz="1200" dirty="0" smtClean="0"/>
          </a:p>
          <a:p>
            <a:r>
              <a:rPr lang="en-US" sz="1200" dirty="0" smtClean="0"/>
              <a:t>761.</a:t>
            </a:r>
            <a:endParaRPr lang="en-IN" sz="1200" dirty="0" smtClean="0"/>
          </a:p>
          <a:p>
            <a:r>
              <a:rPr lang="en-US" sz="1200" dirty="0" smtClean="0"/>
              <a:t>Blum U. 1998. Effects of microbial utilization of </a:t>
            </a:r>
            <a:r>
              <a:rPr lang="en-US" sz="1200" dirty="0" err="1" smtClean="0"/>
              <a:t>phenolic</a:t>
            </a:r>
            <a:r>
              <a:rPr lang="en-US" sz="1200" dirty="0" smtClean="0"/>
              <a:t> acids and their</a:t>
            </a:r>
            <a:endParaRPr lang="en-IN" sz="1200" dirty="0" smtClean="0"/>
          </a:p>
          <a:p>
            <a:r>
              <a:rPr lang="en-US" sz="1200" dirty="0" err="1" smtClean="0"/>
              <a:t>phenolic</a:t>
            </a:r>
            <a:r>
              <a:rPr lang="en-US" sz="1200" dirty="0" smtClean="0"/>
              <a:t> acid breakdown products on </a:t>
            </a:r>
            <a:r>
              <a:rPr lang="en-US" sz="1200" dirty="0" err="1" smtClean="0"/>
              <a:t>allelopathic</a:t>
            </a:r>
            <a:r>
              <a:rPr lang="en-US" sz="1200" dirty="0" smtClean="0"/>
              <a:t> interactions. </a:t>
            </a:r>
            <a:r>
              <a:rPr lang="en-US" sz="1200" i="1" dirty="0" smtClean="0"/>
              <a:t>J. Chem.</a:t>
            </a:r>
            <a:endParaRPr lang="en-IN" sz="1200" dirty="0" smtClean="0"/>
          </a:p>
          <a:p>
            <a:r>
              <a:rPr lang="en-US" sz="1200" i="1" dirty="0" smtClean="0"/>
              <a:t>Ecol. </a:t>
            </a:r>
            <a:r>
              <a:rPr lang="en-US" sz="1200" b="1" dirty="0" smtClean="0"/>
              <a:t>24</a:t>
            </a:r>
            <a:r>
              <a:rPr lang="en-US" sz="1200" dirty="0" smtClean="0"/>
              <a:t>, 685–708.</a:t>
            </a:r>
            <a:endParaRPr lang="en-IN" sz="1200" dirty="0" smtClean="0"/>
          </a:p>
          <a:p>
            <a:endParaRPr lang="en-IN" sz="1200" dirty="0" smtClean="0"/>
          </a:p>
          <a:p>
            <a:r>
              <a:rPr lang="en-US" sz="2000" dirty="0" smtClean="0"/>
              <a:t>www.organicweeds.org.uk</a:t>
            </a:r>
            <a:endParaRPr lang="en-IN" sz="20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PLANT ALLELOPATHY?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term </a:t>
            </a:r>
            <a:r>
              <a:rPr lang="en-US" sz="2400" dirty="0" err="1" smtClean="0"/>
              <a:t>Allelopathy</a:t>
            </a:r>
            <a:r>
              <a:rPr lang="en-US" sz="2400" dirty="0" smtClean="0"/>
              <a:t>, from the </a:t>
            </a:r>
            <a:r>
              <a:rPr lang="en-US" sz="2400" dirty="0" smtClean="0">
                <a:hlinkClick r:id="rId2" tooltip="Ancient Greek"/>
              </a:rPr>
              <a:t>Greek</a:t>
            </a:r>
            <a:r>
              <a:rPr lang="en-US" sz="2400" dirty="0" smtClean="0"/>
              <a:t>-derived compounds </a:t>
            </a:r>
            <a:r>
              <a:rPr lang="en-US" sz="2400" i="1" dirty="0" err="1" smtClean="0"/>
              <a:t>allelo</a:t>
            </a:r>
            <a:r>
              <a:rPr lang="en-US" sz="2400" i="1" dirty="0" smtClean="0"/>
              <a:t>-</a:t>
            </a:r>
            <a:r>
              <a:rPr lang="en-US" sz="2400" dirty="0" smtClean="0"/>
              <a:t> and 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pathy</a:t>
            </a:r>
            <a:r>
              <a:rPr lang="en-US" sz="2400" dirty="0" smtClean="0"/>
              <a:t> (meaning "mutual harm" or "suffering"), was first used in 1937 by the Austrian professor </a:t>
            </a:r>
            <a:r>
              <a:rPr lang="en-US" sz="2400" dirty="0" smtClean="0">
                <a:hlinkClick r:id="rId3" tooltip="Hans Molisch"/>
              </a:rPr>
              <a:t>Hans </a:t>
            </a:r>
            <a:r>
              <a:rPr lang="en-US" sz="2400" dirty="0" err="1" smtClean="0">
                <a:hlinkClick r:id="rId3" tooltip="Hans Molisch"/>
              </a:rPr>
              <a:t>Molisch</a:t>
            </a:r>
            <a:r>
              <a:rPr lang="en-US" sz="2400" dirty="0" smtClean="0"/>
              <a:t> in the book </a:t>
            </a:r>
            <a:r>
              <a:rPr lang="en-US" sz="2400" i="1" dirty="0" err="1" smtClean="0"/>
              <a:t>Der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Einfluss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einer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Pflanze</a:t>
            </a:r>
            <a:r>
              <a:rPr lang="en-US" sz="2400" i="1" dirty="0" smtClean="0"/>
              <a:t> auf die </a:t>
            </a:r>
            <a:r>
              <a:rPr lang="en-US" sz="2400" i="1" dirty="0" err="1" smtClean="0"/>
              <a:t>andere</a:t>
            </a:r>
            <a:r>
              <a:rPr lang="en-US" sz="2400" i="1" dirty="0" smtClean="0"/>
              <a:t> - </a:t>
            </a:r>
            <a:r>
              <a:rPr lang="en-US" sz="2400" i="1" dirty="0" err="1" smtClean="0"/>
              <a:t>Allelopathie</a:t>
            </a:r>
            <a:r>
              <a:rPr lang="en-US" sz="2400" dirty="0" smtClean="0"/>
              <a:t> (The Effect of Plants on Each Other) published in German.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350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Allelopathy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refers to the beneficial or harmful effects of one plant on another plant, both crop and weed species, by the release of chemicals from plant parts .</a:t>
            </a:r>
            <a:endParaRPr lang="en-US" sz="2400" dirty="0"/>
          </a:p>
        </p:txBody>
      </p:sp>
      <p:pic>
        <p:nvPicPr>
          <p:cNvPr id="1026" name="Picture 2" descr="C:\Users\Sanjeev\Desktop\additional\allelopath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429000"/>
            <a:ext cx="386715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PLANT ALLELOPATHY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Theophrastus (ca. 300 B.C.E.), a student and successor to Aristotle, wrote about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allelopathic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reactions in his botanical works.  He has been called the "father of Botany", and wrote of how chickpea "exhausts" the soil and destroys weeds.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 C.E., Gaius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Plinius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Secundus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also known as Pliny the Elder, a roman scholar and naturalist, wrote about how chick pea and barley "scorch up"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cornland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He also mentioned that Walnut trees are toxic to other plants.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Augustin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Pyramus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Candolle, a botanist and naturalist, in 1832, suggested that soil sickness was caused by chemicals released by the crop.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ALLELOCHEMICALS AND THEIR OCCURRENCE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648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. </a:t>
            </a:r>
            <a:r>
              <a:rPr lang="en-US" sz="2400" dirty="0" err="1" smtClean="0"/>
              <a:t>Allelochemicals</a:t>
            </a:r>
            <a:r>
              <a:rPr lang="en-US" sz="2400" dirty="0" smtClean="0"/>
              <a:t> are a subset of </a:t>
            </a:r>
            <a:r>
              <a:rPr lang="en-US" sz="2400" dirty="0" smtClean="0">
                <a:hlinkClick r:id="rId3" tooltip="Secondary metabolites"/>
              </a:rPr>
              <a:t>secondary metabolites</a:t>
            </a:r>
            <a:r>
              <a:rPr lang="en-US" sz="2400" dirty="0" smtClean="0"/>
              <a:t>,</a:t>
            </a:r>
            <a:r>
              <a:rPr lang="en-US" sz="2400" baseline="30000" dirty="0" smtClean="0">
                <a:hlinkClick r:id="rId4"/>
              </a:rPr>
              <a:t>[</a:t>
            </a:r>
            <a:r>
              <a:rPr lang="en-US" sz="2400" dirty="0" smtClean="0"/>
              <a:t>which are not required for metabolism (i.e. growth, development and reproduction) of the </a:t>
            </a:r>
            <a:r>
              <a:rPr lang="en-US" sz="2400" dirty="0" err="1" smtClean="0"/>
              <a:t>allelopathic</a:t>
            </a:r>
            <a:r>
              <a:rPr lang="en-US" sz="2400" dirty="0" smtClean="0"/>
              <a:t> organism. </a:t>
            </a:r>
            <a:r>
              <a:rPr lang="en-US" sz="2400" dirty="0" err="1" smtClean="0"/>
              <a:t>Allelochemicals</a:t>
            </a:r>
            <a:r>
              <a:rPr lang="en-US" sz="2400" dirty="0" smtClean="0"/>
              <a:t> with negative </a:t>
            </a:r>
            <a:r>
              <a:rPr lang="en-US" sz="2400" dirty="0" err="1" smtClean="0"/>
              <a:t>allelopathic</a:t>
            </a:r>
            <a:r>
              <a:rPr lang="en-US" sz="2400" dirty="0" smtClean="0"/>
              <a:t> effects are an important part of </a:t>
            </a:r>
            <a:r>
              <a:rPr lang="en-US" sz="2400" dirty="0" smtClean="0">
                <a:hlinkClick r:id="rId5" tooltip="Plant defense against herbivory"/>
              </a:rPr>
              <a:t>plant defense against </a:t>
            </a:r>
            <a:r>
              <a:rPr lang="en-US" sz="2400" dirty="0" err="1" smtClean="0">
                <a:hlinkClick r:id="rId5" tooltip="Plant defense against herbivory"/>
              </a:rPr>
              <a:t>herbivory</a:t>
            </a:r>
            <a:endParaRPr lang="en-US" sz="2400" dirty="0" smtClean="0"/>
          </a:p>
          <a:p>
            <a:pPr>
              <a:buNone/>
            </a:pP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Allelopathic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chemicals can be present in any part of the plant.  They can be found in roots,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rhizomes,leaves,stems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flowers ,pollens, fruits, or seeds. </a:t>
            </a:r>
          </a:p>
          <a:p>
            <a:pPr>
              <a:buNone/>
            </a:pP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They can also be found in the surrounding soil.  Target species are affected by these toxins in many different ways. </a:t>
            </a:r>
          </a:p>
          <a:p>
            <a:pPr>
              <a:buNone/>
            </a:pPr>
            <a:endParaRPr lang="en-US" sz="2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3554" name="Picture 2" descr="http://t0.gstatic.com/images?q=tbn:ANd9GcSNAQA2DOiYrRVzGr3P3ZSnJCEIPbbeSL-JNnOsyFILH4cA7Yv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752600"/>
            <a:ext cx="3124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These </a:t>
            </a:r>
            <a:r>
              <a:rPr lang="en-US" dirty="0" err="1" smtClean="0"/>
              <a:t>allelochemicals</a:t>
            </a:r>
            <a:r>
              <a:rPr lang="en-US" dirty="0" smtClean="0"/>
              <a:t> may be conveniently  grouped as follows:</a:t>
            </a:r>
            <a:br>
              <a:rPr lang="en-US" dirty="0" smtClean="0"/>
            </a:br>
            <a:r>
              <a:rPr lang="en-US" dirty="0" smtClean="0"/>
              <a:t>GLUCOSIDES</a:t>
            </a:r>
            <a:br>
              <a:rPr lang="en-US" dirty="0" smtClean="0"/>
            </a:br>
            <a:r>
              <a:rPr lang="en-US" dirty="0" smtClean="0"/>
              <a:t>SAPONINS</a:t>
            </a:r>
            <a:br>
              <a:rPr lang="en-US" dirty="0" smtClean="0"/>
            </a:br>
            <a:r>
              <a:rPr lang="en-US" dirty="0" smtClean="0"/>
              <a:t>TANNINS</a:t>
            </a:r>
          </a:p>
          <a:p>
            <a:r>
              <a:rPr lang="en-US" dirty="0" smtClean="0"/>
              <a:t>ISOTHIOCYANATES</a:t>
            </a:r>
          </a:p>
          <a:p>
            <a:r>
              <a:rPr lang="en-US" dirty="0" smtClean="0"/>
              <a:t>GLUCOSINOLATES</a:t>
            </a:r>
            <a:br>
              <a:rPr lang="en-US" dirty="0" smtClean="0"/>
            </a:br>
            <a:r>
              <a:rPr lang="en-US" dirty="0" smtClean="0"/>
              <a:t>ALKALOIDS</a:t>
            </a:r>
            <a:br>
              <a:rPr lang="en-US" dirty="0" smtClean="0"/>
            </a:br>
            <a:r>
              <a:rPr lang="en-US" dirty="0" smtClean="0"/>
              <a:t>PHENOLIC COMPOUNDS</a:t>
            </a:r>
            <a:br>
              <a:rPr lang="en-US" dirty="0" smtClean="0"/>
            </a:br>
            <a:r>
              <a:rPr lang="en-US" dirty="0" smtClean="0"/>
              <a:t>ESSENTIAL OILS(</a:t>
            </a:r>
            <a:r>
              <a:rPr lang="en-US" dirty="0" err="1" smtClean="0"/>
              <a:t>sesquiterpenes</a:t>
            </a:r>
            <a:r>
              <a:rPr lang="en-US" dirty="0" smtClean="0"/>
              <a:t> ,</a:t>
            </a:r>
            <a:r>
              <a:rPr lang="en-US" dirty="0" err="1" smtClean="0"/>
              <a:t>terpenes,coumarins</a:t>
            </a:r>
            <a:r>
              <a:rPr lang="en-US" dirty="0" smtClean="0"/>
              <a:t> etc.)</a:t>
            </a:r>
            <a:br>
              <a:rPr lang="en-US" dirty="0" smtClean="0"/>
            </a:br>
            <a:r>
              <a:rPr lang="en-US" dirty="0" smtClean="0"/>
              <a:t>ORGANIC ACIDS and </a:t>
            </a:r>
          </a:p>
          <a:p>
            <a:r>
              <a:rPr lang="en-US" dirty="0" smtClean="0"/>
              <a:t>OTHERS.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occurrence is sporadic but may be specific for FAMILIES,SUB FAMILIES</a:t>
            </a:r>
            <a:br>
              <a:rPr lang="en-US" dirty="0" smtClean="0"/>
            </a:br>
            <a:r>
              <a:rPr lang="en-US" dirty="0" smtClean="0"/>
              <a:t>and GENERA and sometimes even for SPECIES or SUB SPECIES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structure of some ALKALOIDS </a:t>
            </a:r>
            <a:endParaRPr lang="en-US" dirty="0"/>
          </a:p>
        </p:txBody>
      </p:sp>
      <p:pic>
        <p:nvPicPr>
          <p:cNvPr id="4" name="Content Placeholder 6" descr="http://waynesword.palomar.edu/images/alkaloid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600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Alkaloids include literally thousands of bitter, nitrogenous compounds found throughout the plant kingdom. They often contain one or more rings of carbon atoms, with a nitrogen atom in the ring. </a:t>
            </a:r>
            <a:endParaRPr lang="en-IN" dirty="0"/>
          </a:p>
        </p:txBody>
      </p:sp>
      <p:pic>
        <p:nvPicPr>
          <p:cNvPr id="6" name="Picture 5" descr="http://waynesword.palomar.edu/images/mescalt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13716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structure of FLAVONOIDS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waynesword.palomar.edu/images/anthoc3.gif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76400"/>
            <a:ext cx="5619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structure of TANNIC ACIDS</a:t>
            </a:r>
            <a:endParaRPr lang="en-US" dirty="0"/>
          </a:p>
        </p:txBody>
      </p:sp>
      <p:pic>
        <p:nvPicPr>
          <p:cNvPr id="4" name="Content Placeholder 3" descr="This is the chemical structure of tannic acid.">
            <a:hlinkClick r:id="rId2" tgtFrame="_blank" tooltip="&quot;View Full-Siz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47800" y="1524000"/>
            <a:ext cx="4962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1514</Words>
  <Application>Microsoft Office PowerPoint</Application>
  <PresentationFormat>On-screen Show (4:3)</PresentationFormat>
  <Paragraphs>155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PLANT ALLELOPATHY</vt:lpstr>
      <vt:lpstr>CONTENTS</vt:lpstr>
      <vt:lpstr>WHAT IS PLANT ALLELOPATHY?</vt:lpstr>
      <vt:lpstr>HISTORY OF PLANT ALLELOPATHY</vt:lpstr>
      <vt:lpstr>ALLELOCHEMICALS AND THEIR OCCURRENCE</vt:lpstr>
      <vt:lpstr>continued</vt:lpstr>
      <vt:lpstr>Chemical structure of some ALKALOIDS </vt:lpstr>
      <vt:lpstr>Chemical structure of FLAVONOIDS</vt:lpstr>
      <vt:lpstr>Chemical structure of TANNIC ACIDS</vt:lpstr>
      <vt:lpstr>Chemical structure of some ORGANIC ACIDS</vt:lpstr>
      <vt:lpstr>SYNTHESIS OF SOME ALLELOCHEMICALS</vt:lpstr>
      <vt:lpstr>Algal  Allelopathy</vt:lpstr>
      <vt:lpstr>BRYOPHYTIC  ALLELOPATHY</vt:lpstr>
      <vt:lpstr>Pteridophytic Allelopathy</vt:lpstr>
      <vt:lpstr>Gymnospermic Allelopathy</vt:lpstr>
      <vt:lpstr>Mode of allelochemical release</vt:lpstr>
      <vt:lpstr>Mode of action of Allelochemicals</vt:lpstr>
      <vt:lpstr>Plants-Microbes Communication</vt:lpstr>
      <vt:lpstr>PLANT –PLANT NEGATIVE INTERACTION</vt:lpstr>
      <vt:lpstr>POSITIVE ROLES OF PLANT ALLELOPATHY 1.IN WEED CONTROL</vt:lpstr>
      <vt:lpstr>Application of Plant allelopathy in 2.FARMING :</vt:lpstr>
      <vt:lpstr>Roles of Allelopathy in  3.Plant Biodiversity and Sustainable Agriculture </vt:lpstr>
      <vt:lpstr>Physiological effects of plant allelopathy</vt:lpstr>
      <vt:lpstr>Conclusion and future directions</vt:lpstr>
      <vt:lpstr>REFERENCES AND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ALLELOPATHY</dc:title>
  <dc:creator>Sony</dc:creator>
  <cp:lastModifiedBy>Mani</cp:lastModifiedBy>
  <cp:revision>53</cp:revision>
  <dcterms:created xsi:type="dcterms:W3CDTF">2012-03-09T20:36:32Z</dcterms:created>
  <dcterms:modified xsi:type="dcterms:W3CDTF">2012-03-12T05:34:17Z</dcterms:modified>
</cp:coreProperties>
</file>