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handoutMasterIdLst>
    <p:handoutMasterId r:id="rId20"/>
  </p:handoutMasterIdLst>
  <p:sldIdLst>
    <p:sldId id="580" r:id="rId2"/>
    <p:sldId id="729" r:id="rId3"/>
    <p:sldId id="727" r:id="rId4"/>
    <p:sldId id="730" r:id="rId5"/>
    <p:sldId id="705" r:id="rId6"/>
    <p:sldId id="602" r:id="rId7"/>
    <p:sldId id="734" r:id="rId8"/>
    <p:sldId id="735" r:id="rId9"/>
    <p:sldId id="737" r:id="rId10"/>
    <p:sldId id="736" r:id="rId11"/>
    <p:sldId id="738" r:id="rId12"/>
    <p:sldId id="697" r:id="rId13"/>
    <p:sldId id="741" r:id="rId14"/>
    <p:sldId id="740" r:id="rId15"/>
    <p:sldId id="701" r:id="rId16"/>
    <p:sldId id="739" r:id="rId17"/>
    <p:sldId id="691" r:id="rId18"/>
  </p:sldIdLst>
  <p:sldSz cx="9144000" cy="6858000" type="screen4x3"/>
  <p:notesSz cx="6669088" cy="992822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3300"/>
    <a:srgbClr val="FF0000"/>
    <a:srgbClr val="00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746" autoAdjust="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143E18-42DE-4725-B2F0-93F080D6A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0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D04AE4-38BE-4246-A301-39F91C2FBB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56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7F1F-63A7-4857-A35F-253BFD93DB17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C9C0-1912-4512-ABBB-8210DB8AB0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B762-90A9-439A-94E2-FA214ADB5F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62E08-536B-4E72-A6A4-C8F212C011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D0C9-03C6-48F6-AF80-4DEC48957A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0F30-E8AF-454C-A816-153346966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7CA2-A667-45E6-B3D7-55C0965938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D862-6664-4EBF-8CBD-403966FE52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B3B5-25E3-4526-8CA7-B7603C724C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7FC5-3419-4C98-A7E6-44831F76C5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5377-2C5D-4AC0-90EF-285721D441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AA80-C17F-4DEA-A016-546A8B3C27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7371-C143-4512-A139-788F39D7DA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01F3-945D-4662-BD18-3320C214DC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1FAA-7F55-42D5-8DC0-C658DC4718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83CDBB3-F59F-45F7-847B-DC5EA1446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fr/imgres?imgurl=http://www.ecologie.gouv.fr/IMG/Image/J3_lombric_MichelCambrony.jpg&amp;imgrefurl=http://www.ecologie.gouv.fr/Mettre-au-travail-les-vers-de.html&amp;h=338&amp;w=500&amp;sz=122&amp;hl=fr&amp;start=1&amp;um=1&amp;tbnid=PZ-idSsc2oRvcM:&amp;tbnh=88&amp;tbnw=130&amp;prev=/images?q=vers+de+terre&amp;um=1&amp;hl=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r/imgres?imgurl=http://www.afblum.be/bioafb/arthropo/scutcole.JPG&amp;imgrefurl=http://www.afblum.be/bioafb/arthropo/arthropo.htm&amp;h=272&amp;w=510&amp;sz=80&amp;hl=fr&amp;start=1&amp;um=1&amp;tbnid=CaOSbCHlGBajPM:&amp;tbnh=70&amp;tbnw=131&amp;prev=/images?q=chilopode&amp;um=1&amp;hl=fr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hyperlink" Target="http://images.google.fr/imgres?imgurl=http://www.afblum.be/bioafb/arthropo/porcspin.JPG&amp;imgrefurl=http://www.afblum.be/bioafb/arthropo/arthropo.htm&amp;h=310&amp;w=510&amp;sz=137&amp;hl=fr&amp;start=11&amp;um=1&amp;tbnid=F56xMl_QDqr21M:&amp;tbnh=80&amp;tbnw=131&amp;prev=/images?q=isopode&amp;um=1&amp;hl=fr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818710"/>
            <a:ext cx="8712200" cy="16541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Comprendre les liens entre biodiversité et services des écosystèmes</a:t>
            </a:r>
            <a:endParaRPr lang="fr-FR" sz="4400" i="1" dirty="0" smtClean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611560" y="3540125"/>
            <a:ext cx="2570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Garnier</a:t>
            </a:r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341530" y="4554125"/>
            <a:ext cx="3024188" cy="1709737"/>
            <a:chOff x="3645" y="2160"/>
            <a:chExt cx="1872" cy="1155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3645" y="2160"/>
            <a:ext cx="1872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Photo Editor Photo" r:id="rId3" imgW="5619048" imgH="2534004" progId="">
                    <p:embed/>
                  </p:oleObj>
                </mc:Choice>
                <mc:Fallback>
                  <p:oleObj name="Photo Editor Photo" r:id="rId3" imgW="5619048" imgH="253400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" y="2160"/>
                          <a:ext cx="1872" cy="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09" name="Text Box 9"/>
            <p:cNvSpPr txBox="1">
              <a:spLocks noChangeArrowheads="1"/>
            </p:cNvSpPr>
            <p:nvPr/>
          </p:nvSpPr>
          <p:spPr bwMode="auto">
            <a:xfrm>
              <a:off x="4205" y="3067"/>
              <a:ext cx="89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Montpellier</a:t>
              </a:r>
            </a:p>
          </p:txBody>
        </p:sp>
      </p:grp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96487"/>
            <a:ext cx="903466" cy="90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42" name="Picture 18" descr="http://www.umontpellier.fr/wp-content/uploads/2015/02/logo_u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 r="65942"/>
          <a:stretch/>
        </p:blipFill>
        <p:spPr bwMode="auto">
          <a:xfrm>
            <a:off x="4869085" y="5496487"/>
            <a:ext cx="100183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883"/>
          <a:stretch/>
        </p:blipFill>
        <p:spPr bwMode="auto">
          <a:xfrm>
            <a:off x="5984617" y="5496487"/>
            <a:ext cx="1669039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Ecole Pratique des Hautes Etud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4000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4" y="5496487"/>
            <a:ext cx="115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792148" y="4890662"/>
            <a:ext cx="2570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 5175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Métriques de diversité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Centré « autour » du niveau spécifique (et/ou populations)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Différentes composantes de la diversité biologique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     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íaz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(2006)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Biology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4: 1300</a:t>
            </a:r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88" y="1560513"/>
            <a:ext cx="3036887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5246688" y="2798763"/>
            <a:ext cx="33750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5427663" y="2259013"/>
            <a:ext cx="3375025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5472113" y="3608388"/>
            <a:ext cx="3375025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5157788" y="4194175"/>
            <a:ext cx="3375025" cy="103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5337175" y="5273675"/>
            <a:ext cx="3375025" cy="144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5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  <p:bldP spid="305157" grpId="0" animBg="1"/>
      <p:bldP spid="305158" grpId="0" animBg="1"/>
      <p:bldP spid="305159" grpId="0" animBg="1"/>
      <p:bldP spid="305160" grpId="0" animBg="1"/>
      <p:bldP spid="305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Diversité fonctionnelle, propriétés et services des écosystèmes</a:t>
            </a:r>
            <a:endParaRPr lang="fr-F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7" y="1509214"/>
            <a:ext cx="5421093" cy="52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00" y="5949950"/>
            <a:ext cx="2651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íaz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(2007)</a:t>
            </a:r>
          </a:p>
          <a:p>
            <a:pPr algn="l">
              <a:defRPr/>
            </a:pP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In: </a:t>
            </a:r>
            <a:r>
              <a:rPr lang="fr-FR" sz="1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Terrestrial</a:t>
            </a:r>
            <a:r>
              <a:rPr lang="fr-FR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sz="1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Ecosystems</a:t>
            </a:r>
            <a:endParaRPr lang="fr-FR" sz="1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fr-FR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a </a:t>
            </a:r>
            <a:r>
              <a:rPr lang="fr-FR" sz="1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Changing</a:t>
            </a:r>
            <a:r>
              <a:rPr lang="fr-FR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World</a:t>
            </a: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(Springer)</a:t>
            </a:r>
            <a:endParaRPr lang="fr-FR" sz="1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4736" y="3402000"/>
            <a:ext cx="16859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latin typeface="Calibri" panose="020F0502020204030204" pitchFamily="34" charset="0"/>
              </a:rPr>
              <a:t>Functional</a:t>
            </a:r>
            <a:r>
              <a:rPr lang="fr-FR" sz="1400" b="1" dirty="0" smtClean="0">
                <a:latin typeface="Calibri" panose="020F0502020204030204" pitchFamily="34" charset="0"/>
              </a:rPr>
              <a:t> structure</a:t>
            </a:r>
          </a:p>
          <a:p>
            <a:r>
              <a:rPr lang="fr-FR" sz="1400" b="1" dirty="0">
                <a:latin typeface="Calibri" panose="020F0502020204030204" pitchFamily="34" charset="0"/>
              </a:rPr>
              <a:t>o</a:t>
            </a:r>
            <a:r>
              <a:rPr lang="fr-FR" sz="1400" b="1" dirty="0" smtClean="0">
                <a:latin typeface="Calibri" panose="020F0502020204030204" pitchFamily="34" charset="0"/>
              </a:rPr>
              <a:t>f </a:t>
            </a:r>
            <a:r>
              <a:rPr lang="fr-FR" sz="1400" b="1" dirty="0" err="1" smtClean="0">
                <a:latin typeface="Calibri" panose="020F0502020204030204" pitchFamily="34" charset="0"/>
              </a:rPr>
              <a:t>community</a:t>
            </a:r>
            <a:endParaRPr lang="fr-FR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structure fonctionnelle </a:t>
            </a:r>
            <a:br>
              <a:rPr lang="fr-FR" dirty="0" smtClean="0"/>
            </a:br>
            <a:r>
              <a:rPr lang="fr-FR" dirty="0" smtClean="0"/>
              <a:t>des communautés</a:t>
            </a:r>
            <a:endParaRPr lang="fr-FR" dirty="0"/>
          </a:p>
        </p:txBody>
      </p:sp>
      <p:grpSp>
        <p:nvGrpSpPr>
          <p:cNvPr id="3" name="Group 3"/>
          <p:cNvGrpSpPr/>
          <p:nvPr/>
        </p:nvGrpSpPr>
        <p:grpSpPr>
          <a:xfrm>
            <a:off x="341530" y="2056202"/>
            <a:ext cx="3780420" cy="2810780"/>
            <a:chOff x="2514600" y="2667000"/>
            <a:chExt cx="2286000" cy="21336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447800" y="3733800"/>
              <a:ext cx="2133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514600" y="4800600"/>
              <a:ext cx="22860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432764" y="2692098"/>
            <a:ext cx="3608583" cy="2030505"/>
          </a:xfrm>
          <a:custGeom>
            <a:avLst/>
            <a:gdLst>
              <a:gd name="connsiteX0" fmla="*/ 0 w 4121834"/>
              <a:gd name="connsiteY0" fmla="*/ 2963593 h 2963593"/>
              <a:gd name="connsiteX1" fmla="*/ 998806 w 4121834"/>
              <a:gd name="connsiteY1" fmla="*/ 2471224 h 2963593"/>
              <a:gd name="connsiteX2" fmla="*/ 2194560 w 4121834"/>
              <a:gd name="connsiteY2" fmla="*/ 9378 h 2963593"/>
              <a:gd name="connsiteX3" fmla="*/ 3179299 w 4121834"/>
              <a:gd name="connsiteY3" fmla="*/ 2414953 h 2963593"/>
              <a:gd name="connsiteX4" fmla="*/ 4121834 w 4121834"/>
              <a:gd name="connsiteY4" fmla="*/ 2949526 h 29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1834" h="2963593">
                <a:moveTo>
                  <a:pt x="0" y="2963593"/>
                </a:moveTo>
                <a:cubicBezTo>
                  <a:pt x="316523" y="2963593"/>
                  <a:pt x="633046" y="2963593"/>
                  <a:pt x="998806" y="2471224"/>
                </a:cubicBezTo>
                <a:cubicBezTo>
                  <a:pt x="1364566" y="1978855"/>
                  <a:pt x="1831145" y="18756"/>
                  <a:pt x="2194560" y="9378"/>
                </a:cubicBezTo>
                <a:cubicBezTo>
                  <a:pt x="2557975" y="0"/>
                  <a:pt x="2858087" y="1924928"/>
                  <a:pt x="3179299" y="2414953"/>
                </a:cubicBezTo>
                <a:cubicBezTo>
                  <a:pt x="3500511" y="2904978"/>
                  <a:pt x="3811172" y="2927252"/>
                  <a:pt x="4121834" y="294952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666" y="4974968"/>
            <a:ext cx="169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Valeur</a:t>
            </a:r>
            <a:r>
              <a:rPr lang="en-US" b="1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 du trait</a:t>
            </a:r>
            <a:endParaRPr lang="en-US" b="1" dirty="0"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" name="Straight Connector 8"/>
          <p:cNvCxnSpPr/>
          <p:nvPr/>
        </p:nvCxnSpPr>
        <p:spPr>
          <a:xfrm flipH="1">
            <a:off x="2340000" y="2215302"/>
            <a:ext cx="3291" cy="26025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/>
          <p:cNvCxnSpPr/>
          <p:nvPr/>
        </p:nvCxnSpPr>
        <p:spPr>
          <a:xfrm>
            <a:off x="1736685" y="3806310"/>
            <a:ext cx="1142404" cy="108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10"/>
          <p:cNvSpPr txBox="1"/>
          <p:nvPr/>
        </p:nvSpPr>
        <p:spPr>
          <a:xfrm>
            <a:off x="684647" y="1583795"/>
            <a:ext cx="334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Moyenne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de la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communauté</a:t>
            </a:r>
            <a:endPara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(MPC)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1640" y="4018248"/>
            <a:ext cx="193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Variation du trait</a:t>
            </a:r>
          </a:p>
          <a:p>
            <a:pPr algn="ctr"/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diversité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fonctionnelle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9" name="Group 3"/>
          <p:cNvGrpSpPr/>
          <p:nvPr/>
        </p:nvGrpSpPr>
        <p:grpSpPr>
          <a:xfrm>
            <a:off x="4346975" y="2213865"/>
            <a:ext cx="4680520" cy="2680385"/>
            <a:chOff x="3656117" y="2666998"/>
            <a:chExt cx="3710339" cy="2111522"/>
          </a:xfrm>
        </p:grpSpPr>
        <p:cxnSp>
          <p:nvCxnSpPr>
            <p:cNvPr id="30" name="Straight Connector 2"/>
            <p:cNvCxnSpPr/>
            <p:nvPr/>
          </p:nvCxnSpPr>
          <p:spPr>
            <a:xfrm rot="5400000">
              <a:off x="2600356" y="3722759"/>
              <a:ext cx="211152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"/>
            <p:cNvCxnSpPr/>
            <p:nvPr/>
          </p:nvCxnSpPr>
          <p:spPr>
            <a:xfrm>
              <a:off x="3656117" y="4765255"/>
              <a:ext cx="371033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53"/>
          <p:cNvGrpSpPr/>
          <p:nvPr/>
        </p:nvGrpSpPr>
        <p:grpSpPr>
          <a:xfrm>
            <a:off x="4668473" y="2731561"/>
            <a:ext cx="4192511" cy="2010290"/>
            <a:chOff x="1057366" y="3249854"/>
            <a:chExt cx="5267234" cy="2633534"/>
          </a:xfrm>
        </p:grpSpPr>
        <p:sp>
          <p:nvSpPr>
            <p:cNvPr id="42" name="Freeform 17"/>
            <p:cNvSpPr/>
            <p:nvPr/>
          </p:nvSpPr>
          <p:spPr>
            <a:xfrm>
              <a:off x="1057366" y="3249854"/>
              <a:ext cx="5267234" cy="2633534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3" name="Freeform 18"/>
            <p:cNvSpPr/>
            <p:nvPr/>
          </p:nvSpPr>
          <p:spPr>
            <a:xfrm>
              <a:off x="1771706" y="5612054"/>
              <a:ext cx="990600" cy="2713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4" name="Freeform 19"/>
            <p:cNvSpPr/>
            <p:nvPr/>
          </p:nvSpPr>
          <p:spPr>
            <a:xfrm>
              <a:off x="2228906" y="5307254"/>
              <a:ext cx="990600" cy="5761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5" name="Freeform 20"/>
            <p:cNvSpPr/>
            <p:nvPr/>
          </p:nvSpPr>
          <p:spPr>
            <a:xfrm>
              <a:off x="2533706" y="4545254"/>
              <a:ext cx="1295400" cy="13381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6" name="Freeform 21"/>
            <p:cNvSpPr/>
            <p:nvPr/>
          </p:nvSpPr>
          <p:spPr>
            <a:xfrm>
              <a:off x="2914706" y="4164254"/>
              <a:ext cx="1371600" cy="17191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7" name="Freeform 22"/>
            <p:cNvSpPr/>
            <p:nvPr/>
          </p:nvSpPr>
          <p:spPr>
            <a:xfrm>
              <a:off x="3371906" y="4164254"/>
              <a:ext cx="1371600" cy="17191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8" name="Freeform 23"/>
            <p:cNvSpPr/>
            <p:nvPr/>
          </p:nvSpPr>
          <p:spPr>
            <a:xfrm>
              <a:off x="4210106" y="5459654"/>
              <a:ext cx="1295400" cy="4237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49" name="Freeform 24"/>
            <p:cNvSpPr/>
            <p:nvPr/>
          </p:nvSpPr>
          <p:spPr>
            <a:xfrm>
              <a:off x="4667306" y="5688254"/>
              <a:ext cx="1219200" cy="195133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  <p:sp>
          <p:nvSpPr>
            <p:cNvPr id="50" name="Freeform 25"/>
            <p:cNvSpPr/>
            <p:nvPr/>
          </p:nvSpPr>
          <p:spPr>
            <a:xfrm>
              <a:off x="3733800" y="4724400"/>
              <a:ext cx="1371600" cy="1158987"/>
            </a:xfrm>
            <a:custGeom>
              <a:avLst/>
              <a:gdLst>
                <a:gd name="connsiteX0" fmla="*/ 0 w 4121834"/>
                <a:gd name="connsiteY0" fmla="*/ 2963593 h 2963593"/>
                <a:gd name="connsiteX1" fmla="*/ 998806 w 4121834"/>
                <a:gd name="connsiteY1" fmla="*/ 2471224 h 2963593"/>
                <a:gd name="connsiteX2" fmla="*/ 2194560 w 4121834"/>
                <a:gd name="connsiteY2" fmla="*/ 9378 h 2963593"/>
                <a:gd name="connsiteX3" fmla="*/ 3179299 w 4121834"/>
                <a:gd name="connsiteY3" fmla="*/ 2414953 h 2963593"/>
                <a:gd name="connsiteX4" fmla="*/ 4121834 w 4121834"/>
                <a:gd name="connsiteY4" fmla="*/ 2949526 h 29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34" h="2963593">
                  <a:moveTo>
                    <a:pt x="0" y="2963593"/>
                  </a:moveTo>
                  <a:cubicBezTo>
                    <a:pt x="316523" y="2963593"/>
                    <a:pt x="633046" y="2963593"/>
                    <a:pt x="998806" y="2471224"/>
                  </a:cubicBezTo>
                  <a:cubicBezTo>
                    <a:pt x="1364566" y="1978855"/>
                    <a:pt x="1831145" y="18756"/>
                    <a:pt x="2194560" y="9378"/>
                  </a:cubicBezTo>
                  <a:cubicBezTo>
                    <a:pt x="2557975" y="0"/>
                    <a:pt x="2858087" y="1924928"/>
                    <a:pt x="3179299" y="2414953"/>
                  </a:cubicBezTo>
                  <a:cubicBezTo>
                    <a:pt x="3500511" y="2904978"/>
                    <a:pt x="3811172" y="2927252"/>
                    <a:pt x="4121834" y="2949526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itchFamily="34" charset="0"/>
              </a:endParaRPr>
            </a:p>
          </p:txBody>
        </p:sp>
      </p:grpSp>
      <p:sp>
        <p:nvSpPr>
          <p:cNvPr id="56" name="TextBox 6"/>
          <p:cNvSpPr txBox="1"/>
          <p:nvPr/>
        </p:nvSpPr>
        <p:spPr>
          <a:xfrm>
            <a:off x="5985741" y="4974968"/>
            <a:ext cx="169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Valeur</a:t>
            </a:r>
            <a:r>
              <a:rPr lang="en-US" b="1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 du trait</a:t>
            </a:r>
            <a:endParaRPr lang="en-US" b="1" dirty="0"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2906815" y="6023029"/>
            <a:ext cx="30594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b="1" dirty="0" smtClean="0"/>
              <a:t>Propriétés et services des écosystèmes</a:t>
            </a:r>
          </a:p>
        </p:txBody>
      </p:sp>
      <p:sp>
        <p:nvSpPr>
          <p:cNvPr id="55" name="Flèche vers le bas 54"/>
          <p:cNvSpPr/>
          <p:nvPr/>
        </p:nvSpPr>
        <p:spPr bwMode="auto">
          <a:xfrm>
            <a:off x="4160492" y="5159634"/>
            <a:ext cx="546523" cy="7446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842030" y="1673805"/>
            <a:ext cx="391543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Système </a:t>
            </a:r>
            <a:r>
              <a:rPr lang="fr-FR" b="1" dirty="0" err="1" smtClean="0"/>
              <a:t>pluri-spécifique</a:t>
            </a:r>
            <a:endParaRPr lang="fr-FR" b="1" dirty="0"/>
          </a:p>
        </p:txBody>
      </p:sp>
      <p:sp>
        <p:nvSpPr>
          <p:cNvPr id="60" name="TextBox 7"/>
          <p:cNvSpPr txBox="1"/>
          <p:nvPr/>
        </p:nvSpPr>
        <p:spPr>
          <a:xfrm rot="16200000">
            <a:off x="-1288548" y="3184784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Nombre</a:t>
            </a:r>
            <a:r>
              <a:rPr lang="en-US" b="1" dirty="0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b="1" dirty="0" err="1" smtClean="0">
                <a:latin typeface="Segoe UI Semibold" pitchFamily="34" charset="0"/>
                <a:ea typeface="Segoe UI" pitchFamily="34" charset="0"/>
                <a:cs typeface="Segoe UI" pitchFamily="34" charset="0"/>
              </a:rPr>
              <a:t>d’individus</a:t>
            </a:r>
            <a:endParaRPr lang="en-US" b="1" dirty="0"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33634" y="5364215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Andrew</a:t>
            </a:r>
          </a:p>
          <a:p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Siefert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9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0" grpId="1"/>
      <p:bldP spid="11" grpId="0"/>
      <p:bldP spid="56" grpId="0"/>
      <p:bldP spid="57" grpId="0" animBg="1"/>
      <p:bldP spid="55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1770"/>
          <a:stretch/>
        </p:blipFill>
        <p:spPr bwMode="auto">
          <a:xfrm>
            <a:off x="4644000" y="1988840"/>
            <a:ext cx="4212000" cy="41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fonctionnelle et digestibilité des prairies permanentes</a:t>
            </a:r>
            <a:endParaRPr lang="fr-FR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95455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81535" y="6451593"/>
            <a:ext cx="3690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Gardarin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 al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(2014) 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J </a:t>
            </a:r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Appl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Ecol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51: 1207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81535" y="5814265"/>
            <a:ext cx="29708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MPC_Teneur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matière sèche</a:t>
            </a:r>
          </a:p>
          <a:p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feuilles (mg g</a:t>
            </a:r>
            <a:r>
              <a:rPr lang="fr-FR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17005" y="1681063"/>
            <a:ext cx="37417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Digestibilité de la communauté (g kg</a:t>
            </a:r>
            <a:r>
              <a:rPr lang="fr-FR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/>
              <a:t>De l’organisme aux services</a:t>
            </a:r>
            <a:br>
              <a:rPr lang="fr-FR" sz="4000" dirty="0" smtClean="0"/>
            </a:br>
            <a:r>
              <a:rPr lang="fr-FR" sz="4000" dirty="0" smtClean="0"/>
              <a:t>des écosystèmes</a:t>
            </a:r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auto">
          <a:xfrm>
            <a:off x="358775" y="2632075"/>
            <a:ext cx="3276600" cy="990600"/>
          </a:xfrm>
          <a:prstGeom prst="wedgeRectCallout">
            <a:avLst>
              <a:gd name="adj1" fmla="val 43750"/>
              <a:gd name="adj2" fmla="val 8495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dirty="0">
                <a:latin typeface="Arial Narrow" pitchFamily="34" charset="0"/>
              </a:rPr>
              <a:t>Conservation </a:t>
            </a:r>
            <a:r>
              <a:rPr lang="en-US" sz="2000" dirty="0" err="1">
                <a:latin typeface="Arial Narrow" pitchFamily="34" charset="0"/>
              </a:rPr>
              <a:t>ressources</a:t>
            </a:r>
            <a:r>
              <a:rPr lang="en-US" sz="2000" dirty="0">
                <a:latin typeface="Arial Narrow" pitchFamily="34" charset="0"/>
              </a:rPr>
              <a:t>: </a:t>
            </a:r>
            <a:r>
              <a:rPr lang="en-US" sz="2000" dirty="0" err="1">
                <a:latin typeface="Arial Narrow" pitchFamily="34" charset="0"/>
              </a:rPr>
              <a:t>durée</a:t>
            </a:r>
            <a:r>
              <a:rPr lang="en-US" sz="2000" dirty="0">
                <a:latin typeface="Arial Narrow" pitchFamily="34" charset="0"/>
              </a:rPr>
              <a:t> de </a:t>
            </a:r>
            <a:r>
              <a:rPr lang="en-US" sz="2000" dirty="0" smtClean="0">
                <a:latin typeface="Arial Narrow" pitchFamily="34" charset="0"/>
              </a:rPr>
              <a:t>vie et </a:t>
            </a:r>
            <a:r>
              <a:rPr lang="en-US" sz="2000" dirty="0" err="1" smtClean="0">
                <a:latin typeface="Arial Narrow" pitchFamily="34" charset="0"/>
              </a:rPr>
              <a:t>teneur</a:t>
            </a:r>
            <a:r>
              <a:rPr lang="en-US" sz="2000" dirty="0" smtClean="0">
                <a:latin typeface="Arial Narrow" pitchFamily="34" charset="0"/>
              </a:rPr>
              <a:t> mat. </a:t>
            </a:r>
            <a:r>
              <a:rPr lang="en-US" sz="2000" dirty="0" err="1" smtClean="0">
                <a:latin typeface="Arial Narrow" pitchFamily="34" charset="0"/>
              </a:rPr>
              <a:t>sèche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feuil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efficacité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utilisation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ressources</a:t>
            </a:r>
            <a:r>
              <a:rPr lang="en-US" sz="2000" dirty="0">
                <a:latin typeface="Arial Narrow" pitchFamily="34" charset="0"/>
              </a:rPr>
              <a:t>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auto">
          <a:xfrm>
            <a:off x="5540375" y="2625725"/>
            <a:ext cx="3048000" cy="990600"/>
          </a:xfrm>
          <a:prstGeom prst="wedgeRectCallout">
            <a:avLst>
              <a:gd name="adj1" fmla="val -45259"/>
              <a:gd name="adj2" fmla="val 16986"/>
            </a:avLst>
          </a:prstGeom>
          <a:solidFill>
            <a:srgbClr val="97FF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>
                <a:latin typeface="Arial Narrow" pitchFamily="34" charset="0"/>
              </a:rPr>
              <a:t>Acquisition des ressources: </a:t>
            </a:r>
            <a:r>
              <a:rPr lang="en-US">
                <a:latin typeface="Arial Narrow" pitchFamily="34" charset="0"/>
              </a:rPr>
              <a:t>surface spécifique foliaire, [N] des tissus, croissance</a:t>
            </a:r>
            <a:endParaRPr lang="fr-FR">
              <a:latin typeface="Arial Narrow" pitchFamily="34" charset="0"/>
            </a:endParaRPr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358775" y="3921125"/>
            <a:ext cx="3276600" cy="1219200"/>
          </a:xfrm>
          <a:prstGeom prst="rect">
            <a:avLst/>
          </a:prstGeom>
          <a:solidFill>
            <a:srgbClr val="6B6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>
                <a:latin typeface="Arial Narrow" pitchFamily="34" charset="0"/>
              </a:rPr>
              <a:t>Cycles biogéo lents</a:t>
            </a:r>
          </a:p>
          <a:p>
            <a:r>
              <a:rPr lang="fr-FR" sz="2000">
                <a:latin typeface="Arial Narrow" pitchFamily="34" charset="0"/>
              </a:rPr>
              <a:t>Accumulation litière</a:t>
            </a:r>
          </a:p>
          <a:p>
            <a:r>
              <a:rPr lang="fr-FR" sz="2000">
                <a:latin typeface="Arial Narrow" pitchFamily="34" charset="0"/>
              </a:rPr>
              <a:t>Palatabilité faible</a:t>
            </a:r>
          </a:p>
        </p:txBody>
      </p:sp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5540375" y="3921125"/>
            <a:ext cx="304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>
                <a:latin typeface="Arial Narrow" pitchFamily="34" charset="0"/>
              </a:rPr>
              <a:t>Cycles biogéo rapides</a:t>
            </a:r>
          </a:p>
          <a:p>
            <a:r>
              <a:rPr lang="fr-FR" sz="2000">
                <a:latin typeface="Arial Narrow" pitchFamily="34" charset="0"/>
              </a:rPr>
              <a:t>PPN élevée</a:t>
            </a:r>
          </a:p>
          <a:p>
            <a:r>
              <a:rPr lang="fr-FR" sz="2000">
                <a:latin typeface="Arial Narrow" pitchFamily="34" charset="0"/>
              </a:rPr>
              <a:t>Palatabilité élevée</a:t>
            </a:r>
          </a:p>
        </p:txBody>
      </p:sp>
      <p:sp>
        <p:nvSpPr>
          <p:cNvPr id="489480" name="Text Box 8"/>
          <p:cNvSpPr txBox="1">
            <a:spLocks noChangeArrowheads="1"/>
          </p:cNvSpPr>
          <p:nvPr/>
        </p:nvSpPr>
        <p:spPr bwMode="auto">
          <a:xfrm>
            <a:off x="8664575" y="2655888"/>
            <a:ext cx="4889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fr-FR" sz="2000" b="1">
                <a:latin typeface="Arial Narrow" pitchFamily="34" charset="0"/>
              </a:rPr>
              <a:t>PLANTE</a:t>
            </a:r>
          </a:p>
        </p:txBody>
      </p:sp>
      <p:sp>
        <p:nvSpPr>
          <p:cNvPr id="489481" name="Text Box 9"/>
          <p:cNvSpPr txBox="1">
            <a:spLocks noChangeArrowheads="1"/>
          </p:cNvSpPr>
          <p:nvPr/>
        </p:nvSpPr>
        <p:spPr bwMode="auto">
          <a:xfrm>
            <a:off x="8664575" y="3943350"/>
            <a:ext cx="4889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fr-FR" sz="2000" b="1">
                <a:latin typeface="Arial Narrow" pitchFamily="34" charset="0"/>
              </a:rPr>
              <a:t>FONCTION</a:t>
            </a:r>
          </a:p>
        </p:txBody>
      </p:sp>
      <p:sp>
        <p:nvSpPr>
          <p:cNvPr id="489482" name="Rectangle 10"/>
          <p:cNvSpPr>
            <a:spLocks noChangeArrowheads="1"/>
          </p:cNvSpPr>
          <p:nvPr/>
        </p:nvSpPr>
        <p:spPr bwMode="auto">
          <a:xfrm>
            <a:off x="358775" y="5445125"/>
            <a:ext cx="3276600" cy="1066800"/>
          </a:xfrm>
          <a:prstGeom prst="rect">
            <a:avLst/>
          </a:prstGeom>
          <a:solidFill>
            <a:srgbClr val="4D40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Séquestration du carbone</a:t>
            </a:r>
          </a:p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Conservation des sols</a:t>
            </a:r>
          </a:p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Contrôle des nuisibles</a:t>
            </a:r>
          </a:p>
        </p:txBody>
      </p:sp>
      <p:sp>
        <p:nvSpPr>
          <p:cNvPr id="489483" name="Rectangle 11"/>
          <p:cNvSpPr>
            <a:spLocks noChangeArrowheads="1"/>
          </p:cNvSpPr>
          <p:nvPr/>
        </p:nvSpPr>
        <p:spPr bwMode="auto">
          <a:xfrm>
            <a:off x="5540375" y="5445125"/>
            <a:ext cx="3048000" cy="1066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Production de foin</a:t>
            </a:r>
          </a:p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Fourniture elts mnx par le sol</a:t>
            </a:r>
          </a:p>
          <a:p>
            <a:r>
              <a:rPr lang="fr-FR" sz="2000">
                <a:solidFill>
                  <a:schemeClr val="accent2"/>
                </a:solidFill>
                <a:latin typeface="Arial Narrow" pitchFamily="34" charset="0"/>
              </a:rPr>
              <a:t>Diversité élevée d’invertébrés</a:t>
            </a:r>
          </a:p>
        </p:txBody>
      </p:sp>
      <p:sp>
        <p:nvSpPr>
          <p:cNvPr id="489484" name="AutoShape 12"/>
          <p:cNvSpPr>
            <a:spLocks noChangeArrowheads="1"/>
          </p:cNvSpPr>
          <p:nvPr/>
        </p:nvSpPr>
        <p:spPr bwMode="auto">
          <a:xfrm>
            <a:off x="206375" y="3013075"/>
            <a:ext cx="228600" cy="1752600"/>
          </a:xfrm>
          <a:prstGeom prst="curvedRightArrow">
            <a:avLst>
              <a:gd name="adj1" fmla="val 153333"/>
              <a:gd name="adj2" fmla="val 3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9485" name="AutoShape 13"/>
          <p:cNvSpPr>
            <a:spLocks noChangeArrowheads="1"/>
          </p:cNvSpPr>
          <p:nvPr/>
        </p:nvSpPr>
        <p:spPr bwMode="auto">
          <a:xfrm>
            <a:off x="206375" y="4613275"/>
            <a:ext cx="228600" cy="1752600"/>
          </a:xfrm>
          <a:prstGeom prst="curvedRightArrow">
            <a:avLst>
              <a:gd name="adj1" fmla="val 153333"/>
              <a:gd name="adj2" fmla="val 3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9486" name="AutoShape 14"/>
          <p:cNvSpPr>
            <a:spLocks noChangeArrowheads="1"/>
          </p:cNvSpPr>
          <p:nvPr/>
        </p:nvSpPr>
        <p:spPr bwMode="auto">
          <a:xfrm>
            <a:off x="3711575" y="2860675"/>
            <a:ext cx="1752600" cy="381000"/>
          </a:xfrm>
          <a:prstGeom prst="leftRightArrow">
            <a:avLst>
              <a:gd name="adj1" fmla="val 50000"/>
              <a:gd name="adj2" fmla="val 92000"/>
            </a:avLst>
          </a:prstGeom>
          <a:gradFill rotWithShape="0">
            <a:gsLst>
              <a:gs pos="0">
                <a:srgbClr val="B3B3FF"/>
              </a:gs>
              <a:gs pos="100000">
                <a:srgbClr val="00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9487" name="AutoShape 15"/>
          <p:cNvSpPr>
            <a:spLocks noChangeArrowheads="1"/>
          </p:cNvSpPr>
          <p:nvPr/>
        </p:nvSpPr>
        <p:spPr bwMode="auto">
          <a:xfrm>
            <a:off x="3711575" y="4308475"/>
            <a:ext cx="1752600" cy="381000"/>
          </a:xfrm>
          <a:prstGeom prst="leftRightArrow">
            <a:avLst>
              <a:gd name="adj1" fmla="val 50000"/>
              <a:gd name="adj2" fmla="val 92000"/>
            </a:avLst>
          </a:prstGeom>
          <a:gradFill rotWithShape="0">
            <a:gsLst>
              <a:gs pos="0">
                <a:srgbClr val="6666FF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9488" name="AutoShape 16"/>
          <p:cNvSpPr>
            <a:spLocks noChangeArrowheads="1"/>
          </p:cNvSpPr>
          <p:nvPr/>
        </p:nvSpPr>
        <p:spPr bwMode="auto">
          <a:xfrm>
            <a:off x="3711575" y="5756275"/>
            <a:ext cx="1752600" cy="381000"/>
          </a:xfrm>
          <a:prstGeom prst="leftRightArrow">
            <a:avLst>
              <a:gd name="adj1" fmla="val 50000"/>
              <a:gd name="adj2" fmla="val 92000"/>
            </a:avLst>
          </a:prstGeom>
          <a:gradFill rotWithShape="0">
            <a:gsLst>
              <a:gs pos="0">
                <a:srgbClr val="5E4BEB"/>
              </a:gs>
              <a:gs pos="100000">
                <a:srgbClr val="3399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9489" name="Text Box 17"/>
          <p:cNvSpPr txBox="1">
            <a:spLocks noChangeArrowheads="1"/>
          </p:cNvSpPr>
          <p:nvPr/>
        </p:nvSpPr>
        <p:spPr bwMode="auto">
          <a:xfrm>
            <a:off x="8674100" y="5384800"/>
            <a:ext cx="4889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fr-FR" sz="2000" b="1">
                <a:latin typeface="Arial Narrow" pitchFamily="34" charset="0"/>
              </a:rPr>
              <a:t>SERVICES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27388" y="1403350"/>
            <a:ext cx="2514600" cy="1311275"/>
            <a:chOff x="1920" y="1008"/>
            <a:chExt cx="1584" cy="826"/>
          </a:xfrm>
        </p:grpSpPr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1981" y="1008"/>
              <a:ext cx="143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Arial Narrow" pitchFamily="34" charset="0"/>
                </a:rPr>
                <a:t>Ressources</a:t>
              </a:r>
            </a:p>
            <a:p>
              <a:r>
                <a:rPr lang="fr-FR" sz="2000">
                  <a:latin typeface="Arial Narrow" pitchFamily="34" charset="0"/>
                </a:rPr>
                <a:t>Température, humidité</a:t>
              </a:r>
            </a:p>
            <a:p>
              <a:endParaRPr lang="fr-FR" sz="2000">
                <a:latin typeface="Arial Narrow" pitchFamily="34" charset="0"/>
              </a:endParaRPr>
            </a:p>
            <a:p>
              <a:r>
                <a:rPr lang="fr-FR" sz="2000">
                  <a:latin typeface="Arial Narrow" pitchFamily="34" charset="0"/>
                </a:rPr>
                <a:t>Succession</a:t>
              </a:r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920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1920" y="1584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9494" name="Text Box 22"/>
          <p:cNvSpPr txBox="1">
            <a:spLocks noChangeArrowheads="1"/>
          </p:cNvSpPr>
          <p:nvPr/>
        </p:nvSpPr>
        <p:spPr bwMode="auto">
          <a:xfrm>
            <a:off x="5157065" y="6541603"/>
            <a:ext cx="3587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Adapté de </a:t>
            </a:r>
            <a:r>
              <a:rPr lang="fr-F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Lavorel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 &amp; </a:t>
            </a:r>
            <a:r>
              <a:rPr lang="fr-F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Grigulis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 (2012) 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J </a:t>
            </a:r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Ecol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 </a:t>
            </a:r>
            <a:endParaRPr lang="fr-FR" sz="1400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04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nimBg="1" autoUpdateAnimBg="0"/>
      <p:bldP spid="489477" grpId="0" animBg="1" autoUpdateAnimBg="0"/>
      <p:bldP spid="489478" grpId="0" animBg="1" autoUpdateAnimBg="0"/>
      <p:bldP spid="489479" grpId="0" animBg="1" autoUpdateAnimBg="0"/>
      <p:bldP spid="489480" grpId="0" autoUpdateAnimBg="0"/>
      <p:bldP spid="489481" grpId="0" autoUpdateAnimBg="0"/>
      <p:bldP spid="489482" grpId="0" animBg="1" autoUpdateAnimBg="0"/>
      <p:bldP spid="489483" grpId="0" animBg="1" autoUpdateAnimBg="0"/>
      <p:bldP spid="489484" grpId="0" animBg="1"/>
      <p:bldP spid="489485" grpId="0" animBg="1"/>
      <p:bldP spid="489486" grpId="0" animBg="1"/>
      <p:bldP spid="489487" grpId="0" animBg="1"/>
      <p:bldP spid="489488" grpId="0" animBg="1"/>
      <p:bldP spid="4894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Le lien diversité-propriétés et services des écosystèmes en trois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3590"/>
            <a:ext cx="8229600" cy="453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dirty="0" smtClean="0"/>
              <a:t>Quelles sont les composantes de la diversité (taxinomique, fonctionnelle?) qui ont un impact sur les propriétés des écosystèmes? </a:t>
            </a:r>
            <a:r>
              <a:rPr lang="fr-FR" i="1" dirty="0" smtClean="0"/>
              <a:t>(la question doit être traitée pour chaque propriété)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Quels sont les compromis et les </a:t>
            </a:r>
            <a:r>
              <a:rPr lang="fr-FR" dirty="0" smtClean="0"/>
              <a:t>complémentarités entre propriétés/services?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 quel pas de temps s’expriment les liens entre diversité et propriétés des écosystèmes? (expression de la complémentarité entre organismes)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3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538736" cy="11398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en</a:t>
            </a:r>
            <a:br>
              <a:rPr lang="fr-FR" dirty="0" smtClean="0"/>
            </a:br>
            <a:r>
              <a:rPr lang="fr-FR" dirty="0" smtClean="0"/>
              <a:t>savoir plus…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43508" y="589004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chemeClr val="accent2">
                    <a:lumMod val="50000"/>
                  </a:schemeClr>
                </a:solidFill>
              </a:rPr>
              <a:t>http://superieur.deboeck.com/</a:t>
            </a:r>
          </a:p>
          <a:p>
            <a:r>
              <a:rPr lang="fr-FR" i="1" u="sng" dirty="0" smtClean="0">
                <a:solidFill>
                  <a:schemeClr val="accent2">
                    <a:lumMod val="50000"/>
                  </a:schemeClr>
                </a:solidFill>
              </a:rPr>
              <a:t>titres/128535_4/</a:t>
            </a:r>
          </a:p>
          <a:p>
            <a:r>
              <a:rPr lang="fr-FR" i="1" u="sng" dirty="0" smtClean="0">
                <a:solidFill>
                  <a:schemeClr val="accent2">
                    <a:lumMod val="50000"/>
                  </a:schemeClr>
                </a:solidFill>
              </a:rPr>
              <a:t>diversite-fonctionnelle-des-plantes.html</a:t>
            </a:r>
            <a:endParaRPr lang="fr-F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age 7" descr="DiverstéFonctionnellePlantes_P1Couver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6218"/>
            <a:ext cx="4464496" cy="63071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59032" y="578610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Septembre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2013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58402" name="Picture 2" descr="http://www.cefe.cnrs.fr/images/stories/DPTEFonctionnelle/ECOPAR/chercheurs/marie-laure_navas/Marie-laure_Nav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67" y="2132856"/>
            <a:ext cx="1905000" cy="1905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34267" y="4181872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Marie-Laure </a:t>
            </a:r>
            <a:r>
              <a:rPr lang="fr-F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Navas</a:t>
            </a:r>
            <a:endParaRPr lang="fr-F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Montpellier </a:t>
            </a:r>
            <a:r>
              <a:rPr lang="fr-F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SupAgro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098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Merci pour votre attention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32140" y="2770765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Des questions ?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err="1" smtClean="0">
                <a:ea typeface="ＭＳ Ｐゴシック" pitchFamily="34" charset="-128"/>
              </a:rPr>
              <a:t>Qu’est</a:t>
            </a:r>
            <a:r>
              <a:rPr lang="en-US" altLang="fr-FR" dirty="0" smtClean="0"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ea typeface="ＭＳ Ｐゴシック" pitchFamily="34" charset="-128"/>
              </a:rPr>
              <a:t>ce</a:t>
            </a:r>
            <a:r>
              <a:rPr lang="en-US" altLang="fr-FR" dirty="0" smtClean="0"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ea typeface="ＭＳ Ｐゴシック" pitchFamily="34" charset="-128"/>
              </a:rPr>
              <a:t>qu’un</a:t>
            </a:r>
            <a:r>
              <a:rPr lang="en-US" altLang="fr-FR" dirty="0" smtClean="0"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ea typeface="ＭＳ Ｐゴシック" pitchFamily="34" charset="-128"/>
              </a:rPr>
              <a:t>écosystème</a:t>
            </a:r>
            <a:r>
              <a:rPr lang="en-US" altLang="fr-FR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6955" y="1808820"/>
            <a:ext cx="481553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sz="2400" dirty="0" smtClean="0"/>
              <a:t>Complexe </a:t>
            </a:r>
            <a:r>
              <a:rPr lang="fr-FR" altLang="fr-FR" sz="2400" dirty="0"/>
              <a:t>dynamique de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communautés végétale, animale et microbienne</a:t>
            </a:r>
            <a:r>
              <a:rPr lang="fr-FR" altLang="fr-FR" sz="2400" dirty="0"/>
              <a:t>, en interactions entre elles et avec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l’environnement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abiotique</a:t>
            </a:r>
            <a:b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400" i="1" dirty="0" smtClean="0"/>
              <a:t>[Les </a:t>
            </a:r>
            <a:r>
              <a:rPr lang="fr-FR" altLang="fr-FR" sz="2400" i="1" dirty="0"/>
              <a:t>êtres humains sont une part intégrale des </a:t>
            </a:r>
            <a:r>
              <a:rPr lang="fr-FR" altLang="fr-FR" sz="2400" i="1" dirty="0" smtClean="0"/>
              <a:t>écosystèmes]</a:t>
            </a:r>
            <a:endParaRPr lang="en-US" sz="2400" i="1" dirty="0" smtClean="0">
              <a:ea typeface="ＭＳ Ｐゴシック" pitchFamily="34" charset="-128"/>
              <a:cs typeface="Times" pitchFamily="-108" charset="0"/>
            </a:endParaRPr>
          </a:p>
        </p:txBody>
      </p:sp>
      <p:pic>
        <p:nvPicPr>
          <p:cNvPr id="4" name="Picture 6" descr="http://www.newphytologist.org/tansley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3" y="2890555"/>
            <a:ext cx="30591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476545" y="5327367"/>
            <a:ext cx="146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1871-1955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8" y="1998752"/>
            <a:ext cx="31686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9" descr="http://www.britishecologicalsociety.org/wp-content/themes/bes/media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0" y="5413092"/>
            <a:ext cx="18002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550" y="1666836"/>
            <a:ext cx="2032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dirty="0"/>
              <a:t>Ecology </a:t>
            </a:r>
            <a:r>
              <a:rPr lang="fr-FR" altLang="fr-FR" sz="1200" dirty="0" smtClean="0"/>
              <a:t>(1935) 16</a:t>
            </a:r>
            <a:r>
              <a:rPr lang="fr-FR" altLang="fr-FR" sz="1200" dirty="0"/>
              <a:t>: 284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65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Ecosystèmes et diversité </a:t>
            </a:r>
            <a:r>
              <a:rPr lang="fr-FR" altLang="fr-FR" dirty="0" smtClean="0"/>
              <a:t>biologique sont des concepts intimement liés</a:t>
            </a:r>
            <a:endParaRPr lang="fr-FR" altLang="fr-FR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fr-FR" altLang="fr-FR" dirty="0" smtClean="0"/>
          </a:p>
          <a:p>
            <a:pPr>
              <a:lnSpc>
                <a:spcPct val="90000"/>
              </a:lnSpc>
            </a:pPr>
            <a:r>
              <a:rPr lang="fr-FR" altLang="fr-FR" dirty="0" smtClean="0"/>
              <a:t>la </a:t>
            </a:r>
            <a:r>
              <a:rPr lang="fr-FR" altLang="fr-FR" dirty="0"/>
              <a:t>biodiversité est le nombre et la composition en génotypes, espèces, types fonctionnels et/ou unités élémentaires qui constituent les </a:t>
            </a:r>
            <a:r>
              <a:rPr lang="fr-FR" altLang="fr-FR" dirty="0" smtClean="0"/>
              <a:t>écosystèmes</a:t>
            </a:r>
            <a:r>
              <a:rPr lang="fr-FR" altLang="fr-FR" dirty="0"/>
              <a:t> </a:t>
            </a:r>
            <a:r>
              <a:rPr lang="fr-FR" altLang="fr-FR" dirty="0" smtClean="0"/>
              <a:t>(et les paysages…);</a:t>
            </a:r>
            <a:endParaRPr lang="fr-FR" altLang="fr-FR" dirty="0"/>
          </a:p>
          <a:p>
            <a:pPr lvl="1">
              <a:lnSpc>
                <a:spcPct val="90000"/>
              </a:lnSpc>
            </a:pPr>
            <a:endParaRPr lang="fr-FR" altLang="fr-FR" dirty="0"/>
          </a:p>
          <a:p>
            <a:pPr>
              <a:lnSpc>
                <a:spcPct val="90000"/>
              </a:lnSpc>
            </a:pPr>
            <a:r>
              <a:rPr lang="fr-FR" altLang="fr-FR" dirty="0"/>
              <a:t>la biodiversité constitue également la structure biologique des écosystèmes (diversité </a:t>
            </a:r>
            <a:r>
              <a:rPr lang="fr-FR" altLang="fr-FR" dirty="0">
                <a:sym typeface="Symbol" pitchFamily="18" charset="2"/>
              </a:rPr>
              <a:t>, indices, réseaux trophiques…)</a:t>
            </a:r>
          </a:p>
        </p:txBody>
      </p:sp>
    </p:spTree>
    <p:extLst>
      <p:ext uri="{BB962C8B-B14F-4D97-AF65-F5344CB8AC3E}">
        <p14:creationId xmlns:p14="http://schemas.microsoft.com/office/powerpoint/2010/main" val="32517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Un écosystème terrestre</a:t>
            </a:r>
            <a:br>
              <a:rPr lang="fr-FR" dirty="0" smtClean="0"/>
            </a:br>
            <a:r>
              <a:rPr lang="fr-FR" dirty="0" smtClean="0"/>
              <a:t>(local) simplifié</a:t>
            </a:r>
          </a:p>
        </p:txBody>
      </p:sp>
      <p:pic>
        <p:nvPicPr>
          <p:cNvPr id="7171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828800"/>
            <a:ext cx="80105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64063" y="6292850"/>
            <a:ext cx="411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Kempf </a:t>
            </a:r>
            <a:r>
              <a:rPr lang="fr-FR" altLang="fr-FR" sz="1400" i="1"/>
              <a:t>et al.</a:t>
            </a:r>
            <a:r>
              <a:rPr lang="fr-FR" altLang="fr-FR" sz="1400"/>
              <a:t> (1998). </a:t>
            </a:r>
            <a:r>
              <a:rPr lang="fr-FR" altLang="fr-FR" sz="1400" i="1"/>
              <a:t>La Recherche, </a:t>
            </a:r>
            <a:r>
              <a:rPr lang="fr-FR" altLang="fr-FR" sz="1400"/>
              <a:t>308: 88</a:t>
            </a:r>
          </a:p>
        </p:txBody>
      </p:sp>
    </p:spTree>
    <p:extLst>
      <p:ext uri="{BB962C8B-B14F-4D97-AF65-F5344CB8AC3E}">
        <p14:creationId xmlns:p14="http://schemas.microsoft.com/office/powerpoint/2010/main" val="37799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smtClean="0"/>
              <a:t>Propriétés et services</a:t>
            </a:r>
            <a:br>
              <a:rPr lang="fr-FR" dirty="0" smtClean="0"/>
            </a:br>
            <a:r>
              <a:rPr lang="fr-FR" dirty="0" smtClean="0"/>
              <a:t>des écosystèmes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5913"/>
            <a:ext cx="31273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8" name="ZoneTexte 4"/>
          <p:cNvSpPr txBox="1">
            <a:spLocks noChangeArrowheads="1"/>
          </p:cNvSpPr>
          <p:nvPr/>
        </p:nvSpPr>
        <p:spPr bwMode="auto">
          <a:xfrm>
            <a:off x="395288" y="1455738"/>
            <a:ext cx="14382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altLang="fr-FR" sz="1200" b="1"/>
              <a:t>Propriétés des</a:t>
            </a:r>
          </a:p>
          <a:p>
            <a:pPr eaLnBrk="1" hangingPunct="1"/>
            <a:r>
              <a:rPr lang="fr-FR" altLang="fr-FR" sz="1200" b="1"/>
              <a:t>écosystèmes</a:t>
            </a:r>
          </a:p>
        </p:txBody>
      </p:sp>
      <p:sp>
        <p:nvSpPr>
          <p:cNvPr id="6" name="Rectangle 118"/>
          <p:cNvSpPr>
            <a:spLocks noChangeArrowheads="1"/>
          </p:cNvSpPr>
          <p:nvPr/>
        </p:nvSpPr>
        <p:spPr bwMode="auto">
          <a:xfrm>
            <a:off x="2124075" y="5845175"/>
            <a:ext cx="2693988" cy="823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247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études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Bello </a:t>
            </a: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(2010)</a:t>
            </a:r>
          </a:p>
          <a:p>
            <a:pPr>
              <a:spcBef>
                <a:spcPct val="20000"/>
              </a:spcBef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Biodivers</a:t>
            </a: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Conserv</a:t>
            </a: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19: 2873</a:t>
            </a:r>
            <a:endParaRPr lang="en-US" sz="1400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4" t="36091" r="31" b="1576"/>
          <a:stretch/>
        </p:blipFill>
        <p:spPr bwMode="auto">
          <a:xfrm>
            <a:off x="4787793" y="1898830"/>
            <a:ext cx="3969672" cy="387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462210" y="5904275"/>
            <a:ext cx="229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D’après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MEA (2005)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03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Ecologie fonctionnelle: bases biologiques des services </a:t>
            </a:r>
            <a:r>
              <a:rPr lang="fr-FR" dirty="0" err="1" smtClean="0"/>
              <a:t>écosystémiques</a:t>
            </a:r>
            <a:endParaRPr lang="fr-F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38" y="1511764"/>
            <a:ext cx="8342417" cy="47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20716" y="6174305"/>
            <a:ext cx="3091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Potschin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Haines-Young (2011)</a:t>
            </a:r>
          </a:p>
          <a:p>
            <a:pPr algn="l"/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</a:t>
            </a:r>
            <a:r>
              <a:rPr 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</a:t>
            </a:r>
            <a:r>
              <a:rPr 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35: 575</a:t>
            </a:r>
            <a:endParaRPr lang="fr-F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46575" y="1628800"/>
            <a:ext cx="3358613" cy="810090"/>
            <a:chOff x="746575" y="1628800"/>
            <a:chExt cx="3358613" cy="810090"/>
          </a:xfrm>
        </p:grpSpPr>
        <p:sp>
          <p:nvSpPr>
            <p:cNvPr id="5" name="Double flèche horizontale 4"/>
            <p:cNvSpPr/>
            <p:nvPr/>
          </p:nvSpPr>
          <p:spPr bwMode="auto">
            <a:xfrm>
              <a:off x="881590" y="2033845"/>
              <a:ext cx="3105345" cy="405045"/>
            </a:xfrm>
            <a:prstGeom prst="left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46575" y="1628800"/>
              <a:ext cx="3358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Ecologie fonctionnelle</a:t>
              </a:r>
              <a:endPara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57053"/>
            <a:ext cx="5825271" cy="441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/>
              <a:t>Propriétés des écosystèmes: les organismes impliqués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71881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446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études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46975" y="6330806"/>
            <a:ext cx="45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Balvanera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2006) </a:t>
            </a:r>
            <a:r>
              <a:rPr lang="en-US" sz="1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Ecol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Let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1146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6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smtClean="0"/>
              <a:t>Métriques de diversité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r-FR" altLang="fr-FR" sz="2400" smtClean="0"/>
          </a:p>
          <a:p>
            <a:pPr eaLnBrk="1" hangingPunct="1"/>
            <a:r>
              <a:rPr lang="fr-FR" altLang="fr-FR" sz="2400" smtClean="0"/>
              <a:t>Centré « autour » du niveau spécifique (et/ou populations)</a:t>
            </a:r>
          </a:p>
          <a:p>
            <a:pPr eaLnBrk="1" hangingPunct="1"/>
            <a:endParaRPr lang="fr-FR" altLang="fr-FR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560513"/>
            <a:ext cx="3036887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46688" y="2798763"/>
            <a:ext cx="3375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427663" y="2259013"/>
            <a:ext cx="33750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472113" y="3608388"/>
            <a:ext cx="33750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157788" y="4194175"/>
            <a:ext cx="3375025" cy="1035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37175" y="5273675"/>
            <a:ext cx="3375025" cy="144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76950" y="863600"/>
            <a:ext cx="2951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r-FR" altLang="fr-FR" sz="1400"/>
              <a:t>Balvanera </a:t>
            </a:r>
            <a:r>
              <a:rPr lang="fr-FR" altLang="fr-FR" sz="1400" i="1"/>
              <a:t>et al.</a:t>
            </a:r>
            <a:r>
              <a:rPr lang="fr-FR" altLang="fr-FR" sz="1400"/>
              <a:t> (2006)</a:t>
            </a:r>
          </a:p>
          <a:p>
            <a:pPr algn="r" eaLnBrk="1" hangingPunct="1"/>
            <a:r>
              <a:rPr lang="fr-FR" altLang="fr-FR" sz="1400" i="1"/>
              <a:t>Ecology Letters</a:t>
            </a:r>
            <a:r>
              <a:rPr lang="fr-FR" altLang="fr-FR" sz="1400"/>
              <a:t>, 9: 1146</a:t>
            </a:r>
          </a:p>
          <a:p>
            <a:pPr algn="r" eaLnBrk="1" hangingPunct="1"/>
            <a:r>
              <a:rPr lang="fr-FR" altLang="fr-FR" sz="1400"/>
              <a:t>		</a:t>
            </a:r>
          </a:p>
          <a:p>
            <a:pPr algn="r" eaLnBrk="1" hangingPunct="1"/>
            <a:r>
              <a:rPr lang="fr-FR" altLang="fr-FR"/>
              <a:t>	</a:t>
            </a:r>
          </a:p>
          <a:p>
            <a:pPr algn="r" eaLnBrk="1" hangingPunct="1"/>
            <a:r>
              <a:rPr lang="fr-FR" altLang="fr-FR"/>
              <a:t>		    </a:t>
            </a:r>
            <a:r>
              <a:rPr lang="fr-FR" altLang="fr-FR" b="1">
                <a:solidFill>
                  <a:srgbClr val="FF5050"/>
                </a:solidFill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19826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Diversité des organismes édaphiques et décomposition de la litière</a:t>
            </a:r>
            <a:endParaRPr lang="fr-FR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97125" y="6080345"/>
            <a:ext cx="2986715" cy="6340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Heemsbergen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2004)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Science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306: 1019</a:t>
            </a:r>
            <a:endParaRPr lang="en-US" sz="1600" dirty="0"/>
          </a:p>
        </p:txBody>
      </p:sp>
      <p:pic>
        <p:nvPicPr>
          <p:cNvPr id="14" name="Picture 10" descr="J3_lombric_MichelCambron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630" y="4547194"/>
            <a:ext cx="10080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porcs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630" y="5194894"/>
            <a:ext cx="1008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scutco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1630" y="5771157"/>
            <a:ext cx="10080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941930" y="4472271"/>
            <a:ext cx="4810125" cy="1432003"/>
          </a:xfrm>
          <a:prstGeom prst="rect">
            <a:avLst/>
          </a:prstGeom>
          <a:solidFill>
            <a:srgbClr val="D2D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1600" b="1" dirty="0">
                <a:latin typeface="Arial" charset="0"/>
              </a:rPr>
              <a:t>Macrofaune du sol: </a:t>
            </a:r>
            <a:r>
              <a:rPr lang="fr-FR" sz="1600" dirty="0">
                <a:latin typeface="Arial" charset="0"/>
              </a:rPr>
              <a:t>e</a:t>
            </a:r>
            <a:r>
              <a:rPr lang="fr-FR" sz="1600" dirty="0" smtClean="0">
                <a:latin typeface="Arial" charset="0"/>
              </a:rPr>
              <a:t>n </a:t>
            </a:r>
            <a:r>
              <a:rPr lang="fr-FR" sz="1600" dirty="0">
                <a:latin typeface="Arial" charset="0"/>
              </a:rPr>
              <a:t>présence de plusieurs groupes fonctionnels (vers de terre, isopodes, </a:t>
            </a:r>
            <a:r>
              <a:rPr lang="fr-FR" sz="1600" dirty="0" err="1">
                <a:latin typeface="Arial" charset="0"/>
              </a:rPr>
              <a:t>chilopodes</a:t>
            </a:r>
            <a:r>
              <a:rPr lang="fr-FR" sz="1600" dirty="0">
                <a:latin typeface="Arial" charset="0"/>
              </a:rPr>
              <a:t>), </a:t>
            </a:r>
            <a:r>
              <a:rPr lang="fr-FR" sz="1600" b="1" dirty="0">
                <a:latin typeface="Arial" charset="0"/>
              </a:rPr>
              <a:t> </a:t>
            </a:r>
            <a:r>
              <a:rPr lang="fr-FR" sz="1600" dirty="0">
                <a:latin typeface="Arial" charset="0"/>
              </a:rPr>
              <a:t>l</a:t>
            </a:r>
            <a:r>
              <a:rPr lang="fr-FR" sz="1600" dirty="0">
                <a:latin typeface="Arial" charset="0"/>
                <a:ea typeface="ヒラギノ角ゴ Pro W3" pitchFamily="8" charset="-128"/>
              </a:rPr>
              <a:t>e nombre d’espèces n’influe pas sur la décomposition. </a:t>
            </a:r>
            <a:r>
              <a:rPr lang="fr-FR" sz="1600" dirty="0" smtClean="0">
                <a:latin typeface="Arial" charset="0"/>
                <a:ea typeface="ヒラギノ角ゴ Pro W3" pitchFamily="8" charset="-128"/>
              </a:rPr>
              <a:t>Ce sont les différences fonctionnelles entre espèces qui induisent une valeur supérieure de la </a:t>
            </a:r>
            <a:r>
              <a:rPr lang="fr-FR" sz="1600" dirty="0">
                <a:latin typeface="Arial" charset="0"/>
                <a:ea typeface="ヒラギノ角ゴ Pro W3" pitchFamily="8" charset="-128"/>
              </a:rPr>
              <a:t>fonction.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" y="1699490"/>
            <a:ext cx="4119445" cy="25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1654613"/>
            <a:ext cx="3510390" cy="25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0" y="1988840"/>
            <a:ext cx="285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smGrid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smGrid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7147</TotalTime>
  <Words>567</Words>
  <Application>Microsoft Office PowerPoint</Application>
  <PresentationFormat>Affichage à l'écran (4:3)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Level</vt:lpstr>
      <vt:lpstr>Photo Editor Photo</vt:lpstr>
      <vt:lpstr>Comprendre les liens entre biodiversité et services des écosystèmes</vt:lpstr>
      <vt:lpstr>Qu’est ce qu’un écosystème?</vt:lpstr>
      <vt:lpstr>Ecosystèmes et diversité biologique sont des concepts intimement liés</vt:lpstr>
      <vt:lpstr>Un écosystème terrestre (local) simplifié</vt:lpstr>
      <vt:lpstr>Propriétés et services des écosystèmes</vt:lpstr>
      <vt:lpstr>Ecologie fonctionnelle: bases biologiques des services écosystémiques</vt:lpstr>
      <vt:lpstr>Propriétés des écosystèmes: les organismes impliqués</vt:lpstr>
      <vt:lpstr>Métriques de diversité</vt:lpstr>
      <vt:lpstr>Diversité des organismes édaphiques et décomposition de la litière</vt:lpstr>
      <vt:lpstr>Métriques de diversité</vt:lpstr>
      <vt:lpstr>Diversité fonctionnelle, propriétés et services des écosystèmes</vt:lpstr>
      <vt:lpstr>La structure fonctionnelle  des communautés</vt:lpstr>
      <vt:lpstr>Structure fonctionnelle et digestibilité des prairies permanentes</vt:lpstr>
      <vt:lpstr>De l’organisme aux services des écosystèmes</vt:lpstr>
      <vt:lpstr>Le lien diversité-propriétés et services des écosystèmes en trois questions</vt:lpstr>
      <vt:lpstr>Pour en savoir plus…</vt:lpstr>
      <vt:lpstr>Merci pour votre attention</vt:lpstr>
    </vt:vector>
  </TitlesOfParts>
  <Company>CNRS_CEFE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Intérêt des traits fonctionnels pour l’étude des communautés végétales [naturelles]</dc:title>
  <dc:creator>Eric Garnier</dc:creator>
  <cp:lastModifiedBy>Eric Garnier</cp:lastModifiedBy>
  <cp:revision>458</cp:revision>
  <cp:lastPrinted>1601-01-01T00:00:00Z</cp:lastPrinted>
  <dcterms:created xsi:type="dcterms:W3CDTF">2007-01-31T15:19:02Z</dcterms:created>
  <dcterms:modified xsi:type="dcterms:W3CDTF">2015-03-12T07:31:49Z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