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charts/chart1.xml" ContentType="application/vnd.openxmlformats-officedocument.drawingml.chart+xml"/>
  <Override PartName="/ppt/drawings/drawing1.xml" ContentType="application/vnd.openxmlformats-officedocument.drawingml.chartshapes+xml"/>
  <Override PartName="/ppt/theme/themeOverride2.xml" ContentType="application/vnd.openxmlformats-officedocument.themeOverride+xml"/>
  <Override PartName="/ppt/charts/chart2.xml" ContentType="application/vnd.openxmlformats-officedocument.drawingml.chart+xml"/>
  <Override PartName="/ppt/drawings/drawing2.xml" ContentType="application/vnd.openxmlformats-officedocument.drawingml.chartshapes+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3.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Lst>
  <p:notesMasterIdLst>
    <p:notesMasterId r:id="rId53"/>
  </p:notesMasterIdLst>
  <p:sldIdLst>
    <p:sldId id="256" r:id="rId2"/>
    <p:sldId id="257" r:id="rId3"/>
    <p:sldId id="258" r:id="rId4"/>
    <p:sldId id="259" r:id="rId5"/>
    <p:sldId id="260" r:id="rId6"/>
    <p:sldId id="264" r:id="rId7"/>
    <p:sldId id="292" r:id="rId8"/>
    <p:sldId id="266" r:id="rId9"/>
    <p:sldId id="267" r:id="rId10"/>
    <p:sldId id="271" r:id="rId11"/>
    <p:sldId id="268" r:id="rId12"/>
    <p:sldId id="300" r:id="rId13"/>
    <p:sldId id="301" r:id="rId14"/>
    <p:sldId id="302" r:id="rId15"/>
    <p:sldId id="298" r:id="rId16"/>
    <p:sldId id="299" r:id="rId17"/>
    <p:sldId id="294" r:id="rId18"/>
    <p:sldId id="295" r:id="rId19"/>
    <p:sldId id="296" r:id="rId20"/>
    <p:sldId id="297" r:id="rId21"/>
    <p:sldId id="293" r:id="rId22"/>
    <p:sldId id="314" r:id="rId23"/>
    <p:sldId id="315" r:id="rId24"/>
    <p:sldId id="316" r:id="rId25"/>
    <p:sldId id="303" r:id="rId26"/>
    <p:sldId id="304" r:id="rId27"/>
    <p:sldId id="305" r:id="rId28"/>
    <p:sldId id="306" r:id="rId29"/>
    <p:sldId id="307" r:id="rId30"/>
    <p:sldId id="308" r:id="rId31"/>
    <p:sldId id="309" r:id="rId32"/>
    <p:sldId id="310" r:id="rId33"/>
    <p:sldId id="311" r:id="rId34"/>
    <p:sldId id="312" r:id="rId35"/>
    <p:sldId id="313" r:id="rId36"/>
    <p:sldId id="261" r:id="rId37"/>
    <p:sldId id="269" r:id="rId38"/>
    <p:sldId id="270"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Lst>
  <p:sldSz cx="13004800" cy="9753600"/>
  <p:notesSz cx="6858000" cy="9144000"/>
  <p:defaultTextStyle>
    <a:defPPr>
      <a:defRPr lang="en-US"/>
    </a:defPPr>
    <a:lvl1pPr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1pPr>
    <a:lvl2pPr marL="342900" indent="1143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2pPr>
    <a:lvl3pPr marL="685800" indent="2286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3pPr>
    <a:lvl4pPr marL="1028700" indent="3429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4pPr>
    <a:lvl5pPr marL="1371600" indent="4572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5pPr>
    <a:lvl6pPr marL="22860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6pPr>
    <a:lvl7pPr marL="27432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7pPr>
    <a:lvl8pPr marL="32004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8pPr>
    <a:lvl9pPr marL="36576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9" d="100"/>
          <a:sy n="109" d="100"/>
        </p:scale>
        <p:origin x="-1920" y="-104"/>
      </p:cViewPr>
      <p:guideLst>
        <p:guide orient="horz" pos="3072"/>
        <p:guide pos="4096"/>
      </p:guideLst>
    </p:cSldViewPr>
  </p:slideViewPr>
  <p:notesTextViewPr>
    <p:cViewPr>
      <p:scale>
        <a:sx n="100" d="100"/>
        <a:sy n="100" d="100"/>
      </p:scale>
      <p:origin x="0" y="0"/>
    </p:cViewPr>
  </p:notesTextViewPr>
  <p:sorterViewPr>
    <p:cViewPr>
      <p:scale>
        <a:sx n="150" d="100"/>
        <a:sy n="150" d="100"/>
      </p:scale>
      <p:origin x="0" y="78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 Id="rId2"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stacked"/>
        <c:varyColors val="0"/>
        <c:dLbls>
          <c:showLegendKey val="0"/>
          <c:showVal val="0"/>
          <c:showCatName val="0"/>
          <c:showSerName val="0"/>
          <c:showPercent val="0"/>
          <c:showBubbleSize val="0"/>
        </c:dLbls>
        <c:gapWidth val="150"/>
        <c:overlap val="100"/>
        <c:axId val="217999160"/>
        <c:axId val="810526840"/>
      </c:barChart>
      <c:catAx>
        <c:axId val="217999160"/>
        <c:scaling>
          <c:orientation val="minMax"/>
        </c:scaling>
        <c:delete val="0"/>
        <c:axPos val="b"/>
        <c:majorTickMark val="out"/>
        <c:minorTickMark val="none"/>
        <c:tickLblPos val="nextTo"/>
        <c:crossAx val="810526840"/>
        <c:crosses val="autoZero"/>
        <c:auto val="1"/>
        <c:lblAlgn val="ctr"/>
        <c:lblOffset val="100"/>
        <c:noMultiLvlLbl val="0"/>
      </c:catAx>
      <c:valAx>
        <c:axId val="810526840"/>
        <c:scaling>
          <c:orientation val="minMax"/>
        </c:scaling>
        <c:delete val="0"/>
        <c:axPos val="l"/>
        <c:majorGridlines/>
        <c:numFmt formatCode="General" sourceLinked="1"/>
        <c:majorTickMark val="out"/>
        <c:minorTickMark val="none"/>
        <c:tickLblPos val="nextTo"/>
        <c:crossAx val="217999160"/>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stacked"/>
        <c:varyColors val="0"/>
        <c:dLbls>
          <c:showLegendKey val="0"/>
          <c:showVal val="0"/>
          <c:showCatName val="0"/>
          <c:showSerName val="0"/>
          <c:showPercent val="0"/>
          <c:showBubbleSize val="0"/>
        </c:dLbls>
        <c:gapWidth val="150"/>
        <c:overlap val="100"/>
        <c:axId val="606491880"/>
        <c:axId val="952289400"/>
      </c:barChart>
      <c:catAx>
        <c:axId val="606491880"/>
        <c:scaling>
          <c:orientation val="minMax"/>
        </c:scaling>
        <c:delete val="0"/>
        <c:axPos val="b"/>
        <c:majorTickMark val="out"/>
        <c:minorTickMark val="none"/>
        <c:tickLblPos val="nextTo"/>
        <c:crossAx val="952289400"/>
        <c:crosses val="autoZero"/>
        <c:auto val="1"/>
        <c:lblAlgn val="ctr"/>
        <c:lblOffset val="100"/>
        <c:noMultiLvlLbl val="0"/>
      </c:catAx>
      <c:valAx>
        <c:axId val="952289400"/>
        <c:scaling>
          <c:orientation val="minMax"/>
        </c:scaling>
        <c:delete val="0"/>
        <c:axPos val="l"/>
        <c:majorGridlines/>
        <c:numFmt formatCode="General" sourceLinked="1"/>
        <c:majorTickMark val="out"/>
        <c:minorTickMark val="none"/>
        <c:tickLblPos val="nextTo"/>
        <c:crossAx val="606491880"/>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4.png"/></Relationships>
</file>

<file path=ppt/drawings/_rels/drawing2.x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 Id="rId2"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image" Target="../media/image31.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image" Target="../media/image38.png"/><Relationship Id="rId2" Type="http://schemas.openxmlformats.org/officeDocument/2006/relationships/image" Target="../media/image3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png"/><Relationship Id="rId2" Type="http://schemas.openxmlformats.org/officeDocument/2006/relationships/image" Target="../media/image53.pn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12001500" cy="6400800"/>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1</cdr:x>
      <cdr:y>1</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270000" y="-2768600"/>
          <a:ext cx="10488984" cy="5276552"/>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
        <p:nvSpPr>
          <p:cNvPr id="2050"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sym typeface="Noteworthy Bold" charset="0"/>
              </a:rPr>
              <a:t>Click to edit Master text styles</a:t>
            </a:r>
          </a:p>
          <a:p>
            <a:pPr lvl="1"/>
            <a:r>
              <a:rPr lang="en-US" noProof="0" smtClean="0">
                <a:sym typeface="Noteworthy Bold" charset="0"/>
              </a:rPr>
              <a:t>Second level</a:t>
            </a:r>
          </a:p>
          <a:p>
            <a:pPr lvl="2"/>
            <a:r>
              <a:rPr lang="en-US" noProof="0" smtClean="0">
                <a:sym typeface="Noteworthy Bold" charset="0"/>
              </a:rPr>
              <a:t>Third level</a:t>
            </a:r>
          </a:p>
          <a:p>
            <a:pPr lvl="3"/>
            <a:r>
              <a:rPr lang="en-US" noProof="0" smtClean="0">
                <a:sym typeface="Noteworthy Bold" charset="0"/>
              </a:rPr>
              <a:t>Fourth level</a:t>
            </a:r>
          </a:p>
          <a:p>
            <a:pPr lvl="4"/>
            <a:r>
              <a:rPr lang="en-US" noProof="0" smtClean="0">
                <a:sym typeface="Noteworthy Bold" charset="0"/>
              </a:rPr>
              <a:t>Fifth level</a:t>
            </a:r>
          </a:p>
        </p:txBody>
      </p:sp>
    </p:spTree>
    <p:extLst>
      <p:ext uri="{BB962C8B-B14F-4D97-AF65-F5344CB8AC3E}">
        <p14:creationId xmlns:p14="http://schemas.microsoft.com/office/powerpoint/2010/main" val="2525216175"/>
      </p:ext>
    </p:extLst>
  </p:cSld>
  <p:clrMap bg1="lt1" tx1="dk1" bg2="lt2" tx2="dk2" accent1="accent1" accent2="accent2" accent3="accent3" accent4="accent4" accent5="accent5" accent6="accent6" hlink="hlink" folHlink="folHlink"/>
  <p:notesStyle>
    <a:lvl1pPr algn="l" defTabSz="457200" rtl="0" eaLnBrk="0" fontAlgn="base" hangingPunct="0">
      <a:lnSpc>
        <a:spcPts val="3500"/>
      </a:lnSpc>
      <a:spcBef>
        <a:spcPct val="0"/>
      </a:spcBef>
      <a:spcAft>
        <a:spcPct val="0"/>
      </a:spcAft>
      <a:defRPr sz="2400" kern="1200">
        <a:solidFill>
          <a:srgbClr val="572E2D"/>
        </a:solidFill>
        <a:latin typeface="Noteworthy Bold" charset="0"/>
        <a:ea typeface="ＭＳ Ｐゴシック" charset="0"/>
        <a:cs typeface="Noteworthy Bold" charset="0"/>
        <a:sym typeface="Noteworthy Bold" charset="0"/>
      </a:defRPr>
    </a:lvl1pPr>
    <a:lvl2pPr marL="342900" algn="l" defTabSz="45720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charset="0"/>
      </a:defRPr>
    </a:lvl2pPr>
    <a:lvl3pPr marL="685800" algn="l" defTabSz="45720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charset="0"/>
      </a:defRPr>
    </a:lvl3pPr>
    <a:lvl4pPr marL="1028700" algn="l" defTabSz="45720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charset="0"/>
      </a:defRPr>
    </a:lvl4pPr>
    <a:lvl5pPr marL="1371600" algn="l" defTabSz="45720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54276"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alibri" charset="0"/>
                <a:ea typeface="ＭＳ Ｐゴシック" charset="0"/>
              </a:defRPr>
            </a:lvl1pPr>
            <a:lvl2pPr marL="742950" indent="-285750" eaLnBrk="0" hangingPunct="0">
              <a:defRPr sz="2000" b="1">
                <a:solidFill>
                  <a:schemeClr val="tx1"/>
                </a:solidFill>
                <a:latin typeface="Calibri" charset="0"/>
                <a:ea typeface="ＭＳ Ｐゴシック" charset="0"/>
              </a:defRPr>
            </a:lvl2pPr>
            <a:lvl3pPr marL="1143000" indent="-228600" eaLnBrk="0" hangingPunct="0">
              <a:defRPr sz="2000" b="1">
                <a:solidFill>
                  <a:schemeClr val="tx1"/>
                </a:solidFill>
                <a:latin typeface="Calibri" charset="0"/>
                <a:ea typeface="ＭＳ Ｐゴシック" charset="0"/>
              </a:defRPr>
            </a:lvl3pPr>
            <a:lvl4pPr marL="1600200" indent="-228600" eaLnBrk="0" hangingPunct="0">
              <a:defRPr sz="2000" b="1">
                <a:solidFill>
                  <a:schemeClr val="tx1"/>
                </a:solidFill>
                <a:latin typeface="Calibri" charset="0"/>
                <a:ea typeface="ＭＳ Ｐゴシック" charset="0"/>
              </a:defRPr>
            </a:lvl4pPr>
            <a:lvl5pPr marL="2057400" indent="-228600" eaLnBrk="0" hangingPunct="0">
              <a:defRPr sz="2000" b="1">
                <a:solidFill>
                  <a:schemeClr val="tx1"/>
                </a:solidFill>
                <a:latin typeface="Calibri" charset="0"/>
                <a:ea typeface="ＭＳ Ｐゴシック" charset="0"/>
              </a:defRPr>
            </a:lvl5pPr>
            <a:lvl6pPr marL="2514600" indent="-228600" eaLnBrk="0" fontAlgn="base" hangingPunct="0">
              <a:spcBef>
                <a:spcPct val="0"/>
              </a:spcBef>
              <a:spcAft>
                <a:spcPct val="0"/>
              </a:spcAft>
              <a:defRPr sz="2000" b="1">
                <a:solidFill>
                  <a:schemeClr val="tx1"/>
                </a:solidFill>
                <a:latin typeface="Calibri" charset="0"/>
                <a:ea typeface="ＭＳ Ｐゴシック" charset="0"/>
              </a:defRPr>
            </a:lvl6pPr>
            <a:lvl7pPr marL="2971800" indent="-228600" eaLnBrk="0" fontAlgn="base" hangingPunct="0">
              <a:spcBef>
                <a:spcPct val="0"/>
              </a:spcBef>
              <a:spcAft>
                <a:spcPct val="0"/>
              </a:spcAft>
              <a:defRPr sz="2000" b="1">
                <a:solidFill>
                  <a:schemeClr val="tx1"/>
                </a:solidFill>
                <a:latin typeface="Calibri" charset="0"/>
                <a:ea typeface="ＭＳ Ｐゴシック" charset="0"/>
              </a:defRPr>
            </a:lvl7pPr>
            <a:lvl8pPr marL="3429000" indent="-228600" eaLnBrk="0" fontAlgn="base" hangingPunct="0">
              <a:spcBef>
                <a:spcPct val="0"/>
              </a:spcBef>
              <a:spcAft>
                <a:spcPct val="0"/>
              </a:spcAft>
              <a:defRPr sz="2000" b="1">
                <a:solidFill>
                  <a:schemeClr val="tx1"/>
                </a:solidFill>
                <a:latin typeface="Calibri" charset="0"/>
                <a:ea typeface="ＭＳ Ｐゴシック" charset="0"/>
              </a:defRPr>
            </a:lvl8pPr>
            <a:lvl9pPr marL="3886200" indent="-228600" eaLnBrk="0" fontAlgn="base" hangingPunct="0">
              <a:spcBef>
                <a:spcPct val="0"/>
              </a:spcBef>
              <a:spcAft>
                <a:spcPct val="0"/>
              </a:spcAft>
              <a:defRPr sz="2000" b="1">
                <a:solidFill>
                  <a:schemeClr val="tx1"/>
                </a:solidFill>
                <a:latin typeface="Calibri" charset="0"/>
                <a:ea typeface="ＭＳ Ｐゴシック" charset="0"/>
              </a:defRPr>
            </a:lvl9pPr>
          </a:lstStyle>
          <a:p>
            <a:pPr eaLnBrk="1" hangingPunct="1"/>
            <a:fld id="{8C6739FB-6875-F746-AB28-C00A7D2281CB}" type="slidenum">
              <a:rPr lang="en-US" sz="1200" b="0">
                <a:latin typeface="Arial" charset="0"/>
              </a:rPr>
              <a:pPr eaLnBrk="1" hangingPunct="1"/>
              <a:t>25</a:t>
            </a:fld>
            <a:endParaRPr lang="en-US" sz="1200" b="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alibri" charset="0"/>
                <a:ea typeface="ＭＳ Ｐゴシック" charset="0"/>
              </a:defRPr>
            </a:lvl1pPr>
            <a:lvl2pPr marL="742950" indent="-285750" eaLnBrk="0" hangingPunct="0">
              <a:defRPr sz="2000" b="1">
                <a:solidFill>
                  <a:schemeClr val="tx1"/>
                </a:solidFill>
                <a:latin typeface="Calibri" charset="0"/>
                <a:ea typeface="ＭＳ Ｐゴシック" charset="0"/>
              </a:defRPr>
            </a:lvl2pPr>
            <a:lvl3pPr marL="1143000" indent="-228600" eaLnBrk="0" hangingPunct="0">
              <a:defRPr sz="2000" b="1">
                <a:solidFill>
                  <a:schemeClr val="tx1"/>
                </a:solidFill>
                <a:latin typeface="Calibri" charset="0"/>
                <a:ea typeface="ＭＳ Ｐゴシック" charset="0"/>
              </a:defRPr>
            </a:lvl3pPr>
            <a:lvl4pPr marL="1600200" indent="-228600" eaLnBrk="0" hangingPunct="0">
              <a:defRPr sz="2000" b="1">
                <a:solidFill>
                  <a:schemeClr val="tx1"/>
                </a:solidFill>
                <a:latin typeface="Calibri" charset="0"/>
                <a:ea typeface="ＭＳ Ｐゴシック" charset="0"/>
              </a:defRPr>
            </a:lvl4pPr>
            <a:lvl5pPr marL="2057400" indent="-228600" eaLnBrk="0" hangingPunct="0">
              <a:defRPr sz="2000" b="1">
                <a:solidFill>
                  <a:schemeClr val="tx1"/>
                </a:solidFill>
                <a:latin typeface="Calibri" charset="0"/>
                <a:ea typeface="ＭＳ Ｐゴシック" charset="0"/>
              </a:defRPr>
            </a:lvl5pPr>
            <a:lvl6pPr marL="2514600" indent="-228600" eaLnBrk="0" fontAlgn="base" hangingPunct="0">
              <a:spcBef>
                <a:spcPct val="0"/>
              </a:spcBef>
              <a:spcAft>
                <a:spcPct val="0"/>
              </a:spcAft>
              <a:defRPr sz="2000" b="1">
                <a:solidFill>
                  <a:schemeClr val="tx1"/>
                </a:solidFill>
                <a:latin typeface="Calibri" charset="0"/>
                <a:ea typeface="ＭＳ Ｐゴシック" charset="0"/>
              </a:defRPr>
            </a:lvl6pPr>
            <a:lvl7pPr marL="2971800" indent="-228600" eaLnBrk="0" fontAlgn="base" hangingPunct="0">
              <a:spcBef>
                <a:spcPct val="0"/>
              </a:spcBef>
              <a:spcAft>
                <a:spcPct val="0"/>
              </a:spcAft>
              <a:defRPr sz="2000" b="1">
                <a:solidFill>
                  <a:schemeClr val="tx1"/>
                </a:solidFill>
                <a:latin typeface="Calibri" charset="0"/>
                <a:ea typeface="ＭＳ Ｐゴシック" charset="0"/>
              </a:defRPr>
            </a:lvl7pPr>
            <a:lvl8pPr marL="3429000" indent="-228600" eaLnBrk="0" fontAlgn="base" hangingPunct="0">
              <a:spcBef>
                <a:spcPct val="0"/>
              </a:spcBef>
              <a:spcAft>
                <a:spcPct val="0"/>
              </a:spcAft>
              <a:defRPr sz="2000" b="1">
                <a:solidFill>
                  <a:schemeClr val="tx1"/>
                </a:solidFill>
                <a:latin typeface="Calibri" charset="0"/>
                <a:ea typeface="ＭＳ Ｐゴシック" charset="0"/>
              </a:defRPr>
            </a:lvl8pPr>
            <a:lvl9pPr marL="3886200" indent="-228600" eaLnBrk="0" fontAlgn="base" hangingPunct="0">
              <a:spcBef>
                <a:spcPct val="0"/>
              </a:spcBef>
              <a:spcAft>
                <a:spcPct val="0"/>
              </a:spcAft>
              <a:defRPr sz="2000" b="1">
                <a:solidFill>
                  <a:schemeClr val="tx1"/>
                </a:solidFill>
                <a:latin typeface="Calibri" charset="0"/>
                <a:ea typeface="ＭＳ Ｐゴシック" charset="0"/>
              </a:defRPr>
            </a:lvl9pPr>
          </a:lstStyle>
          <a:p>
            <a:pPr eaLnBrk="1" hangingPunct="1"/>
            <a:fld id="{3B4F2F6D-42B9-6346-8EF1-084551EAA94F}" type="slidenum">
              <a:rPr lang="fr-FR" sz="1200" b="0">
                <a:latin typeface="Arial" charset="0"/>
              </a:rPr>
              <a:pPr eaLnBrk="1" hangingPunct="1"/>
              <a:t>26</a:t>
            </a:fld>
            <a:endParaRPr lang="fr-FR" sz="1200" b="0">
              <a:latin typeface="Arial" charset="0"/>
            </a:endParaRPr>
          </a:p>
        </p:txBody>
      </p:sp>
      <p:sp>
        <p:nvSpPr>
          <p:cNvPr id="55299" name="Rectangle 2"/>
          <p:cNvSpPr>
            <a:spLocks noRot="1" noChangeArrowheads="1" noTextEdit="1"/>
          </p:cNvSpPr>
          <p:nvPr>
            <p:ph type="sldImg"/>
          </p:nvPr>
        </p:nvSpPr>
        <p:spPr>
          <a:xfrm>
            <a:off x="1198563" y="706438"/>
            <a:ext cx="4519612" cy="3389312"/>
          </a:xfrm>
          <a:ln/>
        </p:spPr>
      </p:sp>
      <p:sp>
        <p:nvSpPr>
          <p:cNvPr id="55300" name="Rectangle 3"/>
          <p:cNvSpPr>
            <a:spLocks noGrp="1" noChangeArrowheads="1"/>
          </p:cNvSpPr>
          <p:nvPr>
            <p:ph type="body" idx="1"/>
          </p:nvPr>
        </p:nvSpPr>
        <p:spPr>
          <a:xfrm>
            <a:off x="931863" y="4378325"/>
            <a:ext cx="4973637" cy="4095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alibri" charset="0"/>
                <a:ea typeface="ＭＳ Ｐゴシック" charset="0"/>
              </a:defRPr>
            </a:lvl1pPr>
            <a:lvl2pPr marL="742950" indent="-285750" eaLnBrk="0" hangingPunct="0">
              <a:defRPr sz="2000" b="1">
                <a:solidFill>
                  <a:schemeClr val="tx1"/>
                </a:solidFill>
                <a:latin typeface="Calibri" charset="0"/>
                <a:ea typeface="ＭＳ Ｐゴシック" charset="0"/>
              </a:defRPr>
            </a:lvl2pPr>
            <a:lvl3pPr marL="1143000" indent="-228600" eaLnBrk="0" hangingPunct="0">
              <a:defRPr sz="2000" b="1">
                <a:solidFill>
                  <a:schemeClr val="tx1"/>
                </a:solidFill>
                <a:latin typeface="Calibri" charset="0"/>
                <a:ea typeface="ＭＳ Ｐゴシック" charset="0"/>
              </a:defRPr>
            </a:lvl3pPr>
            <a:lvl4pPr marL="1600200" indent="-228600" eaLnBrk="0" hangingPunct="0">
              <a:defRPr sz="2000" b="1">
                <a:solidFill>
                  <a:schemeClr val="tx1"/>
                </a:solidFill>
                <a:latin typeface="Calibri" charset="0"/>
                <a:ea typeface="ＭＳ Ｐゴシック" charset="0"/>
              </a:defRPr>
            </a:lvl4pPr>
            <a:lvl5pPr marL="2057400" indent="-228600" eaLnBrk="0" hangingPunct="0">
              <a:defRPr sz="2000" b="1">
                <a:solidFill>
                  <a:schemeClr val="tx1"/>
                </a:solidFill>
                <a:latin typeface="Calibri" charset="0"/>
                <a:ea typeface="ＭＳ Ｐゴシック" charset="0"/>
              </a:defRPr>
            </a:lvl5pPr>
            <a:lvl6pPr marL="2514600" indent="-228600" eaLnBrk="0" fontAlgn="base" hangingPunct="0">
              <a:spcBef>
                <a:spcPct val="0"/>
              </a:spcBef>
              <a:spcAft>
                <a:spcPct val="0"/>
              </a:spcAft>
              <a:defRPr sz="2000" b="1">
                <a:solidFill>
                  <a:schemeClr val="tx1"/>
                </a:solidFill>
                <a:latin typeface="Calibri" charset="0"/>
                <a:ea typeface="ＭＳ Ｐゴシック" charset="0"/>
              </a:defRPr>
            </a:lvl6pPr>
            <a:lvl7pPr marL="2971800" indent="-228600" eaLnBrk="0" fontAlgn="base" hangingPunct="0">
              <a:spcBef>
                <a:spcPct val="0"/>
              </a:spcBef>
              <a:spcAft>
                <a:spcPct val="0"/>
              </a:spcAft>
              <a:defRPr sz="2000" b="1">
                <a:solidFill>
                  <a:schemeClr val="tx1"/>
                </a:solidFill>
                <a:latin typeface="Calibri" charset="0"/>
                <a:ea typeface="ＭＳ Ｐゴシック" charset="0"/>
              </a:defRPr>
            </a:lvl7pPr>
            <a:lvl8pPr marL="3429000" indent="-228600" eaLnBrk="0" fontAlgn="base" hangingPunct="0">
              <a:spcBef>
                <a:spcPct val="0"/>
              </a:spcBef>
              <a:spcAft>
                <a:spcPct val="0"/>
              </a:spcAft>
              <a:defRPr sz="2000" b="1">
                <a:solidFill>
                  <a:schemeClr val="tx1"/>
                </a:solidFill>
                <a:latin typeface="Calibri" charset="0"/>
                <a:ea typeface="ＭＳ Ｐゴシック" charset="0"/>
              </a:defRPr>
            </a:lvl8pPr>
            <a:lvl9pPr marL="3886200" indent="-228600" eaLnBrk="0" fontAlgn="base" hangingPunct="0">
              <a:spcBef>
                <a:spcPct val="0"/>
              </a:spcBef>
              <a:spcAft>
                <a:spcPct val="0"/>
              </a:spcAft>
              <a:defRPr sz="2000" b="1">
                <a:solidFill>
                  <a:schemeClr val="tx1"/>
                </a:solidFill>
                <a:latin typeface="Calibri" charset="0"/>
                <a:ea typeface="ＭＳ Ｐゴシック" charset="0"/>
              </a:defRPr>
            </a:lvl9pPr>
          </a:lstStyle>
          <a:p>
            <a:pPr eaLnBrk="1" hangingPunct="1"/>
            <a:fld id="{0EC547A6-7500-3047-A74B-F3F5FB7D2543}" type="slidenum">
              <a:rPr lang="fr-FR" sz="1200" b="0">
                <a:latin typeface="Arial" charset="0"/>
              </a:rPr>
              <a:pPr eaLnBrk="1" hangingPunct="1"/>
              <a:t>27</a:t>
            </a:fld>
            <a:endParaRPr lang="fr-FR" sz="1200" b="0">
              <a:latin typeface="Arial" charset="0"/>
            </a:endParaRPr>
          </a:p>
        </p:txBody>
      </p:sp>
      <p:sp>
        <p:nvSpPr>
          <p:cNvPr id="56323" name="Rectangle 2"/>
          <p:cNvSpPr>
            <a:spLocks noGrp="1" noRot="1" noChangeAspect="1" noChangeArrowheads="1" noTextEdit="1"/>
          </p:cNvSpPr>
          <p:nvPr>
            <p:ph type="sldImg"/>
          </p:nvPr>
        </p:nvSpPr>
        <p:spPr>
          <a:xfrm>
            <a:off x="1198563" y="706438"/>
            <a:ext cx="4519612" cy="3389312"/>
          </a:xfrm>
          <a:ln/>
        </p:spPr>
      </p:sp>
      <p:sp>
        <p:nvSpPr>
          <p:cNvPr id="56324" name="Rectangle 3"/>
          <p:cNvSpPr>
            <a:spLocks noGrp="1" noChangeArrowheads="1"/>
          </p:cNvSpPr>
          <p:nvPr>
            <p:ph type="body" idx="1"/>
          </p:nvPr>
        </p:nvSpPr>
        <p:spPr>
          <a:xfrm>
            <a:off x="931863" y="4378325"/>
            <a:ext cx="4973637" cy="4095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alibri" charset="0"/>
                <a:ea typeface="ＭＳ Ｐゴシック" charset="0"/>
              </a:defRPr>
            </a:lvl1pPr>
            <a:lvl2pPr marL="742950" indent="-285750" eaLnBrk="0" hangingPunct="0">
              <a:defRPr sz="2000" b="1">
                <a:solidFill>
                  <a:schemeClr val="tx1"/>
                </a:solidFill>
                <a:latin typeface="Calibri" charset="0"/>
                <a:ea typeface="ＭＳ Ｐゴシック" charset="0"/>
              </a:defRPr>
            </a:lvl2pPr>
            <a:lvl3pPr marL="1143000" indent="-228600" eaLnBrk="0" hangingPunct="0">
              <a:defRPr sz="2000" b="1">
                <a:solidFill>
                  <a:schemeClr val="tx1"/>
                </a:solidFill>
                <a:latin typeface="Calibri" charset="0"/>
                <a:ea typeface="ＭＳ Ｐゴシック" charset="0"/>
              </a:defRPr>
            </a:lvl3pPr>
            <a:lvl4pPr marL="1600200" indent="-228600" eaLnBrk="0" hangingPunct="0">
              <a:defRPr sz="2000" b="1">
                <a:solidFill>
                  <a:schemeClr val="tx1"/>
                </a:solidFill>
                <a:latin typeface="Calibri" charset="0"/>
                <a:ea typeface="ＭＳ Ｐゴシック" charset="0"/>
              </a:defRPr>
            </a:lvl4pPr>
            <a:lvl5pPr marL="2057400" indent="-228600" eaLnBrk="0" hangingPunct="0">
              <a:defRPr sz="2000" b="1">
                <a:solidFill>
                  <a:schemeClr val="tx1"/>
                </a:solidFill>
                <a:latin typeface="Calibri" charset="0"/>
                <a:ea typeface="ＭＳ Ｐゴシック" charset="0"/>
              </a:defRPr>
            </a:lvl5pPr>
            <a:lvl6pPr marL="2514600" indent="-228600" eaLnBrk="0" fontAlgn="base" hangingPunct="0">
              <a:spcBef>
                <a:spcPct val="0"/>
              </a:spcBef>
              <a:spcAft>
                <a:spcPct val="0"/>
              </a:spcAft>
              <a:defRPr sz="2000" b="1">
                <a:solidFill>
                  <a:schemeClr val="tx1"/>
                </a:solidFill>
                <a:latin typeface="Calibri" charset="0"/>
                <a:ea typeface="ＭＳ Ｐゴシック" charset="0"/>
              </a:defRPr>
            </a:lvl6pPr>
            <a:lvl7pPr marL="2971800" indent="-228600" eaLnBrk="0" fontAlgn="base" hangingPunct="0">
              <a:spcBef>
                <a:spcPct val="0"/>
              </a:spcBef>
              <a:spcAft>
                <a:spcPct val="0"/>
              </a:spcAft>
              <a:defRPr sz="2000" b="1">
                <a:solidFill>
                  <a:schemeClr val="tx1"/>
                </a:solidFill>
                <a:latin typeface="Calibri" charset="0"/>
                <a:ea typeface="ＭＳ Ｐゴシック" charset="0"/>
              </a:defRPr>
            </a:lvl7pPr>
            <a:lvl8pPr marL="3429000" indent="-228600" eaLnBrk="0" fontAlgn="base" hangingPunct="0">
              <a:spcBef>
                <a:spcPct val="0"/>
              </a:spcBef>
              <a:spcAft>
                <a:spcPct val="0"/>
              </a:spcAft>
              <a:defRPr sz="2000" b="1">
                <a:solidFill>
                  <a:schemeClr val="tx1"/>
                </a:solidFill>
                <a:latin typeface="Calibri" charset="0"/>
                <a:ea typeface="ＭＳ Ｐゴシック" charset="0"/>
              </a:defRPr>
            </a:lvl8pPr>
            <a:lvl9pPr marL="3886200" indent="-228600" eaLnBrk="0" fontAlgn="base" hangingPunct="0">
              <a:spcBef>
                <a:spcPct val="0"/>
              </a:spcBef>
              <a:spcAft>
                <a:spcPct val="0"/>
              </a:spcAft>
              <a:defRPr sz="2000" b="1">
                <a:solidFill>
                  <a:schemeClr val="tx1"/>
                </a:solidFill>
                <a:latin typeface="Calibri" charset="0"/>
                <a:ea typeface="ＭＳ Ｐゴシック" charset="0"/>
              </a:defRPr>
            </a:lvl9pPr>
          </a:lstStyle>
          <a:p>
            <a:pPr eaLnBrk="1" hangingPunct="1"/>
            <a:fld id="{C2E0B5FD-959E-EB48-92E3-D7EAC234AE1D}" type="slidenum">
              <a:rPr lang="fr-FR" sz="1200" b="0">
                <a:latin typeface="Arial" charset="0"/>
              </a:rPr>
              <a:pPr eaLnBrk="1" hangingPunct="1"/>
              <a:t>28</a:t>
            </a:fld>
            <a:endParaRPr lang="fr-FR" sz="1200" b="0">
              <a:latin typeface="Arial" charset="0"/>
            </a:endParaRPr>
          </a:p>
        </p:txBody>
      </p:sp>
      <p:sp>
        <p:nvSpPr>
          <p:cNvPr id="57347" name="Rectangle 2"/>
          <p:cNvSpPr>
            <a:spLocks noGrp="1" noRot="1" noChangeAspect="1" noChangeArrowheads="1" noTextEdit="1"/>
          </p:cNvSpPr>
          <p:nvPr>
            <p:ph type="sldImg"/>
          </p:nvPr>
        </p:nvSpPr>
        <p:spPr>
          <a:xfrm>
            <a:off x="1198563" y="706438"/>
            <a:ext cx="4519612" cy="3389312"/>
          </a:xfrm>
          <a:ln/>
        </p:spPr>
      </p:sp>
      <p:sp>
        <p:nvSpPr>
          <p:cNvPr id="57348" name="Rectangle 3"/>
          <p:cNvSpPr>
            <a:spLocks noGrp="1" noChangeArrowheads="1"/>
          </p:cNvSpPr>
          <p:nvPr>
            <p:ph type="body" idx="1"/>
          </p:nvPr>
        </p:nvSpPr>
        <p:spPr>
          <a:xfrm>
            <a:off x="931863" y="4378325"/>
            <a:ext cx="4973637" cy="4095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60420"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alibri" charset="0"/>
                <a:ea typeface="ＭＳ Ｐゴシック" charset="0"/>
              </a:defRPr>
            </a:lvl1pPr>
            <a:lvl2pPr marL="742950" indent="-285750" eaLnBrk="0" hangingPunct="0">
              <a:defRPr sz="2000" b="1">
                <a:solidFill>
                  <a:schemeClr val="tx1"/>
                </a:solidFill>
                <a:latin typeface="Calibri" charset="0"/>
                <a:ea typeface="ＭＳ Ｐゴシック" charset="0"/>
              </a:defRPr>
            </a:lvl2pPr>
            <a:lvl3pPr marL="1143000" indent="-228600" eaLnBrk="0" hangingPunct="0">
              <a:defRPr sz="2000" b="1">
                <a:solidFill>
                  <a:schemeClr val="tx1"/>
                </a:solidFill>
                <a:latin typeface="Calibri" charset="0"/>
                <a:ea typeface="ＭＳ Ｐゴシック" charset="0"/>
              </a:defRPr>
            </a:lvl3pPr>
            <a:lvl4pPr marL="1600200" indent="-228600" eaLnBrk="0" hangingPunct="0">
              <a:defRPr sz="2000" b="1">
                <a:solidFill>
                  <a:schemeClr val="tx1"/>
                </a:solidFill>
                <a:latin typeface="Calibri" charset="0"/>
                <a:ea typeface="ＭＳ Ｐゴシック" charset="0"/>
              </a:defRPr>
            </a:lvl4pPr>
            <a:lvl5pPr marL="2057400" indent="-228600" eaLnBrk="0" hangingPunct="0">
              <a:defRPr sz="2000" b="1">
                <a:solidFill>
                  <a:schemeClr val="tx1"/>
                </a:solidFill>
                <a:latin typeface="Calibri" charset="0"/>
                <a:ea typeface="ＭＳ Ｐゴシック" charset="0"/>
              </a:defRPr>
            </a:lvl5pPr>
            <a:lvl6pPr marL="2514600" indent="-228600" eaLnBrk="0" fontAlgn="base" hangingPunct="0">
              <a:spcBef>
                <a:spcPct val="0"/>
              </a:spcBef>
              <a:spcAft>
                <a:spcPct val="0"/>
              </a:spcAft>
              <a:defRPr sz="2000" b="1">
                <a:solidFill>
                  <a:schemeClr val="tx1"/>
                </a:solidFill>
                <a:latin typeface="Calibri" charset="0"/>
                <a:ea typeface="ＭＳ Ｐゴシック" charset="0"/>
              </a:defRPr>
            </a:lvl6pPr>
            <a:lvl7pPr marL="2971800" indent="-228600" eaLnBrk="0" fontAlgn="base" hangingPunct="0">
              <a:spcBef>
                <a:spcPct val="0"/>
              </a:spcBef>
              <a:spcAft>
                <a:spcPct val="0"/>
              </a:spcAft>
              <a:defRPr sz="2000" b="1">
                <a:solidFill>
                  <a:schemeClr val="tx1"/>
                </a:solidFill>
                <a:latin typeface="Calibri" charset="0"/>
                <a:ea typeface="ＭＳ Ｐゴシック" charset="0"/>
              </a:defRPr>
            </a:lvl7pPr>
            <a:lvl8pPr marL="3429000" indent="-228600" eaLnBrk="0" fontAlgn="base" hangingPunct="0">
              <a:spcBef>
                <a:spcPct val="0"/>
              </a:spcBef>
              <a:spcAft>
                <a:spcPct val="0"/>
              </a:spcAft>
              <a:defRPr sz="2000" b="1">
                <a:solidFill>
                  <a:schemeClr val="tx1"/>
                </a:solidFill>
                <a:latin typeface="Calibri" charset="0"/>
                <a:ea typeface="ＭＳ Ｐゴシック" charset="0"/>
              </a:defRPr>
            </a:lvl8pPr>
            <a:lvl9pPr marL="3886200" indent="-228600" eaLnBrk="0" fontAlgn="base" hangingPunct="0">
              <a:spcBef>
                <a:spcPct val="0"/>
              </a:spcBef>
              <a:spcAft>
                <a:spcPct val="0"/>
              </a:spcAft>
              <a:defRPr sz="2000" b="1">
                <a:solidFill>
                  <a:schemeClr val="tx1"/>
                </a:solidFill>
                <a:latin typeface="Calibri" charset="0"/>
                <a:ea typeface="ＭＳ Ｐゴシック" charset="0"/>
              </a:defRPr>
            </a:lvl9pPr>
          </a:lstStyle>
          <a:p>
            <a:pPr eaLnBrk="1" hangingPunct="1"/>
            <a:fld id="{93252EE7-9342-9E4B-AD5C-D29DA4DF0345}" type="slidenum">
              <a:rPr lang="en-US" sz="1200" b="0">
                <a:latin typeface="Arial" charset="0"/>
              </a:rPr>
              <a:pPr eaLnBrk="1" hangingPunct="1"/>
              <a:t>31</a:t>
            </a:fld>
            <a:endParaRPr lang="en-US" sz="1200" b="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p>
        </p:txBody>
      </p:sp>
      <p:sp>
        <p:nvSpPr>
          <p:cNvPr id="61444"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alibri" charset="0"/>
                <a:ea typeface="ＭＳ Ｐゴシック" charset="0"/>
              </a:defRPr>
            </a:lvl1pPr>
            <a:lvl2pPr marL="742950" indent="-285750" eaLnBrk="0" hangingPunct="0">
              <a:defRPr sz="2000" b="1">
                <a:solidFill>
                  <a:schemeClr val="tx1"/>
                </a:solidFill>
                <a:latin typeface="Calibri" charset="0"/>
                <a:ea typeface="ＭＳ Ｐゴシック" charset="0"/>
              </a:defRPr>
            </a:lvl2pPr>
            <a:lvl3pPr marL="1143000" indent="-228600" eaLnBrk="0" hangingPunct="0">
              <a:defRPr sz="2000" b="1">
                <a:solidFill>
                  <a:schemeClr val="tx1"/>
                </a:solidFill>
                <a:latin typeface="Calibri" charset="0"/>
                <a:ea typeface="ＭＳ Ｐゴシック" charset="0"/>
              </a:defRPr>
            </a:lvl3pPr>
            <a:lvl4pPr marL="1600200" indent="-228600" eaLnBrk="0" hangingPunct="0">
              <a:defRPr sz="2000" b="1">
                <a:solidFill>
                  <a:schemeClr val="tx1"/>
                </a:solidFill>
                <a:latin typeface="Calibri" charset="0"/>
                <a:ea typeface="ＭＳ Ｐゴシック" charset="0"/>
              </a:defRPr>
            </a:lvl4pPr>
            <a:lvl5pPr marL="2057400" indent="-228600" eaLnBrk="0" hangingPunct="0">
              <a:defRPr sz="2000" b="1">
                <a:solidFill>
                  <a:schemeClr val="tx1"/>
                </a:solidFill>
                <a:latin typeface="Calibri" charset="0"/>
                <a:ea typeface="ＭＳ Ｐゴシック" charset="0"/>
              </a:defRPr>
            </a:lvl5pPr>
            <a:lvl6pPr marL="2514600" indent="-228600" eaLnBrk="0" fontAlgn="base" hangingPunct="0">
              <a:spcBef>
                <a:spcPct val="0"/>
              </a:spcBef>
              <a:spcAft>
                <a:spcPct val="0"/>
              </a:spcAft>
              <a:defRPr sz="2000" b="1">
                <a:solidFill>
                  <a:schemeClr val="tx1"/>
                </a:solidFill>
                <a:latin typeface="Calibri" charset="0"/>
                <a:ea typeface="ＭＳ Ｐゴシック" charset="0"/>
              </a:defRPr>
            </a:lvl6pPr>
            <a:lvl7pPr marL="2971800" indent="-228600" eaLnBrk="0" fontAlgn="base" hangingPunct="0">
              <a:spcBef>
                <a:spcPct val="0"/>
              </a:spcBef>
              <a:spcAft>
                <a:spcPct val="0"/>
              </a:spcAft>
              <a:defRPr sz="2000" b="1">
                <a:solidFill>
                  <a:schemeClr val="tx1"/>
                </a:solidFill>
                <a:latin typeface="Calibri" charset="0"/>
                <a:ea typeface="ＭＳ Ｐゴシック" charset="0"/>
              </a:defRPr>
            </a:lvl7pPr>
            <a:lvl8pPr marL="3429000" indent="-228600" eaLnBrk="0" fontAlgn="base" hangingPunct="0">
              <a:spcBef>
                <a:spcPct val="0"/>
              </a:spcBef>
              <a:spcAft>
                <a:spcPct val="0"/>
              </a:spcAft>
              <a:defRPr sz="2000" b="1">
                <a:solidFill>
                  <a:schemeClr val="tx1"/>
                </a:solidFill>
                <a:latin typeface="Calibri" charset="0"/>
                <a:ea typeface="ＭＳ Ｐゴシック" charset="0"/>
              </a:defRPr>
            </a:lvl8pPr>
            <a:lvl9pPr marL="3886200" indent="-228600" eaLnBrk="0" fontAlgn="base" hangingPunct="0">
              <a:spcBef>
                <a:spcPct val="0"/>
              </a:spcBef>
              <a:spcAft>
                <a:spcPct val="0"/>
              </a:spcAft>
              <a:defRPr sz="2000" b="1">
                <a:solidFill>
                  <a:schemeClr val="tx1"/>
                </a:solidFill>
                <a:latin typeface="Calibri" charset="0"/>
                <a:ea typeface="ＭＳ Ｐゴシック" charset="0"/>
              </a:defRPr>
            </a:lvl9pPr>
          </a:lstStyle>
          <a:p>
            <a:pPr eaLnBrk="1" hangingPunct="1"/>
            <a:fld id="{A4C3E809-615F-9C47-9B34-8EDDC8CEB128}" type="slidenum">
              <a:rPr lang="fr-FR" sz="1200" b="0">
                <a:latin typeface="Arial" charset="0"/>
              </a:rPr>
              <a:pPr eaLnBrk="1" hangingPunct="1"/>
              <a:t>32</a:t>
            </a:fld>
            <a:endParaRPr lang="fr-FR" sz="1200" b="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p>
        </p:txBody>
      </p:sp>
      <p:sp>
        <p:nvSpPr>
          <p:cNvPr id="62468"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alibri" charset="0"/>
                <a:ea typeface="ＭＳ Ｐゴシック" charset="0"/>
              </a:defRPr>
            </a:lvl1pPr>
            <a:lvl2pPr marL="742950" indent="-285750" eaLnBrk="0" hangingPunct="0">
              <a:defRPr sz="2000" b="1">
                <a:solidFill>
                  <a:schemeClr val="tx1"/>
                </a:solidFill>
                <a:latin typeface="Calibri" charset="0"/>
                <a:ea typeface="ＭＳ Ｐゴシック" charset="0"/>
              </a:defRPr>
            </a:lvl2pPr>
            <a:lvl3pPr marL="1143000" indent="-228600" eaLnBrk="0" hangingPunct="0">
              <a:defRPr sz="2000" b="1">
                <a:solidFill>
                  <a:schemeClr val="tx1"/>
                </a:solidFill>
                <a:latin typeface="Calibri" charset="0"/>
                <a:ea typeface="ＭＳ Ｐゴシック" charset="0"/>
              </a:defRPr>
            </a:lvl3pPr>
            <a:lvl4pPr marL="1600200" indent="-228600" eaLnBrk="0" hangingPunct="0">
              <a:defRPr sz="2000" b="1">
                <a:solidFill>
                  <a:schemeClr val="tx1"/>
                </a:solidFill>
                <a:latin typeface="Calibri" charset="0"/>
                <a:ea typeface="ＭＳ Ｐゴシック" charset="0"/>
              </a:defRPr>
            </a:lvl4pPr>
            <a:lvl5pPr marL="2057400" indent="-228600" eaLnBrk="0" hangingPunct="0">
              <a:defRPr sz="2000" b="1">
                <a:solidFill>
                  <a:schemeClr val="tx1"/>
                </a:solidFill>
                <a:latin typeface="Calibri" charset="0"/>
                <a:ea typeface="ＭＳ Ｐゴシック" charset="0"/>
              </a:defRPr>
            </a:lvl5pPr>
            <a:lvl6pPr marL="2514600" indent="-228600" eaLnBrk="0" fontAlgn="base" hangingPunct="0">
              <a:spcBef>
                <a:spcPct val="0"/>
              </a:spcBef>
              <a:spcAft>
                <a:spcPct val="0"/>
              </a:spcAft>
              <a:defRPr sz="2000" b="1">
                <a:solidFill>
                  <a:schemeClr val="tx1"/>
                </a:solidFill>
                <a:latin typeface="Calibri" charset="0"/>
                <a:ea typeface="ＭＳ Ｐゴシック" charset="0"/>
              </a:defRPr>
            </a:lvl6pPr>
            <a:lvl7pPr marL="2971800" indent="-228600" eaLnBrk="0" fontAlgn="base" hangingPunct="0">
              <a:spcBef>
                <a:spcPct val="0"/>
              </a:spcBef>
              <a:spcAft>
                <a:spcPct val="0"/>
              </a:spcAft>
              <a:defRPr sz="2000" b="1">
                <a:solidFill>
                  <a:schemeClr val="tx1"/>
                </a:solidFill>
                <a:latin typeface="Calibri" charset="0"/>
                <a:ea typeface="ＭＳ Ｐゴシック" charset="0"/>
              </a:defRPr>
            </a:lvl7pPr>
            <a:lvl8pPr marL="3429000" indent="-228600" eaLnBrk="0" fontAlgn="base" hangingPunct="0">
              <a:spcBef>
                <a:spcPct val="0"/>
              </a:spcBef>
              <a:spcAft>
                <a:spcPct val="0"/>
              </a:spcAft>
              <a:defRPr sz="2000" b="1">
                <a:solidFill>
                  <a:schemeClr val="tx1"/>
                </a:solidFill>
                <a:latin typeface="Calibri" charset="0"/>
                <a:ea typeface="ＭＳ Ｐゴシック" charset="0"/>
              </a:defRPr>
            </a:lvl8pPr>
            <a:lvl9pPr marL="3886200" indent="-228600" eaLnBrk="0" fontAlgn="base" hangingPunct="0">
              <a:spcBef>
                <a:spcPct val="0"/>
              </a:spcBef>
              <a:spcAft>
                <a:spcPct val="0"/>
              </a:spcAft>
              <a:defRPr sz="2000" b="1">
                <a:solidFill>
                  <a:schemeClr val="tx1"/>
                </a:solidFill>
                <a:latin typeface="Calibri" charset="0"/>
                <a:ea typeface="ＭＳ Ｐゴシック" charset="0"/>
              </a:defRPr>
            </a:lvl9pPr>
          </a:lstStyle>
          <a:p>
            <a:pPr eaLnBrk="1" hangingPunct="1"/>
            <a:fld id="{A013612E-CCE5-1542-BA00-A55B369EFB80}" type="slidenum">
              <a:rPr lang="fr-FR" sz="1200" b="0">
                <a:latin typeface="Arial" charset="0"/>
              </a:rPr>
              <a:pPr eaLnBrk="1" hangingPunct="1"/>
              <a:t>33</a:t>
            </a:fld>
            <a:endParaRPr lang="fr-FR" sz="1200" b="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63492"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alibri" charset="0"/>
                <a:ea typeface="ＭＳ Ｐゴシック" charset="0"/>
              </a:defRPr>
            </a:lvl1pPr>
            <a:lvl2pPr marL="742950" indent="-285750" eaLnBrk="0" hangingPunct="0">
              <a:defRPr sz="2000" b="1">
                <a:solidFill>
                  <a:schemeClr val="tx1"/>
                </a:solidFill>
                <a:latin typeface="Calibri" charset="0"/>
                <a:ea typeface="ＭＳ Ｐゴシック" charset="0"/>
              </a:defRPr>
            </a:lvl2pPr>
            <a:lvl3pPr marL="1143000" indent="-228600" eaLnBrk="0" hangingPunct="0">
              <a:defRPr sz="2000" b="1">
                <a:solidFill>
                  <a:schemeClr val="tx1"/>
                </a:solidFill>
                <a:latin typeface="Calibri" charset="0"/>
                <a:ea typeface="ＭＳ Ｐゴシック" charset="0"/>
              </a:defRPr>
            </a:lvl3pPr>
            <a:lvl4pPr marL="1600200" indent="-228600" eaLnBrk="0" hangingPunct="0">
              <a:defRPr sz="2000" b="1">
                <a:solidFill>
                  <a:schemeClr val="tx1"/>
                </a:solidFill>
                <a:latin typeface="Calibri" charset="0"/>
                <a:ea typeface="ＭＳ Ｐゴシック" charset="0"/>
              </a:defRPr>
            </a:lvl4pPr>
            <a:lvl5pPr marL="2057400" indent="-228600" eaLnBrk="0" hangingPunct="0">
              <a:defRPr sz="2000" b="1">
                <a:solidFill>
                  <a:schemeClr val="tx1"/>
                </a:solidFill>
                <a:latin typeface="Calibri" charset="0"/>
                <a:ea typeface="ＭＳ Ｐゴシック" charset="0"/>
              </a:defRPr>
            </a:lvl5pPr>
            <a:lvl6pPr marL="2514600" indent="-228600" eaLnBrk="0" fontAlgn="base" hangingPunct="0">
              <a:spcBef>
                <a:spcPct val="0"/>
              </a:spcBef>
              <a:spcAft>
                <a:spcPct val="0"/>
              </a:spcAft>
              <a:defRPr sz="2000" b="1">
                <a:solidFill>
                  <a:schemeClr val="tx1"/>
                </a:solidFill>
                <a:latin typeface="Calibri" charset="0"/>
                <a:ea typeface="ＭＳ Ｐゴシック" charset="0"/>
              </a:defRPr>
            </a:lvl6pPr>
            <a:lvl7pPr marL="2971800" indent="-228600" eaLnBrk="0" fontAlgn="base" hangingPunct="0">
              <a:spcBef>
                <a:spcPct val="0"/>
              </a:spcBef>
              <a:spcAft>
                <a:spcPct val="0"/>
              </a:spcAft>
              <a:defRPr sz="2000" b="1">
                <a:solidFill>
                  <a:schemeClr val="tx1"/>
                </a:solidFill>
                <a:latin typeface="Calibri" charset="0"/>
                <a:ea typeface="ＭＳ Ｐゴシック" charset="0"/>
              </a:defRPr>
            </a:lvl7pPr>
            <a:lvl8pPr marL="3429000" indent="-228600" eaLnBrk="0" fontAlgn="base" hangingPunct="0">
              <a:spcBef>
                <a:spcPct val="0"/>
              </a:spcBef>
              <a:spcAft>
                <a:spcPct val="0"/>
              </a:spcAft>
              <a:defRPr sz="2000" b="1">
                <a:solidFill>
                  <a:schemeClr val="tx1"/>
                </a:solidFill>
                <a:latin typeface="Calibri" charset="0"/>
                <a:ea typeface="ＭＳ Ｐゴシック" charset="0"/>
              </a:defRPr>
            </a:lvl8pPr>
            <a:lvl9pPr marL="3886200" indent="-228600" eaLnBrk="0" fontAlgn="base" hangingPunct="0">
              <a:spcBef>
                <a:spcPct val="0"/>
              </a:spcBef>
              <a:spcAft>
                <a:spcPct val="0"/>
              </a:spcAft>
              <a:defRPr sz="2000" b="1">
                <a:solidFill>
                  <a:schemeClr val="tx1"/>
                </a:solidFill>
                <a:latin typeface="Calibri" charset="0"/>
                <a:ea typeface="ＭＳ Ｐゴシック" charset="0"/>
              </a:defRPr>
            </a:lvl9pPr>
          </a:lstStyle>
          <a:p>
            <a:pPr eaLnBrk="1" hangingPunct="1"/>
            <a:fld id="{D671EAD0-27BD-E940-8AA1-3A32637CA510}" type="slidenum">
              <a:rPr lang="en-GB" sz="1200" b="0">
                <a:latin typeface="Arial" charset="0"/>
              </a:rPr>
              <a:pPr eaLnBrk="1" hangingPunct="1"/>
              <a:t>34</a:t>
            </a:fld>
            <a:endParaRPr lang="en-GB" sz="1200" b="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p>
        </p:txBody>
      </p:sp>
      <p:sp>
        <p:nvSpPr>
          <p:cNvPr id="64516"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alibri" charset="0"/>
                <a:ea typeface="ＭＳ Ｐゴシック" charset="0"/>
              </a:defRPr>
            </a:lvl1pPr>
            <a:lvl2pPr marL="742950" indent="-285750" eaLnBrk="0" hangingPunct="0">
              <a:defRPr sz="2000" b="1">
                <a:solidFill>
                  <a:schemeClr val="tx1"/>
                </a:solidFill>
                <a:latin typeface="Calibri" charset="0"/>
                <a:ea typeface="ＭＳ Ｐゴシック" charset="0"/>
              </a:defRPr>
            </a:lvl2pPr>
            <a:lvl3pPr marL="1143000" indent="-228600" eaLnBrk="0" hangingPunct="0">
              <a:defRPr sz="2000" b="1">
                <a:solidFill>
                  <a:schemeClr val="tx1"/>
                </a:solidFill>
                <a:latin typeface="Calibri" charset="0"/>
                <a:ea typeface="ＭＳ Ｐゴシック" charset="0"/>
              </a:defRPr>
            </a:lvl3pPr>
            <a:lvl4pPr marL="1600200" indent="-228600" eaLnBrk="0" hangingPunct="0">
              <a:defRPr sz="2000" b="1">
                <a:solidFill>
                  <a:schemeClr val="tx1"/>
                </a:solidFill>
                <a:latin typeface="Calibri" charset="0"/>
                <a:ea typeface="ＭＳ Ｐゴシック" charset="0"/>
              </a:defRPr>
            </a:lvl4pPr>
            <a:lvl5pPr marL="2057400" indent="-228600" eaLnBrk="0" hangingPunct="0">
              <a:defRPr sz="2000" b="1">
                <a:solidFill>
                  <a:schemeClr val="tx1"/>
                </a:solidFill>
                <a:latin typeface="Calibri" charset="0"/>
                <a:ea typeface="ＭＳ Ｐゴシック" charset="0"/>
              </a:defRPr>
            </a:lvl5pPr>
            <a:lvl6pPr marL="2514600" indent="-228600" eaLnBrk="0" fontAlgn="base" hangingPunct="0">
              <a:spcBef>
                <a:spcPct val="0"/>
              </a:spcBef>
              <a:spcAft>
                <a:spcPct val="0"/>
              </a:spcAft>
              <a:defRPr sz="2000" b="1">
                <a:solidFill>
                  <a:schemeClr val="tx1"/>
                </a:solidFill>
                <a:latin typeface="Calibri" charset="0"/>
                <a:ea typeface="ＭＳ Ｐゴシック" charset="0"/>
              </a:defRPr>
            </a:lvl6pPr>
            <a:lvl7pPr marL="2971800" indent="-228600" eaLnBrk="0" fontAlgn="base" hangingPunct="0">
              <a:spcBef>
                <a:spcPct val="0"/>
              </a:spcBef>
              <a:spcAft>
                <a:spcPct val="0"/>
              </a:spcAft>
              <a:defRPr sz="2000" b="1">
                <a:solidFill>
                  <a:schemeClr val="tx1"/>
                </a:solidFill>
                <a:latin typeface="Calibri" charset="0"/>
                <a:ea typeface="ＭＳ Ｐゴシック" charset="0"/>
              </a:defRPr>
            </a:lvl7pPr>
            <a:lvl8pPr marL="3429000" indent="-228600" eaLnBrk="0" fontAlgn="base" hangingPunct="0">
              <a:spcBef>
                <a:spcPct val="0"/>
              </a:spcBef>
              <a:spcAft>
                <a:spcPct val="0"/>
              </a:spcAft>
              <a:defRPr sz="2000" b="1">
                <a:solidFill>
                  <a:schemeClr val="tx1"/>
                </a:solidFill>
                <a:latin typeface="Calibri" charset="0"/>
                <a:ea typeface="ＭＳ Ｐゴシック" charset="0"/>
              </a:defRPr>
            </a:lvl8pPr>
            <a:lvl9pPr marL="3886200" indent="-228600" eaLnBrk="0" fontAlgn="base" hangingPunct="0">
              <a:spcBef>
                <a:spcPct val="0"/>
              </a:spcBef>
              <a:spcAft>
                <a:spcPct val="0"/>
              </a:spcAft>
              <a:defRPr sz="2000" b="1">
                <a:solidFill>
                  <a:schemeClr val="tx1"/>
                </a:solidFill>
                <a:latin typeface="Calibri" charset="0"/>
                <a:ea typeface="ＭＳ Ｐゴシック" charset="0"/>
              </a:defRPr>
            </a:lvl9pPr>
          </a:lstStyle>
          <a:p>
            <a:pPr eaLnBrk="1" hangingPunct="1"/>
            <a:fld id="{F3F7EE16-17A8-624C-8178-8DCCC94872B5}" type="slidenum">
              <a:rPr lang="en-GB" sz="1200" b="0">
                <a:latin typeface="Arial" charset="0"/>
              </a:rPr>
              <a:pPr eaLnBrk="1" hangingPunct="1"/>
              <a:t>35</a:t>
            </a:fld>
            <a:endParaRPr lang="en-GB" sz="1200" b="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nl-BE"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en-US"/>
          </a:p>
        </p:txBody>
      </p:sp>
    </p:spTree>
    <p:extLst>
      <p:ext uri="{BB962C8B-B14F-4D97-AF65-F5344CB8AC3E}">
        <p14:creationId xmlns:p14="http://schemas.microsoft.com/office/powerpoint/2010/main" val="2794563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Tree>
    <p:extLst>
      <p:ext uri="{BB962C8B-B14F-4D97-AF65-F5344CB8AC3E}">
        <p14:creationId xmlns:p14="http://schemas.microsoft.com/office/powerpoint/2010/main" val="204329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nl-BE"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Tree>
    <p:extLst>
      <p:ext uri="{BB962C8B-B14F-4D97-AF65-F5344CB8AC3E}">
        <p14:creationId xmlns:p14="http://schemas.microsoft.com/office/powerpoint/2010/main" val="90655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re. Texte et image de la bibliothèque">
    <p:spTree>
      <p:nvGrpSpPr>
        <p:cNvPr id="1" name=""/>
        <p:cNvGrpSpPr/>
        <p:nvPr/>
      </p:nvGrpSpPr>
      <p:grpSpPr>
        <a:xfrm>
          <a:off x="0" y="0"/>
          <a:ext cx="0" cy="0"/>
          <a:chOff x="0" y="0"/>
          <a:chExt cx="0" cy="0"/>
        </a:xfrm>
      </p:grpSpPr>
      <p:sp>
        <p:nvSpPr>
          <p:cNvPr id="2" name="Titre 1"/>
          <p:cNvSpPr>
            <a:spLocks noGrp="1"/>
          </p:cNvSpPr>
          <p:nvPr>
            <p:ph type="title"/>
          </p:nvPr>
        </p:nvSpPr>
        <p:spPr>
          <a:xfrm>
            <a:off x="650240" y="390596"/>
            <a:ext cx="11704320" cy="1625600"/>
          </a:xfrm>
          <a:prstGeom prst="rect">
            <a:avLst/>
          </a:prstGeom>
        </p:spPr>
        <p:txBody>
          <a:bodyPr/>
          <a:lstStyle/>
          <a:p>
            <a:r>
              <a:rPr lang="fr-FR" smtClean="0"/>
              <a:t>Cliquez pour modifier le style du titre</a:t>
            </a:r>
            <a:endParaRPr lang="en-US"/>
          </a:p>
        </p:txBody>
      </p:sp>
      <p:sp>
        <p:nvSpPr>
          <p:cNvPr id="3" name="Espace réservé du texte 2"/>
          <p:cNvSpPr>
            <a:spLocks noGrp="1"/>
          </p:cNvSpPr>
          <p:nvPr>
            <p:ph type="body" sz="half" idx="1"/>
          </p:nvPr>
        </p:nvSpPr>
        <p:spPr>
          <a:xfrm>
            <a:off x="650240" y="2275841"/>
            <a:ext cx="5743787" cy="6436925"/>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image de la bibliothèque 3"/>
          <p:cNvSpPr>
            <a:spLocks noGrp="1"/>
          </p:cNvSpPr>
          <p:nvPr>
            <p:ph type="clipArt" sz="half" idx="2"/>
          </p:nvPr>
        </p:nvSpPr>
        <p:spPr>
          <a:xfrm>
            <a:off x="6610773" y="2275841"/>
            <a:ext cx="5743787" cy="6436925"/>
          </a:xfrm>
          <a:prstGeom prst="rect">
            <a:avLst/>
          </a:prstGeom>
        </p:spPr>
        <p:txBody>
          <a:bodyPr/>
          <a:lstStyle/>
          <a:p>
            <a:pPr lvl="0"/>
            <a:endParaRPr lang="en-US" noProof="0" smtClean="0"/>
          </a:p>
        </p:txBody>
      </p:sp>
    </p:spTree>
    <p:extLst>
      <p:ext uri="{BB962C8B-B14F-4D97-AF65-F5344CB8AC3E}">
        <p14:creationId xmlns:p14="http://schemas.microsoft.com/office/powerpoint/2010/main" val="3537148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a:prstGeom prst="rect">
            <a:avLst/>
          </a:prstGeom>
        </p:spPr>
        <p:txBody>
          <a:bodyPr/>
          <a:lstStyle/>
          <a:p>
            <a:r>
              <a:rPr lang="en-US" smtClean="0"/>
              <a:t>Click to edit Master title style</a:t>
            </a:r>
            <a:endParaRPr lang="en-GB"/>
          </a:p>
        </p:txBody>
      </p:sp>
      <p:sp>
        <p:nvSpPr>
          <p:cNvPr id="3" name="Table Placeholder 2"/>
          <p:cNvSpPr>
            <a:spLocks noGrp="1"/>
          </p:cNvSpPr>
          <p:nvPr>
            <p:ph type="tbl" idx="1"/>
          </p:nvPr>
        </p:nvSpPr>
        <p:spPr>
          <a:xfrm>
            <a:off x="650240" y="2275841"/>
            <a:ext cx="11704320" cy="6436925"/>
          </a:xfrm>
          <a:prstGeom prst="rect">
            <a:avLst/>
          </a:prstGeom>
        </p:spPr>
        <p:txBody>
          <a:bodyPr/>
          <a:lstStyle/>
          <a:p>
            <a:pPr lvl="0"/>
            <a:endParaRPr lang="en-GB" noProof="0"/>
          </a:p>
        </p:txBody>
      </p:sp>
      <p:sp>
        <p:nvSpPr>
          <p:cNvPr id="4" name="Date Placeholder 3"/>
          <p:cNvSpPr>
            <a:spLocks noGrp="1"/>
          </p:cNvSpPr>
          <p:nvPr>
            <p:ph type="dt" sz="half" idx="10"/>
          </p:nvPr>
        </p:nvSpPr>
        <p:spPr>
          <a:xfrm>
            <a:off x="650240" y="8882098"/>
            <a:ext cx="3034453" cy="677333"/>
          </a:xfrm>
          <a:prstGeom prst="rect">
            <a:avLst/>
          </a:prstGeom>
        </p:spPr>
        <p:txBody>
          <a:bodyPr lIns="130046" tIns="65023" rIns="130046" bIns="65023"/>
          <a:lstStyle>
            <a:lvl1pPr>
              <a:defRPr>
                <a:latin typeface="Calibri" pitchFamily="34" charset="0"/>
                <a:ea typeface="+mn-ea"/>
              </a:defRPr>
            </a:lvl1pPr>
          </a:lstStyle>
          <a:p>
            <a:pPr>
              <a:defRPr/>
            </a:pPr>
            <a:endParaRPr lang="en-GB"/>
          </a:p>
        </p:txBody>
      </p:sp>
      <p:sp>
        <p:nvSpPr>
          <p:cNvPr id="5" name="Footer Placeholder 4"/>
          <p:cNvSpPr>
            <a:spLocks noGrp="1"/>
          </p:cNvSpPr>
          <p:nvPr>
            <p:ph type="ftr" sz="quarter" idx="11"/>
          </p:nvPr>
        </p:nvSpPr>
        <p:spPr>
          <a:xfrm>
            <a:off x="4443307" y="8882098"/>
            <a:ext cx="4118187" cy="677333"/>
          </a:xfrm>
          <a:prstGeom prst="rect">
            <a:avLst/>
          </a:prstGeom>
        </p:spPr>
        <p:txBody>
          <a:bodyPr lIns="130046" tIns="65023" rIns="130046" bIns="65023"/>
          <a:lstStyle>
            <a:lvl1pPr>
              <a:defRPr>
                <a:latin typeface="Calibri" pitchFamily="34" charset="0"/>
                <a:ea typeface="+mn-ea"/>
              </a:defRPr>
            </a:lvl1pPr>
          </a:lstStyle>
          <a:p>
            <a:pPr>
              <a:defRPr/>
            </a:pPr>
            <a:endParaRPr lang="en-GB"/>
          </a:p>
        </p:txBody>
      </p:sp>
      <p:sp>
        <p:nvSpPr>
          <p:cNvPr id="6" name="Slide Number Placeholder 5"/>
          <p:cNvSpPr>
            <a:spLocks noGrp="1"/>
          </p:cNvSpPr>
          <p:nvPr>
            <p:ph type="sldNum" sz="quarter" idx="12"/>
          </p:nvPr>
        </p:nvSpPr>
        <p:spPr>
          <a:xfrm>
            <a:off x="9320107" y="8882098"/>
            <a:ext cx="3034453" cy="677333"/>
          </a:xfrm>
          <a:prstGeom prst="rect">
            <a:avLst/>
          </a:prstGeom>
        </p:spPr>
        <p:txBody>
          <a:bodyPr vert="horz" wrap="square" lIns="130046" tIns="65023" rIns="130046" bIns="65023" numCol="1" anchor="t" anchorCtr="0" compatLnSpc="1">
            <a:prstTxWarp prst="textNoShape">
              <a:avLst/>
            </a:prstTxWarp>
          </a:bodyPr>
          <a:lstStyle>
            <a:lvl1pPr>
              <a:defRPr/>
            </a:lvl1pPr>
          </a:lstStyle>
          <a:p>
            <a:fld id="{35C569CB-8C04-C64A-BB21-60D17B9C3419}" type="slidenum">
              <a:rPr lang="en-GB"/>
              <a:pPr/>
              <a:t>‹#›</a:t>
            </a:fld>
            <a:endParaRPr lang="en-GB"/>
          </a:p>
        </p:txBody>
      </p:sp>
    </p:spTree>
    <p:extLst>
      <p:ext uri="{BB962C8B-B14F-4D97-AF65-F5344CB8AC3E}">
        <p14:creationId xmlns:p14="http://schemas.microsoft.com/office/powerpoint/2010/main" val="2580494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Tree>
    <p:extLst>
      <p:ext uri="{BB962C8B-B14F-4D97-AF65-F5344CB8AC3E}">
        <p14:creationId xmlns:p14="http://schemas.microsoft.com/office/powerpoint/2010/main" val="1746607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nl-BE" dirty="0" smtClean="0"/>
              <a:t>Click to edit Master title style</a:t>
            </a:r>
            <a:endParaRPr lang="en-US" dirty="0"/>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Tree>
    <p:extLst>
      <p:ext uri="{BB962C8B-B14F-4D97-AF65-F5344CB8AC3E}">
        <p14:creationId xmlns:p14="http://schemas.microsoft.com/office/powerpoint/2010/main" val="3052053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Tree>
    <p:extLst>
      <p:ext uri="{BB962C8B-B14F-4D97-AF65-F5344CB8AC3E}">
        <p14:creationId xmlns:p14="http://schemas.microsoft.com/office/powerpoint/2010/main" val="966952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nl-BE"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Tree>
    <p:extLst>
      <p:ext uri="{BB962C8B-B14F-4D97-AF65-F5344CB8AC3E}">
        <p14:creationId xmlns:p14="http://schemas.microsoft.com/office/powerpoint/2010/main" val="1192379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Tree>
    <p:extLst>
      <p:ext uri="{BB962C8B-B14F-4D97-AF65-F5344CB8AC3E}">
        <p14:creationId xmlns:p14="http://schemas.microsoft.com/office/powerpoint/2010/main" val="1685490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747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nl-BE"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extLst>
      <p:ext uri="{BB962C8B-B14F-4D97-AF65-F5344CB8AC3E}">
        <p14:creationId xmlns:p14="http://schemas.microsoft.com/office/powerpoint/2010/main" val="2280981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nl-BE"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extLst>
      <p:ext uri="{BB962C8B-B14F-4D97-AF65-F5344CB8AC3E}">
        <p14:creationId xmlns:p14="http://schemas.microsoft.com/office/powerpoint/2010/main" val="171801592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669752" y="556320"/>
            <a:ext cx="11881320"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dirty="0">
                <a:sym typeface="Helvetica Light" charset="0"/>
              </a:rPr>
              <a:t>Click to edit Master title style</a:t>
            </a:r>
          </a:p>
        </p:txBody>
      </p:sp>
      <p:sp>
        <p:nvSpPr>
          <p:cNvPr id="1026" name="Rectangle 2"/>
          <p:cNvSpPr>
            <a:spLocks noGrp="1"/>
          </p:cNvSpPr>
          <p:nvPr>
            <p:ph type="body" idx="1"/>
          </p:nvPr>
        </p:nvSpPr>
        <p:spPr bwMode="auto">
          <a:xfrm>
            <a:off x="669752" y="1996480"/>
            <a:ext cx="11881320" cy="7056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Helvetica Light" charset="0"/>
              </a:rPr>
              <a:t>Click to edit Master text styles</a:t>
            </a:r>
          </a:p>
          <a:p>
            <a:pPr lvl="1"/>
            <a:r>
              <a:rPr lang="en-US">
                <a:sym typeface="Helvetica Light" charset="0"/>
              </a:rPr>
              <a:t>Second level</a:t>
            </a:r>
          </a:p>
          <a:p>
            <a:pPr lvl="2"/>
            <a:r>
              <a:rPr lang="en-US">
                <a:sym typeface="Helvetica Light" charset="0"/>
              </a:rPr>
              <a:t>Third level</a:t>
            </a:r>
          </a:p>
          <a:p>
            <a:pPr lvl="3"/>
            <a:r>
              <a:rPr lang="en-US">
                <a:sym typeface="Helvetica Light" charset="0"/>
              </a:rPr>
              <a:t>Fourth level</a:t>
            </a:r>
          </a:p>
          <a:p>
            <a:pPr lvl="4"/>
            <a:r>
              <a:rPr lang="en-US">
                <a:sym typeface="Helvetica Light" charset="0"/>
              </a:rPr>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584200" rtl="0" eaLnBrk="0" fontAlgn="base" hangingPunct="0">
        <a:spcBef>
          <a:spcPct val="0"/>
        </a:spcBef>
        <a:spcAft>
          <a:spcPct val="0"/>
        </a:spcAft>
        <a:defRPr sz="4500">
          <a:solidFill>
            <a:srgbClr val="000000"/>
          </a:solidFill>
          <a:latin typeface="Verdana"/>
          <a:ea typeface="+mj-ea"/>
          <a:cs typeface="Verdana"/>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9pPr>
    </p:titleStyle>
    <p:bodyStyle>
      <a:lvl1pPr marL="342900" indent="-342900" algn="l" defTabSz="584200" rtl="0" eaLnBrk="0" fontAlgn="base" hangingPunct="0">
        <a:spcBef>
          <a:spcPts val="4200"/>
        </a:spcBef>
        <a:spcAft>
          <a:spcPct val="0"/>
        </a:spcAft>
        <a:defRPr sz="3800">
          <a:solidFill>
            <a:srgbClr val="000000"/>
          </a:solidFill>
          <a:latin typeface="+mn-lt"/>
          <a:ea typeface="+mn-ea"/>
          <a:cs typeface="+mn-cs"/>
          <a:sym typeface="Helvetica Light" charset="0"/>
        </a:defRPr>
      </a:lvl1pPr>
      <a:lvl2pPr marL="342900" indent="114300" algn="l" defTabSz="584200" rtl="0" eaLnBrk="0" fontAlgn="base" hangingPunct="0">
        <a:spcBef>
          <a:spcPts val="4200"/>
        </a:spcBef>
        <a:spcAft>
          <a:spcPct val="0"/>
        </a:spcAft>
        <a:defRPr sz="3800">
          <a:solidFill>
            <a:srgbClr val="000000"/>
          </a:solidFill>
          <a:latin typeface="+mn-lt"/>
          <a:ea typeface="Helvetica Light" charset="0"/>
          <a:cs typeface="+mn-cs"/>
          <a:sym typeface="Helvetica Light" charset="0"/>
        </a:defRPr>
      </a:lvl2pPr>
      <a:lvl3pPr marL="685800" indent="228600" algn="l" defTabSz="584200" rtl="0" eaLnBrk="0" fontAlgn="base" hangingPunct="0">
        <a:spcBef>
          <a:spcPts val="4200"/>
        </a:spcBef>
        <a:spcAft>
          <a:spcPct val="0"/>
        </a:spcAft>
        <a:defRPr sz="3800">
          <a:solidFill>
            <a:srgbClr val="000000"/>
          </a:solidFill>
          <a:latin typeface="+mn-lt"/>
          <a:ea typeface="Helvetica Light" charset="0"/>
          <a:cs typeface="+mn-cs"/>
          <a:sym typeface="Helvetica Light" charset="0"/>
        </a:defRPr>
      </a:lvl3pPr>
      <a:lvl4pPr marL="1028700" indent="342900" algn="l" defTabSz="584200" rtl="0" eaLnBrk="0" fontAlgn="base" hangingPunct="0">
        <a:spcBef>
          <a:spcPts val="4200"/>
        </a:spcBef>
        <a:spcAft>
          <a:spcPct val="0"/>
        </a:spcAft>
        <a:defRPr sz="3800">
          <a:solidFill>
            <a:srgbClr val="000000"/>
          </a:solidFill>
          <a:latin typeface="+mn-lt"/>
          <a:ea typeface="Helvetica Light" charset="0"/>
          <a:cs typeface="+mn-cs"/>
          <a:sym typeface="Helvetica Light" charset="0"/>
        </a:defRPr>
      </a:lvl4pPr>
      <a:lvl5pPr marL="1371600" indent="457200" algn="l" defTabSz="584200" rtl="0" eaLnBrk="0" fontAlgn="base" hangingPunct="0">
        <a:spcBef>
          <a:spcPts val="4200"/>
        </a:spcBef>
        <a:spcAft>
          <a:spcPct val="0"/>
        </a:spcAft>
        <a:defRPr sz="3800">
          <a:solidFill>
            <a:srgbClr val="000000"/>
          </a:solidFill>
          <a:latin typeface="+mn-lt"/>
          <a:ea typeface="Helvetica Light" charset="0"/>
          <a:cs typeface="+mn-cs"/>
          <a:sym typeface="Helvetica Light" charset="0"/>
        </a:defRPr>
      </a:lvl5pPr>
      <a:lvl6pPr marL="1828800" algn="l" defTabSz="584200" rtl="0" fontAlgn="base" hangingPunct="0">
        <a:spcBef>
          <a:spcPts val="4200"/>
        </a:spcBef>
        <a:spcAft>
          <a:spcPct val="0"/>
        </a:spcAft>
        <a:defRPr sz="3800">
          <a:solidFill>
            <a:srgbClr val="000000"/>
          </a:solidFill>
          <a:latin typeface="+mn-lt"/>
          <a:ea typeface="Helvetica Light" charset="0"/>
          <a:cs typeface="+mn-cs"/>
          <a:sym typeface="Helvetica Light" charset="0"/>
        </a:defRPr>
      </a:lvl6pPr>
      <a:lvl7pPr marL="2286000" algn="l" defTabSz="584200" rtl="0" fontAlgn="base" hangingPunct="0">
        <a:spcBef>
          <a:spcPts val="4200"/>
        </a:spcBef>
        <a:spcAft>
          <a:spcPct val="0"/>
        </a:spcAft>
        <a:defRPr sz="3800">
          <a:solidFill>
            <a:srgbClr val="000000"/>
          </a:solidFill>
          <a:latin typeface="+mn-lt"/>
          <a:ea typeface="Helvetica Light" charset="0"/>
          <a:cs typeface="+mn-cs"/>
          <a:sym typeface="Helvetica Light" charset="0"/>
        </a:defRPr>
      </a:lvl7pPr>
      <a:lvl8pPr marL="2743200" algn="l" defTabSz="584200" rtl="0" fontAlgn="base" hangingPunct="0">
        <a:spcBef>
          <a:spcPts val="4200"/>
        </a:spcBef>
        <a:spcAft>
          <a:spcPct val="0"/>
        </a:spcAft>
        <a:defRPr sz="3800">
          <a:solidFill>
            <a:srgbClr val="000000"/>
          </a:solidFill>
          <a:latin typeface="+mn-lt"/>
          <a:ea typeface="Helvetica Light" charset="0"/>
          <a:cs typeface="+mn-cs"/>
          <a:sym typeface="Helvetica Light" charset="0"/>
        </a:defRPr>
      </a:lvl8pPr>
      <a:lvl9pPr marL="3200400" algn="l" defTabSz="584200" rtl="0" fontAlgn="base" hangingPunct="0">
        <a:spcBef>
          <a:spcPts val="4200"/>
        </a:spcBef>
        <a:spcAft>
          <a:spcPct val="0"/>
        </a:spcAft>
        <a:defRPr sz="3800">
          <a:solidFill>
            <a:srgbClr val="000000"/>
          </a:solidFill>
          <a:latin typeface="+mn-lt"/>
          <a:ea typeface="Helvetica Light" charset="0"/>
          <a:cs typeface="+mn-cs"/>
          <a:sym typeface="Helvetica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chart" Target="../charts/chart2.xml"/><Relationship Id="rId1" Type="http://schemas.openxmlformats.org/officeDocument/2006/relationships/themeOverride" Target="../theme/themeOverride2.x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1" Type="http://schemas.openxmlformats.org/officeDocument/2006/relationships/themeOverride" Target="../theme/themeOverride3.x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5.png"/><Relationship Id="rId1" Type="http://schemas.openxmlformats.org/officeDocument/2006/relationships/themeOverride" Target="../theme/themeOverride4.x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6.png"/><Relationship Id="rId1" Type="http://schemas.openxmlformats.org/officeDocument/2006/relationships/themeOverride" Target="../theme/themeOverride5.x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7.png"/><Relationship Id="rId1" Type="http://schemas.openxmlformats.org/officeDocument/2006/relationships/themeOverride" Target="../theme/themeOverride6.x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8.png"/><Relationship Id="rId1" Type="http://schemas.openxmlformats.org/officeDocument/2006/relationships/themeOverride" Target="../theme/themeOverride7.x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9.png"/><Relationship Id="rId1" Type="http://schemas.openxmlformats.org/officeDocument/2006/relationships/themeOverride" Target="../theme/themeOverride8.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5" Type="http://schemas.openxmlformats.org/officeDocument/2006/relationships/image" Target="../media/image23.emf"/><Relationship Id="rId6" Type="http://schemas.openxmlformats.org/officeDocument/2006/relationships/image" Target="../media/image24.emf"/><Relationship Id="rId1" Type="http://schemas.openxmlformats.org/officeDocument/2006/relationships/slideLayout" Target="../slideLayouts/slideLayout6.xml"/><Relationship Id="rId2" Type="http://schemas.openxmlformats.org/officeDocument/2006/relationships/image" Target="../media/image20.emf"/></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oleObject" Target="../embeddings/oleObject1.bin"/><Relationship Id="rId5" Type="http://schemas.openxmlformats.org/officeDocument/2006/relationships/oleObject" Target="../embeddings/Microsoft_Excel_97_-_2004_Worksheet1.xls"/><Relationship Id="rId6" Type="http://schemas.openxmlformats.org/officeDocument/2006/relationships/image" Target="../media/image25.emf"/><Relationship Id="rId7" Type="http://schemas.openxmlformats.org/officeDocument/2006/relationships/oleObject" Target="../embeddings/Microsoft_Excel_97_-_2004_Worksheet2.xls"/><Relationship Id="rId8" Type="http://schemas.openxmlformats.org/officeDocument/2006/relationships/image" Target="../media/image26.emf"/><Relationship Id="rId9" Type="http://schemas.openxmlformats.org/officeDocument/2006/relationships/image" Target="../media/image28.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1" Type="http://schemas.openxmlformats.org/officeDocument/2006/relationships/oleObject" Target="../embeddings/oleObject4.bin"/><Relationship Id="rId12" Type="http://schemas.openxmlformats.org/officeDocument/2006/relationships/image" Target="../media/image31.png"/><Relationship Id="rId13" Type="http://schemas.openxmlformats.org/officeDocument/2006/relationships/image" Target="../media/image36.jpeg"/><Relationship Id="rId14" Type="http://schemas.openxmlformats.org/officeDocument/2006/relationships/image" Target="../media/image37.jpeg"/><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oleObject" Target="../embeddings/oleObject2.bin"/><Relationship Id="rId8" Type="http://schemas.openxmlformats.org/officeDocument/2006/relationships/image" Target="../media/image29.png"/><Relationship Id="rId9" Type="http://schemas.openxmlformats.org/officeDocument/2006/relationships/oleObject" Target="../embeddings/oleObject3.bin"/><Relationship Id="rId10"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6.xml.rels><?xml version="1.0" encoding="UTF-8" standalone="yes"?>
<Relationships xmlns="http://schemas.openxmlformats.org/package/2006/relationships"><Relationship Id="rId9" Type="http://schemas.openxmlformats.org/officeDocument/2006/relationships/image" Target="../media/image38.png"/><Relationship Id="rId20" Type="http://schemas.openxmlformats.org/officeDocument/2006/relationships/oleObject" Target="../embeddings/oleObject9.bin"/><Relationship Id="rId21" Type="http://schemas.openxmlformats.org/officeDocument/2006/relationships/image" Target="../media/image42.png"/><Relationship Id="rId22" Type="http://schemas.openxmlformats.org/officeDocument/2006/relationships/image" Target="../media/image51.jpeg"/><Relationship Id="rId10" Type="http://schemas.openxmlformats.org/officeDocument/2006/relationships/image" Target="../media/image47.jpeg"/><Relationship Id="rId11" Type="http://schemas.openxmlformats.org/officeDocument/2006/relationships/image" Target="../media/image48.jpeg"/><Relationship Id="rId12" Type="http://schemas.openxmlformats.org/officeDocument/2006/relationships/oleObject" Target="../embeddings/oleObject6.bin"/><Relationship Id="rId13" Type="http://schemas.openxmlformats.org/officeDocument/2006/relationships/image" Target="../media/image39.png"/><Relationship Id="rId14" Type="http://schemas.openxmlformats.org/officeDocument/2006/relationships/image" Target="../media/image49.jpeg"/><Relationship Id="rId15" Type="http://schemas.openxmlformats.org/officeDocument/2006/relationships/image" Target="../media/image50.png"/><Relationship Id="rId16" Type="http://schemas.openxmlformats.org/officeDocument/2006/relationships/oleObject" Target="../embeddings/oleObject7.bin"/><Relationship Id="rId17" Type="http://schemas.openxmlformats.org/officeDocument/2006/relationships/image" Target="../media/image40.png"/><Relationship Id="rId18" Type="http://schemas.openxmlformats.org/officeDocument/2006/relationships/oleObject" Target="../embeddings/oleObject8.bin"/><Relationship Id="rId19" Type="http://schemas.openxmlformats.org/officeDocument/2006/relationships/image" Target="../media/image41.png"/><Relationship Id="rId1" Type="http://schemas.openxmlformats.org/officeDocument/2006/relationships/vmlDrawing" Target="../drawings/vmlDrawing3.vml"/><Relationship Id="rId2" Type="http://schemas.openxmlformats.org/officeDocument/2006/relationships/slideLayout" Target="../slideLayouts/slideLayout7.xml"/><Relationship Id="rId3" Type="http://schemas.openxmlformats.org/officeDocument/2006/relationships/notesSlide" Target="../notesSlides/notesSlide2.xml"/><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7" Type="http://schemas.openxmlformats.org/officeDocument/2006/relationships/image" Target="../media/image46.jpeg"/><Relationship Id="rId8" Type="http://schemas.openxmlformats.org/officeDocument/2006/relationships/oleObject" Target="../embeddings/oleObject5.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10.bin"/><Relationship Id="rId5" Type="http://schemas.openxmlformats.org/officeDocument/2006/relationships/image" Target="../media/image52.png"/><Relationship Id="rId6" Type="http://schemas.openxmlformats.org/officeDocument/2006/relationships/image" Target="../media/image54.jpeg"/><Relationship Id="rId7" Type="http://schemas.openxmlformats.org/officeDocument/2006/relationships/oleObject" Target="../embeddings/oleObject11.bin"/><Relationship Id="rId8" Type="http://schemas.openxmlformats.org/officeDocument/2006/relationships/image" Target="../media/image53.png"/><Relationship Id="rId9" Type="http://schemas.openxmlformats.org/officeDocument/2006/relationships/image" Target="../media/image55.jpeg"/><Relationship Id="rId10" Type="http://schemas.openxmlformats.org/officeDocument/2006/relationships/image" Target="../media/image56.jpeg"/><Relationship Id="rId11" Type="http://schemas.openxmlformats.org/officeDocument/2006/relationships/image" Target="../media/image57.jpeg"/><Relationship Id="rId1" Type="http://schemas.openxmlformats.org/officeDocument/2006/relationships/vmlDrawing" Target="../drawings/vmlDrawing4.vml"/><Relationship Id="rId2"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emf"/></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6"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5" Type="http://schemas.openxmlformats.org/officeDocument/2006/relationships/image" Target="../media/image74.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6.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slideLayout" Target="../slideLayouts/slideLayout2.xml"/><Relationship Id="rId3" Type="http://schemas.openxmlformats.org/officeDocument/2006/relationships/image" Target="../media/image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7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76.jpeg"/></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5" Type="http://schemas.openxmlformats.org/officeDocument/2006/relationships/image" Target="../media/image79.jpeg"/><Relationship Id="rId6" Type="http://schemas.openxmlformats.org/officeDocument/2006/relationships/image" Target="../media/image80.jpe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8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hyperlink" Target="http://evergreenagriculture.net"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8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8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8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8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hyperlink" Target="http://www.worldagroforestrycentre.org/" TargetMode="External"/><Relationship Id="rId4" Type="http://schemas.openxmlformats.org/officeDocument/2006/relationships/hyperlink" Target="http://www.worldagroforestrycentre.org/evergreen_agriculture" TargetMode="External"/><Relationship Id="rId5" Type="http://schemas.openxmlformats.org/officeDocument/2006/relationships/hyperlink" Target="http://evergreenagriculture.net/about-evergreen-agriculture" TargetMode="External"/><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chart" Target="../charts/chart1.xml"/><Relationship Id="rId1" Type="http://schemas.openxmlformats.org/officeDocument/2006/relationships/themeOverride" Target="../theme/themeOverride1.x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974725" y="4927600"/>
            <a:ext cx="11053763" cy="2008188"/>
          </a:xfrm>
        </p:spPr>
        <p:txBody>
          <a:bodyPr lIns="72248" tIns="72248" rIns="126435" bIns="72248" anchor="t"/>
          <a:lstStyle/>
          <a:p>
            <a:pPr marL="39688" defTabSz="1300163" eaLnBrk="1">
              <a:defRPr/>
            </a:pPr>
            <a:r>
              <a:rPr lang="en-US" sz="4500" b="1" dirty="0" smtClean="0">
                <a:latin typeface="Verdana" charset="0"/>
                <a:cs typeface="Verdana" charset="0"/>
                <a:sym typeface="Verdana" charset="0"/>
              </a:rPr>
              <a:t>Agroforestry: a tool for sustainable nutrition?</a:t>
            </a:r>
            <a:endParaRPr lang="en-US" dirty="0" smtClean="0"/>
          </a:p>
        </p:txBody>
      </p:sp>
      <p:pic>
        <p:nvPicPr>
          <p:cNvPr id="3074" name="Picture 2"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68900" y="7537450"/>
            <a:ext cx="2574925" cy="1395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433" name="AutoShape 1"/>
          <p:cNvSpPr>
            <a:spLocks/>
          </p:cNvSpPr>
          <p:nvPr/>
        </p:nvSpPr>
        <p:spPr bwMode="auto">
          <a:xfrm>
            <a:off x="974725" y="1711325"/>
            <a:ext cx="11306175" cy="7175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4186" tIns="54186" rIns="54186" bIns="54186"/>
          <a:lstStyle/>
          <a:p>
            <a:pPr defTabSz="1300163">
              <a:defRPr/>
            </a:pPr>
            <a:r>
              <a:rPr lang="en-US" sz="4500" b="1">
                <a:latin typeface="Arial" charset="0"/>
                <a:cs typeface="Arial" charset="0"/>
                <a:sym typeface="Arial" charset="0"/>
              </a:rPr>
              <a:t>Impact of fertilizer trees on maize yield under farmer management </a:t>
            </a:r>
          </a:p>
          <a:p>
            <a:pPr algn="l" defTabSz="1300163">
              <a:defRPr/>
            </a:pPr>
            <a:r>
              <a:rPr lang="en-US" sz="3900" i="1">
                <a:latin typeface="Arial" charset="0"/>
                <a:cs typeface="Arial" charset="0"/>
                <a:sym typeface="Arial" charset="0"/>
              </a:rPr>
              <a:t>_______________________________________</a:t>
            </a:r>
          </a:p>
          <a:p>
            <a:pPr algn="l" defTabSz="1300163">
              <a:defRPr/>
            </a:pPr>
            <a:endParaRPr lang="en-US" sz="1200" b="1">
              <a:latin typeface="Arial" charset="0"/>
              <a:cs typeface="Arial" charset="0"/>
              <a:sym typeface="Arial" charset="0"/>
            </a:endParaRPr>
          </a:p>
          <a:p>
            <a:pPr algn="l" defTabSz="1300163">
              <a:defRPr/>
            </a:pPr>
            <a:r>
              <a:rPr lang="en-US" sz="3900">
                <a:latin typeface="Helvetica" charset="0"/>
                <a:cs typeface="Helvetica" charset="0"/>
                <a:sym typeface="Helvetica" charset="0"/>
              </a:rPr>
              <a:t>					</a:t>
            </a:r>
            <a:r>
              <a:rPr lang="en-US" sz="3900" b="1">
                <a:latin typeface="Arial" charset="0"/>
                <a:cs typeface="Arial" charset="0"/>
                <a:sym typeface="Arial" charset="0"/>
              </a:rPr>
              <a:t>maize yield (t/ha)</a:t>
            </a:r>
          </a:p>
          <a:p>
            <a:pPr algn="l" defTabSz="1300163">
              <a:defRPr/>
            </a:pPr>
            <a:endParaRPr lang="en-US" sz="1200" b="1">
              <a:latin typeface="Arial" charset="0"/>
              <a:cs typeface="Arial" charset="0"/>
              <a:sym typeface="Arial" charset="0"/>
            </a:endParaRPr>
          </a:p>
          <a:p>
            <a:pPr algn="l" defTabSz="1300163">
              <a:defRPr/>
            </a:pPr>
            <a:r>
              <a:rPr lang="en-US" sz="3900" b="1">
                <a:latin typeface="Arial" charset="0"/>
                <a:cs typeface="Arial" charset="0"/>
                <a:sym typeface="Arial" charset="0"/>
              </a:rPr>
              <a:t>Maize only </a:t>
            </a:r>
            <a:r>
              <a:rPr lang="en-US" sz="3900">
                <a:latin typeface="Helvetica" charset="0"/>
                <a:cs typeface="Helvetica" charset="0"/>
                <a:sym typeface="Helvetica" charset="0"/>
              </a:rPr>
              <a:t>			</a:t>
            </a:r>
            <a:r>
              <a:rPr lang="en-US" sz="3900">
                <a:latin typeface="Arial" charset="0"/>
                <a:cs typeface="Arial" charset="0"/>
                <a:sym typeface="Arial" charset="0"/>
              </a:rPr>
              <a:t>1.30 </a:t>
            </a:r>
            <a:r>
              <a:rPr lang="en-US" sz="3900">
                <a:latin typeface="Helvetica" charset="0"/>
                <a:cs typeface="Helvetica" charset="0"/>
                <a:sym typeface="Helvetica" charset="0"/>
              </a:rPr>
              <a:t>	</a:t>
            </a:r>
          </a:p>
          <a:p>
            <a:pPr algn="l" defTabSz="1300163">
              <a:defRPr/>
            </a:pPr>
            <a:endParaRPr lang="en-US" sz="1200" b="1">
              <a:latin typeface="Arial" charset="0"/>
              <a:cs typeface="Arial" charset="0"/>
              <a:sym typeface="Arial" charset="0"/>
            </a:endParaRPr>
          </a:p>
          <a:p>
            <a:pPr algn="l" defTabSz="1300163">
              <a:defRPr/>
            </a:pPr>
            <a:endParaRPr lang="en-US" sz="1400" b="1">
              <a:latin typeface="Times New Roman" charset="0"/>
              <a:cs typeface="Times New Roman" charset="0"/>
              <a:sym typeface="Times New Roman" charset="0"/>
            </a:endParaRPr>
          </a:p>
          <a:p>
            <a:pPr algn="l" defTabSz="1300163">
              <a:defRPr/>
            </a:pPr>
            <a:r>
              <a:rPr lang="en-US" sz="3900" b="1">
                <a:latin typeface="Arial" charset="0"/>
                <a:cs typeface="Arial" charset="0"/>
                <a:sym typeface="Arial" charset="0"/>
              </a:rPr>
              <a:t>Maize + fertilizer trees  </a:t>
            </a:r>
            <a:r>
              <a:rPr lang="en-US" sz="3900">
                <a:latin typeface="Helvetica" charset="0"/>
                <a:cs typeface="Helvetica" charset="0"/>
                <a:sym typeface="Helvetica" charset="0"/>
              </a:rPr>
              <a:t>	</a:t>
            </a:r>
            <a:r>
              <a:rPr lang="en-US" sz="3900">
                <a:latin typeface="Arial" charset="0"/>
                <a:cs typeface="Arial" charset="0"/>
                <a:sym typeface="Arial" charset="0"/>
              </a:rPr>
              <a:t>3.05 </a:t>
            </a:r>
            <a:r>
              <a:rPr lang="en-US" sz="3900">
                <a:latin typeface="Helvetica" charset="0"/>
                <a:cs typeface="Helvetica" charset="0"/>
                <a:sym typeface="Helvetica" charset="0"/>
              </a:rPr>
              <a:t>	</a:t>
            </a:r>
          </a:p>
          <a:p>
            <a:pPr algn="l" defTabSz="1300163">
              <a:defRPr/>
            </a:pPr>
            <a:endParaRPr lang="en-US" sz="1200" b="1">
              <a:latin typeface="Arial" charset="0"/>
              <a:cs typeface="Arial" charset="0"/>
              <a:sym typeface="Arial" charset="0"/>
            </a:endParaRPr>
          </a:p>
          <a:p>
            <a:pPr algn="l" defTabSz="1300163">
              <a:defRPr/>
            </a:pPr>
            <a:r>
              <a:rPr lang="en-US" sz="2500">
                <a:latin typeface="Arial" charset="0"/>
                <a:cs typeface="Arial" charset="0"/>
                <a:sym typeface="Arial" charset="0"/>
              </a:rPr>
              <a:t>____________________________________________________________</a:t>
            </a:r>
          </a:p>
          <a:p>
            <a:pPr algn="l" defTabSz="1300163">
              <a:defRPr/>
            </a:pPr>
            <a:endParaRPr lang="en-US" sz="2500">
              <a:latin typeface="Arial" charset="0"/>
              <a:cs typeface="Arial" charset="0"/>
              <a:sym typeface="Arial" charset="0"/>
            </a:endParaRPr>
          </a:p>
          <a:p>
            <a:pPr algn="l" defTabSz="1300163">
              <a:defRPr/>
            </a:pPr>
            <a:r>
              <a:rPr lang="en-US" sz="2800">
                <a:latin typeface="Arial" charset="0"/>
                <a:cs typeface="Arial" charset="0"/>
                <a:sym typeface="Arial" charset="0"/>
              </a:rPr>
              <a:t>2011 Survey of farms in six districts (Mzimba, Lilongwe, Mulanje, Salima, Thyolo and Machinga) </a:t>
            </a:r>
            <a:endParaRPr lang="en-US">
              <a:cs typeface="Helvetica Light" charset="0"/>
            </a:endParaRPr>
          </a:p>
        </p:txBody>
      </p:sp>
    </p:spTree>
  </p:cSld>
  <p:clrMapOvr>
    <a:masterClrMapping/>
  </p:clrMapOvr>
  <p:transition xmlns:p14="http://schemas.microsoft.com/office/powerpoint/2010/main"/>
</p:sld>
</file>

<file path=ppt/slides/slide1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361" name="Picture 1"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65325"/>
            <a:ext cx="13004800" cy="811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362" name="Line 2"/>
          <p:cNvSpPr>
            <a:spLocks noChangeShapeType="1"/>
          </p:cNvSpPr>
          <p:nvPr/>
        </p:nvSpPr>
        <p:spPr bwMode="auto">
          <a:xfrm>
            <a:off x="5481638" y="2563813"/>
            <a:ext cx="17462" cy="1662112"/>
          </a:xfrm>
          <a:prstGeom prst="line">
            <a:avLst/>
          </a:prstGeom>
          <a:noFill/>
          <a:ln w="18062" cap="flat" cmpd="sng">
            <a:solidFill>
              <a:srgbClr val="800000"/>
            </a:solidFill>
            <a:prstDash val="sysDot"/>
            <a:round/>
            <a:headEnd/>
            <a:tailEnd type="triangl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Helvetica Light" charset="0"/>
            </a:endParaRPr>
          </a:p>
        </p:txBody>
      </p:sp>
      <p:sp>
        <p:nvSpPr>
          <p:cNvPr id="15363" name="Line 3"/>
          <p:cNvSpPr>
            <a:spLocks noChangeShapeType="1"/>
          </p:cNvSpPr>
          <p:nvPr/>
        </p:nvSpPr>
        <p:spPr bwMode="auto">
          <a:xfrm flipH="1">
            <a:off x="4008438" y="2455863"/>
            <a:ext cx="19050" cy="1192212"/>
          </a:xfrm>
          <a:prstGeom prst="line">
            <a:avLst/>
          </a:prstGeom>
          <a:noFill/>
          <a:ln w="18062" cap="flat" cmpd="sng">
            <a:solidFill>
              <a:srgbClr val="800000"/>
            </a:solidFill>
            <a:prstDash val="sysDot"/>
            <a:round/>
            <a:headEnd/>
            <a:tailEnd type="triangl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Helvetica Light" charset="0"/>
            </a:endParaRPr>
          </a:p>
        </p:txBody>
      </p:sp>
      <p:sp>
        <p:nvSpPr>
          <p:cNvPr id="15364" name="Line 4"/>
          <p:cNvSpPr>
            <a:spLocks noChangeShapeType="1"/>
          </p:cNvSpPr>
          <p:nvPr/>
        </p:nvSpPr>
        <p:spPr bwMode="auto">
          <a:xfrm flipH="1">
            <a:off x="7621588" y="2527300"/>
            <a:ext cx="17462" cy="1446213"/>
          </a:xfrm>
          <a:prstGeom prst="line">
            <a:avLst/>
          </a:prstGeom>
          <a:noFill/>
          <a:ln w="18062" cap="flat" cmpd="sng">
            <a:solidFill>
              <a:srgbClr val="800000"/>
            </a:solidFill>
            <a:prstDash val="sysDot"/>
            <a:round/>
            <a:headEnd/>
            <a:tailEnd type="triangl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Helvetica Light" charset="0"/>
            </a:endParaRPr>
          </a:p>
        </p:txBody>
      </p:sp>
      <p:sp>
        <p:nvSpPr>
          <p:cNvPr id="15365" name="AutoShape 5"/>
          <p:cNvSpPr>
            <a:spLocks/>
          </p:cNvSpPr>
          <p:nvPr/>
        </p:nvSpPr>
        <p:spPr bwMode="auto">
          <a:xfrm>
            <a:off x="6972300" y="2124075"/>
            <a:ext cx="1384300" cy="50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4186" tIns="54186" rIns="54186" bIns="54186" anchor="ctr"/>
          <a:lstStyle/>
          <a:p>
            <a:pPr defTabSz="1300163">
              <a:defRPr/>
            </a:pPr>
            <a:r>
              <a:rPr lang="en-US" sz="2500" b="1">
                <a:solidFill>
                  <a:srgbClr val="808080"/>
                </a:solidFill>
                <a:latin typeface="Helvetica" charset="0"/>
                <a:cs typeface="Helvetica" charset="0"/>
                <a:sym typeface="Helvetica" charset="0"/>
              </a:rPr>
              <a:t>Drought</a:t>
            </a:r>
            <a:endParaRPr lang="en-US">
              <a:cs typeface="Helvetica Light" charset="0"/>
            </a:endParaRPr>
          </a:p>
        </p:txBody>
      </p:sp>
      <p:sp>
        <p:nvSpPr>
          <p:cNvPr id="15366" name="AutoShape 6"/>
          <p:cNvSpPr>
            <a:spLocks/>
          </p:cNvSpPr>
          <p:nvPr/>
        </p:nvSpPr>
        <p:spPr bwMode="auto">
          <a:xfrm>
            <a:off x="4689475" y="2132013"/>
            <a:ext cx="1384300" cy="5032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4186" tIns="54186" rIns="54186" bIns="54186" anchor="ctr"/>
          <a:lstStyle/>
          <a:p>
            <a:pPr defTabSz="1300163">
              <a:defRPr/>
            </a:pPr>
            <a:r>
              <a:rPr lang="en-US" sz="2500" b="1">
                <a:solidFill>
                  <a:srgbClr val="808080"/>
                </a:solidFill>
                <a:latin typeface="Helvetica" charset="0"/>
                <a:cs typeface="Helvetica" charset="0"/>
                <a:sym typeface="Helvetica" charset="0"/>
              </a:rPr>
              <a:t>Drought</a:t>
            </a:r>
            <a:endParaRPr lang="en-US">
              <a:cs typeface="Helvetica Light" charset="0"/>
            </a:endParaRPr>
          </a:p>
        </p:txBody>
      </p:sp>
      <p:sp>
        <p:nvSpPr>
          <p:cNvPr id="15367" name="AutoShape 7"/>
          <p:cNvSpPr>
            <a:spLocks/>
          </p:cNvSpPr>
          <p:nvPr/>
        </p:nvSpPr>
        <p:spPr bwMode="auto">
          <a:xfrm>
            <a:off x="3646488" y="2078038"/>
            <a:ext cx="1006475" cy="50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4186" tIns="54186" rIns="54186" bIns="54186" anchor="ctr"/>
          <a:lstStyle/>
          <a:p>
            <a:pPr defTabSz="1300163">
              <a:defRPr/>
            </a:pPr>
            <a:r>
              <a:rPr lang="en-US" sz="2500" b="1">
                <a:solidFill>
                  <a:srgbClr val="808080"/>
                </a:solidFill>
                <a:latin typeface="Helvetica" charset="0"/>
                <a:cs typeface="Helvetica" charset="0"/>
                <a:sym typeface="Helvetica" charset="0"/>
              </a:rPr>
              <a:t>Flood</a:t>
            </a:r>
            <a:endParaRPr lang="en-US">
              <a:cs typeface="Helvetica Light" charset="0"/>
            </a:endParaRPr>
          </a:p>
        </p:txBody>
      </p:sp>
      <p:sp>
        <p:nvSpPr>
          <p:cNvPr id="15368" name="Line 8"/>
          <p:cNvSpPr>
            <a:spLocks noChangeShapeType="1"/>
          </p:cNvSpPr>
          <p:nvPr/>
        </p:nvSpPr>
        <p:spPr bwMode="auto">
          <a:xfrm flipH="1">
            <a:off x="6808788" y="2274888"/>
            <a:ext cx="17462" cy="1336675"/>
          </a:xfrm>
          <a:prstGeom prst="line">
            <a:avLst/>
          </a:prstGeom>
          <a:noFill/>
          <a:ln w="18062" cap="rnd" cmpd="sng">
            <a:solidFill>
              <a:srgbClr val="800000"/>
            </a:solidFill>
            <a:prstDash val="sysDot"/>
            <a:round/>
            <a:headEnd/>
            <a:tailEnd type="triangl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Helvetica Light" charset="0"/>
            </a:endParaRPr>
          </a:p>
        </p:txBody>
      </p:sp>
      <p:sp>
        <p:nvSpPr>
          <p:cNvPr id="15369" name="AutoShape 9"/>
          <p:cNvSpPr>
            <a:spLocks/>
          </p:cNvSpPr>
          <p:nvPr/>
        </p:nvSpPr>
        <p:spPr bwMode="auto">
          <a:xfrm>
            <a:off x="6156325" y="1581150"/>
            <a:ext cx="1479550" cy="719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4186" tIns="54186" rIns="54186" bIns="54186" anchor="ctr"/>
          <a:lstStyle/>
          <a:p>
            <a:pPr defTabSz="1300163">
              <a:defRPr/>
            </a:pPr>
            <a:r>
              <a:rPr lang="en-US" sz="1900" b="1">
                <a:solidFill>
                  <a:srgbClr val="808080"/>
                </a:solidFill>
                <a:latin typeface="Helvetica" charset="0"/>
                <a:cs typeface="Helvetica" charset="0"/>
                <a:sym typeface="Helvetica" charset="0"/>
              </a:rPr>
              <a:t>P addition </a:t>
            </a:r>
          </a:p>
          <a:p>
            <a:pPr defTabSz="1300163">
              <a:defRPr/>
            </a:pPr>
            <a:r>
              <a:rPr lang="en-US" sz="1900" b="1">
                <a:solidFill>
                  <a:srgbClr val="808080"/>
                </a:solidFill>
                <a:latin typeface="Helvetica" charset="0"/>
                <a:cs typeface="Helvetica" charset="0"/>
                <a:sym typeface="Helvetica" charset="0"/>
              </a:rPr>
              <a:t>resumed</a:t>
            </a:r>
            <a:endParaRPr lang="en-US">
              <a:cs typeface="Helvetica Light" charset="0"/>
            </a:endParaRPr>
          </a:p>
        </p:txBody>
      </p:sp>
      <p:grpSp>
        <p:nvGrpSpPr>
          <p:cNvPr id="15371" name="Group 10"/>
          <p:cNvGrpSpPr>
            <a:grpSpLocks/>
          </p:cNvGrpSpPr>
          <p:nvPr/>
        </p:nvGrpSpPr>
        <p:grpSpPr bwMode="auto">
          <a:xfrm>
            <a:off x="0" y="39688"/>
            <a:ext cx="13022263" cy="1409700"/>
            <a:chOff x="0" y="0"/>
            <a:chExt cx="1026" cy="111"/>
          </a:xfrm>
        </p:grpSpPr>
        <p:sp>
          <p:nvSpPr>
            <p:cNvPr id="2" name="AutoShape 11"/>
            <p:cNvSpPr>
              <a:spLocks/>
            </p:cNvSpPr>
            <p:nvPr/>
          </p:nvSpPr>
          <p:spPr bwMode="auto">
            <a:xfrm>
              <a:off x="0" y="0"/>
              <a:ext cx="1026" cy="1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2248" tIns="72248" rIns="72248" bIns="72248" anchor="ctr"/>
            <a:lstStyle/>
            <a:p>
              <a:pPr defTabSz="830263">
                <a:defRPr/>
              </a:pPr>
              <a:endParaRPr lang="en-US" sz="3400">
                <a:solidFill>
                  <a:srgbClr val="FFFFFF"/>
                </a:solidFill>
                <a:cs typeface="Helvetica Light" charset="0"/>
              </a:endParaRPr>
            </a:p>
          </p:txBody>
        </p:sp>
        <p:sp>
          <p:nvSpPr>
            <p:cNvPr id="15372" name="AutoShape 12"/>
            <p:cNvSpPr>
              <a:spLocks/>
            </p:cNvSpPr>
            <p:nvPr/>
          </p:nvSpPr>
          <p:spPr bwMode="auto">
            <a:xfrm>
              <a:off x="0" y="5"/>
              <a:ext cx="1026" cy="1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4186" tIns="54186" rIns="54186" bIns="54186" anchor="ctr"/>
            <a:lstStyle/>
            <a:p>
              <a:pPr algn="l" defTabSz="1300163">
                <a:defRPr/>
              </a:pPr>
              <a:r>
                <a:rPr lang="en-US" sz="3900" b="1">
                  <a:solidFill>
                    <a:srgbClr val="FFFF00"/>
                  </a:solidFill>
                  <a:latin typeface="Arial" charset="0"/>
                  <a:cs typeface="Arial" charset="0"/>
                  <a:sym typeface="Arial" charset="0"/>
                </a:rPr>
                <a:t>Long-term maize yield without fertilizer </a:t>
              </a:r>
              <a:br>
                <a:rPr lang="en-US" sz="3900" b="1">
                  <a:solidFill>
                    <a:srgbClr val="FFFF00"/>
                  </a:solidFill>
                  <a:latin typeface="Arial" charset="0"/>
                  <a:cs typeface="Arial" charset="0"/>
                  <a:sym typeface="Arial" charset="0"/>
                </a:rPr>
              </a:br>
              <a:r>
                <a:rPr lang="en-US" sz="3900" b="1">
                  <a:solidFill>
                    <a:srgbClr val="FFFF00"/>
                  </a:solidFill>
                  <a:latin typeface="Arial" charset="0"/>
                  <a:cs typeface="Arial" charset="0"/>
                  <a:sym typeface="Arial" charset="0"/>
                </a:rPr>
                <a:t>in a </a:t>
              </a:r>
              <a:r>
                <a:rPr lang="en-US" sz="3900" b="1" i="1">
                  <a:solidFill>
                    <a:srgbClr val="FFFF00"/>
                  </a:solidFill>
                  <a:latin typeface="Arial" charset="0"/>
                  <a:cs typeface="Arial" charset="0"/>
                  <a:sym typeface="Arial" charset="0"/>
                </a:rPr>
                <a:t>Gliricidia </a:t>
              </a:r>
              <a:r>
                <a:rPr lang="en-US" sz="3900" b="1">
                  <a:solidFill>
                    <a:srgbClr val="FFFF00"/>
                  </a:solidFill>
                  <a:latin typeface="Arial" charset="0"/>
                  <a:cs typeface="Arial" charset="0"/>
                  <a:sym typeface="Arial" charset="0"/>
                </a:rPr>
                <a:t>system </a:t>
              </a:r>
              <a:endParaRPr lang="en-US">
                <a:cs typeface="Helvetica Light" charset="0"/>
              </a:endParaRPr>
            </a:p>
          </p:txBody>
        </p:sp>
      </p:grpSp>
      <p:sp>
        <p:nvSpPr>
          <p:cNvPr id="15373" name="AutoShape 13"/>
          <p:cNvSpPr>
            <a:spLocks/>
          </p:cNvSpPr>
          <p:nvPr/>
        </p:nvSpPr>
        <p:spPr bwMode="auto">
          <a:xfrm>
            <a:off x="2000250" y="2709863"/>
            <a:ext cx="1338263" cy="4127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4186" tIns="54186" rIns="54186" bIns="54186" anchor="ctr"/>
          <a:lstStyle/>
          <a:p>
            <a:pPr defTabSz="1300163">
              <a:defRPr/>
            </a:pPr>
            <a:r>
              <a:rPr lang="en-US" sz="1900" b="1">
                <a:solidFill>
                  <a:srgbClr val="808080"/>
                </a:solidFill>
                <a:latin typeface="Helvetica" charset="0"/>
                <a:cs typeface="Helvetica" charset="0"/>
                <a:sym typeface="Helvetica" charset="0"/>
              </a:rPr>
              <a:t>P stopped</a:t>
            </a:r>
            <a:endParaRPr lang="en-US">
              <a:cs typeface="Helvetica Light" charset="0"/>
            </a:endParaRPr>
          </a:p>
        </p:txBody>
      </p:sp>
      <p:sp>
        <p:nvSpPr>
          <p:cNvPr id="15374" name="Line 14"/>
          <p:cNvSpPr>
            <a:spLocks noChangeShapeType="1"/>
          </p:cNvSpPr>
          <p:nvPr/>
        </p:nvSpPr>
        <p:spPr bwMode="auto">
          <a:xfrm>
            <a:off x="2492375" y="3141663"/>
            <a:ext cx="1588" cy="795337"/>
          </a:xfrm>
          <a:prstGeom prst="line">
            <a:avLst/>
          </a:prstGeom>
          <a:noFill/>
          <a:ln w="18062" cap="flat" cmpd="sng">
            <a:solidFill>
              <a:srgbClr val="800000"/>
            </a:solidFill>
            <a:prstDash val="sysDot"/>
            <a:round/>
            <a:headEnd/>
            <a:tailEnd type="triangl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Helvetica Light" charset="0"/>
            </a:endParaRPr>
          </a:p>
        </p:txBody>
      </p:sp>
    </p:spTree>
  </p:cSld>
  <p:clrMapOvr>
    <a:masterClrMapping/>
  </p:clrMapOvr>
  <p:transition xmlns:p14="http://schemas.microsoft.com/office/powerpoint/2010/mai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82675"/>
            <a:ext cx="13004800" cy="8670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1506" name="AutoShape 2"/>
          <p:cNvSpPr>
            <a:spLocks/>
          </p:cNvSpPr>
          <p:nvPr/>
        </p:nvSpPr>
        <p:spPr bwMode="auto">
          <a:xfrm>
            <a:off x="1187450" y="1249363"/>
            <a:ext cx="10944225" cy="13350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4186" tIns="54186" rIns="54186" bIns="54186"/>
          <a:lstStyle/>
          <a:p>
            <a:pPr defTabSz="1300163">
              <a:defRPr/>
            </a:pPr>
            <a:r>
              <a:rPr lang="en-US" sz="4500" b="1">
                <a:latin typeface="Arial" charset="0"/>
                <a:cs typeface="Arial" charset="0"/>
                <a:sym typeface="Arial" charset="0"/>
              </a:rPr>
              <a:t>Farmer-Managed Natural Regeneration</a:t>
            </a:r>
          </a:p>
          <a:p>
            <a:pPr defTabSz="1300163">
              <a:defRPr/>
            </a:pPr>
            <a:r>
              <a:rPr lang="en-US" sz="3400" b="1">
                <a:latin typeface="Arial" charset="0"/>
                <a:cs typeface="Arial" charset="0"/>
                <a:sym typeface="Arial" charset="0"/>
              </a:rPr>
              <a:t>Zinder, southern Niger in the 1980s</a:t>
            </a:r>
            <a:endParaRPr lang="en-US">
              <a:cs typeface="Helvetica Light" charset="0"/>
            </a:endParaRPr>
          </a:p>
        </p:txBody>
      </p:sp>
      <p:pic>
        <p:nvPicPr>
          <p:cNvPr id="21507" name="Picture 3"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53763" y="107950"/>
            <a:ext cx="1733550" cy="148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1508" name="AutoShape 4"/>
          <p:cNvSpPr>
            <a:spLocks/>
          </p:cNvSpPr>
          <p:nvPr/>
        </p:nvSpPr>
        <p:spPr bwMode="auto">
          <a:xfrm>
            <a:off x="11812588" y="1190625"/>
            <a:ext cx="125412" cy="109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E21202"/>
          </a:solidFill>
          <a:ln w="13546"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2248" tIns="72248" rIns="72248" bIns="72248" anchor="ctr"/>
          <a:lstStyle/>
          <a:p>
            <a:pPr defTabSz="830263">
              <a:defRPr/>
            </a:pPr>
            <a:endParaRPr lang="en-US" sz="3400">
              <a:solidFill>
                <a:srgbClr val="FFFFFF"/>
              </a:solidFill>
              <a:cs typeface="Helvetica Light" charset="0"/>
            </a:endParaRPr>
          </a:p>
        </p:txBody>
      </p:sp>
      <p:sp>
        <p:nvSpPr>
          <p:cNvPr id="21509" name="AutoShape 5"/>
          <p:cNvSpPr>
            <a:spLocks/>
          </p:cNvSpPr>
          <p:nvPr/>
        </p:nvSpPr>
        <p:spPr bwMode="auto">
          <a:xfrm>
            <a:off x="866775" y="8018463"/>
            <a:ext cx="9612313" cy="1376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6435" tIns="72248" rIns="126435" bIns="72248"/>
          <a:lstStyle/>
          <a:p>
            <a:pPr algn="l" defTabSz="1300163">
              <a:spcBef>
                <a:spcPts val="1000"/>
              </a:spcBef>
              <a:defRPr/>
            </a:pPr>
            <a:r>
              <a:rPr lang="en-US" sz="1900" b="1">
                <a:solidFill>
                  <a:srgbClr val="FFFFFF"/>
                </a:solidFill>
                <a:latin typeface="Verdana" charset="0"/>
                <a:cs typeface="Verdana" charset="0"/>
                <a:sym typeface="Verdana" charset="0"/>
              </a:rPr>
              <a:t>In FMNR, farmers will select the best shoots from trees regrowing naturally from stumps and eliminate the rest. This promotes the growth of vigorous new trees adapted to local conditions.</a:t>
            </a:r>
            <a:endParaRPr lang="en-US">
              <a:cs typeface="Helvetica Light" charset="0"/>
            </a:endParaRPr>
          </a:p>
        </p:txBody>
      </p:sp>
    </p:spTree>
    <p:extLst>
      <p:ext uri="{BB962C8B-B14F-4D97-AF65-F5344CB8AC3E}">
        <p14:creationId xmlns:p14="http://schemas.microsoft.com/office/powerpoint/2010/main" val="3902651164"/>
      </p:ext>
    </p:extLst>
  </p:cSld>
  <p:clrMapOvr>
    <a:masterClrMapping/>
  </p:clrMapOvr>
  <p:transition xmlns:p14="http://schemas.microsoft.com/office/powerpoint/2010/mai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323850" y="-433388"/>
            <a:ext cx="11812588" cy="1624013"/>
          </a:xfrm>
        </p:spPr>
        <p:txBody>
          <a:bodyPr lIns="54186" tIns="54186" rIns="0" bIns="54186"/>
          <a:lstStyle/>
          <a:p>
            <a:pPr marL="39688" algn="l" defTabSz="1300163" eaLnBrk="1">
              <a:defRPr/>
            </a:pPr>
            <a:endParaRPr lang="en-US" sz="4500" b="1" smtClean="0">
              <a:latin typeface="Verdana" charset="0"/>
              <a:cs typeface="Verdana" charset="0"/>
              <a:sym typeface="Verdana" charset="0"/>
            </a:endParaRPr>
          </a:p>
        </p:txBody>
      </p:sp>
      <p:sp>
        <p:nvSpPr>
          <p:cNvPr id="24578" name="Rectangle 2"/>
          <p:cNvSpPr>
            <a:spLocks noGrp="1" noChangeArrowheads="1"/>
          </p:cNvSpPr>
          <p:nvPr>
            <p:ph type="body" idx="1"/>
          </p:nvPr>
        </p:nvSpPr>
        <p:spPr>
          <a:xfrm>
            <a:off x="323850" y="1300163"/>
            <a:ext cx="11704638" cy="8453437"/>
          </a:xfrm>
        </p:spPr>
        <p:txBody>
          <a:bodyPr lIns="54186" tIns="54186" rIns="0" bIns="54186" anchor="t"/>
          <a:lstStyle/>
          <a:p>
            <a:pPr marL="0" indent="0" defTabSz="1300163" eaLnBrk="1">
              <a:spcBef>
                <a:spcPct val="0"/>
              </a:spcBef>
              <a:defRPr/>
            </a:pPr>
            <a:endParaRPr lang="en-US" sz="3400" smtClean="0">
              <a:latin typeface="Verdana" charset="0"/>
              <a:cs typeface="Verdana" charset="0"/>
              <a:sym typeface="Verdana" charset="0"/>
            </a:endParaRPr>
          </a:p>
        </p:txBody>
      </p:sp>
      <p:pic>
        <p:nvPicPr>
          <p:cNvPr id="24579" name="Picture 3" descr="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24581" name="Group 4"/>
          <p:cNvGrpSpPr>
            <a:grpSpLocks/>
          </p:cNvGrpSpPr>
          <p:nvPr/>
        </p:nvGrpSpPr>
        <p:grpSpPr bwMode="auto">
          <a:xfrm>
            <a:off x="0" y="8669338"/>
            <a:ext cx="13003213" cy="1017587"/>
            <a:chOff x="0" y="0"/>
            <a:chExt cx="1024" cy="81"/>
          </a:xfrm>
        </p:grpSpPr>
        <p:sp>
          <p:nvSpPr>
            <p:cNvPr id="2" name="AutoShape 5"/>
            <p:cNvSpPr>
              <a:spLocks/>
            </p:cNvSpPr>
            <p:nvPr/>
          </p:nvSpPr>
          <p:spPr bwMode="auto">
            <a:xfrm>
              <a:off x="0" y="0"/>
              <a:ext cx="1025" cy="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759D09"/>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2248" tIns="72248" rIns="72248" bIns="72248" anchor="ctr"/>
            <a:lstStyle/>
            <a:p>
              <a:pPr defTabSz="830263">
                <a:defRPr/>
              </a:pPr>
              <a:endParaRPr lang="en-US" sz="3400">
                <a:solidFill>
                  <a:srgbClr val="FFFFFF"/>
                </a:solidFill>
                <a:cs typeface="Helvetica Light" charset="0"/>
              </a:endParaRPr>
            </a:p>
          </p:txBody>
        </p:sp>
        <p:sp>
          <p:nvSpPr>
            <p:cNvPr id="24582" name="AutoShape 6"/>
            <p:cNvSpPr>
              <a:spLocks/>
            </p:cNvSpPr>
            <p:nvPr/>
          </p:nvSpPr>
          <p:spPr bwMode="auto">
            <a:xfrm>
              <a:off x="0" y="0"/>
              <a:ext cx="1025" cy="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4186" tIns="54186" rIns="54186" bIns="54186"/>
            <a:lstStyle/>
            <a:p>
              <a:pPr algn="l" defTabSz="1300163">
                <a:spcBef>
                  <a:spcPts val="500"/>
                </a:spcBef>
                <a:defRPr/>
              </a:pPr>
              <a:r>
                <a:rPr lang="en-US" sz="2700" b="1">
                  <a:solidFill>
                    <a:srgbClr val="FFFFFF"/>
                  </a:solidFill>
                  <a:latin typeface="Arial" charset="0"/>
                  <a:cs typeface="Arial" charset="0"/>
                  <a:sym typeface="Arial" charset="0"/>
                </a:rPr>
                <a:t>Today, there are 5 million hectares of millet production in </a:t>
              </a:r>
              <a:r>
                <a:rPr lang="en-US" sz="2700" b="1" i="1">
                  <a:solidFill>
                    <a:srgbClr val="FFFFFF"/>
                  </a:solidFill>
                  <a:latin typeface="Arial" charset="0"/>
                  <a:cs typeface="Arial" charset="0"/>
                  <a:sym typeface="Arial" charset="0"/>
                </a:rPr>
                <a:t>Faidherbia </a:t>
              </a:r>
              <a:r>
                <a:rPr lang="en-US" sz="2700" b="1">
                  <a:solidFill>
                    <a:srgbClr val="FFFFFF"/>
                  </a:solidFill>
                  <a:latin typeface="Arial" charset="0"/>
                  <a:cs typeface="Arial" charset="0"/>
                  <a:sym typeface="Arial" charset="0"/>
                </a:rPr>
                <a:t>parklands in Niger, producing 500,000 tons of extra grain a year !</a:t>
              </a:r>
              <a:endParaRPr lang="en-US">
                <a:cs typeface="Helvetica Light" charset="0"/>
              </a:endParaRPr>
            </a:p>
          </p:txBody>
        </p:sp>
      </p:grpSp>
    </p:spTree>
    <p:extLst>
      <p:ext uri="{BB962C8B-B14F-4D97-AF65-F5344CB8AC3E}">
        <p14:creationId xmlns:p14="http://schemas.microsoft.com/office/powerpoint/2010/main" val="3005369851"/>
      </p:ext>
    </p:extLst>
  </p:cSld>
  <p:clrMapOvr>
    <a:masterClrMapping/>
  </p:clrMapOvr>
  <p:transition xmlns:p14="http://schemas.microsoft.com/office/powerpoint/2010/mai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AutoShape 1"/>
          <p:cNvSpPr>
            <a:spLocks/>
          </p:cNvSpPr>
          <p:nvPr/>
        </p:nvSpPr>
        <p:spPr bwMode="auto">
          <a:xfrm>
            <a:off x="11579225" y="9085263"/>
            <a:ext cx="519113" cy="487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6435" tIns="72248" rIns="126435" bIns="72248"/>
          <a:lstStyle/>
          <a:p>
            <a:pPr defTabSz="1300163">
              <a:defRPr/>
            </a:pPr>
            <a:r>
              <a:rPr lang="en-US" sz="1900">
                <a:latin typeface="Times New Roman" charset="0"/>
                <a:cs typeface="Times New Roman" charset="0"/>
                <a:sym typeface="Times New Roman" charset="0"/>
              </a:rPr>
              <a:t>23</a:t>
            </a:r>
            <a:endParaRPr lang="en-US">
              <a:cs typeface="Helvetica Light" charset="0"/>
            </a:endParaRPr>
          </a:p>
        </p:txBody>
      </p:sp>
      <p:sp>
        <p:nvSpPr>
          <p:cNvPr id="25602" name="Rectangle 2"/>
          <p:cNvSpPr>
            <a:spLocks noGrp="1" noChangeArrowheads="1"/>
          </p:cNvSpPr>
          <p:nvPr>
            <p:ph type="title"/>
          </p:nvPr>
        </p:nvSpPr>
        <p:spPr>
          <a:xfrm>
            <a:off x="974725" y="866775"/>
            <a:ext cx="11053763" cy="1949450"/>
          </a:xfrm>
        </p:spPr>
        <p:txBody>
          <a:bodyPr lIns="72248" tIns="72248" rIns="198684" bIns="72248" anchor="t"/>
          <a:lstStyle/>
          <a:p>
            <a:pPr marL="39688" algn="l" defTabSz="1300163" eaLnBrk="1">
              <a:defRPr/>
            </a:pPr>
            <a:r>
              <a:rPr lang="en-US" sz="4500" b="1" smtClean="0">
                <a:latin typeface="Verdana" charset="0"/>
                <a:cs typeface="Verdana" charset="0"/>
                <a:sym typeface="Verdana" charset="0"/>
              </a:rPr>
              <a:t>Kantché district, Zinder, Niger</a:t>
            </a:r>
            <a:endParaRPr lang="en-US" smtClean="0"/>
          </a:p>
        </p:txBody>
      </p:sp>
      <p:sp>
        <p:nvSpPr>
          <p:cNvPr id="25603" name="Rectangle 3"/>
          <p:cNvSpPr>
            <a:spLocks noGrp="1" noChangeArrowheads="1"/>
          </p:cNvSpPr>
          <p:nvPr>
            <p:ph type="body" idx="1"/>
          </p:nvPr>
        </p:nvSpPr>
        <p:spPr>
          <a:xfrm>
            <a:off x="974725" y="2816225"/>
            <a:ext cx="11053763" cy="6937375"/>
          </a:xfrm>
        </p:spPr>
        <p:txBody>
          <a:bodyPr lIns="72248" tIns="72248" rIns="198684" bIns="72248" anchor="t"/>
          <a:lstStyle/>
          <a:p>
            <a:pPr marL="39688" indent="0" defTabSz="1300163" eaLnBrk="1">
              <a:lnSpc>
                <a:spcPct val="90000"/>
              </a:lnSpc>
              <a:spcBef>
                <a:spcPts val="800"/>
              </a:spcBef>
              <a:defRPr/>
            </a:pPr>
            <a:r>
              <a:rPr lang="en-US" sz="2800" smtClean="0">
                <a:latin typeface="Verdana" charset="0"/>
                <a:cs typeface="Verdana" charset="0"/>
                <a:sym typeface="Verdana" charset="0"/>
              </a:rPr>
              <a:t>	District of 350,000 people, with high tree on-field densities. Rainfall averages ca. 350 mm per year, typical of Sahel drylands. </a:t>
            </a:r>
          </a:p>
          <a:p>
            <a:pPr marL="39688" indent="0" defTabSz="1300163" eaLnBrk="1">
              <a:lnSpc>
                <a:spcPct val="90000"/>
              </a:lnSpc>
              <a:spcBef>
                <a:spcPts val="800"/>
              </a:spcBef>
              <a:defRPr/>
            </a:pPr>
            <a:endParaRPr lang="en-US" sz="2800" smtClean="0">
              <a:latin typeface="Verdana" charset="0"/>
              <a:cs typeface="Verdana" charset="0"/>
              <a:sym typeface="Verdana" charset="0"/>
            </a:endParaRPr>
          </a:p>
          <a:p>
            <a:pPr marL="39688" indent="0" defTabSz="1300163" eaLnBrk="1">
              <a:lnSpc>
                <a:spcPct val="90000"/>
              </a:lnSpc>
              <a:spcBef>
                <a:spcPts val="800"/>
              </a:spcBef>
              <a:defRPr/>
            </a:pPr>
            <a:r>
              <a:rPr lang="en-US" sz="2800" smtClean="0">
                <a:latin typeface="Verdana" charset="0"/>
                <a:cs typeface="Verdana" charset="0"/>
                <a:sym typeface="Verdana" charset="0"/>
              </a:rPr>
              <a:t>	Annual district-wide grain </a:t>
            </a:r>
            <a:r>
              <a:rPr lang="en-US" sz="2800" b="1" smtClean="0">
                <a:latin typeface="Verdana" charset="0"/>
                <a:cs typeface="Verdana" charset="0"/>
                <a:sym typeface="Verdana" charset="0"/>
              </a:rPr>
              <a:t>surplus</a:t>
            </a:r>
            <a:r>
              <a:rPr lang="en-US" sz="2800" smtClean="0">
                <a:latin typeface="Verdana" charset="0"/>
                <a:cs typeface="Verdana" charset="0"/>
                <a:sym typeface="Verdana" charset="0"/>
              </a:rPr>
              <a:t>:</a:t>
            </a:r>
          </a:p>
          <a:p>
            <a:pPr marL="39688" indent="0" defTabSz="1300163" eaLnBrk="1">
              <a:lnSpc>
                <a:spcPct val="90000"/>
              </a:lnSpc>
              <a:spcBef>
                <a:spcPts val="800"/>
              </a:spcBef>
              <a:defRPr/>
            </a:pPr>
            <a:r>
              <a:rPr lang="en-US" sz="2800" smtClean="0">
                <a:latin typeface="ヒラギノ角ゴ ProN W3" charset="0"/>
                <a:ea typeface="ヒラギノ角ゴ ProN W3" charset="0"/>
                <a:cs typeface="ヒラギノ角ゴ ProN W3" charset="0"/>
                <a:sym typeface="ヒラギノ角ゴ ProN W3" charset="0"/>
              </a:rPr>
              <a:t>	</a:t>
            </a:r>
            <a:r>
              <a:rPr lang="en-US" sz="2800" smtClean="0">
                <a:latin typeface="Verdana" charset="0"/>
                <a:cs typeface="Verdana" charset="0"/>
                <a:sym typeface="Verdana" charset="0"/>
              </a:rPr>
              <a:t>2007</a:t>
            </a:r>
            <a:r>
              <a:rPr lang="en-US" sz="2800" smtClean="0">
                <a:latin typeface="ヒラギノ角ゴ ProN W3" charset="0"/>
                <a:ea typeface="ヒラギノ角ゴ ProN W3" charset="0"/>
                <a:cs typeface="ヒラギノ角ゴ ProN W3" charset="0"/>
                <a:sym typeface="ヒラギノ角ゴ ProN W3" charset="0"/>
              </a:rPr>
              <a:t>		</a:t>
            </a:r>
            <a:r>
              <a:rPr lang="en-US" sz="2800" smtClean="0">
                <a:latin typeface="Verdana" charset="0"/>
                <a:cs typeface="Verdana" charset="0"/>
                <a:sym typeface="Verdana" charset="0"/>
              </a:rPr>
              <a:t>21,230 tons</a:t>
            </a:r>
          </a:p>
          <a:p>
            <a:pPr marL="39688" indent="0" defTabSz="1300163" eaLnBrk="1">
              <a:lnSpc>
                <a:spcPct val="90000"/>
              </a:lnSpc>
              <a:spcBef>
                <a:spcPts val="800"/>
              </a:spcBef>
              <a:defRPr/>
            </a:pPr>
            <a:r>
              <a:rPr lang="en-US" sz="2800" smtClean="0">
                <a:latin typeface="ヒラギノ角ゴ ProN W3" charset="0"/>
                <a:ea typeface="ヒラギノ角ゴ ProN W3" charset="0"/>
                <a:cs typeface="ヒラギノ角ゴ ProN W3" charset="0"/>
                <a:sym typeface="ヒラギノ角ゴ ProN W3" charset="0"/>
              </a:rPr>
              <a:t>	</a:t>
            </a:r>
            <a:r>
              <a:rPr lang="en-US" sz="2800" smtClean="0">
                <a:latin typeface="Verdana" charset="0"/>
                <a:cs typeface="Verdana" charset="0"/>
                <a:sym typeface="Verdana" charset="0"/>
              </a:rPr>
              <a:t>2008</a:t>
            </a:r>
            <a:r>
              <a:rPr lang="en-US" sz="2800" smtClean="0">
                <a:latin typeface="ヒラギノ角ゴ ProN W3" charset="0"/>
                <a:ea typeface="ヒラギノ角ゴ ProN W3" charset="0"/>
                <a:cs typeface="ヒラギノ角ゴ ProN W3" charset="0"/>
                <a:sym typeface="ヒラギノ角ゴ ProN W3" charset="0"/>
              </a:rPr>
              <a:t>		</a:t>
            </a:r>
            <a:r>
              <a:rPr lang="en-US" sz="2800" smtClean="0">
                <a:latin typeface="Verdana" charset="0"/>
                <a:cs typeface="Verdana" charset="0"/>
                <a:sym typeface="Verdana" charset="0"/>
              </a:rPr>
              <a:t>36,838 tons</a:t>
            </a:r>
          </a:p>
          <a:p>
            <a:pPr marL="39688" indent="0" defTabSz="1300163" eaLnBrk="1">
              <a:lnSpc>
                <a:spcPct val="90000"/>
              </a:lnSpc>
              <a:spcBef>
                <a:spcPts val="800"/>
              </a:spcBef>
              <a:defRPr/>
            </a:pPr>
            <a:r>
              <a:rPr lang="en-US" sz="2800" smtClean="0">
                <a:latin typeface="ヒラギノ角ゴ ProN W3" charset="0"/>
                <a:ea typeface="ヒラギノ角ゴ ProN W3" charset="0"/>
                <a:cs typeface="ヒラギノ角ゴ ProN W3" charset="0"/>
                <a:sym typeface="ヒラギノ角ゴ ProN W3" charset="0"/>
              </a:rPr>
              <a:t>	</a:t>
            </a:r>
            <a:r>
              <a:rPr lang="en-US" sz="2800" smtClean="0">
                <a:latin typeface="Verdana" charset="0"/>
                <a:cs typeface="Verdana" charset="0"/>
                <a:sym typeface="Verdana" charset="0"/>
              </a:rPr>
              <a:t>2009 </a:t>
            </a:r>
            <a:r>
              <a:rPr lang="en-US" sz="2800" smtClean="0">
                <a:latin typeface="ヒラギノ角ゴ ProN W3" charset="0"/>
                <a:ea typeface="ヒラギノ角ゴ ProN W3" charset="0"/>
                <a:cs typeface="ヒラギノ角ゴ ProN W3" charset="0"/>
                <a:sym typeface="ヒラギノ角ゴ ProN W3" charset="0"/>
              </a:rPr>
              <a:t>		</a:t>
            </a:r>
            <a:r>
              <a:rPr lang="en-US" sz="2800" smtClean="0">
                <a:latin typeface="Verdana" charset="0"/>
                <a:cs typeface="Verdana" charset="0"/>
                <a:sym typeface="Verdana" charset="0"/>
              </a:rPr>
              <a:t>28,122 tons</a:t>
            </a:r>
            <a:r>
              <a:rPr lang="en-US" sz="2800" smtClean="0">
                <a:latin typeface="ヒラギノ角ゴ ProN W3" charset="0"/>
                <a:ea typeface="ヒラギノ角ゴ ProN W3" charset="0"/>
                <a:cs typeface="ヒラギノ角ゴ ProN W3" charset="0"/>
                <a:sym typeface="ヒラギノ角ゴ ProN W3" charset="0"/>
              </a:rPr>
              <a:t>	</a:t>
            </a:r>
          </a:p>
          <a:p>
            <a:pPr marL="39688" indent="0" defTabSz="1300163" eaLnBrk="1">
              <a:lnSpc>
                <a:spcPct val="90000"/>
              </a:lnSpc>
              <a:spcBef>
                <a:spcPts val="800"/>
              </a:spcBef>
              <a:defRPr/>
            </a:pPr>
            <a:r>
              <a:rPr lang="en-US" sz="2800" smtClean="0">
                <a:latin typeface="ヒラギノ角ゴ ProN W3" charset="0"/>
                <a:ea typeface="ヒラギノ角ゴ ProN W3" charset="0"/>
                <a:cs typeface="ヒラギノ角ゴ ProN W3" charset="0"/>
                <a:sym typeface="ヒラギノ角ゴ ProN W3" charset="0"/>
              </a:rPr>
              <a:t>	</a:t>
            </a:r>
            <a:r>
              <a:rPr lang="en-US" sz="2800" smtClean="0">
                <a:latin typeface="Verdana" charset="0"/>
                <a:cs typeface="Verdana" charset="0"/>
                <a:sym typeface="Verdana" charset="0"/>
              </a:rPr>
              <a:t>2010</a:t>
            </a:r>
            <a:r>
              <a:rPr lang="en-US" sz="2800" smtClean="0">
                <a:latin typeface="ヒラギノ角ゴ ProN W3" charset="0"/>
                <a:ea typeface="ヒラギノ角ゴ ProN W3" charset="0"/>
                <a:cs typeface="ヒラギノ角ゴ ProN W3" charset="0"/>
                <a:sym typeface="ヒラギノ角ゴ ProN W3" charset="0"/>
              </a:rPr>
              <a:t>		</a:t>
            </a:r>
            <a:r>
              <a:rPr lang="en-US" sz="2800" smtClean="0">
                <a:latin typeface="Verdana" charset="0"/>
                <a:cs typeface="Verdana" charset="0"/>
                <a:sym typeface="Verdana" charset="0"/>
              </a:rPr>
              <a:t>64,208 tons</a:t>
            </a:r>
          </a:p>
          <a:p>
            <a:pPr marL="39688" indent="0" defTabSz="1300163" eaLnBrk="1">
              <a:lnSpc>
                <a:spcPct val="90000"/>
              </a:lnSpc>
              <a:spcBef>
                <a:spcPts val="800"/>
              </a:spcBef>
              <a:defRPr/>
            </a:pPr>
            <a:r>
              <a:rPr lang="en-US" sz="2800" smtClean="0">
                <a:latin typeface="ヒラギノ角ゴ ProN W3" charset="0"/>
                <a:ea typeface="ヒラギノ角ゴ ProN W3" charset="0"/>
                <a:cs typeface="ヒラギノ角ゴ ProN W3" charset="0"/>
                <a:sym typeface="ヒラギノ角ゴ ProN W3" charset="0"/>
              </a:rPr>
              <a:t>	</a:t>
            </a:r>
            <a:r>
              <a:rPr lang="en-US" sz="2800" smtClean="0">
                <a:latin typeface="Verdana" charset="0"/>
                <a:cs typeface="Verdana" charset="0"/>
                <a:sym typeface="Verdana" charset="0"/>
              </a:rPr>
              <a:t>2011</a:t>
            </a:r>
            <a:r>
              <a:rPr lang="en-US" sz="2800" smtClean="0">
                <a:latin typeface="ヒラギノ角ゴ ProN W3" charset="0"/>
                <a:ea typeface="ヒラギノ角ゴ ProN W3" charset="0"/>
                <a:cs typeface="ヒラギノ角ゴ ProN W3" charset="0"/>
                <a:sym typeface="ヒラギノ角ゴ ProN W3" charset="0"/>
              </a:rPr>
              <a:t>		</a:t>
            </a:r>
            <a:r>
              <a:rPr lang="en-US" sz="2800" smtClean="0">
                <a:latin typeface="Verdana" charset="0"/>
                <a:cs typeface="Verdana" charset="0"/>
                <a:sym typeface="Verdana" charset="0"/>
              </a:rPr>
              <a:t>13,818 tons	</a:t>
            </a:r>
            <a:endParaRPr lang="en-US" sz="2800" i="1" smtClean="0">
              <a:latin typeface="Verdana" charset="0"/>
              <a:cs typeface="Verdana" charset="0"/>
              <a:sym typeface="Verdana" charset="0"/>
            </a:endParaRPr>
          </a:p>
          <a:p>
            <a:pPr marL="39688" indent="0" defTabSz="1300163" eaLnBrk="1">
              <a:lnSpc>
                <a:spcPct val="90000"/>
              </a:lnSpc>
              <a:spcBef>
                <a:spcPts val="800"/>
              </a:spcBef>
              <a:defRPr/>
            </a:pPr>
            <a:r>
              <a:rPr lang="en-US" sz="2800" smtClean="0">
                <a:latin typeface="Verdana" charset="0"/>
                <a:cs typeface="Verdana" charset="0"/>
                <a:sym typeface="Verdana" charset="0"/>
              </a:rPr>
              <a:t>	</a:t>
            </a:r>
            <a:r>
              <a:rPr lang="en-US" sz="1900" i="1" smtClean="0">
                <a:latin typeface="Verdana" charset="0"/>
                <a:cs typeface="Verdana" charset="0"/>
                <a:sym typeface="Verdana" charset="0"/>
              </a:rPr>
              <a:t>Kantché produces grain surpluses even in drought years. This is mostly exported to northern Nigeria, providing cash revenue.</a:t>
            </a:r>
            <a:endParaRPr lang="en-US" smtClean="0"/>
          </a:p>
        </p:txBody>
      </p:sp>
      <p:sp>
        <p:nvSpPr>
          <p:cNvPr id="25604" name="AutoShape 4"/>
          <p:cNvSpPr>
            <a:spLocks/>
          </p:cNvSpPr>
          <p:nvPr/>
        </p:nvSpPr>
        <p:spPr bwMode="auto">
          <a:xfrm>
            <a:off x="8710613" y="8693150"/>
            <a:ext cx="3400425" cy="355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54186" bIns="0"/>
          <a:lstStyle/>
          <a:p>
            <a:pPr marL="39688" defTabSz="1300163">
              <a:defRPr/>
            </a:pPr>
            <a:r>
              <a:rPr lang="en-US" sz="2200" i="1">
                <a:latin typeface="Verdana" charset="0"/>
                <a:cs typeface="Verdana" charset="0"/>
                <a:sym typeface="Verdana" charset="0"/>
              </a:rPr>
              <a:t>Yamba &amp; Sambo, 2012</a:t>
            </a:r>
            <a:endParaRPr lang="en-US">
              <a:cs typeface="Helvetica Light" charset="0"/>
            </a:endParaRPr>
          </a:p>
        </p:txBody>
      </p:sp>
    </p:spTree>
    <p:extLst>
      <p:ext uri="{BB962C8B-B14F-4D97-AF65-F5344CB8AC3E}">
        <p14:creationId xmlns:p14="http://schemas.microsoft.com/office/powerpoint/2010/main" val="4119367368"/>
      </p:ext>
    </p:extLst>
  </p:cSld>
  <p:clrMapOvr>
    <a:masterClrMapping/>
  </p:clrMapOvr>
  <p:transition xmlns:p14="http://schemas.microsoft.com/office/powerpoint/2010/mai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669752" y="916360"/>
            <a:ext cx="11665296" cy="1440160"/>
          </a:xfrm>
        </p:spPr>
        <p:txBody>
          <a:bodyPr/>
          <a:lstStyle/>
          <a:p>
            <a:pPr algn="l"/>
            <a:r>
              <a:rPr lang="en-US" sz="4500" dirty="0" smtClean="0">
                <a:latin typeface="Verdana"/>
                <a:cs typeface="Verdana"/>
              </a:rPr>
              <a:t>Where will Africa’s nutrition come from?</a:t>
            </a:r>
            <a:endParaRPr lang="en-US" sz="4500" dirty="0">
              <a:latin typeface="Verdana"/>
              <a:cs typeface="Verdana"/>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84257698"/>
              </p:ext>
            </p:extLst>
          </p:nvPr>
        </p:nvGraphicFramePr>
        <p:xfrm>
          <a:off x="1270000" y="2768600"/>
          <a:ext cx="10488984" cy="5276552"/>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p:cNvSpPr/>
          <p:nvPr/>
        </p:nvSpPr>
        <p:spPr bwMode="auto">
          <a:xfrm>
            <a:off x="7366496" y="2249559"/>
            <a:ext cx="4896544" cy="914400"/>
          </a:xfrm>
          <a:prstGeom prst="rect">
            <a:avLst/>
          </a:prstGeom>
          <a:solidFill>
            <a:schemeClr val="bg1"/>
          </a:solidFill>
          <a:ln>
            <a:noFill/>
          </a:ln>
          <a:effectLst/>
          <a:extLst/>
        </p:spPr>
        <p:txBody>
          <a:bodyPr vert="horz" wrap="square" lIns="50800" tIns="50800" rIns="50800" bIns="50800" numCol="1" rtlCol="0" anchor="ctr" anchorCtr="0" compatLnSpc="1">
            <a:prstTxWarp prst="textNoShape">
              <a:avLst/>
            </a:prstTxWarp>
          </a:bodyPr>
          <a:lstStyle/>
          <a:p>
            <a:pPr marL="342900" marR="0" indent="0" algn="ctr" defTabSz="584200" rtl="0" eaLnBrk="1"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endParaRPr>
          </a:p>
        </p:txBody>
      </p:sp>
      <p:sp>
        <p:nvSpPr>
          <p:cNvPr id="6" name="Rectangle 5"/>
          <p:cNvSpPr/>
          <p:nvPr/>
        </p:nvSpPr>
        <p:spPr bwMode="auto">
          <a:xfrm>
            <a:off x="8590632" y="2401959"/>
            <a:ext cx="3824808" cy="914400"/>
          </a:xfrm>
          <a:prstGeom prst="rect">
            <a:avLst/>
          </a:prstGeom>
          <a:solidFill>
            <a:schemeClr val="bg1"/>
          </a:solidFill>
          <a:ln>
            <a:noFill/>
          </a:ln>
          <a:effectLst/>
          <a:extLst/>
        </p:spPr>
        <p:txBody>
          <a:bodyPr vert="horz" wrap="square" lIns="50800" tIns="50800" rIns="50800" bIns="50800" numCol="1" rtlCol="0" anchor="ctr" anchorCtr="0" compatLnSpc="1">
            <a:prstTxWarp prst="textNoShape">
              <a:avLst/>
            </a:prstTxWarp>
          </a:bodyPr>
          <a:lstStyle/>
          <a:p>
            <a:pPr marL="342900" marR="0" indent="0" algn="ctr" defTabSz="584200" rtl="0" eaLnBrk="1"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endParaRPr>
          </a:p>
        </p:txBody>
      </p:sp>
      <p:sp>
        <p:nvSpPr>
          <p:cNvPr id="9" name="Rectangle 8"/>
          <p:cNvSpPr/>
          <p:nvPr/>
        </p:nvSpPr>
        <p:spPr>
          <a:xfrm>
            <a:off x="4846216" y="8765232"/>
            <a:ext cx="7704856" cy="307777"/>
          </a:xfrm>
          <a:prstGeom prst="rect">
            <a:avLst/>
          </a:prstGeom>
        </p:spPr>
        <p:txBody>
          <a:bodyPr wrap="square">
            <a:spAutoFit/>
          </a:bodyPr>
          <a:lstStyle/>
          <a:p>
            <a:pPr algn="r"/>
            <a:r>
              <a:rPr lang="en-US" sz="1400" i="1" dirty="0"/>
              <a:t>Modified after: </a:t>
            </a:r>
            <a:r>
              <a:rPr lang="en-US" sz="1400" i="1" dirty="0" err="1"/>
              <a:t>Msangi</a:t>
            </a:r>
            <a:r>
              <a:rPr lang="en-US" sz="1400" i="1" dirty="0"/>
              <a:t> and </a:t>
            </a:r>
            <a:r>
              <a:rPr lang="en-US" sz="1400" i="1" dirty="0" err="1"/>
              <a:t>Rosegrant</a:t>
            </a:r>
            <a:r>
              <a:rPr lang="en-US" sz="1400" i="1" dirty="0"/>
              <a:t> 2011. Feeding the Future’s Changing Diets.</a:t>
            </a:r>
          </a:p>
        </p:txBody>
      </p:sp>
    </p:spTree>
    <p:extLst>
      <p:ext uri="{BB962C8B-B14F-4D97-AF65-F5344CB8AC3E}">
        <p14:creationId xmlns:p14="http://schemas.microsoft.com/office/powerpoint/2010/main" val="3159892276"/>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5846" name="Picture 1" descr="IMG0088.png"/>
          <p:cNvPicPr>
            <a:picLocks noChangeAspect="1"/>
          </p:cNvPicPr>
          <p:nvPr/>
        </p:nvPicPr>
        <p:blipFill>
          <a:blip r:embed="rId4" cstate="print"/>
          <a:srcRect/>
          <a:stretch>
            <a:fillRect/>
          </a:stretch>
        </p:blipFill>
        <p:spPr bwMode="auto">
          <a:xfrm>
            <a:off x="7438504" y="916360"/>
            <a:ext cx="5638553" cy="8447802"/>
          </a:xfrm>
          <a:prstGeom prst="rect">
            <a:avLst/>
          </a:prstGeom>
          <a:noFill/>
          <a:ln w="12700">
            <a:noFill/>
            <a:miter lim="0"/>
            <a:headEnd/>
            <a:tailEnd/>
          </a:ln>
        </p:spPr>
      </p:pic>
      <p:pic>
        <p:nvPicPr>
          <p:cNvPr id="3" name="Picture 2"/>
          <p:cNvPicPr>
            <a:picLocks noChangeAspect="1"/>
          </p:cNvPicPr>
          <p:nvPr/>
        </p:nvPicPr>
        <p:blipFill>
          <a:blip r:embed="rId5"/>
          <a:stretch>
            <a:fillRect/>
          </a:stretch>
        </p:blipFill>
        <p:spPr>
          <a:xfrm>
            <a:off x="4305300" y="3225800"/>
            <a:ext cx="4381500" cy="3302000"/>
          </a:xfrm>
          <a:prstGeom prst="rect">
            <a:avLst/>
          </a:prstGeom>
        </p:spPr>
      </p:pic>
      <p:pic>
        <p:nvPicPr>
          <p:cNvPr id="4" name="Picture 3"/>
          <p:cNvPicPr>
            <a:picLocks noChangeAspect="1"/>
          </p:cNvPicPr>
          <p:nvPr/>
        </p:nvPicPr>
        <p:blipFill>
          <a:blip r:embed="rId5"/>
          <a:stretch>
            <a:fillRect/>
          </a:stretch>
        </p:blipFill>
        <p:spPr>
          <a:xfrm>
            <a:off x="4305300" y="3225800"/>
            <a:ext cx="4381500" cy="3302000"/>
          </a:xfrm>
          <a:prstGeom prst="rect">
            <a:avLst/>
          </a:prstGeom>
        </p:spPr>
      </p:pic>
      <p:pic>
        <p:nvPicPr>
          <p:cNvPr id="6" name="Picture 5"/>
          <p:cNvPicPr>
            <a:picLocks noChangeAspect="1"/>
          </p:cNvPicPr>
          <p:nvPr/>
        </p:nvPicPr>
        <p:blipFill>
          <a:blip r:embed="rId6"/>
          <a:stretch>
            <a:fillRect/>
          </a:stretch>
        </p:blipFill>
        <p:spPr>
          <a:xfrm>
            <a:off x="0" y="5164832"/>
            <a:ext cx="5308600" cy="3975100"/>
          </a:xfrm>
          <a:prstGeom prst="rect">
            <a:avLst/>
          </a:prstGeom>
        </p:spPr>
      </p:pic>
      <p:pic>
        <p:nvPicPr>
          <p:cNvPr id="7" name="Picture 6"/>
          <p:cNvPicPr>
            <a:picLocks noChangeAspect="1"/>
          </p:cNvPicPr>
          <p:nvPr/>
        </p:nvPicPr>
        <p:blipFill>
          <a:blip r:embed="rId7"/>
          <a:stretch>
            <a:fillRect/>
          </a:stretch>
        </p:blipFill>
        <p:spPr>
          <a:xfrm>
            <a:off x="2757984" y="5812904"/>
            <a:ext cx="3162300" cy="4229100"/>
          </a:xfrm>
          <a:prstGeom prst="rect">
            <a:avLst/>
          </a:prstGeom>
        </p:spPr>
      </p:pic>
      <p:sp>
        <p:nvSpPr>
          <p:cNvPr id="13" name="AutoShape 3"/>
          <p:cNvSpPr>
            <a:spLocks/>
          </p:cNvSpPr>
          <p:nvPr/>
        </p:nvSpPr>
        <p:spPr bwMode="auto">
          <a:xfrm>
            <a:off x="93688" y="844352"/>
            <a:ext cx="4938713" cy="10334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6435" tIns="72248" rIns="126435" bIns="72248"/>
          <a:lstStyle/>
          <a:p>
            <a:pPr algn="l" defTabSz="1300163">
              <a:defRPr/>
            </a:pPr>
            <a:r>
              <a:rPr lang="en-US" sz="4400" b="1" i="1" dirty="0">
                <a:solidFill>
                  <a:srgbClr val="759D09"/>
                </a:solidFill>
                <a:latin typeface="Verdana" charset="0"/>
                <a:cs typeface="Verdana" charset="0"/>
                <a:sym typeface="Verdana" charset="0"/>
              </a:rPr>
              <a:t>From </a:t>
            </a:r>
            <a:endParaRPr lang="en-US" sz="4400" b="1" i="1" dirty="0" smtClean="0">
              <a:solidFill>
                <a:srgbClr val="759D09"/>
              </a:solidFill>
              <a:latin typeface="Verdana" charset="0"/>
              <a:cs typeface="Verdana" charset="0"/>
              <a:sym typeface="Verdana" charset="0"/>
            </a:endParaRPr>
          </a:p>
          <a:p>
            <a:pPr algn="l" defTabSz="1300163">
              <a:defRPr/>
            </a:pPr>
            <a:r>
              <a:rPr lang="en-US" sz="4400" b="1" i="1" dirty="0" smtClean="0">
                <a:solidFill>
                  <a:srgbClr val="759D09"/>
                </a:solidFill>
                <a:latin typeface="Verdana" charset="0"/>
                <a:cs typeface="Verdana" charset="0"/>
                <a:sym typeface="Verdana" charset="0"/>
              </a:rPr>
              <a:t>trees</a:t>
            </a:r>
            <a:r>
              <a:rPr lang="en-US" sz="4400" b="1" i="1" dirty="0">
                <a:solidFill>
                  <a:srgbClr val="759D09"/>
                </a:solidFill>
                <a:latin typeface="Verdana" charset="0"/>
                <a:cs typeface="Verdana" charset="0"/>
                <a:sym typeface="Verdana" charset="0"/>
              </a:rPr>
              <a:t>.</a:t>
            </a:r>
            <a:endParaRPr lang="en-US" sz="2400" dirty="0">
              <a:cs typeface="Helvetica Light" charset="0"/>
            </a:endParaRPr>
          </a:p>
        </p:txBody>
      </p:sp>
      <p:pic>
        <p:nvPicPr>
          <p:cNvPr id="8" name="Picture 7"/>
          <p:cNvPicPr>
            <a:picLocks noChangeAspect="1"/>
          </p:cNvPicPr>
          <p:nvPr/>
        </p:nvPicPr>
        <p:blipFill rotWithShape="1">
          <a:blip r:embed="rId8"/>
          <a:srcRect b="14051"/>
          <a:stretch/>
        </p:blipFill>
        <p:spPr>
          <a:xfrm>
            <a:off x="2541960" y="1348408"/>
            <a:ext cx="6696744" cy="4316815"/>
          </a:xfrm>
          <a:prstGeom prst="rect">
            <a:avLst/>
          </a:prstGeom>
        </p:spPr>
      </p:pic>
    </p:spTree>
    <p:extLst>
      <p:ext uri="{BB962C8B-B14F-4D97-AF65-F5344CB8AC3E}">
        <p14:creationId xmlns:p14="http://schemas.microsoft.com/office/powerpoint/2010/main" val="1079982736"/>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rcRect l="-8552" r="-8552"/>
          <a:stretch>
            <a:fillRect/>
          </a:stretch>
        </p:blipFill>
        <p:spPr>
          <a:xfrm>
            <a:off x="-11983" y="2068488"/>
            <a:ext cx="11746783" cy="6415112"/>
          </a:xfrm>
        </p:spPr>
      </p:pic>
      <p:sp>
        <p:nvSpPr>
          <p:cNvPr id="5" name="Title 7"/>
          <p:cNvSpPr txBox="1">
            <a:spLocks/>
          </p:cNvSpPr>
          <p:nvPr/>
        </p:nvSpPr>
        <p:spPr bwMode="auto">
          <a:xfrm>
            <a:off x="1245816" y="628328"/>
            <a:ext cx="10464800" cy="1440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9pPr>
          </a:lstStyle>
          <a:p>
            <a:pPr algn="l"/>
            <a:r>
              <a:rPr lang="en-US" sz="4500" dirty="0" smtClean="0">
                <a:latin typeface="Verdana"/>
                <a:cs typeface="Verdana"/>
              </a:rPr>
              <a:t>Harvest seasons</a:t>
            </a:r>
            <a:endParaRPr lang="en-US" sz="4500" dirty="0">
              <a:latin typeface="Verdana"/>
              <a:cs typeface="Verdana"/>
            </a:endParaRPr>
          </a:p>
        </p:txBody>
      </p:sp>
      <p:sp>
        <p:nvSpPr>
          <p:cNvPr id="6" name="Rectangle 5"/>
          <p:cNvSpPr/>
          <p:nvPr/>
        </p:nvSpPr>
        <p:spPr>
          <a:xfrm>
            <a:off x="6214368" y="8673479"/>
            <a:ext cx="6502400" cy="307777"/>
          </a:xfrm>
          <a:prstGeom prst="rect">
            <a:avLst/>
          </a:prstGeom>
        </p:spPr>
        <p:txBody>
          <a:bodyPr>
            <a:spAutoFit/>
          </a:bodyPr>
          <a:lstStyle/>
          <a:p>
            <a:pPr algn="r"/>
            <a:r>
              <a:rPr lang="en-US" sz="1400" i="1" dirty="0" smtClean="0"/>
              <a:t>Example from western Kenya</a:t>
            </a:r>
            <a:endParaRPr lang="en-US" sz="1400" i="1" dirty="0"/>
          </a:p>
        </p:txBody>
      </p:sp>
    </p:spTree>
    <p:extLst>
      <p:ext uri="{BB962C8B-B14F-4D97-AF65-F5344CB8AC3E}">
        <p14:creationId xmlns:p14="http://schemas.microsoft.com/office/powerpoint/2010/main" val="2162038510"/>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rcRect l="-4955" r="-4955"/>
          <a:stretch>
            <a:fillRect/>
          </a:stretch>
        </p:blipFill>
        <p:spPr>
          <a:xfrm>
            <a:off x="135061" y="1852464"/>
            <a:ext cx="12344003" cy="7869550"/>
          </a:xfrm>
        </p:spPr>
      </p:pic>
      <p:sp>
        <p:nvSpPr>
          <p:cNvPr id="5" name="Rectangle 2"/>
          <p:cNvSpPr>
            <a:spLocks noGrp="1" noChangeArrowheads="1"/>
          </p:cNvSpPr>
          <p:nvPr>
            <p:ph type="title"/>
          </p:nvPr>
        </p:nvSpPr>
        <p:spPr>
          <a:xfrm>
            <a:off x="974725" y="866775"/>
            <a:ext cx="11053763" cy="769665"/>
          </a:xfrm>
        </p:spPr>
        <p:txBody>
          <a:bodyPr lIns="72248" tIns="72248" rIns="198684" bIns="72248" anchor="t"/>
          <a:lstStyle/>
          <a:p>
            <a:pPr marL="39688" algn="l" defTabSz="1300163" eaLnBrk="1">
              <a:defRPr/>
            </a:pPr>
            <a:r>
              <a:rPr lang="en-US" sz="4500" dirty="0" err="1" smtClean="0">
                <a:latin typeface="Verdana" charset="0"/>
                <a:cs typeface="Verdana" charset="0"/>
                <a:sym typeface="Verdana" charset="0"/>
              </a:rPr>
              <a:t>Homegardens</a:t>
            </a:r>
            <a:r>
              <a:rPr lang="en-US" sz="4500" dirty="0" smtClean="0">
                <a:latin typeface="Verdana" charset="0"/>
                <a:cs typeface="Verdana" charset="0"/>
                <a:sym typeface="Verdana" charset="0"/>
              </a:rPr>
              <a:t> and their function</a:t>
            </a:r>
            <a:endParaRPr lang="en-US" dirty="0" smtClean="0"/>
          </a:p>
        </p:txBody>
      </p:sp>
    </p:spTree>
    <p:extLst>
      <p:ext uri="{BB962C8B-B14F-4D97-AF65-F5344CB8AC3E}">
        <p14:creationId xmlns:p14="http://schemas.microsoft.com/office/powerpoint/2010/main" val="653768222"/>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rcRect l="-7676" r="-7676"/>
          <a:stretch>
            <a:fillRect/>
          </a:stretch>
        </p:blipFill>
        <p:spPr>
          <a:xfrm>
            <a:off x="453728" y="1852464"/>
            <a:ext cx="12097344" cy="7076916"/>
          </a:xfrm>
        </p:spPr>
      </p:pic>
      <p:sp>
        <p:nvSpPr>
          <p:cNvPr id="5" name="Rectangle 2"/>
          <p:cNvSpPr>
            <a:spLocks noGrp="1" noChangeArrowheads="1"/>
          </p:cNvSpPr>
          <p:nvPr>
            <p:ph type="title"/>
          </p:nvPr>
        </p:nvSpPr>
        <p:spPr>
          <a:xfrm>
            <a:off x="974725" y="866775"/>
            <a:ext cx="11053763" cy="769665"/>
          </a:xfrm>
        </p:spPr>
        <p:txBody>
          <a:bodyPr lIns="72248" tIns="72248" rIns="198684" bIns="72248" anchor="t"/>
          <a:lstStyle/>
          <a:p>
            <a:pPr marL="39688" algn="l" defTabSz="1300163" eaLnBrk="1">
              <a:defRPr/>
            </a:pPr>
            <a:r>
              <a:rPr lang="en-US" sz="4500" dirty="0" smtClean="0">
                <a:latin typeface="Verdana" charset="0"/>
                <a:cs typeface="Verdana" charset="0"/>
                <a:sym typeface="Verdana" charset="0"/>
              </a:rPr>
              <a:t>Trees in </a:t>
            </a:r>
            <a:r>
              <a:rPr lang="en-US" sz="4500" dirty="0" err="1" smtClean="0">
                <a:latin typeface="Verdana" charset="0"/>
                <a:cs typeface="Verdana" charset="0"/>
                <a:sym typeface="Verdana" charset="0"/>
              </a:rPr>
              <a:t>homegardens</a:t>
            </a:r>
            <a:endParaRPr lang="en-US" dirty="0" smtClean="0"/>
          </a:p>
        </p:txBody>
      </p:sp>
    </p:spTree>
    <p:extLst>
      <p:ext uri="{BB962C8B-B14F-4D97-AF65-F5344CB8AC3E}">
        <p14:creationId xmlns:p14="http://schemas.microsoft.com/office/powerpoint/2010/main" val="1097826270"/>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7" name="AutoShape 1"/>
          <p:cNvSpPr>
            <a:spLocks/>
          </p:cNvSpPr>
          <p:nvPr/>
        </p:nvSpPr>
        <p:spPr bwMode="auto">
          <a:xfrm>
            <a:off x="11631613" y="9085263"/>
            <a:ext cx="414337" cy="487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6435" tIns="72248" rIns="126435" bIns="72248"/>
          <a:lstStyle/>
          <a:p>
            <a:pPr defTabSz="1300163">
              <a:defRPr/>
            </a:pPr>
            <a:r>
              <a:rPr lang="en-US" sz="1900">
                <a:latin typeface="Times New Roman" charset="0"/>
                <a:cs typeface="Times New Roman" charset="0"/>
                <a:sym typeface="Times New Roman" charset="0"/>
              </a:rPr>
              <a:t>2</a:t>
            </a:r>
            <a:endParaRPr lang="en-US">
              <a:cs typeface="Helvetica Light" charset="0"/>
            </a:endParaRPr>
          </a:p>
        </p:txBody>
      </p:sp>
      <p:sp>
        <p:nvSpPr>
          <p:cNvPr id="4098" name="AutoShape 2"/>
          <p:cNvSpPr>
            <a:spLocks/>
          </p:cNvSpPr>
          <p:nvPr/>
        </p:nvSpPr>
        <p:spPr bwMode="auto">
          <a:xfrm>
            <a:off x="0" y="5526088"/>
            <a:ext cx="13022263" cy="18970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54186" bIns="0"/>
          <a:lstStyle/>
          <a:p>
            <a:pPr marL="39688" defTabSz="1300163">
              <a:defRPr/>
            </a:pPr>
            <a:r>
              <a:rPr lang="en-US" sz="3900" b="1">
                <a:solidFill>
                  <a:srgbClr val="759D09"/>
                </a:solidFill>
                <a:latin typeface="Verdana" charset="0"/>
                <a:cs typeface="Verdana" charset="0"/>
                <a:sym typeface="Verdana" charset="0"/>
              </a:rPr>
              <a:t>About the World Agroforestry Centre</a:t>
            </a:r>
            <a:r>
              <a:rPr lang="en-US" sz="2800" b="1">
                <a:latin typeface="Verdana" charset="0"/>
                <a:cs typeface="Verdana" charset="0"/>
                <a:sym typeface="Verdana" charset="0"/>
              </a:rPr>
              <a:t> </a:t>
            </a:r>
            <a:endParaRPr lang="en-US" sz="1200">
              <a:latin typeface="Verdana" charset="0"/>
              <a:cs typeface="Verdana" charset="0"/>
              <a:sym typeface="Verdana" charset="0"/>
            </a:endParaRPr>
          </a:p>
          <a:p>
            <a:pPr marL="39688" defTabSz="1300163">
              <a:defRPr/>
            </a:pPr>
            <a:endParaRPr lang="en-US" sz="3900" b="1">
              <a:latin typeface="Verdana" charset="0"/>
              <a:cs typeface="Verdana" charset="0"/>
              <a:sym typeface="Verdana" charset="0"/>
            </a:endParaRPr>
          </a:p>
          <a:p>
            <a:pPr marL="39688" defTabSz="1300163">
              <a:defRPr/>
            </a:pPr>
            <a:r>
              <a:rPr lang="en-US" sz="2200" b="1">
                <a:latin typeface="Verdana" charset="0"/>
                <a:cs typeface="Verdana" charset="0"/>
                <a:sym typeface="Verdana" charset="0"/>
              </a:rPr>
              <a:t>(aka ICRAF)</a:t>
            </a:r>
            <a:endParaRPr lang="en-US">
              <a:cs typeface="Helvetica Light" charset="0"/>
            </a:endParaRPr>
          </a:p>
        </p:txBody>
      </p:sp>
      <p:pic>
        <p:nvPicPr>
          <p:cNvPr id="4099"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9313" y="1701800"/>
            <a:ext cx="3776662" cy="204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974725" y="866775"/>
            <a:ext cx="11053763" cy="769665"/>
          </a:xfrm>
        </p:spPr>
        <p:txBody>
          <a:bodyPr lIns="72248" tIns="72248" rIns="198684" bIns="72248" anchor="t"/>
          <a:lstStyle/>
          <a:p>
            <a:pPr marL="39688" algn="l" defTabSz="1300163" eaLnBrk="1">
              <a:defRPr/>
            </a:pPr>
            <a:r>
              <a:rPr lang="en-US" sz="4500" dirty="0" smtClean="0">
                <a:latin typeface="Verdana" charset="0"/>
                <a:cs typeface="Verdana" charset="0"/>
                <a:sym typeface="Verdana" charset="0"/>
              </a:rPr>
              <a:t>Beware of ignorance!</a:t>
            </a:r>
            <a:endParaRPr lang="en-US" dirty="0" smtClean="0"/>
          </a:p>
        </p:txBody>
      </p:sp>
      <p:pic>
        <p:nvPicPr>
          <p:cNvPr id="4" name="Content Placeholder 3"/>
          <p:cNvPicPr>
            <a:picLocks noGrp="1" noChangeAspect="1"/>
          </p:cNvPicPr>
          <p:nvPr>
            <p:ph idx="1"/>
          </p:nvPr>
        </p:nvPicPr>
        <p:blipFill>
          <a:blip r:embed="rId4"/>
          <a:srcRect l="-9544" r="-9544"/>
          <a:stretch>
            <a:fillRect/>
          </a:stretch>
        </p:blipFill>
        <p:spPr>
          <a:xfrm>
            <a:off x="669752" y="1924472"/>
            <a:ext cx="12169352" cy="7056784"/>
          </a:xfrm>
        </p:spPr>
      </p:pic>
    </p:spTree>
    <p:extLst>
      <p:ext uri="{BB962C8B-B14F-4D97-AF65-F5344CB8AC3E}">
        <p14:creationId xmlns:p14="http://schemas.microsoft.com/office/powerpoint/2010/main" val="2933896307"/>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alphaModFix/>
          </a:blip>
          <a:srcRect t="-23688" b="-23688"/>
          <a:stretch>
            <a:fillRect/>
          </a:stretch>
        </p:blipFill>
        <p:spPr/>
      </p:pic>
      <p:sp>
        <p:nvSpPr>
          <p:cNvPr id="5" name="Title 7"/>
          <p:cNvSpPr txBox="1">
            <a:spLocks/>
          </p:cNvSpPr>
          <p:nvPr/>
        </p:nvSpPr>
        <p:spPr bwMode="auto">
          <a:xfrm>
            <a:off x="1270000" y="916360"/>
            <a:ext cx="10464800" cy="1440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9pPr>
          </a:lstStyle>
          <a:p>
            <a:pPr algn="l"/>
            <a:r>
              <a:rPr lang="en-US" sz="4500" dirty="0" err="1" smtClean="0">
                <a:latin typeface="Verdana"/>
                <a:cs typeface="Verdana"/>
              </a:rPr>
              <a:t>Vit</a:t>
            </a:r>
            <a:r>
              <a:rPr lang="en-US" sz="4500" dirty="0" smtClean="0">
                <a:latin typeface="Verdana"/>
                <a:cs typeface="Verdana"/>
              </a:rPr>
              <a:t> A &amp; C: indigenous beat exotics</a:t>
            </a:r>
            <a:endParaRPr lang="en-US" sz="4500" dirty="0">
              <a:latin typeface="Verdana"/>
              <a:cs typeface="Verdana"/>
            </a:endParaRPr>
          </a:p>
        </p:txBody>
      </p:sp>
      <p:sp>
        <p:nvSpPr>
          <p:cNvPr id="6" name="Rectangle 5"/>
          <p:cNvSpPr/>
          <p:nvPr/>
        </p:nvSpPr>
        <p:spPr>
          <a:xfrm>
            <a:off x="6214368" y="8261176"/>
            <a:ext cx="6502400" cy="738664"/>
          </a:xfrm>
          <a:prstGeom prst="rect">
            <a:avLst/>
          </a:prstGeom>
        </p:spPr>
        <p:txBody>
          <a:bodyPr>
            <a:spAutoFit/>
          </a:bodyPr>
          <a:lstStyle/>
          <a:p>
            <a:pPr algn="r"/>
            <a:r>
              <a:rPr lang="en-US" sz="1400" i="1" dirty="0"/>
              <a:t>Sources: Freedman (1998) Famine foods.</a:t>
            </a:r>
          </a:p>
          <a:p>
            <a:pPr algn="r"/>
            <a:r>
              <a:rPr lang="en-US" sz="1400" i="1" dirty="0"/>
              <a:t>http://</a:t>
            </a:r>
            <a:r>
              <a:rPr lang="en-US" sz="1400" i="1" dirty="0" err="1"/>
              <a:t>www.hort.purdue.edu</a:t>
            </a:r>
            <a:r>
              <a:rPr lang="en-US" sz="1400" i="1" dirty="0"/>
              <a:t>/</a:t>
            </a:r>
            <a:r>
              <a:rPr lang="en-US" sz="1400" i="1" dirty="0" err="1"/>
              <a:t>newcrop</a:t>
            </a:r>
            <a:r>
              <a:rPr lang="en-US" sz="1400" i="1" dirty="0"/>
              <a:t>/</a:t>
            </a:r>
            <a:r>
              <a:rPr lang="en-US" sz="1400" i="1" dirty="0" err="1"/>
              <a:t>FamineFoods</a:t>
            </a:r>
            <a:r>
              <a:rPr lang="en-US" sz="1400" i="1" dirty="0"/>
              <a:t>; Fruits</a:t>
            </a:r>
          </a:p>
          <a:p>
            <a:pPr algn="r"/>
            <a:r>
              <a:rPr lang="en-US" sz="1400" i="1" dirty="0"/>
              <a:t>for the Future Series, ICUC; </a:t>
            </a:r>
            <a:r>
              <a:rPr lang="en-US" sz="1400" i="1" dirty="0" err="1"/>
              <a:t>Fineli</a:t>
            </a:r>
            <a:r>
              <a:rPr lang="en-US" sz="1400" i="1" dirty="0"/>
              <a:t> (http://</a:t>
            </a:r>
            <a:r>
              <a:rPr lang="en-US" sz="1400" i="1" dirty="0" err="1"/>
              <a:t>www.fineli.fi</a:t>
            </a:r>
            <a:r>
              <a:rPr lang="en-US" sz="1400" i="1" dirty="0"/>
              <a:t>/), etc.</a:t>
            </a:r>
          </a:p>
        </p:txBody>
      </p:sp>
    </p:spTree>
    <p:extLst>
      <p:ext uri="{BB962C8B-B14F-4D97-AF65-F5344CB8AC3E}">
        <p14:creationId xmlns:p14="http://schemas.microsoft.com/office/powerpoint/2010/main" val="1876160309"/>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50240" y="50095"/>
            <a:ext cx="12029440" cy="2230261"/>
          </a:xfrm>
        </p:spPr>
        <p:txBody>
          <a:bodyPr>
            <a:normAutofit fontScale="90000"/>
          </a:bodyPr>
          <a:lstStyle/>
          <a:p>
            <a:r>
              <a:rPr lang="en-US" sz="5700" b="1" dirty="0">
                <a:solidFill>
                  <a:srgbClr val="CC0000"/>
                </a:solidFill>
              </a:rPr>
              <a:t>Domestication of Agroforestry </a:t>
            </a:r>
            <a:r>
              <a:rPr lang="en-US" sz="5700" b="1" dirty="0">
                <a:solidFill>
                  <a:srgbClr val="CC0000"/>
                </a:solidFill>
              </a:rPr>
              <a:t>Trees</a:t>
            </a:r>
            <a:br>
              <a:rPr lang="en-US" sz="5700" b="1" dirty="0">
                <a:solidFill>
                  <a:srgbClr val="CC0000"/>
                </a:solidFill>
              </a:rPr>
            </a:br>
            <a:r>
              <a:rPr lang="en-US" sz="5700" b="1" dirty="0">
                <a:solidFill>
                  <a:srgbClr val="CC0000"/>
                </a:solidFill>
              </a:rPr>
              <a:t>                                                   </a:t>
            </a:r>
            <a:r>
              <a:rPr lang="en-US" sz="3800" b="1" dirty="0">
                <a:solidFill>
                  <a:schemeClr val="accent3">
                    <a:lumMod val="50000"/>
                  </a:schemeClr>
                </a:solidFill>
              </a:rPr>
              <a:t>producing food and                       				                         non-food products</a:t>
            </a:r>
            <a:endParaRPr lang="en-AU" sz="3800" b="1" dirty="0">
              <a:solidFill>
                <a:schemeClr val="accent3">
                  <a:lumMod val="50000"/>
                </a:schemeClr>
              </a:solidFill>
            </a:endParaRPr>
          </a:p>
        </p:txBody>
      </p:sp>
      <p:sp>
        <p:nvSpPr>
          <p:cNvPr id="38915" name="Text Box 3"/>
          <p:cNvSpPr txBox="1">
            <a:spLocks noChangeArrowheads="1"/>
          </p:cNvSpPr>
          <p:nvPr/>
        </p:nvSpPr>
        <p:spPr bwMode="auto">
          <a:xfrm>
            <a:off x="866987" y="2600960"/>
            <a:ext cx="11379200" cy="685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046" tIns="65023" rIns="130046" bIns="65023">
            <a:spAutoFit/>
          </a:bodyPr>
          <a:lstStyle/>
          <a:p>
            <a:pPr>
              <a:spcBef>
                <a:spcPct val="50000"/>
              </a:spcBef>
            </a:pPr>
            <a:endParaRPr lang="en-US"/>
          </a:p>
        </p:txBody>
      </p:sp>
      <p:sp>
        <p:nvSpPr>
          <p:cNvPr id="38916" name="Rectangle 4"/>
          <p:cNvSpPr>
            <a:spLocks noChangeArrowheads="1"/>
          </p:cNvSpPr>
          <p:nvPr/>
        </p:nvSpPr>
        <p:spPr bwMode="auto">
          <a:xfrm>
            <a:off x="2591929" y="2817707"/>
            <a:ext cx="10412871" cy="5852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046" tIns="65023" rIns="130046" bIns="65023"/>
          <a:lstStyle/>
          <a:p>
            <a:pPr marL="487672" indent="-487672">
              <a:lnSpc>
                <a:spcPct val="150000"/>
              </a:lnSpc>
              <a:spcBef>
                <a:spcPct val="20000"/>
              </a:spcBef>
              <a:buFontTx/>
              <a:buChar char="•"/>
            </a:pPr>
            <a:endParaRPr lang="en-GB" sz="2000"/>
          </a:p>
          <a:p>
            <a:pPr marL="487672" indent="-487672">
              <a:lnSpc>
                <a:spcPct val="180000"/>
              </a:lnSpc>
              <a:spcBef>
                <a:spcPct val="20000"/>
              </a:spcBef>
              <a:buFontTx/>
              <a:buChar char="•"/>
            </a:pPr>
            <a:endParaRPr lang="en-GB"/>
          </a:p>
        </p:txBody>
      </p:sp>
      <p:sp>
        <p:nvSpPr>
          <p:cNvPr id="38917" name="Text Box 5"/>
          <p:cNvSpPr txBox="1">
            <a:spLocks noChangeArrowheads="1"/>
          </p:cNvSpPr>
          <p:nvPr/>
        </p:nvSpPr>
        <p:spPr bwMode="auto">
          <a:xfrm>
            <a:off x="2948658" y="4662313"/>
            <a:ext cx="8696960" cy="564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046" tIns="65023" rIns="130046" bIns="65023" anchor="ctr">
            <a:spAutoFit/>
          </a:bodyPr>
          <a:lstStyle/>
          <a:p>
            <a:pPr algn="ctr" eaLnBrk="0" hangingPunct="0">
              <a:spcBef>
                <a:spcPct val="50000"/>
              </a:spcBef>
            </a:pPr>
            <a:endParaRPr lang="en-US" sz="2800">
              <a:latin typeface="Arial" charset="0"/>
            </a:endParaRPr>
          </a:p>
        </p:txBody>
      </p:sp>
      <p:pic>
        <p:nvPicPr>
          <p:cNvPr id="3892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0854" y="6705601"/>
            <a:ext cx="3725333" cy="24519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804" y="2280356"/>
            <a:ext cx="3811129" cy="282222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240" y="1292402"/>
            <a:ext cx="4806810" cy="430011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240" y="6710116"/>
            <a:ext cx="6263076" cy="240679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4"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0862" y="1815254"/>
            <a:ext cx="2330027" cy="32873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8925" name="Group 13"/>
          <p:cNvGrpSpPr>
            <a:grpSpLocks/>
          </p:cNvGrpSpPr>
          <p:nvPr/>
        </p:nvGrpSpPr>
        <p:grpSpPr bwMode="auto">
          <a:xfrm>
            <a:off x="4161086" y="3501815"/>
            <a:ext cx="7227146" cy="4483947"/>
            <a:chOff x="2190" y="1551"/>
            <a:chExt cx="3201" cy="1986"/>
          </a:xfrm>
        </p:grpSpPr>
        <p:sp>
          <p:nvSpPr>
            <p:cNvPr id="38926" name="Line 14"/>
            <p:cNvSpPr>
              <a:spLocks noChangeShapeType="1"/>
            </p:cNvSpPr>
            <p:nvPr/>
          </p:nvSpPr>
          <p:spPr bwMode="auto">
            <a:xfrm flipH="1">
              <a:off x="5010" y="1927"/>
              <a:ext cx="381" cy="131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8927" name="Line 15"/>
            <p:cNvSpPr>
              <a:spLocks noChangeShapeType="1"/>
            </p:cNvSpPr>
            <p:nvPr/>
          </p:nvSpPr>
          <p:spPr bwMode="auto">
            <a:xfrm flipH="1">
              <a:off x="3255" y="3528"/>
              <a:ext cx="1109" cy="9"/>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8928" name="Line 16"/>
            <p:cNvSpPr>
              <a:spLocks noChangeShapeType="1"/>
            </p:cNvSpPr>
            <p:nvPr/>
          </p:nvSpPr>
          <p:spPr bwMode="auto">
            <a:xfrm>
              <a:off x="2190" y="1551"/>
              <a:ext cx="939" cy="139"/>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8929" name="Line 17"/>
            <p:cNvSpPr>
              <a:spLocks noChangeShapeType="1"/>
            </p:cNvSpPr>
            <p:nvPr/>
          </p:nvSpPr>
          <p:spPr bwMode="auto">
            <a:xfrm>
              <a:off x="3473" y="1736"/>
              <a:ext cx="1555" cy="164"/>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38919" name="Text Box 7"/>
          <p:cNvSpPr txBox="1">
            <a:spLocks noChangeArrowheads="1"/>
          </p:cNvSpPr>
          <p:nvPr/>
        </p:nvSpPr>
        <p:spPr bwMode="auto">
          <a:xfrm>
            <a:off x="1103464" y="5689940"/>
            <a:ext cx="10902537" cy="100677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30046" tIns="65023" rIns="130046" bIns="65023" anchor="ctr">
            <a:spAutoFit/>
          </a:bodyPr>
          <a:lstStyle/>
          <a:p>
            <a:pPr algn="ctr" eaLnBrk="0" hangingPunct="0">
              <a:spcBef>
                <a:spcPct val="50000"/>
              </a:spcBef>
            </a:pPr>
            <a:r>
              <a:rPr lang="en-GB" sz="2800" dirty="0">
                <a:solidFill>
                  <a:srgbClr val="009900"/>
                </a:solidFill>
                <a:latin typeface="Arial" charset="0"/>
              </a:rPr>
              <a:t>Creation of </a:t>
            </a:r>
            <a:r>
              <a:rPr lang="en-GB" sz="2800" dirty="0">
                <a:solidFill>
                  <a:srgbClr val="009900"/>
                </a:solidFill>
                <a:latin typeface="Arial" charset="0"/>
              </a:rPr>
              <a:t>early fruiting, low stature, productive cultivars </a:t>
            </a:r>
            <a:r>
              <a:rPr lang="en-GB" sz="2800" dirty="0">
                <a:solidFill>
                  <a:srgbClr val="009900"/>
                </a:solidFill>
                <a:latin typeface="Arial" charset="0"/>
              </a:rPr>
              <a:t>with </a:t>
            </a:r>
            <a:r>
              <a:rPr lang="en-GB" sz="2800" dirty="0">
                <a:solidFill>
                  <a:srgbClr val="009900"/>
                </a:solidFill>
                <a:latin typeface="Arial" charset="0"/>
              </a:rPr>
              <a:t>high quality and uniformity</a:t>
            </a:r>
            <a:endParaRPr lang="en-GB" sz="2000" dirty="0">
              <a:latin typeface="Arial" charset="0"/>
            </a:endParaRPr>
          </a:p>
        </p:txBody>
      </p:sp>
      <p:sp>
        <p:nvSpPr>
          <p:cNvPr id="2" name="TextBox 1"/>
          <p:cNvSpPr txBox="1"/>
          <p:nvPr/>
        </p:nvSpPr>
        <p:spPr>
          <a:xfrm>
            <a:off x="1148147" y="9157547"/>
            <a:ext cx="5339581" cy="1239312"/>
          </a:xfrm>
          <a:prstGeom prst="rect">
            <a:avLst/>
          </a:prstGeom>
          <a:noFill/>
        </p:spPr>
        <p:txBody>
          <a:bodyPr wrap="square" lIns="130046" tIns="65023" rIns="130046" bIns="65023" rtlCol="0">
            <a:spAutoFit/>
          </a:bodyPr>
          <a:lstStyle/>
          <a:p>
            <a:r>
              <a:rPr lang="en-GB" dirty="0" smtClean="0"/>
              <a:t>Cultivar meeting market specifications</a:t>
            </a:r>
            <a:endParaRPr lang="en-GB" dirty="0"/>
          </a:p>
        </p:txBody>
      </p:sp>
      <p:sp>
        <p:nvSpPr>
          <p:cNvPr id="3" name="TextBox 2"/>
          <p:cNvSpPr txBox="1"/>
          <p:nvPr/>
        </p:nvSpPr>
        <p:spPr>
          <a:xfrm>
            <a:off x="9239956" y="9116907"/>
            <a:ext cx="2576125" cy="1239312"/>
          </a:xfrm>
          <a:prstGeom prst="rect">
            <a:avLst/>
          </a:prstGeom>
          <a:noFill/>
        </p:spPr>
        <p:txBody>
          <a:bodyPr wrap="square" lIns="130046" tIns="65023" rIns="130046" bIns="65023" rtlCol="0">
            <a:spAutoFit/>
          </a:bodyPr>
          <a:lstStyle/>
          <a:p>
            <a:r>
              <a:rPr lang="en-GB" dirty="0" smtClean="0"/>
              <a:t>Fruiting cultivar</a:t>
            </a:r>
            <a:endParaRPr lang="en-GB" dirty="0"/>
          </a:p>
        </p:txBody>
      </p:sp>
      <p:sp>
        <p:nvSpPr>
          <p:cNvPr id="4" name="TextBox 3"/>
          <p:cNvSpPr txBox="1"/>
          <p:nvPr/>
        </p:nvSpPr>
        <p:spPr>
          <a:xfrm>
            <a:off x="5910863" y="5102578"/>
            <a:ext cx="6736220" cy="1239312"/>
          </a:xfrm>
          <a:prstGeom prst="rect">
            <a:avLst/>
          </a:prstGeom>
          <a:noFill/>
        </p:spPr>
        <p:txBody>
          <a:bodyPr wrap="square" lIns="130046" tIns="65023" rIns="130046" bIns="65023" rtlCol="0">
            <a:spAutoFit/>
          </a:bodyPr>
          <a:lstStyle/>
          <a:p>
            <a:r>
              <a:rPr lang="en-GB" dirty="0" smtClean="0"/>
              <a:t>Simple and appropriate propagation technology</a:t>
            </a:r>
            <a:endParaRPr lang="en-GB" dirty="0"/>
          </a:p>
        </p:txBody>
      </p:sp>
      <p:sp>
        <p:nvSpPr>
          <p:cNvPr id="5" name="TextBox 4"/>
          <p:cNvSpPr txBox="1"/>
          <p:nvPr/>
        </p:nvSpPr>
        <p:spPr>
          <a:xfrm>
            <a:off x="876582" y="1275657"/>
            <a:ext cx="4354125" cy="1793310"/>
          </a:xfrm>
          <a:prstGeom prst="rect">
            <a:avLst/>
          </a:prstGeom>
          <a:solidFill>
            <a:schemeClr val="accent4">
              <a:lumMod val="60000"/>
              <a:lumOff val="40000"/>
            </a:schemeClr>
          </a:solidFill>
        </p:spPr>
        <p:txBody>
          <a:bodyPr wrap="square" lIns="130046" tIns="65023" rIns="130046" bIns="65023" rtlCol="0">
            <a:spAutoFit/>
          </a:bodyPr>
          <a:lstStyle/>
          <a:p>
            <a:pPr algn="ctr"/>
            <a:r>
              <a:rPr lang="en-GB" dirty="0" smtClean="0"/>
              <a:t>Tree-to-tree variation within a village population</a:t>
            </a:r>
            <a:endParaRPr lang="en-GB" dirty="0"/>
          </a:p>
        </p:txBody>
      </p:sp>
    </p:spTree>
    <p:extLst>
      <p:ext uri="{BB962C8B-B14F-4D97-AF65-F5344CB8AC3E}">
        <p14:creationId xmlns:p14="http://schemas.microsoft.com/office/powerpoint/2010/main" val="24943323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662" r="64790" b="-3654"/>
          <a:stretch/>
        </p:blipFill>
        <p:spPr bwMode="auto">
          <a:xfrm>
            <a:off x="8656488" y="2217292"/>
            <a:ext cx="2765107" cy="3732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Object 3"/>
          <p:cNvGraphicFramePr>
            <a:graphicFrameLocks noChangeAspect="1"/>
          </p:cNvGraphicFramePr>
          <p:nvPr>
            <p:extLst>
              <p:ext uri="{D42A27DB-BD31-4B8C-83A1-F6EECF244321}">
                <p14:modId xmlns:p14="http://schemas.microsoft.com/office/powerpoint/2010/main" val="2344350265"/>
              </p:ext>
            </p:extLst>
          </p:nvPr>
        </p:nvGraphicFramePr>
        <p:xfrm>
          <a:off x="650239" y="2167467"/>
          <a:ext cx="5472895" cy="3247124"/>
        </p:xfrm>
        <a:graphic>
          <a:graphicData uri="http://schemas.openxmlformats.org/presentationml/2006/ole">
            <mc:AlternateContent xmlns:mc="http://schemas.openxmlformats.org/markup-compatibility/2006">
              <mc:Choice xmlns:v="urn:schemas-microsoft-com:vml" Requires="v">
                <p:oleObj spid="_x0000_s68609" name="Worksheet" r:id="rId5" imgW="9306379" imgH="5629461" progId="Excel.Sheet.8">
                  <p:embed/>
                </p:oleObj>
              </mc:Choice>
              <mc:Fallback>
                <p:oleObj name="Worksheet" r:id="rId5" imgW="9306379" imgH="5629461"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1819" t="20317" r="9091"/>
                      <a:stretch>
                        <a:fillRect/>
                      </a:stretch>
                    </p:blipFill>
                    <p:spPr bwMode="auto">
                      <a:xfrm>
                        <a:off x="650239" y="2167467"/>
                        <a:ext cx="5472895" cy="3247124"/>
                      </a:xfrm>
                      <a:prstGeom prst="rect">
                        <a:avLst/>
                      </a:prstGeom>
                      <a:noFill/>
                      <a:ln>
                        <a:noFill/>
                      </a:ln>
                      <a:effectLst/>
                    </p:spPr>
                  </p:pic>
                </p:oleObj>
              </mc:Fallback>
            </mc:AlternateContent>
          </a:graphicData>
        </a:graphic>
      </p:graphicFrame>
      <p:sp>
        <p:nvSpPr>
          <p:cNvPr id="5" name="Rectangle 2"/>
          <p:cNvSpPr>
            <a:spLocks noGrp="1" noChangeArrowheads="1"/>
          </p:cNvSpPr>
          <p:nvPr>
            <p:ph type="title"/>
          </p:nvPr>
        </p:nvSpPr>
        <p:spPr>
          <a:xfrm>
            <a:off x="650240" y="390596"/>
            <a:ext cx="11704320" cy="1413862"/>
          </a:xfrm>
        </p:spPr>
        <p:txBody>
          <a:bodyPr>
            <a:normAutofit/>
          </a:bodyPr>
          <a:lstStyle/>
          <a:p>
            <a:r>
              <a:rPr lang="en-US" sz="4600" b="1" dirty="0">
                <a:solidFill>
                  <a:srgbClr val="FF0000"/>
                </a:solidFill>
              </a:rPr>
              <a:t>Quantification of Important Traits</a:t>
            </a:r>
            <a:endParaRPr lang="en-AU" sz="4600" b="1" dirty="0">
              <a:solidFill>
                <a:srgbClr val="FF0000"/>
              </a:solidFill>
            </a:endParaRPr>
          </a:p>
        </p:txBody>
      </p:sp>
      <p:graphicFrame>
        <p:nvGraphicFramePr>
          <p:cNvPr id="258" name="Object 257"/>
          <p:cNvGraphicFramePr>
            <a:graphicFrameLocks noChangeAspect="1"/>
          </p:cNvGraphicFramePr>
          <p:nvPr>
            <p:extLst>
              <p:ext uri="{D42A27DB-BD31-4B8C-83A1-F6EECF244321}">
                <p14:modId xmlns:p14="http://schemas.microsoft.com/office/powerpoint/2010/main" val="1490575093"/>
              </p:ext>
            </p:extLst>
          </p:nvPr>
        </p:nvGraphicFramePr>
        <p:xfrm>
          <a:off x="767364" y="5374457"/>
          <a:ext cx="5486400" cy="3756942"/>
        </p:xfrm>
        <a:graphic>
          <a:graphicData uri="http://schemas.openxmlformats.org/presentationml/2006/ole">
            <mc:AlternateContent xmlns:mc="http://schemas.openxmlformats.org/markup-compatibility/2006">
              <mc:Choice xmlns:v="urn:schemas-microsoft-com:vml" Requires="v">
                <p:oleObj spid="_x0000_s68610" name="Worksheet" r:id="rId7" imgW="7581900" imgH="5276698" progId="Excel.Sheet.8">
                  <p:embed/>
                </p:oleObj>
              </mc:Choice>
              <mc:Fallback>
                <p:oleObj name="Worksheet" r:id="rId7" imgW="7581900" imgH="5276698" progId="Excel.Shee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7364" y="5374457"/>
                        <a:ext cx="5486400" cy="37569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62"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28926" y="5841107"/>
            <a:ext cx="4820234" cy="3295826"/>
          </a:xfrm>
          <a:prstGeom prst="rect">
            <a:avLst/>
          </a:prstGeom>
          <a:noFill/>
          <a:extLst>
            <a:ext uri="{909E8E84-426E-40dd-AFC4-6F175D3DCCD1}">
              <a14:hiddenFill xmlns:a14="http://schemas.microsoft.com/office/drawing/2010/main">
                <a:solidFill>
                  <a:srgbClr val="FFFFFF"/>
                </a:solidFill>
              </a14:hiddenFill>
            </a:ext>
          </a:extLst>
        </p:spPr>
      </p:pic>
      <p:sp>
        <p:nvSpPr>
          <p:cNvPr id="261" name="TextBox 260"/>
          <p:cNvSpPr txBox="1"/>
          <p:nvPr/>
        </p:nvSpPr>
        <p:spPr>
          <a:xfrm>
            <a:off x="2201122" y="1746645"/>
            <a:ext cx="2867519" cy="1239312"/>
          </a:xfrm>
          <a:prstGeom prst="rect">
            <a:avLst/>
          </a:prstGeom>
          <a:noFill/>
        </p:spPr>
        <p:txBody>
          <a:bodyPr wrap="square" lIns="130046" tIns="65023" rIns="130046" bIns="65023" rtlCol="0">
            <a:spAutoFit/>
          </a:bodyPr>
          <a:lstStyle/>
          <a:p>
            <a:pPr algn="ctr"/>
            <a:r>
              <a:rPr lang="en-GB" dirty="0" smtClean="0"/>
              <a:t>Fruit morphology</a:t>
            </a:r>
            <a:endParaRPr lang="en-GB" dirty="0"/>
          </a:p>
        </p:txBody>
      </p:sp>
      <p:sp>
        <p:nvSpPr>
          <p:cNvPr id="2" name="TextBox 1"/>
          <p:cNvSpPr txBox="1"/>
          <p:nvPr/>
        </p:nvSpPr>
        <p:spPr>
          <a:xfrm>
            <a:off x="5580698" y="2327979"/>
            <a:ext cx="512057" cy="2608918"/>
          </a:xfrm>
          <a:prstGeom prst="rect">
            <a:avLst/>
          </a:prstGeom>
          <a:solidFill>
            <a:srgbClr val="FF0000">
              <a:alpha val="40000"/>
            </a:srgbClr>
          </a:solidFill>
        </p:spPr>
        <p:txBody>
          <a:bodyPr wrap="square" lIns="130046" tIns="65023" rIns="130046" bIns="65023" rtlCol="0">
            <a:spAutoFit/>
          </a:bodyPr>
          <a:lstStyle/>
          <a:p>
            <a:endParaRPr lang="en-GB" sz="2300" dirty="0"/>
          </a:p>
          <a:p>
            <a:endParaRPr lang="en-GB" sz="2300" dirty="0"/>
          </a:p>
          <a:p>
            <a:endParaRPr lang="en-GB" sz="2300" dirty="0"/>
          </a:p>
          <a:p>
            <a:endParaRPr lang="en-GB" sz="2300" dirty="0"/>
          </a:p>
          <a:p>
            <a:endParaRPr lang="en-GB" sz="2300" dirty="0"/>
          </a:p>
          <a:p>
            <a:endParaRPr lang="en-GB" sz="2300" dirty="0"/>
          </a:p>
          <a:p>
            <a:endParaRPr lang="en-GB" sz="2300" dirty="0"/>
          </a:p>
        </p:txBody>
      </p:sp>
      <p:sp>
        <p:nvSpPr>
          <p:cNvPr id="263" name="TextBox 262"/>
          <p:cNvSpPr txBox="1"/>
          <p:nvPr/>
        </p:nvSpPr>
        <p:spPr>
          <a:xfrm>
            <a:off x="8811829" y="1549668"/>
            <a:ext cx="2454424" cy="1239312"/>
          </a:xfrm>
          <a:prstGeom prst="rect">
            <a:avLst/>
          </a:prstGeom>
          <a:solidFill>
            <a:schemeClr val="bg1"/>
          </a:solidFill>
        </p:spPr>
        <p:txBody>
          <a:bodyPr wrap="square" lIns="130046" tIns="65023" rIns="130046" bIns="65023" rtlCol="0">
            <a:spAutoFit/>
          </a:bodyPr>
          <a:lstStyle/>
          <a:p>
            <a:pPr algn="ctr"/>
            <a:r>
              <a:rPr lang="en-GB" dirty="0" smtClean="0"/>
              <a:t>Medicinal properties</a:t>
            </a:r>
            <a:endParaRPr lang="en-GB" dirty="0"/>
          </a:p>
        </p:txBody>
      </p:sp>
      <p:sp>
        <p:nvSpPr>
          <p:cNvPr id="264" name="TextBox 263"/>
          <p:cNvSpPr txBox="1"/>
          <p:nvPr/>
        </p:nvSpPr>
        <p:spPr>
          <a:xfrm>
            <a:off x="2201122" y="5535511"/>
            <a:ext cx="2765107" cy="1239312"/>
          </a:xfrm>
          <a:prstGeom prst="rect">
            <a:avLst/>
          </a:prstGeom>
          <a:solidFill>
            <a:schemeClr val="bg1"/>
          </a:solidFill>
        </p:spPr>
        <p:txBody>
          <a:bodyPr wrap="square" lIns="130046" tIns="65023" rIns="130046" bIns="65023" rtlCol="0">
            <a:spAutoFit/>
          </a:bodyPr>
          <a:lstStyle/>
          <a:p>
            <a:pPr algn="ctr"/>
            <a:r>
              <a:rPr lang="en-GB" dirty="0" smtClean="0"/>
              <a:t>Essential oils</a:t>
            </a:r>
            <a:endParaRPr lang="en-GB" dirty="0"/>
          </a:p>
        </p:txBody>
      </p:sp>
      <p:sp>
        <p:nvSpPr>
          <p:cNvPr id="265" name="TextBox 264"/>
          <p:cNvSpPr txBox="1"/>
          <p:nvPr/>
        </p:nvSpPr>
        <p:spPr>
          <a:xfrm>
            <a:off x="8811829" y="5687149"/>
            <a:ext cx="2776274" cy="1793310"/>
          </a:xfrm>
          <a:prstGeom prst="rect">
            <a:avLst/>
          </a:prstGeom>
          <a:solidFill>
            <a:schemeClr val="bg1"/>
          </a:solidFill>
        </p:spPr>
        <p:txBody>
          <a:bodyPr wrap="square" lIns="130046" tIns="65023" rIns="130046" bIns="65023" rtlCol="0">
            <a:spAutoFit/>
          </a:bodyPr>
          <a:lstStyle/>
          <a:p>
            <a:r>
              <a:rPr lang="en-GB" dirty="0" smtClean="0"/>
              <a:t>Edible oils and fatty acids</a:t>
            </a:r>
            <a:endParaRPr lang="en-GB" dirty="0"/>
          </a:p>
        </p:txBody>
      </p:sp>
      <p:sp>
        <p:nvSpPr>
          <p:cNvPr id="12" name="TextBox 11"/>
          <p:cNvSpPr txBox="1"/>
          <p:nvPr/>
        </p:nvSpPr>
        <p:spPr>
          <a:xfrm>
            <a:off x="10708311" y="2533024"/>
            <a:ext cx="512057" cy="2276178"/>
          </a:xfrm>
          <a:prstGeom prst="rect">
            <a:avLst/>
          </a:prstGeom>
          <a:solidFill>
            <a:srgbClr val="FF0000">
              <a:alpha val="40000"/>
            </a:srgbClr>
          </a:solidFill>
        </p:spPr>
        <p:txBody>
          <a:bodyPr wrap="square" lIns="130046" tIns="65023" rIns="130046" bIns="65023" rtlCol="0">
            <a:spAutoFit/>
          </a:bodyPr>
          <a:lstStyle/>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p:txBody>
      </p:sp>
      <p:sp>
        <p:nvSpPr>
          <p:cNvPr id="13" name="TextBox 12"/>
          <p:cNvSpPr txBox="1"/>
          <p:nvPr/>
        </p:nvSpPr>
        <p:spPr>
          <a:xfrm>
            <a:off x="5622649" y="6060783"/>
            <a:ext cx="512057" cy="4009301"/>
          </a:xfrm>
          <a:prstGeom prst="rect">
            <a:avLst/>
          </a:prstGeom>
          <a:solidFill>
            <a:srgbClr val="FF0000">
              <a:alpha val="40000"/>
            </a:srgbClr>
          </a:solidFill>
        </p:spPr>
        <p:txBody>
          <a:bodyPr wrap="square" lIns="130046" tIns="65023" rIns="130046" bIns="65023" rtlCol="0">
            <a:spAutoFit/>
          </a:bodyPr>
          <a:lstStyle/>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sp>
        <p:nvSpPr>
          <p:cNvPr id="14" name="TextBox 13"/>
          <p:cNvSpPr txBox="1"/>
          <p:nvPr/>
        </p:nvSpPr>
        <p:spPr>
          <a:xfrm>
            <a:off x="11681074" y="6146760"/>
            <a:ext cx="512057" cy="2608918"/>
          </a:xfrm>
          <a:prstGeom prst="rect">
            <a:avLst/>
          </a:prstGeom>
          <a:solidFill>
            <a:srgbClr val="FF0000">
              <a:alpha val="40000"/>
            </a:srgbClr>
          </a:solidFill>
        </p:spPr>
        <p:txBody>
          <a:bodyPr wrap="square" lIns="130046" tIns="65023" rIns="130046" bIns="65023" rtlCol="0">
            <a:spAutoFit/>
          </a:bodyPr>
          <a:lstStyle/>
          <a:p>
            <a:endParaRPr lang="en-GB" sz="2300" dirty="0"/>
          </a:p>
          <a:p>
            <a:endParaRPr lang="en-GB" sz="2300" dirty="0"/>
          </a:p>
          <a:p>
            <a:endParaRPr lang="en-GB" sz="2300" dirty="0"/>
          </a:p>
          <a:p>
            <a:endParaRPr lang="en-GB" sz="2300" dirty="0"/>
          </a:p>
          <a:p>
            <a:endParaRPr lang="en-GB" sz="2300" dirty="0"/>
          </a:p>
          <a:p>
            <a:endParaRPr lang="en-GB" sz="2300" dirty="0"/>
          </a:p>
          <a:p>
            <a:endParaRPr lang="en-GB" sz="2300" dirty="0"/>
          </a:p>
        </p:txBody>
      </p:sp>
      <p:sp>
        <p:nvSpPr>
          <p:cNvPr id="3" name="TextBox 2"/>
          <p:cNvSpPr txBox="1"/>
          <p:nvPr/>
        </p:nvSpPr>
        <p:spPr>
          <a:xfrm>
            <a:off x="6604811" y="2533024"/>
            <a:ext cx="1536171" cy="2901305"/>
          </a:xfrm>
          <a:prstGeom prst="rect">
            <a:avLst/>
          </a:prstGeom>
          <a:solidFill>
            <a:srgbClr val="FF0000">
              <a:alpha val="40000"/>
            </a:srgbClr>
          </a:solidFill>
          <a:ln>
            <a:solidFill>
              <a:srgbClr val="002060"/>
            </a:solidFill>
          </a:ln>
        </p:spPr>
        <p:txBody>
          <a:bodyPr wrap="square" lIns="130046" tIns="65023" rIns="130046" bIns="65023" rtlCol="0">
            <a:spAutoFit/>
          </a:bodyPr>
          <a:lstStyle/>
          <a:p>
            <a:r>
              <a:rPr lang="en-GB" dirty="0" smtClean="0"/>
              <a:t>Elite trees </a:t>
            </a:r>
          </a:p>
          <a:p>
            <a:r>
              <a:rPr lang="en-GB" dirty="0" smtClean="0"/>
              <a:t>for selection</a:t>
            </a:r>
            <a:endParaRPr lang="en-GB" dirty="0"/>
          </a:p>
        </p:txBody>
      </p:sp>
      <p:sp>
        <p:nvSpPr>
          <p:cNvPr id="6" name="TextBox 5"/>
          <p:cNvSpPr txBox="1"/>
          <p:nvPr/>
        </p:nvSpPr>
        <p:spPr>
          <a:xfrm>
            <a:off x="2405945" y="9086564"/>
            <a:ext cx="8814423" cy="1239312"/>
          </a:xfrm>
          <a:prstGeom prst="rect">
            <a:avLst/>
          </a:prstGeom>
          <a:noFill/>
        </p:spPr>
        <p:txBody>
          <a:bodyPr wrap="square" lIns="130046" tIns="65023" rIns="130046" bIns="65023" rtlCol="0">
            <a:spAutoFit/>
          </a:bodyPr>
          <a:lstStyle/>
          <a:p>
            <a:pPr algn="ctr"/>
            <a:r>
              <a:rPr lang="en-GB" dirty="0" smtClean="0"/>
              <a:t>Techniques allow multiple trait selection for different markets</a:t>
            </a:r>
            <a:endParaRPr lang="en-GB" dirty="0"/>
          </a:p>
        </p:txBody>
      </p:sp>
    </p:spTree>
    <p:extLst>
      <p:ext uri="{BB962C8B-B14F-4D97-AF65-F5344CB8AC3E}">
        <p14:creationId xmlns:p14="http://schemas.microsoft.com/office/powerpoint/2010/main" val="97644514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106628"/>
          </a:xfrm>
        </p:spPr>
        <p:txBody>
          <a:bodyPr>
            <a:normAutofit fontScale="90000"/>
          </a:bodyPr>
          <a:lstStyle/>
          <a:p>
            <a:r>
              <a:rPr lang="en-GB" sz="5100" b="1" dirty="0">
                <a:solidFill>
                  <a:srgbClr val="FF0000"/>
                </a:solidFill>
              </a:rPr>
              <a:t>50+ species under Domestication</a:t>
            </a:r>
            <a:endParaRPr lang="en-GB" sz="5100" b="1" dirty="0">
              <a:solidFill>
                <a:srgbClr val="FF0000"/>
              </a:solidFill>
            </a:endParaRPr>
          </a:p>
        </p:txBody>
      </p:sp>
      <p:grpSp>
        <p:nvGrpSpPr>
          <p:cNvPr id="13" name="Group 12"/>
          <p:cNvGrpSpPr/>
          <p:nvPr/>
        </p:nvGrpSpPr>
        <p:grpSpPr>
          <a:xfrm>
            <a:off x="1586654" y="1647172"/>
            <a:ext cx="9952858" cy="7223673"/>
            <a:chOff x="899592" y="1158167"/>
            <a:chExt cx="7214127" cy="5445808"/>
          </a:xfrm>
        </p:grpSpPr>
        <p:pic>
          <p:nvPicPr>
            <p:cNvPr id="4" name="Picture 8" descr="Terminalia nu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166303"/>
              <a:ext cx="2808312" cy="17764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Baobab fruits"/>
            <p:cNvPicPr>
              <a:picLocks noChangeAspect="1" noChangeArrowheads="1"/>
            </p:cNvPicPr>
            <p:nvPr/>
          </p:nvPicPr>
          <p:blipFill>
            <a:blip r:embed="rId4" cstate="print">
              <a:lum bright="18000"/>
              <a:extLst>
                <a:ext uri="{28A0092B-C50C-407E-A947-70E740481C1C}">
                  <a14:useLocalDpi xmlns:a14="http://schemas.microsoft.com/office/drawing/2010/main" val="0"/>
                </a:ext>
              </a:extLst>
            </a:blip>
            <a:srcRect/>
            <a:stretch>
              <a:fillRect/>
            </a:stretch>
          </p:blipFill>
          <p:spPr bwMode="auto">
            <a:xfrm>
              <a:off x="3707904" y="1158167"/>
              <a:ext cx="2952328" cy="176672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5" cstate="print">
              <a:lum bright="18000"/>
              <a:extLst>
                <a:ext uri="{28A0092B-C50C-407E-A947-70E740481C1C}">
                  <a14:useLocalDpi xmlns:a14="http://schemas.microsoft.com/office/drawing/2010/main" val="0"/>
                </a:ext>
              </a:extLst>
            </a:blip>
            <a:srcRect/>
            <a:stretch>
              <a:fillRect/>
            </a:stretch>
          </p:blipFill>
          <p:spPr bwMode="auto">
            <a:xfrm>
              <a:off x="6660232" y="1166303"/>
              <a:ext cx="1453487" cy="175858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9592" y="2953041"/>
              <a:ext cx="2808312" cy="177523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Object 7"/>
            <p:cNvGraphicFramePr>
              <a:graphicFrameLocks noChangeAspect="1"/>
            </p:cNvGraphicFramePr>
            <p:nvPr>
              <p:extLst>
                <p:ext uri="{D42A27DB-BD31-4B8C-83A1-F6EECF244321}">
                  <p14:modId xmlns:p14="http://schemas.microsoft.com/office/powerpoint/2010/main" val="70345504"/>
                </p:ext>
              </p:extLst>
            </p:nvPr>
          </p:nvGraphicFramePr>
          <p:xfrm>
            <a:off x="3707904" y="2937400"/>
            <a:ext cx="2952327" cy="1799530"/>
          </p:xfrm>
          <a:graphic>
            <a:graphicData uri="http://schemas.openxmlformats.org/presentationml/2006/ole">
              <mc:AlternateContent xmlns:mc="http://schemas.openxmlformats.org/markup-compatibility/2006">
                <mc:Choice xmlns:v="urn:schemas-microsoft-com:vml" Requires="v">
                  <p:oleObj spid="_x0000_s69633" name="Photo Editor Photo" r:id="rId7" imgW="7314286" imgH="4877481" progId="MSPhotoEd.3">
                    <p:embed/>
                  </p:oleObj>
                </mc:Choice>
                <mc:Fallback>
                  <p:oleObj name="Photo Editor Photo" r:id="rId7" imgW="7314286" imgH="4877481"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l="3320" t="8594" r="4396" b="2315"/>
                        <a:stretch>
                          <a:fillRect/>
                        </a:stretch>
                      </p:blipFill>
                      <p:spPr bwMode="auto">
                        <a:xfrm>
                          <a:off x="3707904" y="2937400"/>
                          <a:ext cx="2952327" cy="1799530"/>
                        </a:xfrm>
                        <a:prstGeom prst="rect">
                          <a:avLst/>
                        </a:prstGeom>
                        <a:noFill/>
                        <a:ln w="9525">
                          <a:solidFill>
                            <a:srgbClr val="FF0000"/>
                          </a:solidFill>
                          <a:miter lim="800000"/>
                          <a:headEnd/>
                          <a:tailEnd/>
                        </a:ln>
                        <a:effec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896720791"/>
                </p:ext>
              </p:extLst>
            </p:nvPr>
          </p:nvGraphicFramePr>
          <p:xfrm>
            <a:off x="6660232" y="2927323"/>
            <a:ext cx="1443615" cy="1775234"/>
          </p:xfrm>
          <a:graphic>
            <a:graphicData uri="http://schemas.openxmlformats.org/presentationml/2006/ole">
              <mc:AlternateContent xmlns:mc="http://schemas.openxmlformats.org/markup-compatibility/2006">
                <mc:Choice xmlns:v="urn:schemas-microsoft-com:vml" Requires="v">
                  <p:oleObj spid="_x0000_s69634" name="Photo Editor Photo" r:id="rId9" imgW="4877481" imgH="7314286" progId="MSPhotoEd.3">
                    <p:embed/>
                  </p:oleObj>
                </mc:Choice>
                <mc:Fallback>
                  <p:oleObj name="Photo Editor Photo" r:id="rId9" imgW="4877481" imgH="7314286" progId="MSPhotoEd.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l="6839" t="3824" r="7259" b="2315"/>
                        <a:stretch>
                          <a:fillRect/>
                        </a:stretch>
                      </p:blipFill>
                      <p:spPr bwMode="auto">
                        <a:xfrm>
                          <a:off x="6660232" y="2927323"/>
                          <a:ext cx="1443615" cy="1775234"/>
                        </a:xfrm>
                        <a:prstGeom prst="rect">
                          <a:avLst/>
                        </a:prstGeom>
                        <a:noFill/>
                        <a:ln w="9525">
                          <a:solidFill>
                            <a:srgbClr val="FF0000"/>
                          </a:solidFill>
                          <a:miter lim="800000"/>
                          <a:headEnd/>
                          <a:tailEnd/>
                        </a:ln>
                        <a:effec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577951161"/>
                </p:ext>
              </p:extLst>
            </p:nvPr>
          </p:nvGraphicFramePr>
          <p:xfrm>
            <a:off x="6660232" y="4717950"/>
            <a:ext cx="1432783" cy="1886025"/>
          </p:xfrm>
          <a:graphic>
            <a:graphicData uri="http://schemas.openxmlformats.org/presentationml/2006/ole">
              <mc:AlternateContent xmlns:mc="http://schemas.openxmlformats.org/markup-compatibility/2006">
                <mc:Choice xmlns:v="urn:schemas-microsoft-com:vml" Requires="v">
                  <p:oleObj spid="_x0000_s69635" name="Photo Editor Photo" r:id="rId11" imgW="4877481" imgH="7314286" progId="MSPhotoEd.3">
                    <p:embed/>
                  </p:oleObj>
                </mc:Choice>
                <mc:Fallback>
                  <p:oleObj name="Photo Editor Photo" r:id="rId11" imgW="4877481" imgH="7314286" progId="MSPhotoEd.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l="2275" t="3069"/>
                        <a:stretch>
                          <a:fillRect/>
                        </a:stretch>
                      </p:blipFill>
                      <p:spPr bwMode="auto">
                        <a:xfrm>
                          <a:off x="6660232" y="4717950"/>
                          <a:ext cx="1432783" cy="1886025"/>
                        </a:xfrm>
                        <a:prstGeom prst="rect">
                          <a:avLst/>
                        </a:prstGeom>
                        <a:noFill/>
                        <a:ln w="9525">
                          <a:solidFill>
                            <a:srgbClr val="FF0000"/>
                          </a:solidFill>
                          <a:miter lim="800000"/>
                          <a:headEnd/>
                          <a:tailEnd/>
                        </a:ln>
                        <a:effectLst/>
                      </p:spPr>
                    </p:pic>
                  </p:oleObj>
                </mc:Fallback>
              </mc:AlternateContent>
            </a:graphicData>
          </a:graphic>
        </p:graphicFrame>
        <p:pic>
          <p:nvPicPr>
            <p:cNvPr id="11" name="Picture 3" descr="C:\Users\Roger Leakey\Pictures\Tanzania Nov 2009\AB2 Nov 2009 026.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9592" y="4717950"/>
              <a:ext cx="2808312" cy="18378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07904" y="4699875"/>
              <a:ext cx="2952328" cy="18559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p:cNvSpPr txBox="1"/>
          <p:nvPr/>
        </p:nvSpPr>
        <p:spPr>
          <a:xfrm>
            <a:off x="1893888" y="8803539"/>
            <a:ext cx="9319435" cy="1347033"/>
          </a:xfrm>
          <a:prstGeom prst="rect">
            <a:avLst/>
          </a:prstGeom>
          <a:noFill/>
        </p:spPr>
        <p:txBody>
          <a:bodyPr wrap="square" lIns="130046" tIns="65023" rIns="130046" bIns="65023" rtlCol="0">
            <a:spAutoFit/>
          </a:bodyPr>
          <a:lstStyle/>
          <a:p>
            <a:pPr algn="ctr"/>
            <a:r>
              <a:rPr lang="en-GB" sz="5100" b="1" dirty="0">
                <a:solidFill>
                  <a:srgbClr val="FF0000"/>
                </a:solidFill>
              </a:rPr>
              <a:t>*</a:t>
            </a:r>
            <a:r>
              <a:rPr lang="en-GB" sz="2800" dirty="0"/>
              <a:t>Some of these have been approved by EU Food Regulations</a:t>
            </a:r>
            <a:endParaRPr lang="en-GB" sz="2800" dirty="0"/>
          </a:p>
        </p:txBody>
      </p:sp>
      <p:sp>
        <p:nvSpPr>
          <p:cNvPr id="14" name="TextBox 13"/>
          <p:cNvSpPr txBox="1"/>
          <p:nvPr/>
        </p:nvSpPr>
        <p:spPr>
          <a:xfrm>
            <a:off x="8550628" y="1804458"/>
            <a:ext cx="819291" cy="1575817"/>
          </a:xfrm>
          <a:prstGeom prst="rect">
            <a:avLst/>
          </a:prstGeom>
          <a:noFill/>
        </p:spPr>
        <p:txBody>
          <a:bodyPr wrap="square" lIns="130046" tIns="65023" rIns="130046" bIns="65023" rtlCol="0">
            <a:spAutoFit/>
          </a:bodyPr>
          <a:lstStyle/>
          <a:p>
            <a:r>
              <a:rPr lang="en-GB" sz="9400" b="1" dirty="0">
                <a:solidFill>
                  <a:srgbClr val="FF0000"/>
                </a:solidFill>
              </a:rPr>
              <a:t>*</a:t>
            </a:r>
          </a:p>
        </p:txBody>
      </p:sp>
      <p:sp>
        <p:nvSpPr>
          <p:cNvPr id="15" name="TextBox 14"/>
          <p:cNvSpPr txBox="1"/>
          <p:nvPr/>
        </p:nvSpPr>
        <p:spPr>
          <a:xfrm>
            <a:off x="4509881" y="6412412"/>
            <a:ext cx="716880" cy="1575817"/>
          </a:xfrm>
          <a:prstGeom prst="rect">
            <a:avLst/>
          </a:prstGeom>
          <a:noFill/>
        </p:spPr>
        <p:txBody>
          <a:bodyPr wrap="square" lIns="130046" tIns="65023" rIns="130046" bIns="65023" rtlCol="0">
            <a:spAutoFit/>
          </a:bodyPr>
          <a:lstStyle/>
          <a:p>
            <a:r>
              <a:rPr lang="en-GB" sz="9400" b="1" dirty="0">
                <a:solidFill>
                  <a:srgbClr val="FF0000"/>
                </a:solidFill>
              </a:rPr>
              <a:t>*</a:t>
            </a:r>
          </a:p>
        </p:txBody>
      </p:sp>
    </p:spTree>
    <p:extLst>
      <p:ext uri="{BB962C8B-B14F-4D97-AF65-F5344CB8AC3E}">
        <p14:creationId xmlns:p14="http://schemas.microsoft.com/office/powerpoint/2010/main" val="243727489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ph type="title"/>
          </p:nvPr>
        </p:nvSpPr>
        <p:spPr bwMode="auto">
          <a:xfrm>
            <a:off x="666046" y="1"/>
            <a:ext cx="12112977" cy="14969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6" tIns="65023" rIns="130046" bIns="65023" numCol="1" anchor="t" anchorCtr="0" compatLnSpc="1">
            <a:prstTxWarp prst="textNoShape">
              <a:avLst/>
            </a:prstTxWarp>
          </a:bodyPr>
          <a:lstStyle/>
          <a:p>
            <a:r>
              <a:rPr lang="en-US" sz="4600">
                <a:solidFill>
                  <a:schemeClr val="accent2"/>
                </a:solidFill>
                <a:latin typeface="Arial" charset="0"/>
              </a:rPr>
              <a:t> Participatory Tree Domestication (PTD)</a:t>
            </a:r>
          </a:p>
        </p:txBody>
      </p:sp>
      <p:sp>
        <p:nvSpPr>
          <p:cNvPr id="24579" name="Rectangle 3"/>
          <p:cNvSpPr>
            <a:spLocks noChangeArrowheads="1"/>
          </p:cNvSpPr>
          <p:nvPr>
            <p:ph type="body" idx="1"/>
          </p:nvPr>
        </p:nvSpPr>
        <p:spPr bwMode="auto">
          <a:xfrm>
            <a:off x="356729" y="1496907"/>
            <a:ext cx="12246187" cy="80196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6" tIns="65023" rIns="130046" bIns="65023" numCol="1" anchor="t" anchorCtr="0" compatLnSpc="1">
            <a:prstTxWarp prst="textNoShape">
              <a:avLst/>
            </a:prstTxWarp>
          </a:bodyPr>
          <a:lstStyle/>
          <a:p>
            <a:pPr>
              <a:lnSpc>
                <a:spcPct val="80000"/>
              </a:lnSpc>
              <a:buFontTx/>
              <a:buNone/>
            </a:pPr>
            <a:r>
              <a:rPr lang="en-US" sz="3400">
                <a:solidFill>
                  <a:srgbClr val="0000FF"/>
                </a:solidFill>
                <a:latin typeface="Arial" charset="0"/>
              </a:rPr>
              <a:t>Put simply PTD refers to:</a:t>
            </a:r>
          </a:p>
          <a:p>
            <a:pPr>
              <a:lnSpc>
                <a:spcPct val="80000"/>
              </a:lnSpc>
            </a:pPr>
            <a:r>
              <a:rPr lang="en-US" sz="3400">
                <a:latin typeface="Arial" charset="0"/>
              </a:rPr>
              <a:t> the means communities </a:t>
            </a:r>
            <a:r>
              <a:rPr lang="en-US" sz="3400">
                <a:solidFill>
                  <a:schemeClr val="accent2"/>
                </a:solidFill>
                <a:latin typeface="Arial" charset="0"/>
              </a:rPr>
              <a:t>select, propagate and manage</a:t>
            </a:r>
            <a:r>
              <a:rPr lang="en-US" sz="3400">
                <a:latin typeface="Arial" charset="0"/>
              </a:rPr>
              <a:t> high-value indigenous fruit trees and medicinal plants and integrate them in the various farming systems,</a:t>
            </a:r>
          </a:p>
          <a:p>
            <a:pPr>
              <a:lnSpc>
                <a:spcPct val="80000"/>
              </a:lnSpc>
              <a:buFontTx/>
              <a:buNone/>
            </a:pPr>
            <a:endParaRPr lang="en-US" sz="3400">
              <a:latin typeface="Arial" charset="0"/>
            </a:endParaRPr>
          </a:p>
          <a:p>
            <a:pPr>
              <a:lnSpc>
                <a:spcPct val="80000"/>
              </a:lnSpc>
            </a:pPr>
            <a:r>
              <a:rPr lang="en-US" sz="3400">
                <a:latin typeface="Arial" charset="0"/>
              </a:rPr>
              <a:t>Species for domestication are mainly selected encompassing </a:t>
            </a:r>
            <a:r>
              <a:rPr lang="en-US" sz="3400">
                <a:solidFill>
                  <a:schemeClr val="accent2"/>
                </a:solidFill>
                <a:latin typeface="Arial" charset="0"/>
              </a:rPr>
              <a:t>indigenous knowledge and genetic selection based on scientific principles</a:t>
            </a:r>
          </a:p>
          <a:p>
            <a:pPr>
              <a:lnSpc>
                <a:spcPct val="80000"/>
              </a:lnSpc>
              <a:buFontTx/>
              <a:buNone/>
            </a:pPr>
            <a:endParaRPr lang="en-US" sz="3400">
              <a:latin typeface="Arial" charset="0"/>
            </a:endParaRPr>
          </a:p>
          <a:p>
            <a:pPr>
              <a:lnSpc>
                <a:spcPct val="80000"/>
              </a:lnSpc>
            </a:pPr>
            <a:r>
              <a:rPr lang="en-US" sz="3400">
                <a:latin typeface="Arial" charset="0"/>
              </a:rPr>
              <a:t> </a:t>
            </a:r>
            <a:r>
              <a:rPr lang="en-US" sz="3400">
                <a:solidFill>
                  <a:schemeClr val="accent2"/>
                </a:solidFill>
                <a:latin typeface="Arial" charset="0"/>
              </a:rPr>
              <a:t>A strong partnership is developed with scientists, civic authorities and private companies.</a:t>
            </a:r>
          </a:p>
          <a:p>
            <a:pPr>
              <a:lnSpc>
                <a:spcPct val="80000"/>
              </a:lnSpc>
              <a:buFontTx/>
              <a:buNone/>
            </a:pPr>
            <a:endParaRPr lang="en-US" sz="3400">
              <a:solidFill>
                <a:schemeClr val="accent2"/>
              </a:solidFill>
              <a:latin typeface="Arial" charset="0"/>
            </a:endParaRPr>
          </a:p>
          <a:p>
            <a:pPr>
              <a:lnSpc>
                <a:spcPct val="80000"/>
              </a:lnSpc>
            </a:pPr>
            <a:r>
              <a:rPr lang="en-US" sz="3400">
                <a:solidFill>
                  <a:schemeClr val="accent2"/>
                </a:solidFill>
                <a:latin typeface="Arial" charset="0"/>
              </a:rPr>
              <a:t> </a:t>
            </a:r>
            <a:r>
              <a:rPr lang="en-US" sz="3400">
                <a:latin typeface="Arial" charset="0"/>
              </a:rPr>
              <a:t>PTD is a farmer driven and market lead process. It focuses on species </a:t>
            </a:r>
            <a:r>
              <a:rPr lang="en-US" sz="3400">
                <a:solidFill>
                  <a:srgbClr val="0000FF"/>
                </a:solidFill>
                <a:latin typeface="Arial" charset="0"/>
              </a:rPr>
              <a:t>farmers consume best</a:t>
            </a:r>
            <a:r>
              <a:rPr lang="en-US" sz="3400">
                <a:latin typeface="Arial" charset="0"/>
              </a:rPr>
              <a:t> with high potentials for local, regional and international markets</a:t>
            </a:r>
          </a:p>
          <a:p>
            <a:pPr>
              <a:lnSpc>
                <a:spcPct val="80000"/>
              </a:lnSpc>
              <a:buFontTx/>
              <a:buNone/>
            </a:pPr>
            <a:endParaRPr lang="en-US" sz="3400">
              <a:latin typeface="Arial" charset="0"/>
            </a:endParaRPr>
          </a:p>
          <a:p>
            <a:pPr>
              <a:lnSpc>
                <a:spcPct val="80000"/>
              </a:lnSpc>
            </a:pPr>
            <a:endParaRPr lang="en-US" sz="3400">
              <a:latin typeface="Arial" charset="0"/>
            </a:endParaRPr>
          </a:p>
        </p:txBody>
      </p:sp>
    </p:spTree>
    <p:extLst>
      <p:ext uri="{BB962C8B-B14F-4D97-AF65-F5344CB8AC3E}">
        <p14:creationId xmlns:p14="http://schemas.microsoft.com/office/powerpoint/2010/main" val="70058051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1st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120" y="216747"/>
            <a:ext cx="4226560" cy="3467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descr="DE fruits"/>
          <p:cNvPicPr>
            <a:picLocks noChangeAspect="1" noChangeArrowheads="1"/>
          </p:cNvPicPr>
          <p:nvPr/>
        </p:nvPicPr>
        <p:blipFill>
          <a:blip r:embed="rId5">
            <a:lum contrast="32000"/>
            <a:extLst>
              <a:ext uri="{28A0092B-C50C-407E-A947-70E740481C1C}">
                <a14:useLocalDpi xmlns:a14="http://schemas.microsoft.com/office/drawing/2010/main" val="0"/>
              </a:ext>
            </a:extLst>
          </a:blip>
          <a:srcRect t="5333" r="17722"/>
          <a:stretch>
            <a:fillRect/>
          </a:stretch>
        </p:blipFill>
        <p:spPr bwMode="auto">
          <a:xfrm>
            <a:off x="255130" y="3955627"/>
            <a:ext cx="2926080" cy="3576320"/>
          </a:xfrm>
          <a:prstGeom prst="rect">
            <a:avLst/>
          </a:prstGeom>
          <a:noFill/>
          <a:ln w="38100">
            <a:solidFill>
              <a:srgbClr val="3D6838"/>
            </a:solidFill>
            <a:miter lim="800000"/>
            <a:headEnd/>
            <a:tailEnd/>
          </a:ln>
          <a:extLst>
            <a:ext uri="{909E8E84-426E-40dd-AFC4-6F175D3DCCD1}">
              <a14:hiddenFill xmlns:a14="http://schemas.microsoft.com/office/drawing/2010/main">
                <a:solidFill>
                  <a:srgbClr val="FFFFFF"/>
                </a:solidFill>
              </a14:hiddenFill>
            </a:ext>
          </a:extLst>
        </p:spPr>
      </p:pic>
      <p:pic>
        <p:nvPicPr>
          <p:cNvPr id="25604" name="Picture 4" descr="DCP0096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2640" y="0"/>
            <a:ext cx="5418667" cy="357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5" name="Group 5"/>
          <p:cNvGrpSpPr>
            <a:grpSpLocks/>
          </p:cNvGrpSpPr>
          <p:nvPr/>
        </p:nvGrpSpPr>
        <p:grpSpPr bwMode="auto">
          <a:xfrm>
            <a:off x="3142827" y="3684694"/>
            <a:ext cx="9645227" cy="5784427"/>
            <a:chOff x="113" y="572"/>
            <a:chExt cx="5556" cy="3641"/>
          </a:xfrm>
        </p:grpSpPr>
        <p:pic>
          <p:nvPicPr>
            <p:cNvPr id="25607" name="Picture 6" descr="IMG005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4" y="572"/>
              <a:ext cx="969" cy="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608" name="Object 7">
              <a:hlinkClick r:id="" action="ppaction://ole?verb=0"/>
            </p:cNvPr>
            <p:cNvGraphicFramePr>
              <a:graphicFrameLocks/>
            </p:cNvGraphicFramePr>
            <p:nvPr/>
          </p:nvGraphicFramePr>
          <p:xfrm>
            <a:off x="113" y="572"/>
            <a:ext cx="1361" cy="1906"/>
          </p:xfrm>
          <a:graphic>
            <a:graphicData uri="http://schemas.openxmlformats.org/presentationml/2006/ole">
              <mc:AlternateContent xmlns:mc="http://schemas.openxmlformats.org/markup-compatibility/2006">
                <mc:Choice xmlns:v="urn:schemas-microsoft-com:vml" Requires="v">
                  <p:oleObj spid="_x0000_s49153" name="MSImager" r:id="rId8" imgW="3165342" imgH="4383491" progId="MSImager.1">
                    <p:embed/>
                  </p:oleObj>
                </mc:Choice>
                <mc:Fallback>
                  <p:oleObj name="MSImager" r:id="rId8" imgW="3165342" imgH="4383491" progId="MSImager.1">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 y="572"/>
                          <a:ext cx="1361" cy="1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5609"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80" y="572"/>
              <a:ext cx="1724" cy="1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83" y="2614"/>
              <a:ext cx="1452" cy="1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611" name="Object 10"/>
            <p:cNvGraphicFramePr>
              <a:graphicFrameLocks noChangeAspect="1"/>
            </p:cNvGraphicFramePr>
            <p:nvPr/>
          </p:nvGraphicFramePr>
          <p:xfrm>
            <a:off x="2880" y="2024"/>
            <a:ext cx="1361" cy="981"/>
          </p:xfrm>
          <a:graphic>
            <a:graphicData uri="http://schemas.openxmlformats.org/presentationml/2006/ole">
              <mc:AlternateContent xmlns:mc="http://schemas.openxmlformats.org/markup-compatibility/2006">
                <mc:Choice xmlns:v="urn:schemas-microsoft-com:vml" Requires="v">
                  <p:oleObj spid="_x0000_s49154" name="Photo Editor Photo" r:id="rId12" imgW="16238095" imgH="11704762" progId="MSPhotoEd.3">
                    <p:embed/>
                  </p:oleObj>
                </mc:Choice>
                <mc:Fallback>
                  <p:oleObj name="Photo Editor Photo" r:id="rId12" imgW="16238095" imgH="11704762" progId="MSPhotoEd.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80" y="2024"/>
                          <a:ext cx="1361" cy="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5612" name="Picture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58" y="3113"/>
              <a:ext cx="1095" cy="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25613" name="Picture 12" descr="lady safou vendo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3" y="2614"/>
              <a:ext cx="1183" cy="1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graphicFrame>
          <p:nvGraphicFramePr>
            <p:cNvPr id="25614" name="Object 13"/>
            <p:cNvGraphicFramePr>
              <a:graphicFrameLocks noChangeAspect="1"/>
            </p:cNvGraphicFramePr>
            <p:nvPr/>
          </p:nvGraphicFramePr>
          <p:xfrm>
            <a:off x="2880" y="3170"/>
            <a:ext cx="1592" cy="998"/>
          </p:xfrm>
          <a:graphic>
            <a:graphicData uri="http://schemas.openxmlformats.org/presentationml/2006/ole">
              <mc:AlternateContent xmlns:mc="http://schemas.openxmlformats.org/markup-compatibility/2006">
                <mc:Choice xmlns:v="urn:schemas-microsoft-com:vml" Requires="v">
                  <p:oleObj spid="_x0000_s49155" name="Photo Editor Photo" r:id="rId16" imgW="6638095" imgH="4161905" progId="MSPhotoEd.3">
                    <p:embed/>
                  </p:oleObj>
                </mc:Choice>
                <mc:Fallback>
                  <p:oleObj name="Photo Editor Photo" r:id="rId16" imgW="6638095" imgH="4161905" progId="MSPhotoEd.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80" y="3170"/>
                          <a:ext cx="1592" cy="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5615" name="Object 14"/>
            <p:cNvGraphicFramePr>
              <a:graphicFrameLocks noChangeAspect="1"/>
            </p:cNvGraphicFramePr>
            <p:nvPr/>
          </p:nvGraphicFramePr>
          <p:xfrm>
            <a:off x="4332" y="2069"/>
            <a:ext cx="1337" cy="895"/>
          </p:xfrm>
          <a:graphic>
            <a:graphicData uri="http://schemas.openxmlformats.org/presentationml/2006/ole">
              <mc:AlternateContent xmlns:mc="http://schemas.openxmlformats.org/markup-compatibility/2006">
                <mc:Choice xmlns:v="urn:schemas-microsoft-com:vml" Requires="v">
                  <p:oleObj spid="_x0000_s49156" name="Photo Editor Photo" r:id="rId18" imgW="6257143" imgH="4191585" progId="MSPhotoEd.3">
                    <p:embed/>
                  </p:oleObj>
                </mc:Choice>
                <mc:Fallback>
                  <p:oleObj name="Photo Editor Photo" r:id="rId18" imgW="6257143" imgH="4191585" progId="MSPhotoEd.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32" y="2069"/>
                          <a:ext cx="1337" cy="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5616" name="Object 15"/>
            <p:cNvGraphicFramePr>
              <a:graphicFrameLocks noChangeAspect="1"/>
            </p:cNvGraphicFramePr>
            <p:nvPr/>
          </p:nvGraphicFramePr>
          <p:xfrm>
            <a:off x="1551" y="572"/>
            <a:ext cx="1283" cy="1951"/>
          </p:xfrm>
          <a:graphic>
            <a:graphicData uri="http://schemas.openxmlformats.org/presentationml/2006/ole">
              <mc:AlternateContent xmlns:mc="http://schemas.openxmlformats.org/markup-compatibility/2006">
                <mc:Choice xmlns:v="urn:schemas-microsoft-com:vml" Requires="v">
                  <p:oleObj spid="_x0000_s49157" name="Photo Editor Photo" r:id="rId20" imgW="4258269" imgH="6477904" progId="MSPhotoEd.3">
                    <p:embed/>
                  </p:oleObj>
                </mc:Choice>
                <mc:Fallback>
                  <p:oleObj name="Photo Editor Photo" r:id="rId20" imgW="4258269" imgH="6477904" progId="MSPhotoEd.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51" y="572"/>
                          <a:ext cx="1283" cy="1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pic>
        <p:nvPicPr>
          <p:cNvPr id="25606" name="Picture 16" descr="VenteFeuillePoudreBaobab"/>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556196" y="0"/>
            <a:ext cx="2560320" cy="364856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8198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sz="half" idx="1"/>
          </p:nvPr>
        </p:nvSpPr>
        <p:spPr bwMode="auto">
          <a:xfrm>
            <a:off x="356729" y="1496907"/>
            <a:ext cx="12354560" cy="7477760"/>
          </a:xfrm>
          <a:solidFill>
            <a:srgbClr val="99FF99"/>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130046" tIns="65023" rIns="130046" bIns="65023" numCol="1" anchor="t" anchorCtr="0" compatLnSpc="1">
            <a:prstTxWarp prst="textNoShape">
              <a:avLst/>
            </a:prstTxWarp>
          </a:bodyPr>
          <a:lstStyle/>
          <a:p>
            <a:pPr>
              <a:buFontTx/>
              <a:buNone/>
            </a:pPr>
            <a:r>
              <a:rPr lang="en-GB" sz="4000">
                <a:latin typeface="Garamond" charset="0"/>
              </a:rPr>
              <a:t>		          					</a:t>
            </a:r>
            <a:endParaRPr lang="en-US" sz="4000">
              <a:latin typeface="Garamond" charset="0"/>
            </a:endParaRPr>
          </a:p>
        </p:txBody>
      </p:sp>
      <p:graphicFrame>
        <p:nvGraphicFramePr>
          <p:cNvPr id="26627" name="Object 2"/>
          <p:cNvGraphicFramePr>
            <a:graphicFrameLocks noChangeAspect="1"/>
          </p:cNvGraphicFramePr>
          <p:nvPr>
            <p:ph type="clipArt" sz="half" idx="2"/>
          </p:nvPr>
        </p:nvGraphicFramePr>
        <p:xfrm>
          <a:off x="9103360" y="6068907"/>
          <a:ext cx="3467947" cy="3104445"/>
        </p:xfrm>
        <a:graphic>
          <a:graphicData uri="http://schemas.openxmlformats.org/presentationml/2006/ole">
            <mc:AlternateContent xmlns:mc="http://schemas.openxmlformats.org/markup-compatibility/2006">
              <mc:Choice xmlns:v="urn:schemas-microsoft-com:vml" Requires="v">
                <p:oleObj spid="_x0000_s51201" name="Picture" r:id="rId4" imgW="3579492" imgH="2743099" progId="StaticMetafile">
                  <p:embed/>
                </p:oleObj>
              </mc:Choice>
              <mc:Fallback>
                <p:oleObj name="Picture" r:id="rId4" imgW="3579492" imgH="2743099" progId="StaticMetafil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3360" y="6068907"/>
                        <a:ext cx="3467947" cy="3104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6628" name="Rectangle 4"/>
          <p:cNvSpPr>
            <a:spLocks noChangeArrowheads="1"/>
          </p:cNvSpPr>
          <p:nvPr/>
        </p:nvSpPr>
        <p:spPr bwMode="auto">
          <a:xfrm>
            <a:off x="8019627" y="9015307"/>
            <a:ext cx="3560516" cy="130086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p>
            <a:r>
              <a:rPr lang="en-GB" i="1">
                <a:solidFill>
                  <a:schemeClr val="bg1"/>
                </a:solidFill>
                <a:latin typeface="Verdana" charset="0"/>
              </a:rPr>
              <a:t>Gnetum africanum</a:t>
            </a:r>
            <a:r>
              <a:rPr lang="en-GB" sz="4000">
                <a:latin typeface="Garamond" charset="0"/>
              </a:rPr>
              <a:t>  </a:t>
            </a:r>
          </a:p>
        </p:txBody>
      </p:sp>
      <p:pic>
        <p:nvPicPr>
          <p:cNvPr id="26629" name="Picture 5" descr="FT 0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120" y="2600960"/>
            <a:ext cx="4876800" cy="292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6"/>
          <p:cNvSpPr>
            <a:spLocks noChangeArrowheads="1"/>
          </p:cNvSpPr>
          <p:nvPr/>
        </p:nvSpPr>
        <p:spPr bwMode="auto">
          <a:xfrm>
            <a:off x="4761654" y="2316480"/>
            <a:ext cx="13004800" cy="685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p>
            <a:endParaRPr lang="en-US"/>
          </a:p>
        </p:txBody>
      </p:sp>
      <p:graphicFrame>
        <p:nvGraphicFramePr>
          <p:cNvPr id="26631" name="Object 3"/>
          <p:cNvGraphicFramePr>
            <a:graphicFrameLocks noChangeAspect="1"/>
          </p:cNvGraphicFramePr>
          <p:nvPr/>
        </p:nvGraphicFramePr>
        <p:xfrm>
          <a:off x="6177280" y="6068907"/>
          <a:ext cx="2393244" cy="3253458"/>
        </p:xfrm>
        <a:graphic>
          <a:graphicData uri="http://schemas.openxmlformats.org/presentationml/2006/ole">
            <mc:AlternateContent xmlns:mc="http://schemas.openxmlformats.org/markup-compatibility/2006">
              <mc:Choice xmlns:v="urn:schemas-microsoft-com:vml" Requires="v">
                <p:oleObj spid="_x0000_s51202" r:id="rId7" imgW="6858050" imgH="10287075" progId="PBrush">
                  <p:embed/>
                </p:oleObj>
              </mc:Choice>
              <mc:Fallback>
                <p:oleObj r:id="rId7" imgW="6858050" imgH="10287075" progId="PBrus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7280" y="6068907"/>
                        <a:ext cx="2393244" cy="325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32" name="Rectangle 8"/>
          <p:cNvSpPr>
            <a:spLocks noGrp="1" noChangeArrowheads="1"/>
          </p:cNvSpPr>
          <p:nvPr>
            <p:ph type="title"/>
          </p:nvPr>
        </p:nvSpPr>
        <p:spPr bwMode="auto">
          <a:xfrm>
            <a:off x="2519680" y="474134"/>
            <a:ext cx="9819076" cy="10837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6" tIns="65023" rIns="130046" bIns="65023" numCol="1" anchor="t" anchorCtr="0" compatLnSpc="1">
            <a:prstTxWarp prst="textNoShape">
              <a:avLst/>
            </a:prstTxWarp>
          </a:bodyPr>
          <a:lstStyle/>
          <a:p>
            <a:r>
              <a:rPr lang="fr-FR" sz="4000" b="1">
                <a:solidFill>
                  <a:schemeClr val="accent2"/>
                </a:solidFill>
                <a:latin typeface="Arial" charset="0"/>
              </a:rPr>
              <a:t>SPECIES UNDER DOMESTICATION</a:t>
            </a:r>
            <a:endParaRPr lang="en-US" sz="4600">
              <a:solidFill>
                <a:schemeClr val="bg1"/>
              </a:solidFill>
              <a:latin typeface="Arial" charset="0"/>
            </a:endParaRPr>
          </a:p>
        </p:txBody>
      </p:sp>
      <p:sp>
        <p:nvSpPr>
          <p:cNvPr id="26633" name="Text Box 9"/>
          <p:cNvSpPr txBox="1">
            <a:spLocks noChangeArrowheads="1"/>
          </p:cNvSpPr>
          <p:nvPr/>
        </p:nvSpPr>
        <p:spPr bwMode="auto">
          <a:xfrm>
            <a:off x="1532016" y="8850490"/>
            <a:ext cx="2763292" cy="43909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2000" b="1">
                <a:solidFill>
                  <a:schemeClr val="tx1"/>
                </a:solidFill>
                <a:latin typeface="Calibri" charset="0"/>
                <a:ea typeface="ＭＳ Ｐゴシック" charset="0"/>
              </a:defRPr>
            </a:lvl1pPr>
            <a:lvl2pPr marL="742950" indent="-285750" eaLnBrk="0" hangingPunct="0">
              <a:defRPr sz="2000" b="1">
                <a:solidFill>
                  <a:schemeClr val="tx1"/>
                </a:solidFill>
                <a:latin typeface="Calibri" charset="0"/>
                <a:ea typeface="ＭＳ Ｐゴシック" charset="0"/>
              </a:defRPr>
            </a:lvl2pPr>
            <a:lvl3pPr marL="1143000" indent="-228600" eaLnBrk="0" hangingPunct="0">
              <a:defRPr sz="2000" b="1">
                <a:solidFill>
                  <a:schemeClr val="tx1"/>
                </a:solidFill>
                <a:latin typeface="Calibri" charset="0"/>
                <a:ea typeface="ＭＳ Ｐゴシック" charset="0"/>
              </a:defRPr>
            </a:lvl3pPr>
            <a:lvl4pPr marL="1600200" indent="-228600" eaLnBrk="0" hangingPunct="0">
              <a:defRPr sz="2000" b="1">
                <a:solidFill>
                  <a:schemeClr val="tx1"/>
                </a:solidFill>
                <a:latin typeface="Calibri" charset="0"/>
                <a:ea typeface="ＭＳ Ｐゴシック" charset="0"/>
              </a:defRPr>
            </a:lvl4pPr>
            <a:lvl5pPr marL="2057400" indent="-228600" eaLnBrk="0" hangingPunct="0">
              <a:defRPr sz="2000" b="1">
                <a:solidFill>
                  <a:schemeClr val="tx1"/>
                </a:solidFill>
                <a:latin typeface="Calibri" charset="0"/>
                <a:ea typeface="ＭＳ Ｐゴシック" charset="0"/>
              </a:defRPr>
            </a:lvl5pPr>
            <a:lvl6pPr marL="2514600" indent="-228600" eaLnBrk="0" fontAlgn="base" hangingPunct="0">
              <a:spcBef>
                <a:spcPct val="0"/>
              </a:spcBef>
              <a:spcAft>
                <a:spcPct val="0"/>
              </a:spcAft>
              <a:defRPr sz="2000" b="1">
                <a:solidFill>
                  <a:schemeClr val="tx1"/>
                </a:solidFill>
                <a:latin typeface="Calibri" charset="0"/>
                <a:ea typeface="ＭＳ Ｐゴシック" charset="0"/>
              </a:defRPr>
            </a:lvl6pPr>
            <a:lvl7pPr marL="2971800" indent="-228600" eaLnBrk="0" fontAlgn="base" hangingPunct="0">
              <a:spcBef>
                <a:spcPct val="0"/>
              </a:spcBef>
              <a:spcAft>
                <a:spcPct val="0"/>
              </a:spcAft>
              <a:defRPr sz="2000" b="1">
                <a:solidFill>
                  <a:schemeClr val="tx1"/>
                </a:solidFill>
                <a:latin typeface="Calibri" charset="0"/>
                <a:ea typeface="ＭＳ Ｐゴシック" charset="0"/>
              </a:defRPr>
            </a:lvl7pPr>
            <a:lvl8pPr marL="3429000" indent="-228600" eaLnBrk="0" fontAlgn="base" hangingPunct="0">
              <a:spcBef>
                <a:spcPct val="0"/>
              </a:spcBef>
              <a:spcAft>
                <a:spcPct val="0"/>
              </a:spcAft>
              <a:defRPr sz="2000" b="1">
                <a:solidFill>
                  <a:schemeClr val="tx1"/>
                </a:solidFill>
                <a:latin typeface="Calibri" charset="0"/>
                <a:ea typeface="ＭＳ Ｐゴシック" charset="0"/>
              </a:defRPr>
            </a:lvl8pPr>
            <a:lvl9pPr marL="3886200" indent="-228600" eaLnBrk="0" fontAlgn="base" hangingPunct="0">
              <a:spcBef>
                <a:spcPct val="0"/>
              </a:spcBef>
              <a:spcAft>
                <a:spcPct val="0"/>
              </a:spcAft>
              <a:defRPr sz="2000" b="1">
                <a:solidFill>
                  <a:schemeClr val="tx1"/>
                </a:solidFill>
                <a:latin typeface="Calibri" charset="0"/>
                <a:ea typeface="ＭＳ Ｐゴシック" charset="0"/>
              </a:defRPr>
            </a:lvl9pPr>
          </a:lstStyle>
          <a:p>
            <a:pPr algn="ctr" eaLnBrk="1" hangingPunct="1"/>
            <a:r>
              <a:rPr lang="en-US" i="1">
                <a:solidFill>
                  <a:schemeClr val="bg1"/>
                </a:solidFill>
                <a:latin typeface="Arial Rounded MT Bold" charset="0"/>
              </a:rPr>
              <a:t>Irvingia gabonensis</a:t>
            </a:r>
          </a:p>
        </p:txBody>
      </p:sp>
      <p:sp>
        <p:nvSpPr>
          <p:cNvPr id="26634" name="Text Box 10"/>
          <p:cNvSpPr txBox="1">
            <a:spLocks noChangeArrowheads="1"/>
          </p:cNvSpPr>
          <p:nvPr/>
        </p:nvSpPr>
        <p:spPr bwMode="auto">
          <a:xfrm>
            <a:off x="7649824" y="2059094"/>
            <a:ext cx="3455714" cy="43909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2000" b="1">
                <a:solidFill>
                  <a:schemeClr val="tx1"/>
                </a:solidFill>
                <a:latin typeface="Calibri" charset="0"/>
                <a:ea typeface="ＭＳ Ｐゴシック" charset="0"/>
              </a:defRPr>
            </a:lvl1pPr>
            <a:lvl2pPr marL="742950" indent="-285750" eaLnBrk="0" hangingPunct="0">
              <a:defRPr sz="2000" b="1">
                <a:solidFill>
                  <a:schemeClr val="tx1"/>
                </a:solidFill>
                <a:latin typeface="Calibri" charset="0"/>
                <a:ea typeface="ＭＳ Ｐゴシック" charset="0"/>
              </a:defRPr>
            </a:lvl2pPr>
            <a:lvl3pPr marL="1143000" indent="-228600" eaLnBrk="0" hangingPunct="0">
              <a:defRPr sz="2000" b="1">
                <a:solidFill>
                  <a:schemeClr val="tx1"/>
                </a:solidFill>
                <a:latin typeface="Calibri" charset="0"/>
                <a:ea typeface="ＭＳ Ｐゴシック" charset="0"/>
              </a:defRPr>
            </a:lvl3pPr>
            <a:lvl4pPr marL="1600200" indent="-228600" eaLnBrk="0" hangingPunct="0">
              <a:defRPr sz="2000" b="1">
                <a:solidFill>
                  <a:schemeClr val="tx1"/>
                </a:solidFill>
                <a:latin typeface="Calibri" charset="0"/>
                <a:ea typeface="ＭＳ Ｐゴシック" charset="0"/>
              </a:defRPr>
            </a:lvl4pPr>
            <a:lvl5pPr marL="2057400" indent="-228600" eaLnBrk="0" hangingPunct="0">
              <a:defRPr sz="2000" b="1">
                <a:solidFill>
                  <a:schemeClr val="tx1"/>
                </a:solidFill>
                <a:latin typeface="Calibri" charset="0"/>
                <a:ea typeface="ＭＳ Ｐゴシック" charset="0"/>
              </a:defRPr>
            </a:lvl5pPr>
            <a:lvl6pPr marL="2514600" indent="-228600" eaLnBrk="0" fontAlgn="base" hangingPunct="0">
              <a:spcBef>
                <a:spcPct val="0"/>
              </a:spcBef>
              <a:spcAft>
                <a:spcPct val="0"/>
              </a:spcAft>
              <a:defRPr sz="2000" b="1">
                <a:solidFill>
                  <a:schemeClr val="tx1"/>
                </a:solidFill>
                <a:latin typeface="Calibri" charset="0"/>
                <a:ea typeface="ＭＳ Ｐゴシック" charset="0"/>
              </a:defRPr>
            </a:lvl6pPr>
            <a:lvl7pPr marL="2971800" indent="-228600" eaLnBrk="0" fontAlgn="base" hangingPunct="0">
              <a:spcBef>
                <a:spcPct val="0"/>
              </a:spcBef>
              <a:spcAft>
                <a:spcPct val="0"/>
              </a:spcAft>
              <a:defRPr sz="2000" b="1">
                <a:solidFill>
                  <a:schemeClr val="tx1"/>
                </a:solidFill>
                <a:latin typeface="Calibri" charset="0"/>
                <a:ea typeface="ＭＳ Ｐゴシック" charset="0"/>
              </a:defRPr>
            </a:lvl7pPr>
            <a:lvl8pPr marL="3429000" indent="-228600" eaLnBrk="0" fontAlgn="base" hangingPunct="0">
              <a:spcBef>
                <a:spcPct val="0"/>
              </a:spcBef>
              <a:spcAft>
                <a:spcPct val="0"/>
              </a:spcAft>
              <a:defRPr sz="2000" b="1">
                <a:solidFill>
                  <a:schemeClr val="tx1"/>
                </a:solidFill>
                <a:latin typeface="Calibri" charset="0"/>
                <a:ea typeface="ＭＳ Ｐゴシック" charset="0"/>
              </a:defRPr>
            </a:lvl8pPr>
            <a:lvl9pPr marL="3886200" indent="-228600" eaLnBrk="0" fontAlgn="base" hangingPunct="0">
              <a:spcBef>
                <a:spcPct val="0"/>
              </a:spcBef>
              <a:spcAft>
                <a:spcPct val="0"/>
              </a:spcAft>
              <a:defRPr sz="2000" b="1">
                <a:solidFill>
                  <a:schemeClr val="tx1"/>
                </a:solidFill>
                <a:latin typeface="Calibri" charset="0"/>
                <a:ea typeface="ＭＳ Ｐゴシック" charset="0"/>
              </a:defRPr>
            </a:lvl9pPr>
          </a:lstStyle>
          <a:p>
            <a:pPr algn="ctr" eaLnBrk="1" hangingPunct="1"/>
            <a:r>
              <a:rPr lang="en-US" i="1">
                <a:solidFill>
                  <a:schemeClr val="bg1"/>
                </a:solidFill>
                <a:latin typeface="Arial Rounded MT Bold" charset="0"/>
              </a:rPr>
              <a:t>Ricinodendron heudelotii</a:t>
            </a:r>
          </a:p>
        </p:txBody>
      </p:sp>
      <p:sp>
        <p:nvSpPr>
          <p:cNvPr id="26635" name="Text Box 11"/>
          <p:cNvSpPr txBox="1">
            <a:spLocks noChangeArrowheads="1"/>
          </p:cNvSpPr>
          <p:nvPr/>
        </p:nvSpPr>
        <p:spPr bwMode="auto">
          <a:xfrm>
            <a:off x="1772412" y="2059094"/>
            <a:ext cx="1654840" cy="43909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2000" b="1">
                <a:solidFill>
                  <a:schemeClr val="tx1"/>
                </a:solidFill>
                <a:latin typeface="Calibri" charset="0"/>
                <a:ea typeface="ＭＳ Ｐゴシック" charset="0"/>
              </a:defRPr>
            </a:lvl1pPr>
            <a:lvl2pPr marL="742950" indent="-285750" eaLnBrk="0" hangingPunct="0">
              <a:defRPr sz="2000" b="1">
                <a:solidFill>
                  <a:schemeClr val="tx1"/>
                </a:solidFill>
                <a:latin typeface="Calibri" charset="0"/>
                <a:ea typeface="ＭＳ Ｐゴシック" charset="0"/>
              </a:defRPr>
            </a:lvl2pPr>
            <a:lvl3pPr marL="1143000" indent="-228600" eaLnBrk="0" hangingPunct="0">
              <a:defRPr sz="2000" b="1">
                <a:solidFill>
                  <a:schemeClr val="tx1"/>
                </a:solidFill>
                <a:latin typeface="Calibri" charset="0"/>
                <a:ea typeface="ＭＳ Ｐゴシック" charset="0"/>
              </a:defRPr>
            </a:lvl3pPr>
            <a:lvl4pPr marL="1600200" indent="-228600" eaLnBrk="0" hangingPunct="0">
              <a:defRPr sz="2000" b="1">
                <a:solidFill>
                  <a:schemeClr val="tx1"/>
                </a:solidFill>
                <a:latin typeface="Calibri" charset="0"/>
                <a:ea typeface="ＭＳ Ｐゴシック" charset="0"/>
              </a:defRPr>
            </a:lvl4pPr>
            <a:lvl5pPr marL="2057400" indent="-228600" eaLnBrk="0" hangingPunct="0">
              <a:defRPr sz="2000" b="1">
                <a:solidFill>
                  <a:schemeClr val="tx1"/>
                </a:solidFill>
                <a:latin typeface="Calibri" charset="0"/>
                <a:ea typeface="ＭＳ Ｐゴシック" charset="0"/>
              </a:defRPr>
            </a:lvl5pPr>
            <a:lvl6pPr marL="2514600" indent="-228600" eaLnBrk="0" fontAlgn="base" hangingPunct="0">
              <a:spcBef>
                <a:spcPct val="0"/>
              </a:spcBef>
              <a:spcAft>
                <a:spcPct val="0"/>
              </a:spcAft>
              <a:defRPr sz="2000" b="1">
                <a:solidFill>
                  <a:schemeClr val="tx1"/>
                </a:solidFill>
                <a:latin typeface="Calibri" charset="0"/>
                <a:ea typeface="ＭＳ Ｐゴシック" charset="0"/>
              </a:defRPr>
            </a:lvl6pPr>
            <a:lvl7pPr marL="2971800" indent="-228600" eaLnBrk="0" fontAlgn="base" hangingPunct="0">
              <a:spcBef>
                <a:spcPct val="0"/>
              </a:spcBef>
              <a:spcAft>
                <a:spcPct val="0"/>
              </a:spcAft>
              <a:defRPr sz="2000" b="1">
                <a:solidFill>
                  <a:schemeClr val="tx1"/>
                </a:solidFill>
                <a:latin typeface="Calibri" charset="0"/>
                <a:ea typeface="ＭＳ Ｐゴシック" charset="0"/>
              </a:defRPr>
            </a:lvl7pPr>
            <a:lvl8pPr marL="3429000" indent="-228600" eaLnBrk="0" fontAlgn="base" hangingPunct="0">
              <a:spcBef>
                <a:spcPct val="0"/>
              </a:spcBef>
              <a:spcAft>
                <a:spcPct val="0"/>
              </a:spcAft>
              <a:defRPr sz="2000" b="1">
                <a:solidFill>
                  <a:schemeClr val="tx1"/>
                </a:solidFill>
                <a:latin typeface="Calibri" charset="0"/>
                <a:ea typeface="ＭＳ Ｐゴシック" charset="0"/>
              </a:defRPr>
            </a:lvl8pPr>
            <a:lvl9pPr marL="3886200" indent="-228600" eaLnBrk="0" fontAlgn="base" hangingPunct="0">
              <a:spcBef>
                <a:spcPct val="0"/>
              </a:spcBef>
              <a:spcAft>
                <a:spcPct val="0"/>
              </a:spcAft>
              <a:defRPr sz="2000" b="1">
                <a:solidFill>
                  <a:schemeClr val="tx1"/>
                </a:solidFill>
                <a:latin typeface="Calibri" charset="0"/>
                <a:ea typeface="ＭＳ Ｐゴシック" charset="0"/>
              </a:defRPr>
            </a:lvl9pPr>
          </a:lstStyle>
          <a:p>
            <a:pPr algn="ctr" eaLnBrk="1" hangingPunct="1"/>
            <a:r>
              <a:rPr lang="en-US" i="1">
                <a:solidFill>
                  <a:schemeClr val="bg1"/>
                </a:solidFill>
                <a:latin typeface="Arial Rounded MT Bold" charset="0"/>
              </a:rPr>
              <a:t>Kola nitida</a:t>
            </a:r>
          </a:p>
        </p:txBody>
      </p:sp>
      <p:pic>
        <p:nvPicPr>
          <p:cNvPr id="26636" name="Picture 12" descr="Domestication Photos 0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61013" y="2709334"/>
            <a:ext cx="5201920" cy="303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13" descr="Domestication Photos 04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305280" y="-8994986"/>
            <a:ext cx="11388231" cy="759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14" descr="Domestication Photos 0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5120" y="5635413"/>
            <a:ext cx="4876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417560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Afrostyrax lepidophyll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867" y="325120"/>
            <a:ext cx="5418667"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descr="Monodora myrist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4267" y="325120"/>
            <a:ext cx="5411894"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Zanthoxylum macrophylla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1493" y="4334933"/>
            <a:ext cx="3596641"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5"/>
          <p:cNvSpPr txBox="1">
            <a:spLocks noChangeArrowheads="1"/>
          </p:cNvSpPr>
          <p:nvPr/>
        </p:nvSpPr>
        <p:spPr bwMode="auto">
          <a:xfrm>
            <a:off x="600268" y="8462151"/>
            <a:ext cx="5789548" cy="65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2000" b="1">
                <a:solidFill>
                  <a:schemeClr val="tx1"/>
                </a:solidFill>
                <a:latin typeface="Calibri" charset="0"/>
                <a:ea typeface="ＭＳ Ｐゴシック" charset="0"/>
              </a:defRPr>
            </a:lvl1pPr>
            <a:lvl2pPr marL="742950" indent="-285750" eaLnBrk="0" hangingPunct="0">
              <a:defRPr sz="2000" b="1">
                <a:solidFill>
                  <a:schemeClr val="tx1"/>
                </a:solidFill>
                <a:latin typeface="Calibri" charset="0"/>
                <a:ea typeface="ＭＳ Ｐゴシック" charset="0"/>
              </a:defRPr>
            </a:lvl2pPr>
            <a:lvl3pPr marL="1143000" indent="-228600" eaLnBrk="0" hangingPunct="0">
              <a:defRPr sz="2000" b="1">
                <a:solidFill>
                  <a:schemeClr val="tx1"/>
                </a:solidFill>
                <a:latin typeface="Calibri" charset="0"/>
                <a:ea typeface="ＭＳ Ｐゴシック" charset="0"/>
              </a:defRPr>
            </a:lvl3pPr>
            <a:lvl4pPr marL="1600200" indent="-228600" eaLnBrk="0" hangingPunct="0">
              <a:defRPr sz="2000" b="1">
                <a:solidFill>
                  <a:schemeClr val="tx1"/>
                </a:solidFill>
                <a:latin typeface="Calibri" charset="0"/>
                <a:ea typeface="ＭＳ Ｐゴシック" charset="0"/>
              </a:defRPr>
            </a:lvl4pPr>
            <a:lvl5pPr marL="2057400" indent="-228600" eaLnBrk="0" hangingPunct="0">
              <a:defRPr sz="2000" b="1">
                <a:solidFill>
                  <a:schemeClr val="tx1"/>
                </a:solidFill>
                <a:latin typeface="Calibri" charset="0"/>
                <a:ea typeface="ＭＳ Ｐゴシック" charset="0"/>
              </a:defRPr>
            </a:lvl5pPr>
            <a:lvl6pPr marL="2514600" indent="-228600" eaLnBrk="0" fontAlgn="base" hangingPunct="0">
              <a:spcBef>
                <a:spcPct val="0"/>
              </a:spcBef>
              <a:spcAft>
                <a:spcPct val="0"/>
              </a:spcAft>
              <a:defRPr sz="2000" b="1">
                <a:solidFill>
                  <a:schemeClr val="tx1"/>
                </a:solidFill>
                <a:latin typeface="Calibri" charset="0"/>
                <a:ea typeface="ＭＳ Ｐゴシック" charset="0"/>
              </a:defRPr>
            </a:lvl6pPr>
            <a:lvl7pPr marL="2971800" indent="-228600" eaLnBrk="0" fontAlgn="base" hangingPunct="0">
              <a:spcBef>
                <a:spcPct val="0"/>
              </a:spcBef>
              <a:spcAft>
                <a:spcPct val="0"/>
              </a:spcAft>
              <a:defRPr sz="2000" b="1">
                <a:solidFill>
                  <a:schemeClr val="tx1"/>
                </a:solidFill>
                <a:latin typeface="Calibri" charset="0"/>
                <a:ea typeface="ＭＳ Ｐゴシック" charset="0"/>
              </a:defRPr>
            </a:lvl7pPr>
            <a:lvl8pPr marL="3429000" indent="-228600" eaLnBrk="0" fontAlgn="base" hangingPunct="0">
              <a:spcBef>
                <a:spcPct val="0"/>
              </a:spcBef>
              <a:spcAft>
                <a:spcPct val="0"/>
              </a:spcAft>
              <a:defRPr sz="2000" b="1">
                <a:solidFill>
                  <a:schemeClr val="tx1"/>
                </a:solidFill>
                <a:latin typeface="Calibri" charset="0"/>
                <a:ea typeface="ＭＳ Ｐゴシック" charset="0"/>
              </a:defRPr>
            </a:lvl8pPr>
            <a:lvl9pPr marL="3886200" indent="-228600" eaLnBrk="0" fontAlgn="base" hangingPunct="0">
              <a:spcBef>
                <a:spcPct val="0"/>
              </a:spcBef>
              <a:spcAft>
                <a:spcPct val="0"/>
              </a:spcAft>
              <a:defRPr sz="2000" b="1">
                <a:solidFill>
                  <a:schemeClr val="tx1"/>
                </a:solidFill>
                <a:latin typeface="Calibri" charset="0"/>
                <a:ea typeface="ＭＳ Ｐゴシック" charset="0"/>
              </a:defRPr>
            </a:lvl9pPr>
          </a:lstStyle>
          <a:p>
            <a:pPr eaLnBrk="1" hangingPunct="1"/>
            <a:r>
              <a:rPr lang="fr-CM" sz="3400" i="1">
                <a:solidFill>
                  <a:schemeClr val="accent2"/>
                </a:solidFill>
                <a:latin typeface="Arial Rounded MT Bold" charset="0"/>
              </a:rPr>
              <a:t>Garcinia cola (Bitter kola)</a:t>
            </a:r>
          </a:p>
        </p:txBody>
      </p:sp>
      <p:sp>
        <p:nvSpPr>
          <p:cNvPr id="27654" name="Text Box 6"/>
          <p:cNvSpPr txBox="1">
            <a:spLocks noChangeArrowheads="1"/>
          </p:cNvSpPr>
          <p:nvPr/>
        </p:nvSpPr>
        <p:spPr bwMode="auto">
          <a:xfrm>
            <a:off x="7949649" y="3576320"/>
            <a:ext cx="4583264" cy="65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2000" b="1">
                <a:solidFill>
                  <a:schemeClr val="tx1"/>
                </a:solidFill>
                <a:latin typeface="Calibri" charset="0"/>
                <a:ea typeface="ＭＳ Ｐゴシック" charset="0"/>
              </a:defRPr>
            </a:lvl1pPr>
            <a:lvl2pPr marL="742950" indent="-285750" eaLnBrk="0" hangingPunct="0">
              <a:defRPr sz="2000" b="1">
                <a:solidFill>
                  <a:schemeClr val="tx1"/>
                </a:solidFill>
                <a:latin typeface="Calibri" charset="0"/>
                <a:ea typeface="ＭＳ Ｐゴシック" charset="0"/>
              </a:defRPr>
            </a:lvl2pPr>
            <a:lvl3pPr marL="1143000" indent="-228600" eaLnBrk="0" hangingPunct="0">
              <a:defRPr sz="2000" b="1">
                <a:solidFill>
                  <a:schemeClr val="tx1"/>
                </a:solidFill>
                <a:latin typeface="Calibri" charset="0"/>
                <a:ea typeface="ＭＳ Ｐゴシック" charset="0"/>
              </a:defRPr>
            </a:lvl3pPr>
            <a:lvl4pPr marL="1600200" indent="-228600" eaLnBrk="0" hangingPunct="0">
              <a:defRPr sz="2000" b="1">
                <a:solidFill>
                  <a:schemeClr val="tx1"/>
                </a:solidFill>
                <a:latin typeface="Calibri" charset="0"/>
                <a:ea typeface="ＭＳ Ｐゴシック" charset="0"/>
              </a:defRPr>
            </a:lvl4pPr>
            <a:lvl5pPr marL="2057400" indent="-228600" eaLnBrk="0" hangingPunct="0">
              <a:defRPr sz="2000" b="1">
                <a:solidFill>
                  <a:schemeClr val="tx1"/>
                </a:solidFill>
                <a:latin typeface="Calibri" charset="0"/>
                <a:ea typeface="ＭＳ Ｐゴシック" charset="0"/>
              </a:defRPr>
            </a:lvl5pPr>
            <a:lvl6pPr marL="2514600" indent="-228600" eaLnBrk="0" fontAlgn="base" hangingPunct="0">
              <a:spcBef>
                <a:spcPct val="0"/>
              </a:spcBef>
              <a:spcAft>
                <a:spcPct val="0"/>
              </a:spcAft>
              <a:defRPr sz="2000" b="1">
                <a:solidFill>
                  <a:schemeClr val="tx1"/>
                </a:solidFill>
                <a:latin typeface="Calibri" charset="0"/>
                <a:ea typeface="ＭＳ Ｐゴシック" charset="0"/>
              </a:defRPr>
            </a:lvl6pPr>
            <a:lvl7pPr marL="2971800" indent="-228600" eaLnBrk="0" fontAlgn="base" hangingPunct="0">
              <a:spcBef>
                <a:spcPct val="0"/>
              </a:spcBef>
              <a:spcAft>
                <a:spcPct val="0"/>
              </a:spcAft>
              <a:defRPr sz="2000" b="1">
                <a:solidFill>
                  <a:schemeClr val="tx1"/>
                </a:solidFill>
                <a:latin typeface="Calibri" charset="0"/>
                <a:ea typeface="ＭＳ Ｐゴシック" charset="0"/>
              </a:defRPr>
            </a:lvl7pPr>
            <a:lvl8pPr marL="3429000" indent="-228600" eaLnBrk="0" fontAlgn="base" hangingPunct="0">
              <a:spcBef>
                <a:spcPct val="0"/>
              </a:spcBef>
              <a:spcAft>
                <a:spcPct val="0"/>
              </a:spcAft>
              <a:defRPr sz="2000" b="1">
                <a:solidFill>
                  <a:schemeClr val="tx1"/>
                </a:solidFill>
                <a:latin typeface="Calibri" charset="0"/>
                <a:ea typeface="ＭＳ Ｐゴシック" charset="0"/>
              </a:defRPr>
            </a:lvl8pPr>
            <a:lvl9pPr marL="3886200" indent="-228600" eaLnBrk="0" fontAlgn="base" hangingPunct="0">
              <a:spcBef>
                <a:spcPct val="0"/>
              </a:spcBef>
              <a:spcAft>
                <a:spcPct val="0"/>
              </a:spcAft>
              <a:defRPr sz="2000" b="1">
                <a:solidFill>
                  <a:schemeClr val="tx1"/>
                </a:solidFill>
                <a:latin typeface="Calibri" charset="0"/>
                <a:ea typeface="ＭＳ Ｐゴシック" charset="0"/>
              </a:defRPr>
            </a:lvl9pPr>
          </a:lstStyle>
          <a:p>
            <a:pPr eaLnBrk="1" hangingPunct="1"/>
            <a:r>
              <a:rPr lang="fr-CM" sz="3400" i="1">
                <a:solidFill>
                  <a:schemeClr val="accent2"/>
                </a:solidFill>
                <a:latin typeface="Arial Rounded MT Bold" charset="0"/>
              </a:rPr>
              <a:t>Monodora myristica</a:t>
            </a:r>
          </a:p>
        </p:txBody>
      </p:sp>
      <p:sp>
        <p:nvSpPr>
          <p:cNvPr id="27655" name="Text Box 7"/>
          <p:cNvSpPr txBox="1">
            <a:spLocks noChangeArrowheads="1"/>
          </p:cNvSpPr>
          <p:nvPr/>
        </p:nvSpPr>
        <p:spPr bwMode="auto">
          <a:xfrm>
            <a:off x="697483" y="3684693"/>
            <a:ext cx="5256450" cy="65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2000" b="1">
                <a:solidFill>
                  <a:schemeClr val="tx1"/>
                </a:solidFill>
                <a:latin typeface="Calibri" charset="0"/>
                <a:ea typeface="ＭＳ Ｐゴシック" charset="0"/>
              </a:defRPr>
            </a:lvl1pPr>
            <a:lvl2pPr marL="742950" indent="-285750" eaLnBrk="0" hangingPunct="0">
              <a:defRPr sz="2000" b="1">
                <a:solidFill>
                  <a:schemeClr val="tx1"/>
                </a:solidFill>
                <a:latin typeface="Calibri" charset="0"/>
                <a:ea typeface="ＭＳ Ｐゴシック" charset="0"/>
              </a:defRPr>
            </a:lvl2pPr>
            <a:lvl3pPr marL="1143000" indent="-228600" eaLnBrk="0" hangingPunct="0">
              <a:defRPr sz="2000" b="1">
                <a:solidFill>
                  <a:schemeClr val="tx1"/>
                </a:solidFill>
                <a:latin typeface="Calibri" charset="0"/>
                <a:ea typeface="ＭＳ Ｐゴシック" charset="0"/>
              </a:defRPr>
            </a:lvl3pPr>
            <a:lvl4pPr marL="1600200" indent="-228600" eaLnBrk="0" hangingPunct="0">
              <a:defRPr sz="2000" b="1">
                <a:solidFill>
                  <a:schemeClr val="tx1"/>
                </a:solidFill>
                <a:latin typeface="Calibri" charset="0"/>
                <a:ea typeface="ＭＳ Ｐゴシック" charset="0"/>
              </a:defRPr>
            </a:lvl4pPr>
            <a:lvl5pPr marL="2057400" indent="-228600" eaLnBrk="0" hangingPunct="0">
              <a:defRPr sz="2000" b="1">
                <a:solidFill>
                  <a:schemeClr val="tx1"/>
                </a:solidFill>
                <a:latin typeface="Calibri" charset="0"/>
                <a:ea typeface="ＭＳ Ｐゴシック" charset="0"/>
              </a:defRPr>
            </a:lvl5pPr>
            <a:lvl6pPr marL="2514600" indent="-228600" eaLnBrk="0" fontAlgn="base" hangingPunct="0">
              <a:spcBef>
                <a:spcPct val="0"/>
              </a:spcBef>
              <a:spcAft>
                <a:spcPct val="0"/>
              </a:spcAft>
              <a:defRPr sz="2000" b="1">
                <a:solidFill>
                  <a:schemeClr val="tx1"/>
                </a:solidFill>
                <a:latin typeface="Calibri" charset="0"/>
                <a:ea typeface="ＭＳ Ｐゴシック" charset="0"/>
              </a:defRPr>
            </a:lvl6pPr>
            <a:lvl7pPr marL="2971800" indent="-228600" eaLnBrk="0" fontAlgn="base" hangingPunct="0">
              <a:spcBef>
                <a:spcPct val="0"/>
              </a:spcBef>
              <a:spcAft>
                <a:spcPct val="0"/>
              </a:spcAft>
              <a:defRPr sz="2000" b="1">
                <a:solidFill>
                  <a:schemeClr val="tx1"/>
                </a:solidFill>
                <a:latin typeface="Calibri" charset="0"/>
                <a:ea typeface="ＭＳ Ｐゴシック" charset="0"/>
              </a:defRPr>
            </a:lvl7pPr>
            <a:lvl8pPr marL="3429000" indent="-228600" eaLnBrk="0" fontAlgn="base" hangingPunct="0">
              <a:spcBef>
                <a:spcPct val="0"/>
              </a:spcBef>
              <a:spcAft>
                <a:spcPct val="0"/>
              </a:spcAft>
              <a:defRPr sz="2000" b="1">
                <a:solidFill>
                  <a:schemeClr val="tx1"/>
                </a:solidFill>
                <a:latin typeface="Calibri" charset="0"/>
                <a:ea typeface="ＭＳ Ｐゴシック" charset="0"/>
              </a:defRPr>
            </a:lvl8pPr>
            <a:lvl9pPr marL="3886200" indent="-228600" eaLnBrk="0" fontAlgn="base" hangingPunct="0">
              <a:spcBef>
                <a:spcPct val="0"/>
              </a:spcBef>
              <a:spcAft>
                <a:spcPct val="0"/>
              </a:spcAft>
              <a:defRPr sz="2000" b="1">
                <a:solidFill>
                  <a:schemeClr val="tx1"/>
                </a:solidFill>
                <a:latin typeface="Calibri" charset="0"/>
                <a:ea typeface="ＭＳ Ｐゴシック" charset="0"/>
              </a:defRPr>
            </a:lvl9pPr>
          </a:lstStyle>
          <a:p>
            <a:pPr eaLnBrk="1" hangingPunct="1"/>
            <a:r>
              <a:rPr lang="fr-CM" sz="3400" i="1">
                <a:solidFill>
                  <a:schemeClr val="accent2"/>
                </a:solidFill>
                <a:latin typeface="Arial Rounded MT Bold" charset="0"/>
              </a:rPr>
              <a:t>Afrotyrax lepidophyllus</a:t>
            </a:r>
          </a:p>
        </p:txBody>
      </p:sp>
      <p:sp>
        <p:nvSpPr>
          <p:cNvPr id="27656" name="Text Box 8"/>
          <p:cNvSpPr txBox="1">
            <a:spLocks noChangeArrowheads="1"/>
          </p:cNvSpPr>
          <p:nvPr/>
        </p:nvSpPr>
        <p:spPr bwMode="auto">
          <a:xfrm>
            <a:off x="6979026" y="7586133"/>
            <a:ext cx="5811051" cy="65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2000" b="1">
                <a:solidFill>
                  <a:schemeClr val="tx1"/>
                </a:solidFill>
                <a:latin typeface="Calibri" charset="0"/>
                <a:ea typeface="ＭＳ Ｐゴシック" charset="0"/>
              </a:defRPr>
            </a:lvl1pPr>
            <a:lvl2pPr marL="742950" indent="-285750" eaLnBrk="0" hangingPunct="0">
              <a:defRPr sz="2000" b="1">
                <a:solidFill>
                  <a:schemeClr val="tx1"/>
                </a:solidFill>
                <a:latin typeface="Calibri" charset="0"/>
                <a:ea typeface="ＭＳ Ｐゴシック" charset="0"/>
              </a:defRPr>
            </a:lvl2pPr>
            <a:lvl3pPr marL="1143000" indent="-228600" eaLnBrk="0" hangingPunct="0">
              <a:defRPr sz="2000" b="1">
                <a:solidFill>
                  <a:schemeClr val="tx1"/>
                </a:solidFill>
                <a:latin typeface="Calibri" charset="0"/>
                <a:ea typeface="ＭＳ Ｐゴシック" charset="0"/>
              </a:defRPr>
            </a:lvl3pPr>
            <a:lvl4pPr marL="1600200" indent="-228600" eaLnBrk="0" hangingPunct="0">
              <a:defRPr sz="2000" b="1">
                <a:solidFill>
                  <a:schemeClr val="tx1"/>
                </a:solidFill>
                <a:latin typeface="Calibri" charset="0"/>
                <a:ea typeface="ＭＳ Ｐゴシック" charset="0"/>
              </a:defRPr>
            </a:lvl4pPr>
            <a:lvl5pPr marL="2057400" indent="-228600" eaLnBrk="0" hangingPunct="0">
              <a:defRPr sz="2000" b="1">
                <a:solidFill>
                  <a:schemeClr val="tx1"/>
                </a:solidFill>
                <a:latin typeface="Calibri" charset="0"/>
                <a:ea typeface="ＭＳ Ｐゴシック" charset="0"/>
              </a:defRPr>
            </a:lvl5pPr>
            <a:lvl6pPr marL="2514600" indent="-228600" eaLnBrk="0" fontAlgn="base" hangingPunct="0">
              <a:spcBef>
                <a:spcPct val="0"/>
              </a:spcBef>
              <a:spcAft>
                <a:spcPct val="0"/>
              </a:spcAft>
              <a:defRPr sz="2000" b="1">
                <a:solidFill>
                  <a:schemeClr val="tx1"/>
                </a:solidFill>
                <a:latin typeface="Calibri" charset="0"/>
                <a:ea typeface="ＭＳ Ｐゴシック" charset="0"/>
              </a:defRPr>
            </a:lvl6pPr>
            <a:lvl7pPr marL="2971800" indent="-228600" eaLnBrk="0" fontAlgn="base" hangingPunct="0">
              <a:spcBef>
                <a:spcPct val="0"/>
              </a:spcBef>
              <a:spcAft>
                <a:spcPct val="0"/>
              </a:spcAft>
              <a:defRPr sz="2000" b="1">
                <a:solidFill>
                  <a:schemeClr val="tx1"/>
                </a:solidFill>
                <a:latin typeface="Calibri" charset="0"/>
                <a:ea typeface="ＭＳ Ｐゴシック" charset="0"/>
              </a:defRPr>
            </a:lvl7pPr>
            <a:lvl8pPr marL="3429000" indent="-228600" eaLnBrk="0" fontAlgn="base" hangingPunct="0">
              <a:spcBef>
                <a:spcPct val="0"/>
              </a:spcBef>
              <a:spcAft>
                <a:spcPct val="0"/>
              </a:spcAft>
              <a:defRPr sz="2000" b="1">
                <a:solidFill>
                  <a:schemeClr val="tx1"/>
                </a:solidFill>
                <a:latin typeface="Calibri" charset="0"/>
                <a:ea typeface="ＭＳ Ｐゴシック" charset="0"/>
              </a:defRPr>
            </a:lvl8pPr>
            <a:lvl9pPr marL="3886200" indent="-228600" eaLnBrk="0" fontAlgn="base" hangingPunct="0">
              <a:spcBef>
                <a:spcPct val="0"/>
              </a:spcBef>
              <a:spcAft>
                <a:spcPct val="0"/>
              </a:spcAft>
              <a:defRPr sz="2000" b="1">
                <a:solidFill>
                  <a:schemeClr val="tx1"/>
                </a:solidFill>
                <a:latin typeface="Calibri" charset="0"/>
                <a:ea typeface="ＭＳ Ｐゴシック" charset="0"/>
              </a:defRPr>
            </a:lvl9pPr>
          </a:lstStyle>
          <a:p>
            <a:pPr eaLnBrk="1" hangingPunct="1"/>
            <a:r>
              <a:rPr lang="fr-CM" sz="3400" i="1">
                <a:solidFill>
                  <a:schemeClr val="accent2"/>
                </a:solidFill>
                <a:latin typeface="Arial Rounded MT Bold" charset="0"/>
              </a:rPr>
              <a:t>Zanthoxylum macrophylla</a:t>
            </a:r>
          </a:p>
        </p:txBody>
      </p:sp>
      <p:pic>
        <p:nvPicPr>
          <p:cNvPr id="27657" name="Picture 9" descr="variation in G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46" y="4569742"/>
            <a:ext cx="5838613" cy="375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19041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bwMode="auto">
          <a:xfrm>
            <a:off x="650240" y="390596"/>
            <a:ext cx="11704320" cy="9008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6" tIns="65023" rIns="130046" bIns="65023" numCol="1" anchor="t" anchorCtr="0" compatLnSpc="1">
            <a:prstTxWarp prst="textNoShape">
              <a:avLst/>
            </a:prstTxWarp>
          </a:bodyPr>
          <a:lstStyle/>
          <a:p>
            <a:r>
              <a:rPr lang="en-GB" sz="4600" b="1">
                <a:solidFill>
                  <a:srgbClr val="0070C0"/>
                </a:solidFill>
                <a:latin typeface="Arial" charset="0"/>
              </a:rPr>
              <a:t>Nutritional benefits of indigenous fruits</a:t>
            </a:r>
          </a:p>
        </p:txBody>
      </p:sp>
      <p:graphicFrame>
        <p:nvGraphicFramePr>
          <p:cNvPr id="156873" name="Group 201"/>
          <p:cNvGraphicFramePr>
            <a:graphicFrameLocks noGrp="1"/>
          </p:cNvGraphicFramePr>
          <p:nvPr>
            <p:ph idx="1"/>
          </p:nvPr>
        </p:nvGraphicFramePr>
        <p:xfrm>
          <a:off x="666045" y="1600766"/>
          <a:ext cx="11704320" cy="6436924"/>
        </p:xfrm>
        <a:graphic>
          <a:graphicData uri="http://schemas.openxmlformats.org/drawingml/2006/table">
            <a:tbl>
              <a:tblPr/>
              <a:tblGrid>
                <a:gridCol w="2280356"/>
                <a:gridCol w="1686559"/>
                <a:gridCol w="2147147"/>
                <a:gridCol w="1743004"/>
                <a:gridCol w="1729458"/>
                <a:gridCol w="2117796"/>
              </a:tblGrid>
              <a:tr h="236840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2600" b="0" i="0" u="none" strike="noStrike" cap="none" normalizeH="0" baseline="0" dirty="0" smtClean="0">
                          <a:ln>
                            <a:noFill/>
                          </a:ln>
                          <a:solidFill>
                            <a:schemeClr val="tx1"/>
                          </a:solidFill>
                          <a:effectLst/>
                          <a:latin typeface="Times New Roman" pitchFamily="18" charset="0"/>
                          <a:cs typeface="Times New Roman" pitchFamily="18" charset="0"/>
                        </a:rPr>
                        <a:t>Species</a:t>
                      </a:r>
                      <a:endParaRPr kumimoji="0" lang="en-GB" sz="2600" b="0" i="0" u="none" strike="noStrike" cap="none" normalizeH="0" baseline="0" dirty="0" smtClean="0">
                        <a:ln>
                          <a:noFill/>
                        </a:ln>
                        <a:solidFill>
                          <a:schemeClr val="tx1"/>
                        </a:solidFill>
                        <a:effectLst/>
                        <a:latin typeface="Arial" charset="0"/>
                        <a:cs typeface="Arial" charset="0"/>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600" b="0" i="1" u="none" strike="noStrike" cap="none" normalizeH="0" baseline="0" dirty="0" err="1" smtClean="0">
                          <a:ln>
                            <a:noFill/>
                          </a:ln>
                          <a:solidFill>
                            <a:schemeClr val="tx1"/>
                          </a:solidFill>
                          <a:effectLst/>
                          <a:latin typeface="Times New Roman" pitchFamily="18" charset="0"/>
                          <a:cs typeface="Times New Roman" pitchFamily="18" charset="0"/>
                        </a:rPr>
                        <a:t>Dacroydes</a:t>
                      </a:r>
                      <a:r>
                        <a:rPr kumimoji="0" lang="en-GB" sz="2600" b="0" i="1" u="none" strike="noStrike" cap="none" normalizeH="0" baseline="0" dirty="0" smtClean="0">
                          <a:ln>
                            <a:noFill/>
                          </a:ln>
                          <a:solidFill>
                            <a:schemeClr val="tx1"/>
                          </a:solidFill>
                          <a:effectLst/>
                          <a:latin typeface="Times New Roman" pitchFamily="18" charset="0"/>
                          <a:cs typeface="Times New Roman" pitchFamily="18" charset="0"/>
                        </a:rPr>
                        <a:t> edulis </a:t>
                      </a:r>
                      <a:r>
                        <a:rPr kumimoji="0" lang="en-GB" sz="2600" b="0" i="0" u="none" strike="noStrike" cap="none" normalizeH="0" baseline="0" dirty="0" smtClean="0">
                          <a:ln>
                            <a:noFill/>
                          </a:ln>
                          <a:solidFill>
                            <a:schemeClr val="tx1"/>
                          </a:solidFill>
                          <a:effectLst/>
                          <a:latin typeface="Times New Roman" pitchFamily="18" charset="0"/>
                          <a:cs typeface="Times New Roman" pitchFamily="18" charset="0"/>
                        </a:rPr>
                        <a:t>fruit</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600" b="0" i="0" u="none" strike="noStrike" cap="none" normalizeH="0" baseline="0" dirty="0" smtClean="0">
                          <a:ln>
                            <a:noFill/>
                          </a:ln>
                          <a:solidFill>
                            <a:schemeClr val="tx1"/>
                          </a:solidFill>
                          <a:effectLst/>
                          <a:latin typeface="Times New Roman" pitchFamily="18" charset="0"/>
                          <a:cs typeface="Times New Roman" pitchFamily="18" charset="0"/>
                        </a:rPr>
                        <a:t>(88% </a:t>
                      </a:r>
                      <a:r>
                        <a:rPr kumimoji="0" lang="en-GB" sz="2600" b="0" i="0" u="none" strike="noStrike" cap="none" normalizeH="0" baseline="0" dirty="0" err="1" smtClean="0">
                          <a:ln>
                            <a:noFill/>
                          </a:ln>
                          <a:solidFill>
                            <a:schemeClr val="tx1"/>
                          </a:solidFill>
                          <a:effectLst/>
                          <a:latin typeface="Times New Roman" pitchFamily="18" charset="0"/>
                          <a:cs typeface="Times New Roman" pitchFamily="18" charset="0"/>
                        </a:rPr>
                        <a:t>dm</a:t>
                      </a:r>
                      <a:r>
                        <a:rPr kumimoji="0" lang="en-GB" sz="2600" b="0" i="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en-GB" sz="2600" b="0" i="0" u="none" strike="noStrike" cap="none" normalizeH="0" baseline="0" dirty="0" smtClean="0">
                        <a:ln>
                          <a:noFill/>
                        </a:ln>
                        <a:solidFill>
                          <a:schemeClr val="tx1"/>
                        </a:solidFill>
                        <a:effectLst/>
                        <a:latin typeface="Arial" charset="0"/>
                        <a:cs typeface="Arial" charset="0"/>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600" b="0" i="1" u="none" strike="noStrike" cap="none" normalizeH="0" baseline="0" dirty="0" err="1" smtClean="0">
                          <a:ln>
                            <a:noFill/>
                          </a:ln>
                          <a:solidFill>
                            <a:schemeClr val="tx1"/>
                          </a:solidFill>
                          <a:effectLst/>
                          <a:latin typeface="Times New Roman" pitchFamily="18" charset="0"/>
                          <a:cs typeface="Times New Roman" pitchFamily="18" charset="0"/>
                        </a:rPr>
                        <a:t>Irvingia</a:t>
                      </a:r>
                      <a:r>
                        <a:rPr kumimoji="0" lang="en-GB" sz="2600" b="0" i="1" u="none" strike="noStrike" cap="none" normalizeH="0" baseline="0" dirty="0" smtClean="0">
                          <a:ln>
                            <a:noFill/>
                          </a:ln>
                          <a:solidFill>
                            <a:schemeClr val="tx1"/>
                          </a:solidFill>
                          <a:effectLst/>
                          <a:latin typeface="Times New Roman" pitchFamily="18" charset="0"/>
                          <a:cs typeface="Times New Roman" pitchFamily="18" charset="0"/>
                        </a:rPr>
                        <a:t>  </a:t>
                      </a:r>
                      <a:r>
                        <a:rPr kumimoji="0" lang="en-GB" sz="2600" b="0" i="1" u="none" strike="noStrike" cap="none" normalizeH="0" baseline="0" dirty="0" err="1" smtClean="0">
                          <a:ln>
                            <a:noFill/>
                          </a:ln>
                          <a:solidFill>
                            <a:schemeClr val="tx1"/>
                          </a:solidFill>
                          <a:effectLst/>
                          <a:latin typeface="Times New Roman" pitchFamily="18" charset="0"/>
                          <a:cs typeface="Times New Roman" pitchFamily="18" charset="0"/>
                        </a:rPr>
                        <a:t>gabonensis</a:t>
                      </a:r>
                      <a:endParaRPr kumimoji="0" lang="en-GB" sz="2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600" b="0" i="0" u="none" strike="noStrike" cap="none" normalizeH="0" baseline="0" dirty="0" smtClean="0">
                          <a:ln>
                            <a:noFill/>
                          </a:ln>
                          <a:solidFill>
                            <a:schemeClr val="tx1"/>
                          </a:solidFill>
                          <a:effectLst/>
                          <a:latin typeface="Times New Roman" pitchFamily="18" charset="0"/>
                          <a:cs typeface="Times New Roman" pitchFamily="18" charset="0"/>
                        </a:rPr>
                        <a:t>kernels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600" b="0" i="0" u="none" strike="noStrike" cap="none" normalizeH="0" baseline="0" dirty="0" smtClean="0">
                          <a:ln>
                            <a:noFill/>
                          </a:ln>
                          <a:solidFill>
                            <a:schemeClr val="tx1"/>
                          </a:solidFill>
                          <a:effectLst/>
                          <a:latin typeface="Times New Roman" pitchFamily="18" charset="0"/>
                          <a:cs typeface="Times New Roman" pitchFamily="18" charset="0"/>
                        </a:rPr>
                        <a:t>(88% </a:t>
                      </a:r>
                      <a:r>
                        <a:rPr kumimoji="0" lang="en-GB" sz="2600" b="0" i="0" u="none" strike="noStrike" cap="none" normalizeH="0" baseline="0" dirty="0" err="1" smtClean="0">
                          <a:ln>
                            <a:noFill/>
                          </a:ln>
                          <a:solidFill>
                            <a:schemeClr val="tx1"/>
                          </a:solidFill>
                          <a:effectLst/>
                          <a:latin typeface="Times New Roman" pitchFamily="18" charset="0"/>
                          <a:cs typeface="Times New Roman" pitchFamily="18" charset="0"/>
                        </a:rPr>
                        <a:t>dm</a:t>
                      </a:r>
                      <a:r>
                        <a:rPr kumimoji="0" lang="en-GB" sz="2600" b="0" i="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en-GB" sz="2600" b="0" i="0" u="none" strike="noStrike" cap="none" normalizeH="0" baseline="0" dirty="0" smtClean="0">
                        <a:ln>
                          <a:noFill/>
                        </a:ln>
                        <a:solidFill>
                          <a:schemeClr val="tx1"/>
                        </a:solidFill>
                        <a:effectLst/>
                        <a:latin typeface="Arial" charset="0"/>
                        <a:cs typeface="Arial" charset="0"/>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2600" b="0" i="0" u="none" strike="noStrike" cap="none" normalizeH="0" baseline="0" dirty="0" smtClean="0">
                          <a:ln>
                            <a:noFill/>
                          </a:ln>
                          <a:solidFill>
                            <a:schemeClr val="tx1"/>
                          </a:solidFill>
                          <a:effectLst/>
                          <a:latin typeface="Times New Roman" pitchFamily="18" charset="0"/>
                          <a:cs typeface="Times New Roman" pitchFamily="18" charset="0"/>
                        </a:rPr>
                        <a:t>Maize</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GB" sz="2600" b="0" i="0" u="none" strike="noStrike" cap="none" normalizeH="0" baseline="0" dirty="0" smtClean="0">
                          <a:ln>
                            <a:noFill/>
                          </a:ln>
                          <a:solidFill>
                            <a:schemeClr val="tx1"/>
                          </a:solidFill>
                          <a:effectLst/>
                          <a:latin typeface="Times New Roman" pitchFamily="18" charset="0"/>
                          <a:cs typeface="Times New Roman" pitchFamily="18" charset="0"/>
                        </a:rPr>
                        <a:t>grain</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GB" sz="2600" b="0" i="0" u="none" strike="noStrike" cap="none" normalizeH="0" baseline="0" dirty="0" smtClean="0">
                          <a:ln>
                            <a:noFill/>
                          </a:ln>
                          <a:solidFill>
                            <a:schemeClr val="tx1"/>
                          </a:solidFill>
                          <a:effectLst/>
                          <a:latin typeface="Times New Roman" pitchFamily="18" charset="0"/>
                          <a:cs typeface="Times New Roman" pitchFamily="18" charset="0"/>
                        </a:rPr>
                        <a:t>(86% </a:t>
                      </a:r>
                      <a:r>
                        <a:rPr kumimoji="0" lang="en-GB" sz="2600" b="0" i="0" u="none" strike="noStrike" cap="none" normalizeH="0" baseline="0" dirty="0" err="1" smtClean="0">
                          <a:ln>
                            <a:noFill/>
                          </a:ln>
                          <a:solidFill>
                            <a:schemeClr val="tx1"/>
                          </a:solidFill>
                          <a:effectLst/>
                          <a:latin typeface="Times New Roman" pitchFamily="18" charset="0"/>
                          <a:cs typeface="Times New Roman" pitchFamily="18" charset="0"/>
                        </a:rPr>
                        <a:t>dm</a:t>
                      </a:r>
                      <a:r>
                        <a:rPr kumimoji="0" lang="en-GB" sz="2600" b="0" i="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en-GB" sz="2600" b="0" i="0" u="none" strike="noStrike" cap="none" normalizeH="0" baseline="0" dirty="0" smtClean="0">
                        <a:ln>
                          <a:noFill/>
                        </a:ln>
                        <a:solidFill>
                          <a:schemeClr val="tx1"/>
                        </a:solidFill>
                        <a:effectLst/>
                        <a:latin typeface="Arial" charset="0"/>
                        <a:cs typeface="Arial" charset="0"/>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2600" b="0" i="0" u="none" strike="noStrike" cap="none" normalizeH="0" baseline="0" dirty="0" smtClean="0">
                          <a:ln>
                            <a:noFill/>
                          </a:ln>
                          <a:solidFill>
                            <a:schemeClr val="tx1"/>
                          </a:solidFill>
                          <a:effectLst/>
                          <a:latin typeface="Times New Roman" pitchFamily="18" charset="0"/>
                          <a:cs typeface="Times New Roman" pitchFamily="18" charset="0"/>
                        </a:rPr>
                        <a:t>Rice</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GB" sz="2600" b="0" i="0" u="none" strike="noStrike" cap="none" normalizeH="0" baseline="0" dirty="0" smtClean="0">
                          <a:ln>
                            <a:noFill/>
                          </a:ln>
                          <a:solidFill>
                            <a:schemeClr val="tx1"/>
                          </a:solidFill>
                          <a:effectLst/>
                          <a:latin typeface="Times New Roman" pitchFamily="18" charset="0"/>
                          <a:cs typeface="Times New Roman" pitchFamily="18" charset="0"/>
                        </a:rPr>
                        <a:t>grain</a:t>
                      </a:r>
                      <a:endParaRPr kumimoji="0" lang="en-GB" sz="2600" b="0" i="0" u="none" strike="noStrike" cap="none" normalizeH="0" baseline="0" dirty="0" smtClean="0">
                        <a:ln>
                          <a:noFill/>
                        </a:ln>
                        <a:solidFill>
                          <a:schemeClr val="tx1"/>
                        </a:solidFill>
                        <a:effectLst/>
                        <a:latin typeface="Arial" charset="0"/>
                        <a:cs typeface="Arial" charset="0"/>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2600" b="0" i="0" u="none" strike="noStrike" cap="none" normalizeH="0" baseline="0" dirty="0" smtClean="0">
                          <a:ln>
                            <a:noFill/>
                          </a:ln>
                          <a:solidFill>
                            <a:schemeClr val="tx1"/>
                          </a:solidFill>
                          <a:effectLst/>
                          <a:latin typeface="Times New Roman" pitchFamily="18" charset="0"/>
                          <a:cs typeface="Times New Roman" pitchFamily="18" charset="0"/>
                        </a:rPr>
                        <a:t>Cassava</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GB" sz="2600" b="0" i="0" u="none" strike="noStrike" cap="none" normalizeH="0" baseline="0" dirty="0" smtClean="0">
                          <a:ln>
                            <a:noFill/>
                          </a:ln>
                          <a:solidFill>
                            <a:schemeClr val="tx1"/>
                          </a:solidFill>
                          <a:effectLst/>
                          <a:latin typeface="Times New Roman" pitchFamily="18" charset="0"/>
                          <a:cs typeface="Times New Roman" pitchFamily="18" charset="0"/>
                        </a:rPr>
                        <a:t>tuber</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GB" sz="2600" b="0" i="0" u="none" strike="noStrike" cap="none" normalizeH="0" baseline="0" dirty="0" smtClean="0">
                          <a:ln>
                            <a:noFill/>
                          </a:ln>
                          <a:solidFill>
                            <a:schemeClr val="tx1"/>
                          </a:solidFill>
                          <a:effectLst/>
                          <a:latin typeface="Times New Roman" pitchFamily="18" charset="0"/>
                          <a:cs typeface="Times New Roman" pitchFamily="18" charset="0"/>
                        </a:rPr>
                        <a:t>(30-35%dm)</a:t>
                      </a:r>
                      <a:endParaRPr kumimoji="0" lang="en-GB" sz="2600" b="0" i="0" u="none" strike="noStrike" cap="none" normalizeH="0" baseline="0" dirty="0" smtClean="0">
                        <a:ln>
                          <a:noFill/>
                        </a:ln>
                        <a:solidFill>
                          <a:schemeClr val="tx1"/>
                        </a:solidFill>
                        <a:effectLst/>
                        <a:latin typeface="Arial" charset="0"/>
                        <a:cs typeface="Arial" charset="0"/>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01825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2600" b="0" i="0" u="none" strike="noStrike" cap="none" normalizeH="0" baseline="0" smtClean="0">
                          <a:ln>
                            <a:noFill/>
                          </a:ln>
                          <a:solidFill>
                            <a:schemeClr val="tx1"/>
                          </a:solidFill>
                          <a:effectLst/>
                          <a:latin typeface="Times New Roman" pitchFamily="18" charset="0"/>
                          <a:cs typeface="Times New Roman" pitchFamily="18" charset="0"/>
                        </a:rPr>
                        <a:t>Carbohydrates</a:t>
                      </a:r>
                      <a:endParaRPr kumimoji="0" lang="en-GB" sz="2600" b="0" i="0" u="none" strike="noStrike" cap="none" normalizeH="0" baseline="0" smtClean="0">
                        <a:ln>
                          <a:noFill/>
                        </a:ln>
                        <a:solidFill>
                          <a:schemeClr val="tx1"/>
                        </a:solidFill>
                        <a:effectLst/>
                        <a:latin typeface="Arial" charset="0"/>
                        <a:cs typeface="Arial" charset="0"/>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2600" b="0" i="0" u="none" strike="noStrike" cap="none" normalizeH="0" baseline="0" smtClean="0">
                          <a:ln>
                            <a:noFill/>
                          </a:ln>
                          <a:solidFill>
                            <a:schemeClr val="tx1"/>
                          </a:solidFill>
                          <a:effectLst/>
                          <a:latin typeface="Times New Roman" pitchFamily="18" charset="0"/>
                          <a:cs typeface="Times New Roman" pitchFamily="18" charset="0"/>
                        </a:rPr>
                        <a:t>14</a:t>
                      </a:r>
                      <a:endParaRPr kumimoji="0" lang="en-GB" sz="2600" b="0" i="0" u="none" strike="noStrike" cap="none" normalizeH="0" baseline="0" smtClean="0">
                        <a:ln>
                          <a:noFill/>
                        </a:ln>
                        <a:solidFill>
                          <a:schemeClr val="tx1"/>
                        </a:solidFill>
                        <a:effectLst/>
                        <a:latin typeface="Arial" charset="0"/>
                        <a:cs typeface="Arial" charset="0"/>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2600" b="0" i="0" u="none" strike="noStrike" cap="none" normalizeH="0" baseline="0" dirty="0" smtClean="0">
                          <a:ln>
                            <a:noFill/>
                          </a:ln>
                          <a:solidFill>
                            <a:schemeClr val="tx1"/>
                          </a:solidFill>
                          <a:effectLst/>
                          <a:latin typeface="Times New Roman" pitchFamily="18" charset="0"/>
                          <a:cs typeface="Times New Roman" pitchFamily="18" charset="0"/>
                        </a:rPr>
                        <a:t>26-39</a:t>
                      </a:r>
                      <a:endParaRPr kumimoji="0" lang="en-GB" sz="2600" b="0" i="0" u="none" strike="noStrike" cap="none" normalizeH="0" baseline="0" dirty="0" smtClean="0">
                        <a:ln>
                          <a:noFill/>
                        </a:ln>
                        <a:solidFill>
                          <a:schemeClr val="tx1"/>
                        </a:solidFill>
                        <a:effectLst/>
                        <a:latin typeface="Arial" charset="0"/>
                        <a:cs typeface="Arial" charset="0"/>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2600" b="0" i="0" u="none" strike="noStrike" cap="none" normalizeH="0" baseline="0" smtClean="0">
                          <a:ln>
                            <a:noFill/>
                          </a:ln>
                          <a:solidFill>
                            <a:schemeClr val="tx1"/>
                          </a:solidFill>
                          <a:effectLst/>
                          <a:latin typeface="Times New Roman" pitchFamily="18" charset="0"/>
                          <a:cs typeface="Times New Roman" pitchFamily="18" charset="0"/>
                        </a:rPr>
                        <a:t>66-76</a:t>
                      </a:r>
                      <a:endParaRPr kumimoji="0" lang="en-GB" sz="2600" b="0" i="0" u="none" strike="noStrike" cap="none" normalizeH="0" baseline="0" smtClean="0">
                        <a:ln>
                          <a:noFill/>
                        </a:ln>
                        <a:solidFill>
                          <a:schemeClr val="tx1"/>
                        </a:solidFill>
                        <a:effectLst/>
                        <a:latin typeface="Arial" charset="0"/>
                        <a:cs typeface="Arial" charset="0"/>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2600" b="0" i="0" u="none" strike="noStrike" cap="none" normalizeH="0" baseline="0" dirty="0" smtClean="0">
                          <a:ln>
                            <a:noFill/>
                          </a:ln>
                          <a:solidFill>
                            <a:schemeClr val="tx1"/>
                          </a:solidFill>
                          <a:effectLst/>
                          <a:latin typeface="Times New Roman" pitchFamily="18" charset="0"/>
                          <a:cs typeface="Times New Roman" pitchFamily="18" charset="0"/>
                        </a:rPr>
                        <a:t>46-59</a:t>
                      </a:r>
                      <a:endParaRPr kumimoji="0" lang="en-GB" sz="2600" b="0" i="0" u="none" strike="noStrike" cap="none" normalizeH="0" baseline="0" dirty="0" smtClean="0">
                        <a:ln>
                          <a:noFill/>
                        </a:ln>
                        <a:solidFill>
                          <a:schemeClr val="tx1"/>
                        </a:solidFill>
                        <a:effectLst/>
                        <a:latin typeface="Arial" charset="0"/>
                        <a:cs typeface="Arial" charset="0"/>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2600" b="0" i="0" u="none" strike="noStrike" cap="none" normalizeH="0" baseline="0" dirty="0" smtClean="0">
                          <a:ln>
                            <a:noFill/>
                          </a:ln>
                          <a:solidFill>
                            <a:schemeClr val="tx1"/>
                          </a:solidFill>
                          <a:effectLst/>
                          <a:latin typeface="Times New Roman" pitchFamily="18" charset="0"/>
                          <a:cs typeface="Times New Roman" pitchFamily="18" charset="0"/>
                        </a:rPr>
                        <a:t>24-31</a:t>
                      </a:r>
                      <a:endParaRPr kumimoji="0" lang="en-GB" sz="2600" b="0" i="0" u="none" strike="noStrike" cap="none" normalizeH="0" baseline="0" dirty="0" smtClean="0">
                        <a:ln>
                          <a:noFill/>
                        </a:ln>
                        <a:solidFill>
                          <a:schemeClr val="tx1"/>
                        </a:solidFill>
                        <a:effectLst/>
                        <a:latin typeface="Arial" charset="0"/>
                        <a:cs typeface="Arial" charset="0"/>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016000">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2600" b="1" i="0" u="none" strike="noStrike" cap="none" normalizeH="0" baseline="0" dirty="0" smtClean="0">
                          <a:ln>
                            <a:noFill/>
                          </a:ln>
                          <a:solidFill>
                            <a:srgbClr val="FF0000"/>
                          </a:solidFill>
                          <a:effectLst/>
                          <a:latin typeface="Times New Roman" pitchFamily="18" charset="0"/>
                          <a:cs typeface="Times New Roman" pitchFamily="18" charset="0"/>
                        </a:rPr>
                        <a:t>Fats/oils</a:t>
                      </a:r>
                      <a:endParaRPr kumimoji="0" lang="en-GB" sz="2600" b="1" i="0" u="none" strike="noStrike" cap="none" normalizeH="0" baseline="0" dirty="0" smtClean="0">
                        <a:ln>
                          <a:noFill/>
                        </a:ln>
                        <a:solidFill>
                          <a:srgbClr val="FF0000"/>
                        </a:solidFill>
                        <a:effectLst/>
                        <a:latin typeface="Arial" charset="0"/>
                        <a:cs typeface="Arial" charset="0"/>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2600" b="1" i="0" u="none" strike="noStrike" cap="none" normalizeH="0" baseline="0" dirty="0" smtClean="0">
                          <a:ln>
                            <a:noFill/>
                          </a:ln>
                          <a:solidFill>
                            <a:srgbClr val="FF0000"/>
                          </a:solidFill>
                          <a:effectLst/>
                          <a:latin typeface="Times New Roman" pitchFamily="18" charset="0"/>
                          <a:cs typeface="Times New Roman" pitchFamily="18" charset="0"/>
                        </a:rPr>
                        <a:t>32</a:t>
                      </a:r>
                      <a:endParaRPr kumimoji="0" lang="en-GB" sz="2600" b="1" i="0" u="none" strike="noStrike" cap="none" normalizeH="0" baseline="0" dirty="0" smtClean="0">
                        <a:ln>
                          <a:noFill/>
                        </a:ln>
                        <a:solidFill>
                          <a:srgbClr val="FF0000"/>
                        </a:solidFill>
                        <a:effectLst/>
                        <a:latin typeface="Arial" charset="0"/>
                        <a:cs typeface="Arial" charset="0"/>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2600" b="1" i="0" u="none" strike="noStrike" cap="none" normalizeH="0" baseline="0" dirty="0" smtClean="0">
                          <a:ln>
                            <a:noFill/>
                          </a:ln>
                          <a:solidFill>
                            <a:srgbClr val="FF0000"/>
                          </a:solidFill>
                          <a:effectLst/>
                          <a:latin typeface="Times New Roman" pitchFamily="18" charset="0"/>
                          <a:cs typeface="Times New Roman" pitchFamily="18" charset="0"/>
                        </a:rPr>
                        <a:t>51-72</a:t>
                      </a:r>
                      <a:endParaRPr kumimoji="0" lang="en-GB" sz="2600" b="1" i="0" u="none" strike="noStrike" cap="none" normalizeH="0" baseline="0" dirty="0" smtClean="0">
                        <a:ln>
                          <a:noFill/>
                        </a:ln>
                        <a:solidFill>
                          <a:srgbClr val="FF0000"/>
                        </a:solidFill>
                        <a:effectLst/>
                        <a:latin typeface="Arial" charset="0"/>
                        <a:cs typeface="Arial" charset="0"/>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2600" b="1" i="0" u="none" strike="noStrike" cap="none" normalizeH="0" baseline="0" dirty="0" smtClean="0">
                          <a:ln>
                            <a:noFill/>
                          </a:ln>
                          <a:solidFill>
                            <a:srgbClr val="0033CC"/>
                          </a:solidFill>
                          <a:effectLst/>
                          <a:latin typeface="Times New Roman" pitchFamily="18" charset="0"/>
                          <a:cs typeface="Times New Roman" pitchFamily="18" charset="0"/>
                        </a:rPr>
                        <a:t>2-6</a:t>
                      </a:r>
                      <a:endParaRPr kumimoji="0" lang="en-GB" sz="2600" b="1" i="0" u="none" strike="noStrike" cap="none" normalizeH="0" baseline="0" dirty="0" smtClean="0">
                        <a:ln>
                          <a:noFill/>
                        </a:ln>
                        <a:solidFill>
                          <a:srgbClr val="0033CC"/>
                        </a:solidFill>
                        <a:effectLst/>
                        <a:latin typeface="Arial" charset="0"/>
                        <a:cs typeface="Arial" charset="0"/>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2600" b="1" i="0" u="none" strike="noStrike" cap="none" normalizeH="0" baseline="0" dirty="0" smtClean="0">
                          <a:ln>
                            <a:noFill/>
                          </a:ln>
                          <a:solidFill>
                            <a:srgbClr val="0033CC"/>
                          </a:solidFill>
                          <a:effectLst/>
                          <a:latin typeface="Times New Roman" pitchFamily="18" charset="0"/>
                          <a:cs typeface="Times New Roman" pitchFamily="18" charset="0"/>
                        </a:rPr>
                        <a:t>1-2</a:t>
                      </a:r>
                      <a:endParaRPr kumimoji="0" lang="en-GB" sz="2600" b="1" i="0" u="none" strike="noStrike" cap="none" normalizeH="0" baseline="0" dirty="0" smtClean="0">
                        <a:ln>
                          <a:noFill/>
                        </a:ln>
                        <a:solidFill>
                          <a:srgbClr val="0033CC"/>
                        </a:solidFill>
                        <a:effectLst/>
                        <a:latin typeface="Arial" charset="0"/>
                        <a:cs typeface="Arial" charset="0"/>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2600" b="1" i="0" u="none" strike="noStrike" cap="none" normalizeH="0" baseline="0" dirty="0" smtClean="0">
                          <a:ln>
                            <a:noFill/>
                          </a:ln>
                          <a:solidFill>
                            <a:srgbClr val="0033CC"/>
                          </a:solidFill>
                          <a:effectLst/>
                          <a:latin typeface="Times New Roman" pitchFamily="18" charset="0"/>
                          <a:cs typeface="Times New Roman" pitchFamily="18" charset="0"/>
                        </a:rPr>
                        <a:t>&lt;1</a:t>
                      </a:r>
                      <a:endParaRPr kumimoji="0" lang="en-GB" sz="2600" b="1" i="0" u="none" strike="noStrike" cap="none" normalizeH="0" baseline="0" dirty="0" smtClean="0">
                        <a:ln>
                          <a:noFill/>
                        </a:ln>
                        <a:solidFill>
                          <a:srgbClr val="0033CC"/>
                        </a:solidFill>
                        <a:effectLst/>
                        <a:latin typeface="Arial" charset="0"/>
                        <a:cs typeface="Arial" charset="0"/>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01825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2600" b="1" i="0" u="none" strike="noStrike" cap="none" normalizeH="0" baseline="0" dirty="0" smtClean="0">
                          <a:ln>
                            <a:noFill/>
                          </a:ln>
                          <a:solidFill>
                            <a:srgbClr val="FF0000"/>
                          </a:solidFill>
                          <a:effectLst/>
                          <a:latin typeface="Times New Roman" pitchFamily="18" charset="0"/>
                          <a:cs typeface="Times New Roman" pitchFamily="18" charset="0"/>
                        </a:rPr>
                        <a:t>Protein</a:t>
                      </a:r>
                      <a:endParaRPr kumimoji="0" lang="en-GB" sz="2600" b="1" i="0" u="none" strike="noStrike" cap="none" normalizeH="0" baseline="0" dirty="0" smtClean="0">
                        <a:ln>
                          <a:noFill/>
                        </a:ln>
                        <a:solidFill>
                          <a:srgbClr val="FF0000"/>
                        </a:solidFill>
                        <a:effectLst/>
                        <a:latin typeface="Arial" charset="0"/>
                        <a:cs typeface="Arial" charset="0"/>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2600" b="1" i="0" u="none" strike="noStrike" cap="none" normalizeH="0" baseline="0" dirty="0" smtClean="0">
                          <a:ln>
                            <a:noFill/>
                          </a:ln>
                          <a:solidFill>
                            <a:srgbClr val="FF0000"/>
                          </a:solidFill>
                          <a:effectLst/>
                          <a:latin typeface="Times New Roman" pitchFamily="18" charset="0"/>
                          <a:cs typeface="Times New Roman" pitchFamily="18" charset="0"/>
                        </a:rPr>
                        <a:t>26</a:t>
                      </a:r>
                      <a:endParaRPr kumimoji="0" lang="en-GB" sz="2600" b="1" i="0" u="none" strike="noStrike" cap="none" normalizeH="0" baseline="0" dirty="0" smtClean="0">
                        <a:ln>
                          <a:noFill/>
                        </a:ln>
                        <a:solidFill>
                          <a:srgbClr val="FF0000"/>
                        </a:solidFill>
                        <a:effectLst/>
                        <a:latin typeface="Arial" charset="0"/>
                        <a:cs typeface="Arial" charset="0"/>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2600" b="0" i="0" u="none" strike="noStrike" cap="none" normalizeH="0" baseline="0" dirty="0" smtClean="0">
                          <a:ln>
                            <a:noFill/>
                          </a:ln>
                          <a:solidFill>
                            <a:schemeClr val="tx1"/>
                          </a:solidFill>
                          <a:effectLst/>
                          <a:latin typeface="Times New Roman" pitchFamily="18" charset="0"/>
                          <a:cs typeface="Times New Roman" pitchFamily="18" charset="0"/>
                        </a:rPr>
                        <a:t>7.4</a:t>
                      </a:r>
                      <a:endParaRPr kumimoji="0" lang="en-GB" sz="2600" b="0" i="0" u="none" strike="noStrike" cap="none" normalizeH="0" baseline="0" dirty="0" smtClean="0">
                        <a:ln>
                          <a:noFill/>
                        </a:ln>
                        <a:solidFill>
                          <a:schemeClr val="tx1"/>
                        </a:solidFill>
                        <a:effectLst/>
                        <a:latin typeface="Arial" charset="0"/>
                        <a:cs typeface="Arial" charset="0"/>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2600" b="1" i="0" u="none" strike="noStrike" cap="none" normalizeH="0" baseline="0" dirty="0" smtClean="0">
                          <a:ln>
                            <a:noFill/>
                          </a:ln>
                          <a:solidFill>
                            <a:srgbClr val="0033CC"/>
                          </a:solidFill>
                          <a:effectLst/>
                          <a:latin typeface="Times New Roman" pitchFamily="18" charset="0"/>
                          <a:cs typeface="Times New Roman" pitchFamily="18" charset="0"/>
                        </a:rPr>
                        <a:t>5-14</a:t>
                      </a:r>
                      <a:endParaRPr kumimoji="0" lang="en-GB" sz="2600" b="1" i="0" u="none" strike="noStrike" cap="none" normalizeH="0" baseline="0" dirty="0" smtClean="0">
                        <a:ln>
                          <a:noFill/>
                        </a:ln>
                        <a:solidFill>
                          <a:srgbClr val="0033CC"/>
                        </a:solidFill>
                        <a:effectLst/>
                        <a:latin typeface="Arial" charset="0"/>
                        <a:cs typeface="Arial" charset="0"/>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2600" b="1" i="0" u="none" strike="noStrike" cap="none" normalizeH="0" baseline="0" dirty="0" smtClean="0">
                          <a:ln>
                            <a:noFill/>
                          </a:ln>
                          <a:solidFill>
                            <a:srgbClr val="0033CC"/>
                          </a:solidFill>
                          <a:effectLst/>
                          <a:latin typeface="Times New Roman" pitchFamily="18" charset="0"/>
                          <a:cs typeface="Times New Roman" pitchFamily="18" charset="0"/>
                        </a:rPr>
                        <a:t>4-8</a:t>
                      </a:r>
                      <a:endParaRPr kumimoji="0" lang="en-GB" sz="2600" b="1" i="0" u="none" strike="noStrike" cap="none" normalizeH="0" baseline="0" dirty="0" smtClean="0">
                        <a:ln>
                          <a:noFill/>
                        </a:ln>
                        <a:solidFill>
                          <a:srgbClr val="0033CC"/>
                        </a:solidFill>
                        <a:effectLst/>
                        <a:latin typeface="Arial" charset="0"/>
                        <a:cs typeface="Arial" charset="0"/>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2600" b="1" i="0" u="none" strike="noStrike" cap="none" normalizeH="0" baseline="0" dirty="0" smtClean="0">
                          <a:ln>
                            <a:noFill/>
                          </a:ln>
                          <a:solidFill>
                            <a:srgbClr val="0033CC"/>
                          </a:solidFill>
                          <a:effectLst/>
                          <a:latin typeface="Times New Roman" pitchFamily="18" charset="0"/>
                          <a:cs typeface="Times New Roman" pitchFamily="18" charset="0"/>
                        </a:rPr>
                        <a:t>1</a:t>
                      </a:r>
                      <a:endParaRPr kumimoji="0" lang="en-GB" sz="2600" b="1" i="0" u="none" strike="noStrike" cap="none" normalizeH="0" baseline="0" dirty="0" smtClean="0">
                        <a:ln>
                          <a:noFill/>
                        </a:ln>
                        <a:solidFill>
                          <a:srgbClr val="0033CC"/>
                        </a:solidFill>
                        <a:effectLst/>
                        <a:latin typeface="Arial" charset="0"/>
                        <a:cs typeface="Arial" charset="0"/>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016000">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2600" b="1" i="0" u="none" strike="noStrike" cap="none" normalizeH="0" baseline="0" dirty="0" smtClean="0">
                          <a:ln>
                            <a:noFill/>
                          </a:ln>
                          <a:solidFill>
                            <a:srgbClr val="FF0000"/>
                          </a:solidFill>
                          <a:effectLst/>
                          <a:latin typeface="Times New Roman" pitchFamily="18" charset="0"/>
                          <a:cs typeface="Times New Roman" pitchFamily="18" charset="0"/>
                        </a:rPr>
                        <a:t>Fibre</a:t>
                      </a:r>
                      <a:endParaRPr kumimoji="0" lang="en-GB" sz="2600" b="1" i="0" u="none" strike="noStrike" cap="none" normalizeH="0" baseline="0" dirty="0" smtClean="0">
                        <a:ln>
                          <a:noFill/>
                        </a:ln>
                        <a:solidFill>
                          <a:srgbClr val="FF0000"/>
                        </a:solidFill>
                        <a:effectLst/>
                        <a:latin typeface="Arial" charset="0"/>
                        <a:cs typeface="Arial" charset="0"/>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2600" b="1" i="0" u="none" strike="noStrike" cap="none" normalizeH="0" baseline="0" dirty="0" smtClean="0">
                          <a:ln>
                            <a:noFill/>
                          </a:ln>
                          <a:solidFill>
                            <a:srgbClr val="FF0000"/>
                          </a:solidFill>
                          <a:effectLst/>
                          <a:latin typeface="Times New Roman" pitchFamily="18" charset="0"/>
                          <a:cs typeface="Times New Roman" pitchFamily="18" charset="0"/>
                        </a:rPr>
                        <a:t>18</a:t>
                      </a:r>
                      <a:endParaRPr kumimoji="0" lang="en-GB" sz="2600" b="1" i="0" u="none" strike="noStrike" cap="none" normalizeH="0" baseline="0" dirty="0" smtClean="0">
                        <a:ln>
                          <a:noFill/>
                        </a:ln>
                        <a:solidFill>
                          <a:srgbClr val="FF0000"/>
                        </a:solidFill>
                        <a:effectLst/>
                        <a:latin typeface="Arial" charset="0"/>
                        <a:cs typeface="Arial" charset="0"/>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2600" b="0" i="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en-GB" sz="2600" b="0" i="0" u="none" strike="noStrike" cap="none" normalizeH="0" baseline="0" dirty="0" smtClean="0">
                        <a:ln>
                          <a:noFill/>
                        </a:ln>
                        <a:solidFill>
                          <a:schemeClr val="tx1"/>
                        </a:solidFill>
                        <a:effectLst/>
                        <a:latin typeface="Arial" charset="0"/>
                        <a:cs typeface="Arial" charset="0"/>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2600" b="1" i="0" u="none" strike="noStrike" cap="none" normalizeH="0" baseline="0" smtClean="0">
                          <a:ln>
                            <a:noFill/>
                          </a:ln>
                          <a:solidFill>
                            <a:srgbClr val="0033CC"/>
                          </a:solidFill>
                          <a:effectLst/>
                          <a:latin typeface="Times New Roman" pitchFamily="18" charset="0"/>
                          <a:cs typeface="Times New Roman" pitchFamily="18" charset="0"/>
                        </a:rPr>
                        <a:t>1-3</a:t>
                      </a:r>
                      <a:endParaRPr kumimoji="0" lang="en-GB" sz="2600" b="1" i="0" u="none" strike="noStrike" cap="none" normalizeH="0" baseline="0" smtClean="0">
                        <a:ln>
                          <a:noFill/>
                        </a:ln>
                        <a:solidFill>
                          <a:srgbClr val="0033CC"/>
                        </a:solidFill>
                        <a:effectLst/>
                        <a:latin typeface="Arial" charset="0"/>
                        <a:cs typeface="Arial" charset="0"/>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2600" b="1" i="0" u="none" strike="noStrike" cap="none" normalizeH="0" baseline="0" dirty="0" smtClean="0">
                          <a:ln>
                            <a:noFill/>
                          </a:ln>
                          <a:solidFill>
                            <a:srgbClr val="0033CC"/>
                          </a:solidFill>
                          <a:effectLst/>
                          <a:latin typeface="Times New Roman" pitchFamily="18" charset="0"/>
                          <a:cs typeface="Times New Roman" pitchFamily="18" charset="0"/>
                        </a:rPr>
                        <a:t>1-4</a:t>
                      </a:r>
                      <a:endParaRPr kumimoji="0" lang="en-GB" sz="2600" b="1" i="0" u="none" strike="noStrike" cap="none" normalizeH="0" baseline="0" dirty="0" smtClean="0">
                        <a:ln>
                          <a:noFill/>
                        </a:ln>
                        <a:solidFill>
                          <a:srgbClr val="0033CC"/>
                        </a:solidFill>
                        <a:effectLst/>
                        <a:latin typeface="Arial" charset="0"/>
                        <a:cs typeface="Arial" charset="0"/>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2600" b="1" i="0" u="none" strike="noStrike" cap="none" normalizeH="0" baseline="0" dirty="0" smtClean="0">
                          <a:ln>
                            <a:noFill/>
                          </a:ln>
                          <a:solidFill>
                            <a:srgbClr val="0033CC"/>
                          </a:solidFill>
                          <a:effectLst/>
                          <a:latin typeface="Times New Roman" pitchFamily="18" charset="0"/>
                          <a:cs typeface="Times New Roman" pitchFamily="18" charset="0"/>
                        </a:rPr>
                        <a:t>1-2</a:t>
                      </a:r>
                      <a:endParaRPr kumimoji="0" lang="en-GB" sz="2600" b="1" i="0" u="none" strike="noStrike" cap="none" normalizeH="0" baseline="0" dirty="0" smtClean="0">
                        <a:ln>
                          <a:noFill/>
                        </a:ln>
                        <a:solidFill>
                          <a:srgbClr val="0033CC"/>
                        </a:solidFill>
                        <a:effectLst/>
                        <a:latin typeface="Arial" charset="0"/>
                        <a:cs typeface="Arial" charset="0"/>
                      </a:endParaRPr>
                    </a:p>
                  </a:txBody>
                  <a:tcPr marL="130048" marR="130048" marT="65024" marB="650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bl>
          </a:graphicData>
        </a:graphic>
      </p:graphicFrame>
      <p:sp>
        <p:nvSpPr>
          <p:cNvPr id="31791" name="Rectangle 202"/>
          <p:cNvSpPr>
            <a:spLocks noChangeArrowheads="1"/>
          </p:cNvSpPr>
          <p:nvPr/>
        </p:nvSpPr>
        <p:spPr bwMode="auto">
          <a:xfrm>
            <a:off x="2099734" y="8021569"/>
            <a:ext cx="8295076" cy="1793310"/>
          </a:xfrm>
          <a:prstGeom prst="rect">
            <a:avLst/>
          </a:prstGeom>
          <a:solidFill>
            <a:srgbClr val="A6E3F8"/>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nchor="ctr">
            <a:spAutoFit/>
          </a:bodyPr>
          <a:lstStyle/>
          <a:p>
            <a:r>
              <a:rPr lang="en-GB"/>
              <a:t>Data on </a:t>
            </a:r>
            <a:r>
              <a:rPr lang="en-GB">
                <a:solidFill>
                  <a:srgbClr val="FF0000"/>
                </a:solidFill>
              </a:rPr>
              <a:t>micronutrients, fatty acids</a:t>
            </a:r>
            <a:r>
              <a:rPr lang="en-GB"/>
              <a:t>, etc. </a:t>
            </a:r>
          </a:p>
          <a:p>
            <a:r>
              <a:rPr lang="en-GB"/>
              <a:t>in Leakey 1999, </a:t>
            </a:r>
            <a:r>
              <a:rPr lang="en-GB" i="1"/>
              <a:t>Food Chemistry</a:t>
            </a:r>
            <a:r>
              <a:rPr lang="en-GB"/>
              <a:t> </a:t>
            </a:r>
            <a:r>
              <a:rPr lang="en-US"/>
              <a:t>64</a:t>
            </a:r>
            <a:r>
              <a:rPr lang="en-US" i="1"/>
              <a:t>, </a:t>
            </a:r>
            <a:r>
              <a:rPr lang="en-US"/>
              <a:t>1-14.</a:t>
            </a:r>
            <a:r>
              <a:rPr lang="en-GB"/>
              <a:t> </a:t>
            </a:r>
          </a:p>
        </p:txBody>
      </p:sp>
    </p:spTree>
    <p:extLst>
      <p:ext uri="{BB962C8B-B14F-4D97-AF65-F5344CB8AC3E}">
        <p14:creationId xmlns:p14="http://schemas.microsoft.com/office/powerpoint/2010/main" val="305515844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1" name="AutoShape 1"/>
          <p:cNvSpPr>
            <a:spLocks/>
          </p:cNvSpPr>
          <p:nvPr/>
        </p:nvSpPr>
        <p:spPr bwMode="auto">
          <a:xfrm>
            <a:off x="11631613" y="9085263"/>
            <a:ext cx="414337" cy="487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6435" tIns="72248" rIns="126435" bIns="72248"/>
          <a:lstStyle/>
          <a:p>
            <a:pPr defTabSz="1300163">
              <a:defRPr/>
            </a:pPr>
            <a:r>
              <a:rPr lang="en-US" sz="1900">
                <a:latin typeface="Times New Roman" charset="0"/>
                <a:cs typeface="Times New Roman" charset="0"/>
                <a:sym typeface="Times New Roman" charset="0"/>
              </a:rPr>
              <a:t>3</a:t>
            </a:r>
            <a:endParaRPr lang="en-US">
              <a:cs typeface="Helvetica Light" charset="0"/>
            </a:endParaRPr>
          </a:p>
        </p:txBody>
      </p:sp>
      <p:sp>
        <p:nvSpPr>
          <p:cNvPr id="5122" name="Rectangle 2"/>
          <p:cNvSpPr>
            <a:spLocks noGrp="1" noChangeArrowheads="1"/>
          </p:cNvSpPr>
          <p:nvPr>
            <p:ph type="body" idx="1"/>
          </p:nvPr>
        </p:nvSpPr>
        <p:spPr>
          <a:xfrm>
            <a:off x="974725" y="2166938"/>
            <a:ext cx="11053763" cy="7586662"/>
          </a:xfrm>
        </p:spPr>
        <p:txBody>
          <a:bodyPr lIns="72248" tIns="72248" rIns="198684" bIns="72248" anchor="t"/>
          <a:lstStyle/>
          <a:p>
            <a:pPr marL="446088" indent="-406400" defTabSz="1300163" eaLnBrk="1">
              <a:lnSpc>
                <a:spcPct val="90000"/>
              </a:lnSpc>
              <a:spcBef>
                <a:spcPts val="800"/>
              </a:spcBef>
              <a:buClr>
                <a:srgbClr val="000000"/>
              </a:buClr>
              <a:buFont typeface="ArialMT" charset="0"/>
              <a:buChar char="•"/>
              <a:defRPr/>
            </a:pPr>
            <a:r>
              <a:rPr lang="en-US" sz="2800" smtClean="0">
                <a:latin typeface="Verdana" charset="0"/>
                <a:cs typeface="Verdana" charset="0"/>
                <a:sym typeface="Verdana" charset="0"/>
              </a:rPr>
              <a:t>We are one of the 15 global reasearch centres of the Consultative Group on International Agricultural Research (</a:t>
            </a:r>
            <a:r>
              <a:rPr lang="en-US" sz="2800" b="1" smtClean="0">
                <a:latin typeface="Verdana" charset="0"/>
                <a:cs typeface="Verdana" charset="0"/>
                <a:sym typeface="Verdana" charset="0"/>
              </a:rPr>
              <a:t>CGIAR</a:t>
            </a:r>
            <a:r>
              <a:rPr lang="en-US" sz="2800" smtClean="0">
                <a:latin typeface="Verdana" charset="0"/>
                <a:cs typeface="Verdana" charset="0"/>
                <a:sym typeface="Verdana" charset="0"/>
              </a:rPr>
              <a:t>)</a:t>
            </a:r>
            <a:endParaRPr lang="en-US" sz="3400" smtClean="0">
              <a:latin typeface="Verdana" charset="0"/>
              <a:cs typeface="Verdana" charset="0"/>
              <a:sym typeface="Verdana" charset="0"/>
            </a:endParaRPr>
          </a:p>
          <a:p>
            <a:pPr marL="446088" indent="-406400" defTabSz="1300163" eaLnBrk="1">
              <a:lnSpc>
                <a:spcPct val="90000"/>
              </a:lnSpc>
              <a:spcBef>
                <a:spcPts val="800"/>
              </a:spcBef>
              <a:buClr>
                <a:srgbClr val="000000"/>
              </a:buClr>
              <a:buFont typeface="ArialMT" charset="0"/>
              <a:buChar char="•"/>
              <a:defRPr/>
            </a:pPr>
            <a:r>
              <a:rPr lang="en-US" sz="2800" smtClean="0">
                <a:latin typeface="Verdana" charset="0"/>
                <a:cs typeface="Verdana" charset="0"/>
                <a:sym typeface="Verdana" charset="0"/>
              </a:rPr>
              <a:t>We are dedicated to </a:t>
            </a:r>
            <a:r>
              <a:rPr lang="en-US" sz="2800" b="1" smtClean="0">
                <a:latin typeface="Verdana" charset="0"/>
                <a:cs typeface="Verdana" charset="0"/>
                <a:sym typeface="Verdana" charset="0"/>
              </a:rPr>
              <a:t>generating and applying the best available knowledge to stimulate agricultural growth in developing countries, </a:t>
            </a:r>
            <a:r>
              <a:rPr lang="en-US" sz="2800" smtClean="0">
                <a:latin typeface="Verdana" charset="0"/>
                <a:cs typeface="Verdana" charset="0"/>
                <a:sym typeface="Verdana" charset="0"/>
              </a:rPr>
              <a:t>raise farmers</a:t>
            </a:r>
            <a:r>
              <a:rPr lang="ja-JP" altLang="en-US" sz="2800" smtClean="0">
                <a:latin typeface="Verdana" charset="0"/>
                <a:cs typeface="Verdana" charset="0"/>
                <a:sym typeface="Verdana" charset="0"/>
              </a:rPr>
              <a:t>’</a:t>
            </a:r>
            <a:r>
              <a:rPr lang="en-US" sz="2800" smtClean="0">
                <a:latin typeface="Verdana" charset="0"/>
                <a:cs typeface="Verdana" charset="0"/>
                <a:sym typeface="Verdana" charset="0"/>
              </a:rPr>
              <a:t> incomes, and protect the environment.</a:t>
            </a:r>
            <a:endParaRPr lang="en-US" sz="3400" smtClean="0">
              <a:latin typeface="Verdana" charset="0"/>
              <a:cs typeface="Verdana" charset="0"/>
              <a:sym typeface="Verdana" charset="0"/>
            </a:endParaRPr>
          </a:p>
          <a:p>
            <a:pPr marL="862013" lvl="1" indent="-365125" defTabSz="1300163" eaLnBrk="1">
              <a:lnSpc>
                <a:spcPct val="90000"/>
              </a:lnSpc>
              <a:spcBef>
                <a:spcPts val="700"/>
              </a:spcBef>
              <a:buClr>
                <a:srgbClr val="000000"/>
              </a:buClr>
              <a:buFont typeface="ArialMT" charset="0"/>
              <a:buChar char="–"/>
              <a:defRPr/>
            </a:pPr>
            <a:r>
              <a:rPr lang="en-US" sz="2500" b="1" smtClean="0">
                <a:latin typeface="Verdana" charset="0"/>
                <a:ea typeface="ＭＳ Ｐゴシック" charset="0"/>
                <a:cs typeface="Verdana" charset="0"/>
                <a:sym typeface="Verdana" charset="0"/>
              </a:rPr>
              <a:t>Our Vision</a:t>
            </a:r>
            <a:r>
              <a:rPr lang="en-US" sz="2500" smtClean="0">
                <a:latin typeface="Verdana" charset="0"/>
                <a:ea typeface="ＭＳ Ｐゴシック" charset="0"/>
                <a:cs typeface="Verdana" charset="0"/>
                <a:sym typeface="Verdana" charset="0"/>
              </a:rPr>
              <a:t>: a rural transformation in the developing world as </a:t>
            </a:r>
            <a:r>
              <a:rPr lang="en-US" sz="2500" b="1" smtClean="0">
                <a:latin typeface="Verdana" charset="0"/>
                <a:ea typeface="ＭＳ Ｐゴシック" charset="0"/>
                <a:cs typeface="Verdana" charset="0"/>
                <a:sym typeface="Verdana" charset="0"/>
              </a:rPr>
              <a:t>smallholder households increase their use of trees in agricultural landscapes to improve </a:t>
            </a:r>
            <a:r>
              <a:rPr lang="en-US" sz="2500" smtClean="0">
                <a:latin typeface="Verdana" charset="0"/>
                <a:ea typeface="ＭＳ Ｐゴシック" charset="0"/>
                <a:cs typeface="Verdana" charset="0"/>
                <a:sym typeface="Verdana" charset="0"/>
              </a:rPr>
              <a:t>their food security, nutrition, income, health, shelter, energy resources and environmental sustainability.</a:t>
            </a:r>
            <a:endParaRPr lang="en-US" sz="2800" smtClean="0">
              <a:latin typeface="Verdana" charset="0"/>
              <a:ea typeface="ＭＳ Ｐゴシック" charset="0"/>
              <a:cs typeface="Verdana" charset="0"/>
              <a:sym typeface="Verdana" charset="0"/>
            </a:endParaRPr>
          </a:p>
          <a:p>
            <a:pPr marL="862013" lvl="1" indent="-365125" defTabSz="1300163" eaLnBrk="1">
              <a:lnSpc>
                <a:spcPct val="90000"/>
              </a:lnSpc>
              <a:spcBef>
                <a:spcPts val="700"/>
              </a:spcBef>
              <a:buClr>
                <a:srgbClr val="000000"/>
              </a:buClr>
              <a:buFont typeface="ArialMT" charset="0"/>
              <a:buChar char="–"/>
              <a:defRPr/>
            </a:pPr>
            <a:r>
              <a:rPr lang="en-US" sz="2500" b="1" smtClean="0">
                <a:latin typeface="Verdana" charset="0"/>
                <a:ea typeface="ＭＳ Ｐゴシック" charset="0"/>
                <a:cs typeface="Verdana" charset="0"/>
                <a:sym typeface="Verdana" charset="0"/>
              </a:rPr>
              <a:t>Our mission</a:t>
            </a:r>
            <a:r>
              <a:rPr lang="en-US" sz="2500" smtClean="0">
                <a:latin typeface="Verdana" charset="0"/>
                <a:ea typeface="ＭＳ Ｐゴシック" charset="0"/>
                <a:cs typeface="Verdana" charset="0"/>
                <a:sym typeface="Verdana" charset="0"/>
              </a:rPr>
              <a:t>: generate </a:t>
            </a:r>
            <a:r>
              <a:rPr lang="en-US" sz="2500" b="1" smtClean="0">
                <a:latin typeface="Verdana" charset="0"/>
                <a:ea typeface="ＭＳ Ｐゴシック" charset="0"/>
                <a:cs typeface="Verdana" charset="0"/>
                <a:sym typeface="Verdana" charset="0"/>
              </a:rPr>
              <a:t>science-based knowledge </a:t>
            </a:r>
            <a:r>
              <a:rPr lang="en-US" sz="2500" smtClean="0">
                <a:latin typeface="Verdana" charset="0"/>
                <a:ea typeface="ＭＳ Ｐゴシック" charset="0"/>
                <a:cs typeface="Verdana" charset="0"/>
                <a:sym typeface="Verdana" charset="0"/>
              </a:rPr>
              <a:t>about the diverse roles that trees play in agricultural landscapes, and use this research to advance policies and practices that benefit the poor and the environment.</a:t>
            </a:r>
            <a:endParaRPr lang="en-US" smtClean="0"/>
          </a:p>
        </p:txBody>
      </p:sp>
      <p:sp>
        <p:nvSpPr>
          <p:cNvPr id="5123" name="Rectangle 3"/>
          <p:cNvSpPr>
            <a:spLocks noGrp="1" noChangeArrowheads="1"/>
          </p:cNvSpPr>
          <p:nvPr>
            <p:ph type="title"/>
          </p:nvPr>
        </p:nvSpPr>
        <p:spPr>
          <a:xfrm>
            <a:off x="974725" y="866775"/>
            <a:ext cx="11053763" cy="1300163"/>
          </a:xfrm>
        </p:spPr>
        <p:txBody>
          <a:bodyPr lIns="72248" tIns="72248" rIns="198684" bIns="72248" anchor="t"/>
          <a:lstStyle/>
          <a:p>
            <a:pPr marL="39688" algn="l" defTabSz="1300163" eaLnBrk="1">
              <a:defRPr/>
            </a:pPr>
            <a:r>
              <a:rPr lang="en-US" sz="4500" b="1" smtClean="0">
                <a:latin typeface="Verdana" charset="0"/>
                <a:cs typeface="Verdana" charset="0"/>
                <a:sym typeface="Verdana" charset="0"/>
              </a:rPr>
              <a:t>Who are we?</a:t>
            </a:r>
            <a:endParaRPr lang="en-US" smtClean="0"/>
          </a:p>
        </p:txBody>
      </p:sp>
    </p:spTree>
  </p:cSld>
  <p:clrMapOvr>
    <a:masterClrMapping/>
  </p:clrMapOvr>
  <p:transition xmlns:p14="http://schemas.microsoft.com/office/powerpoint/2010/mai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bwMode="auto">
          <a:xfrm>
            <a:off x="720232" y="882792"/>
            <a:ext cx="11704320" cy="14133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6" tIns="65023" rIns="130046" bIns="65023" numCol="1" anchor="t" anchorCtr="0" compatLnSpc="1">
            <a:prstTxWarp prst="textNoShape">
              <a:avLst/>
            </a:prstTxWarp>
          </a:bodyPr>
          <a:lstStyle/>
          <a:p>
            <a:r>
              <a:rPr lang="en-GB" sz="4000" b="1">
                <a:latin typeface="Arial" charset="0"/>
              </a:rPr>
              <a:t>Harvest periods of selected priority indigenous fruit/nut species of West and Central Africa.</a:t>
            </a:r>
            <a:endParaRPr lang="en-US" sz="4000" b="1">
              <a:latin typeface="Arial" charset="0"/>
            </a:endParaRPr>
          </a:p>
        </p:txBody>
      </p:sp>
      <p:pic>
        <p:nvPicPr>
          <p:cNvPr id="450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512" y="3443112"/>
            <a:ext cx="12557760" cy="376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821459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711201" y="203200"/>
            <a:ext cx="11704320" cy="9302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6" tIns="65023" rIns="130046" bIns="65023" numCol="1" anchor="t" anchorCtr="0" compatLnSpc="1">
            <a:prstTxWarp prst="textNoShape">
              <a:avLst/>
            </a:prstTxWarp>
          </a:bodyPr>
          <a:lstStyle/>
          <a:p>
            <a:r>
              <a:rPr lang="en-GB">
                <a:latin typeface="Arial" charset="0"/>
              </a:rPr>
              <a:t>RURAL RESOURCE CENTERS</a:t>
            </a:r>
          </a:p>
        </p:txBody>
      </p:sp>
      <p:pic>
        <p:nvPicPr>
          <p:cNvPr id="32771" name="Picture 3" descr="Cameroon 2009 0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188" y="4158827"/>
            <a:ext cx="6296942" cy="472327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2772" name="Picture 4" descr="Cameroon 2009 0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9032" y="4569742"/>
            <a:ext cx="4404924" cy="437331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2773" name="Text Box 5"/>
          <p:cNvSpPr txBox="1">
            <a:spLocks noChangeArrowheads="1"/>
          </p:cNvSpPr>
          <p:nvPr/>
        </p:nvSpPr>
        <p:spPr bwMode="auto">
          <a:xfrm>
            <a:off x="812800" y="1320801"/>
            <a:ext cx="11379200" cy="302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sz="2000" b="1">
                <a:solidFill>
                  <a:schemeClr val="tx1"/>
                </a:solidFill>
                <a:latin typeface="Calibri" charset="0"/>
                <a:ea typeface="ＭＳ Ｐゴシック" charset="0"/>
              </a:defRPr>
            </a:lvl1pPr>
            <a:lvl2pPr marL="742950" indent="-285750" eaLnBrk="0" hangingPunct="0">
              <a:defRPr sz="2000" b="1">
                <a:solidFill>
                  <a:schemeClr val="tx1"/>
                </a:solidFill>
                <a:latin typeface="Calibri" charset="0"/>
                <a:ea typeface="ＭＳ Ｐゴシック" charset="0"/>
              </a:defRPr>
            </a:lvl2pPr>
            <a:lvl3pPr marL="1143000" indent="-228600" eaLnBrk="0" hangingPunct="0">
              <a:defRPr sz="2000" b="1">
                <a:solidFill>
                  <a:schemeClr val="tx1"/>
                </a:solidFill>
                <a:latin typeface="Calibri" charset="0"/>
                <a:ea typeface="ＭＳ Ｐゴシック" charset="0"/>
              </a:defRPr>
            </a:lvl3pPr>
            <a:lvl4pPr marL="1600200" indent="-228600" eaLnBrk="0" hangingPunct="0">
              <a:defRPr sz="2000" b="1">
                <a:solidFill>
                  <a:schemeClr val="tx1"/>
                </a:solidFill>
                <a:latin typeface="Calibri" charset="0"/>
                <a:ea typeface="ＭＳ Ｐゴシック" charset="0"/>
              </a:defRPr>
            </a:lvl4pPr>
            <a:lvl5pPr marL="2057400" indent="-228600" eaLnBrk="0" hangingPunct="0">
              <a:defRPr sz="2000" b="1">
                <a:solidFill>
                  <a:schemeClr val="tx1"/>
                </a:solidFill>
                <a:latin typeface="Calibri" charset="0"/>
                <a:ea typeface="ＭＳ Ｐゴシック" charset="0"/>
              </a:defRPr>
            </a:lvl5pPr>
            <a:lvl6pPr marL="2514600" indent="-228600" eaLnBrk="0" fontAlgn="base" hangingPunct="0">
              <a:spcBef>
                <a:spcPct val="0"/>
              </a:spcBef>
              <a:spcAft>
                <a:spcPct val="0"/>
              </a:spcAft>
              <a:defRPr sz="2000" b="1">
                <a:solidFill>
                  <a:schemeClr val="tx1"/>
                </a:solidFill>
                <a:latin typeface="Calibri" charset="0"/>
                <a:ea typeface="ＭＳ Ｐゴシック" charset="0"/>
              </a:defRPr>
            </a:lvl6pPr>
            <a:lvl7pPr marL="2971800" indent="-228600" eaLnBrk="0" fontAlgn="base" hangingPunct="0">
              <a:spcBef>
                <a:spcPct val="0"/>
              </a:spcBef>
              <a:spcAft>
                <a:spcPct val="0"/>
              </a:spcAft>
              <a:defRPr sz="2000" b="1">
                <a:solidFill>
                  <a:schemeClr val="tx1"/>
                </a:solidFill>
                <a:latin typeface="Calibri" charset="0"/>
                <a:ea typeface="ＭＳ Ｐゴシック" charset="0"/>
              </a:defRPr>
            </a:lvl7pPr>
            <a:lvl8pPr marL="3429000" indent="-228600" eaLnBrk="0" fontAlgn="base" hangingPunct="0">
              <a:spcBef>
                <a:spcPct val="0"/>
              </a:spcBef>
              <a:spcAft>
                <a:spcPct val="0"/>
              </a:spcAft>
              <a:defRPr sz="2000" b="1">
                <a:solidFill>
                  <a:schemeClr val="tx1"/>
                </a:solidFill>
                <a:latin typeface="Calibri" charset="0"/>
                <a:ea typeface="ＭＳ Ｐゴシック" charset="0"/>
              </a:defRPr>
            </a:lvl8pPr>
            <a:lvl9pPr marL="3886200" indent="-228600" eaLnBrk="0" fontAlgn="base" hangingPunct="0">
              <a:spcBef>
                <a:spcPct val="0"/>
              </a:spcBef>
              <a:spcAft>
                <a:spcPct val="0"/>
              </a:spcAft>
              <a:defRPr sz="2000" b="1">
                <a:solidFill>
                  <a:schemeClr val="tx1"/>
                </a:solidFill>
                <a:latin typeface="Calibri" charset="0"/>
                <a:ea typeface="ＭＳ Ｐゴシック" charset="0"/>
              </a:defRPr>
            </a:lvl9pPr>
          </a:lstStyle>
          <a:p>
            <a:pPr eaLnBrk="1" hangingPunct="1"/>
            <a:r>
              <a:rPr lang="en-US" sz="3400"/>
              <a:t>Innovative approach helping farmers to be exposed to updated technologies in domestication and agroforestry.</a:t>
            </a:r>
          </a:p>
          <a:p>
            <a:pPr eaLnBrk="1" hangingPunct="1"/>
            <a:r>
              <a:rPr lang="en-US" sz="3400"/>
              <a:t>Demonstration plots helping farmers to acquire skills in producing NTFPs and marketing knowledge</a:t>
            </a:r>
          </a:p>
          <a:p>
            <a:pPr eaLnBrk="1" hangingPunct="1">
              <a:spcBef>
                <a:spcPct val="50000"/>
              </a:spcBef>
            </a:pPr>
            <a:r>
              <a:rPr lang="en-GB" sz="3400"/>
              <a:t>.</a:t>
            </a:r>
          </a:p>
        </p:txBody>
      </p:sp>
    </p:spTree>
    <p:extLst>
      <p:ext uri="{BB962C8B-B14F-4D97-AF65-F5344CB8AC3E}">
        <p14:creationId xmlns:p14="http://schemas.microsoft.com/office/powerpoint/2010/main" val="279409146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176304" y="781192"/>
            <a:ext cx="3147342" cy="4709724"/>
          </a:xfrm>
        </p:spPr>
        <p:txBody>
          <a:bodyPr rtlCol="0">
            <a:normAutofit fontScale="90000"/>
          </a:bodyPr>
          <a:lstStyle/>
          <a:p>
            <a:pPr eaLnBrk="1" fontAlgn="auto" hangingPunct="1">
              <a:spcAft>
                <a:spcPts val="0"/>
              </a:spcAft>
              <a:defRPr/>
            </a:pPr>
            <a:r>
              <a:rPr lang="en-GB" sz="5100" dirty="0"/>
              <a:t>The concept of Rural Resource Centres</a:t>
            </a:r>
            <a:br>
              <a:rPr lang="en-GB" sz="5100" dirty="0"/>
            </a:br>
            <a:endParaRPr lang="en-GB" sz="5100" dirty="0"/>
          </a:p>
        </p:txBody>
      </p:sp>
      <p:sp>
        <p:nvSpPr>
          <p:cNvPr id="33795" name="Slide Number Placeholder 3"/>
          <p:cNvSpPr>
            <a:spLocks noGrp="1"/>
          </p:cNvSpPr>
          <p:nvPr>
            <p:ph type="sldNum" sz="quarter" idx="4294967295"/>
          </p:nvPr>
        </p:nvSpPr>
        <p:spPr bwMode="auto">
          <a:xfrm>
            <a:off x="9320107" y="9040143"/>
            <a:ext cx="3034453" cy="5192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lstStyle>
            <a:lvl1pPr eaLnBrk="0" hangingPunct="0">
              <a:defRPr sz="2800" b="1">
                <a:solidFill>
                  <a:schemeClr val="tx1"/>
                </a:solidFill>
                <a:latin typeface="Calibri" charset="0"/>
                <a:ea typeface="ＭＳ Ｐゴシック" charset="0"/>
              </a:defRPr>
            </a:lvl1pPr>
            <a:lvl2pPr marL="1056623" indent="-406394" eaLnBrk="0" hangingPunct="0">
              <a:defRPr sz="2800" b="1">
                <a:solidFill>
                  <a:schemeClr val="tx1"/>
                </a:solidFill>
                <a:latin typeface="Calibri" charset="0"/>
                <a:ea typeface="ＭＳ Ｐゴシック" charset="0"/>
              </a:defRPr>
            </a:lvl2pPr>
            <a:lvl3pPr marL="1625575" indent="-325115" eaLnBrk="0" hangingPunct="0">
              <a:defRPr sz="2800" b="1">
                <a:solidFill>
                  <a:schemeClr val="tx1"/>
                </a:solidFill>
                <a:latin typeface="Calibri" charset="0"/>
                <a:ea typeface="ＭＳ Ｐゴシック" charset="0"/>
              </a:defRPr>
            </a:lvl3pPr>
            <a:lvl4pPr marL="2275804" indent="-325115" eaLnBrk="0" hangingPunct="0">
              <a:defRPr sz="2800" b="1">
                <a:solidFill>
                  <a:schemeClr val="tx1"/>
                </a:solidFill>
                <a:latin typeface="Calibri" charset="0"/>
                <a:ea typeface="ＭＳ Ｐゴシック" charset="0"/>
              </a:defRPr>
            </a:lvl4pPr>
            <a:lvl5pPr marL="2926034" indent="-325115" eaLnBrk="0" hangingPunct="0">
              <a:defRPr sz="2800" b="1">
                <a:solidFill>
                  <a:schemeClr val="tx1"/>
                </a:solidFill>
                <a:latin typeface="Calibri" charset="0"/>
                <a:ea typeface="ＭＳ Ｐゴシック" charset="0"/>
              </a:defRPr>
            </a:lvl5pPr>
            <a:lvl6pPr marL="3576264" indent="-325115" eaLnBrk="0" fontAlgn="base" hangingPunct="0">
              <a:spcBef>
                <a:spcPct val="0"/>
              </a:spcBef>
              <a:spcAft>
                <a:spcPct val="0"/>
              </a:spcAft>
              <a:defRPr sz="2800" b="1">
                <a:solidFill>
                  <a:schemeClr val="tx1"/>
                </a:solidFill>
                <a:latin typeface="Calibri" charset="0"/>
                <a:ea typeface="ＭＳ Ｐゴシック" charset="0"/>
              </a:defRPr>
            </a:lvl6pPr>
            <a:lvl7pPr marL="4226494" indent="-325115" eaLnBrk="0" fontAlgn="base" hangingPunct="0">
              <a:spcBef>
                <a:spcPct val="0"/>
              </a:spcBef>
              <a:spcAft>
                <a:spcPct val="0"/>
              </a:spcAft>
              <a:defRPr sz="2800" b="1">
                <a:solidFill>
                  <a:schemeClr val="tx1"/>
                </a:solidFill>
                <a:latin typeface="Calibri" charset="0"/>
                <a:ea typeface="ＭＳ Ｐゴシック" charset="0"/>
              </a:defRPr>
            </a:lvl7pPr>
            <a:lvl8pPr marL="4876724" indent="-325115" eaLnBrk="0" fontAlgn="base" hangingPunct="0">
              <a:spcBef>
                <a:spcPct val="0"/>
              </a:spcBef>
              <a:spcAft>
                <a:spcPct val="0"/>
              </a:spcAft>
              <a:defRPr sz="2800" b="1">
                <a:solidFill>
                  <a:schemeClr val="tx1"/>
                </a:solidFill>
                <a:latin typeface="Calibri" charset="0"/>
                <a:ea typeface="ＭＳ Ｐゴシック" charset="0"/>
              </a:defRPr>
            </a:lvl8pPr>
            <a:lvl9pPr marL="5526954" indent="-325115" eaLnBrk="0" fontAlgn="base" hangingPunct="0">
              <a:spcBef>
                <a:spcPct val="0"/>
              </a:spcBef>
              <a:spcAft>
                <a:spcPct val="0"/>
              </a:spcAft>
              <a:defRPr sz="2800" b="1">
                <a:solidFill>
                  <a:schemeClr val="tx1"/>
                </a:solidFill>
                <a:latin typeface="Calibri" charset="0"/>
                <a:ea typeface="ＭＳ Ｐゴシック" charset="0"/>
              </a:defRPr>
            </a:lvl9pPr>
          </a:lstStyle>
          <a:p>
            <a:pPr eaLnBrk="1" hangingPunct="1"/>
            <a:fld id="{5B672B32-9874-214F-B270-6AB4153BF233}" type="slidenum">
              <a:rPr lang="fr-FR"/>
              <a:pPr eaLnBrk="1" hangingPunct="1"/>
              <a:t>32</a:t>
            </a:fld>
            <a:endParaRPr lang="fr-F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1122" y="5900914"/>
            <a:ext cx="4915746" cy="368681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78286" y="3443041"/>
            <a:ext cx="4813335" cy="361000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Picture Placeholder 2"/>
          <p:cNvPicPr>
            <a:picLocks noGrp="1" noChangeAspect="1"/>
          </p:cNvPicPr>
          <p:nvPr>
            <p:ph type="pic" idx="1"/>
          </p:nvPr>
        </p:nvPicPr>
        <p:blipFill>
          <a:blip r:embed="rId5" cstate="screen">
            <a:extLst>
              <a:ext uri="{28A0092B-C50C-407E-A947-70E740481C1C}">
                <a14:useLocalDpi xmlns:a14="http://schemas.microsoft.com/office/drawing/2010/main"/>
              </a:ext>
            </a:extLst>
          </a:blip>
          <a:srcRect/>
          <a:stretch>
            <a:fillRect/>
          </a:stretch>
        </p:blipFill>
        <p:spPr>
          <a:xfrm>
            <a:off x="7574747" y="370700"/>
            <a:ext cx="5071910" cy="380393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13113905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69245" y="677333"/>
            <a:ext cx="11704320" cy="1625600"/>
          </a:xfrm>
        </p:spPr>
        <p:txBody>
          <a:bodyPr rtlCol="0">
            <a:normAutofit/>
          </a:bodyPr>
          <a:lstStyle/>
          <a:p>
            <a:pPr eaLnBrk="1" fontAlgn="auto" hangingPunct="1">
              <a:spcAft>
                <a:spcPts val="0"/>
              </a:spcAft>
              <a:defRPr/>
            </a:pPr>
            <a:r>
              <a:rPr lang="fr-FR" dirty="0" err="1" smtClean="0">
                <a:ea typeface="+mj-ea"/>
              </a:rPr>
              <a:t>Differences</a:t>
            </a:r>
            <a:r>
              <a:rPr lang="fr-FR" dirty="0" smtClean="0">
                <a:ea typeface="+mj-ea"/>
              </a:rPr>
              <a:t> </a:t>
            </a:r>
            <a:r>
              <a:rPr lang="fr-FR" dirty="0" err="1" smtClean="0">
                <a:ea typeface="+mj-ea"/>
              </a:rPr>
              <a:t>with</a:t>
            </a:r>
            <a:r>
              <a:rPr lang="fr-FR" dirty="0" smtClean="0">
                <a:ea typeface="+mj-ea"/>
              </a:rPr>
              <a:t> the </a:t>
            </a:r>
            <a:r>
              <a:rPr lang="fr-FR" dirty="0" err="1" smtClean="0">
                <a:ea typeface="+mj-ea"/>
              </a:rPr>
              <a:t>classical</a:t>
            </a:r>
            <a:r>
              <a:rPr lang="fr-FR" dirty="0" smtClean="0">
                <a:ea typeface="+mj-ea"/>
              </a:rPr>
              <a:t> agricultural extension </a:t>
            </a:r>
            <a:r>
              <a:rPr lang="fr-FR" dirty="0" err="1" smtClean="0">
                <a:ea typeface="+mj-ea"/>
              </a:rPr>
              <a:t>approach</a:t>
            </a:r>
            <a:endParaRPr lang="fr-FR" dirty="0" smtClean="0">
              <a:ea typeface="+mj-ea"/>
            </a:endParaRPr>
          </a:p>
        </p:txBody>
      </p:sp>
      <p:sp>
        <p:nvSpPr>
          <p:cNvPr id="7171" name="Espace réservé du contenu 5"/>
          <p:cNvSpPr>
            <a:spLocks noGrp="1"/>
          </p:cNvSpPr>
          <p:nvPr>
            <p:ph idx="1"/>
          </p:nvPr>
        </p:nvSpPr>
        <p:spPr>
          <a:xfrm>
            <a:off x="562187" y="2828997"/>
            <a:ext cx="11704320" cy="5974080"/>
          </a:xfrm>
        </p:spPr>
        <p:txBody>
          <a:bodyPr rtlCol="0">
            <a:normAutofit fontScale="62500" lnSpcReduction="20000"/>
          </a:bodyPr>
          <a:lstStyle/>
          <a:p>
            <a:pPr eaLnBrk="1" fontAlgn="auto" hangingPunct="1">
              <a:spcAft>
                <a:spcPts val="0"/>
              </a:spcAft>
              <a:defRPr/>
            </a:pPr>
            <a:r>
              <a:rPr lang="fr-FR" dirty="0" smtClean="0">
                <a:ea typeface="+mn-ea"/>
              </a:rPr>
              <a:t>More scope for joint </a:t>
            </a:r>
            <a:r>
              <a:rPr lang="fr-FR" dirty="0" err="1" smtClean="0">
                <a:ea typeface="+mn-ea"/>
              </a:rPr>
              <a:t>research</a:t>
            </a:r>
            <a:r>
              <a:rPr lang="fr-FR" dirty="0" smtClean="0">
                <a:ea typeface="+mn-ea"/>
              </a:rPr>
              <a:t>, adaptation, training, sharing and diffusion of good practices and technologies</a:t>
            </a:r>
          </a:p>
          <a:p>
            <a:pPr eaLnBrk="1" fontAlgn="auto" hangingPunct="1">
              <a:spcAft>
                <a:spcPts val="0"/>
              </a:spcAft>
              <a:defRPr/>
            </a:pPr>
            <a:r>
              <a:rPr lang="fr-FR" dirty="0" err="1" smtClean="0">
                <a:ea typeface="+mn-ea"/>
              </a:rPr>
              <a:t>Better</a:t>
            </a:r>
            <a:r>
              <a:rPr lang="fr-FR" dirty="0" smtClean="0">
                <a:ea typeface="+mn-ea"/>
              </a:rPr>
              <a:t> </a:t>
            </a:r>
            <a:r>
              <a:rPr lang="fr-FR" dirty="0" err="1" smtClean="0">
                <a:ea typeface="+mn-ea"/>
              </a:rPr>
              <a:t>partnership</a:t>
            </a:r>
            <a:r>
              <a:rPr lang="fr-FR" dirty="0" smtClean="0">
                <a:ea typeface="+mn-ea"/>
              </a:rPr>
              <a:t> </a:t>
            </a:r>
            <a:r>
              <a:rPr lang="fr-FR" dirty="0" err="1" smtClean="0">
                <a:ea typeface="+mn-ea"/>
              </a:rPr>
              <a:t>between</a:t>
            </a:r>
            <a:r>
              <a:rPr lang="fr-FR" dirty="0" smtClean="0">
                <a:ea typeface="+mn-ea"/>
              </a:rPr>
              <a:t> </a:t>
            </a:r>
            <a:r>
              <a:rPr lang="fr-FR" dirty="0" err="1" smtClean="0">
                <a:ea typeface="+mn-ea"/>
              </a:rPr>
              <a:t>research</a:t>
            </a:r>
            <a:r>
              <a:rPr lang="fr-FR" dirty="0" smtClean="0">
                <a:ea typeface="+mn-ea"/>
              </a:rPr>
              <a:t>, civil society organisations and </a:t>
            </a:r>
            <a:r>
              <a:rPr lang="fr-FR" dirty="0" err="1" smtClean="0">
                <a:ea typeface="+mn-ea"/>
              </a:rPr>
              <a:t>farmers</a:t>
            </a:r>
            <a:endParaRPr lang="fr-FR" dirty="0" smtClean="0">
              <a:ea typeface="+mn-ea"/>
            </a:endParaRPr>
          </a:p>
          <a:p>
            <a:pPr eaLnBrk="1" fontAlgn="auto" hangingPunct="1">
              <a:spcAft>
                <a:spcPts val="0"/>
              </a:spcAft>
              <a:defRPr/>
            </a:pPr>
            <a:r>
              <a:rPr lang="fr-FR" dirty="0" smtClean="0">
                <a:ea typeface="+mn-ea"/>
              </a:rPr>
              <a:t>More </a:t>
            </a:r>
            <a:r>
              <a:rPr lang="fr-FR" dirty="0" err="1" smtClean="0">
                <a:ea typeface="+mn-ea"/>
              </a:rPr>
              <a:t>flexibility</a:t>
            </a:r>
            <a:r>
              <a:rPr lang="fr-FR" dirty="0" smtClean="0">
                <a:ea typeface="+mn-ea"/>
              </a:rPr>
              <a:t> in </a:t>
            </a:r>
            <a:r>
              <a:rPr lang="fr-FR" dirty="0" err="1" smtClean="0">
                <a:ea typeface="+mn-ea"/>
              </a:rPr>
              <a:t>activities</a:t>
            </a:r>
            <a:r>
              <a:rPr lang="fr-FR" dirty="0" smtClean="0">
                <a:ea typeface="+mn-ea"/>
              </a:rPr>
              <a:t>, room for </a:t>
            </a:r>
            <a:r>
              <a:rPr lang="fr-FR" dirty="0" err="1" smtClean="0">
                <a:ea typeface="+mn-ea"/>
              </a:rPr>
              <a:t>testing</a:t>
            </a:r>
            <a:r>
              <a:rPr lang="fr-FR" dirty="0" smtClean="0">
                <a:ea typeface="+mn-ea"/>
              </a:rPr>
              <a:t> and adaptation </a:t>
            </a:r>
          </a:p>
          <a:p>
            <a:pPr eaLnBrk="1" fontAlgn="auto" hangingPunct="1">
              <a:spcAft>
                <a:spcPts val="0"/>
              </a:spcAft>
              <a:defRPr/>
            </a:pPr>
            <a:r>
              <a:rPr lang="fr-FR" dirty="0" err="1" smtClean="0">
                <a:ea typeface="+mn-ea"/>
              </a:rPr>
              <a:t>Gradual</a:t>
            </a:r>
            <a:r>
              <a:rPr lang="fr-FR" dirty="0" smtClean="0">
                <a:ea typeface="+mn-ea"/>
              </a:rPr>
              <a:t> development</a:t>
            </a:r>
          </a:p>
          <a:p>
            <a:pPr eaLnBrk="1" fontAlgn="auto" hangingPunct="1">
              <a:spcAft>
                <a:spcPts val="0"/>
              </a:spcAft>
              <a:defRPr/>
            </a:pPr>
            <a:r>
              <a:rPr lang="fr-FR" dirty="0" smtClean="0">
                <a:ea typeface="+mn-ea"/>
              </a:rPr>
              <a:t>Efforts to </a:t>
            </a:r>
            <a:r>
              <a:rPr lang="fr-FR" dirty="0" err="1" smtClean="0">
                <a:ea typeface="+mn-ea"/>
              </a:rPr>
              <a:t>be</a:t>
            </a:r>
            <a:r>
              <a:rPr lang="fr-FR" dirty="0" smtClean="0">
                <a:ea typeface="+mn-ea"/>
              </a:rPr>
              <a:t> self-</a:t>
            </a:r>
            <a:r>
              <a:rPr lang="fr-FR" dirty="0" err="1" smtClean="0">
                <a:ea typeface="+mn-ea"/>
              </a:rPr>
              <a:t>sustaining</a:t>
            </a:r>
            <a:endParaRPr lang="fr-FR" dirty="0" smtClean="0">
              <a:ea typeface="+mn-ea"/>
            </a:endParaRPr>
          </a:p>
          <a:p>
            <a:pPr eaLnBrk="1" fontAlgn="auto" hangingPunct="1">
              <a:spcAft>
                <a:spcPts val="0"/>
              </a:spcAft>
              <a:defRPr/>
            </a:pPr>
            <a:endParaRPr lang="fr-FR" dirty="0" smtClean="0">
              <a:ea typeface="+mn-ea"/>
            </a:endParaRPr>
          </a:p>
          <a:p>
            <a:pPr eaLnBrk="1" fontAlgn="auto" hangingPunct="1">
              <a:spcAft>
                <a:spcPts val="0"/>
              </a:spcAft>
              <a:defRPr/>
            </a:pPr>
            <a:r>
              <a:rPr lang="fr-FR" dirty="0" smtClean="0">
                <a:ea typeface="+mn-ea"/>
              </a:rPr>
              <a:t> </a:t>
            </a:r>
          </a:p>
        </p:txBody>
      </p:sp>
    </p:spTree>
    <p:extLst>
      <p:ext uri="{BB962C8B-B14F-4D97-AF65-F5344CB8AC3E}">
        <p14:creationId xmlns:p14="http://schemas.microsoft.com/office/powerpoint/2010/main" val="135055436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bwMode="auto">
          <a:xfrm>
            <a:off x="340925" y="164818"/>
            <a:ext cx="6375964" cy="1625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6" tIns="65023" rIns="130046" bIns="65023" numCol="1" anchor="t" anchorCtr="0" compatLnSpc="1">
            <a:prstTxWarp prst="textNoShape">
              <a:avLst/>
            </a:prstTxWarp>
          </a:bodyPr>
          <a:lstStyle/>
          <a:p>
            <a:pPr algn="l" eaLnBrk="1" hangingPunct="1"/>
            <a:r>
              <a:rPr lang="fr-FR" sz="5700" i="1">
                <a:solidFill>
                  <a:srgbClr val="00B0F0"/>
                </a:solidFill>
                <a:latin typeface="Arial" charset="0"/>
              </a:rPr>
              <a:t>Infrastructure</a:t>
            </a:r>
            <a:endParaRPr lang="fr-FR">
              <a:latin typeface="Arial" charset="0"/>
            </a:endParaRPr>
          </a:p>
        </p:txBody>
      </p:sp>
      <p:pic>
        <p:nvPicPr>
          <p:cNvPr id="35843" name="Content Placeholder 3" descr="nursery Belo sideview.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953956" y="370276"/>
            <a:ext cx="5396089" cy="40504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5"/>
          <p:cNvSpPr txBox="1">
            <a:spLocks noChangeArrowheads="1"/>
          </p:cNvSpPr>
          <p:nvPr/>
        </p:nvSpPr>
        <p:spPr bwMode="auto">
          <a:xfrm>
            <a:off x="6908801" y="4465884"/>
            <a:ext cx="5892800" cy="439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sz="2000" b="1">
                <a:solidFill>
                  <a:schemeClr val="tx1"/>
                </a:solidFill>
                <a:latin typeface="Calibri" charset="0"/>
                <a:ea typeface="ＭＳ Ｐゴシック" charset="0"/>
              </a:defRPr>
            </a:lvl1pPr>
            <a:lvl2pPr marL="742950" indent="-285750" eaLnBrk="0" hangingPunct="0">
              <a:defRPr sz="2000" b="1">
                <a:solidFill>
                  <a:schemeClr val="tx1"/>
                </a:solidFill>
                <a:latin typeface="Calibri" charset="0"/>
                <a:ea typeface="ＭＳ Ｐゴシック" charset="0"/>
              </a:defRPr>
            </a:lvl2pPr>
            <a:lvl3pPr marL="1143000" indent="-228600" eaLnBrk="0" hangingPunct="0">
              <a:defRPr sz="2000" b="1">
                <a:solidFill>
                  <a:schemeClr val="tx1"/>
                </a:solidFill>
                <a:latin typeface="Calibri" charset="0"/>
                <a:ea typeface="ＭＳ Ｐゴシック" charset="0"/>
              </a:defRPr>
            </a:lvl3pPr>
            <a:lvl4pPr marL="1600200" indent="-228600" eaLnBrk="0" hangingPunct="0">
              <a:defRPr sz="2000" b="1">
                <a:solidFill>
                  <a:schemeClr val="tx1"/>
                </a:solidFill>
                <a:latin typeface="Calibri" charset="0"/>
                <a:ea typeface="ＭＳ Ｐゴシック" charset="0"/>
              </a:defRPr>
            </a:lvl4pPr>
            <a:lvl5pPr marL="2057400" indent="-228600" eaLnBrk="0" hangingPunct="0">
              <a:defRPr sz="2000" b="1">
                <a:solidFill>
                  <a:schemeClr val="tx1"/>
                </a:solidFill>
                <a:latin typeface="Calibri" charset="0"/>
                <a:ea typeface="ＭＳ Ｐゴシック" charset="0"/>
              </a:defRPr>
            </a:lvl5pPr>
            <a:lvl6pPr marL="2514600" indent="-228600" eaLnBrk="0" fontAlgn="base" hangingPunct="0">
              <a:spcBef>
                <a:spcPct val="0"/>
              </a:spcBef>
              <a:spcAft>
                <a:spcPct val="0"/>
              </a:spcAft>
              <a:defRPr sz="2000" b="1">
                <a:solidFill>
                  <a:schemeClr val="tx1"/>
                </a:solidFill>
                <a:latin typeface="Calibri" charset="0"/>
                <a:ea typeface="ＭＳ Ｐゴシック" charset="0"/>
              </a:defRPr>
            </a:lvl6pPr>
            <a:lvl7pPr marL="2971800" indent="-228600" eaLnBrk="0" fontAlgn="base" hangingPunct="0">
              <a:spcBef>
                <a:spcPct val="0"/>
              </a:spcBef>
              <a:spcAft>
                <a:spcPct val="0"/>
              </a:spcAft>
              <a:defRPr sz="2000" b="1">
                <a:solidFill>
                  <a:schemeClr val="tx1"/>
                </a:solidFill>
                <a:latin typeface="Calibri" charset="0"/>
                <a:ea typeface="ＭＳ Ｐゴシック" charset="0"/>
              </a:defRPr>
            </a:lvl7pPr>
            <a:lvl8pPr marL="3429000" indent="-228600" eaLnBrk="0" fontAlgn="base" hangingPunct="0">
              <a:spcBef>
                <a:spcPct val="0"/>
              </a:spcBef>
              <a:spcAft>
                <a:spcPct val="0"/>
              </a:spcAft>
              <a:defRPr sz="2000" b="1">
                <a:solidFill>
                  <a:schemeClr val="tx1"/>
                </a:solidFill>
                <a:latin typeface="Calibri" charset="0"/>
                <a:ea typeface="ＭＳ Ｐゴシック" charset="0"/>
              </a:defRPr>
            </a:lvl8pPr>
            <a:lvl9pPr marL="3886200" indent="-228600" eaLnBrk="0" fontAlgn="base" hangingPunct="0">
              <a:spcBef>
                <a:spcPct val="0"/>
              </a:spcBef>
              <a:spcAft>
                <a:spcPct val="0"/>
              </a:spcAft>
              <a:defRPr sz="2000" b="1">
                <a:solidFill>
                  <a:schemeClr val="tx1"/>
                </a:solidFill>
                <a:latin typeface="Calibri" charset="0"/>
                <a:ea typeface="ＭＳ Ｐゴシック" charset="0"/>
              </a:defRPr>
            </a:lvl9pPr>
          </a:lstStyle>
          <a:p>
            <a:pPr eaLnBrk="1" hangingPunct="1"/>
            <a:r>
              <a:rPr lang="fr-FR">
                <a:latin typeface="Arial" charset="0"/>
              </a:rPr>
              <a:t>Tree nursery</a:t>
            </a:r>
          </a:p>
        </p:txBody>
      </p:sp>
      <p:sp>
        <p:nvSpPr>
          <p:cNvPr id="35845" name="TextBox 6"/>
          <p:cNvSpPr txBox="1">
            <a:spLocks noChangeArrowheads="1"/>
          </p:cNvSpPr>
          <p:nvPr/>
        </p:nvSpPr>
        <p:spPr bwMode="auto">
          <a:xfrm>
            <a:off x="327379" y="6590455"/>
            <a:ext cx="3102187" cy="746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sz="2000" b="1">
                <a:solidFill>
                  <a:schemeClr val="tx1"/>
                </a:solidFill>
                <a:latin typeface="Calibri" charset="0"/>
                <a:ea typeface="ＭＳ Ｐゴシック" charset="0"/>
              </a:defRPr>
            </a:lvl1pPr>
            <a:lvl2pPr marL="742950" indent="-285750" eaLnBrk="0" hangingPunct="0">
              <a:defRPr sz="2000" b="1">
                <a:solidFill>
                  <a:schemeClr val="tx1"/>
                </a:solidFill>
                <a:latin typeface="Calibri" charset="0"/>
                <a:ea typeface="ＭＳ Ｐゴシック" charset="0"/>
              </a:defRPr>
            </a:lvl2pPr>
            <a:lvl3pPr marL="1143000" indent="-228600" eaLnBrk="0" hangingPunct="0">
              <a:defRPr sz="2000" b="1">
                <a:solidFill>
                  <a:schemeClr val="tx1"/>
                </a:solidFill>
                <a:latin typeface="Calibri" charset="0"/>
                <a:ea typeface="ＭＳ Ｐゴシック" charset="0"/>
              </a:defRPr>
            </a:lvl3pPr>
            <a:lvl4pPr marL="1600200" indent="-228600" eaLnBrk="0" hangingPunct="0">
              <a:defRPr sz="2000" b="1">
                <a:solidFill>
                  <a:schemeClr val="tx1"/>
                </a:solidFill>
                <a:latin typeface="Calibri" charset="0"/>
                <a:ea typeface="ＭＳ Ｐゴシック" charset="0"/>
              </a:defRPr>
            </a:lvl4pPr>
            <a:lvl5pPr marL="2057400" indent="-228600" eaLnBrk="0" hangingPunct="0">
              <a:defRPr sz="2000" b="1">
                <a:solidFill>
                  <a:schemeClr val="tx1"/>
                </a:solidFill>
                <a:latin typeface="Calibri" charset="0"/>
                <a:ea typeface="ＭＳ Ｐゴシック" charset="0"/>
              </a:defRPr>
            </a:lvl5pPr>
            <a:lvl6pPr marL="2514600" indent="-228600" eaLnBrk="0" fontAlgn="base" hangingPunct="0">
              <a:spcBef>
                <a:spcPct val="0"/>
              </a:spcBef>
              <a:spcAft>
                <a:spcPct val="0"/>
              </a:spcAft>
              <a:defRPr sz="2000" b="1">
                <a:solidFill>
                  <a:schemeClr val="tx1"/>
                </a:solidFill>
                <a:latin typeface="Calibri" charset="0"/>
                <a:ea typeface="ＭＳ Ｐゴシック" charset="0"/>
              </a:defRPr>
            </a:lvl6pPr>
            <a:lvl7pPr marL="2971800" indent="-228600" eaLnBrk="0" fontAlgn="base" hangingPunct="0">
              <a:spcBef>
                <a:spcPct val="0"/>
              </a:spcBef>
              <a:spcAft>
                <a:spcPct val="0"/>
              </a:spcAft>
              <a:defRPr sz="2000" b="1">
                <a:solidFill>
                  <a:schemeClr val="tx1"/>
                </a:solidFill>
                <a:latin typeface="Calibri" charset="0"/>
                <a:ea typeface="ＭＳ Ｐゴシック" charset="0"/>
              </a:defRPr>
            </a:lvl7pPr>
            <a:lvl8pPr marL="3429000" indent="-228600" eaLnBrk="0" fontAlgn="base" hangingPunct="0">
              <a:spcBef>
                <a:spcPct val="0"/>
              </a:spcBef>
              <a:spcAft>
                <a:spcPct val="0"/>
              </a:spcAft>
              <a:defRPr sz="2000" b="1">
                <a:solidFill>
                  <a:schemeClr val="tx1"/>
                </a:solidFill>
                <a:latin typeface="Calibri" charset="0"/>
                <a:ea typeface="ＭＳ Ｐゴシック" charset="0"/>
              </a:defRPr>
            </a:lvl8pPr>
            <a:lvl9pPr marL="3886200" indent="-228600" eaLnBrk="0" fontAlgn="base" hangingPunct="0">
              <a:spcBef>
                <a:spcPct val="0"/>
              </a:spcBef>
              <a:spcAft>
                <a:spcPct val="0"/>
              </a:spcAft>
              <a:defRPr sz="2000" b="1">
                <a:solidFill>
                  <a:schemeClr val="tx1"/>
                </a:solidFill>
                <a:latin typeface="Calibri" charset="0"/>
                <a:ea typeface="ＭＳ Ｐゴシック" charset="0"/>
              </a:defRPr>
            </a:lvl9pPr>
          </a:lstStyle>
          <a:p>
            <a:pPr eaLnBrk="1" hangingPunct="1"/>
            <a:r>
              <a:rPr lang="fr-FR">
                <a:latin typeface="Arial" charset="0"/>
              </a:rPr>
              <a:t>training hall and offices</a:t>
            </a:r>
          </a:p>
        </p:txBody>
      </p:sp>
      <p:sp>
        <p:nvSpPr>
          <p:cNvPr id="35846" name="TextBox 7"/>
          <p:cNvSpPr txBox="1">
            <a:spLocks noChangeArrowheads="1"/>
          </p:cNvSpPr>
          <p:nvPr/>
        </p:nvSpPr>
        <p:spPr bwMode="auto">
          <a:xfrm>
            <a:off x="6908801" y="8834685"/>
            <a:ext cx="5533814" cy="439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sz="2000" b="1">
                <a:solidFill>
                  <a:schemeClr val="tx1"/>
                </a:solidFill>
                <a:latin typeface="Calibri" charset="0"/>
                <a:ea typeface="ＭＳ Ｐゴシック" charset="0"/>
              </a:defRPr>
            </a:lvl1pPr>
            <a:lvl2pPr marL="742950" indent="-285750" eaLnBrk="0" hangingPunct="0">
              <a:defRPr sz="2000" b="1">
                <a:solidFill>
                  <a:schemeClr val="tx1"/>
                </a:solidFill>
                <a:latin typeface="Calibri" charset="0"/>
                <a:ea typeface="ＭＳ Ｐゴシック" charset="0"/>
              </a:defRPr>
            </a:lvl2pPr>
            <a:lvl3pPr marL="1143000" indent="-228600" eaLnBrk="0" hangingPunct="0">
              <a:defRPr sz="2000" b="1">
                <a:solidFill>
                  <a:schemeClr val="tx1"/>
                </a:solidFill>
                <a:latin typeface="Calibri" charset="0"/>
                <a:ea typeface="ＭＳ Ｐゴシック" charset="0"/>
              </a:defRPr>
            </a:lvl3pPr>
            <a:lvl4pPr marL="1600200" indent="-228600" eaLnBrk="0" hangingPunct="0">
              <a:defRPr sz="2000" b="1">
                <a:solidFill>
                  <a:schemeClr val="tx1"/>
                </a:solidFill>
                <a:latin typeface="Calibri" charset="0"/>
                <a:ea typeface="ＭＳ Ｐゴシック" charset="0"/>
              </a:defRPr>
            </a:lvl4pPr>
            <a:lvl5pPr marL="2057400" indent="-228600" eaLnBrk="0" hangingPunct="0">
              <a:defRPr sz="2000" b="1">
                <a:solidFill>
                  <a:schemeClr val="tx1"/>
                </a:solidFill>
                <a:latin typeface="Calibri" charset="0"/>
                <a:ea typeface="ＭＳ Ｐゴシック" charset="0"/>
              </a:defRPr>
            </a:lvl5pPr>
            <a:lvl6pPr marL="2514600" indent="-228600" eaLnBrk="0" fontAlgn="base" hangingPunct="0">
              <a:spcBef>
                <a:spcPct val="0"/>
              </a:spcBef>
              <a:spcAft>
                <a:spcPct val="0"/>
              </a:spcAft>
              <a:defRPr sz="2000" b="1">
                <a:solidFill>
                  <a:schemeClr val="tx1"/>
                </a:solidFill>
                <a:latin typeface="Calibri" charset="0"/>
                <a:ea typeface="ＭＳ Ｐゴシック" charset="0"/>
              </a:defRPr>
            </a:lvl6pPr>
            <a:lvl7pPr marL="2971800" indent="-228600" eaLnBrk="0" fontAlgn="base" hangingPunct="0">
              <a:spcBef>
                <a:spcPct val="0"/>
              </a:spcBef>
              <a:spcAft>
                <a:spcPct val="0"/>
              </a:spcAft>
              <a:defRPr sz="2000" b="1">
                <a:solidFill>
                  <a:schemeClr val="tx1"/>
                </a:solidFill>
                <a:latin typeface="Calibri" charset="0"/>
                <a:ea typeface="ＭＳ Ｐゴシック" charset="0"/>
              </a:defRPr>
            </a:lvl7pPr>
            <a:lvl8pPr marL="3429000" indent="-228600" eaLnBrk="0" fontAlgn="base" hangingPunct="0">
              <a:spcBef>
                <a:spcPct val="0"/>
              </a:spcBef>
              <a:spcAft>
                <a:spcPct val="0"/>
              </a:spcAft>
              <a:defRPr sz="2000" b="1">
                <a:solidFill>
                  <a:schemeClr val="tx1"/>
                </a:solidFill>
                <a:latin typeface="Calibri" charset="0"/>
                <a:ea typeface="ＭＳ Ｐゴシック" charset="0"/>
              </a:defRPr>
            </a:lvl8pPr>
            <a:lvl9pPr marL="3886200" indent="-228600" eaLnBrk="0" fontAlgn="base" hangingPunct="0">
              <a:spcBef>
                <a:spcPct val="0"/>
              </a:spcBef>
              <a:spcAft>
                <a:spcPct val="0"/>
              </a:spcAft>
              <a:defRPr sz="2000" b="1">
                <a:solidFill>
                  <a:schemeClr val="tx1"/>
                </a:solidFill>
                <a:latin typeface="Calibri" charset="0"/>
                <a:ea typeface="ＭＳ Ｐゴシック" charset="0"/>
              </a:defRPr>
            </a:lvl9pPr>
          </a:lstStyle>
          <a:p>
            <a:pPr eaLnBrk="1" hangingPunct="1"/>
            <a:r>
              <a:rPr lang="fr-FR">
                <a:latin typeface="Arial" charset="0"/>
              </a:rPr>
              <a:t>Agroforestry demonstration plots</a:t>
            </a:r>
          </a:p>
        </p:txBody>
      </p:sp>
      <p:pic>
        <p:nvPicPr>
          <p:cNvPr id="35847" name="Picture 8" descr="DSCF007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42010" y="5147733"/>
            <a:ext cx="4915182" cy="368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6556" y="2311465"/>
            <a:ext cx="5743787" cy="4307840"/>
          </a:xfrm>
          <a:prstGeom prst="rect">
            <a:avLst/>
          </a:prstGeom>
          <a:effectLst>
            <a:softEdge rad="112500"/>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35022" y="5359965"/>
            <a:ext cx="2765778" cy="368469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TextBox 10"/>
          <p:cNvSpPr txBox="1">
            <a:spLocks noChangeArrowheads="1"/>
          </p:cNvSpPr>
          <p:nvPr/>
        </p:nvSpPr>
        <p:spPr bwMode="auto">
          <a:xfrm>
            <a:off x="460587" y="8412480"/>
            <a:ext cx="3102187" cy="439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sz="2000" b="1">
                <a:solidFill>
                  <a:schemeClr val="tx1"/>
                </a:solidFill>
                <a:latin typeface="Calibri" charset="0"/>
                <a:ea typeface="ＭＳ Ｐゴシック" charset="0"/>
              </a:defRPr>
            </a:lvl1pPr>
            <a:lvl2pPr marL="742950" indent="-285750" eaLnBrk="0" hangingPunct="0">
              <a:defRPr sz="2000" b="1">
                <a:solidFill>
                  <a:schemeClr val="tx1"/>
                </a:solidFill>
                <a:latin typeface="Calibri" charset="0"/>
                <a:ea typeface="ＭＳ Ｐゴシック" charset="0"/>
              </a:defRPr>
            </a:lvl2pPr>
            <a:lvl3pPr marL="1143000" indent="-228600" eaLnBrk="0" hangingPunct="0">
              <a:defRPr sz="2000" b="1">
                <a:solidFill>
                  <a:schemeClr val="tx1"/>
                </a:solidFill>
                <a:latin typeface="Calibri" charset="0"/>
                <a:ea typeface="ＭＳ Ｐゴシック" charset="0"/>
              </a:defRPr>
            </a:lvl3pPr>
            <a:lvl4pPr marL="1600200" indent="-228600" eaLnBrk="0" hangingPunct="0">
              <a:defRPr sz="2000" b="1">
                <a:solidFill>
                  <a:schemeClr val="tx1"/>
                </a:solidFill>
                <a:latin typeface="Calibri" charset="0"/>
                <a:ea typeface="ＭＳ Ｐゴシック" charset="0"/>
              </a:defRPr>
            </a:lvl4pPr>
            <a:lvl5pPr marL="2057400" indent="-228600" eaLnBrk="0" hangingPunct="0">
              <a:defRPr sz="2000" b="1">
                <a:solidFill>
                  <a:schemeClr val="tx1"/>
                </a:solidFill>
                <a:latin typeface="Calibri" charset="0"/>
                <a:ea typeface="ＭＳ Ｐゴシック" charset="0"/>
              </a:defRPr>
            </a:lvl5pPr>
            <a:lvl6pPr marL="2514600" indent="-228600" eaLnBrk="0" fontAlgn="base" hangingPunct="0">
              <a:spcBef>
                <a:spcPct val="0"/>
              </a:spcBef>
              <a:spcAft>
                <a:spcPct val="0"/>
              </a:spcAft>
              <a:defRPr sz="2000" b="1">
                <a:solidFill>
                  <a:schemeClr val="tx1"/>
                </a:solidFill>
                <a:latin typeface="Calibri" charset="0"/>
                <a:ea typeface="ＭＳ Ｐゴシック" charset="0"/>
              </a:defRPr>
            </a:lvl6pPr>
            <a:lvl7pPr marL="2971800" indent="-228600" eaLnBrk="0" fontAlgn="base" hangingPunct="0">
              <a:spcBef>
                <a:spcPct val="0"/>
              </a:spcBef>
              <a:spcAft>
                <a:spcPct val="0"/>
              </a:spcAft>
              <a:defRPr sz="2000" b="1">
                <a:solidFill>
                  <a:schemeClr val="tx1"/>
                </a:solidFill>
                <a:latin typeface="Calibri" charset="0"/>
                <a:ea typeface="ＭＳ Ｐゴシック" charset="0"/>
              </a:defRPr>
            </a:lvl7pPr>
            <a:lvl8pPr marL="3429000" indent="-228600" eaLnBrk="0" fontAlgn="base" hangingPunct="0">
              <a:spcBef>
                <a:spcPct val="0"/>
              </a:spcBef>
              <a:spcAft>
                <a:spcPct val="0"/>
              </a:spcAft>
              <a:defRPr sz="2000" b="1">
                <a:solidFill>
                  <a:schemeClr val="tx1"/>
                </a:solidFill>
                <a:latin typeface="Calibri" charset="0"/>
                <a:ea typeface="ＭＳ Ｐゴシック" charset="0"/>
              </a:defRPr>
            </a:lvl8pPr>
            <a:lvl9pPr marL="3886200" indent="-228600" eaLnBrk="0" fontAlgn="base" hangingPunct="0">
              <a:spcBef>
                <a:spcPct val="0"/>
              </a:spcBef>
              <a:spcAft>
                <a:spcPct val="0"/>
              </a:spcAft>
              <a:defRPr sz="2000" b="1">
                <a:solidFill>
                  <a:schemeClr val="tx1"/>
                </a:solidFill>
                <a:latin typeface="Calibri" charset="0"/>
                <a:ea typeface="ＭＳ Ｐゴシック" charset="0"/>
              </a:defRPr>
            </a:lvl9pPr>
          </a:lstStyle>
          <a:p>
            <a:pPr algn="r" eaLnBrk="1" hangingPunct="1"/>
            <a:r>
              <a:rPr lang="fr-FR">
                <a:latin typeface="Arial" charset="0"/>
              </a:rPr>
              <a:t>Small library</a:t>
            </a:r>
          </a:p>
        </p:txBody>
      </p:sp>
    </p:spTree>
    <p:extLst>
      <p:ext uri="{BB962C8B-B14F-4D97-AF65-F5344CB8AC3E}">
        <p14:creationId xmlns:p14="http://schemas.microsoft.com/office/powerpoint/2010/main" val="364899714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97565" y="1291450"/>
            <a:ext cx="5319324" cy="39894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28659" y="575735"/>
            <a:ext cx="4194951" cy="559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7" descr="C:\Documents and Settings\A Tsobeng\Desktop\tsobeng 2\pictures\Visite technique Kumba Njombe\DSC0766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7813" y="6118578"/>
            <a:ext cx="4337192"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8"/>
          <p:cNvSpPr txBox="1">
            <a:spLocks noChangeArrowheads="1"/>
          </p:cNvSpPr>
          <p:nvPr/>
        </p:nvSpPr>
        <p:spPr bwMode="auto">
          <a:xfrm>
            <a:off x="6400801" y="8058010"/>
            <a:ext cx="5822808" cy="1054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sz="2000" b="1">
                <a:solidFill>
                  <a:schemeClr val="tx1"/>
                </a:solidFill>
                <a:latin typeface="Calibri" charset="0"/>
                <a:ea typeface="ＭＳ Ｐゴシック" charset="0"/>
              </a:defRPr>
            </a:lvl1pPr>
            <a:lvl2pPr marL="742950" indent="-285750" eaLnBrk="0" hangingPunct="0">
              <a:defRPr sz="2000" b="1">
                <a:solidFill>
                  <a:schemeClr val="tx1"/>
                </a:solidFill>
                <a:latin typeface="Calibri" charset="0"/>
                <a:ea typeface="ＭＳ Ｐゴシック" charset="0"/>
              </a:defRPr>
            </a:lvl2pPr>
            <a:lvl3pPr marL="1143000" indent="-228600" eaLnBrk="0" hangingPunct="0">
              <a:defRPr sz="2000" b="1">
                <a:solidFill>
                  <a:schemeClr val="tx1"/>
                </a:solidFill>
                <a:latin typeface="Calibri" charset="0"/>
                <a:ea typeface="ＭＳ Ｐゴシック" charset="0"/>
              </a:defRPr>
            </a:lvl3pPr>
            <a:lvl4pPr marL="1600200" indent="-228600" eaLnBrk="0" hangingPunct="0">
              <a:defRPr sz="2000" b="1">
                <a:solidFill>
                  <a:schemeClr val="tx1"/>
                </a:solidFill>
                <a:latin typeface="Calibri" charset="0"/>
                <a:ea typeface="ＭＳ Ｐゴシック" charset="0"/>
              </a:defRPr>
            </a:lvl4pPr>
            <a:lvl5pPr marL="2057400" indent="-228600" eaLnBrk="0" hangingPunct="0">
              <a:defRPr sz="2000" b="1">
                <a:solidFill>
                  <a:schemeClr val="tx1"/>
                </a:solidFill>
                <a:latin typeface="Calibri" charset="0"/>
                <a:ea typeface="ＭＳ Ｐゴシック" charset="0"/>
              </a:defRPr>
            </a:lvl5pPr>
            <a:lvl6pPr marL="2514600" indent="-228600" eaLnBrk="0" fontAlgn="base" hangingPunct="0">
              <a:spcBef>
                <a:spcPct val="0"/>
              </a:spcBef>
              <a:spcAft>
                <a:spcPct val="0"/>
              </a:spcAft>
              <a:defRPr sz="2000" b="1">
                <a:solidFill>
                  <a:schemeClr val="tx1"/>
                </a:solidFill>
                <a:latin typeface="Calibri" charset="0"/>
                <a:ea typeface="ＭＳ Ｐゴシック" charset="0"/>
              </a:defRPr>
            </a:lvl6pPr>
            <a:lvl7pPr marL="2971800" indent="-228600" eaLnBrk="0" fontAlgn="base" hangingPunct="0">
              <a:spcBef>
                <a:spcPct val="0"/>
              </a:spcBef>
              <a:spcAft>
                <a:spcPct val="0"/>
              </a:spcAft>
              <a:defRPr sz="2000" b="1">
                <a:solidFill>
                  <a:schemeClr val="tx1"/>
                </a:solidFill>
                <a:latin typeface="Calibri" charset="0"/>
                <a:ea typeface="ＭＳ Ｐゴシック" charset="0"/>
              </a:defRPr>
            </a:lvl7pPr>
            <a:lvl8pPr marL="3429000" indent="-228600" eaLnBrk="0" fontAlgn="base" hangingPunct="0">
              <a:spcBef>
                <a:spcPct val="0"/>
              </a:spcBef>
              <a:spcAft>
                <a:spcPct val="0"/>
              </a:spcAft>
              <a:defRPr sz="2000" b="1">
                <a:solidFill>
                  <a:schemeClr val="tx1"/>
                </a:solidFill>
                <a:latin typeface="Calibri" charset="0"/>
                <a:ea typeface="ＭＳ Ｐゴシック" charset="0"/>
              </a:defRPr>
            </a:lvl8pPr>
            <a:lvl9pPr marL="3886200" indent="-228600" eaLnBrk="0" fontAlgn="base" hangingPunct="0">
              <a:spcBef>
                <a:spcPct val="0"/>
              </a:spcBef>
              <a:spcAft>
                <a:spcPct val="0"/>
              </a:spcAft>
              <a:defRPr sz="2000" b="1">
                <a:solidFill>
                  <a:schemeClr val="tx1"/>
                </a:solidFill>
                <a:latin typeface="Calibri" charset="0"/>
                <a:ea typeface="ＭＳ Ｐゴシック" charset="0"/>
              </a:defRPr>
            </a:lvl9pPr>
          </a:lstStyle>
          <a:p>
            <a:pPr eaLnBrk="1" hangingPunct="1"/>
            <a:r>
              <a:rPr lang="en-GB">
                <a:latin typeface="Arial" charset="0"/>
              </a:rPr>
              <a:t>Experimenting together with farmers vegetative propagation techniques  on  species  prioritised by communities</a:t>
            </a:r>
          </a:p>
        </p:txBody>
      </p:sp>
      <p:sp>
        <p:nvSpPr>
          <p:cNvPr id="36870" name="TextBox 9"/>
          <p:cNvSpPr txBox="1">
            <a:spLocks noChangeArrowheads="1"/>
          </p:cNvSpPr>
          <p:nvPr/>
        </p:nvSpPr>
        <p:spPr bwMode="auto">
          <a:xfrm>
            <a:off x="8028658" y="6197601"/>
            <a:ext cx="4707467" cy="746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sz="2000" b="1">
                <a:solidFill>
                  <a:schemeClr val="tx1"/>
                </a:solidFill>
                <a:latin typeface="Calibri" charset="0"/>
                <a:ea typeface="ＭＳ Ｐゴシック" charset="0"/>
              </a:defRPr>
            </a:lvl1pPr>
            <a:lvl2pPr marL="742950" indent="-285750" eaLnBrk="0" hangingPunct="0">
              <a:defRPr sz="2000" b="1">
                <a:solidFill>
                  <a:schemeClr val="tx1"/>
                </a:solidFill>
                <a:latin typeface="Calibri" charset="0"/>
                <a:ea typeface="ＭＳ Ｐゴシック" charset="0"/>
              </a:defRPr>
            </a:lvl2pPr>
            <a:lvl3pPr marL="1143000" indent="-228600" eaLnBrk="0" hangingPunct="0">
              <a:defRPr sz="2000" b="1">
                <a:solidFill>
                  <a:schemeClr val="tx1"/>
                </a:solidFill>
                <a:latin typeface="Calibri" charset="0"/>
                <a:ea typeface="ＭＳ Ｐゴシック" charset="0"/>
              </a:defRPr>
            </a:lvl3pPr>
            <a:lvl4pPr marL="1600200" indent="-228600" eaLnBrk="0" hangingPunct="0">
              <a:defRPr sz="2000" b="1">
                <a:solidFill>
                  <a:schemeClr val="tx1"/>
                </a:solidFill>
                <a:latin typeface="Calibri" charset="0"/>
                <a:ea typeface="ＭＳ Ｐゴシック" charset="0"/>
              </a:defRPr>
            </a:lvl4pPr>
            <a:lvl5pPr marL="2057400" indent="-228600" eaLnBrk="0" hangingPunct="0">
              <a:defRPr sz="2000" b="1">
                <a:solidFill>
                  <a:schemeClr val="tx1"/>
                </a:solidFill>
                <a:latin typeface="Calibri" charset="0"/>
                <a:ea typeface="ＭＳ Ｐゴシック" charset="0"/>
              </a:defRPr>
            </a:lvl5pPr>
            <a:lvl6pPr marL="2514600" indent="-228600" eaLnBrk="0" fontAlgn="base" hangingPunct="0">
              <a:spcBef>
                <a:spcPct val="0"/>
              </a:spcBef>
              <a:spcAft>
                <a:spcPct val="0"/>
              </a:spcAft>
              <a:defRPr sz="2000" b="1">
                <a:solidFill>
                  <a:schemeClr val="tx1"/>
                </a:solidFill>
                <a:latin typeface="Calibri" charset="0"/>
                <a:ea typeface="ＭＳ Ｐゴシック" charset="0"/>
              </a:defRPr>
            </a:lvl6pPr>
            <a:lvl7pPr marL="2971800" indent="-228600" eaLnBrk="0" fontAlgn="base" hangingPunct="0">
              <a:spcBef>
                <a:spcPct val="0"/>
              </a:spcBef>
              <a:spcAft>
                <a:spcPct val="0"/>
              </a:spcAft>
              <a:defRPr sz="2000" b="1">
                <a:solidFill>
                  <a:schemeClr val="tx1"/>
                </a:solidFill>
                <a:latin typeface="Calibri" charset="0"/>
                <a:ea typeface="ＭＳ Ｐゴシック" charset="0"/>
              </a:defRPr>
            </a:lvl7pPr>
            <a:lvl8pPr marL="3429000" indent="-228600" eaLnBrk="0" fontAlgn="base" hangingPunct="0">
              <a:spcBef>
                <a:spcPct val="0"/>
              </a:spcBef>
              <a:spcAft>
                <a:spcPct val="0"/>
              </a:spcAft>
              <a:defRPr sz="2000" b="1">
                <a:solidFill>
                  <a:schemeClr val="tx1"/>
                </a:solidFill>
                <a:latin typeface="Calibri" charset="0"/>
                <a:ea typeface="ＭＳ Ｐゴシック" charset="0"/>
              </a:defRPr>
            </a:lvl8pPr>
            <a:lvl9pPr marL="3886200" indent="-228600" eaLnBrk="0" fontAlgn="base" hangingPunct="0">
              <a:spcBef>
                <a:spcPct val="0"/>
              </a:spcBef>
              <a:spcAft>
                <a:spcPct val="0"/>
              </a:spcAft>
              <a:defRPr sz="2000" b="1">
                <a:solidFill>
                  <a:schemeClr val="tx1"/>
                </a:solidFill>
                <a:latin typeface="Calibri" charset="0"/>
                <a:ea typeface="ＭＳ Ｐゴシック" charset="0"/>
              </a:defRPr>
            </a:lvl9pPr>
          </a:lstStyle>
          <a:p>
            <a:pPr eaLnBrk="1" hangingPunct="1"/>
            <a:r>
              <a:rPr lang="en-GB">
                <a:latin typeface="Arial" charset="0"/>
              </a:rPr>
              <a:t>Exchanging planting material between resource centres</a:t>
            </a:r>
          </a:p>
        </p:txBody>
      </p:sp>
      <p:sp>
        <p:nvSpPr>
          <p:cNvPr id="36871" name="TextBox 10"/>
          <p:cNvSpPr txBox="1">
            <a:spLocks noChangeArrowheads="1"/>
          </p:cNvSpPr>
          <p:nvPr/>
        </p:nvSpPr>
        <p:spPr bwMode="auto">
          <a:xfrm>
            <a:off x="1280161" y="5258365"/>
            <a:ext cx="6143413" cy="439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sz="2000" b="1">
                <a:solidFill>
                  <a:schemeClr val="tx1"/>
                </a:solidFill>
                <a:latin typeface="Calibri" charset="0"/>
                <a:ea typeface="ＭＳ Ｐゴシック" charset="0"/>
              </a:defRPr>
            </a:lvl1pPr>
            <a:lvl2pPr marL="742950" indent="-285750" eaLnBrk="0" hangingPunct="0">
              <a:defRPr sz="2000" b="1">
                <a:solidFill>
                  <a:schemeClr val="tx1"/>
                </a:solidFill>
                <a:latin typeface="Calibri" charset="0"/>
                <a:ea typeface="ＭＳ Ｐゴシック" charset="0"/>
              </a:defRPr>
            </a:lvl2pPr>
            <a:lvl3pPr marL="1143000" indent="-228600" eaLnBrk="0" hangingPunct="0">
              <a:defRPr sz="2000" b="1">
                <a:solidFill>
                  <a:schemeClr val="tx1"/>
                </a:solidFill>
                <a:latin typeface="Calibri" charset="0"/>
                <a:ea typeface="ＭＳ Ｐゴシック" charset="0"/>
              </a:defRPr>
            </a:lvl3pPr>
            <a:lvl4pPr marL="1600200" indent="-228600" eaLnBrk="0" hangingPunct="0">
              <a:defRPr sz="2000" b="1">
                <a:solidFill>
                  <a:schemeClr val="tx1"/>
                </a:solidFill>
                <a:latin typeface="Calibri" charset="0"/>
                <a:ea typeface="ＭＳ Ｐゴシック" charset="0"/>
              </a:defRPr>
            </a:lvl4pPr>
            <a:lvl5pPr marL="2057400" indent="-228600" eaLnBrk="0" hangingPunct="0">
              <a:defRPr sz="2000" b="1">
                <a:solidFill>
                  <a:schemeClr val="tx1"/>
                </a:solidFill>
                <a:latin typeface="Calibri" charset="0"/>
                <a:ea typeface="ＭＳ Ｐゴシック" charset="0"/>
              </a:defRPr>
            </a:lvl5pPr>
            <a:lvl6pPr marL="2514600" indent="-228600" eaLnBrk="0" fontAlgn="base" hangingPunct="0">
              <a:spcBef>
                <a:spcPct val="0"/>
              </a:spcBef>
              <a:spcAft>
                <a:spcPct val="0"/>
              </a:spcAft>
              <a:defRPr sz="2000" b="1">
                <a:solidFill>
                  <a:schemeClr val="tx1"/>
                </a:solidFill>
                <a:latin typeface="Calibri" charset="0"/>
                <a:ea typeface="ＭＳ Ｐゴシック" charset="0"/>
              </a:defRPr>
            </a:lvl6pPr>
            <a:lvl7pPr marL="2971800" indent="-228600" eaLnBrk="0" fontAlgn="base" hangingPunct="0">
              <a:spcBef>
                <a:spcPct val="0"/>
              </a:spcBef>
              <a:spcAft>
                <a:spcPct val="0"/>
              </a:spcAft>
              <a:defRPr sz="2000" b="1">
                <a:solidFill>
                  <a:schemeClr val="tx1"/>
                </a:solidFill>
                <a:latin typeface="Calibri" charset="0"/>
                <a:ea typeface="ＭＳ Ｐゴシック" charset="0"/>
              </a:defRPr>
            </a:lvl7pPr>
            <a:lvl8pPr marL="3429000" indent="-228600" eaLnBrk="0" fontAlgn="base" hangingPunct="0">
              <a:spcBef>
                <a:spcPct val="0"/>
              </a:spcBef>
              <a:spcAft>
                <a:spcPct val="0"/>
              </a:spcAft>
              <a:defRPr sz="2000" b="1">
                <a:solidFill>
                  <a:schemeClr val="tx1"/>
                </a:solidFill>
                <a:latin typeface="Calibri" charset="0"/>
                <a:ea typeface="ＭＳ Ｐゴシック" charset="0"/>
              </a:defRPr>
            </a:lvl8pPr>
            <a:lvl9pPr marL="3886200" indent="-228600" eaLnBrk="0" fontAlgn="base" hangingPunct="0">
              <a:spcBef>
                <a:spcPct val="0"/>
              </a:spcBef>
              <a:spcAft>
                <a:spcPct val="0"/>
              </a:spcAft>
              <a:defRPr sz="2000" b="1">
                <a:solidFill>
                  <a:schemeClr val="tx1"/>
                </a:solidFill>
                <a:latin typeface="Calibri" charset="0"/>
                <a:ea typeface="ＭＳ Ｐゴシック" charset="0"/>
              </a:defRPr>
            </a:lvl9pPr>
          </a:lstStyle>
          <a:p>
            <a:pPr eaLnBrk="1" hangingPunct="1"/>
            <a:r>
              <a:rPr lang="en-GB">
                <a:latin typeface="Arial" charset="0"/>
              </a:rPr>
              <a:t>Learning from each other during study visits</a:t>
            </a:r>
          </a:p>
        </p:txBody>
      </p:sp>
      <p:sp>
        <p:nvSpPr>
          <p:cNvPr id="36872" name="Title 1"/>
          <p:cNvSpPr>
            <a:spLocks noGrp="1"/>
          </p:cNvSpPr>
          <p:nvPr>
            <p:ph type="title"/>
          </p:nvPr>
        </p:nvSpPr>
        <p:spPr bwMode="auto">
          <a:xfrm>
            <a:off x="767645" y="15805"/>
            <a:ext cx="6375964" cy="1625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6" tIns="65023" rIns="130046" bIns="65023" numCol="1" anchor="t" anchorCtr="0" compatLnSpc="1">
            <a:prstTxWarp prst="textNoShape">
              <a:avLst/>
            </a:prstTxWarp>
          </a:bodyPr>
          <a:lstStyle/>
          <a:p>
            <a:pPr algn="l" eaLnBrk="1" hangingPunct="1"/>
            <a:r>
              <a:rPr lang="fr-FR" sz="5700" i="1">
                <a:solidFill>
                  <a:srgbClr val="00B0F0"/>
                </a:solidFill>
                <a:latin typeface="Arial" charset="0"/>
              </a:rPr>
              <a:t>Activities</a:t>
            </a:r>
            <a:endParaRPr lang="fr-FR">
              <a:latin typeface="Arial" charset="0"/>
            </a:endParaRPr>
          </a:p>
        </p:txBody>
      </p:sp>
    </p:spTree>
    <p:extLst>
      <p:ext uri="{BB962C8B-B14F-4D97-AF65-F5344CB8AC3E}">
        <p14:creationId xmlns:p14="http://schemas.microsoft.com/office/powerpoint/2010/main" val="137585271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3" name="AutoShape 1"/>
          <p:cNvSpPr>
            <a:spLocks/>
          </p:cNvSpPr>
          <p:nvPr/>
        </p:nvSpPr>
        <p:spPr bwMode="auto">
          <a:xfrm>
            <a:off x="11631613" y="9085263"/>
            <a:ext cx="414337" cy="487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6435" tIns="72248" rIns="126435" bIns="72248"/>
          <a:lstStyle/>
          <a:p>
            <a:pPr defTabSz="1300163">
              <a:defRPr/>
            </a:pPr>
            <a:r>
              <a:rPr lang="en-US" sz="1900">
                <a:latin typeface="Times New Roman" charset="0"/>
                <a:cs typeface="Times New Roman" charset="0"/>
                <a:sym typeface="Times New Roman" charset="0"/>
              </a:rPr>
              <a:t>6</a:t>
            </a:r>
            <a:endParaRPr lang="en-US">
              <a:cs typeface="Helvetica Light" charset="0"/>
            </a:endParaRPr>
          </a:p>
        </p:txBody>
      </p:sp>
      <p:sp>
        <p:nvSpPr>
          <p:cNvPr id="8194" name="Rectangle 2"/>
          <p:cNvSpPr>
            <a:spLocks noGrp="1" noChangeArrowheads="1"/>
          </p:cNvSpPr>
          <p:nvPr>
            <p:ph type="title"/>
          </p:nvPr>
        </p:nvSpPr>
        <p:spPr>
          <a:xfrm>
            <a:off x="974725" y="1082675"/>
            <a:ext cx="11053763" cy="6827838"/>
          </a:xfrm>
        </p:spPr>
        <p:txBody>
          <a:bodyPr lIns="72248" tIns="72248" rIns="198684" bIns="72248" anchor="t"/>
          <a:lstStyle/>
          <a:p>
            <a:pPr marL="39688" algn="l" defTabSz="1300163" eaLnBrk="1">
              <a:defRPr/>
            </a:pPr>
            <a:r>
              <a:rPr lang="en-US" sz="4500" b="1" smtClean="0">
                <a:latin typeface="Verdana" charset="0"/>
                <a:cs typeface="Verdana" charset="0"/>
                <a:sym typeface="Verdana" charset="0"/>
              </a:rPr>
              <a:t>Why agroforestry? </a:t>
            </a:r>
            <a:endParaRPr lang="en-US" smtClean="0"/>
          </a:p>
        </p:txBody>
      </p:sp>
      <p:sp>
        <p:nvSpPr>
          <p:cNvPr id="8195" name="Rectangle 3"/>
          <p:cNvSpPr>
            <a:spLocks noGrp="1" noChangeArrowheads="1"/>
          </p:cNvSpPr>
          <p:nvPr>
            <p:ph idx="1"/>
          </p:nvPr>
        </p:nvSpPr>
        <p:spPr>
          <a:xfrm>
            <a:off x="974725" y="2816225"/>
            <a:ext cx="11053763" cy="6937375"/>
          </a:xfrm>
        </p:spPr>
        <p:txBody>
          <a:bodyPr lIns="72248" tIns="72248" rIns="198684" bIns="72248" anchor="t"/>
          <a:lstStyle/>
          <a:p>
            <a:pPr marL="404813" indent="-365125" defTabSz="1300163" eaLnBrk="1">
              <a:lnSpc>
                <a:spcPct val="90000"/>
              </a:lnSpc>
              <a:spcBef>
                <a:spcPts val="800"/>
              </a:spcBef>
              <a:buClr>
                <a:srgbClr val="000000"/>
              </a:buClr>
              <a:buFont typeface="ArialMT" charset="0"/>
              <a:buChar char="•"/>
              <a:defRPr/>
            </a:pPr>
            <a:r>
              <a:rPr lang="en-US" sz="2500" dirty="0" smtClean="0">
                <a:latin typeface="Verdana" charset="0"/>
                <a:cs typeface="Verdana" charset="0"/>
                <a:sym typeface="Verdana" charset="0"/>
              </a:rPr>
              <a:t>Agroforestry lets farmers </a:t>
            </a:r>
            <a:r>
              <a:rPr lang="en-US" sz="2500" b="1" dirty="0" smtClean="0">
                <a:latin typeface="Verdana" charset="0"/>
                <a:cs typeface="Verdana" charset="0"/>
                <a:sym typeface="Verdana" charset="0"/>
              </a:rPr>
              <a:t>grow more food, fodder and fuel</a:t>
            </a:r>
            <a:r>
              <a:rPr lang="en-US" sz="2500" dirty="0" smtClean="0">
                <a:latin typeface="Verdana" charset="0"/>
                <a:cs typeface="Verdana" charset="0"/>
                <a:sym typeface="Verdana" charset="0"/>
              </a:rPr>
              <a:t> while managing agricultural landscapes for critical ecosystem services - sustainably. </a:t>
            </a:r>
            <a:endParaRPr lang="en-US" sz="3400" dirty="0" smtClean="0">
              <a:latin typeface="Verdana" charset="0"/>
              <a:cs typeface="Verdana" charset="0"/>
              <a:sym typeface="Verdana" charset="0"/>
            </a:endParaRPr>
          </a:p>
          <a:p>
            <a:pPr marL="404813" indent="-365125" defTabSz="1300163" eaLnBrk="1">
              <a:lnSpc>
                <a:spcPct val="90000"/>
              </a:lnSpc>
              <a:spcBef>
                <a:spcPts val="800"/>
              </a:spcBef>
              <a:buClr>
                <a:srgbClr val="000000"/>
              </a:buClr>
              <a:buFont typeface="ArialMT" charset="0"/>
              <a:buChar char="•"/>
              <a:defRPr/>
            </a:pPr>
            <a:r>
              <a:rPr lang="en-US" sz="2500" dirty="0" smtClean="0">
                <a:latin typeface="Verdana" charset="0"/>
                <a:cs typeface="Verdana" charset="0"/>
                <a:sym typeface="Verdana" charset="0"/>
              </a:rPr>
              <a:t>Agroforestry helps </a:t>
            </a:r>
            <a:r>
              <a:rPr lang="en-US" sz="2500" b="1" dirty="0" smtClean="0">
                <a:latin typeface="Verdana" charset="0"/>
                <a:cs typeface="Verdana" charset="0"/>
                <a:sym typeface="Verdana" charset="0"/>
              </a:rPr>
              <a:t>curb greenhouse gas emissions </a:t>
            </a:r>
            <a:r>
              <a:rPr lang="en-US" sz="2500" dirty="0" smtClean="0">
                <a:latin typeface="Verdana" charset="0"/>
                <a:cs typeface="Verdana" charset="0"/>
                <a:sym typeface="Verdana" charset="0"/>
              </a:rPr>
              <a:t>by slowing the conversion of forest to farmland and by sequestering more carbon on farms (in trees and the soil)</a:t>
            </a:r>
            <a:r>
              <a:rPr lang="en-US" sz="2500" dirty="0" smtClean="0">
                <a:latin typeface="Verdana" charset="0"/>
                <a:cs typeface="Verdana" charset="0"/>
                <a:sym typeface="Verdana" charset="0"/>
              </a:rPr>
              <a:t>.</a:t>
            </a:r>
          </a:p>
          <a:p>
            <a:pPr marL="404813" indent="-365125" defTabSz="1300163" eaLnBrk="1">
              <a:lnSpc>
                <a:spcPct val="90000"/>
              </a:lnSpc>
              <a:spcBef>
                <a:spcPts val="800"/>
              </a:spcBef>
              <a:buClr>
                <a:srgbClr val="000000"/>
              </a:buClr>
              <a:buFont typeface="ArialMT" charset="0"/>
              <a:buChar char="•"/>
              <a:defRPr/>
            </a:pPr>
            <a:r>
              <a:rPr lang="en-US" sz="2500" dirty="0" smtClean="0">
                <a:latin typeface="Verdana" charset="0"/>
                <a:cs typeface="Verdana" charset="0"/>
                <a:sym typeface="Verdana" charset="0"/>
              </a:rPr>
              <a:t>Agroforestry can involve </a:t>
            </a:r>
            <a:r>
              <a:rPr lang="en-US" sz="2500" b="1" dirty="0" smtClean="0">
                <a:latin typeface="Verdana" charset="0"/>
                <a:cs typeface="Verdana" charset="0"/>
                <a:sym typeface="Verdana" charset="0"/>
              </a:rPr>
              <a:t>hundreds of highly nutritious species</a:t>
            </a:r>
            <a:r>
              <a:rPr lang="en-US" sz="2500" dirty="0" smtClean="0">
                <a:latin typeface="Verdana" charset="0"/>
                <a:cs typeface="Verdana" charset="0"/>
                <a:sym typeface="Verdana" charset="0"/>
              </a:rPr>
              <a:t>, many of which are still relatively unknown.</a:t>
            </a:r>
            <a:endParaRPr lang="en-US" sz="3400" dirty="0" smtClean="0">
              <a:latin typeface="Verdana" charset="0"/>
              <a:cs typeface="Verdana" charset="0"/>
              <a:sym typeface="Verdana" charset="0"/>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sld>
</file>

<file path=ppt/slides/slide37.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6385" name="Picture 1"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55863"/>
            <a:ext cx="13004800" cy="7297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386" name="AutoShape 2"/>
          <p:cNvSpPr>
            <a:spLocks/>
          </p:cNvSpPr>
          <p:nvPr/>
        </p:nvSpPr>
        <p:spPr bwMode="auto">
          <a:xfrm>
            <a:off x="627063" y="8767763"/>
            <a:ext cx="9342437" cy="1731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6435" tIns="72248" rIns="126435" bIns="72248"/>
          <a:lstStyle/>
          <a:p>
            <a:pPr algn="l" defTabSz="1300163">
              <a:defRPr/>
            </a:pPr>
            <a:r>
              <a:rPr lang="en-US" sz="2500" i="1">
                <a:solidFill>
                  <a:srgbClr val="FFFFFF"/>
                </a:solidFill>
                <a:latin typeface="Verdana" charset="0"/>
                <a:cs typeface="Verdana" charset="0"/>
                <a:sym typeface="Verdana" charset="0"/>
              </a:rPr>
              <a:t>Malawi is one of African 16 countries (April 2012) that are implementing or setting up National Evergreen Agriculture Action Plans, and the seat of the World Agroforestry Centre</a:t>
            </a:r>
            <a:r>
              <a:rPr lang="ja-JP" altLang="en-US" sz="2500" i="1">
                <a:solidFill>
                  <a:srgbClr val="FFFFFF"/>
                </a:solidFill>
                <a:latin typeface="Verdana" charset="0"/>
                <a:cs typeface="Verdana" charset="0"/>
                <a:sym typeface="Verdana" charset="0"/>
              </a:rPr>
              <a:t>’</a:t>
            </a:r>
            <a:r>
              <a:rPr lang="en-US" sz="2500" i="1">
                <a:solidFill>
                  <a:srgbClr val="FFFFFF"/>
                </a:solidFill>
                <a:latin typeface="Verdana" charset="0"/>
                <a:cs typeface="Verdana" charset="0"/>
                <a:sym typeface="Verdana" charset="0"/>
              </a:rPr>
              <a:t>s Southern Africa hub.</a:t>
            </a:r>
            <a:endParaRPr lang="en-US">
              <a:cs typeface="Helvetica Light" charset="0"/>
            </a:endParaRPr>
          </a:p>
        </p:txBody>
      </p:sp>
      <p:sp>
        <p:nvSpPr>
          <p:cNvPr id="16387" name="Rectangle 3"/>
          <p:cNvSpPr>
            <a:spLocks noGrp="1" noChangeArrowheads="1"/>
          </p:cNvSpPr>
          <p:nvPr>
            <p:ph type="title"/>
          </p:nvPr>
        </p:nvSpPr>
        <p:spPr>
          <a:xfrm>
            <a:off x="974725" y="1082675"/>
            <a:ext cx="11053763" cy="979488"/>
          </a:xfrm>
        </p:spPr>
        <p:txBody>
          <a:bodyPr lIns="54186" tIns="54186" rIns="54186" bIns="54186" anchor="t"/>
          <a:lstStyle/>
          <a:p>
            <a:pPr algn="l" defTabSz="1300163" eaLnBrk="1">
              <a:defRPr/>
            </a:pPr>
            <a:r>
              <a:rPr lang="en-US" sz="2700" b="1" smtClean="0">
                <a:latin typeface="Verdana" charset="0"/>
                <a:cs typeface="Verdana" charset="0"/>
                <a:sym typeface="Verdana" charset="0"/>
              </a:rPr>
              <a:t>Malawi National Agroforestry Food Security Programme</a:t>
            </a:r>
            <a:br>
              <a:rPr lang="en-US" sz="2700" b="1" smtClean="0">
                <a:latin typeface="Verdana" charset="0"/>
                <a:cs typeface="Verdana" charset="0"/>
                <a:sym typeface="Verdana" charset="0"/>
              </a:rPr>
            </a:br>
            <a:endParaRPr lang="en-US" smtClean="0"/>
          </a:p>
        </p:txBody>
      </p:sp>
    </p:spTree>
  </p:cSld>
  <p:clrMapOvr>
    <a:masterClrMapping/>
  </p:clrMapOvr>
  <p:transition xmlns:p14="http://schemas.microsoft.com/office/powerpoint/2010/main"/>
</p:sld>
</file>

<file path=ppt/slides/slide3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7409" name="Picture 1"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10" name="AutoShape 2"/>
          <p:cNvSpPr>
            <a:spLocks/>
          </p:cNvSpPr>
          <p:nvPr/>
        </p:nvSpPr>
        <p:spPr bwMode="auto">
          <a:xfrm>
            <a:off x="558800" y="7912100"/>
            <a:ext cx="8258175" cy="1731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6435" tIns="72248" rIns="126435" bIns="72248"/>
          <a:lstStyle/>
          <a:p>
            <a:pPr algn="l" defTabSz="1300163">
              <a:defRPr/>
            </a:pPr>
            <a:r>
              <a:rPr lang="en-US" sz="2500" i="1">
                <a:solidFill>
                  <a:srgbClr val="FFFFFF"/>
                </a:solidFill>
                <a:latin typeface="Verdana" charset="0"/>
                <a:cs typeface="Verdana" charset="0"/>
                <a:sym typeface="Verdana" charset="0"/>
              </a:rPr>
              <a:t>Gliricidia, </a:t>
            </a:r>
            <a:r>
              <a:rPr lang="en-US" sz="2500">
                <a:solidFill>
                  <a:srgbClr val="FFFFFF"/>
                </a:solidFill>
                <a:latin typeface="Verdana" charset="0"/>
                <a:cs typeface="Verdana" charset="0"/>
                <a:sym typeface="Verdana" charset="0"/>
              </a:rPr>
              <a:t>a leguminous coppice tree, interplanted with maize. The leaves are cut and turned over into the topmost soil layer, providing nitrogen and other nutrients</a:t>
            </a:r>
            <a:endParaRPr lang="en-US">
              <a:cs typeface="Helvetica Light" charset="0"/>
            </a:endParaRPr>
          </a:p>
        </p:txBody>
      </p:sp>
      <p:sp>
        <p:nvSpPr>
          <p:cNvPr id="17411" name="AutoShape 3"/>
          <p:cNvSpPr>
            <a:spLocks/>
          </p:cNvSpPr>
          <p:nvPr/>
        </p:nvSpPr>
        <p:spPr bwMode="auto">
          <a:xfrm>
            <a:off x="10728325" y="8451850"/>
            <a:ext cx="1408113" cy="650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211F02"/>
          </a:solidFill>
          <a:ln>
            <a:noFill/>
          </a:ln>
          <a:effectLst/>
          <a:extLst>
            <a:ext uri="{91240B29-F687-4f45-9708-019B960494DF}">
              <a14:hiddenLine xmlns:a14="http://schemas.microsoft.com/office/drawing/2010/main" w="25400"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2248" tIns="72248" rIns="72248" bIns="72248" anchor="ctr"/>
          <a:lstStyle/>
          <a:p>
            <a:pPr defTabSz="830263">
              <a:defRPr/>
            </a:pPr>
            <a:endParaRPr lang="en-US" sz="3400">
              <a:solidFill>
                <a:srgbClr val="FFFFFF"/>
              </a:solidFill>
              <a:cs typeface="Helvetica Light" charset="0"/>
            </a:endParaRPr>
          </a:p>
        </p:txBody>
      </p:sp>
    </p:spTree>
  </p:cSld>
  <p:clrMapOvr>
    <a:masterClrMapping/>
  </p:clrMapOvr>
  <p:transition xmlns:p14="http://schemas.microsoft.com/office/powerpoint/2010/main"/>
</p:sld>
</file>

<file path=ppt/slides/slide39.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460375" y="1189038"/>
            <a:ext cx="11674475" cy="733425"/>
          </a:xfrm>
          <a:solidFill>
            <a:srgbClr val="FFFFFF"/>
          </a:solidFill>
          <a:extLst>
            <a:ext uri="{91240B29-F687-4f45-9708-019B960494DF}">
              <a14:hiddenLine xmlns:a14="http://schemas.microsoft.com/office/drawing/2010/main" w="12700">
                <a:solidFill>
                  <a:srgbClr val="000000"/>
                </a:solidFill>
                <a:round/>
                <a:headEnd/>
                <a:tailEnd/>
              </a14:hiddenLine>
            </a:ext>
          </a:extLst>
        </p:spPr>
        <p:txBody>
          <a:bodyPr lIns="54186" tIns="54186" rIns="54186" bIns="54186"/>
          <a:lstStyle/>
          <a:p>
            <a:pPr algn="l" defTabSz="1300163" eaLnBrk="1">
              <a:defRPr/>
            </a:pPr>
            <a:r>
              <a:rPr lang="en-US" sz="2800" b="1" smtClean="0">
                <a:latin typeface="Verdana" charset="0"/>
                <a:cs typeface="Verdana" charset="0"/>
                <a:sym typeface="Verdana" charset="0"/>
              </a:rPr>
              <a:t>Fertilizer tree options: from the short to the long term</a:t>
            </a:r>
            <a:endParaRPr lang="en-US" smtClean="0"/>
          </a:p>
        </p:txBody>
      </p:sp>
      <p:sp>
        <p:nvSpPr>
          <p:cNvPr id="26626" name="AutoShape 2"/>
          <p:cNvSpPr>
            <a:spLocks/>
          </p:cNvSpPr>
          <p:nvPr/>
        </p:nvSpPr>
        <p:spPr bwMode="auto">
          <a:xfrm>
            <a:off x="76200" y="6103938"/>
            <a:ext cx="2251075" cy="1276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4186" tIns="54186" rIns="54186" bIns="54186"/>
          <a:lstStyle/>
          <a:p>
            <a:pPr defTabSz="1300163">
              <a:spcBef>
                <a:spcPts val="1000"/>
              </a:spcBef>
              <a:defRPr/>
            </a:pPr>
            <a:r>
              <a:rPr lang="en-US" sz="1900" b="1">
                <a:latin typeface="Arial" charset="0"/>
                <a:cs typeface="Arial" charset="0"/>
                <a:sym typeface="Arial" charset="0"/>
              </a:rPr>
              <a:t>Relay Fallow </a:t>
            </a:r>
            <a:br>
              <a:rPr lang="en-US" sz="1900" b="1">
                <a:latin typeface="Arial" charset="0"/>
                <a:cs typeface="Arial" charset="0"/>
                <a:sym typeface="Arial" charset="0"/>
              </a:rPr>
            </a:br>
            <a:r>
              <a:rPr lang="en-US" sz="1900" b="1">
                <a:latin typeface="Arial" charset="0"/>
                <a:cs typeface="Arial" charset="0"/>
                <a:sym typeface="Arial" charset="0"/>
              </a:rPr>
              <a:t>intercropping</a:t>
            </a:r>
            <a:br>
              <a:rPr lang="en-US" sz="1900" b="1">
                <a:latin typeface="Arial" charset="0"/>
                <a:cs typeface="Arial" charset="0"/>
                <a:sym typeface="Arial" charset="0"/>
              </a:rPr>
            </a:br>
            <a:r>
              <a:rPr lang="en-US" sz="1900" b="1">
                <a:latin typeface="Arial" charset="0"/>
                <a:cs typeface="Arial" charset="0"/>
                <a:sym typeface="Arial" charset="0"/>
              </a:rPr>
              <a:t>(grain yield: 2-3 tons)</a:t>
            </a:r>
            <a:endParaRPr lang="en-US">
              <a:cs typeface="Helvetica Light" charset="0"/>
            </a:endParaRPr>
          </a:p>
        </p:txBody>
      </p:sp>
      <p:sp>
        <p:nvSpPr>
          <p:cNvPr id="26627" name="AutoShape 3"/>
          <p:cNvSpPr>
            <a:spLocks/>
          </p:cNvSpPr>
          <p:nvPr/>
        </p:nvSpPr>
        <p:spPr bwMode="auto">
          <a:xfrm>
            <a:off x="3370263" y="6208713"/>
            <a:ext cx="2693987" cy="635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4186" tIns="54186" rIns="54186" bIns="54186"/>
          <a:lstStyle/>
          <a:p>
            <a:pPr defTabSz="1300163">
              <a:lnSpc>
                <a:spcPct val="80000"/>
              </a:lnSpc>
              <a:spcBef>
                <a:spcPts val="1000"/>
              </a:spcBef>
              <a:defRPr/>
            </a:pPr>
            <a:r>
              <a:rPr lang="en-US" sz="1900" b="1">
                <a:latin typeface="Arial" charset="0"/>
                <a:cs typeface="Arial" charset="0"/>
                <a:sym typeface="Arial" charset="0"/>
              </a:rPr>
              <a:t>Improved Fallows</a:t>
            </a:r>
            <a:br>
              <a:rPr lang="en-US" sz="1900" b="1">
                <a:latin typeface="Arial" charset="0"/>
                <a:cs typeface="Arial" charset="0"/>
                <a:sym typeface="Arial" charset="0"/>
              </a:rPr>
            </a:br>
            <a:r>
              <a:rPr lang="en-US" sz="1900" b="1">
                <a:latin typeface="Arial" charset="0"/>
                <a:cs typeface="Arial" charset="0"/>
                <a:sym typeface="Arial" charset="0"/>
              </a:rPr>
              <a:t>(grain yield: 3-4 tons)</a:t>
            </a:r>
            <a:endParaRPr lang="en-US">
              <a:cs typeface="Helvetica Light" charset="0"/>
            </a:endParaRPr>
          </a:p>
        </p:txBody>
      </p:sp>
      <p:sp>
        <p:nvSpPr>
          <p:cNvPr id="26628" name="AutoShape 4"/>
          <p:cNvSpPr>
            <a:spLocks/>
          </p:cNvSpPr>
          <p:nvPr/>
        </p:nvSpPr>
        <p:spPr bwMode="auto">
          <a:xfrm>
            <a:off x="6604000" y="6208713"/>
            <a:ext cx="2663825" cy="984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4186" tIns="54186" rIns="54186" bIns="54186"/>
          <a:lstStyle/>
          <a:p>
            <a:pPr defTabSz="1300163">
              <a:spcBef>
                <a:spcPts val="1000"/>
              </a:spcBef>
              <a:defRPr/>
            </a:pPr>
            <a:r>
              <a:rPr lang="en-US" sz="1900" b="1">
                <a:latin typeface="Arial" charset="0"/>
                <a:cs typeface="Arial" charset="0"/>
                <a:sym typeface="Arial" charset="0"/>
              </a:rPr>
              <a:t>Gliricidia / Maize </a:t>
            </a:r>
            <a:br>
              <a:rPr lang="en-US" sz="1900" b="1">
                <a:latin typeface="Arial" charset="0"/>
                <a:cs typeface="Arial" charset="0"/>
                <a:sym typeface="Arial" charset="0"/>
              </a:rPr>
            </a:br>
            <a:r>
              <a:rPr lang="en-US" sz="1900" b="1">
                <a:latin typeface="Arial" charset="0"/>
                <a:cs typeface="Arial" charset="0"/>
                <a:sym typeface="Arial" charset="0"/>
              </a:rPr>
              <a:t>intercropping </a:t>
            </a:r>
            <a:br>
              <a:rPr lang="en-US" sz="1900" b="1">
                <a:latin typeface="Arial" charset="0"/>
                <a:cs typeface="Arial" charset="0"/>
                <a:sym typeface="Arial" charset="0"/>
              </a:rPr>
            </a:br>
            <a:r>
              <a:rPr lang="en-US" sz="1900" b="1">
                <a:latin typeface="Arial" charset="0"/>
                <a:cs typeface="Arial" charset="0"/>
                <a:sym typeface="Arial" charset="0"/>
              </a:rPr>
              <a:t>(grain yield 3-5 tons)</a:t>
            </a:r>
            <a:endParaRPr lang="en-US">
              <a:cs typeface="Helvetica Light" charset="0"/>
            </a:endParaRPr>
          </a:p>
        </p:txBody>
      </p:sp>
      <p:sp>
        <p:nvSpPr>
          <p:cNvPr id="26629" name="Line 5"/>
          <p:cNvSpPr>
            <a:spLocks noChangeShapeType="1"/>
          </p:cNvSpPr>
          <p:nvPr/>
        </p:nvSpPr>
        <p:spPr bwMode="auto">
          <a:xfrm flipH="1" flipV="1">
            <a:off x="1858963" y="7010400"/>
            <a:ext cx="12700" cy="563563"/>
          </a:xfrm>
          <a:prstGeom prst="line">
            <a:avLst/>
          </a:prstGeom>
          <a:noFill/>
          <a:ln w="76764" cap="sq" cmpd="sng">
            <a:solidFill>
              <a:srgbClr val="FFFFFF"/>
            </a:solidFill>
            <a:prstDash val="solid"/>
            <a:round/>
            <a:headEnd/>
            <a:tailEnd type="triangle" w="sm" len="sm"/>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Helvetica Light" charset="0"/>
            </a:endParaRPr>
          </a:p>
        </p:txBody>
      </p:sp>
      <p:pic>
        <p:nvPicPr>
          <p:cNvPr id="26630" name="Picture 6" descr="image.jpg"/>
          <p:cNvPicPr>
            <a:picLocks noChangeAspect="1"/>
          </p:cNvPicPr>
          <p:nvPr/>
        </p:nvPicPr>
        <p:blipFill>
          <a:blip r:embed="rId3">
            <a:extLst>
              <a:ext uri="{28A0092B-C50C-407E-A947-70E740481C1C}">
                <a14:useLocalDpi xmlns:a14="http://schemas.microsoft.com/office/drawing/2010/main" val="0"/>
              </a:ext>
            </a:extLst>
          </a:blip>
          <a:srcRect l="53703"/>
          <a:stretch>
            <a:fillRect/>
          </a:stretch>
        </p:blipFill>
        <p:spPr bwMode="auto">
          <a:xfrm>
            <a:off x="3327400" y="2109788"/>
            <a:ext cx="2560638" cy="3946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31" name="Picture 7" descr="imag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 y="2109788"/>
            <a:ext cx="2406650" cy="386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32" name="Picture 8" descr="image.jpg"/>
          <p:cNvPicPr>
            <a:picLocks noChangeAspect="1"/>
          </p:cNvPicPr>
          <p:nvPr/>
        </p:nvPicPr>
        <p:blipFill>
          <a:blip r:embed="rId5">
            <a:extLst>
              <a:ext uri="{28A0092B-C50C-407E-A947-70E740481C1C}">
                <a14:useLocalDpi xmlns:a14="http://schemas.microsoft.com/office/drawing/2010/main" val="0"/>
              </a:ext>
            </a:extLst>
          </a:blip>
          <a:srcRect l="16783" r="43542"/>
          <a:stretch>
            <a:fillRect/>
          </a:stretch>
        </p:blipFill>
        <p:spPr bwMode="auto">
          <a:xfrm>
            <a:off x="6602413" y="2125663"/>
            <a:ext cx="2665412" cy="3978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33" name="Picture 9" descr="image.jpg"/>
          <p:cNvPicPr>
            <a:picLocks noChangeAspect="1"/>
          </p:cNvPicPr>
          <p:nvPr/>
        </p:nvPicPr>
        <p:blipFill>
          <a:blip r:embed="rId6">
            <a:extLst>
              <a:ext uri="{28A0092B-C50C-407E-A947-70E740481C1C}">
                <a14:useLocalDpi xmlns:a14="http://schemas.microsoft.com/office/drawing/2010/main" val="0"/>
              </a:ext>
            </a:extLst>
          </a:blip>
          <a:srcRect l="20189" t="13989" r="40182" b="17189"/>
          <a:stretch>
            <a:fillRect/>
          </a:stretch>
        </p:blipFill>
        <p:spPr bwMode="auto">
          <a:xfrm>
            <a:off x="10188575" y="2109788"/>
            <a:ext cx="2662238" cy="3994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34" name="AutoShape 10"/>
          <p:cNvSpPr>
            <a:spLocks/>
          </p:cNvSpPr>
          <p:nvPr/>
        </p:nvSpPr>
        <p:spPr bwMode="auto">
          <a:xfrm>
            <a:off x="10393363" y="6208713"/>
            <a:ext cx="2224087" cy="1276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4186" tIns="54186" rIns="54186" bIns="54186"/>
          <a:lstStyle/>
          <a:p>
            <a:pPr defTabSz="1300163">
              <a:spcBef>
                <a:spcPts val="1000"/>
              </a:spcBef>
              <a:defRPr/>
            </a:pPr>
            <a:r>
              <a:rPr lang="en-US" sz="1900" b="1">
                <a:latin typeface="Arial" charset="0"/>
                <a:cs typeface="Arial" charset="0"/>
                <a:sym typeface="Arial" charset="0"/>
              </a:rPr>
              <a:t>Faidherbia/ Maize </a:t>
            </a:r>
            <a:br>
              <a:rPr lang="en-US" sz="1900" b="1">
                <a:latin typeface="Arial" charset="0"/>
                <a:cs typeface="Arial" charset="0"/>
                <a:sym typeface="Arial" charset="0"/>
              </a:rPr>
            </a:br>
            <a:r>
              <a:rPr lang="en-US" sz="1900" b="1">
                <a:latin typeface="Arial" charset="0"/>
                <a:cs typeface="Arial" charset="0"/>
                <a:sym typeface="Arial" charset="0"/>
              </a:rPr>
              <a:t>intercropping </a:t>
            </a:r>
            <a:br>
              <a:rPr lang="en-US" sz="1900" b="1">
                <a:latin typeface="Arial" charset="0"/>
                <a:cs typeface="Arial" charset="0"/>
                <a:sym typeface="Arial" charset="0"/>
              </a:rPr>
            </a:br>
            <a:r>
              <a:rPr lang="en-US" sz="1900" b="1">
                <a:latin typeface="Arial" charset="0"/>
                <a:cs typeface="Arial" charset="0"/>
                <a:sym typeface="Arial" charset="0"/>
              </a:rPr>
              <a:t>(grain yield 3-5+ tons)</a:t>
            </a:r>
            <a:endParaRPr lang="en-US">
              <a:cs typeface="Helvetica Light" charset="0"/>
            </a:endParaRPr>
          </a:p>
        </p:txBody>
      </p:sp>
      <p:sp>
        <p:nvSpPr>
          <p:cNvPr id="26635" name="AutoShape 11"/>
          <p:cNvSpPr>
            <a:spLocks/>
          </p:cNvSpPr>
          <p:nvPr/>
        </p:nvSpPr>
        <p:spPr bwMode="auto">
          <a:xfrm>
            <a:off x="4375150" y="8562975"/>
            <a:ext cx="7159625" cy="550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6435" tIns="72248" rIns="126435" bIns="72248"/>
          <a:lstStyle/>
          <a:p>
            <a:pPr algn="l" defTabSz="1300163">
              <a:defRPr/>
            </a:pPr>
            <a:r>
              <a:rPr lang="en-US" sz="2500" b="1">
                <a:latin typeface="Verdana" charset="0"/>
                <a:cs typeface="Verdana" charset="0"/>
                <a:sym typeface="Verdana" charset="0"/>
              </a:rPr>
              <a:t>Waiting period before benefit accrues</a:t>
            </a:r>
            <a:endParaRPr lang="en-US">
              <a:cs typeface="Helvetica Light" charset="0"/>
            </a:endParaRPr>
          </a:p>
        </p:txBody>
      </p:sp>
      <p:sp>
        <p:nvSpPr>
          <p:cNvPr id="26636" name="Line 12"/>
          <p:cNvSpPr>
            <a:spLocks noChangeShapeType="1"/>
          </p:cNvSpPr>
          <p:nvPr/>
        </p:nvSpPr>
        <p:spPr bwMode="auto">
          <a:xfrm>
            <a:off x="766763" y="7948613"/>
            <a:ext cx="11776075" cy="0"/>
          </a:xfrm>
          <a:prstGeom prst="line">
            <a:avLst/>
          </a:prstGeom>
          <a:noFill/>
          <a:ln w="90311" cap="flat" cmpd="sng">
            <a:solidFill>
              <a:srgbClr val="759D09"/>
            </a:solidFill>
            <a:prstDash val="solid"/>
            <a:round/>
            <a:headEnd/>
            <a:tailEnd type="arrow"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Helvetica Light" charset="0"/>
            </a:endParaRPr>
          </a:p>
        </p:txBody>
      </p:sp>
      <p:sp>
        <p:nvSpPr>
          <p:cNvPr id="26637" name="AutoShape 13"/>
          <p:cNvSpPr>
            <a:spLocks/>
          </p:cNvSpPr>
          <p:nvPr/>
        </p:nvSpPr>
        <p:spPr bwMode="auto">
          <a:xfrm>
            <a:off x="766763" y="8050213"/>
            <a:ext cx="1158875" cy="461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6435" tIns="72248" rIns="126435" bIns="72248"/>
          <a:lstStyle/>
          <a:p>
            <a:pPr algn="l" defTabSz="1300163">
              <a:defRPr/>
            </a:pPr>
            <a:r>
              <a:rPr lang="en-US" sz="1900" b="1">
                <a:latin typeface="Verdana" charset="0"/>
                <a:cs typeface="Verdana" charset="0"/>
                <a:sym typeface="Verdana" charset="0"/>
              </a:rPr>
              <a:t>1 year</a:t>
            </a:r>
            <a:endParaRPr lang="en-US">
              <a:cs typeface="Helvetica Light" charset="0"/>
            </a:endParaRPr>
          </a:p>
        </p:txBody>
      </p:sp>
      <p:sp>
        <p:nvSpPr>
          <p:cNvPr id="26638" name="AutoShape 14"/>
          <p:cNvSpPr>
            <a:spLocks/>
          </p:cNvSpPr>
          <p:nvPr/>
        </p:nvSpPr>
        <p:spPr bwMode="auto">
          <a:xfrm>
            <a:off x="3992563" y="8050213"/>
            <a:ext cx="1309687" cy="461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6435" tIns="72248" rIns="126435" bIns="72248"/>
          <a:lstStyle/>
          <a:p>
            <a:pPr algn="l" defTabSz="1300163">
              <a:defRPr/>
            </a:pPr>
            <a:r>
              <a:rPr lang="en-US" sz="1900" b="1">
                <a:latin typeface="Verdana" charset="0"/>
                <a:cs typeface="Verdana" charset="0"/>
                <a:sym typeface="Verdana" charset="0"/>
              </a:rPr>
              <a:t>2 years</a:t>
            </a:r>
            <a:endParaRPr lang="en-US">
              <a:cs typeface="Helvetica Light" charset="0"/>
            </a:endParaRPr>
          </a:p>
        </p:txBody>
      </p:sp>
      <p:sp>
        <p:nvSpPr>
          <p:cNvPr id="26639" name="AutoShape 15"/>
          <p:cNvSpPr>
            <a:spLocks/>
          </p:cNvSpPr>
          <p:nvPr/>
        </p:nvSpPr>
        <p:spPr bwMode="auto">
          <a:xfrm>
            <a:off x="7423150" y="8050213"/>
            <a:ext cx="1308100" cy="461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6435" tIns="72248" rIns="126435" bIns="72248"/>
          <a:lstStyle/>
          <a:p>
            <a:pPr algn="l" defTabSz="1300163">
              <a:defRPr/>
            </a:pPr>
            <a:r>
              <a:rPr lang="en-US" sz="1900" b="1">
                <a:latin typeface="Verdana" charset="0"/>
                <a:cs typeface="Verdana" charset="0"/>
                <a:sym typeface="Verdana" charset="0"/>
              </a:rPr>
              <a:t>3 years</a:t>
            </a:r>
            <a:endParaRPr lang="en-US">
              <a:cs typeface="Helvetica Light" charset="0"/>
            </a:endParaRPr>
          </a:p>
        </p:txBody>
      </p:sp>
      <p:sp>
        <p:nvSpPr>
          <p:cNvPr id="26640" name="AutoShape 16"/>
          <p:cNvSpPr>
            <a:spLocks/>
          </p:cNvSpPr>
          <p:nvPr/>
        </p:nvSpPr>
        <p:spPr bwMode="auto">
          <a:xfrm>
            <a:off x="10644188" y="8050213"/>
            <a:ext cx="1528762" cy="461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6435" tIns="72248" rIns="126435" bIns="72248"/>
          <a:lstStyle/>
          <a:p>
            <a:pPr algn="l" defTabSz="1300163">
              <a:defRPr/>
            </a:pPr>
            <a:r>
              <a:rPr lang="en-US" sz="1900" b="1">
                <a:latin typeface="Verdana" charset="0"/>
                <a:cs typeface="Verdana" charset="0"/>
                <a:sym typeface="Verdana" charset="0"/>
              </a:rPr>
              <a:t>5+ years</a:t>
            </a:r>
            <a:endParaRPr lang="en-US">
              <a:cs typeface="Helvetica Light" charset="0"/>
            </a:endParaRPr>
          </a:p>
        </p:txBody>
      </p:sp>
    </p:spTree>
  </p:cSld>
  <p:clrMapOvr>
    <a:masterClrMapping/>
  </p:clrMapOvr>
  <p:transition xmlns:p14="http://schemas.microsoft.com/office/powerpoint/2010/main"/>
</p:sld>
</file>

<file path=ppt/slides/slide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5" name="AutoShape 1"/>
          <p:cNvSpPr>
            <a:spLocks/>
          </p:cNvSpPr>
          <p:nvPr/>
        </p:nvSpPr>
        <p:spPr bwMode="auto">
          <a:xfrm>
            <a:off x="11631613" y="9085263"/>
            <a:ext cx="414337" cy="487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6435" tIns="72248" rIns="126435" bIns="72248"/>
          <a:lstStyle/>
          <a:p>
            <a:pPr defTabSz="1300163">
              <a:defRPr/>
            </a:pPr>
            <a:r>
              <a:rPr lang="en-US" sz="1900">
                <a:latin typeface="Times New Roman" charset="0"/>
                <a:cs typeface="Times New Roman" charset="0"/>
                <a:sym typeface="Times New Roman" charset="0"/>
              </a:rPr>
              <a:t>4</a:t>
            </a:r>
            <a:endParaRPr lang="en-US">
              <a:cs typeface="Helvetica Light" charset="0"/>
            </a:endParaRPr>
          </a:p>
        </p:txBody>
      </p:sp>
      <p:sp>
        <p:nvSpPr>
          <p:cNvPr id="6146" name="Rectangle 2"/>
          <p:cNvSpPr>
            <a:spLocks noGrp="1" noChangeArrowheads="1"/>
          </p:cNvSpPr>
          <p:nvPr>
            <p:ph type="title"/>
          </p:nvPr>
        </p:nvSpPr>
        <p:spPr>
          <a:xfrm>
            <a:off x="974725" y="866775"/>
            <a:ext cx="11053763" cy="1625600"/>
          </a:xfrm>
        </p:spPr>
        <p:txBody>
          <a:bodyPr lIns="72248" tIns="72248" rIns="198684" bIns="72248" anchor="t"/>
          <a:lstStyle/>
          <a:p>
            <a:pPr marL="39688" algn="l" defTabSz="1300163" eaLnBrk="1">
              <a:defRPr/>
            </a:pPr>
            <a:r>
              <a:rPr lang="en-US" sz="4500" b="1" smtClean="0">
                <a:latin typeface="Verdana" charset="0"/>
                <a:cs typeface="Verdana" charset="0"/>
                <a:sym typeface="Verdana" charset="0"/>
              </a:rPr>
              <a:t>Our research priorities</a:t>
            </a:r>
            <a:endParaRPr lang="en-US" smtClean="0"/>
          </a:p>
        </p:txBody>
      </p:sp>
      <p:sp>
        <p:nvSpPr>
          <p:cNvPr id="6147" name="Rectangle 3"/>
          <p:cNvSpPr>
            <a:spLocks noGrp="1" noChangeArrowheads="1"/>
          </p:cNvSpPr>
          <p:nvPr>
            <p:ph type="body" idx="1"/>
          </p:nvPr>
        </p:nvSpPr>
        <p:spPr>
          <a:xfrm>
            <a:off x="974725" y="2274888"/>
            <a:ext cx="11053763" cy="5853112"/>
          </a:xfrm>
        </p:spPr>
        <p:txBody>
          <a:bodyPr lIns="72248" tIns="72248" rIns="198684" bIns="72248" anchor="t"/>
          <a:lstStyle/>
          <a:p>
            <a:pPr marL="463550" indent="-423863" defTabSz="1300163" eaLnBrk="1">
              <a:lnSpc>
                <a:spcPct val="90000"/>
              </a:lnSpc>
              <a:spcBef>
                <a:spcPts val="800"/>
              </a:spcBef>
              <a:buClr>
                <a:srgbClr val="000000"/>
              </a:buClr>
              <a:buSzPct val="99000"/>
              <a:buFontTx/>
              <a:buAutoNum type="arabicPeriod"/>
              <a:defRPr/>
            </a:pPr>
            <a:r>
              <a:rPr lang="en-US" sz="2600" smtClean="0">
                <a:latin typeface="Verdana" charset="0"/>
                <a:cs typeface="Verdana" charset="0"/>
                <a:sym typeface="Verdana" charset="0"/>
              </a:rPr>
              <a:t>Domestication, utilization and conservation of superior agroforestry </a:t>
            </a:r>
            <a:r>
              <a:rPr lang="en-US" sz="2600" b="1" smtClean="0">
                <a:latin typeface="Verdana" charset="0"/>
                <a:cs typeface="Verdana" charset="0"/>
                <a:sym typeface="Verdana" charset="0"/>
              </a:rPr>
              <a:t>germplasm</a:t>
            </a:r>
            <a:r>
              <a:rPr lang="en-US" sz="2600" smtClean="0">
                <a:latin typeface="Verdana" charset="0"/>
                <a:cs typeface="Verdana" charset="0"/>
                <a:sym typeface="Verdana" charset="0"/>
              </a:rPr>
              <a:t>.</a:t>
            </a:r>
            <a:endParaRPr lang="en-US" sz="3200" smtClean="0">
              <a:latin typeface="Verdana" charset="0"/>
              <a:cs typeface="Verdana" charset="0"/>
              <a:sym typeface="Verdana" charset="0"/>
            </a:endParaRPr>
          </a:p>
          <a:p>
            <a:pPr marL="463550" indent="-423863" defTabSz="1300163" eaLnBrk="1">
              <a:lnSpc>
                <a:spcPct val="90000"/>
              </a:lnSpc>
              <a:spcBef>
                <a:spcPts val="800"/>
              </a:spcBef>
              <a:buClr>
                <a:srgbClr val="000000"/>
              </a:buClr>
              <a:buSzPct val="99000"/>
              <a:buFontTx/>
              <a:buAutoNum type="arabicPeriod"/>
              <a:defRPr/>
            </a:pPr>
            <a:r>
              <a:rPr lang="en-US" sz="2600" b="1" smtClean="0">
                <a:latin typeface="Verdana" charset="0"/>
                <a:cs typeface="Verdana" charset="0"/>
                <a:sym typeface="Verdana" charset="0"/>
              </a:rPr>
              <a:t>Maximizing on-farm productivity </a:t>
            </a:r>
            <a:r>
              <a:rPr lang="en-US" sz="2600" smtClean="0">
                <a:latin typeface="Verdana" charset="0"/>
                <a:cs typeface="Verdana" charset="0"/>
                <a:sym typeface="Verdana" charset="0"/>
              </a:rPr>
              <a:t>of trees and agroforestry systems.</a:t>
            </a:r>
            <a:endParaRPr lang="en-US" sz="3200" smtClean="0">
              <a:latin typeface="Verdana" charset="0"/>
              <a:cs typeface="Verdana" charset="0"/>
              <a:sym typeface="Verdana" charset="0"/>
            </a:endParaRPr>
          </a:p>
          <a:p>
            <a:pPr marL="463550" indent="-423863" defTabSz="1300163" eaLnBrk="1">
              <a:lnSpc>
                <a:spcPct val="90000"/>
              </a:lnSpc>
              <a:spcBef>
                <a:spcPts val="800"/>
              </a:spcBef>
              <a:buClr>
                <a:srgbClr val="000000"/>
              </a:buClr>
              <a:buSzPct val="99000"/>
              <a:buFontTx/>
              <a:buAutoNum type="arabicPeriod"/>
              <a:defRPr/>
            </a:pPr>
            <a:r>
              <a:rPr lang="en-US" sz="2600" b="1" smtClean="0">
                <a:latin typeface="Verdana" charset="0"/>
                <a:cs typeface="Verdana" charset="0"/>
                <a:sym typeface="Verdana" charset="0"/>
              </a:rPr>
              <a:t>Improving tree product marketing and extension </a:t>
            </a:r>
            <a:r>
              <a:rPr lang="en-US" sz="2600" smtClean="0">
                <a:latin typeface="Verdana" charset="0"/>
                <a:cs typeface="Verdana" charset="0"/>
                <a:sym typeface="Verdana" charset="0"/>
              </a:rPr>
              <a:t>for smallholders.</a:t>
            </a:r>
            <a:endParaRPr lang="en-US" sz="3200" smtClean="0">
              <a:latin typeface="Verdana" charset="0"/>
              <a:cs typeface="Verdana" charset="0"/>
              <a:sym typeface="Verdana" charset="0"/>
            </a:endParaRPr>
          </a:p>
          <a:p>
            <a:pPr marL="463550" indent="-423863" defTabSz="1300163" eaLnBrk="1">
              <a:lnSpc>
                <a:spcPct val="90000"/>
              </a:lnSpc>
              <a:spcBef>
                <a:spcPts val="800"/>
              </a:spcBef>
              <a:buClr>
                <a:srgbClr val="000000"/>
              </a:buClr>
              <a:buSzPct val="99000"/>
              <a:buFontTx/>
              <a:buAutoNum type="arabicPeriod"/>
              <a:defRPr/>
            </a:pPr>
            <a:r>
              <a:rPr lang="en-US" sz="2600" smtClean="0">
                <a:latin typeface="Verdana" charset="0"/>
                <a:cs typeface="Verdana" charset="0"/>
                <a:sym typeface="Verdana" charset="0"/>
              </a:rPr>
              <a:t>Reducing land health risks and targeting agroforestry interventions to </a:t>
            </a:r>
            <a:r>
              <a:rPr lang="en-US" sz="2600" b="1" smtClean="0">
                <a:latin typeface="Verdana" charset="0"/>
                <a:cs typeface="Verdana" charset="0"/>
                <a:sym typeface="Verdana" charset="0"/>
              </a:rPr>
              <a:t>enhance land productivity and food availability</a:t>
            </a:r>
            <a:r>
              <a:rPr lang="en-US" sz="2600" smtClean="0">
                <a:latin typeface="Verdana" charset="0"/>
                <a:cs typeface="Verdana" charset="0"/>
                <a:sym typeface="Verdana" charset="0"/>
              </a:rPr>
              <a:t>.</a:t>
            </a:r>
            <a:endParaRPr lang="en-US" sz="3200" smtClean="0">
              <a:latin typeface="Verdana" charset="0"/>
              <a:cs typeface="Verdana" charset="0"/>
              <a:sym typeface="Verdana" charset="0"/>
            </a:endParaRPr>
          </a:p>
          <a:p>
            <a:pPr marL="463550" indent="-423863" defTabSz="1300163" eaLnBrk="1">
              <a:lnSpc>
                <a:spcPct val="90000"/>
              </a:lnSpc>
              <a:spcBef>
                <a:spcPts val="800"/>
              </a:spcBef>
              <a:buClr>
                <a:srgbClr val="000000"/>
              </a:buClr>
              <a:buSzPct val="99000"/>
              <a:buFontTx/>
              <a:buAutoNum type="arabicPeriod"/>
              <a:defRPr/>
            </a:pPr>
            <a:r>
              <a:rPr lang="en-US" sz="2600" smtClean="0">
                <a:latin typeface="Verdana" charset="0"/>
                <a:cs typeface="Verdana" charset="0"/>
                <a:sym typeface="Verdana" charset="0"/>
              </a:rPr>
              <a:t>Improving the ability of farmers, ecosystems, and governments to </a:t>
            </a:r>
            <a:r>
              <a:rPr lang="en-US" sz="2600" b="1" smtClean="0">
                <a:latin typeface="Verdana" charset="0"/>
                <a:cs typeface="Verdana" charset="0"/>
                <a:sym typeface="Verdana" charset="0"/>
              </a:rPr>
              <a:t>cope with climate change</a:t>
            </a:r>
            <a:r>
              <a:rPr lang="en-US" sz="2600" smtClean="0">
                <a:latin typeface="Verdana" charset="0"/>
                <a:cs typeface="Verdana" charset="0"/>
                <a:sym typeface="Verdana" charset="0"/>
              </a:rPr>
              <a:t>.</a:t>
            </a:r>
            <a:endParaRPr lang="en-US" sz="3200" smtClean="0">
              <a:latin typeface="Verdana" charset="0"/>
              <a:cs typeface="Verdana" charset="0"/>
              <a:sym typeface="Verdana" charset="0"/>
            </a:endParaRPr>
          </a:p>
          <a:p>
            <a:pPr marL="463550" indent="-423863" defTabSz="1300163" eaLnBrk="1">
              <a:lnSpc>
                <a:spcPct val="90000"/>
              </a:lnSpc>
              <a:spcBef>
                <a:spcPts val="800"/>
              </a:spcBef>
              <a:buClr>
                <a:srgbClr val="000000"/>
              </a:buClr>
              <a:buSzPct val="99000"/>
              <a:buFontTx/>
              <a:buAutoNum type="arabicPeriod"/>
              <a:defRPr/>
            </a:pPr>
            <a:r>
              <a:rPr lang="en-US" sz="2600" smtClean="0">
                <a:latin typeface="Verdana" charset="0"/>
                <a:cs typeface="Verdana" charset="0"/>
                <a:sym typeface="Verdana" charset="0"/>
              </a:rPr>
              <a:t>Developing </a:t>
            </a:r>
            <a:r>
              <a:rPr lang="en-US" sz="2600" b="1" smtClean="0">
                <a:latin typeface="Verdana" charset="0"/>
                <a:cs typeface="Verdana" charset="0"/>
                <a:sym typeface="Verdana" charset="0"/>
              </a:rPr>
              <a:t>policies and incentives for multi-functional landscapes </a:t>
            </a:r>
            <a:r>
              <a:rPr lang="en-US" sz="2600" smtClean="0">
                <a:latin typeface="Verdana" charset="0"/>
                <a:cs typeface="Verdana" charset="0"/>
                <a:sym typeface="Verdana" charset="0"/>
              </a:rPr>
              <a:t>with trees that provide environmental services.</a:t>
            </a:r>
            <a:endParaRPr lang="en-US" smtClean="0"/>
          </a:p>
        </p:txBody>
      </p:sp>
    </p:spTree>
  </p:cSld>
  <p:clrMapOvr>
    <a:masterClrMapping/>
  </p:clrMapOvr>
  <p:transition xmlns:p14="http://schemas.microsoft.com/office/powerpoint/2010/main"/>
</p:sld>
</file>

<file path=ppt/slides/slide40.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649" name="Rectangle 1"/>
          <p:cNvSpPr>
            <a:spLocks noGrp="1" noChangeArrowheads="1"/>
          </p:cNvSpPr>
          <p:nvPr>
            <p:ph type="body" idx="1"/>
          </p:nvPr>
        </p:nvSpPr>
        <p:spPr>
          <a:xfrm>
            <a:off x="541338" y="2492375"/>
            <a:ext cx="12571412" cy="5635625"/>
          </a:xfrm>
        </p:spPr>
        <p:txBody>
          <a:bodyPr lIns="54186" tIns="54186" rIns="0" bIns="54186" anchor="t"/>
          <a:lstStyle/>
          <a:p>
            <a:pPr marL="565150" indent="-525463" defTabSz="1300163" eaLnBrk="1">
              <a:spcBef>
                <a:spcPct val="0"/>
              </a:spcBef>
              <a:buClr>
                <a:srgbClr val="000000"/>
              </a:buClr>
              <a:buSzPct val="99000"/>
              <a:buFont typeface="Times" charset="0"/>
              <a:buChar char="•"/>
              <a:defRPr/>
            </a:pPr>
            <a:r>
              <a:rPr lang="en-US" sz="2500" smtClean="0">
                <a:latin typeface="Verdana" charset="0"/>
                <a:cs typeface="Verdana" charset="0"/>
                <a:sym typeface="Verdana" charset="0"/>
              </a:rPr>
              <a:t>Increased</a:t>
            </a:r>
            <a:r>
              <a:rPr lang="en-US" sz="2500" b="1" smtClean="0">
                <a:latin typeface="Verdana" charset="0"/>
                <a:cs typeface="Verdana" charset="0"/>
                <a:sym typeface="Verdana" charset="0"/>
              </a:rPr>
              <a:t> crop nutrient availability </a:t>
            </a:r>
            <a:r>
              <a:rPr lang="en-US" sz="2500" smtClean="0">
                <a:latin typeface="Verdana" charset="0"/>
                <a:cs typeface="Verdana" charset="0"/>
                <a:sym typeface="Verdana" charset="0"/>
              </a:rPr>
              <a:t>in rainfed food crop systems</a:t>
            </a:r>
            <a:endParaRPr lang="en-US" sz="3400" smtClean="0">
              <a:latin typeface="Verdana" charset="0"/>
              <a:cs typeface="Verdana" charset="0"/>
              <a:sym typeface="Verdana" charset="0"/>
            </a:endParaRPr>
          </a:p>
          <a:p>
            <a:pPr marL="565150" indent="-525463" defTabSz="1300163" eaLnBrk="1">
              <a:spcBef>
                <a:spcPts val="600"/>
              </a:spcBef>
              <a:buClr>
                <a:srgbClr val="000000"/>
              </a:buClr>
              <a:buSzPct val="99000"/>
              <a:buFont typeface="Times" charset="0"/>
              <a:buChar char="•"/>
              <a:defRPr/>
            </a:pPr>
            <a:r>
              <a:rPr lang="en-US" sz="2500" b="1" smtClean="0">
                <a:latin typeface="Verdana" charset="0"/>
                <a:cs typeface="Verdana" charset="0"/>
                <a:sym typeface="Verdana" charset="0"/>
              </a:rPr>
              <a:t>Improved microclimate </a:t>
            </a:r>
            <a:r>
              <a:rPr lang="en-US" sz="2500" smtClean="0">
                <a:latin typeface="Verdana" charset="0"/>
                <a:cs typeface="Verdana" charset="0"/>
                <a:sym typeface="Verdana" charset="0"/>
              </a:rPr>
              <a:t>and soil water relations conveying greater adaptation to climate change</a:t>
            </a:r>
            <a:endParaRPr lang="en-US" sz="3400" smtClean="0">
              <a:latin typeface="Verdana" charset="0"/>
              <a:cs typeface="Verdana" charset="0"/>
              <a:sym typeface="Verdana" charset="0"/>
            </a:endParaRPr>
          </a:p>
          <a:p>
            <a:pPr marL="565150" indent="-525463" defTabSz="1300163" eaLnBrk="1">
              <a:spcBef>
                <a:spcPts val="600"/>
              </a:spcBef>
              <a:buClr>
                <a:srgbClr val="000000"/>
              </a:buClr>
              <a:buSzPct val="99000"/>
              <a:buFont typeface="Times" charset="0"/>
              <a:buChar char="•"/>
              <a:defRPr/>
            </a:pPr>
            <a:r>
              <a:rPr lang="en-US" sz="2500" smtClean="0">
                <a:latin typeface="Verdana" charset="0"/>
                <a:cs typeface="Verdana" charset="0"/>
                <a:sym typeface="Verdana" charset="0"/>
              </a:rPr>
              <a:t>Increased and more stable </a:t>
            </a:r>
            <a:r>
              <a:rPr lang="en-US" sz="2500" b="1" smtClean="0">
                <a:latin typeface="Verdana" charset="0"/>
                <a:cs typeface="Verdana" charset="0"/>
                <a:sym typeface="Verdana" charset="0"/>
              </a:rPr>
              <a:t>food crop productivity</a:t>
            </a:r>
          </a:p>
          <a:p>
            <a:pPr marL="565150" indent="-525463" defTabSz="1300163" eaLnBrk="1">
              <a:spcBef>
                <a:spcPts val="600"/>
              </a:spcBef>
              <a:buClr>
                <a:srgbClr val="000000"/>
              </a:buClr>
              <a:buSzPct val="99000"/>
              <a:buFont typeface="Times" charset="0"/>
              <a:buChar char="•"/>
              <a:defRPr/>
            </a:pPr>
            <a:r>
              <a:rPr lang="en-US" sz="2500" smtClean="0">
                <a:latin typeface="Verdana" charset="0"/>
                <a:cs typeface="Verdana" charset="0"/>
                <a:sym typeface="Verdana" charset="0"/>
              </a:rPr>
              <a:t>Increased </a:t>
            </a:r>
            <a:r>
              <a:rPr lang="en-US" sz="2500" b="1" smtClean="0">
                <a:latin typeface="Verdana" charset="0"/>
                <a:cs typeface="Verdana" charset="0"/>
                <a:sym typeface="Verdana" charset="0"/>
              </a:rPr>
              <a:t>food micronutrient</a:t>
            </a:r>
            <a:r>
              <a:rPr lang="en-US" sz="2500" smtClean="0">
                <a:latin typeface="Verdana" charset="0"/>
                <a:cs typeface="Verdana" charset="0"/>
                <a:sym typeface="Verdana" charset="0"/>
              </a:rPr>
              <a:t> availability (fruits)</a:t>
            </a:r>
            <a:endParaRPr lang="en-US" sz="2500" b="1" smtClean="0">
              <a:latin typeface="Verdana" charset="0"/>
              <a:cs typeface="Verdana" charset="0"/>
              <a:sym typeface="Verdana" charset="0"/>
            </a:endParaRPr>
          </a:p>
          <a:p>
            <a:pPr marL="565150" indent="-525463" defTabSz="1300163" eaLnBrk="1">
              <a:spcBef>
                <a:spcPts val="600"/>
              </a:spcBef>
              <a:buClr>
                <a:srgbClr val="000000"/>
              </a:buClr>
              <a:buSzPct val="99000"/>
              <a:buFont typeface="Times" charset="0"/>
              <a:buChar char="•"/>
              <a:defRPr/>
            </a:pPr>
            <a:r>
              <a:rPr lang="en-US" sz="2500" smtClean="0">
                <a:latin typeface="Verdana" charset="0"/>
                <a:cs typeface="Verdana" charset="0"/>
                <a:sym typeface="Verdana" charset="0"/>
              </a:rPr>
              <a:t>Enhanced </a:t>
            </a:r>
            <a:r>
              <a:rPr lang="en-US" sz="2500" b="1" smtClean="0">
                <a:latin typeface="Verdana" charset="0"/>
                <a:cs typeface="Verdana" charset="0"/>
                <a:sym typeface="Verdana" charset="0"/>
              </a:rPr>
              <a:t>dry season fodder </a:t>
            </a:r>
            <a:r>
              <a:rPr lang="en-US" sz="2500" smtClean="0">
                <a:latin typeface="Verdana" charset="0"/>
                <a:cs typeface="Verdana" charset="0"/>
                <a:sym typeface="Verdana" charset="0"/>
              </a:rPr>
              <a:t>availability</a:t>
            </a:r>
            <a:endParaRPr lang="en-US" sz="2500" b="1" smtClean="0">
              <a:latin typeface="Verdana" charset="0"/>
              <a:cs typeface="Verdana" charset="0"/>
              <a:sym typeface="Verdana" charset="0"/>
            </a:endParaRPr>
          </a:p>
          <a:p>
            <a:pPr marL="565150" indent="-525463" defTabSz="1300163" eaLnBrk="1">
              <a:spcBef>
                <a:spcPts val="600"/>
              </a:spcBef>
              <a:buClr>
                <a:srgbClr val="000000"/>
              </a:buClr>
              <a:buSzPct val="99000"/>
              <a:buFont typeface="Times" charset="0"/>
              <a:buChar char="•"/>
              <a:defRPr/>
            </a:pPr>
            <a:r>
              <a:rPr lang="en-US" sz="2500" smtClean="0">
                <a:latin typeface="Verdana" charset="0"/>
                <a:cs typeface="Verdana" charset="0"/>
                <a:sym typeface="Verdana" charset="0"/>
              </a:rPr>
              <a:t>Dramatically </a:t>
            </a:r>
            <a:r>
              <a:rPr lang="en-US" sz="2500" b="1" smtClean="0">
                <a:latin typeface="Verdana" charset="0"/>
                <a:cs typeface="Verdana" charset="0"/>
                <a:sym typeface="Verdana" charset="0"/>
              </a:rPr>
              <a:t>increased carbon accumulation </a:t>
            </a:r>
            <a:r>
              <a:rPr lang="en-US" sz="2500" smtClean="0">
                <a:latin typeface="Verdana" charset="0"/>
                <a:cs typeface="Verdana" charset="0"/>
                <a:sym typeface="Verdana" charset="0"/>
              </a:rPr>
              <a:t>in food crop systems: 6-10 tons of CO</a:t>
            </a:r>
            <a:r>
              <a:rPr lang="en-US" sz="1700" baseline="-19000" smtClean="0">
                <a:latin typeface="Verdana" charset="0"/>
                <a:cs typeface="Verdana" charset="0"/>
                <a:sym typeface="Verdana" charset="0"/>
              </a:rPr>
              <a:t>2 </a:t>
            </a:r>
            <a:r>
              <a:rPr lang="en-US" sz="2500" smtClean="0">
                <a:latin typeface="Verdana" charset="0"/>
                <a:cs typeface="Verdana" charset="0"/>
                <a:sym typeface="Verdana" charset="0"/>
              </a:rPr>
              <a:t>per hectare per year are common</a:t>
            </a:r>
            <a:endParaRPr lang="en-US" sz="3400" smtClean="0">
              <a:latin typeface="Verdana" charset="0"/>
              <a:cs typeface="Verdana" charset="0"/>
              <a:sym typeface="Verdana" charset="0"/>
            </a:endParaRPr>
          </a:p>
          <a:p>
            <a:pPr marL="565150" indent="-525463" defTabSz="1300163" eaLnBrk="1">
              <a:spcBef>
                <a:spcPts val="600"/>
              </a:spcBef>
              <a:buClr>
                <a:srgbClr val="000000"/>
              </a:buClr>
              <a:buSzPct val="99000"/>
              <a:buFont typeface="Times" charset="0"/>
              <a:buChar char="•"/>
              <a:defRPr/>
            </a:pPr>
            <a:r>
              <a:rPr lang="en-US" sz="2500" smtClean="0">
                <a:latin typeface="Verdana" charset="0"/>
                <a:cs typeface="Verdana" charset="0"/>
                <a:sym typeface="Verdana" charset="0"/>
              </a:rPr>
              <a:t>Enhanced </a:t>
            </a:r>
            <a:r>
              <a:rPr lang="en-US" sz="2500" b="1" smtClean="0">
                <a:latin typeface="Verdana" charset="0"/>
                <a:cs typeface="Verdana" charset="0"/>
                <a:sym typeface="Verdana" charset="0"/>
              </a:rPr>
              <a:t>biodiversity</a:t>
            </a:r>
            <a:endParaRPr lang="en-US" sz="3400" smtClean="0">
              <a:latin typeface="Verdana" charset="0"/>
              <a:cs typeface="Verdana" charset="0"/>
              <a:sym typeface="Verdana" charset="0"/>
            </a:endParaRPr>
          </a:p>
          <a:p>
            <a:pPr marL="565150" indent="-525463" defTabSz="1300163" eaLnBrk="1">
              <a:spcBef>
                <a:spcPts val="600"/>
              </a:spcBef>
              <a:buClr>
                <a:srgbClr val="000000"/>
              </a:buClr>
              <a:buSzPct val="99000"/>
              <a:buFont typeface="Times" charset="0"/>
              <a:buChar char="•"/>
              <a:defRPr/>
            </a:pPr>
            <a:r>
              <a:rPr lang="en-US" sz="2500" b="1" smtClean="0">
                <a:latin typeface="Verdana" charset="0"/>
                <a:cs typeface="Verdana" charset="0"/>
                <a:sym typeface="Verdana" charset="0"/>
              </a:rPr>
              <a:t>Reduced deforestation </a:t>
            </a:r>
            <a:r>
              <a:rPr lang="en-US" sz="2500" smtClean="0">
                <a:latin typeface="Verdana" charset="0"/>
                <a:cs typeface="Verdana" charset="0"/>
                <a:sym typeface="Verdana" charset="0"/>
              </a:rPr>
              <a:t>due to on-farm fuelwood and timber production</a:t>
            </a:r>
            <a:endParaRPr lang="en-US" smtClean="0"/>
          </a:p>
        </p:txBody>
      </p:sp>
      <p:sp>
        <p:nvSpPr>
          <p:cNvPr id="27650" name="Rectangle 2"/>
          <p:cNvSpPr>
            <a:spLocks noGrp="1" noChangeArrowheads="1"/>
          </p:cNvSpPr>
          <p:nvPr>
            <p:ph type="title"/>
          </p:nvPr>
        </p:nvSpPr>
        <p:spPr>
          <a:xfrm>
            <a:off x="974725" y="866775"/>
            <a:ext cx="11053763" cy="769665"/>
          </a:xfrm>
        </p:spPr>
        <p:txBody>
          <a:bodyPr lIns="72248" tIns="72248" rIns="198684" bIns="72248" anchor="t"/>
          <a:lstStyle/>
          <a:p>
            <a:pPr marL="39688" algn="l" defTabSz="1300163" eaLnBrk="1">
              <a:defRPr/>
            </a:pPr>
            <a:r>
              <a:rPr lang="en-US" sz="4500" dirty="0" smtClean="0">
                <a:latin typeface="Verdana" charset="0"/>
                <a:cs typeface="Verdana" charset="0"/>
                <a:sym typeface="Verdana" charset="0"/>
              </a:rPr>
              <a:t>What trees give to farms:</a:t>
            </a:r>
            <a:endParaRPr lang="en-US" dirty="0" smtClean="0"/>
          </a:p>
        </p:txBody>
      </p:sp>
    </p:spTree>
  </p:cSld>
  <p:clrMapOvr>
    <a:masterClrMapping/>
  </p:clrMapOvr>
  <p:transition xmlns:p14="http://schemas.microsoft.com/office/powerpoint/2010/main"/>
</p:sld>
</file>

<file path=ppt/slides/slide4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8673" name="Picture 1"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438188" cy="996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8674" name="AutoShape 2"/>
          <p:cNvSpPr>
            <a:spLocks/>
          </p:cNvSpPr>
          <p:nvPr/>
        </p:nvSpPr>
        <p:spPr bwMode="auto">
          <a:xfrm>
            <a:off x="800100" y="5287963"/>
            <a:ext cx="11836400" cy="37131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6435" tIns="72248" rIns="126435" bIns="72248"/>
          <a:lstStyle/>
          <a:p>
            <a:pPr algn="l" defTabSz="1300163">
              <a:defRPr/>
            </a:pPr>
            <a:r>
              <a:rPr lang="en-US" sz="2500" b="1" i="1">
                <a:solidFill>
                  <a:srgbClr val="FFFFFF"/>
                </a:solidFill>
                <a:latin typeface="Verdana" charset="0"/>
                <a:cs typeface="Verdana" charset="0"/>
                <a:sym typeface="Verdana" charset="0"/>
              </a:rPr>
              <a:t>Because it works, agroforestry is spreading across Africa, both from the grassroots and through government programmes. </a:t>
            </a:r>
          </a:p>
          <a:p>
            <a:pPr algn="l" defTabSz="1300163">
              <a:defRPr/>
            </a:pPr>
            <a:endParaRPr lang="en-US" sz="2500" b="1" i="1">
              <a:solidFill>
                <a:srgbClr val="FFFFFF"/>
              </a:solidFill>
              <a:latin typeface="Verdana" charset="0"/>
              <a:cs typeface="Verdana" charset="0"/>
              <a:sym typeface="Verdana" charset="0"/>
            </a:endParaRPr>
          </a:p>
          <a:p>
            <a:pPr algn="l" defTabSz="1300163">
              <a:defRPr/>
            </a:pPr>
            <a:r>
              <a:rPr lang="en-US" sz="2500" b="1" i="1">
                <a:solidFill>
                  <a:srgbClr val="FFFFFF"/>
                </a:solidFill>
                <a:latin typeface="Verdana" charset="0"/>
                <a:cs typeface="Verdana" charset="0"/>
                <a:sym typeface="Verdana" charset="0"/>
              </a:rPr>
              <a:t>Because the defining feature of these agroforestry fields is that they carry living vegetation all year around, we call this "evergreen agriculture".</a:t>
            </a:r>
          </a:p>
          <a:p>
            <a:pPr algn="l" defTabSz="1300163">
              <a:defRPr/>
            </a:pPr>
            <a:endParaRPr lang="en-US" sz="2500" b="1" i="1">
              <a:solidFill>
                <a:srgbClr val="FFFFFF"/>
              </a:solidFill>
              <a:latin typeface="Verdana" charset="0"/>
              <a:cs typeface="Verdana" charset="0"/>
              <a:sym typeface="Verdana" charset="0"/>
            </a:endParaRPr>
          </a:p>
          <a:p>
            <a:pPr algn="l" defTabSz="1300163">
              <a:defRPr/>
            </a:pPr>
            <a:r>
              <a:rPr lang="en-US" sz="2500" b="1" i="1">
                <a:solidFill>
                  <a:srgbClr val="FFFFFF"/>
                </a:solidFill>
                <a:latin typeface="Verdana" charset="0"/>
                <a:cs typeface="Verdana" charset="0"/>
                <a:sym typeface="Verdana" charset="0"/>
              </a:rPr>
              <a:t>This spread must be hugely speeded up to meet the needs of tens of millions of smallholder farmers.</a:t>
            </a:r>
            <a:endParaRPr lang="en-US">
              <a:cs typeface="Helvetica Light" charset="0"/>
            </a:endParaRPr>
          </a:p>
        </p:txBody>
      </p:sp>
    </p:spTree>
  </p:cSld>
  <p:clrMapOvr>
    <a:masterClrMapping/>
  </p:clrMapOvr>
  <p:transition xmlns:p14="http://schemas.microsoft.com/office/powerpoint/2010/main"/>
</p:sld>
</file>

<file path=ppt/slides/slide4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974725" y="866775"/>
            <a:ext cx="11053763" cy="1625600"/>
          </a:xfrm>
        </p:spPr>
        <p:txBody>
          <a:bodyPr lIns="72248" tIns="72248" rIns="198684" bIns="72248" anchor="t"/>
          <a:lstStyle/>
          <a:p>
            <a:pPr marL="39688" algn="l" defTabSz="1300163" eaLnBrk="1">
              <a:defRPr/>
            </a:pPr>
            <a:r>
              <a:rPr lang="en-US" sz="4500" b="1" smtClean="0">
                <a:latin typeface="Verdana" charset="0"/>
                <a:cs typeface="Verdana" charset="0"/>
                <a:sym typeface="Verdana" charset="0"/>
              </a:rPr>
              <a:t>The evergreen agriculture vision:</a:t>
            </a:r>
            <a:endParaRPr lang="en-US" smtClean="0"/>
          </a:p>
        </p:txBody>
      </p:sp>
      <p:sp>
        <p:nvSpPr>
          <p:cNvPr id="29698" name="Rectangle 2"/>
          <p:cNvSpPr>
            <a:spLocks/>
          </p:cNvSpPr>
          <p:nvPr/>
        </p:nvSpPr>
        <p:spPr bwMode="auto">
          <a:xfrm>
            <a:off x="1238250" y="194945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381000" indent="-381000" algn="l">
              <a:spcBef>
                <a:spcPts val="4200"/>
              </a:spcBef>
              <a:buSzPct val="100000"/>
              <a:buFontTx/>
              <a:buChar char="•"/>
              <a:defRPr/>
            </a:pPr>
            <a:r>
              <a:rPr lang="en-US" sz="1800" dirty="0">
                <a:cs typeface="Helvetica Light" charset="0"/>
              </a:rPr>
              <a:t>EverGreen Agriculture is emerging as an affordable and accessible science-based solution to regenerate the land on small-scale farms and increase family food production and cash income. </a:t>
            </a:r>
          </a:p>
          <a:p>
            <a:pPr marL="381000" indent="-381000" algn="l">
              <a:spcBef>
                <a:spcPts val="4200"/>
              </a:spcBef>
              <a:buSzPct val="100000"/>
              <a:buFontTx/>
              <a:buChar char="•"/>
              <a:defRPr/>
            </a:pPr>
            <a:r>
              <a:rPr lang="en-US" sz="1800" dirty="0">
                <a:cs typeface="Helvetica Light" charset="0"/>
              </a:rPr>
              <a:t>EverGreen Agriculture is a form of more intensive farming that integrates trees with annual crops. The vision of EverGreen Agriculture is to sustain a green cover on the land throughout the year, increasing food and fodder production sustainably.</a:t>
            </a:r>
          </a:p>
          <a:p>
            <a:pPr marL="381000" indent="-381000" algn="l">
              <a:spcBef>
                <a:spcPts val="4200"/>
              </a:spcBef>
              <a:buSzPct val="100000"/>
              <a:buFontTx/>
              <a:buChar char="•"/>
              <a:defRPr/>
            </a:pPr>
            <a:r>
              <a:rPr lang="en-US" sz="1800" dirty="0">
                <a:cs typeface="Helvetica Light" charset="0"/>
              </a:rPr>
              <a:t>EverGreen farming systems feature both perennial and annual species (trees and food crops). The overall indicator of their effectiveness is building a healthy soil and environment, while increasing the resilience of the farm enterprise to a variety of risks. They deliver extended growing seasons, increased productivity, better water utilization efficiency, and drought resilience. </a:t>
            </a:r>
          </a:p>
          <a:p>
            <a:pPr marL="381000" indent="-381000" algn="l">
              <a:spcBef>
                <a:spcPts val="4200"/>
              </a:spcBef>
              <a:buSzPct val="100000"/>
              <a:buFontTx/>
              <a:buChar char="•"/>
              <a:defRPr/>
            </a:pPr>
            <a:r>
              <a:rPr lang="en-US" sz="1800" dirty="0">
                <a:cs typeface="Helvetica Light" charset="0"/>
              </a:rPr>
              <a:t>Millions of women and men farmers in Zambia, Malawi, Niger, Burkina Faso, and other countries are already practicing EverGreen Agriculture,  successfully restoring exhausted soils with richer sources of organic nutrients, and dramatically increasing both their crop yields and incomes.</a:t>
            </a:r>
          </a:p>
          <a:p>
            <a:pPr marL="381000" indent="-381000" algn="l">
              <a:spcBef>
                <a:spcPts val="4200"/>
              </a:spcBef>
              <a:buSzPct val="100000"/>
              <a:buFontTx/>
              <a:buChar char="•"/>
              <a:defRPr/>
            </a:pPr>
            <a:r>
              <a:rPr lang="en-US" sz="1800" dirty="0">
                <a:cs typeface="Helvetica Light" charset="0"/>
              </a:rPr>
              <a:t>More countries are joining the Evergreen Partnership almost monthly: see </a:t>
            </a:r>
            <a:r>
              <a:rPr lang="en-US" sz="1800" u="sng" dirty="0">
                <a:cs typeface="Helvetica Light" charset="0"/>
                <a:hlinkClick r:id="rId3"/>
              </a:rPr>
              <a:t>http://evergreenagriculture.net</a:t>
            </a:r>
            <a:r>
              <a:rPr lang="en-US" sz="1800" dirty="0">
                <a:cs typeface="Helvetica Light" charset="0"/>
              </a:rPr>
              <a:t> for details and regular updates.</a:t>
            </a:r>
            <a:endParaRPr lang="en-US" sz="1200" dirty="0">
              <a:cs typeface="Helvetica Light" charset="0"/>
            </a:endParaRPr>
          </a:p>
        </p:txBody>
      </p:sp>
    </p:spTree>
  </p:cSld>
  <p:clrMapOvr>
    <a:masterClrMapping/>
  </p:clrMapOvr>
  <p:transition xmlns:p14="http://schemas.microsoft.com/office/powerpoint/2010/main"/>
</p:sld>
</file>

<file path=ppt/slides/slide4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1" name="AutoShape 1"/>
          <p:cNvSpPr>
            <a:spLocks/>
          </p:cNvSpPr>
          <p:nvPr/>
        </p:nvSpPr>
        <p:spPr bwMode="auto">
          <a:xfrm>
            <a:off x="11579225" y="9085263"/>
            <a:ext cx="519113" cy="487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6435" tIns="72248" rIns="126435" bIns="72248"/>
          <a:lstStyle/>
          <a:p>
            <a:pPr defTabSz="1300163">
              <a:defRPr/>
            </a:pPr>
            <a:r>
              <a:rPr lang="en-US" sz="1900">
                <a:latin typeface="Times New Roman" charset="0"/>
                <a:cs typeface="Times New Roman" charset="0"/>
                <a:sym typeface="Times New Roman" charset="0"/>
              </a:rPr>
              <a:t>30</a:t>
            </a:r>
            <a:endParaRPr lang="en-US">
              <a:cs typeface="Helvetica Light" charset="0"/>
            </a:endParaRPr>
          </a:p>
        </p:txBody>
      </p:sp>
      <p:pic>
        <p:nvPicPr>
          <p:cNvPr id="30722" name="Picture 2"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75" y="1376363"/>
            <a:ext cx="12355513" cy="830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30724" name="Group 3"/>
          <p:cNvGrpSpPr>
            <a:grpSpLocks/>
          </p:cNvGrpSpPr>
          <p:nvPr/>
        </p:nvGrpSpPr>
        <p:grpSpPr bwMode="auto">
          <a:xfrm>
            <a:off x="-111125" y="1082675"/>
            <a:ext cx="13227050" cy="1192213"/>
            <a:chOff x="0" y="0"/>
            <a:chExt cx="1042" cy="94"/>
          </a:xfrm>
        </p:grpSpPr>
        <p:sp>
          <p:nvSpPr>
            <p:cNvPr id="2" name="AutoShape 4"/>
            <p:cNvSpPr>
              <a:spLocks/>
            </p:cNvSpPr>
            <p:nvPr/>
          </p:nvSpPr>
          <p:spPr bwMode="auto">
            <a:xfrm>
              <a:off x="8" y="0"/>
              <a:ext cx="1025" cy="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2248" tIns="72248" rIns="72248" bIns="72248" anchor="ctr"/>
            <a:lstStyle/>
            <a:p>
              <a:pPr defTabSz="830263">
                <a:defRPr/>
              </a:pPr>
              <a:endParaRPr lang="en-US" sz="3400">
                <a:solidFill>
                  <a:srgbClr val="FFFFFF"/>
                </a:solidFill>
                <a:cs typeface="Helvetica Light" charset="0"/>
              </a:endParaRPr>
            </a:p>
          </p:txBody>
        </p:sp>
        <p:sp>
          <p:nvSpPr>
            <p:cNvPr id="30725" name="AutoShape 5"/>
            <p:cNvSpPr>
              <a:spLocks/>
            </p:cNvSpPr>
            <p:nvPr/>
          </p:nvSpPr>
          <p:spPr bwMode="auto">
            <a:xfrm>
              <a:off x="0" y="25"/>
              <a:ext cx="1042" cy="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6435" tIns="72248" rIns="126435" bIns="72248" anchor="ctr"/>
            <a:lstStyle/>
            <a:p>
              <a:pPr defTabSz="1300163">
                <a:defRPr/>
              </a:pPr>
              <a:r>
                <a:rPr lang="en-US" sz="2500" b="1">
                  <a:latin typeface="Verdana" charset="0"/>
                  <a:cs typeface="Verdana" charset="0"/>
                  <a:sym typeface="Verdana" charset="0"/>
                </a:rPr>
                <a:t>Governments: 16 countries are now engaged in EverGreen Agriculture </a:t>
              </a:r>
              <a:endParaRPr lang="en-US">
                <a:cs typeface="Helvetica Light" charset="0"/>
              </a:endParaRPr>
            </a:p>
          </p:txBody>
        </p:sp>
      </p:grpSp>
    </p:spTree>
  </p:cSld>
  <p:clrMapOvr>
    <a:masterClrMapping/>
  </p:clrMapOvr>
  <p:transition xmlns:p14="http://schemas.microsoft.com/office/powerpoint/2010/main"/>
</p:sld>
</file>

<file path=ppt/slides/slide4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1745" name="Picture 1"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7548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1746" name="AutoShape 2"/>
          <p:cNvSpPr>
            <a:spLocks/>
          </p:cNvSpPr>
          <p:nvPr/>
        </p:nvSpPr>
        <p:spPr bwMode="auto">
          <a:xfrm>
            <a:off x="1190625" y="7802563"/>
            <a:ext cx="11293475" cy="12112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6435" tIns="72248" rIns="126435" bIns="72248"/>
          <a:lstStyle/>
          <a:p>
            <a:pPr algn="l" defTabSz="1300163">
              <a:defRPr/>
            </a:pPr>
            <a:r>
              <a:rPr lang="en-US" sz="2200" b="1">
                <a:latin typeface="Verdana" charset="0"/>
                <a:cs typeface="Verdana" charset="0"/>
                <a:sym typeface="Verdana" charset="0"/>
              </a:rPr>
              <a:t>Government example: in December 2011, the Ethiopian PM announces national plan to raise 100 million Faidherbia trees in farmers</a:t>
            </a:r>
            <a:r>
              <a:rPr lang="ja-JP" altLang="en-US" sz="2200" b="1">
                <a:latin typeface="Verdana" charset="0"/>
                <a:cs typeface="Verdana" charset="0"/>
                <a:sym typeface="Verdana" charset="0"/>
              </a:rPr>
              <a:t>’</a:t>
            </a:r>
            <a:r>
              <a:rPr lang="en-US" sz="2200" b="1">
                <a:latin typeface="Verdana" charset="0"/>
                <a:cs typeface="Verdana" charset="0"/>
                <a:sym typeface="Verdana" charset="0"/>
              </a:rPr>
              <a:t> fields</a:t>
            </a:r>
            <a:endParaRPr lang="en-US">
              <a:cs typeface="Helvetica Light" charset="0"/>
            </a:endParaRPr>
          </a:p>
        </p:txBody>
      </p:sp>
    </p:spTree>
  </p:cSld>
  <p:clrMapOvr>
    <a:masterClrMapping/>
  </p:clrMapOvr>
  <p:transition xmlns:p14="http://schemas.microsoft.com/office/powerpoint/2010/main"/>
</p:sld>
</file>

<file path=ppt/slides/slide4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2769" name="AutoShape 1"/>
          <p:cNvSpPr>
            <a:spLocks/>
          </p:cNvSpPr>
          <p:nvPr/>
        </p:nvSpPr>
        <p:spPr bwMode="auto">
          <a:xfrm>
            <a:off x="11579225" y="9085263"/>
            <a:ext cx="519113" cy="487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6435" tIns="72248" rIns="126435" bIns="72248"/>
          <a:lstStyle/>
          <a:p>
            <a:pPr defTabSz="1300163">
              <a:defRPr/>
            </a:pPr>
            <a:r>
              <a:rPr lang="en-US" sz="1900">
                <a:latin typeface="Times New Roman" charset="0"/>
                <a:cs typeface="Times New Roman" charset="0"/>
                <a:sym typeface="Times New Roman" charset="0"/>
              </a:rPr>
              <a:t>32</a:t>
            </a:r>
            <a:endParaRPr lang="en-US">
              <a:cs typeface="Helvetica Light" charset="0"/>
            </a:endParaRPr>
          </a:p>
        </p:txBody>
      </p:sp>
      <p:sp>
        <p:nvSpPr>
          <p:cNvPr id="32770" name="AutoShape 2"/>
          <p:cNvSpPr>
            <a:spLocks/>
          </p:cNvSpPr>
          <p:nvPr/>
        </p:nvSpPr>
        <p:spPr bwMode="auto">
          <a:xfrm>
            <a:off x="0" y="5526088"/>
            <a:ext cx="13022263" cy="1104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54186" bIns="0"/>
          <a:lstStyle/>
          <a:p>
            <a:pPr marL="39688" defTabSz="1300163">
              <a:defRPr/>
            </a:pPr>
            <a:r>
              <a:rPr lang="en-US" sz="6800" b="1">
                <a:solidFill>
                  <a:srgbClr val="759D09"/>
                </a:solidFill>
                <a:latin typeface="Arial" charset="0"/>
                <a:cs typeface="Arial" charset="0"/>
                <a:sym typeface="Arial" charset="0"/>
              </a:rPr>
              <a:t>What must be done?</a:t>
            </a:r>
            <a:r>
              <a:rPr lang="en-US" sz="5600" b="1">
                <a:solidFill>
                  <a:srgbClr val="FFF10D"/>
                </a:solidFill>
                <a:latin typeface="Arial" charset="0"/>
                <a:cs typeface="Arial" charset="0"/>
                <a:sym typeface="Arial" charset="0"/>
              </a:rPr>
              <a:t> </a:t>
            </a:r>
            <a:endParaRPr lang="en-US">
              <a:cs typeface="Helvetica Light" charset="0"/>
            </a:endParaRPr>
          </a:p>
        </p:txBody>
      </p:sp>
      <p:pic>
        <p:nvPicPr>
          <p:cNvPr id="32771"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65700" y="3543300"/>
            <a:ext cx="2574925" cy="1395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p:sld>
</file>

<file path=ppt/slides/slide46.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323850" y="0"/>
            <a:ext cx="11812588" cy="3359150"/>
          </a:xfrm>
        </p:spPr>
        <p:txBody>
          <a:bodyPr lIns="54186" tIns="54186" rIns="0" bIns="54186"/>
          <a:lstStyle/>
          <a:p>
            <a:pPr marL="39688" algn="l" defTabSz="1300163" eaLnBrk="1">
              <a:defRPr/>
            </a:pPr>
            <a:r>
              <a:rPr lang="en-US" sz="2200" b="1" smtClean="0">
                <a:latin typeface="Verdana" charset="0"/>
                <a:cs typeface="Verdana" charset="0"/>
                <a:sym typeface="Verdana" charset="0"/>
              </a:rPr>
              <a:t>Grassroots: agroforestry in West Africa is expanding too slowly</a:t>
            </a:r>
            <a:br>
              <a:rPr lang="en-US" sz="2200" b="1" smtClean="0">
                <a:latin typeface="Verdana" charset="0"/>
                <a:cs typeface="Verdana" charset="0"/>
                <a:sym typeface="Verdana" charset="0"/>
              </a:rPr>
            </a:br>
            <a:endParaRPr lang="en-US" smtClean="0"/>
          </a:p>
        </p:txBody>
      </p:sp>
      <p:sp>
        <p:nvSpPr>
          <p:cNvPr id="33794" name="Rectangle 2"/>
          <p:cNvSpPr>
            <a:spLocks noGrp="1" noChangeArrowheads="1"/>
          </p:cNvSpPr>
          <p:nvPr>
            <p:ph type="body" idx="1"/>
          </p:nvPr>
        </p:nvSpPr>
        <p:spPr>
          <a:xfrm>
            <a:off x="0" y="7369175"/>
            <a:ext cx="323850" cy="2382838"/>
          </a:xfrm>
        </p:spPr>
        <p:txBody>
          <a:bodyPr lIns="54186" tIns="54186" rIns="0" bIns="54186" anchor="t"/>
          <a:lstStyle/>
          <a:p>
            <a:pPr marL="0" indent="0" defTabSz="1300163" eaLnBrk="1">
              <a:lnSpc>
                <a:spcPct val="80000"/>
              </a:lnSpc>
              <a:spcBef>
                <a:spcPct val="0"/>
              </a:spcBef>
              <a:defRPr/>
            </a:pPr>
            <a:endParaRPr lang="en-US" sz="800" smtClean="0">
              <a:latin typeface="Verdana" charset="0"/>
              <a:cs typeface="Verdana" charset="0"/>
              <a:sym typeface="Verdana" charset="0"/>
            </a:endParaRPr>
          </a:p>
        </p:txBody>
      </p:sp>
      <p:pic>
        <p:nvPicPr>
          <p:cNvPr id="33795" name="Picture 3" descr="image.jpg"/>
          <p:cNvPicPr>
            <a:picLocks noChangeAspect="1"/>
          </p:cNvPicPr>
          <p:nvPr/>
        </p:nvPicPr>
        <p:blipFill>
          <a:blip r:embed="rId3">
            <a:extLst>
              <a:ext uri="{28A0092B-C50C-407E-A947-70E740481C1C}">
                <a14:useLocalDpi xmlns:a14="http://schemas.microsoft.com/office/drawing/2010/main" val="0"/>
              </a:ext>
            </a:extLst>
          </a:blip>
          <a:srcRect l="-15111" t="-2103" r="15112" b="2103"/>
          <a:stretch>
            <a:fillRect/>
          </a:stretch>
        </p:blipFill>
        <p:spPr bwMode="auto">
          <a:xfrm>
            <a:off x="0" y="1927225"/>
            <a:ext cx="13003213" cy="7243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p:sld>
</file>

<file path=ppt/slides/slide47.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750888" y="0"/>
            <a:ext cx="11818937" cy="2708275"/>
          </a:xfrm>
        </p:spPr>
        <p:txBody>
          <a:bodyPr lIns="54186" tIns="54186" rIns="0" bIns="54186"/>
          <a:lstStyle/>
          <a:p>
            <a:pPr marL="39688" algn="l" defTabSz="1300163" eaLnBrk="1">
              <a:defRPr/>
            </a:pPr>
            <a:r>
              <a:rPr lang="en-US" sz="2800" b="1" smtClean="0">
                <a:latin typeface="Verdana" charset="0"/>
                <a:cs typeface="Verdana" charset="0"/>
                <a:sym typeface="Verdana" charset="0"/>
              </a:rPr>
              <a:t>Existing systems are not recognised for what they are (ex:</a:t>
            </a:r>
            <a:r>
              <a:rPr lang="en-US" sz="2800" b="1" i="1" smtClean="0">
                <a:latin typeface="Verdana" charset="0"/>
                <a:cs typeface="Verdana" charset="0"/>
                <a:sym typeface="Verdana" charset="0"/>
              </a:rPr>
              <a:t>Faidherbia </a:t>
            </a:r>
            <a:r>
              <a:rPr lang="en-US" sz="2800" b="1" smtClean="0">
                <a:latin typeface="Verdana" charset="0"/>
                <a:cs typeface="Verdana" charset="0"/>
                <a:sym typeface="Verdana" charset="0"/>
              </a:rPr>
              <a:t>agroforest</a:t>
            </a:r>
            <a:r>
              <a:rPr lang="en-US" sz="2800" b="1" i="1" smtClean="0">
                <a:latin typeface="Verdana" charset="0"/>
                <a:cs typeface="Verdana" charset="0"/>
                <a:sym typeface="Verdana" charset="0"/>
              </a:rPr>
              <a:t> in </a:t>
            </a:r>
            <a:r>
              <a:rPr lang="en-US" sz="2800" b="1" smtClean="0">
                <a:latin typeface="Verdana" charset="0"/>
                <a:cs typeface="Verdana" charset="0"/>
                <a:sym typeface="Verdana" charset="0"/>
              </a:rPr>
              <a:t>Senegal)</a:t>
            </a:r>
            <a:endParaRPr lang="en-US" smtClean="0"/>
          </a:p>
        </p:txBody>
      </p:sp>
      <p:pic>
        <p:nvPicPr>
          <p:cNvPr id="34818" name="Picture 2"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00225"/>
            <a:ext cx="13004800" cy="801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4819" name="AutoShape 3"/>
          <p:cNvSpPr>
            <a:spLocks/>
          </p:cNvSpPr>
          <p:nvPr/>
        </p:nvSpPr>
        <p:spPr bwMode="auto">
          <a:xfrm>
            <a:off x="1184275" y="7510463"/>
            <a:ext cx="10101263" cy="21256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6435" tIns="72248" rIns="126435" bIns="72248"/>
          <a:lstStyle/>
          <a:p>
            <a:pPr algn="l" defTabSz="1300163">
              <a:defRPr/>
            </a:pPr>
            <a:r>
              <a:rPr lang="en-US" sz="2500" b="1" i="1">
                <a:solidFill>
                  <a:srgbClr val="FFFFFF"/>
                </a:solidFill>
                <a:latin typeface="Verdana" charset="0"/>
                <a:cs typeface="Verdana" charset="0"/>
                <a:sym typeface="Verdana" charset="0"/>
              </a:rPr>
              <a:t>What</a:t>
            </a:r>
            <a:r>
              <a:rPr lang="ja-JP" altLang="en-US" sz="2500" b="1" i="1">
                <a:solidFill>
                  <a:srgbClr val="FFFFFF"/>
                </a:solidFill>
                <a:latin typeface="Verdana" charset="0"/>
                <a:cs typeface="Verdana" charset="0"/>
                <a:sym typeface="Verdana" charset="0"/>
              </a:rPr>
              <a:t>’</a:t>
            </a:r>
            <a:r>
              <a:rPr lang="en-US" sz="2500" b="1" i="1">
                <a:solidFill>
                  <a:srgbClr val="FFFFFF"/>
                </a:solidFill>
                <a:latin typeface="Verdana" charset="0"/>
                <a:cs typeface="Verdana" charset="0"/>
                <a:sym typeface="Verdana" charset="0"/>
              </a:rPr>
              <a:t>s wrong with this picture? </a:t>
            </a:r>
          </a:p>
          <a:p>
            <a:pPr algn="l" defTabSz="1300163">
              <a:defRPr/>
            </a:pPr>
            <a:endParaRPr lang="en-US" sz="2500" b="1" i="1">
              <a:solidFill>
                <a:srgbClr val="FFFFFF"/>
              </a:solidFill>
              <a:latin typeface="Verdana" charset="0"/>
              <a:cs typeface="Verdana" charset="0"/>
              <a:sym typeface="Verdana" charset="0"/>
            </a:endParaRPr>
          </a:p>
          <a:p>
            <a:pPr algn="l" defTabSz="1300163">
              <a:defRPr/>
            </a:pPr>
            <a:r>
              <a:rPr lang="en-US" sz="2500" b="1" i="1">
                <a:solidFill>
                  <a:srgbClr val="FFFFFF"/>
                </a:solidFill>
                <a:latin typeface="Verdana" charset="0"/>
                <a:cs typeface="Verdana" charset="0"/>
                <a:sym typeface="Verdana" charset="0"/>
              </a:rPr>
              <a:t>All the trees are old and risk declining soon. These lands are not being managed for replacement tree growth.</a:t>
            </a:r>
            <a:endParaRPr lang="en-US">
              <a:cs typeface="Helvetica Light" charset="0"/>
            </a:endParaRPr>
          </a:p>
        </p:txBody>
      </p:sp>
    </p:spTree>
  </p:cSld>
  <p:clrMapOvr>
    <a:masterClrMapping/>
  </p:clrMapOvr>
  <p:transition xmlns:p14="http://schemas.microsoft.com/office/powerpoint/2010/main"/>
</p:sld>
</file>

<file path=ppt/slides/slide4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5841" name="AutoShape 1"/>
          <p:cNvSpPr>
            <a:spLocks/>
          </p:cNvSpPr>
          <p:nvPr/>
        </p:nvSpPr>
        <p:spPr bwMode="auto">
          <a:xfrm>
            <a:off x="11579225" y="9085263"/>
            <a:ext cx="519113" cy="487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6435" tIns="72248" rIns="126435" bIns="72248"/>
          <a:lstStyle/>
          <a:p>
            <a:pPr defTabSz="1300163">
              <a:defRPr/>
            </a:pPr>
            <a:r>
              <a:rPr lang="en-US" sz="1900">
                <a:latin typeface="Times New Roman" charset="0"/>
                <a:cs typeface="Times New Roman" charset="0"/>
                <a:sym typeface="Times New Roman" charset="0"/>
              </a:rPr>
              <a:t>33</a:t>
            </a:r>
            <a:endParaRPr lang="en-US">
              <a:cs typeface="Helvetica Light" charset="0"/>
            </a:endParaRPr>
          </a:p>
        </p:txBody>
      </p:sp>
      <p:sp>
        <p:nvSpPr>
          <p:cNvPr id="35842" name="Rectangle 2"/>
          <p:cNvSpPr>
            <a:spLocks noGrp="1" noChangeArrowheads="1"/>
          </p:cNvSpPr>
          <p:nvPr>
            <p:ph type="title"/>
          </p:nvPr>
        </p:nvSpPr>
        <p:spPr>
          <a:xfrm>
            <a:off x="974725" y="866775"/>
            <a:ext cx="11053763" cy="1949450"/>
          </a:xfrm>
        </p:spPr>
        <p:txBody>
          <a:bodyPr lIns="72248" tIns="72248" rIns="198684" bIns="72248" anchor="t"/>
          <a:lstStyle/>
          <a:p>
            <a:pPr marL="39688" algn="l" defTabSz="1300163" eaLnBrk="1">
              <a:defRPr/>
            </a:pPr>
            <a:r>
              <a:rPr lang="en-US" sz="3900" b="1" smtClean="0">
                <a:latin typeface="Verdana" charset="0"/>
                <a:cs typeface="Verdana" charset="0"/>
                <a:sym typeface="Verdana" charset="0"/>
              </a:rPr>
              <a:t>Growing Evergreen Agriculture on farms</a:t>
            </a:r>
            <a:endParaRPr lang="en-US" smtClean="0"/>
          </a:p>
        </p:txBody>
      </p:sp>
      <p:sp>
        <p:nvSpPr>
          <p:cNvPr id="35843" name="Rectangle 3"/>
          <p:cNvSpPr>
            <a:spLocks noGrp="1" noChangeArrowheads="1"/>
          </p:cNvSpPr>
          <p:nvPr>
            <p:ph type="body" idx="1"/>
          </p:nvPr>
        </p:nvSpPr>
        <p:spPr>
          <a:xfrm>
            <a:off x="974725" y="2214563"/>
            <a:ext cx="11053763" cy="6935787"/>
          </a:xfrm>
        </p:spPr>
        <p:txBody>
          <a:bodyPr lIns="72248" tIns="72248" rIns="198684" bIns="72248" anchor="t"/>
          <a:lstStyle/>
          <a:p>
            <a:pPr marL="217488" indent="-217488" eaLnBrk="1">
              <a:buFontTx/>
              <a:buChar char="•"/>
              <a:defRPr/>
            </a:pPr>
            <a:r>
              <a:rPr lang="en-US" sz="2100" smtClean="0">
                <a:latin typeface="Verdana" charset="0"/>
                <a:cs typeface="Verdana" charset="0"/>
                <a:sym typeface="Verdana" charset="0"/>
              </a:rPr>
              <a:t>Offer support to countries launching evergreen agriculture programmes:</a:t>
            </a:r>
          </a:p>
          <a:p>
            <a:pPr marL="574675" lvl="1" indent="-193675" eaLnBrk="1">
              <a:buFontTx/>
              <a:buChar char="•"/>
              <a:defRPr/>
            </a:pPr>
            <a:r>
              <a:rPr lang="en-US" sz="1900" smtClean="0">
                <a:latin typeface="Verdana" charset="0"/>
                <a:ea typeface="ＭＳ Ｐゴシック" charset="0"/>
                <a:cs typeface="Verdana" charset="0"/>
                <a:sym typeface="Verdana" charset="0"/>
              </a:rPr>
              <a:t>Help establish the right policies</a:t>
            </a:r>
          </a:p>
          <a:p>
            <a:pPr marL="574675" lvl="1" indent="-193675" eaLnBrk="1">
              <a:buFontTx/>
              <a:buChar char="•"/>
              <a:defRPr/>
            </a:pPr>
            <a:r>
              <a:rPr lang="en-US" sz="1900" smtClean="0">
                <a:latin typeface="Verdana" charset="0"/>
                <a:ea typeface="ＭＳ Ｐゴシック" charset="0"/>
                <a:cs typeface="Verdana" charset="0"/>
                <a:sym typeface="Verdana" charset="0"/>
              </a:rPr>
              <a:t>Technical support to define and establish best systems</a:t>
            </a:r>
          </a:p>
          <a:p>
            <a:pPr marL="574675" lvl="1" indent="-193675" eaLnBrk="1">
              <a:buFontTx/>
              <a:buChar char="•"/>
              <a:defRPr/>
            </a:pPr>
            <a:r>
              <a:rPr lang="en-US" sz="1900" smtClean="0">
                <a:latin typeface="Verdana" charset="0"/>
                <a:ea typeface="ＭＳ Ｐゴシック" charset="0"/>
                <a:cs typeface="Verdana" charset="0"/>
                <a:sym typeface="Verdana" charset="0"/>
              </a:rPr>
              <a:t>Boost extension services reach and quality</a:t>
            </a:r>
          </a:p>
          <a:p>
            <a:pPr marL="217488" indent="-217488" eaLnBrk="1">
              <a:buFontTx/>
              <a:buChar char="•"/>
              <a:defRPr/>
            </a:pPr>
            <a:r>
              <a:rPr lang="en-US" sz="2100" smtClean="0">
                <a:latin typeface="Verdana" charset="0"/>
                <a:cs typeface="Verdana" charset="0"/>
                <a:sym typeface="Verdana" charset="0"/>
              </a:rPr>
              <a:t>Research, develop and support the implementation of scaling up and scaling out to many millions of smallholders</a:t>
            </a:r>
          </a:p>
          <a:p>
            <a:pPr marL="574675" lvl="1" indent="-193675" eaLnBrk="1">
              <a:buFontTx/>
              <a:buChar char="•"/>
              <a:defRPr/>
            </a:pPr>
            <a:r>
              <a:rPr lang="en-US" sz="1900" smtClean="0">
                <a:latin typeface="Verdana" charset="0"/>
                <a:ea typeface="ＭＳ Ｐゴシック" charset="0"/>
                <a:cs typeface="Verdana" charset="0"/>
                <a:sym typeface="Verdana" charset="0"/>
              </a:rPr>
              <a:t>Support to pioneer farmers, to national extension services, to NGOs and INGOs</a:t>
            </a:r>
          </a:p>
          <a:p>
            <a:pPr marL="217488" indent="-217488" eaLnBrk="1">
              <a:buFontTx/>
              <a:buChar char="•"/>
              <a:defRPr/>
            </a:pPr>
            <a:r>
              <a:rPr lang="en-US" sz="2100" smtClean="0">
                <a:latin typeface="Verdana" charset="0"/>
                <a:cs typeface="Verdana" charset="0"/>
                <a:sym typeface="Verdana" charset="0"/>
              </a:rPr>
              <a:t>Encourage more partnerships between research, development, and private sector institutions  </a:t>
            </a:r>
          </a:p>
          <a:p>
            <a:pPr marL="217488" indent="-217488" eaLnBrk="1">
              <a:buFontTx/>
              <a:buChar char="•"/>
              <a:defRPr/>
            </a:pPr>
            <a:r>
              <a:rPr lang="en-US" sz="2100" smtClean="0">
                <a:latin typeface="Verdana" charset="0"/>
                <a:cs typeface="Verdana" charset="0"/>
                <a:sym typeface="Verdana" charset="0"/>
              </a:rPr>
              <a:t>Help spread the idea of </a:t>
            </a:r>
            <a:r>
              <a:rPr lang="ja-JP" altLang="en-US" sz="2100" smtClean="0">
                <a:latin typeface="Verdana" charset="0"/>
                <a:cs typeface="Verdana" charset="0"/>
                <a:sym typeface="Verdana" charset="0"/>
              </a:rPr>
              <a:t>“</a:t>
            </a:r>
            <a:r>
              <a:rPr lang="en-US" sz="2100" smtClean="0">
                <a:latin typeface="Verdana" charset="0"/>
                <a:cs typeface="Verdana" charset="0"/>
                <a:sym typeface="Verdana" charset="0"/>
              </a:rPr>
              <a:t>trees on farms</a:t>
            </a:r>
            <a:r>
              <a:rPr lang="ja-JP" altLang="en-US" sz="2100" smtClean="0">
                <a:latin typeface="Verdana" charset="0"/>
                <a:cs typeface="Verdana" charset="0"/>
                <a:sym typeface="Verdana" charset="0"/>
              </a:rPr>
              <a:t>”</a:t>
            </a:r>
            <a:r>
              <a:rPr lang="en-US" sz="2100" smtClean="0">
                <a:latin typeface="Verdana" charset="0"/>
                <a:cs typeface="Verdana" charset="0"/>
                <a:sym typeface="Verdana" charset="0"/>
              </a:rPr>
              <a:t> further at national and international levels</a:t>
            </a:r>
            <a:endParaRPr lang="en-US" smtClean="0"/>
          </a:p>
        </p:txBody>
      </p:sp>
    </p:spTree>
  </p:cSld>
  <p:clrMapOvr>
    <a:masterClrMapping/>
  </p:clrMapOvr>
  <p:transition xmlns:p14="http://schemas.microsoft.com/office/powerpoint/2010/main"/>
</p:sld>
</file>

<file path=ppt/slides/slide49.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6865" name="AutoShape 1"/>
          <p:cNvSpPr>
            <a:spLocks/>
          </p:cNvSpPr>
          <p:nvPr/>
        </p:nvSpPr>
        <p:spPr bwMode="auto">
          <a:xfrm>
            <a:off x="11579225" y="9085263"/>
            <a:ext cx="519113" cy="487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6435" tIns="72248" rIns="126435" bIns="72248"/>
          <a:lstStyle/>
          <a:p>
            <a:pPr defTabSz="1300163">
              <a:defRPr/>
            </a:pPr>
            <a:r>
              <a:rPr lang="en-US" sz="1900">
                <a:latin typeface="Times New Roman" charset="0"/>
                <a:cs typeface="Times New Roman" charset="0"/>
                <a:sym typeface="Times New Roman" charset="0"/>
              </a:rPr>
              <a:t>34</a:t>
            </a:r>
            <a:endParaRPr lang="en-US">
              <a:cs typeface="Helvetica Light" charset="0"/>
            </a:endParaRPr>
          </a:p>
        </p:txBody>
      </p:sp>
      <p:sp>
        <p:nvSpPr>
          <p:cNvPr id="36866" name="Rectangle 2"/>
          <p:cNvSpPr>
            <a:spLocks noGrp="1" noChangeArrowheads="1"/>
          </p:cNvSpPr>
          <p:nvPr>
            <p:ph type="body" idx="1"/>
          </p:nvPr>
        </p:nvSpPr>
        <p:spPr>
          <a:xfrm>
            <a:off x="974725" y="2816225"/>
            <a:ext cx="11053763" cy="6937375"/>
          </a:xfrm>
        </p:spPr>
        <p:txBody>
          <a:bodyPr lIns="72248" tIns="72248" rIns="198684" bIns="72248" anchor="t"/>
          <a:lstStyle/>
          <a:p>
            <a:pPr marL="446088" indent="-406400" defTabSz="1300163" eaLnBrk="1">
              <a:spcBef>
                <a:spcPts val="800"/>
              </a:spcBef>
              <a:buClr>
                <a:srgbClr val="000000"/>
              </a:buClr>
              <a:buFont typeface="Times" charset="0"/>
              <a:buChar char="•"/>
              <a:defRPr/>
            </a:pPr>
            <a:r>
              <a:rPr lang="en-US" sz="2800" smtClean="0">
                <a:latin typeface="Verdana" charset="0"/>
                <a:cs typeface="Verdana" charset="0"/>
                <a:sym typeface="Verdana" charset="0"/>
              </a:rPr>
              <a:t>Grow the science by encouraging research partnerships across the region to tackle key questions:</a:t>
            </a:r>
          </a:p>
          <a:p>
            <a:pPr marL="862013" lvl="1" indent="-365125" defTabSz="1300163" eaLnBrk="1">
              <a:spcBef>
                <a:spcPts val="700"/>
              </a:spcBef>
              <a:buClr>
                <a:srgbClr val="000000"/>
              </a:buClr>
              <a:buFont typeface="Times" charset="0"/>
              <a:buChar char="•"/>
              <a:defRPr/>
            </a:pPr>
            <a:r>
              <a:rPr lang="en-US" sz="2500" smtClean="0">
                <a:latin typeface="Verdana" charset="0"/>
                <a:ea typeface="ＭＳ Ｐゴシック" charset="0"/>
                <a:cs typeface="Verdana" charset="0"/>
                <a:sym typeface="Verdana" charset="0"/>
              </a:rPr>
              <a:t>Develop systems adapted to as many agroecological regions as are encountered</a:t>
            </a:r>
          </a:p>
          <a:p>
            <a:pPr marL="862013" lvl="1" indent="-365125" defTabSz="1300163" eaLnBrk="1">
              <a:spcBef>
                <a:spcPts val="700"/>
              </a:spcBef>
              <a:buClr>
                <a:srgbClr val="000000"/>
              </a:buClr>
              <a:buFont typeface="Times" charset="0"/>
              <a:buChar char="•"/>
              <a:defRPr/>
            </a:pPr>
            <a:r>
              <a:rPr lang="en-US" sz="2500" smtClean="0">
                <a:latin typeface="Verdana" charset="0"/>
                <a:ea typeface="ＭＳ Ｐゴシック" charset="0"/>
                <a:cs typeface="Verdana" charset="0"/>
                <a:sym typeface="Verdana" charset="0"/>
              </a:rPr>
              <a:t>Resolving complex policy issues</a:t>
            </a:r>
          </a:p>
          <a:p>
            <a:pPr marL="862013" lvl="1" indent="-365125" defTabSz="1300163" eaLnBrk="1">
              <a:spcBef>
                <a:spcPts val="700"/>
              </a:spcBef>
              <a:buClr>
                <a:srgbClr val="000000"/>
              </a:buClr>
              <a:buFont typeface="Times" charset="0"/>
              <a:buChar char="•"/>
              <a:defRPr/>
            </a:pPr>
            <a:r>
              <a:rPr lang="en-US" sz="2500" smtClean="0">
                <a:latin typeface="Verdana" charset="0"/>
                <a:ea typeface="ＭＳ Ｐゴシック" charset="0"/>
                <a:cs typeface="Verdana" charset="0"/>
                <a:sym typeface="Verdana" charset="0"/>
              </a:rPr>
              <a:t>Enhancing targeting &amp; scaling-up</a:t>
            </a:r>
          </a:p>
          <a:p>
            <a:pPr marL="862013" lvl="1" indent="-365125" defTabSz="1300163" eaLnBrk="1">
              <a:spcBef>
                <a:spcPts val="700"/>
              </a:spcBef>
              <a:buClr>
                <a:srgbClr val="000000"/>
              </a:buClr>
              <a:buFont typeface="Times" charset="0"/>
              <a:buChar char="•"/>
              <a:defRPr/>
            </a:pPr>
            <a:r>
              <a:rPr lang="en-US" sz="2500" smtClean="0">
                <a:latin typeface="Verdana" charset="0"/>
                <a:ea typeface="ＭＳ Ｐゴシック" charset="0"/>
                <a:cs typeface="Verdana" charset="0"/>
                <a:sym typeface="Verdana" charset="0"/>
              </a:rPr>
              <a:t>Ensure quality tree genetics and plentiful tree seed supplies</a:t>
            </a:r>
          </a:p>
          <a:p>
            <a:pPr marL="862013" lvl="1" indent="-365125" defTabSz="1300163" eaLnBrk="1">
              <a:spcBef>
                <a:spcPts val="700"/>
              </a:spcBef>
              <a:buClr>
                <a:srgbClr val="000000"/>
              </a:buClr>
              <a:buFont typeface="Times" charset="0"/>
              <a:buChar char="•"/>
              <a:defRPr/>
            </a:pPr>
            <a:r>
              <a:rPr lang="en-US" sz="2500" smtClean="0">
                <a:latin typeface="Verdana" charset="0"/>
                <a:ea typeface="ＭＳ Ｐゴシック" charset="0"/>
                <a:cs typeface="Verdana" charset="0"/>
                <a:sym typeface="Verdana" charset="0"/>
              </a:rPr>
              <a:t>Enhance tree propagation and establishment</a:t>
            </a:r>
          </a:p>
          <a:p>
            <a:pPr marL="862013" lvl="1" indent="-365125" defTabSz="1300163" eaLnBrk="1">
              <a:spcBef>
                <a:spcPts val="700"/>
              </a:spcBef>
              <a:buClr>
                <a:srgbClr val="000000"/>
              </a:buClr>
              <a:buFont typeface="Times" charset="0"/>
              <a:buChar char="•"/>
              <a:defRPr/>
            </a:pPr>
            <a:r>
              <a:rPr lang="en-US" sz="2500" smtClean="0">
                <a:latin typeface="Verdana" charset="0"/>
                <a:ea typeface="ＭＳ Ｐゴシック" charset="0"/>
                <a:cs typeface="Verdana" charset="0"/>
                <a:sym typeface="Verdana" charset="0"/>
              </a:rPr>
              <a:t>Adapt to integrated production systems</a:t>
            </a:r>
          </a:p>
          <a:p>
            <a:pPr marL="862013" lvl="1" indent="-365125" defTabSz="1300163" eaLnBrk="1">
              <a:spcBef>
                <a:spcPts val="700"/>
              </a:spcBef>
              <a:buClr>
                <a:srgbClr val="000000"/>
              </a:buClr>
              <a:buFont typeface="Times" charset="0"/>
              <a:buChar char="•"/>
              <a:defRPr/>
            </a:pPr>
            <a:r>
              <a:rPr lang="en-US" sz="2500" smtClean="0">
                <a:latin typeface="Verdana" charset="0"/>
                <a:ea typeface="ＭＳ Ｐゴシック" charset="0"/>
                <a:cs typeface="Verdana" charset="0"/>
                <a:sym typeface="Verdana" charset="0"/>
              </a:rPr>
              <a:t>Estimate potentials for climate change adaptation</a:t>
            </a:r>
          </a:p>
          <a:p>
            <a:pPr marL="862013" lvl="1" indent="-365125" defTabSz="1300163" eaLnBrk="1">
              <a:spcBef>
                <a:spcPts val="700"/>
              </a:spcBef>
              <a:buClr>
                <a:srgbClr val="000000"/>
              </a:buClr>
              <a:buFont typeface="Times" charset="0"/>
              <a:buChar char="•"/>
              <a:defRPr/>
            </a:pPr>
            <a:r>
              <a:rPr lang="en-US" sz="2500" smtClean="0">
                <a:latin typeface="Verdana" charset="0"/>
                <a:ea typeface="ＭＳ Ｐゴシック" charset="0"/>
                <a:cs typeface="Verdana" charset="0"/>
                <a:sym typeface="Verdana" charset="0"/>
              </a:rPr>
              <a:t>…</a:t>
            </a:r>
            <a:endParaRPr lang="en-US" smtClean="0"/>
          </a:p>
        </p:txBody>
      </p:sp>
      <p:sp>
        <p:nvSpPr>
          <p:cNvPr id="36867" name="Rectangle 3"/>
          <p:cNvSpPr>
            <a:spLocks noGrp="1" noChangeArrowheads="1"/>
          </p:cNvSpPr>
          <p:nvPr>
            <p:ph type="title"/>
          </p:nvPr>
        </p:nvSpPr>
        <p:spPr>
          <a:xfrm>
            <a:off x="974725" y="866775"/>
            <a:ext cx="11053763" cy="1949450"/>
          </a:xfrm>
        </p:spPr>
        <p:txBody>
          <a:bodyPr lIns="72248" tIns="72248" rIns="198684" bIns="72248" anchor="t"/>
          <a:lstStyle/>
          <a:p>
            <a:pPr marL="39688" algn="l" defTabSz="1300163" eaLnBrk="1">
              <a:defRPr/>
            </a:pPr>
            <a:r>
              <a:rPr lang="en-US" sz="3900" b="1" smtClean="0">
                <a:latin typeface="Verdana" charset="0"/>
                <a:cs typeface="Verdana" charset="0"/>
                <a:sym typeface="Verdana" charset="0"/>
              </a:rPr>
              <a:t>Building the science of Evergreen Agriculture</a:t>
            </a:r>
            <a:endParaRPr lang="en-US" smtClean="0"/>
          </a:p>
        </p:txBody>
      </p:sp>
    </p:spTree>
  </p:cSld>
  <p:clrMapOvr>
    <a:masterClrMapping/>
  </p:clrMapOvr>
  <p:transition xmlns:p14="http://schemas.microsoft.com/office/powerpoint/2010/main"/>
</p:sld>
</file>

<file path=ppt/slides/slide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69" name="AutoShape 1"/>
          <p:cNvSpPr>
            <a:spLocks/>
          </p:cNvSpPr>
          <p:nvPr/>
        </p:nvSpPr>
        <p:spPr bwMode="auto">
          <a:xfrm>
            <a:off x="11631613" y="9085263"/>
            <a:ext cx="414337" cy="487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6435" tIns="72248" rIns="126435" bIns="72248"/>
          <a:lstStyle/>
          <a:p>
            <a:pPr defTabSz="1300163">
              <a:defRPr/>
            </a:pPr>
            <a:r>
              <a:rPr lang="en-US" sz="1900">
                <a:latin typeface="Times New Roman" charset="0"/>
                <a:cs typeface="Times New Roman" charset="0"/>
                <a:sym typeface="Times New Roman" charset="0"/>
              </a:rPr>
              <a:t>5</a:t>
            </a:r>
            <a:endParaRPr lang="en-US">
              <a:cs typeface="Helvetica Light" charset="0"/>
            </a:endParaRPr>
          </a:p>
        </p:txBody>
      </p:sp>
      <p:sp>
        <p:nvSpPr>
          <p:cNvPr id="7170" name="Rectangle 2"/>
          <p:cNvSpPr>
            <a:spLocks noGrp="1" noChangeArrowheads="1"/>
          </p:cNvSpPr>
          <p:nvPr>
            <p:ph type="title"/>
          </p:nvPr>
        </p:nvSpPr>
        <p:spPr>
          <a:xfrm>
            <a:off x="974725" y="866775"/>
            <a:ext cx="11053763" cy="6826250"/>
          </a:xfrm>
        </p:spPr>
        <p:txBody>
          <a:bodyPr lIns="72248" tIns="72248" rIns="198684" bIns="72248" anchor="t"/>
          <a:lstStyle/>
          <a:p>
            <a:pPr marL="39688" algn="l" defTabSz="1300163" eaLnBrk="1">
              <a:defRPr/>
            </a:pPr>
            <a:r>
              <a:rPr lang="en-US" sz="4500" b="1" dirty="0" smtClean="0">
                <a:latin typeface="Verdana" charset="0"/>
                <a:cs typeface="Verdana" charset="0"/>
                <a:sym typeface="Verdana" charset="0"/>
              </a:rPr>
              <a:t>Our participation in the CGIAR Research </a:t>
            </a:r>
            <a:r>
              <a:rPr lang="en-US" sz="4500" b="1" dirty="0" err="1" smtClean="0">
                <a:latin typeface="Verdana" charset="0"/>
                <a:cs typeface="Verdana" charset="0"/>
                <a:sym typeface="Verdana" charset="0"/>
              </a:rPr>
              <a:t>Programmes</a:t>
            </a:r>
            <a:r>
              <a:rPr lang="en-US" sz="4500" b="1" dirty="0" smtClean="0">
                <a:latin typeface="Verdana" charset="0"/>
                <a:cs typeface="Verdana" charset="0"/>
                <a:sym typeface="Verdana" charset="0"/>
              </a:rPr>
              <a:t> (CRPs)</a:t>
            </a:r>
            <a:endParaRPr lang="en-US" dirty="0" smtClean="0"/>
          </a:p>
        </p:txBody>
      </p:sp>
      <p:sp>
        <p:nvSpPr>
          <p:cNvPr id="7171" name="Rectangle 3"/>
          <p:cNvSpPr>
            <a:spLocks noGrp="1" noChangeArrowheads="1"/>
          </p:cNvSpPr>
          <p:nvPr>
            <p:ph type="body" idx="1"/>
          </p:nvPr>
        </p:nvSpPr>
        <p:spPr>
          <a:xfrm>
            <a:off x="974725" y="2816225"/>
            <a:ext cx="11053763" cy="6937375"/>
          </a:xfrm>
        </p:spPr>
        <p:txBody>
          <a:bodyPr lIns="72248" tIns="72248" rIns="198684" bIns="72248" anchor="t"/>
          <a:lstStyle/>
          <a:p>
            <a:pPr marL="527050" indent="-487363" defTabSz="1300163" eaLnBrk="1">
              <a:spcBef>
                <a:spcPts val="800"/>
              </a:spcBef>
              <a:buClr>
                <a:srgbClr val="000000"/>
              </a:buClr>
              <a:buFont typeface="ArialMT" charset="0"/>
              <a:buChar char="•"/>
              <a:defRPr/>
            </a:pPr>
            <a:r>
              <a:rPr lang="en-US" sz="3400" dirty="0" smtClean="0">
                <a:latin typeface="Verdana" charset="0"/>
                <a:cs typeface="Verdana" charset="0"/>
                <a:sym typeface="Verdana" charset="0"/>
              </a:rPr>
              <a:t>CRP 1	Integrated Agricultural Systems</a:t>
            </a:r>
          </a:p>
          <a:p>
            <a:pPr marL="527050" indent="-487363" defTabSz="1300163" eaLnBrk="1">
              <a:spcBef>
                <a:spcPts val="800"/>
              </a:spcBef>
              <a:buClr>
                <a:srgbClr val="000000"/>
              </a:buClr>
              <a:buFont typeface="ArialMT" charset="0"/>
              <a:buChar char="•"/>
              <a:defRPr/>
            </a:pPr>
            <a:r>
              <a:rPr lang="en-US" sz="3400" dirty="0" smtClean="0">
                <a:latin typeface="Verdana" charset="0"/>
                <a:cs typeface="Verdana" charset="0"/>
                <a:sym typeface="Verdana" charset="0"/>
              </a:rPr>
              <a:t>CRP 2	Policy research</a:t>
            </a:r>
          </a:p>
          <a:p>
            <a:pPr marL="527050" indent="-487363" defTabSz="1300163" eaLnBrk="1">
              <a:spcBef>
                <a:spcPts val="800"/>
              </a:spcBef>
              <a:buClr>
                <a:srgbClr val="000000"/>
              </a:buClr>
              <a:buFont typeface="ArialMT" charset="0"/>
              <a:buChar char="•"/>
              <a:defRPr/>
            </a:pPr>
            <a:r>
              <a:rPr lang="en-US" sz="3400" dirty="0" smtClean="0">
                <a:solidFill>
                  <a:srgbClr val="FF0000"/>
                </a:solidFill>
                <a:latin typeface="Verdana" charset="0"/>
                <a:cs typeface="Verdana" charset="0"/>
                <a:sym typeface="Verdana" charset="0"/>
              </a:rPr>
              <a:t>CRP 4	Health and Nutrition</a:t>
            </a:r>
          </a:p>
          <a:p>
            <a:pPr marL="527050" indent="-487363" defTabSz="1300163" eaLnBrk="1">
              <a:spcBef>
                <a:spcPts val="800"/>
              </a:spcBef>
              <a:buClr>
                <a:srgbClr val="000000"/>
              </a:buClr>
              <a:buFont typeface="ArialMT" charset="0"/>
              <a:buChar char="•"/>
              <a:defRPr/>
            </a:pPr>
            <a:r>
              <a:rPr lang="en-US" sz="3400" dirty="0" smtClean="0">
                <a:latin typeface="Verdana" charset="0"/>
                <a:cs typeface="Verdana" charset="0"/>
                <a:sym typeface="Verdana" charset="0"/>
              </a:rPr>
              <a:t>CRP 5	Land and Water</a:t>
            </a:r>
          </a:p>
          <a:p>
            <a:pPr marL="527050" indent="-487363" defTabSz="1300163" eaLnBrk="1">
              <a:spcBef>
                <a:spcPts val="800"/>
              </a:spcBef>
              <a:buClr>
                <a:srgbClr val="000000"/>
              </a:buClr>
              <a:buFont typeface="ArialMT" charset="0"/>
              <a:buChar char="•"/>
              <a:defRPr/>
            </a:pPr>
            <a:r>
              <a:rPr lang="en-US" sz="3400" dirty="0" smtClean="0">
                <a:latin typeface="Verdana" charset="0"/>
                <a:cs typeface="Verdana" charset="0"/>
                <a:sym typeface="Verdana" charset="0"/>
              </a:rPr>
              <a:t>CRP 6	Forests, Trees and Agroforestry</a:t>
            </a:r>
          </a:p>
          <a:p>
            <a:pPr marL="527050" indent="-487363" defTabSz="1300163" eaLnBrk="1">
              <a:spcBef>
                <a:spcPts val="800"/>
              </a:spcBef>
              <a:buClr>
                <a:srgbClr val="000000"/>
              </a:buClr>
              <a:buFont typeface="ArialMT" charset="0"/>
              <a:buChar char="•"/>
              <a:defRPr/>
            </a:pPr>
            <a:r>
              <a:rPr lang="en-US" sz="3400" dirty="0" smtClean="0">
                <a:latin typeface="Verdana" charset="0"/>
                <a:cs typeface="Verdana" charset="0"/>
                <a:sym typeface="Verdana" charset="0"/>
              </a:rPr>
              <a:t>CRP 7	Climate Change and Agriculture</a:t>
            </a:r>
            <a:endParaRPr lang="en-US" dirty="0" smtClean="0"/>
          </a:p>
        </p:txBody>
      </p:sp>
    </p:spTree>
  </p:cSld>
  <p:clrMapOvr>
    <a:masterClrMapping/>
  </p:clrMapOvr>
  <p:transition xmlns:p14="http://schemas.microsoft.com/office/powerpoint/2010/main"/>
</p:sld>
</file>

<file path=ppt/slides/slide50.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889" name="Rectangle 1"/>
          <p:cNvSpPr>
            <a:spLocks noGrp="1" noChangeArrowheads="1"/>
          </p:cNvSpPr>
          <p:nvPr>
            <p:ph type="body" idx="1"/>
          </p:nvPr>
        </p:nvSpPr>
        <p:spPr>
          <a:xfrm>
            <a:off x="866775" y="2600325"/>
            <a:ext cx="11703050" cy="7153275"/>
          </a:xfrm>
        </p:spPr>
        <p:txBody>
          <a:bodyPr lIns="54186" tIns="54186" rIns="0" bIns="54186" anchor="t"/>
          <a:lstStyle/>
          <a:p>
            <a:pPr marL="196850" indent="-168275" defTabSz="1300163" eaLnBrk="1">
              <a:spcBef>
                <a:spcPct val="0"/>
              </a:spcBef>
              <a:defRPr/>
            </a:pPr>
            <a:r>
              <a:rPr lang="en-US" sz="2800" smtClean="0">
                <a:latin typeface="Verdana" charset="0"/>
                <a:cs typeface="Verdana" charset="0"/>
                <a:sym typeface="Verdana" charset="0"/>
              </a:rPr>
              <a:t>Agroforestry and EverGreen Agriculture are</a:t>
            </a:r>
          </a:p>
          <a:p>
            <a:pPr marL="196850" indent="-168275" defTabSz="1300163" eaLnBrk="1">
              <a:spcBef>
                <a:spcPct val="0"/>
              </a:spcBef>
              <a:defRPr/>
            </a:pPr>
            <a:endParaRPr lang="en-US" sz="2800" b="1" smtClean="0">
              <a:latin typeface="Verdana" charset="0"/>
              <a:cs typeface="Verdana" charset="0"/>
              <a:sym typeface="Verdana" charset="0"/>
            </a:endParaRPr>
          </a:p>
          <a:p>
            <a:pPr marL="196850" indent="-168275" defTabSz="1300163" eaLnBrk="1">
              <a:spcBef>
                <a:spcPct val="0"/>
              </a:spcBef>
              <a:buClr>
                <a:srgbClr val="000000"/>
              </a:buClr>
              <a:buFont typeface="ArialMT" charset="0"/>
              <a:buChar char="•"/>
              <a:defRPr/>
            </a:pPr>
            <a:r>
              <a:rPr lang="en-US" sz="2800" b="1" smtClean="0">
                <a:latin typeface="Verdana" charset="0"/>
                <a:cs typeface="Verdana" charset="0"/>
                <a:sym typeface="Verdana" charset="0"/>
              </a:rPr>
              <a:t>fresh, low-cost approaches </a:t>
            </a:r>
            <a:r>
              <a:rPr lang="en-US" sz="2800" smtClean="0">
                <a:latin typeface="Verdana" charset="0"/>
                <a:cs typeface="Verdana" charset="0"/>
                <a:sym typeface="Verdana" charset="0"/>
              </a:rPr>
              <a:t>to land regeneration and food security that have their roots in Africa and are spreading across the tropics and that are</a:t>
            </a:r>
            <a:endParaRPr lang="en-US" sz="3400" smtClean="0">
              <a:latin typeface="Verdana" charset="0"/>
              <a:cs typeface="Verdana" charset="0"/>
              <a:sym typeface="Verdana" charset="0"/>
            </a:endParaRPr>
          </a:p>
          <a:p>
            <a:pPr marL="196850" indent="-168275" defTabSz="1300163" eaLnBrk="1">
              <a:spcBef>
                <a:spcPts val="700"/>
              </a:spcBef>
              <a:buClr>
                <a:srgbClr val="000000"/>
              </a:buClr>
              <a:buFont typeface="ArialMT" charset="0"/>
              <a:buChar char="•"/>
              <a:defRPr/>
            </a:pPr>
            <a:r>
              <a:rPr lang="en-US" sz="2800" b="1" smtClean="0">
                <a:latin typeface="Verdana" charset="0"/>
                <a:cs typeface="Verdana" charset="0"/>
                <a:sym typeface="Verdana" charset="0"/>
              </a:rPr>
              <a:t>being adopted by millions </a:t>
            </a:r>
            <a:r>
              <a:rPr lang="en-US" sz="2800" smtClean="0">
                <a:latin typeface="Verdana" charset="0"/>
                <a:cs typeface="Verdana" charset="0"/>
                <a:sym typeface="Verdana" charset="0"/>
              </a:rPr>
              <a:t>of smallholders.</a:t>
            </a:r>
            <a:endParaRPr lang="en-US" sz="3400" smtClean="0">
              <a:latin typeface="Verdana" charset="0"/>
              <a:cs typeface="Verdana" charset="0"/>
              <a:sym typeface="Verdana" charset="0"/>
            </a:endParaRPr>
          </a:p>
          <a:p>
            <a:pPr marL="196850" indent="-168275" defTabSz="1300163" eaLnBrk="1">
              <a:spcBef>
                <a:spcPts val="700"/>
              </a:spcBef>
              <a:defRPr/>
            </a:pPr>
            <a:endParaRPr lang="en-US" sz="2800" b="1" smtClean="0">
              <a:latin typeface="Verdana" charset="0"/>
              <a:cs typeface="Verdana" charset="0"/>
              <a:sym typeface="Verdana" charset="0"/>
            </a:endParaRPr>
          </a:p>
          <a:p>
            <a:pPr marL="196850" indent="-168275" defTabSz="1300163" eaLnBrk="1">
              <a:spcBef>
                <a:spcPts val="700"/>
              </a:spcBef>
              <a:buClr>
                <a:srgbClr val="000000"/>
              </a:buClr>
              <a:buFont typeface="ArialMT" charset="0"/>
              <a:buChar char="•"/>
              <a:defRPr/>
            </a:pPr>
            <a:r>
              <a:rPr lang="en-US" sz="2800" b="1" smtClean="0">
                <a:latin typeface="Verdana" charset="0"/>
                <a:cs typeface="Verdana" charset="0"/>
                <a:sym typeface="Verdana" charset="0"/>
              </a:rPr>
              <a:t>Poor households should be targeted </a:t>
            </a:r>
            <a:r>
              <a:rPr lang="en-US" sz="2800" smtClean="0">
                <a:latin typeface="Verdana" charset="0"/>
                <a:cs typeface="Verdana" charset="0"/>
                <a:sym typeface="Verdana" charset="0"/>
              </a:rPr>
              <a:t>over large areas to end hunger on small farms; working in the </a:t>
            </a:r>
            <a:endParaRPr lang="en-US" sz="3400" smtClean="0">
              <a:latin typeface="Verdana" charset="0"/>
              <a:cs typeface="Verdana" charset="0"/>
              <a:sym typeface="Verdana" charset="0"/>
            </a:endParaRPr>
          </a:p>
          <a:p>
            <a:pPr marL="196850" indent="-168275" defTabSz="1300163" eaLnBrk="1">
              <a:spcBef>
                <a:spcPts val="700"/>
              </a:spcBef>
              <a:buClr>
                <a:srgbClr val="000000"/>
              </a:buClr>
              <a:buFont typeface="ArialMT" charset="0"/>
              <a:buChar char="•"/>
              <a:defRPr/>
            </a:pPr>
            <a:r>
              <a:rPr lang="en-US" sz="2800" b="1" smtClean="0">
                <a:latin typeface="Verdana" charset="0"/>
                <a:cs typeface="Verdana" charset="0"/>
                <a:sym typeface="Verdana" charset="0"/>
              </a:rPr>
              <a:t>many nations that are creating the policy and institutional environments </a:t>
            </a:r>
            <a:r>
              <a:rPr lang="en-US" sz="2800" smtClean="0">
                <a:latin typeface="Verdana" charset="0"/>
                <a:cs typeface="Verdana" charset="0"/>
                <a:sym typeface="Verdana" charset="0"/>
              </a:rPr>
              <a:t>to favor adoption. </a:t>
            </a:r>
            <a:endParaRPr lang="en-US" sz="3400" smtClean="0">
              <a:latin typeface="Verdana" charset="0"/>
              <a:cs typeface="Verdana" charset="0"/>
              <a:sym typeface="Verdana" charset="0"/>
            </a:endParaRPr>
          </a:p>
          <a:p>
            <a:pPr marL="196850" indent="-168275" defTabSz="1300163" eaLnBrk="1">
              <a:spcBef>
                <a:spcPts val="700"/>
              </a:spcBef>
              <a:buClr>
                <a:srgbClr val="000000"/>
              </a:buClr>
              <a:buFont typeface="ArialMT" charset="0"/>
              <a:buChar char="•"/>
              <a:defRPr/>
            </a:pPr>
            <a:r>
              <a:rPr lang="en-US" sz="2800" b="1" smtClean="0">
                <a:latin typeface="Verdana" charset="0"/>
                <a:cs typeface="Verdana" charset="0"/>
                <a:sym typeface="Verdana" charset="0"/>
              </a:rPr>
              <a:t>Research is critical to underpin </a:t>
            </a:r>
            <a:r>
              <a:rPr lang="en-US" sz="2800" smtClean="0">
                <a:latin typeface="Verdana" charset="0"/>
                <a:cs typeface="Verdana" charset="0"/>
                <a:sym typeface="Verdana" charset="0"/>
              </a:rPr>
              <a:t>the acceleration of more widespread adoption </a:t>
            </a:r>
            <a:endParaRPr lang="en-US" smtClean="0"/>
          </a:p>
        </p:txBody>
      </p:sp>
      <p:sp>
        <p:nvSpPr>
          <p:cNvPr id="37890" name="Rectangle 2"/>
          <p:cNvSpPr>
            <a:spLocks noGrp="1" noChangeArrowheads="1"/>
          </p:cNvSpPr>
          <p:nvPr>
            <p:ph type="title"/>
          </p:nvPr>
        </p:nvSpPr>
        <p:spPr>
          <a:xfrm>
            <a:off x="974725" y="866775"/>
            <a:ext cx="11053763" cy="1733550"/>
          </a:xfrm>
        </p:spPr>
        <p:txBody>
          <a:bodyPr lIns="72248" tIns="72248" rIns="198684" bIns="72248" anchor="t"/>
          <a:lstStyle/>
          <a:p>
            <a:pPr marL="39688" algn="l" defTabSz="1300163" eaLnBrk="1">
              <a:defRPr/>
            </a:pPr>
            <a:r>
              <a:rPr lang="en-US" sz="4500" b="1" smtClean="0">
                <a:latin typeface="Verdana" charset="0"/>
                <a:cs typeface="Verdana" charset="0"/>
                <a:sym typeface="Verdana" charset="0"/>
              </a:rPr>
              <a:t>Conclusion</a:t>
            </a:r>
            <a:endParaRPr lang="en-US" smtClean="0"/>
          </a:p>
        </p:txBody>
      </p:sp>
    </p:spTree>
  </p:cSld>
  <p:clrMapOvr>
    <a:masterClrMapping/>
  </p:clrMapOvr>
  <p:transition xmlns:p14="http://schemas.microsoft.com/office/powerpoint/2010/main"/>
</p:sld>
</file>

<file path=ppt/slides/slide5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913" name="AutoShape 1"/>
          <p:cNvSpPr>
            <a:spLocks/>
          </p:cNvSpPr>
          <p:nvPr/>
        </p:nvSpPr>
        <p:spPr bwMode="auto">
          <a:xfrm>
            <a:off x="11579225" y="9085263"/>
            <a:ext cx="519113" cy="487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6435" tIns="72248" rIns="126435" bIns="72248"/>
          <a:lstStyle/>
          <a:p>
            <a:pPr defTabSz="1300163">
              <a:defRPr/>
            </a:pPr>
            <a:r>
              <a:rPr lang="en-US" sz="1900">
                <a:latin typeface="Times New Roman" charset="0"/>
                <a:cs typeface="Times New Roman" charset="0"/>
                <a:sym typeface="Times New Roman" charset="0"/>
              </a:rPr>
              <a:t>36</a:t>
            </a:r>
            <a:endParaRPr lang="en-US">
              <a:cs typeface="Helvetica Light" charset="0"/>
            </a:endParaRPr>
          </a:p>
        </p:txBody>
      </p:sp>
      <p:sp>
        <p:nvSpPr>
          <p:cNvPr id="38914" name="Rectangle 2"/>
          <p:cNvSpPr>
            <a:spLocks noGrp="1" noChangeArrowheads="1"/>
          </p:cNvSpPr>
          <p:nvPr>
            <p:ph type="body" idx="1"/>
          </p:nvPr>
        </p:nvSpPr>
        <p:spPr>
          <a:xfrm>
            <a:off x="1082675" y="3900488"/>
            <a:ext cx="11053763" cy="3792537"/>
          </a:xfrm>
        </p:spPr>
        <p:txBody>
          <a:bodyPr lIns="72248" tIns="72248" rIns="126435" bIns="72248" anchor="t"/>
          <a:lstStyle/>
          <a:p>
            <a:pPr marL="34925" indent="0" algn="ctr" defTabSz="1300163" eaLnBrk="1">
              <a:lnSpc>
                <a:spcPct val="90000"/>
              </a:lnSpc>
              <a:spcBef>
                <a:spcPts val="800"/>
              </a:spcBef>
              <a:defRPr/>
            </a:pPr>
            <a:r>
              <a:rPr lang="en-US" sz="1900" b="1" smtClean="0">
                <a:latin typeface="Verdana" charset="0"/>
                <a:cs typeface="Verdana" charset="0"/>
                <a:sym typeface="Verdana" charset="0"/>
              </a:rPr>
              <a:t>For more information</a:t>
            </a:r>
          </a:p>
          <a:p>
            <a:pPr marL="34925" indent="0" algn="ctr" defTabSz="1300163" eaLnBrk="1">
              <a:lnSpc>
                <a:spcPct val="90000"/>
              </a:lnSpc>
              <a:spcBef>
                <a:spcPts val="800"/>
              </a:spcBef>
              <a:defRPr/>
            </a:pPr>
            <a:endParaRPr lang="en-US" sz="1900" smtClean="0">
              <a:latin typeface="Verdana" charset="0"/>
              <a:cs typeface="Verdana" charset="0"/>
              <a:sym typeface="Verdana" charset="0"/>
            </a:endParaRPr>
          </a:p>
          <a:p>
            <a:pPr marL="34925" indent="0" algn="ctr" defTabSz="1300163" eaLnBrk="1">
              <a:lnSpc>
                <a:spcPct val="90000"/>
              </a:lnSpc>
              <a:spcBef>
                <a:spcPts val="800"/>
              </a:spcBef>
              <a:defRPr/>
            </a:pPr>
            <a:r>
              <a:rPr lang="en-US" sz="1900" smtClean="0">
                <a:latin typeface="Verdana" charset="0"/>
                <a:cs typeface="Verdana" charset="0"/>
                <a:sym typeface="Verdana" charset="0"/>
              </a:rPr>
              <a:t>Patrick Worms, World Agroforestry Centre</a:t>
            </a:r>
          </a:p>
          <a:p>
            <a:pPr marL="34925" indent="0" algn="ctr" defTabSz="1300163" eaLnBrk="1">
              <a:lnSpc>
                <a:spcPct val="90000"/>
              </a:lnSpc>
              <a:spcBef>
                <a:spcPts val="800"/>
              </a:spcBef>
              <a:defRPr/>
            </a:pPr>
            <a:r>
              <a:rPr lang="en-US" sz="1900" smtClean="0">
                <a:latin typeface="Verdana" charset="0"/>
                <a:cs typeface="Verdana" charset="0"/>
                <a:sym typeface="Verdana" charset="0"/>
              </a:rPr>
              <a:t>Email:p.worms@cgiar.org</a:t>
            </a:r>
          </a:p>
          <a:p>
            <a:pPr marL="34925" indent="0" algn="ctr" defTabSz="1300163" eaLnBrk="1">
              <a:lnSpc>
                <a:spcPct val="90000"/>
              </a:lnSpc>
              <a:spcBef>
                <a:spcPts val="800"/>
              </a:spcBef>
              <a:defRPr/>
            </a:pPr>
            <a:r>
              <a:rPr lang="en-US" sz="1900" smtClean="0">
                <a:latin typeface="Verdana" charset="0"/>
                <a:cs typeface="Verdana" charset="0"/>
                <a:sym typeface="Verdana" charset="0"/>
              </a:rPr>
              <a:t>Tel: +32 495 24 46 11</a:t>
            </a:r>
          </a:p>
          <a:p>
            <a:pPr marL="34925" indent="0" algn="ctr" defTabSz="1300163" eaLnBrk="1">
              <a:lnSpc>
                <a:spcPct val="90000"/>
              </a:lnSpc>
              <a:spcBef>
                <a:spcPts val="800"/>
              </a:spcBef>
              <a:defRPr/>
            </a:pPr>
            <a:r>
              <a:rPr lang="en-US" sz="1900" u="sng" smtClean="0">
                <a:latin typeface="Verdana" charset="0"/>
                <a:cs typeface="Verdana" charset="0"/>
                <a:sym typeface="Verdana" charset="0"/>
                <a:hlinkClick r:id="rId3"/>
              </a:rPr>
              <a:t>www.worldagroforestrycentre.org</a:t>
            </a:r>
            <a:endParaRPr lang="en-US" sz="1900" smtClean="0">
              <a:latin typeface="Verdana" charset="0"/>
              <a:cs typeface="Verdana" charset="0"/>
              <a:sym typeface="Verdana" charset="0"/>
            </a:endParaRPr>
          </a:p>
          <a:p>
            <a:pPr marL="34925" indent="0" algn="ctr" defTabSz="1300163" eaLnBrk="1">
              <a:lnSpc>
                <a:spcPct val="90000"/>
              </a:lnSpc>
              <a:spcBef>
                <a:spcPts val="800"/>
              </a:spcBef>
              <a:defRPr/>
            </a:pPr>
            <a:r>
              <a:rPr lang="en-US" sz="1900" u="sng" smtClean="0">
                <a:latin typeface="Verdana" charset="0"/>
                <a:cs typeface="Verdana" charset="0"/>
                <a:sym typeface="Verdana" charset="0"/>
                <a:hlinkClick r:id="rId4"/>
              </a:rPr>
              <a:t>www.worldagroforestrycentre.org/evergreen_agriculture</a:t>
            </a:r>
            <a:endParaRPr lang="en-US" sz="1900" smtClean="0">
              <a:latin typeface="Verdana" charset="0"/>
              <a:cs typeface="Verdana" charset="0"/>
              <a:sym typeface="Verdana" charset="0"/>
            </a:endParaRPr>
          </a:p>
          <a:p>
            <a:pPr marL="34925" indent="0" algn="ctr" defTabSz="1300163" eaLnBrk="1">
              <a:lnSpc>
                <a:spcPct val="90000"/>
              </a:lnSpc>
              <a:spcBef>
                <a:spcPts val="800"/>
              </a:spcBef>
              <a:defRPr/>
            </a:pPr>
            <a:r>
              <a:rPr lang="en-US" sz="1900" smtClean="0">
                <a:latin typeface="Verdana" charset="0"/>
                <a:cs typeface="Verdana" charset="0"/>
                <a:sym typeface="Verdana" charset="0"/>
                <a:hlinkClick r:id="rId5"/>
              </a:rPr>
              <a:t>http://evergreenagriculture.net/about-evergreen-agriculture</a:t>
            </a:r>
            <a:endParaRPr lang="en-US" sz="1900" smtClean="0">
              <a:latin typeface="Verdana" charset="0"/>
              <a:cs typeface="Verdana" charset="0"/>
              <a:sym typeface="Verdana" charset="0"/>
            </a:endParaRPr>
          </a:p>
          <a:p>
            <a:pPr marL="34925" indent="0" algn="ctr" defTabSz="1300163" eaLnBrk="1">
              <a:lnSpc>
                <a:spcPct val="90000"/>
              </a:lnSpc>
              <a:spcBef>
                <a:spcPts val="800"/>
              </a:spcBef>
              <a:defRPr/>
            </a:pPr>
            <a:endParaRPr lang="en-US" sz="1900" smtClean="0">
              <a:latin typeface="Verdana" charset="0"/>
              <a:cs typeface="Verdana" charset="0"/>
              <a:sym typeface="Verdana" charset="0"/>
            </a:endParaRPr>
          </a:p>
          <a:p>
            <a:pPr marL="34925" indent="0" defTabSz="1300163" eaLnBrk="1">
              <a:lnSpc>
                <a:spcPct val="90000"/>
              </a:lnSpc>
              <a:spcBef>
                <a:spcPts val="800"/>
              </a:spcBef>
              <a:defRPr/>
            </a:pPr>
            <a:endParaRPr lang="en-US" sz="1900" smtClean="0">
              <a:latin typeface="Verdana" charset="0"/>
              <a:cs typeface="Verdana" charset="0"/>
              <a:sym typeface="Verdana" charset="0"/>
            </a:endParaRPr>
          </a:p>
        </p:txBody>
      </p:sp>
      <p:pic>
        <p:nvPicPr>
          <p:cNvPr id="38915" name="Picture 3" descr="imag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67300" y="1495425"/>
            <a:ext cx="2574925" cy="1395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p:sld>
</file>

<file path=ppt/slides/slide6.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5" name="AutoShape 1"/>
          <p:cNvSpPr>
            <a:spLocks/>
          </p:cNvSpPr>
          <p:nvPr/>
        </p:nvSpPr>
        <p:spPr bwMode="auto">
          <a:xfrm>
            <a:off x="-1408113" y="757238"/>
            <a:ext cx="15405101" cy="93202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759D09"/>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2248" tIns="72248" rIns="72248" bIns="72248" anchor="ctr"/>
          <a:lstStyle/>
          <a:p>
            <a:pPr defTabSz="830263">
              <a:defRPr/>
            </a:pPr>
            <a:endParaRPr lang="en-US" sz="3400">
              <a:solidFill>
                <a:srgbClr val="FFFFFF"/>
              </a:solidFill>
              <a:cs typeface="Helvetica Light" charset="0"/>
            </a:endParaRPr>
          </a:p>
        </p:txBody>
      </p:sp>
      <p:sp>
        <p:nvSpPr>
          <p:cNvPr id="11266" name="AutoShape 2"/>
          <p:cNvSpPr>
            <a:spLocks/>
          </p:cNvSpPr>
          <p:nvPr/>
        </p:nvSpPr>
        <p:spPr bwMode="auto">
          <a:xfrm>
            <a:off x="842963" y="9210675"/>
            <a:ext cx="6235700" cy="476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4186" tIns="54186" rIns="54186" bIns="54186"/>
          <a:lstStyle/>
          <a:p>
            <a:pPr algn="l" defTabSz="1300163">
              <a:defRPr/>
            </a:pPr>
            <a:r>
              <a:rPr lang="en-US" sz="2500">
                <a:solidFill>
                  <a:srgbClr val="BFBFBF"/>
                </a:solidFill>
                <a:latin typeface="Arial" charset="0"/>
                <a:cs typeface="Arial" charset="0"/>
                <a:sym typeface="Arial" charset="0"/>
              </a:rPr>
              <a:t>World Bank World Development Indicators</a:t>
            </a:r>
            <a:endParaRPr lang="en-US">
              <a:cs typeface="Helvetica Light" charset="0"/>
            </a:endParaRPr>
          </a:p>
        </p:txBody>
      </p:sp>
      <p:sp>
        <p:nvSpPr>
          <p:cNvPr id="11267" name="AutoShape 3"/>
          <p:cNvSpPr>
            <a:spLocks/>
          </p:cNvSpPr>
          <p:nvPr/>
        </p:nvSpPr>
        <p:spPr bwMode="auto">
          <a:xfrm>
            <a:off x="1393825" y="1371600"/>
            <a:ext cx="84138" cy="72707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62"/>
                </a:moveTo>
                <a:lnTo>
                  <a:pt x="21600" y="21562"/>
                </a:lnTo>
                <a:lnTo>
                  <a:pt x="21600" y="21600"/>
                </a:lnTo>
                <a:lnTo>
                  <a:pt x="0" y="21600"/>
                </a:lnTo>
                <a:lnTo>
                  <a:pt x="0" y="21562"/>
                </a:lnTo>
                <a:close/>
                <a:moveTo>
                  <a:pt x="0" y="19418"/>
                </a:moveTo>
                <a:lnTo>
                  <a:pt x="21600" y="19418"/>
                </a:lnTo>
                <a:lnTo>
                  <a:pt x="21600" y="19456"/>
                </a:lnTo>
                <a:lnTo>
                  <a:pt x="0" y="19456"/>
                </a:lnTo>
                <a:lnTo>
                  <a:pt x="0" y="19418"/>
                </a:lnTo>
                <a:close/>
                <a:moveTo>
                  <a:pt x="0" y="17229"/>
                </a:moveTo>
                <a:lnTo>
                  <a:pt x="21600" y="17229"/>
                </a:lnTo>
                <a:lnTo>
                  <a:pt x="21600" y="17275"/>
                </a:lnTo>
                <a:lnTo>
                  <a:pt x="0" y="17275"/>
                </a:lnTo>
                <a:lnTo>
                  <a:pt x="0" y="17229"/>
                </a:lnTo>
                <a:close/>
                <a:moveTo>
                  <a:pt x="0" y="15085"/>
                </a:moveTo>
                <a:lnTo>
                  <a:pt x="21600" y="15085"/>
                </a:lnTo>
                <a:lnTo>
                  <a:pt x="21600" y="15132"/>
                </a:lnTo>
                <a:lnTo>
                  <a:pt x="0" y="15132"/>
                </a:lnTo>
                <a:lnTo>
                  <a:pt x="0" y="15085"/>
                </a:lnTo>
                <a:close/>
                <a:moveTo>
                  <a:pt x="0" y="12943"/>
                </a:moveTo>
                <a:lnTo>
                  <a:pt x="21600" y="12943"/>
                </a:lnTo>
                <a:lnTo>
                  <a:pt x="21600" y="12989"/>
                </a:lnTo>
                <a:lnTo>
                  <a:pt x="0" y="12989"/>
                </a:lnTo>
                <a:lnTo>
                  <a:pt x="0" y="12943"/>
                </a:lnTo>
                <a:close/>
                <a:moveTo>
                  <a:pt x="0" y="10762"/>
                </a:moveTo>
                <a:lnTo>
                  <a:pt x="21600" y="10762"/>
                </a:lnTo>
                <a:lnTo>
                  <a:pt x="21600" y="10800"/>
                </a:lnTo>
                <a:lnTo>
                  <a:pt x="0" y="10800"/>
                </a:lnTo>
                <a:lnTo>
                  <a:pt x="0" y="10762"/>
                </a:lnTo>
                <a:close/>
                <a:moveTo>
                  <a:pt x="0" y="8619"/>
                </a:moveTo>
                <a:lnTo>
                  <a:pt x="21600" y="8619"/>
                </a:lnTo>
                <a:lnTo>
                  <a:pt x="21600" y="8657"/>
                </a:lnTo>
                <a:lnTo>
                  <a:pt x="0" y="8657"/>
                </a:lnTo>
                <a:lnTo>
                  <a:pt x="0" y="8619"/>
                </a:lnTo>
                <a:close/>
                <a:moveTo>
                  <a:pt x="0" y="6475"/>
                </a:moveTo>
                <a:lnTo>
                  <a:pt x="21600" y="6475"/>
                </a:lnTo>
                <a:lnTo>
                  <a:pt x="21600" y="6514"/>
                </a:lnTo>
                <a:lnTo>
                  <a:pt x="0" y="6514"/>
                </a:lnTo>
                <a:lnTo>
                  <a:pt x="0" y="6475"/>
                </a:lnTo>
                <a:close/>
                <a:moveTo>
                  <a:pt x="0" y="4332"/>
                </a:moveTo>
                <a:lnTo>
                  <a:pt x="21600" y="4332"/>
                </a:lnTo>
                <a:lnTo>
                  <a:pt x="21600" y="4371"/>
                </a:lnTo>
                <a:lnTo>
                  <a:pt x="0" y="4371"/>
                </a:lnTo>
                <a:lnTo>
                  <a:pt x="0" y="4332"/>
                </a:lnTo>
                <a:close/>
                <a:moveTo>
                  <a:pt x="0" y="2143"/>
                </a:moveTo>
                <a:lnTo>
                  <a:pt x="21600" y="2143"/>
                </a:lnTo>
                <a:lnTo>
                  <a:pt x="21600" y="2189"/>
                </a:lnTo>
                <a:lnTo>
                  <a:pt x="0" y="2189"/>
                </a:lnTo>
                <a:lnTo>
                  <a:pt x="0" y="2143"/>
                </a:lnTo>
                <a:close/>
                <a:moveTo>
                  <a:pt x="0" y="0"/>
                </a:moveTo>
                <a:lnTo>
                  <a:pt x="21600" y="0"/>
                </a:lnTo>
                <a:lnTo>
                  <a:pt x="21600" y="38"/>
                </a:lnTo>
                <a:lnTo>
                  <a:pt x="0" y="38"/>
                </a:lnTo>
                <a:lnTo>
                  <a:pt x="0" y="0"/>
                </a:lnTo>
                <a:close/>
              </a:path>
            </a:pathLst>
          </a:custGeom>
          <a:solidFill>
            <a:srgbClr val="868686"/>
          </a:solidFill>
          <a:ln w="4515" cap="flat" cmpd="sng">
            <a:solidFill>
              <a:srgbClr val="868686"/>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2248" tIns="72248" rIns="72248" bIns="72248" anchor="ctr"/>
          <a:lstStyle/>
          <a:p>
            <a:pPr defTabSz="830263">
              <a:defRPr/>
            </a:pPr>
            <a:endParaRPr lang="en-US" sz="3400">
              <a:solidFill>
                <a:srgbClr val="FFFFFF"/>
              </a:solidFill>
              <a:cs typeface="Helvetica Light" charset="0"/>
            </a:endParaRPr>
          </a:p>
        </p:txBody>
      </p:sp>
      <p:sp>
        <p:nvSpPr>
          <p:cNvPr id="11268" name="AutoShape 4"/>
          <p:cNvSpPr>
            <a:spLocks/>
          </p:cNvSpPr>
          <p:nvPr/>
        </p:nvSpPr>
        <p:spPr bwMode="auto">
          <a:xfrm>
            <a:off x="1477963" y="8628063"/>
            <a:ext cx="10848975" cy="841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1" y="0"/>
                </a:moveTo>
                <a:lnTo>
                  <a:pt x="31" y="21600"/>
                </a:lnTo>
                <a:lnTo>
                  <a:pt x="0" y="21600"/>
                </a:lnTo>
                <a:lnTo>
                  <a:pt x="0" y="0"/>
                </a:lnTo>
                <a:lnTo>
                  <a:pt x="31" y="0"/>
                </a:lnTo>
                <a:close/>
                <a:moveTo>
                  <a:pt x="2420" y="0"/>
                </a:moveTo>
                <a:lnTo>
                  <a:pt x="2420" y="21600"/>
                </a:lnTo>
                <a:lnTo>
                  <a:pt x="2388" y="21600"/>
                </a:lnTo>
                <a:lnTo>
                  <a:pt x="2388" y="0"/>
                </a:lnTo>
                <a:lnTo>
                  <a:pt x="2420" y="0"/>
                </a:lnTo>
                <a:close/>
                <a:moveTo>
                  <a:pt x="4834" y="0"/>
                </a:moveTo>
                <a:lnTo>
                  <a:pt x="4834" y="21600"/>
                </a:lnTo>
                <a:lnTo>
                  <a:pt x="4803" y="21600"/>
                </a:lnTo>
                <a:lnTo>
                  <a:pt x="4803" y="0"/>
                </a:lnTo>
                <a:lnTo>
                  <a:pt x="4834" y="0"/>
                </a:lnTo>
                <a:close/>
                <a:moveTo>
                  <a:pt x="7223" y="0"/>
                </a:moveTo>
                <a:lnTo>
                  <a:pt x="7223" y="21600"/>
                </a:lnTo>
                <a:lnTo>
                  <a:pt x="7191" y="21600"/>
                </a:lnTo>
                <a:lnTo>
                  <a:pt x="7191" y="0"/>
                </a:lnTo>
                <a:lnTo>
                  <a:pt x="7223" y="0"/>
                </a:lnTo>
                <a:close/>
                <a:moveTo>
                  <a:pt x="9611" y="0"/>
                </a:moveTo>
                <a:lnTo>
                  <a:pt x="9611" y="21600"/>
                </a:lnTo>
                <a:lnTo>
                  <a:pt x="9580" y="21600"/>
                </a:lnTo>
                <a:lnTo>
                  <a:pt x="9580" y="0"/>
                </a:lnTo>
                <a:lnTo>
                  <a:pt x="9611" y="0"/>
                </a:lnTo>
                <a:close/>
                <a:moveTo>
                  <a:pt x="12025" y="0"/>
                </a:moveTo>
                <a:lnTo>
                  <a:pt x="12025" y="21600"/>
                </a:lnTo>
                <a:lnTo>
                  <a:pt x="11993" y="21600"/>
                </a:lnTo>
                <a:lnTo>
                  <a:pt x="11993" y="0"/>
                </a:lnTo>
                <a:lnTo>
                  <a:pt x="12025" y="0"/>
                </a:lnTo>
                <a:close/>
                <a:moveTo>
                  <a:pt x="14414" y="0"/>
                </a:moveTo>
                <a:lnTo>
                  <a:pt x="14414" y="21600"/>
                </a:lnTo>
                <a:lnTo>
                  <a:pt x="14382" y="21600"/>
                </a:lnTo>
                <a:lnTo>
                  <a:pt x="14382" y="0"/>
                </a:lnTo>
                <a:lnTo>
                  <a:pt x="14414" y="0"/>
                </a:lnTo>
                <a:close/>
                <a:moveTo>
                  <a:pt x="16797" y="0"/>
                </a:moveTo>
                <a:lnTo>
                  <a:pt x="16797" y="21600"/>
                </a:lnTo>
                <a:lnTo>
                  <a:pt x="16771" y="21600"/>
                </a:lnTo>
                <a:lnTo>
                  <a:pt x="16771" y="0"/>
                </a:lnTo>
                <a:lnTo>
                  <a:pt x="16797" y="0"/>
                </a:lnTo>
                <a:close/>
                <a:moveTo>
                  <a:pt x="19216" y="0"/>
                </a:moveTo>
                <a:lnTo>
                  <a:pt x="19216" y="21600"/>
                </a:lnTo>
                <a:lnTo>
                  <a:pt x="19185" y="21600"/>
                </a:lnTo>
                <a:lnTo>
                  <a:pt x="19185" y="0"/>
                </a:lnTo>
                <a:lnTo>
                  <a:pt x="19216" y="0"/>
                </a:lnTo>
                <a:close/>
                <a:moveTo>
                  <a:pt x="21600" y="0"/>
                </a:moveTo>
                <a:lnTo>
                  <a:pt x="21600" y="21600"/>
                </a:lnTo>
                <a:lnTo>
                  <a:pt x="21574" y="21600"/>
                </a:lnTo>
                <a:lnTo>
                  <a:pt x="21574" y="0"/>
                </a:lnTo>
                <a:lnTo>
                  <a:pt x="21600" y="0"/>
                </a:lnTo>
                <a:close/>
              </a:path>
            </a:pathLst>
          </a:custGeom>
          <a:solidFill>
            <a:srgbClr val="868686"/>
          </a:solidFill>
          <a:ln w="4515" cap="flat" cmpd="sng">
            <a:solidFill>
              <a:srgbClr val="868686"/>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830263">
              <a:defRPr/>
            </a:pPr>
            <a:endParaRPr lang="en-US" sz="3400">
              <a:solidFill>
                <a:srgbClr val="FFFFFF"/>
              </a:solidFill>
              <a:cs typeface="Helvetica Light" charset="0"/>
            </a:endParaRPr>
          </a:p>
        </p:txBody>
      </p:sp>
      <p:sp>
        <p:nvSpPr>
          <p:cNvPr id="11269" name="AutoShape 5"/>
          <p:cNvSpPr>
            <a:spLocks/>
          </p:cNvSpPr>
          <p:nvPr/>
        </p:nvSpPr>
        <p:spPr bwMode="auto">
          <a:xfrm>
            <a:off x="1803400" y="2011363"/>
            <a:ext cx="10437813" cy="4786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3" y="21228"/>
                </a:moveTo>
                <a:lnTo>
                  <a:pt x="526" y="20530"/>
                </a:lnTo>
                <a:lnTo>
                  <a:pt x="1024" y="19659"/>
                </a:lnTo>
                <a:lnTo>
                  <a:pt x="1517" y="19089"/>
                </a:lnTo>
                <a:lnTo>
                  <a:pt x="2016" y="18589"/>
                </a:lnTo>
                <a:lnTo>
                  <a:pt x="2514" y="18031"/>
                </a:lnTo>
                <a:lnTo>
                  <a:pt x="2541" y="18031"/>
                </a:lnTo>
                <a:lnTo>
                  <a:pt x="3035" y="17659"/>
                </a:lnTo>
                <a:lnTo>
                  <a:pt x="3533" y="17531"/>
                </a:lnTo>
                <a:lnTo>
                  <a:pt x="4059" y="17461"/>
                </a:lnTo>
                <a:lnTo>
                  <a:pt x="3999" y="17531"/>
                </a:lnTo>
                <a:lnTo>
                  <a:pt x="4498" y="16276"/>
                </a:lnTo>
                <a:lnTo>
                  <a:pt x="4557" y="16217"/>
                </a:lnTo>
                <a:lnTo>
                  <a:pt x="5050" y="16031"/>
                </a:lnTo>
                <a:lnTo>
                  <a:pt x="5110" y="16031"/>
                </a:lnTo>
                <a:lnTo>
                  <a:pt x="5603" y="16403"/>
                </a:lnTo>
                <a:lnTo>
                  <a:pt x="5517" y="16403"/>
                </a:lnTo>
                <a:lnTo>
                  <a:pt x="6015" y="15520"/>
                </a:lnTo>
                <a:lnTo>
                  <a:pt x="6508" y="14961"/>
                </a:lnTo>
                <a:lnTo>
                  <a:pt x="7007" y="14520"/>
                </a:lnTo>
                <a:lnTo>
                  <a:pt x="7532" y="14148"/>
                </a:lnTo>
                <a:lnTo>
                  <a:pt x="7592" y="14148"/>
                </a:lnTo>
                <a:lnTo>
                  <a:pt x="8085" y="14520"/>
                </a:lnTo>
                <a:lnTo>
                  <a:pt x="7970" y="14590"/>
                </a:lnTo>
                <a:lnTo>
                  <a:pt x="8464" y="13020"/>
                </a:lnTo>
                <a:lnTo>
                  <a:pt x="8963" y="11835"/>
                </a:lnTo>
                <a:lnTo>
                  <a:pt x="9050" y="11765"/>
                </a:lnTo>
                <a:lnTo>
                  <a:pt x="9548" y="11951"/>
                </a:lnTo>
                <a:lnTo>
                  <a:pt x="9489" y="11951"/>
                </a:lnTo>
                <a:lnTo>
                  <a:pt x="9982" y="11137"/>
                </a:lnTo>
                <a:lnTo>
                  <a:pt x="9955" y="11207"/>
                </a:lnTo>
                <a:lnTo>
                  <a:pt x="10453" y="9265"/>
                </a:lnTo>
                <a:lnTo>
                  <a:pt x="10453" y="9207"/>
                </a:lnTo>
                <a:lnTo>
                  <a:pt x="10979" y="8009"/>
                </a:lnTo>
                <a:lnTo>
                  <a:pt x="11472" y="6881"/>
                </a:lnTo>
                <a:lnTo>
                  <a:pt x="11531" y="6824"/>
                </a:lnTo>
                <a:lnTo>
                  <a:pt x="11591" y="6824"/>
                </a:lnTo>
                <a:lnTo>
                  <a:pt x="12084" y="7451"/>
                </a:lnTo>
                <a:lnTo>
                  <a:pt x="12025" y="7451"/>
                </a:lnTo>
                <a:lnTo>
                  <a:pt x="12522" y="7068"/>
                </a:lnTo>
                <a:lnTo>
                  <a:pt x="13022" y="6695"/>
                </a:lnTo>
                <a:lnTo>
                  <a:pt x="13048" y="6695"/>
                </a:lnTo>
                <a:lnTo>
                  <a:pt x="13547" y="6881"/>
                </a:lnTo>
                <a:lnTo>
                  <a:pt x="13488" y="6881"/>
                </a:lnTo>
                <a:lnTo>
                  <a:pt x="13981" y="6254"/>
                </a:lnTo>
                <a:lnTo>
                  <a:pt x="13954" y="6324"/>
                </a:lnTo>
                <a:lnTo>
                  <a:pt x="14452" y="4941"/>
                </a:lnTo>
                <a:lnTo>
                  <a:pt x="14538" y="4883"/>
                </a:lnTo>
                <a:lnTo>
                  <a:pt x="15032" y="4941"/>
                </a:lnTo>
                <a:lnTo>
                  <a:pt x="14973" y="4941"/>
                </a:lnTo>
                <a:lnTo>
                  <a:pt x="15470" y="4383"/>
                </a:lnTo>
                <a:lnTo>
                  <a:pt x="15970" y="3383"/>
                </a:lnTo>
                <a:lnTo>
                  <a:pt x="16023" y="3383"/>
                </a:lnTo>
                <a:lnTo>
                  <a:pt x="16522" y="3569"/>
                </a:lnTo>
                <a:lnTo>
                  <a:pt x="16462" y="3569"/>
                </a:lnTo>
                <a:lnTo>
                  <a:pt x="16961" y="3069"/>
                </a:lnTo>
                <a:lnTo>
                  <a:pt x="16929" y="3127"/>
                </a:lnTo>
                <a:lnTo>
                  <a:pt x="17427" y="1941"/>
                </a:lnTo>
                <a:lnTo>
                  <a:pt x="17487" y="1872"/>
                </a:lnTo>
                <a:lnTo>
                  <a:pt x="17514" y="1872"/>
                </a:lnTo>
                <a:lnTo>
                  <a:pt x="18040" y="2186"/>
                </a:lnTo>
                <a:lnTo>
                  <a:pt x="17980" y="2186"/>
                </a:lnTo>
                <a:lnTo>
                  <a:pt x="18479" y="1558"/>
                </a:lnTo>
                <a:lnTo>
                  <a:pt x="18538" y="1558"/>
                </a:lnTo>
                <a:lnTo>
                  <a:pt x="19030" y="1558"/>
                </a:lnTo>
                <a:lnTo>
                  <a:pt x="19064" y="1558"/>
                </a:lnTo>
                <a:lnTo>
                  <a:pt x="19556" y="2186"/>
                </a:lnTo>
                <a:lnTo>
                  <a:pt x="19496" y="2186"/>
                </a:lnTo>
                <a:lnTo>
                  <a:pt x="19995" y="1941"/>
                </a:lnTo>
                <a:lnTo>
                  <a:pt x="19969" y="1941"/>
                </a:lnTo>
                <a:lnTo>
                  <a:pt x="20462" y="1372"/>
                </a:lnTo>
                <a:lnTo>
                  <a:pt x="20521" y="1372"/>
                </a:lnTo>
                <a:lnTo>
                  <a:pt x="21015" y="1372"/>
                </a:lnTo>
                <a:lnTo>
                  <a:pt x="20927" y="1442"/>
                </a:lnTo>
                <a:lnTo>
                  <a:pt x="21426" y="58"/>
                </a:lnTo>
                <a:lnTo>
                  <a:pt x="21485" y="0"/>
                </a:lnTo>
                <a:lnTo>
                  <a:pt x="21539" y="0"/>
                </a:lnTo>
                <a:lnTo>
                  <a:pt x="21600" y="127"/>
                </a:lnTo>
                <a:lnTo>
                  <a:pt x="21573" y="243"/>
                </a:lnTo>
                <a:lnTo>
                  <a:pt x="21074" y="1628"/>
                </a:lnTo>
                <a:lnTo>
                  <a:pt x="21015" y="1755"/>
                </a:lnTo>
                <a:lnTo>
                  <a:pt x="20521" y="1755"/>
                </a:lnTo>
                <a:lnTo>
                  <a:pt x="20548" y="1686"/>
                </a:lnTo>
                <a:lnTo>
                  <a:pt x="20055" y="2255"/>
                </a:lnTo>
                <a:lnTo>
                  <a:pt x="20022" y="2255"/>
                </a:lnTo>
                <a:lnTo>
                  <a:pt x="19529" y="2499"/>
                </a:lnTo>
                <a:lnTo>
                  <a:pt x="19469" y="2499"/>
                </a:lnTo>
                <a:lnTo>
                  <a:pt x="18971" y="1872"/>
                </a:lnTo>
                <a:lnTo>
                  <a:pt x="19030" y="1941"/>
                </a:lnTo>
                <a:lnTo>
                  <a:pt x="18538" y="1941"/>
                </a:lnTo>
                <a:lnTo>
                  <a:pt x="18565" y="1872"/>
                </a:lnTo>
                <a:lnTo>
                  <a:pt x="18067" y="2499"/>
                </a:lnTo>
                <a:lnTo>
                  <a:pt x="18013" y="2499"/>
                </a:lnTo>
                <a:lnTo>
                  <a:pt x="17487" y="2186"/>
                </a:lnTo>
                <a:lnTo>
                  <a:pt x="17574" y="2186"/>
                </a:lnTo>
                <a:lnTo>
                  <a:pt x="17075" y="3383"/>
                </a:lnTo>
                <a:lnTo>
                  <a:pt x="17048" y="3383"/>
                </a:lnTo>
                <a:lnTo>
                  <a:pt x="16550" y="3882"/>
                </a:lnTo>
                <a:lnTo>
                  <a:pt x="16495" y="3941"/>
                </a:lnTo>
                <a:lnTo>
                  <a:pt x="15996" y="3755"/>
                </a:lnTo>
                <a:lnTo>
                  <a:pt x="16083" y="3697"/>
                </a:lnTo>
                <a:lnTo>
                  <a:pt x="15589" y="4697"/>
                </a:lnTo>
                <a:lnTo>
                  <a:pt x="15558" y="4697"/>
                </a:lnTo>
                <a:lnTo>
                  <a:pt x="15064" y="5255"/>
                </a:lnTo>
                <a:lnTo>
                  <a:pt x="15005" y="5323"/>
                </a:lnTo>
                <a:lnTo>
                  <a:pt x="14507" y="5255"/>
                </a:lnTo>
                <a:lnTo>
                  <a:pt x="14592" y="5127"/>
                </a:lnTo>
                <a:lnTo>
                  <a:pt x="14100" y="6510"/>
                </a:lnTo>
                <a:lnTo>
                  <a:pt x="14068" y="6567"/>
                </a:lnTo>
                <a:lnTo>
                  <a:pt x="13575" y="7196"/>
                </a:lnTo>
                <a:lnTo>
                  <a:pt x="13515" y="7266"/>
                </a:lnTo>
                <a:lnTo>
                  <a:pt x="13022" y="7068"/>
                </a:lnTo>
                <a:lnTo>
                  <a:pt x="13075" y="7010"/>
                </a:lnTo>
                <a:lnTo>
                  <a:pt x="12583" y="7382"/>
                </a:lnTo>
                <a:lnTo>
                  <a:pt x="12084" y="7765"/>
                </a:lnTo>
                <a:lnTo>
                  <a:pt x="11998" y="7765"/>
                </a:lnTo>
                <a:lnTo>
                  <a:pt x="11503" y="7137"/>
                </a:lnTo>
                <a:lnTo>
                  <a:pt x="11618" y="7137"/>
                </a:lnTo>
                <a:lnTo>
                  <a:pt x="11119" y="8324"/>
                </a:lnTo>
                <a:lnTo>
                  <a:pt x="10599" y="9510"/>
                </a:lnTo>
                <a:lnTo>
                  <a:pt x="10599" y="9450"/>
                </a:lnTo>
                <a:lnTo>
                  <a:pt x="10101" y="11393"/>
                </a:lnTo>
                <a:lnTo>
                  <a:pt x="10074" y="11451"/>
                </a:lnTo>
                <a:lnTo>
                  <a:pt x="9575" y="12265"/>
                </a:lnTo>
                <a:lnTo>
                  <a:pt x="9516" y="12335"/>
                </a:lnTo>
                <a:lnTo>
                  <a:pt x="9023" y="12149"/>
                </a:lnTo>
                <a:lnTo>
                  <a:pt x="9109" y="12079"/>
                </a:lnTo>
                <a:lnTo>
                  <a:pt x="8611" y="13206"/>
                </a:lnTo>
                <a:lnTo>
                  <a:pt x="8118" y="14776"/>
                </a:lnTo>
                <a:lnTo>
                  <a:pt x="8058" y="14834"/>
                </a:lnTo>
                <a:lnTo>
                  <a:pt x="8030" y="14834"/>
                </a:lnTo>
                <a:lnTo>
                  <a:pt x="7532" y="14462"/>
                </a:lnTo>
                <a:lnTo>
                  <a:pt x="7592" y="14462"/>
                </a:lnTo>
                <a:lnTo>
                  <a:pt x="7093" y="14834"/>
                </a:lnTo>
                <a:lnTo>
                  <a:pt x="6600" y="15276"/>
                </a:lnTo>
                <a:lnTo>
                  <a:pt x="6102" y="15834"/>
                </a:lnTo>
                <a:lnTo>
                  <a:pt x="5603" y="16717"/>
                </a:lnTo>
                <a:lnTo>
                  <a:pt x="5549" y="16717"/>
                </a:lnTo>
                <a:lnTo>
                  <a:pt x="5050" y="16334"/>
                </a:lnTo>
                <a:lnTo>
                  <a:pt x="5083" y="16403"/>
                </a:lnTo>
                <a:lnTo>
                  <a:pt x="4584" y="16589"/>
                </a:lnTo>
                <a:lnTo>
                  <a:pt x="4644" y="16531"/>
                </a:lnTo>
                <a:lnTo>
                  <a:pt x="4146" y="17775"/>
                </a:lnTo>
                <a:lnTo>
                  <a:pt x="4086" y="17845"/>
                </a:lnTo>
                <a:lnTo>
                  <a:pt x="3560" y="17903"/>
                </a:lnTo>
                <a:lnTo>
                  <a:pt x="3067" y="18031"/>
                </a:lnTo>
                <a:lnTo>
                  <a:pt x="3094" y="17973"/>
                </a:lnTo>
                <a:lnTo>
                  <a:pt x="2601" y="18345"/>
                </a:lnTo>
                <a:lnTo>
                  <a:pt x="2103" y="18903"/>
                </a:lnTo>
                <a:lnTo>
                  <a:pt x="1609" y="19403"/>
                </a:lnTo>
                <a:lnTo>
                  <a:pt x="1111" y="19972"/>
                </a:lnTo>
                <a:lnTo>
                  <a:pt x="612" y="20844"/>
                </a:lnTo>
                <a:lnTo>
                  <a:pt x="119" y="21530"/>
                </a:lnTo>
                <a:lnTo>
                  <a:pt x="60" y="21600"/>
                </a:lnTo>
                <a:lnTo>
                  <a:pt x="0" y="21472"/>
                </a:lnTo>
                <a:lnTo>
                  <a:pt x="0" y="21344"/>
                </a:lnTo>
                <a:lnTo>
                  <a:pt x="33" y="21228"/>
                </a:lnTo>
                <a:close/>
              </a:path>
            </a:pathLst>
          </a:custGeom>
          <a:solidFill>
            <a:srgbClr val="B6DCDF"/>
          </a:solidFill>
          <a:ln w="4515" cap="flat" cmpd="sng">
            <a:solidFill>
              <a:srgbClr val="B6DCD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2248" tIns="72248" rIns="72248" bIns="72248" anchor="ctr"/>
          <a:lstStyle/>
          <a:p>
            <a:pPr defTabSz="830263">
              <a:defRPr/>
            </a:pPr>
            <a:endParaRPr lang="en-US" sz="3400">
              <a:solidFill>
                <a:srgbClr val="FFFFFF"/>
              </a:solidFill>
              <a:cs typeface="Helvetica Light" charset="0"/>
            </a:endParaRPr>
          </a:p>
        </p:txBody>
      </p:sp>
      <p:sp>
        <p:nvSpPr>
          <p:cNvPr id="11270" name="AutoShape 6"/>
          <p:cNvSpPr>
            <a:spLocks/>
          </p:cNvSpPr>
          <p:nvPr/>
        </p:nvSpPr>
        <p:spPr bwMode="auto">
          <a:xfrm>
            <a:off x="1749425" y="6659563"/>
            <a:ext cx="152400" cy="1508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1714"/>
                </a:moveTo>
                <a:lnTo>
                  <a:pt x="17573" y="17572"/>
                </a:lnTo>
                <a:lnTo>
                  <a:pt x="11714" y="21600"/>
                </a:lnTo>
                <a:lnTo>
                  <a:pt x="4027" y="17572"/>
                </a:lnTo>
                <a:lnTo>
                  <a:pt x="0" y="11714"/>
                </a:lnTo>
                <a:lnTo>
                  <a:pt x="4027" y="4027"/>
                </a:lnTo>
                <a:lnTo>
                  <a:pt x="11714" y="0"/>
                </a:lnTo>
                <a:lnTo>
                  <a:pt x="17573" y="4027"/>
                </a:lnTo>
                <a:lnTo>
                  <a:pt x="21600" y="11714"/>
                </a:lnTo>
                <a:close/>
              </a:path>
            </a:pathLst>
          </a:custGeom>
          <a:solidFill>
            <a:srgbClr val="BBE0E3"/>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2248" tIns="72248" rIns="72248" bIns="72248" anchor="ctr"/>
          <a:lstStyle/>
          <a:p>
            <a:pPr defTabSz="830263">
              <a:defRPr/>
            </a:pPr>
            <a:endParaRPr lang="en-US" sz="3400">
              <a:solidFill>
                <a:srgbClr val="FFFFFF"/>
              </a:solidFill>
              <a:cs typeface="Helvetica Light" charset="0"/>
            </a:endParaRPr>
          </a:p>
        </p:txBody>
      </p:sp>
      <p:sp>
        <p:nvSpPr>
          <p:cNvPr id="11271" name="AutoShape 7"/>
          <p:cNvSpPr>
            <a:spLocks/>
          </p:cNvSpPr>
          <p:nvPr/>
        </p:nvSpPr>
        <p:spPr bwMode="auto">
          <a:xfrm>
            <a:off x="1749425" y="6659563"/>
            <a:ext cx="166688" cy="166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8972"/>
                </a:moveTo>
                <a:lnTo>
                  <a:pt x="21600" y="10634"/>
                </a:lnTo>
                <a:lnTo>
                  <a:pt x="19913" y="14289"/>
                </a:lnTo>
                <a:lnTo>
                  <a:pt x="18225" y="17945"/>
                </a:lnTo>
                <a:lnTo>
                  <a:pt x="14513" y="19606"/>
                </a:lnTo>
                <a:lnTo>
                  <a:pt x="10800" y="21600"/>
                </a:lnTo>
                <a:lnTo>
                  <a:pt x="9112" y="21600"/>
                </a:lnTo>
                <a:lnTo>
                  <a:pt x="5400" y="19606"/>
                </a:lnTo>
                <a:lnTo>
                  <a:pt x="1686" y="17945"/>
                </a:lnTo>
                <a:lnTo>
                  <a:pt x="0" y="14289"/>
                </a:lnTo>
                <a:lnTo>
                  <a:pt x="0" y="10634"/>
                </a:lnTo>
                <a:lnTo>
                  <a:pt x="0" y="8972"/>
                </a:lnTo>
                <a:lnTo>
                  <a:pt x="0" y="5317"/>
                </a:lnTo>
                <a:lnTo>
                  <a:pt x="1686" y="1662"/>
                </a:lnTo>
                <a:lnTo>
                  <a:pt x="5400" y="0"/>
                </a:lnTo>
                <a:lnTo>
                  <a:pt x="9112" y="0"/>
                </a:lnTo>
                <a:lnTo>
                  <a:pt x="10800" y="0"/>
                </a:lnTo>
                <a:lnTo>
                  <a:pt x="14513" y="0"/>
                </a:lnTo>
                <a:lnTo>
                  <a:pt x="18225" y="1662"/>
                </a:lnTo>
                <a:lnTo>
                  <a:pt x="19913" y="5317"/>
                </a:lnTo>
                <a:lnTo>
                  <a:pt x="21600" y="8972"/>
                </a:lnTo>
                <a:close/>
                <a:moveTo>
                  <a:pt x="18225" y="7311"/>
                </a:moveTo>
                <a:lnTo>
                  <a:pt x="16200" y="3655"/>
                </a:lnTo>
                <a:lnTo>
                  <a:pt x="12487" y="1662"/>
                </a:lnTo>
                <a:lnTo>
                  <a:pt x="14513" y="1662"/>
                </a:lnTo>
                <a:lnTo>
                  <a:pt x="9112" y="1662"/>
                </a:lnTo>
                <a:lnTo>
                  <a:pt x="10800" y="1662"/>
                </a:lnTo>
                <a:lnTo>
                  <a:pt x="7086" y="1662"/>
                </a:lnTo>
                <a:lnTo>
                  <a:pt x="3712" y="3655"/>
                </a:lnTo>
                <a:lnTo>
                  <a:pt x="1686" y="7311"/>
                </a:lnTo>
                <a:lnTo>
                  <a:pt x="1686" y="10634"/>
                </a:lnTo>
                <a:lnTo>
                  <a:pt x="1686" y="8972"/>
                </a:lnTo>
                <a:lnTo>
                  <a:pt x="1686" y="14289"/>
                </a:lnTo>
                <a:lnTo>
                  <a:pt x="1686" y="12628"/>
                </a:lnTo>
                <a:lnTo>
                  <a:pt x="3712" y="15951"/>
                </a:lnTo>
                <a:lnTo>
                  <a:pt x="7086" y="17945"/>
                </a:lnTo>
                <a:lnTo>
                  <a:pt x="10800" y="19606"/>
                </a:lnTo>
                <a:lnTo>
                  <a:pt x="9112" y="19606"/>
                </a:lnTo>
                <a:lnTo>
                  <a:pt x="14513" y="17945"/>
                </a:lnTo>
                <a:lnTo>
                  <a:pt x="12487" y="17945"/>
                </a:lnTo>
                <a:lnTo>
                  <a:pt x="16200" y="15951"/>
                </a:lnTo>
                <a:lnTo>
                  <a:pt x="18225" y="12628"/>
                </a:lnTo>
                <a:lnTo>
                  <a:pt x="18225" y="14289"/>
                </a:lnTo>
                <a:lnTo>
                  <a:pt x="19913" y="8972"/>
                </a:lnTo>
                <a:lnTo>
                  <a:pt x="19913" y="10634"/>
                </a:lnTo>
                <a:lnTo>
                  <a:pt x="18225" y="7311"/>
                </a:lnTo>
                <a:close/>
              </a:path>
            </a:pathLst>
          </a:custGeom>
          <a:solidFill>
            <a:srgbClr val="B6DCDF"/>
          </a:solidFill>
          <a:ln w="4515" cap="flat" cmpd="sng">
            <a:solidFill>
              <a:srgbClr val="B6DCD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830263">
              <a:defRPr/>
            </a:pPr>
            <a:endParaRPr lang="en-US" sz="3400">
              <a:solidFill>
                <a:srgbClr val="FFFFFF"/>
              </a:solidFill>
              <a:cs typeface="Helvetica Light" charset="0"/>
            </a:endParaRPr>
          </a:p>
        </p:txBody>
      </p:sp>
      <p:sp>
        <p:nvSpPr>
          <p:cNvPr id="11272" name="AutoShape 8"/>
          <p:cNvSpPr>
            <a:spLocks/>
          </p:cNvSpPr>
          <p:nvPr/>
        </p:nvSpPr>
        <p:spPr bwMode="auto">
          <a:xfrm>
            <a:off x="1803400" y="4064000"/>
            <a:ext cx="10437813" cy="2762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3" y="21056"/>
                </a:moveTo>
                <a:lnTo>
                  <a:pt x="526" y="20290"/>
                </a:lnTo>
                <a:lnTo>
                  <a:pt x="585" y="20290"/>
                </a:lnTo>
                <a:lnTo>
                  <a:pt x="1084" y="20613"/>
                </a:lnTo>
                <a:lnTo>
                  <a:pt x="1024" y="20613"/>
                </a:lnTo>
                <a:lnTo>
                  <a:pt x="1517" y="19746"/>
                </a:lnTo>
                <a:lnTo>
                  <a:pt x="1577" y="19746"/>
                </a:lnTo>
                <a:lnTo>
                  <a:pt x="2075" y="20069"/>
                </a:lnTo>
                <a:lnTo>
                  <a:pt x="2043" y="20069"/>
                </a:lnTo>
                <a:lnTo>
                  <a:pt x="2541" y="19968"/>
                </a:lnTo>
                <a:lnTo>
                  <a:pt x="3035" y="19323"/>
                </a:lnTo>
                <a:lnTo>
                  <a:pt x="3094" y="19323"/>
                </a:lnTo>
                <a:lnTo>
                  <a:pt x="3593" y="20190"/>
                </a:lnTo>
                <a:lnTo>
                  <a:pt x="3506" y="20190"/>
                </a:lnTo>
                <a:lnTo>
                  <a:pt x="4032" y="19424"/>
                </a:lnTo>
                <a:lnTo>
                  <a:pt x="4525" y="18114"/>
                </a:lnTo>
                <a:lnTo>
                  <a:pt x="4584" y="18114"/>
                </a:lnTo>
                <a:lnTo>
                  <a:pt x="5083" y="18557"/>
                </a:lnTo>
                <a:lnTo>
                  <a:pt x="5576" y="19101"/>
                </a:lnTo>
                <a:lnTo>
                  <a:pt x="5489" y="19202"/>
                </a:lnTo>
                <a:lnTo>
                  <a:pt x="5988" y="17248"/>
                </a:lnTo>
                <a:lnTo>
                  <a:pt x="6042" y="17147"/>
                </a:lnTo>
                <a:lnTo>
                  <a:pt x="6541" y="16603"/>
                </a:lnTo>
                <a:lnTo>
                  <a:pt x="6568" y="16603"/>
                </a:lnTo>
                <a:lnTo>
                  <a:pt x="7066" y="17026"/>
                </a:lnTo>
                <a:lnTo>
                  <a:pt x="7034" y="17026"/>
                </a:lnTo>
                <a:lnTo>
                  <a:pt x="7532" y="16925"/>
                </a:lnTo>
                <a:lnTo>
                  <a:pt x="8030" y="16281"/>
                </a:lnTo>
                <a:lnTo>
                  <a:pt x="8524" y="16059"/>
                </a:lnTo>
                <a:lnTo>
                  <a:pt x="9023" y="15836"/>
                </a:lnTo>
                <a:lnTo>
                  <a:pt x="8990" y="15836"/>
                </a:lnTo>
                <a:lnTo>
                  <a:pt x="9489" y="15092"/>
                </a:lnTo>
                <a:lnTo>
                  <a:pt x="9456" y="15192"/>
                </a:lnTo>
                <a:lnTo>
                  <a:pt x="9955" y="12916"/>
                </a:lnTo>
                <a:lnTo>
                  <a:pt x="10041" y="12795"/>
                </a:lnTo>
                <a:lnTo>
                  <a:pt x="10540" y="12916"/>
                </a:lnTo>
                <a:lnTo>
                  <a:pt x="11066" y="12916"/>
                </a:lnTo>
                <a:lnTo>
                  <a:pt x="11006" y="12916"/>
                </a:lnTo>
                <a:lnTo>
                  <a:pt x="11503" y="11606"/>
                </a:lnTo>
                <a:lnTo>
                  <a:pt x="11531" y="11606"/>
                </a:lnTo>
                <a:lnTo>
                  <a:pt x="12025" y="11183"/>
                </a:lnTo>
                <a:lnTo>
                  <a:pt x="12084" y="11183"/>
                </a:lnTo>
                <a:lnTo>
                  <a:pt x="12583" y="12372"/>
                </a:lnTo>
                <a:lnTo>
                  <a:pt x="12496" y="12372"/>
                </a:lnTo>
                <a:lnTo>
                  <a:pt x="12989" y="11606"/>
                </a:lnTo>
                <a:lnTo>
                  <a:pt x="13048" y="11606"/>
                </a:lnTo>
                <a:lnTo>
                  <a:pt x="13547" y="11727"/>
                </a:lnTo>
                <a:lnTo>
                  <a:pt x="13515" y="11727"/>
                </a:lnTo>
                <a:lnTo>
                  <a:pt x="14012" y="11505"/>
                </a:lnTo>
                <a:lnTo>
                  <a:pt x="14041" y="11505"/>
                </a:lnTo>
                <a:lnTo>
                  <a:pt x="14538" y="11727"/>
                </a:lnTo>
                <a:lnTo>
                  <a:pt x="14479" y="11727"/>
                </a:lnTo>
                <a:lnTo>
                  <a:pt x="14973" y="10740"/>
                </a:lnTo>
                <a:lnTo>
                  <a:pt x="14946" y="10840"/>
                </a:lnTo>
                <a:lnTo>
                  <a:pt x="15444" y="7919"/>
                </a:lnTo>
                <a:lnTo>
                  <a:pt x="15497" y="7818"/>
                </a:lnTo>
                <a:lnTo>
                  <a:pt x="15996" y="7153"/>
                </a:lnTo>
                <a:lnTo>
                  <a:pt x="16023" y="7153"/>
                </a:lnTo>
                <a:lnTo>
                  <a:pt x="16522" y="7697"/>
                </a:lnTo>
                <a:lnTo>
                  <a:pt x="16462" y="7697"/>
                </a:lnTo>
                <a:lnTo>
                  <a:pt x="16961" y="6508"/>
                </a:lnTo>
                <a:lnTo>
                  <a:pt x="16988" y="6508"/>
                </a:lnTo>
                <a:lnTo>
                  <a:pt x="17487" y="6186"/>
                </a:lnTo>
                <a:lnTo>
                  <a:pt x="17454" y="6186"/>
                </a:lnTo>
                <a:lnTo>
                  <a:pt x="17980" y="4654"/>
                </a:lnTo>
                <a:lnTo>
                  <a:pt x="18479" y="3466"/>
                </a:lnTo>
                <a:lnTo>
                  <a:pt x="18506" y="3466"/>
                </a:lnTo>
                <a:lnTo>
                  <a:pt x="19003" y="3365"/>
                </a:lnTo>
                <a:lnTo>
                  <a:pt x="19496" y="3043"/>
                </a:lnTo>
                <a:lnTo>
                  <a:pt x="19469" y="3043"/>
                </a:lnTo>
                <a:lnTo>
                  <a:pt x="19969" y="1310"/>
                </a:lnTo>
                <a:lnTo>
                  <a:pt x="19995" y="1310"/>
                </a:lnTo>
                <a:lnTo>
                  <a:pt x="20055" y="1310"/>
                </a:lnTo>
                <a:lnTo>
                  <a:pt x="20548" y="2055"/>
                </a:lnTo>
                <a:lnTo>
                  <a:pt x="20435" y="2176"/>
                </a:lnTo>
                <a:lnTo>
                  <a:pt x="20927" y="101"/>
                </a:lnTo>
                <a:lnTo>
                  <a:pt x="20988" y="0"/>
                </a:lnTo>
                <a:lnTo>
                  <a:pt x="21074" y="0"/>
                </a:lnTo>
                <a:lnTo>
                  <a:pt x="21573" y="1632"/>
                </a:lnTo>
                <a:lnTo>
                  <a:pt x="21600" y="1834"/>
                </a:lnTo>
                <a:lnTo>
                  <a:pt x="21573" y="2176"/>
                </a:lnTo>
                <a:lnTo>
                  <a:pt x="21512" y="2277"/>
                </a:lnTo>
                <a:lnTo>
                  <a:pt x="21453" y="2176"/>
                </a:lnTo>
                <a:lnTo>
                  <a:pt x="20961" y="544"/>
                </a:lnTo>
                <a:lnTo>
                  <a:pt x="21074" y="544"/>
                </a:lnTo>
                <a:lnTo>
                  <a:pt x="20581" y="2599"/>
                </a:lnTo>
                <a:lnTo>
                  <a:pt x="20521" y="2720"/>
                </a:lnTo>
                <a:lnTo>
                  <a:pt x="20462" y="2599"/>
                </a:lnTo>
                <a:lnTo>
                  <a:pt x="19969" y="1834"/>
                </a:lnTo>
                <a:lnTo>
                  <a:pt x="20082" y="1834"/>
                </a:lnTo>
                <a:lnTo>
                  <a:pt x="19584" y="3587"/>
                </a:lnTo>
                <a:lnTo>
                  <a:pt x="19529" y="3687"/>
                </a:lnTo>
                <a:lnTo>
                  <a:pt x="19030" y="4010"/>
                </a:lnTo>
                <a:lnTo>
                  <a:pt x="18538" y="4131"/>
                </a:lnTo>
                <a:lnTo>
                  <a:pt x="18565" y="4010"/>
                </a:lnTo>
                <a:lnTo>
                  <a:pt x="18067" y="5199"/>
                </a:lnTo>
                <a:lnTo>
                  <a:pt x="17541" y="6730"/>
                </a:lnTo>
                <a:lnTo>
                  <a:pt x="17514" y="6831"/>
                </a:lnTo>
                <a:lnTo>
                  <a:pt x="17021" y="7153"/>
                </a:lnTo>
                <a:lnTo>
                  <a:pt x="17048" y="7052"/>
                </a:lnTo>
                <a:lnTo>
                  <a:pt x="16550" y="8241"/>
                </a:lnTo>
                <a:lnTo>
                  <a:pt x="16495" y="8241"/>
                </a:lnTo>
                <a:lnTo>
                  <a:pt x="15996" y="7697"/>
                </a:lnTo>
                <a:lnTo>
                  <a:pt x="16055" y="7697"/>
                </a:lnTo>
                <a:lnTo>
                  <a:pt x="15558" y="8362"/>
                </a:lnTo>
                <a:lnTo>
                  <a:pt x="15589" y="8241"/>
                </a:lnTo>
                <a:lnTo>
                  <a:pt x="15091" y="11183"/>
                </a:lnTo>
                <a:lnTo>
                  <a:pt x="15064" y="11284"/>
                </a:lnTo>
                <a:lnTo>
                  <a:pt x="14565" y="12251"/>
                </a:lnTo>
                <a:lnTo>
                  <a:pt x="14507" y="12372"/>
                </a:lnTo>
                <a:lnTo>
                  <a:pt x="14012" y="12150"/>
                </a:lnTo>
                <a:lnTo>
                  <a:pt x="14041" y="12150"/>
                </a:lnTo>
                <a:lnTo>
                  <a:pt x="13547" y="12372"/>
                </a:lnTo>
                <a:lnTo>
                  <a:pt x="13515" y="12372"/>
                </a:lnTo>
                <a:lnTo>
                  <a:pt x="13022" y="12251"/>
                </a:lnTo>
                <a:lnTo>
                  <a:pt x="13075" y="12150"/>
                </a:lnTo>
                <a:lnTo>
                  <a:pt x="12583" y="12916"/>
                </a:lnTo>
                <a:lnTo>
                  <a:pt x="12496" y="12916"/>
                </a:lnTo>
                <a:lnTo>
                  <a:pt x="11998" y="11727"/>
                </a:lnTo>
                <a:lnTo>
                  <a:pt x="12057" y="11727"/>
                </a:lnTo>
                <a:lnTo>
                  <a:pt x="11558" y="12150"/>
                </a:lnTo>
                <a:lnTo>
                  <a:pt x="11591" y="12150"/>
                </a:lnTo>
                <a:lnTo>
                  <a:pt x="11093" y="13460"/>
                </a:lnTo>
                <a:lnTo>
                  <a:pt x="11066" y="13560"/>
                </a:lnTo>
                <a:lnTo>
                  <a:pt x="10506" y="13560"/>
                </a:lnTo>
                <a:lnTo>
                  <a:pt x="10014" y="13460"/>
                </a:lnTo>
                <a:lnTo>
                  <a:pt x="10101" y="13238"/>
                </a:lnTo>
                <a:lnTo>
                  <a:pt x="9602" y="15515"/>
                </a:lnTo>
                <a:lnTo>
                  <a:pt x="9575" y="15616"/>
                </a:lnTo>
                <a:lnTo>
                  <a:pt x="9076" y="16380"/>
                </a:lnTo>
                <a:lnTo>
                  <a:pt x="9050" y="16502"/>
                </a:lnTo>
                <a:lnTo>
                  <a:pt x="8550" y="16704"/>
                </a:lnTo>
                <a:lnTo>
                  <a:pt x="8058" y="16925"/>
                </a:lnTo>
                <a:lnTo>
                  <a:pt x="8085" y="16825"/>
                </a:lnTo>
                <a:lnTo>
                  <a:pt x="7592" y="17469"/>
                </a:lnTo>
                <a:lnTo>
                  <a:pt x="7559" y="17570"/>
                </a:lnTo>
                <a:lnTo>
                  <a:pt x="7066" y="17691"/>
                </a:lnTo>
                <a:lnTo>
                  <a:pt x="7034" y="17570"/>
                </a:lnTo>
                <a:lnTo>
                  <a:pt x="6541" y="17147"/>
                </a:lnTo>
                <a:lnTo>
                  <a:pt x="6568" y="17147"/>
                </a:lnTo>
                <a:lnTo>
                  <a:pt x="6075" y="17691"/>
                </a:lnTo>
                <a:lnTo>
                  <a:pt x="6129" y="17691"/>
                </a:lnTo>
                <a:lnTo>
                  <a:pt x="5636" y="19646"/>
                </a:lnTo>
                <a:lnTo>
                  <a:pt x="5549" y="19646"/>
                </a:lnTo>
                <a:lnTo>
                  <a:pt x="5050" y="19101"/>
                </a:lnTo>
                <a:lnTo>
                  <a:pt x="4557" y="18657"/>
                </a:lnTo>
                <a:lnTo>
                  <a:pt x="4612" y="18657"/>
                </a:lnTo>
                <a:lnTo>
                  <a:pt x="4118" y="19968"/>
                </a:lnTo>
                <a:lnTo>
                  <a:pt x="3593" y="20734"/>
                </a:lnTo>
                <a:lnTo>
                  <a:pt x="3506" y="20734"/>
                </a:lnTo>
                <a:lnTo>
                  <a:pt x="3008" y="19847"/>
                </a:lnTo>
                <a:lnTo>
                  <a:pt x="3094" y="19847"/>
                </a:lnTo>
                <a:lnTo>
                  <a:pt x="2601" y="20512"/>
                </a:lnTo>
                <a:lnTo>
                  <a:pt x="2569" y="20613"/>
                </a:lnTo>
                <a:lnTo>
                  <a:pt x="2075" y="20734"/>
                </a:lnTo>
                <a:lnTo>
                  <a:pt x="2043" y="20734"/>
                </a:lnTo>
                <a:lnTo>
                  <a:pt x="1550" y="20390"/>
                </a:lnTo>
                <a:lnTo>
                  <a:pt x="1609" y="20290"/>
                </a:lnTo>
                <a:lnTo>
                  <a:pt x="1111" y="21157"/>
                </a:lnTo>
                <a:lnTo>
                  <a:pt x="1051" y="21257"/>
                </a:lnTo>
                <a:lnTo>
                  <a:pt x="558" y="20935"/>
                </a:lnTo>
                <a:lnTo>
                  <a:pt x="612" y="20834"/>
                </a:lnTo>
                <a:lnTo>
                  <a:pt x="119" y="21600"/>
                </a:lnTo>
                <a:lnTo>
                  <a:pt x="33" y="21600"/>
                </a:lnTo>
                <a:lnTo>
                  <a:pt x="0" y="21479"/>
                </a:lnTo>
                <a:lnTo>
                  <a:pt x="0" y="21157"/>
                </a:lnTo>
                <a:lnTo>
                  <a:pt x="33" y="21056"/>
                </a:lnTo>
                <a:close/>
              </a:path>
            </a:pathLst>
          </a:custGeom>
          <a:solidFill>
            <a:srgbClr val="2F2F98"/>
          </a:solidFill>
          <a:ln w="4515" cap="flat" cmpd="sng">
            <a:solidFill>
              <a:srgbClr val="2F2F98"/>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2248" tIns="72248" rIns="72248" bIns="72248" anchor="ctr"/>
          <a:lstStyle/>
          <a:p>
            <a:pPr defTabSz="830263">
              <a:defRPr/>
            </a:pPr>
            <a:endParaRPr lang="en-US" sz="3400">
              <a:solidFill>
                <a:srgbClr val="FFFFFF"/>
              </a:solidFill>
              <a:cs typeface="Helvetica Light" charset="0"/>
            </a:endParaRPr>
          </a:p>
        </p:txBody>
      </p:sp>
      <p:sp>
        <p:nvSpPr>
          <p:cNvPr id="11273" name="AutoShape 9"/>
          <p:cNvSpPr>
            <a:spLocks/>
          </p:cNvSpPr>
          <p:nvPr/>
        </p:nvSpPr>
        <p:spPr bwMode="auto">
          <a:xfrm>
            <a:off x="1749425" y="6700838"/>
            <a:ext cx="152400" cy="1508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1714"/>
                </a:moveTo>
                <a:lnTo>
                  <a:pt x="17573" y="17939"/>
                </a:lnTo>
                <a:lnTo>
                  <a:pt x="11714" y="21600"/>
                </a:lnTo>
                <a:lnTo>
                  <a:pt x="4027" y="17939"/>
                </a:lnTo>
                <a:lnTo>
                  <a:pt x="0" y="11714"/>
                </a:lnTo>
                <a:lnTo>
                  <a:pt x="4027" y="4027"/>
                </a:lnTo>
                <a:lnTo>
                  <a:pt x="11714" y="0"/>
                </a:lnTo>
                <a:lnTo>
                  <a:pt x="17573" y="4027"/>
                </a:lnTo>
                <a:lnTo>
                  <a:pt x="21600" y="11714"/>
                </a:lnTo>
                <a:close/>
              </a:path>
            </a:pathLst>
          </a:custGeom>
          <a:solidFill>
            <a:srgbClr val="333399"/>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2248" tIns="72248" rIns="72248" bIns="72248" anchor="ctr"/>
          <a:lstStyle/>
          <a:p>
            <a:pPr defTabSz="830263">
              <a:defRPr/>
            </a:pPr>
            <a:endParaRPr lang="en-US" sz="3400">
              <a:solidFill>
                <a:srgbClr val="FFFFFF"/>
              </a:solidFill>
              <a:cs typeface="Helvetica Light" charset="0"/>
            </a:endParaRPr>
          </a:p>
        </p:txBody>
      </p:sp>
      <p:sp>
        <p:nvSpPr>
          <p:cNvPr id="11274" name="AutoShape 10"/>
          <p:cNvSpPr>
            <a:spLocks/>
          </p:cNvSpPr>
          <p:nvPr/>
        </p:nvSpPr>
        <p:spPr bwMode="auto">
          <a:xfrm>
            <a:off x="1749425" y="6700838"/>
            <a:ext cx="166688" cy="166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8972"/>
                </a:moveTo>
                <a:lnTo>
                  <a:pt x="21600" y="10634"/>
                </a:lnTo>
                <a:lnTo>
                  <a:pt x="19913" y="14289"/>
                </a:lnTo>
                <a:lnTo>
                  <a:pt x="18225" y="17945"/>
                </a:lnTo>
                <a:lnTo>
                  <a:pt x="14513" y="19606"/>
                </a:lnTo>
                <a:lnTo>
                  <a:pt x="10800" y="21600"/>
                </a:lnTo>
                <a:lnTo>
                  <a:pt x="9112" y="21600"/>
                </a:lnTo>
                <a:lnTo>
                  <a:pt x="5400" y="19606"/>
                </a:lnTo>
                <a:lnTo>
                  <a:pt x="1686" y="17945"/>
                </a:lnTo>
                <a:lnTo>
                  <a:pt x="0" y="14289"/>
                </a:lnTo>
                <a:lnTo>
                  <a:pt x="0" y="10634"/>
                </a:lnTo>
                <a:lnTo>
                  <a:pt x="0" y="8972"/>
                </a:lnTo>
                <a:lnTo>
                  <a:pt x="0" y="5317"/>
                </a:lnTo>
                <a:lnTo>
                  <a:pt x="1686" y="1994"/>
                </a:lnTo>
                <a:lnTo>
                  <a:pt x="5400" y="0"/>
                </a:lnTo>
                <a:lnTo>
                  <a:pt x="9112" y="0"/>
                </a:lnTo>
                <a:lnTo>
                  <a:pt x="10800" y="0"/>
                </a:lnTo>
                <a:lnTo>
                  <a:pt x="14513" y="0"/>
                </a:lnTo>
                <a:lnTo>
                  <a:pt x="18225" y="1994"/>
                </a:lnTo>
                <a:lnTo>
                  <a:pt x="19913" y="5317"/>
                </a:lnTo>
                <a:lnTo>
                  <a:pt x="21600" y="8972"/>
                </a:lnTo>
                <a:close/>
                <a:moveTo>
                  <a:pt x="18225" y="7311"/>
                </a:moveTo>
                <a:lnTo>
                  <a:pt x="16200" y="3655"/>
                </a:lnTo>
                <a:lnTo>
                  <a:pt x="12487" y="1994"/>
                </a:lnTo>
                <a:lnTo>
                  <a:pt x="14513" y="1994"/>
                </a:lnTo>
                <a:lnTo>
                  <a:pt x="9112" y="1994"/>
                </a:lnTo>
                <a:lnTo>
                  <a:pt x="10800" y="1994"/>
                </a:lnTo>
                <a:lnTo>
                  <a:pt x="7086" y="1994"/>
                </a:lnTo>
                <a:lnTo>
                  <a:pt x="3712" y="3655"/>
                </a:lnTo>
                <a:lnTo>
                  <a:pt x="1686" y="7311"/>
                </a:lnTo>
                <a:lnTo>
                  <a:pt x="1686" y="10634"/>
                </a:lnTo>
                <a:lnTo>
                  <a:pt x="1686" y="8972"/>
                </a:lnTo>
                <a:lnTo>
                  <a:pt x="1686" y="14289"/>
                </a:lnTo>
                <a:lnTo>
                  <a:pt x="1686" y="12628"/>
                </a:lnTo>
                <a:lnTo>
                  <a:pt x="3712" y="16283"/>
                </a:lnTo>
                <a:lnTo>
                  <a:pt x="7086" y="17945"/>
                </a:lnTo>
                <a:lnTo>
                  <a:pt x="10800" y="19606"/>
                </a:lnTo>
                <a:lnTo>
                  <a:pt x="9112" y="19606"/>
                </a:lnTo>
                <a:lnTo>
                  <a:pt x="14513" y="17945"/>
                </a:lnTo>
                <a:lnTo>
                  <a:pt x="12487" y="17945"/>
                </a:lnTo>
                <a:lnTo>
                  <a:pt x="16200" y="16283"/>
                </a:lnTo>
                <a:lnTo>
                  <a:pt x="18225" y="12628"/>
                </a:lnTo>
                <a:lnTo>
                  <a:pt x="18225" y="14289"/>
                </a:lnTo>
                <a:lnTo>
                  <a:pt x="19913" y="8972"/>
                </a:lnTo>
                <a:lnTo>
                  <a:pt x="19913" y="10634"/>
                </a:lnTo>
                <a:lnTo>
                  <a:pt x="18225" y="7311"/>
                </a:lnTo>
                <a:close/>
              </a:path>
            </a:pathLst>
          </a:custGeom>
          <a:solidFill>
            <a:srgbClr val="2F2F98"/>
          </a:solidFill>
          <a:ln w="4515" cap="flat" cmpd="sng">
            <a:solidFill>
              <a:srgbClr val="2F2F98"/>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830263">
              <a:defRPr/>
            </a:pPr>
            <a:endParaRPr lang="en-US" sz="3400">
              <a:solidFill>
                <a:srgbClr val="FFFFFF"/>
              </a:solidFill>
              <a:cs typeface="Helvetica Light" charset="0"/>
            </a:endParaRPr>
          </a:p>
        </p:txBody>
      </p:sp>
      <p:sp>
        <p:nvSpPr>
          <p:cNvPr id="11275" name="AutoShape 11"/>
          <p:cNvSpPr>
            <a:spLocks/>
          </p:cNvSpPr>
          <p:nvPr/>
        </p:nvSpPr>
        <p:spPr bwMode="auto">
          <a:xfrm>
            <a:off x="1803400" y="4979988"/>
            <a:ext cx="10437813" cy="23463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7" y="19798"/>
                </a:moveTo>
                <a:lnTo>
                  <a:pt x="585" y="20177"/>
                </a:lnTo>
                <a:lnTo>
                  <a:pt x="558" y="20177"/>
                </a:lnTo>
                <a:lnTo>
                  <a:pt x="1051" y="19419"/>
                </a:lnTo>
                <a:lnTo>
                  <a:pt x="1550" y="19157"/>
                </a:lnTo>
                <a:lnTo>
                  <a:pt x="1609" y="19157"/>
                </a:lnTo>
                <a:lnTo>
                  <a:pt x="2103" y="20699"/>
                </a:lnTo>
                <a:lnTo>
                  <a:pt x="2075" y="20699"/>
                </a:lnTo>
                <a:lnTo>
                  <a:pt x="2569" y="20818"/>
                </a:lnTo>
                <a:lnTo>
                  <a:pt x="2514" y="20818"/>
                </a:lnTo>
                <a:lnTo>
                  <a:pt x="3008" y="19157"/>
                </a:lnTo>
                <a:lnTo>
                  <a:pt x="3035" y="19157"/>
                </a:lnTo>
                <a:lnTo>
                  <a:pt x="3533" y="18399"/>
                </a:lnTo>
                <a:lnTo>
                  <a:pt x="4059" y="18138"/>
                </a:lnTo>
                <a:lnTo>
                  <a:pt x="4032" y="18138"/>
                </a:lnTo>
                <a:lnTo>
                  <a:pt x="4525" y="17237"/>
                </a:lnTo>
                <a:lnTo>
                  <a:pt x="4584" y="17237"/>
                </a:lnTo>
                <a:lnTo>
                  <a:pt x="5083" y="17498"/>
                </a:lnTo>
                <a:lnTo>
                  <a:pt x="5576" y="17640"/>
                </a:lnTo>
                <a:lnTo>
                  <a:pt x="5549" y="17640"/>
                </a:lnTo>
                <a:lnTo>
                  <a:pt x="6042" y="16858"/>
                </a:lnTo>
                <a:lnTo>
                  <a:pt x="6102" y="16858"/>
                </a:lnTo>
                <a:lnTo>
                  <a:pt x="6600" y="17759"/>
                </a:lnTo>
                <a:lnTo>
                  <a:pt x="6481" y="17759"/>
                </a:lnTo>
                <a:lnTo>
                  <a:pt x="6980" y="15578"/>
                </a:lnTo>
                <a:lnTo>
                  <a:pt x="7066" y="15578"/>
                </a:lnTo>
                <a:lnTo>
                  <a:pt x="7559" y="16218"/>
                </a:lnTo>
                <a:lnTo>
                  <a:pt x="7504" y="16218"/>
                </a:lnTo>
                <a:lnTo>
                  <a:pt x="7998" y="14700"/>
                </a:lnTo>
                <a:lnTo>
                  <a:pt x="8030" y="14700"/>
                </a:lnTo>
                <a:lnTo>
                  <a:pt x="8524" y="14178"/>
                </a:lnTo>
                <a:lnTo>
                  <a:pt x="8584" y="14178"/>
                </a:lnTo>
                <a:lnTo>
                  <a:pt x="9076" y="15837"/>
                </a:lnTo>
                <a:lnTo>
                  <a:pt x="8990" y="15837"/>
                </a:lnTo>
                <a:lnTo>
                  <a:pt x="9489" y="14060"/>
                </a:lnTo>
                <a:lnTo>
                  <a:pt x="9516" y="14060"/>
                </a:lnTo>
                <a:lnTo>
                  <a:pt x="10014" y="13539"/>
                </a:lnTo>
                <a:lnTo>
                  <a:pt x="10041" y="13539"/>
                </a:lnTo>
                <a:lnTo>
                  <a:pt x="10540" y="14060"/>
                </a:lnTo>
                <a:lnTo>
                  <a:pt x="10453" y="14178"/>
                </a:lnTo>
                <a:lnTo>
                  <a:pt x="10979" y="11617"/>
                </a:lnTo>
                <a:lnTo>
                  <a:pt x="11066" y="11498"/>
                </a:lnTo>
                <a:lnTo>
                  <a:pt x="11558" y="11617"/>
                </a:lnTo>
                <a:lnTo>
                  <a:pt x="11531" y="11617"/>
                </a:lnTo>
                <a:lnTo>
                  <a:pt x="12025" y="11238"/>
                </a:lnTo>
                <a:lnTo>
                  <a:pt x="12522" y="11120"/>
                </a:lnTo>
                <a:lnTo>
                  <a:pt x="13048" y="11238"/>
                </a:lnTo>
                <a:lnTo>
                  <a:pt x="12962" y="11238"/>
                </a:lnTo>
                <a:lnTo>
                  <a:pt x="13454" y="9081"/>
                </a:lnTo>
                <a:lnTo>
                  <a:pt x="13981" y="7160"/>
                </a:lnTo>
                <a:lnTo>
                  <a:pt x="14041" y="7160"/>
                </a:lnTo>
                <a:lnTo>
                  <a:pt x="14538" y="7421"/>
                </a:lnTo>
                <a:lnTo>
                  <a:pt x="14507" y="7421"/>
                </a:lnTo>
                <a:lnTo>
                  <a:pt x="15005" y="6900"/>
                </a:lnTo>
                <a:lnTo>
                  <a:pt x="14973" y="6900"/>
                </a:lnTo>
                <a:lnTo>
                  <a:pt x="15470" y="5762"/>
                </a:lnTo>
                <a:lnTo>
                  <a:pt x="15497" y="5762"/>
                </a:lnTo>
                <a:lnTo>
                  <a:pt x="15996" y="4979"/>
                </a:lnTo>
                <a:lnTo>
                  <a:pt x="16023" y="4979"/>
                </a:lnTo>
                <a:lnTo>
                  <a:pt x="16522" y="4979"/>
                </a:lnTo>
                <a:lnTo>
                  <a:pt x="16495" y="4979"/>
                </a:lnTo>
                <a:lnTo>
                  <a:pt x="16988" y="4600"/>
                </a:lnTo>
                <a:lnTo>
                  <a:pt x="16961" y="4600"/>
                </a:lnTo>
                <a:lnTo>
                  <a:pt x="17454" y="3722"/>
                </a:lnTo>
                <a:lnTo>
                  <a:pt x="17487" y="3722"/>
                </a:lnTo>
                <a:lnTo>
                  <a:pt x="18013" y="3200"/>
                </a:lnTo>
                <a:lnTo>
                  <a:pt x="18506" y="2560"/>
                </a:lnTo>
                <a:lnTo>
                  <a:pt x="18479" y="2560"/>
                </a:lnTo>
                <a:lnTo>
                  <a:pt x="18971" y="1540"/>
                </a:lnTo>
                <a:lnTo>
                  <a:pt x="19003" y="1540"/>
                </a:lnTo>
                <a:lnTo>
                  <a:pt x="19496" y="1161"/>
                </a:lnTo>
                <a:lnTo>
                  <a:pt x="19469" y="1161"/>
                </a:lnTo>
                <a:lnTo>
                  <a:pt x="19969" y="0"/>
                </a:lnTo>
                <a:lnTo>
                  <a:pt x="20022" y="0"/>
                </a:lnTo>
                <a:lnTo>
                  <a:pt x="20082" y="0"/>
                </a:lnTo>
                <a:lnTo>
                  <a:pt x="20581" y="2062"/>
                </a:lnTo>
                <a:lnTo>
                  <a:pt x="20462" y="2062"/>
                </a:lnTo>
                <a:lnTo>
                  <a:pt x="20961" y="260"/>
                </a:lnTo>
                <a:lnTo>
                  <a:pt x="21015" y="260"/>
                </a:lnTo>
                <a:lnTo>
                  <a:pt x="21512" y="402"/>
                </a:lnTo>
                <a:lnTo>
                  <a:pt x="21573" y="521"/>
                </a:lnTo>
                <a:lnTo>
                  <a:pt x="21600" y="781"/>
                </a:lnTo>
                <a:lnTo>
                  <a:pt x="21573" y="1019"/>
                </a:lnTo>
                <a:lnTo>
                  <a:pt x="21485" y="1161"/>
                </a:lnTo>
                <a:lnTo>
                  <a:pt x="20988" y="1019"/>
                </a:lnTo>
                <a:lnTo>
                  <a:pt x="21047" y="900"/>
                </a:lnTo>
                <a:lnTo>
                  <a:pt x="20548" y="2679"/>
                </a:lnTo>
                <a:lnTo>
                  <a:pt x="20489" y="2821"/>
                </a:lnTo>
                <a:lnTo>
                  <a:pt x="20462" y="2679"/>
                </a:lnTo>
                <a:lnTo>
                  <a:pt x="19969" y="639"/>
                </a:lnTo>
                <a:lnTo>
                  <a:pt x="20055" y="639"/>
                </a:lnTo>
                <a:lnTo>
                  <a:pt x="19556" y="1801"/>
                </a:lnTo>
                <a:lnTo>
                  <a:pt x="19529" y="1920"/>
                </a:lnTo>
                <a:lnTo>
                  <a:pt x="19030" y="2299"/>
                </a:lnTo>
                <a:lnTo>
                  <a:pt x="19064" y="2180"/>
                </a:lnTo>
                <a:lnTo>
                  <a:pt x="18565" y="3200"/>
                </a:lnTo>
                <a:lnTo>
                  <a:pt x="18538" y="3200"/>
                </a:lnTo>
                <a:lnTo>
                  <a:pt x="18040" y="3841"/>
                </a:lnTo>
                <a:lnTo>
                  <a:pt x="17514" y="4339"/>
                </a:lnTo>
                <a:lnTo>
                  <a:pt x="17541" y="4339"/>
                </a:lnTo>
                <a:lnTo>
                  <a:pt x="17048" y="5240"/>
                </a:lnTo>
                <a:lnTo>
                  <a:pt x="17021" y="5382"/>
                </a:lnTo>
                <a:lnTo>
                  <a:pt x="16522" y="5762"/>
                </a:lnTo>
                <a:lnTo>
                  <a:pt x="16023" y="5762"/>
                </a:lnTo>
                <a:lnTo>
                  <a:pt x="16055" y="5619"/>
                </a:lnTo>
                <a:lnTo>
                  <a:pt x="15558" y="6402"/>
                </a:lnTo>
                <a:lnTo>
                  <a:pt x="15064" y="7540"/>
                </a:lnTo>
                <a:lnTo>
                  <a:pt x="15032" y="7540"/>
                </a:lnTo>
                <a:lnTo>
                  <a:pt x="14538" y="8061"/>
                </a:lnTo>
                <a:lnTo>
                  <a:pt x="14507" y="8180"/>
                </a:lnTo>
                <a:lnTo>
                  <a:pt x="14012" y="7918"/>
                </a:lnTo>
                <a:lnTo>
                  <a:pt x="14100" y="7801"/>
                </a:lnTo>
                <a:lnTo>
                  <a:pt x="13602" y="9721"/>
                </a:lnTo>
                <a:lnTo>
                  <a:pt x="13107" y="11879"/>
                </a:lnTo>
                <a:lnTo>
                  <a:pt x="13022" y="12021"/>
                </a:lnTo>
                <a:lnTo>
                  <a:pt x="12549" y="11879"/>
                </a:lnTo>
                <a:lnTo>
                  <a:pt x="12057" y="12021"/>
                </a:lnTo>
                <a:lnTo>
                  <a:pt x="11558" y="12399"/>
                </a:lnTo>
                <a:lnTo>
                  <a:pt x="11531" y="12399"/>
                </a:lnTo>
                <a:lnTo>
                  <a:pt x="11032" y="12258"/>
                </a:lnTo>
                <a:lnTo>
                  <a:pt x="11119" y="12140"/>
                </a:lnTo>
                <a:lnTo>
                  <a:pt x="10599" y="14700"/>
                </a:lnTo>
                <a:lnTo>
                  <a:pt x="10506" y="14700"/>
                </a:lnTo>
                <a:lnTo>
                  <a:pt x="10014" y="14178"/>
                </a:lnTo>
                <a:lnTo>
                  <a:pt x="10041" y="14178"/>
                </a:lnTo>
                <a:lnTo>
                  <a:pt x="9548" y="14700"/>
                </a:lnTo>
                <a:lnTo>
                  <a:pt x="9575" y="14700"/>
                </a:lnTo>
                <a:lnTo>
                  <a:pt x="9076" y="16479"/>
                </a:lnTo>
                <a:lnTo>
                  <a:pt x="9050" y="16597"/>
                </a:lnTo>
                <a:lnTo>
                  <a:pt x="8990" y="16479"/>
                </a:lnTo>
                <a:lnTo>
                  <a:pt x="8497" y="14819"/>
                </a:lnTo>
                <a:lnTo>
                  <a:pt x="8550" y="14819"/>
                </a:lnTo>
                <a:lnTo>
                  <a:pt x="8058" y="15341"/>
                </a:lnTo>
                <a:lnTo>
                  <a:pt x="8085" y="15341"/>
                </a:lnTo>
                <a:lnTo>
                  <a:pt x="7592" y="16858"/>
                </a:lnTo>
                <a:lnTo>
                  <a:pt x="7532" y="16858"/>
                </a:lnTo>
                <a:lnTo>
                  <a:pt x="7034" y="16218"/>
                </a:lnTo>
                <a:lnTo>
                  <a:pt x="7126" y="16218"/>
                </a:lnTo>
                <a:lnTo>
                  <a:pt x="6627" y="18399"/>
                </a:lnTo>
                <a:lnTo>
                  <a:pt x="6568" y="18399"/>
                </a:lnTo>
                <a:lnTo>
                  <a:pt x="6508" y="18399"/>
                </a:lnTo>
                <a:lnTo>
                  <a:pt x="6015" y="17498"/>
                </a:lnTo>
                <a:lnTo>
                  <a:pt x="6102" y="17498"/>
                </a:lnTo>
                <a:lnTo>
                  <a:pt x="5603" y="18256"/>
                </a:lnTo>
                <a:lnTo>
                  <a:pt x="5549" y="18399"/>
                </a:lnTo>
                <a:lnTo>
                  <a:pt x="5050" y="18256"/>
                </a:lnTo>
                <a:lnTo>
                  <a:pt x="4557" y="18020"/>
                </a:lnTo>
                <a:lnTo>
                  <a:pt x="4612" y="17877"/>
                </a:lnTo>
                <a:lnTo>
                  <a:pt x="4118" y="18778"/>
                </a:lnTo>
                <a:lnTo>
                  <a:pt x="4086" y="18897"/>
                </a:lnTo>
                <a:lnTo>
                  <a:pt x="3560" y="19157"/>
                </a:lnTo>
                <a:lnTo>
                  <a:pt x="3593" y="19039"/>
                </a:lnTo>
                <a:lnTo>
                  <a:pt x="3094" y="19798"/>
                </a:lnTo>
                <a:lnTo>
                  <a:pt x="2601" y="21458"/>
                </a:lnTo>
                <a:lnTo>
                  <a:pt x="2541" y="21600"/>
                </a:lnTo>
                <a:lnTo>
                  <a:pt x="2043" y="21458"/>
                </a:lnTo>
                <a:lnTo>
                  <a:pt x="2016" y="21339"/>
                </a:lnTo>
                <a:lnTo>
                  <a:pt x="1517" y="19798"/>
                </a:lnTo>
                <a:lnTo>
                  <a:pt x="1577" y="19940"/>
                </a:lnTo>
                <a:lnTo>
                  <a:pt x="1084" y="20177"/>
                </a:lnTo>
                <a:lnTo>
                  <a:pt x="1111" y="20059"/>
                </a:lnTo>
                <a:lnTo>
                  <a:pt x="612" y="20818"/>
                </a:lnTo>
                <a:lnTo>
                  <a:pt x="558" y="20960"/>
                </a:lnTo>
                <a:lnTo>
                  <a:pt x="60" y="20557"/>
                </a:lnTo>
                <a:lnTo>
                  <a:pt x="0" y="20320"/>
                </a:lnTo>
                <a:lnTo>
                  <a:pt x="0" y="20059"/>
                </a:lnTo>
                <a:lnTo>
                  <a:pt x="33" y="19798"/>
                </a:lnTo>
                <a:lnTo>
                  <a:pt x="87" y="19798"/>
                </a:lnTo>
                <a:close/>
              </a:path>
            </a:pathLst>
          </a:custGeom>
          <a:solidFill>
            <a:srgbClr val="F9F9F9"/>
          </a:solidFill>
          <a:ln w="4515" cap="flat" cmpd="sng">
            <a:solidFill>
              <a:srgbClr val="F9F9F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2248" tIns="72248" rIns="72248" bIns="72248" anchor="ctr"/>
          <a:lstStyle/>
          <a:p>
            <a:pPr defTabSz="830263">
              <a:defRPr/>
            </a:pPr>
            <a:endParaRPr lang="en-US" sz="3400">
              <a:solidFill>
                <a:srgbClr val="FFFFFF"/>
              </a:solidFill>
              <a:cs typeface="Helvetica Light" charset="0"/>
            </a:endParaRPr>
          </a:p>
        </p:txBody>
      </p:sp>
      <p:sp>
        <p:nvSpPr>
          <p:cNvPr id="11276" name="AutoShape 12"/>
          <p:cNvSpPr>
            <a:spLocks/>
          </p:cNvSpPr>
          <p:nvPr/>
        </p:nvSpPr>
        <p:spPr bwMode="auto">
          <a:xfrm>
            <a:off x="1749425" y="7075488"/>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1714"/>
                </a:moveTo>
                <a:lnTo>
                  <a:pt x="17573" y="17573"/>
                </a:lnTo>
                <a:lnTo>
                  <a:pt x="11714" y="21600"/>
                </a:lnTo>
                <a:lnTo>
                  <a:pt x="4027" y="17573"/>
                </a:lnTo>
                <a:lnTo>
                  <a:pt x="0" y="11714"/>
                </a:lnTo>
                <a:lnTo>
                  <a:pt x="4027" y="3660"/>
                </a:lnTo>
                <a:lnTo>
                  <a:pt x="11714" y="0"/>
                </a:lnTo>
                <a:lnTo>
                  <a:pt x="17573" y="3660"/>
                </a:lnTo>
                <a:lnTo>
                  <a:pt x="21600" y="11714"/>
                </a:lnTo>
                <a:close/>
              </a:path>
            </a:pathLst>
          </a:custGeom>
          <a:solidFill>
            <a:srgbClr val="FFFFFF"/>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2248" tIns="72248" rIns="72248" bIns="72248" anchor="ctr"/>
          <a:lstStyle/>
          <a:p>
            <a:pPr defTabSz="830263">
              <a:defRPr/>
            </a:pPr>
            <a:endParaRPr lang="en-US" sz="3400">
              <a:solidFill>
                <a:srgbClr val="FFFFFF"/>
              </a:solidFill>
              <a:cs typeface="Helvetica Light" charset="0"/>
            </a:endParaRPr>
          </a:p>
        </p:txBody>
      </p:sp>
      <p:sp>
        <p:nvSpPr>
          <p:cNvPr id="11277" name="AutoShape 13"/>
          <p:cNvSpPr>
            <a:spLocks/>
          </p:cNvSpPr>
          <p:nvPr/>
        </p:nvSpPr>
        <p:spPr bwMode="auto">
          <a:xfrm>
            <a:off x="1749425" y="7075488"/>
            <a:ext cx="166688" cy="165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9113"/>
                </a:moveTo>
                <a:lnTo>
                  <a:pt x="21600" y="10800"/>
                </a:lnTo>
                <a:lnTo>
                  <a:pt x="19913" y="14513"/>
                </a:lnTo>
                <a:lnTo>
                  <a:pt x="18225" y="17888"/>
                </a:lnTo>
                <a:lnTo>
                  <a:pt x="14513" y="19913"/>
                </a:lnTo>
                <a:lnTo>
                  <a:pt x="10800" y="21600"/>
                </a:lnTo>
                <a:lnTo>
                  <a:pt x="9112" y="21600"/>
                </a:lnTo>
                <a:lnTo>
                  <a:pt x="5400" y="19913"/>
                </a:lnTo>
                <a:lnTo>
                  <a:pt x="1686" y="17888"/>
                </a:lnTo>
                <a:lnTo>
                  <a:pt x="0" y="14513"/>
                </a:lnTo>
                <a:lnTo>
                  <a:pt x="0" y="10800"/>
                </a:lnTo>
                <a:lnTo>
                  <a:pt x="0" y="9113"/>
                </a:lnTo>
                <a:lnTo>
                  <a:pt x="0" y="5400"/>
                </a:lnTo>
                <a:lnTo>
                  <a:pt x="1686" y="1688"/>
                </a:lnTo>
                <a:lnTo>
                  <a:pt x="5400" y="0"/>
                </a:lnTo>
                <a:lnTo>
                  <a:pt x="9112" y="0"/>
                </a:lnTo>
                <a:lnTo>
                  <a:pt x="10800" y="0"/>
                </a:lnTo>
                <a:lnTo>
                  <a:pt x="14513" y="0"/>
                </a:lnTo>
                <a:lnTo>
                  <a:pt x="18225" y="1688"/>
                </a:lnTo>
                <a:lnTo>
                  <a:pt x="19913" y="5400"/>
                </a:lnTo>
                <a:lnTo>
                  <a:pt x="21600" y="9113"/>
                </a:lnTo>
                <a:close/>
                <a:moveTo>
                  <a:pt x="18225" y="7088"/>
                </a:moveTo>
                <a:lnTo>
                  <a:pt x="16200" y="3374"/>
                </a:lnTo>
                <a:lnTo>
                  <a:pt x="12487" y="1688"/>
                </a:lnTo>
                <a:lnTo>
                  <a:pt x="14513" y="1688"/>
                </a:lnTo>
                <a:lnTo>
                  <a:pt x="9112" y="1688"/>
                </a:lnTo>
                <a:lnTo>
                  <a:pt x="10800" y="1688"/>
                </a:lnTo>
                <a:lnTo>
                  <a:pt x="7086" y="1688"/>
                </a:lnTo>
                <a:lnTo>
                  <a:pt x="3712" y="3374"/>
                </a:lnTo>
                <a:lnTo>
                  <a:pt x="1686" y="7088"/>
                </a:lnTo>
                <a:lnTo>
                  <a:pt x="1686" y="10800"/>
                </a:lnTo>
                <a:lnTo>
                  <a:pt x="1686" y="9113"/>
                </a:lnTo>
                <a:lnTo>
                  <a:pt x="1686" y="14513"/>
                </a:lnTo>
                <a:lnTo>
                  <a:pt x="1686" y="12488"/>
                </a:lnTo>
                <a:lnTo>
                  <a:pt x="3712" y="16199"/>
                </a:lnTo>
                <a:lnTo>
                  <a:pt x="7086" y="17888"/>
                </a:lnTo>
                <a:lnTo>
                  <a:pt x="10800" y="19913"/>
                </a:lnTo>
                <a:lnTo>
                  <a:pt x="9112" y="19913"/>
                </a:lnTo>
                <a:lnTo>
                  <a:pt x="14513" y="17888"/>
                </a:lnTo>
                <a:lnTo>
                  <a:pt x="12487" y="17888"/>
                </a:lnTo>
                <a:lnTo>
                  <a:pt x="16200" y="16199"/>
                </a:lnTo>
                <a:lnTo>
                  <a:pt x="18225" y="12488"/>
                </a:lnTo>
                <a:lnTo>
                  <a:pt x="18225" y="14513"/>
                </a:lnTo>
                <a:lnTo>
                  <a:pt x="19913" y="9113"/>
                </a:lnTo>
                <a:lnTo>
                  <a:pt x="19913" y="10800"/>
                </a:lnTo>
                <a:lnTo>
                  <a:pt x="18225" y="7088"/>
                </a:lnTo>
                <a:close/>
              </a:path>
            </a:pathLst>
          </a:custGeom>
          <a:solidFill>
            <a:srgbClr val="F9F9F9"/>
          </a:solidFill>
          <a:ln w="4515" cap="flat" cmpd="sng">
            <a:solidFill>
              <a:srgbClr val="F9F9F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830263">
              <a:defRPr/>
            </a:pPr>
            <a:endParaRPr lang="en-US" sz="3400">
              <a:solidFill>
                <a:srgbClr val="FFFFFF"/>
              </a:solidFill>
              <a:cs typeface="Helvetica Light" charset="0"/>
            </a:endParaRPr>
          </a:p>
        </p:txBody>
      </p:sp>
      <p:sp>
        <p:nvSpPr>
          <p:cNvPr id="11278" name="AutoShape 14"/>
          <p:cNvSpPr>
            <a:spLocks/>
          </p:cNvSpPr>
          <p:nvPr/>
        </p:nvSpPr>
        <p:spPr bwMode="auto">
          <a:xfrm>
            <a:off x="1803400" y="6781800"/>
            <a:ext cx="10437813" cy="7794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0" y="17380"/>
                </a:moveTo>
                <a:lnTo>
                  <a:pt x="558" y="16593"/>
                </a:lnTo>
                <a:lnTo>
                  <a:pt x="1084" y="16593"/>
                </a:lnTo>
                <a:lnTo>
                  <a:pt x="1577" y="18167"/>
                </a:lnTo>
                <a:lnTo>
                  <a:pt x="2075" y="19311"/>
                </a:lnTo>
                <a:lnTo>
                  <a:pt x="2569" y="19311"/>
                </a:lnTo>
                <a:lnTo>
                  <a:pt x="2482" y="19669"/>
                </a:lnTo>
                <a:lnTo>
                  <a:pt x="2980" y="12731"/>
                </a:lnTo>
                <a:lnTo>
                  <a:pt x="3035" y="12373"/>
                </a:lnTo>
                <a:lnTo>
                  <a:pt x="3094" y="12373"/>
                </a:lnTo>
                <a:lnTo>
                  <a:pt x="3593" y="17738"/>
                </a:lnTo>
                <a:lnTo>
                  <a:pt x="3560" y="17738"/>
                </a:lnTo>
                <a:lnTo>
                  <a:pt x="4086" y="17738"/>
                </a:lnTo>
                <a:lnTo>
                  <a:pt x="4059" y="17738"/>
                </a:lnTo>
                <a:lnTo>
                  <a:pt x="4557" y="16593"/>
                </a:lnTo>
                <a:lnTo>
                  <a:pt x="4525" y="16593"/>
                </a:lnTo>
                <a:lnTo>
                  <a:pt x="5023" y="13518"/>
                </a:lnTo>
                <a:lnTo>
                  <a:pt x="5050" y="13518"/>
                </a:lnTo>
                <a:lnTo>
                  <a:pt x="5549" y="12731"/>
                </a:lnTo>
                <a:lnTo>
                  <a:pt x="5636" y="12731"/>
                </a:lnTo>
                <a:lnTo>
                  <a:pt x="6129" y="18525"/>
                </a:lnTo>
                <a:lnTo>
                  <a:pt x="5988" y="18882"/>
                </a:lnTo>
                <a:lnTo>
                  <a:pt x="6481" y="8869"/>
                </a:lnTo>
                <a:lnTo>
                  <a:pt x="6568" y="8510"/>
                </a:lnTo>
                <a:lnTo>
                  <a:pt x="7066" y="9298"/>
                </a:lnTo>
                <a:lnTo>
                  <a:pt x="7093" y="9298"/>
                </a:lnTo>
                <a:lnTo>
                  <a:pt x="7592" y="12373"/>
                </a:lnTo>
                <a:lnTo>
                  <a:pt x="7504" y="12373"/>
                </a:lnTo>
                <a:lnTo>
                  <a:pt x="7998" y="9298"/>
                </a:lnTo>
                <a:lnTo>
                  <a:pt x="8030" y="9298"/>
                </a:lnTo>
                <a:lnTo>
                  <a:pt x="8524" y="8154"/>
                </a:lnTo>
                <a:lnTo>
                  <a:pt x="8550" y="8154"/>
                </a:lnTo>
                <a:lnTo>
                  <a:pt x="9050" y="10085"/>
                </a:lnTo>
                <a:lnTo>
                  <a:pt x="9023" y="10085"/>
                </a:lnTo>
                <a:lnTo>
                  <a:pt x="9516" y="8154"/>
                </a:lnTo>
                <a:lnTo>
                  <a:pt x="9456" y="8510"/>
                </a:lnTo>
                <a:lnTo>
                  <a:pt x="9955" y="428"/>
                </a:lnTo>
                <a:lnTo>
                  <a:pt x="10014" y="0"/>
                </a:lnTo>
                <a:lnTo>
                  <a:pt x="10101" y="428"/>
                </a:lnTo>
                <a:lnTo>
                  <a:pt x="10599" y="7724"/>
                </a:lnTo>
                <a:lnTo>
                  <a:pt x="11119" y="13518"/>
                </a:lnTo>
                <a:lnTo>
                  <a:pt x="11066" y="13518"/>
                </a:lnTo>
                <a:lnTo>
                  <a:pt x="11558" y="14305"/>
                </a:lnTo>
                <a:lnTo>
                  <a:pt x="11472" y="14662"/>
                </a:lnTo>
                <a:lnTo>
                  <a:pt x="11970" y="7724"/>
                </a:lnTo>
                <a:lnTo>
                  <a:pt x="12057" y="7367"/>
                </a:lnTo>
                <a:lnTo>
                  <a:pt x="12549" y="8154"/>
                </a:lnTo>
                <a:lnTo>
                  <a:pt x="13048" y="9298"/>
                </a:lnTo>
                <a:lnTo>
                  <a:pt x="12989" y="9298"/>
                </a:lnTo>
                <a:lnTo>
                  <a:pt x="13488" y="6580"/>
                </a:lnTo>
                <a:lnTo>
                  <a:pt x="13515" y="6580"/>
                </a:lnTo>
                <a:lnTo>
                  <a:pt x="14012" y="5006"/>
                </a:lnTo>
                <a:lnTo>
                  <a:pt x="14068" y="5006"/>
                </a:lnTo>
                <a:lnTo>
                  <a:pt x="14565" y="8869"/>
                </a:lnTo>
                <a:lnTo>
                  <a:pt x="14507" y="8869"/>
                </a:lnTo>
                <a:lnTo>
                  <a:pt x="15005" y="8510"/>
                </a:lnTo>
                <a:lnTo>
                  <a:pt x="15091" y="8510"/>
                </a:lnTo>
                <a:lnTo>
                  <a:pt x="15589" y="15091"/>
                </a:lnTo>
                <a:lnTo>
                  <a:pt x="15444" y="15449"/>
                </a:lnTo>
                <a:lnTo>
                  <a:pt x="15936" y="7724"/>
                </a:lnTo>
                <a:lnTo>
                  <a:pt x="16023" y="7367"/>
                </a:lnTo>
                <a:lnTo>
                  <a:pt x="16522" y="8154"/>
                </a:lnTo>
                <a:lnTo>
                  <a:pt x="16550" y="8154"/>
                </a:lnTo>
                <a:lnTo>
                  <a:pt x="17048" y="10800"/>
                </a:lnTo>
                <a:lnTo>
                  <a:pt x="16961" y="10800"/>
                </a:lnTo>
                <a:lnTo>
                  <a:pt x="17454" y="4648"/>
                </a:lnTo>
                <a:lnTo>
                  <a:pt x="17487" y="4648"/>
                </a:lnTo>
                <a:lnTo>
                  <a:pt x="17541" y="4648"/>
                </a:lnTo>
                <a:lnTo>
                  <a:pt x="18067" y="7724"/>
                </a:lnTo>
                <a:lnTo>
                  <a:pt x="18013" y="7724"/>
                </a:lnTo>
                <a:lnTo>
                  <a:pt x="18506" y="6937"/>
                </a:lnTo>
                <a:lnTo>
                  <a:pt x="19003" y="6222"/>
                </a:lnTo>
                <a:lnTo>
                  <a:pt x="19496" y="5435"/>
                </a:lnTo>
                <a:lnTo>
                  <a:pt x="19529" y="5435"/>
                </a:lnTo>
                <a:lnTo>
                  <a:pt x="20022" y="7367"/>
                </a:lnTo>
                <a:lnTo>
                  <a:pt x="20521" y="7367"/>
                </a:lnTo>
                <a:lnTo>
                  <a:pt x="20988" y="6937"/>
                </a:lnTo>
                <a:lnTo>
                  <a:pt x="21512" y="7367"/>
                </a:lnTo>
                <a:lnTo>
                  <a:pt x="21573" y="7724"/>
                </a:lnTo>
                <a:lnTo>
                  <a:pt x="21600" y="8510"/>
                </a:lnTo>
                <a:lnTo>
                  <a:pt x="21573" y="9298"/>
                </a:lnTo>
                <a:lnTo>
                  <a:pt x="21485" y="9656"/>
                </a:lnTo>
                <a:lnTo>
                  <a:pt x="21015" y="9298"/>
                </a:lnTo>
                <a:lnTo>
                  <a:pt x="20521" y="9656"/>
                </a:lnTo>
                <a:lnTo>
                  <a:pt x="20022" y="9656"/>
                </a:lnTo>
                <a:lnTo>
                  <a:pt x="19995" y="9298"/>
                </a:lnTo>
                <a:lnTo>
                  <a:pt x="19496" y="7367"/>
                </a:lnTo>
                <a:lnTo>
                  <a:pt x="19529" y="7724"/>
                </a:lnTo>
                <a:lnTo>
                  <a:pt x="19030" y="8510"/>
                </a:lnTo>
                <a:lnTo>
                  <a:pt x="18538" y="9298"/>
                </a:lnTo>
                <a:lnTo>
                  <a:pt x="18040" y="10085"/>
                </a:lnTo>
                <a:lnTo>
                  <a:pt x="17980" y="9656"/>
                </a:lnTo>
                <a:lnTo>
                  <a:pt x="17454" y="6580"/>
                </a:lnTo>
                <a:lnTo>
                  <a:pt x="17574" y="6580"/>
                </a:lnTo>
                <a:lnTo>
                  <a:pt x="17075" y="12731"/>
                </a:lnTo>
                <a:lnTo>
                  <a:pt x="17021" y="13160"/>
                </a:lnTo>
                <a:lnTo>
                  <a:pt x="16961" y="12731"/>
                </a:lnTo>
                <a:lnTo>
                  <a:pt x="16462" y="10085"/>
                </a:lnTo>
                <a:lnTo>
                  <a:pt x="16495" y="10442"/>
                </a:lnTo>
                <a:lnTo>
                  <a:pt x="15996" y="9656"/>
                </a:lnTo>
                <a:lnTo>
                  <a:pt x="16083" y="9298"/>
                </a:lnTo>
                <a:lnTo>
                  <a:pt x="15589" y="16951"/>
                </a:lnTo>
                <a:lnTo>
                  <a:pt x="15531" y="17380"/>
                </a:lnTo>
                <a:lnTo>
                  <a:pt x="15444" y="16951"/>
                </a:lnTo>
                <a:lnTo>
                  <a:pt x="14946" y="10442"/>
                </a:lnTo>
                <a:lnTo>
                  <a:pt x="15032" y="10800"/>
                </a:lnTo>
                <a:lnTo>
                  <a:pt x="14538" y="11229"/>
                </a:lnTo>
                <a:lnTo>
                  <a:pt x="14479" y="10800"/>
                </a:lnTo>
                <a:lnTo>
                  <a:pt x="13981" y="6937"/>
                </a:lnTo>
                <a:lnTo>
                  <a:pt x="14041" y="6937"/>
                </a:lnTo>
                <a:lnTo>
                  <a:pt x="13547" y="8510"/>
                </a:lnTo>
                <a:lnTo>
                  <a:pt x="13575" y="8510"/>
                </a:lnTo>
                <a:lnTo>
                  <a:pt x="13075" y="11229"/>
                </a:lnTo>
                <a:lnTo>
                  <a:pt x="13022" y="11587"/>
                </a:lnTo>
                <a:lnTo>
                  <a:pt x="12522" y="10442"/>
                </a:lnTo>
                <a:lnTo>
                  <a:pt x="12025" y="9656"/>
                </a:lnTo>
                <a:lnTo>
                  <a:pt x="12117" y="9298"/>
                </a:lnTo>
                <a:lnTo>
                  <a:pt x="11618" y="16236"/>
                </a:lnTo>
                <a:lnTo>
                  <a:pt x="11531" y="16593"/>
                </a:lnTo>
                <a:lnTo>
                  <a:pt x="11032" y="15807"/>
                </a:lnTo>
                <a:lnTo>
                  <a:pt x="11006" y="15449"/>
                </a:lnTo>
                <a:lnTo>
                  <a:pt x="10453" y="9298"/>
                </a:lnTo>
                <a:lnTo>
                  <a:pt x="9955" y="1930"/>
                </a:lnTo>
                <a:lnTo>
                  <a:pt x="10101" y="1573"/>
                </a:lnTo>
                <a:lnTo>
                  <a:pt x="9602" y="9656"/>
                </a:lnTo>
                <a:lnTo>
                  <a:pt x="9548" y="10085"/>
                </a:lnTo>
                <a:lnTo>
                  <a:pt x="9050" y="11944"/>
                </a:lnTo>
                <a:lnTo>
                  <a:pt x="9023" y="11944"/>
                </a:lnTo>
                <a:lnTo>
                  <a:pt x="8524" y="10085"/>
                </a:lnTo>
                <a:lnTo>
                  <a:pt x="8550" y="10442"/>
                </a:lnTo>
                <a:lnTo>
                  <a:pt x="8058" y="11587"/>
                </a:lnTo>
                <a:lnTo>
                  <a:pt x="8085" y="11229"/>
                </a:lnTo>
                <a:lnTo>
                  <a:pt x="7592" y="14305"/>
                </a:lnTo>
                <a:lnTo>
                  <a:pt x="7504" y="14305"/>
                </a:lnTo>
                <a:lnTo>
                  <a:pt x="7007" y="11229"/>
                </a:lnTo>
                <a:lnTo>
                  <a:pt x="7034" y="11587"/>
                </a:lnTo>
                <a:lnTo>
                  <a:pt x="6541" y="10800"/>
                </a:lnTo>
                <a:lnTo>
                  <a:pt x="6627" y="10085"/>
                </a:lnTo>
                <a:lnTo>
                  <a:pt x="6129" y="20098"/>
                </a:lnTo>
                <a:lnTo>
                  <a:pt x="6075" y="20812"/>
                </a:lnTo>
                <a:lnTo>
                  <a:pt x="6015" y="20456"/>
                </a:lnTo>
                <a:lnTo>
                  <a:pt x="5517" y="14662"/>
                </a:lnTo>
                <a:lnTo>
                  <a:pt x="5576" y="15091"/>
                </a:lnTo>
                <a:lnTo>
                  <a:pt x="5083" y="15807"/>
                </a:lnTo>
                <a:lnTo>
                  <a:pt x="5110" y="15449"/>
                </a:lnTo>
                <a:lnTo>
                  <a:pt x="4612" y="18525"/>
                </a:lnTo>
                <a:lnTo>
                  <a:pt x="4584" y="18882"/>
                </a:lnTo>
                <a:lnTo>
                  <a:pt x="4086" y="20098"/>
                </a:lnTo>
                <a:lnTo>
                  <a:pt x="3560" y="20098"/>
                </a:lnTo>
                <a:lnTo>
                  <a:pt x="3506" y="19669"/>
                </a:lnTo>
                <a:lnTo>
                  <a:pt x="3008" y="14305"/>
                </a:lnTo>
                <a:lnTo>
                  <a:pt x="3127" y="14305"/>
                </a:lnTo>
                <a:lnTo>
                  <a:pt x="2628" y="21242"/>
                </a:lnTo>
                <a:lnTo>
                  <a:pt x="2569" y="21600"/>
                </a:lnTo>
                <a:lnTo>
                  <a:pt x="2075" y="21600"/>
                </a:lnTo>
                <a:lnTo>
                  <a:pt x="2043" y="21600"/>
                </a:lnTo>
                <a:lnTo>
                  <a:pt x="1550" y="20098"/>
                </a:lnTo>
                <a:lnTo>
                  <a:pt x="1051" y="18525"/>
                </a:lnTo>
                <a:lnTo>
                  <a:pt x="1084" y="18882"/>
                </a:lnTo>
                <a:lnTo>
                  <a:pt x="585" y="18882"/>
                </a:lnTo>
                <a:lnTo>
                  <a:pt x="87" y="19669"/>
                </a:lnTo>
                <a:lnTo>
                  <a:pt x="33" y="19311"/>
                </a:lnTo>
                <a:lnTo>
                  <a:pt x="0" y="18525"/>
                </a:lnTo>
                <a:lnTo>
                  <a:pt x="0" y="17738"/>
                </a:lnTo>
                <a:lnTo>
                  <a:pt x="60" y="17380"/>
                </a:lnTo>
                <a:close/>
              </a:path>
            </a:pathLst>
          </a:custGeom>
          <a:solidFill>
            <a:srgbClr val="000000"/>
          </a:solidFill>
          <a:ln w="451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2248" tIns="72248" rIns="72248" bIns="72248" anchor="ctr"/>
          <a:lstStyle/>
          <a:p>
            <a:pPr defTabSz="830263">
              <a:defRPr/>
            </a:pPr>
            <a:endParaRPr lang="en-US" sz="3400">
              <a:solidFill>
                <a:srgbClr val="FFFFFF"/>
              </a:solidFill>
              <a:cs typeface="Helvetica Light" charset="0"/>
            </a:endParaRPr>
          </a:p>
        </p:txBody>
      </p:sp>
      <p:sp>
        <p:nvSpPr>
          <p:cNvPr id="11279" name="AutoShape 15"/>
          <p:cNvSpPr>
            <a:spLocks/>
          </p:cNvSpPr>
          <p:nvPr/>
        </p:nvSpPr>
        <p:spPr bwMode="auto">
          <a:xfrm>
            <a:off x="1749425" y="7350125"/>
            <a:ext cx="152400" cy="155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1880"/>
                </a:moveTo>
                <a:lnTo>
                  <a:pt x="17573" y="17639"/>
                </a:lnTo>
                <a:lnTo>
                  <a:pt x="11714" y="21600"/>
                </a:lnTo>
                <a:lnTo>
                  <a:pt x="4027" y="17639"/>
                </a:lnTo>
                <a:lnTo>
                  <a:pt x="0" y="11880"/>
                </a:lnTo>
                <a:lnTo>
                  <a:pt x="4027" y="3959"/>
                </a:lnTo>
                <a:lnTo>
                  <a:pt x="11714" y="0"/>
                </a:lnTo>
                <a:lnTo>
                  <a:pt x="17573" y="3959"/>
                </a:lnTo>
                <a:lnTo>
                  <a:pt x="21600" y="11880"/>
                </a:lnTo>
                <a:close/>
              </a:path>
            </a:pathLst>
          </a:custGeom>
          <a:solidFill>
            <a:srgbClr val="000000"/>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2248" tIns="72248" rIns="72248" bIns="72248" anchor="ctr"/>
          <a:lstStyle/>
          <a:p>
            <a:pPr defTabSz="830263">
              <a:defRPr/>
            </a:pPr>
            <a:endParaRPr lang="en-US" sz="3400">
              <a:solidFill>
                <a:srgbClr val="FFFFFF"/>
              </a:solidFill>
              <a:cs typeface="Helvetica Light" charset="0"/>
            </a:endParaRPr>
          </a:p>
        </p:txBody>
      </p:sp>
      <p:sp>
        <p:nvSpPr>
          <p:cNvPr id="11280" name="AutoShape 16"/>
          <p:cNvSpPr>
            <a:spLocks/>
          </p:cNvSpPr>
          <p:nvPr/>
        </p:nvSpPr>
        <p:spPr bwMode="auto">
          <a:xfrm>
            <a:off x="1749425" y="7350125"/>
            <a:ext cx="166688" cy="169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8971"/>
                </a:moveTo>
                <a:lnTo>
                  <a:pt x="21600" y="10966"/>
                </a:lnTo>
                <a:lnTo>
                  <a:pt x="19913" y="14289"/>
                </a:lnTo>
                <a:lnTo>
                  <a:pt x="18225" y="17945"/>
                </a:lnTo>
                <a:lnTo>
                  <a:pt x="14513" y="19938"/>
                </a:lnTo>
                <a:lnTo>
                  <a:pt x="10800" y="21600"/>
                </a:lnTo>
                <a:lnTo>
                  <a:pt x="9112" y="21600"/>
                </a:lnTo>
                <a:lnTo>
                  <a:pt x="5400" y="19938"/>
                </a:lnTo>
                <a:lnTo>
                  <a:pt x="1686" y="17945"/>
                </a:lnTo>
                <a:lnTo>
                  <a:pt x="0" y="14289"/>
                </a:lnTo>
                <a:lnTo>
                  <a:pt x="0" y="10966"/>
                </a:lnTo>
                <a:lnTo>
                  <a:pt x="0" y="8971"/>
                </a:lnTo>
                <a:lnTo>
                  <a:pt x="0" y="5317"/>
                </a:lnTo>
                <a:lnTo>
                  <a:pt x="1686" y="1993"/>
                </a:lnTo>
                <a:lnTo>
                  <a:pt x="5400" y="0"/>
                </a:lnTo>
                <a:lnTo>
                  <a:pt x="9112" y="0"/>
                </a:lnTo>
                <a:lnTo>
                  <a:pt x="10800" y="0"/>
                </a:lnTo>
                <a:lnTo>
                  <a:pt x="14513" y="0"/>
                </a:lnTo>
                <a:lnTo>
                  <a:pt x="18225" y="1993"/>
                </a:lnTo>
                <a:lnTo>
                  <a:pt x="19913" y="5317"/>
                </a:lnTo>
                <a:lnTo>
                  <a:pt x="21600" y="8971"/>
                </a:lnTo>
                <a:close/>
                <a:moveTo>
                  <a:pt x="18225" y="7310"/>
                </a:moveTo>
                <a:lnTo>
                  <a:pt x="16200" y="3655"/>
                </a:lnTo>
                <a:lnTo>
                  <a:pt x="12487" y="1993"/>
                </a:lnTo>
                <a:lnTo>
                  <a:pt x="14513" y="1993"/>
                </a:lnTo>
                <a:lnTo>
                  <a:pt x="9112" y="1993"/>
                </a:lnTo>
                <a:lnTo>
                  <a:pt x="10800" y="1993"/>
                </a:lnTo>
                <a:lnTo>
                  <a:pt x="7086" y="1993"/>
                </a:lnTo>
                <a:lnTo>
                  <a:pt x="3712" y="3655"/>
                </a:lnTo>
                <a:lnTo>
                  <a:pt x="1686" y="7310"/>
                </a:lnTo>
                <a:lnTo>
                  <a:pt x="1686" y="10966"/>
                </a:lnTo>
                <a:lnTo>
                  <a:pt x="1686" y="8971"/>
                </a:lnTo>
                <a:lnTo>
                  <a:pt x="1686" y="14289"/>
                </a:lnTo>
                <a:lnTo>
                  <a:pt x="1686" y="12628"/>
                </a:lnTo>
                <a:lnTo>
                  <a:pt x="3712" y="16282"/>
                </a:lnTo>
                <a:lnTo>
                  <a:pt x="7086" y="17945"/>
                </a:lnTo>
                <a:lnTo>
                  <a:pt x="10800" y="19938"/>
                </a:lnTo>
                <a:lnTo>
                  <a:pt x="9112" y="19938"/>
                </a:lnTo>
                <a:lnTo>
                  <a:pt x="14513" y="17945"/>
                </a:lnTo>
                <a:lnTo>
                  <a:pt x="12487" y="17945"/>
                </a:lnTo>
                <a:lnTo>
                  <a:pt x="16200" y="16282"/>
                </a:lnTo>
                <a:lnTo>
                  <a:pt x="18225" y="12628"/>
                </a:lnTo>
                <a:lnTo>
                  <a:pt x="18225" y="14289"/>
                </a:lnTo>
                <a:lnTo>
                  <a:pt x="19913" y="8971"/>
                </a:lnTo>
                <a:lnTo>
                  <a:pt x="19913" y="10966"/>
                </a:lnTo>
                <a:lnTo>
                  <a:pt x="18225" y="7310"/>
                </a:lnTo>
                <a:close/>
              </a:path>
            </a:pathLst>
          </a:custGeom>
          <a:solidFill>
            <a:srgbClr val="000000"/>
          </a:solidFill>
          <a:ln w="451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830263">
              <a:defRPr/>
            </a:pPr>
            <a:endParaRPr lang="en-US" sz="3400">
              <a:solidFill>
                <a:srgbClr val="FFFFFF"/>
              </a:solidFill>
              <a:cs typeface="Helvetica Light" charset="0"/>
            </a:endParaRPr>
          </a:p>
        </p:txBody>
      </p:sp>
      <p:sp>
        <p:nvSpPr>
          <p:cNvPr id="11281" name="AutoShape 17"/>
          <p:cNvSpPr>
            <a:spLocks/>
          </p:cNvSpPr>
          <p:nvPr/>
        </p:nvSpPr>
        <p:spPr bwMode="auto">
          <a:xfrm>
            <a:off x="9985375" y="5743575"/>
            <a:ext cx="1395413" cy="347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1300163">
              <a:defRPr/>
            </a:pPr>
            <a:r>
              <a:rPr lang="en-US" sz="2200">
                <a:solidFill>
                  <a:srgbClr val="FFFFFF"/>
                </a:solidFill>
                <a:latin typeface="Arial" charset="0"/>
                <a:cs typeface="Arial" charset="0"/>
                <a:sym typeface="Arial" charset="0"/>
              </a:rPr>
              <a:t>South Asia</a:t>
            </a:r>
            <a:endParaRPr lang="en-US">
              <a:cs typeface="Helvetica Light" charset="0"/>
            </a:endParaRPr>
          </a:p>
        </p:txBody>
      </p:sp>
      <p:sp>
        <p:nvSpPr>
          <p:cNvPr id="11282" name="AutoShape 18"/>
          <p:cNvSpPr>
            <a:spLocks/>
          </p:cNvSpPr>
          <p:nvPr/>
        </p:nvSpPr>
        <p:spPr bwMode="auto">
          <a:xfrm>
            <a:off x="1098550" y="8475663"/>
            <a:ext cx="142875" cy="2809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1300163">
              <a:defRPr/>
            </a:pPr>
            <a:r>
              <a:rPr lang="en-US" sz="1800">
                <a:latin typeface="Arial" charset="0"/>
                <a:cs typeface="Arial" charset="0"/>
                <a:sym typeface="Arial" charset="0"/>
              </a:rPr>
              <a:t>0</a:t>
            </a:r>
            <a:endParaRPr lang="en-US">
              <a:cs typeface="Helvetica Light" charset="0"/>
            </a:endParaRPr>
          </a:p>
        </p:txBody>
      </p:sp>
      <p:sp>
        <p:nvSpPr>
          <p:cNvPr id="11283" name="AutoShape 19"/>
          <p:cNvSpPr>
            <a:spLocks/>
          </p:cNvSpPr>
          <p:nvPr/>
        </p:nvSpPr>
        <p:spPr bwMode="auto">
          <a:xfrm>
            <a:off x="803275" y="7751763"/>
            <a:ext cx="404813" cy="282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1300163">
              <a:defRPr/>
            </a:pPr>
            <a:r>
              <a:rPr lang="en-US" sz="1800">
                <a:latin typeface="Arial" charset="0"/>
                <a:cs typeface="Arial" charset="0"/>
                <a:sym typeface="Arial" charset="0"/>
              </a:rPr>
              <a:t>500</a:t>
            </a:r>
            <a:endParaRPr lang="en-US">
              <a:cs typeface="Helvetica Light" charset="0"/>
            </a:endParaRPr>
          </a:p>
        </p:txBody>
      </p:sp>
      <p:sp>
        <p:nvSpPr>
          <p:cNvPr id="11284" name="AutoShape 20"/>
          <p:cNvSpPr>
            <a:spLocks/>
          </p:cNvSpPr>
          <p:nvPr/>
        </p:nvSpPr>
        <p:spPr bwMode="auto">
          <a:xfrm>
            <a:off x="660400" y="7086600"/>
            <a:ext cx="534988" cy="282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1300163">
              <a:defRPr/>
            </a:pPr>
            <a:r>
              <a:rPr lang="en-US" sz="1800">
                <a:latin typeface="Arial" charset="0"/>
                <a:cs typeface="Arial" charset="0"/>
                <a:sym typeface="Arial" charset="0"/>
              </a:rPr>
              <a:t>1000</a:t>
            </a:r>
            <a:endParaRPr lang="en-US">
              <a:cs typeface="Helvetica Light" charset="0"/>
            </a:endParaRPr>
          </a:p>
        </p:txBody>
      </p:sp>
      <p:sp>
        <p:nvSpPr>
          <p:cNvPr id="11285" name="AutoShape 21"/>
          <p:cNvSpPr>
            <a:spLocks/>
          </p:cNvSpPr>
          <p:nvPr/>
        </p:nvSpPr>
        <p:spPr bwMode="auto">
          <a:xfrm>
            <a:off x="660400" y="6299200"/>
            <a:ext cx="534988" cy="2809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1300163">
              <a:defRPr/>
            </a:pPr>
            <a:r>
              <a:rPr lang="en-US" sz="1800">
                <a:latin typeface="Arial" charset="0"/>
                <a:cs typeface="Arial" charset="0"/>
                <a:sym typeface="Arial" charset="0"/>
              </a:rPr>
              <a:t>1500</a:t>
            </a:r>
            <a:endParaRPr lang="en-US">
              <a:cs typeface="Helvetica Light" charset="0"/>
            </a:endParaRPr>
          </a:p>
        </p:txBody>
      </p:sp>
      <p:sp>
        <p:nvSpPr>
          <p:cNvPr id="11286" name="AutoShape 22"/>
          <p:cNvSpPr>
            <a:spLocks/>
          </p:cNvSpPr>
          <p:nvPr/>
        </p:nvSpPr>
        <p:spPr bwMode="auto">
          <a:xfrm>
            <a:off x="660400" y="5575300"/>
            <a:ext cx="534988" cy="282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1300163">
              <a:defRPr/>
            </a:pPr>
            <a:r>
              <a:rPr lang="en-US" sz="1800">
                <a:latin typeface="Arial" charset="0"/>
                <a:cs typeface="Arial" charset="0"/>
                <a:sym typeface="Arial" charset="0"/>
              </a:rPr>
              <a:t>2000</a:t>
            </a:r>
            <a:endParaRPr lang="en-US">
              <a:cs typeface="Helvetica Light" charset="0"/>
            </a:endParaRPr>
          </a:p>
        </p:txBody>
      </p:sp>
      <p:sp>
        <p:nvSpPr>
          <p:cNvPr id="11287" name="AutoShape 23"/>
          <p:cNvSpPr>
            <a:spLocks/>
          </p:cNvSpPr>
          <p:nvPr/>
        </p:nvSpPr>
        <p:spPr bwMode="auto">
          <a:xfrm>
            <a:off x="660400" y="4856163"/>
            <a:ext cx="534988" cy="2809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1300163">
              <a:defRPr/>
            </a:pPr>
            <a:r>
              <a:rPr lang="en-US" sz="1800">
                <a:latin typeface="Arial" charset="0"/>
                <a:cs typeface="Arial" charset="0"/>
                <a:sym typeface="Arial" charset="0"/>
              </a:rPr>
              <a:t>2500</a:t>
            </a:r>
            <a:endParaRPr lang="en-US">
              <a:cs typeface="Helvetica Light" charset="0"/>
            </a:endParaRPr>
          </a:p>
        </p:txBody>
      </p:sp>
      <p:sp>
        <p:nvSpPr>
          <p:cNvPr id="11288" name="AutoShape 24"/>
          <p:cNvSpPr>
            <a:spLocks/>
          </p:cNvSpPr>
          <p:nvPr/>
        </p:nvSpPr>
        <p:spPr bwMode="auto">
          <a:xfrm>
            <a:off x="660400" y="4133850"/>
            <a:ext cx="534988" cy="2809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1300163">
              <a:defRPr/>
            </a:pPr>
            <a:r>
              <a:rPr lang="en-US" sz="1800">
                <a:latin typeface="Arial" charset="0"/>
                <a:cs typeface="Arial" charset="0"/>
                <a:sym typeface="Arial" charset="0"/>
              </a:rPr>
              <a:t>3000</a:t>
            </a:r>
            <a:endParaRPr lang="en-US">
              <a:cs typeface="Helvetica Light" charset="0"/>
            </a:endParaRPr>
          </a:p>
        </p:txBody>
      </p:sp>
      <p:sp>
        <p:nvSpPr>
          <p:cNvPr id="11289" name="AutoShape 25"/>
          <p:cNvSpPr>
            <a:spLocks/>
          </p:cNvSpPr>
          <p:nvPr/>
        </p:nvSpPr>
        <p:spPr bwMode="auto">
          <a:xfrm>
            <a:off x="660400" y="3397250"/>
            <a:ext cx="534988" cy="282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1300163">
              <a:defRPr/>
            </a:pPr>
            <a:r>
              <a:rPr lang="en-US" sz="1800">
                <a:latin typeface="Arial" charset="0"/>
                <a:cs typeface="Arial" charset="0"/>
                <a:sym typeface="Arial" charset="0"/>
              </a:rPr>
              <a:t>3500</a:t>
            </a:r>
            <a:endParaRPr lang="en-US">
              <a:cs typeface="Helvetica Light" charset="0"/>
            </a:endParaRPr>
          </a:p>
        </p:txBody>
      </p:sp>
      <p:sp>
        <p:nvSpPr>
          <p:cNvPr id="11290" name="AutoShape 26"/>
          <p:cNvSpPr>
            <a:spLocks/>
          </p:cNvSpPr>
          <p:nvPr/>
        </p:nvSpPr>
        <p:spPr bwMode="auto">
          <a:xfrm>
            <a:off x="660400" y="2674938"/>
            <a:ext cx="534988" cy="282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1300163">
              <a:defRPr/>
            </a:pPr>
            <a:r>
              <a:rPr lang="en-US" sz="1800">
                <a:latin typeface="Arial" charset="0"/>
                <a:cs typeface="Arial" charset="0"/>
                <a:sym typeface="Arial" charset="0"/>
              </a:rPr>
              <a:t>4000</a:t>
            </a:r>
            <a:endParaRPr lang="en-US">
              <a:cs typeface="Helvetica Light" charset="0"/>
            </a:endParaRPr>
          </a:p>
        </p:txBody>
      </p:sp>
      <p:sp>
        <p:nvSpPr>
          <p:cNvPr id="11291" name="AutoShape 27"/>
          <p:cNvSpPr>
            <a:spLocks/>
          </p:cNvSpPr>
          <p:nvPr/>
        </p:nvSpPr>
        <p:spPr bwMode="auto">
          <a:xfrm>
            <a:off x="660400" y="1954213"/>
            <a:ext cx="534988" cy="282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1300163">
              <a:defRPr/>
            </a:pPr>
            <a:r>
              <a:rPr lang="en-US" sz="1800">
                <a:latin typeface="Arial" charset="0"/>
                <a:cs typeface="Arial" charset="0"/>
                <a:sym typeface="Arial" charset="0"/>
              </a:rPr>
              <a:t>4500</a:t>
            </a:r>
            <a:endParaRPr lang="en-US">
              <a:cs typeface="Helvetica Light" charset="0"/>
            </a:endParaRPr>
          </a:p>
        </p:txBody>
      </p:sp>
      <p:sp>
        <p:nvSpPr>
          <p:cNvPr id="11292" name="AutoShape 28"/>
          <p:cNvSpPr>
            <a:spLocks/>
          </p:cNvSpPr>
          <p:nvPr/>
        </p:nvSpPr>
        <p:spPr bwMode="auto">
          <a:xfrm>
            <a:off x="660400" y="1220788"/>
            <a:ext cx="534988" cy="282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1300163">
              <a:defRPr/>
            </a:pPr>
            <a:r>
              <a:rPr lang="en-US" sz="1800">
                <a:latin typeface="Arial" charset="0"/>
                <a:cs typeface="Arial" charset="0"/>
                <a:sym typeface="Arial" charset="0"/>
              </a:rPr>
              <a:t>5000</a:t>
            </a:r>
            <a:endParaRPr lang="en-US">
              <a:cs typeface="Helvetica Light" charset="0"/>
            </a:endParaRPr>
          </a:p>
        </p:txBody>
      </p:sp>
      <p:sp>
        <p:nvSpPr>
          <p:cNvPr id="11293" name="AutoShape 29"/>
          <p:cNvSpPr>
            <a:spLocks/>
          </p:cNvSpPr>
          <p:nvPr/>
        </p:nvSpPr>
        <p:spPr bwMode="auto">
          <a:xfrm>
            <a:off x="1295400" y="8863013"/>
            <a:ext cx="534988" cy="282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1300163">
              <a:defRPr/>
            </a:pPr>
            <a:r>
              <a:rPr lang="en-US" sz="1800">
                <a:latin typeface="Arial" charset="0"/>
                <a:cs typeface="Arial" charset="0"/>
                <a:sym typeface="Arial" charset="0"/>
              </a:rPr>
              <a:t>1960</a:t>
            </a:r>
            <a:endParaRPr lang="en-US">
              <a:cs typeface="Helvetica Light" charset="0"/>
            </a:endParaRPr>
          </a:p>
        </p:txBody>
      </p:sp>
      <p:sp>
        <p:nvSpPr>
          <p:cNvPr id="11294" name="AutoShape 30"/>
          <p:cNvSpPr>
            <a:spLocks/>
          </p:cNvSpPr>
          <p:nvPr/>
        </p:nvSpPr>
        <p:spPr bwMode="auto">
          <a:xfrm>
            <a:off x="2493963" y="8863013"/>
            <a:ext cx="534987" cy="282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1300163">
              <a:defRPr/>
            </a:pPr>
            <a:r>
              <a:rPr lang="en-US" sz="1800">
                <a:latin typeface="Arial" charset="0"/>
                <a:cs typeface="Arial" charset="0"/>
                <a:sym typeface="Arial" charset="0"/>
              </a:rPr>
              <a:t>1965</a:t>
            </a:r>
            <a:endParaRPr lang="en-US">
              <a:cs typeface="Helvetica Light" charset="0"/>
            </a:endParaRPr>
          </a:p>
        </p:txBody>
      </p:sp>
      <p:sp>
        <p:nvSpPr>
          <p:cNvPr id="11295" name="AutoShape 31"/>
          <p:cNvSpPr>
            <a:spLocks/>
          </p:cNvSpPr>
          <p:nvPr/>
        </p:nvSpPr>
        <p:spPr bwMode="auto">
          <a:xfrm>
            <a:off x="3692525" y="8863013"/>
            <a:ext cx="534988" cy="282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1300163">
              <a:defRPr/>
            </a:pPr>
            <a:r>
              <a:rPr lang="en-US" sz="1800">
                <a:latin typeface="Arial" charset="0"/>
                <a:cs typeface="Arial" charset="0"/>
                <a:sym typeface="Arial" charset="0"/>
              </a:rPr>
              <a:t>1970</a:t>
            </a:r>
            <a:endParaRPr lang="en-US">
              <a:cs typeface="Helvetica Light" charset="0"/>
            </a:endParaRPr>
          </a:p>
        </p:txBody>
      </p:sp>
      <p:sp>
        <p:nvSpPr>
          <p:cNvPr id="11296" name="AutoShape 32"/>
          <p:cNvSpPr>
            <a:spLocks/>
          </p:cNvSpPr>
          <p:nvPr/>
        </p:nvSpPr>
        <p:spPr bwMode="auto">
          <a:xfrm>
            <a:off x="4906963" y="8863013"/>
            <a:ext cx="534987" cy="282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1300163">
              <a:defRPr/>
            </a:pPr>
            <a:r>
              <a:rPr lang="en-US" sz="1800">
                <a:latin typeface="Arial" charset="0"/>
                <a:cs typeface="Arial" charset="0"/>
                <a:sym typeface="Arial" charset="0"/>
              </a:rPr>
              <a:t>1975</a:t>
            </a:r>
            <a:endParaRPr lang="en-US">
              <a:cs typeface="Helvetica Light" charset="0"/>
            </a:endParaRPr>
          </a:p>
        </p:txBody>
      </p:sp>
      <p:sp>
        <p:nvSpPr>
          <p:cNvPr id="11297" name="AutoShape 33"/>
          <p:cNvSpPr>
            <a:spLocks/>
          </p:cNvSpPr>
          <p:nvPr/>
        </p:nvSpPr>
        <p:spPr bwMode="auto">
          <a:xfrm>
            <a:off x="6107113" y="8863013"/>
            <a:ext cx="534987" cy="282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1300163">
              <a:defRPr/>
            </a:pPr>
            <a:r>
              <a:rPr lang="en-US" sz="1800">
                <a:latin typeface="Arial" charset="0"/>
                <a:cs typeface="Arial" charset="0"/>
                <a:sym typeface="Arial" charset="0"/>
              </a:rPr>
              <a:t>1980</a:t>
            </a:r>
            <a:endParaRPr lang="en-US">
              <a:cs typeface="Helvetica Light" charset="0"/>
            </a:endParaRPr>
          </a:p>
        </p:txBody>
      </p:sp>
      <p:sp>
        <p:nvSpPr>
          <p:cNvPr id="11298" name="AutoShape 34"/>
          <p:cNvSpPr>
            <a:spLocks/>
          </p:cNvSpPr>
          <p:nvPr/>
        </p:nvSpPr>
        <p:spPr bwMode="auto">
          <a:xfrm>
            <a:off x="7305675" y="8863013"/>
            <a:ext cx="534988" cy="282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1300163">
              <a:defRPr/>
            </a:pPr>
            <a:r>
              <a:rPr lang="en-US" sz="1800">
                <a:latin typeface="Arial" charset="0"/>
                <a:cs typeface="Arial" charset="0"/>
                <a:sym typeface="Arial" charset="0"/>
              </a:rPr>
              <a:t>1985</a:t>
            </a:r>
            <a:endParaRPr lang="en-US">
              <a:cs typeface="Helvetica Light" charset="0"/>
            </a:endParaRPr>
          </a:p>
        </p:txBody>
      </p:sp>
      <p:sp>
        <p:nvSpPr>
          <p:cNvPr id="11299" name="AutoShape 35"/>
          <p:cNvSpPr>
            <a:spLocks/>
          </p:cNvSpPr>
          <p:nvPr/>
        </p:nvSpPr>
        <p:spPr bwMode="auto">
          <a:xfrm>
            <a:off x="8518525" y="8863013"/>
            <a:ext cx="534988" cy="282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1300163">
              <a:defRPr/>
            </a:pPr>
            <a:r>
              <a:rPr lang="en-US" sz="1800">
                <a:latin typeface="Arial" charset="0"/>
                <a:cs typeface="Arial" charset="0"/>
                <a:sym typeface="Arial" charset="0"/>
              </a:rPr>
              <a:t>1990</a:t>
            </a:r>
            <a:endParaRPr lang="en-US">
              <a:cs typeface="Helvetica Light" charset="0"/>
            </a:endParaRPr>
          </a:p>
        </p:txBody>
      </p:sp>
      <p:sp>
        <p:nvSpPr>
          <p:cNvPr id="11300" name="AutoShape 36"/>
          <p:cNvSpPr>
            <a:spLocks/>
          </p:cNvSpPr>
          <p:nvPr/>
        </p:nvSpPr>
        <p:spPr bwMode="auto">
          <a:xfrm>
            <a:off x="9717088" y="8863013"/>
            <a:ext cx="534987" cy="282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1300163">
              <a:defRPr/>
            </a:pPr>
            <a:r>
              <a:rPr lang="en-US" sz="1800">
                <a:latin typeface="Arial" charset="0"/>
                <a:cs typeface="Arial" charset="0"/>
                <a:sym typeface="Arial" charset="0"/>
              </a:rPr>
              <a:t>1995</a:t>
            </a:r>
            <a:endParaRPr lang="en-US">
              <a:cs typeface="Helvetica Light" charset="0"/>
            </a:endParaRPr>
          </a:p>
        </p:txBody>
      </p:sp>
      <p:sp>
        <p:nvSpPr>
          <p:cNvPr id="11301" name="AutoShape 37"/>
          <p:cNvSpPr>
            <a:spLocks/>
          </p:cNvSpPr>
          <p:nvPr/>
        </p:nvSpPr>
        <p:spPr bwMode="auto">
          <a:xfrm>
            <a:off x="10928350" y="8863013"/>
            <a:ext cx="536575" cy="282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1300163">
              <a:defRPr/>
            </a:pPr>
            <a:r>
              <a:rPr lang="en-US" sz="1800">
                <a:latin typeface="Arial" charset="0"/>
                <a:cs typeface="Arial" charset="0"/>
                <a:sym typeface="Arial" charset="0"/>
              </a:rPr>
              <a:t>2000</a:t>
            </a:r>
            <a:endParaRPr lang="en-US">
              <a:cs typeface="Helvetica Light" charset="0"/>
            </a:endParaRPr>
          </a:p>
        </p:txBody>
      </p:sp>
      <p:sp>
        <p:nvSpPr>
          <p:cNvPr id="11302" name="AutoShape 38"/>
          <p:cNvSpPr>
            <a:spLocks/>
          </p:cNvSpPr>
          <p:nvPr/>
        </p:nvSpPr>
        <p:spPr bwMode="auto">
          <a:xfrm>
            <a:off x="12130088" y="8863013"/>
            <a:ext cx="534987" cy="282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1300163">
              <a:defRPr/>
            </a:pPr>
            <a:r>
              <a:rPr lang="en-US" sz="1800">
                <a:latin typeface="Arial" charset="0"/>
                <a:cs typeface="Arial" charset="0"/>
                <a:sym typeface="Arial" charset="0"/>
              </a:rPr>
              <a:t>2005</a:t>
            </a:r>
            <a:endParaRPr lang="en-US">
              <a:cs typeface="Helvetica Light" charset="0"/>
            </a:endParaRPr>
          </a:p>
        </p:txBody>
      </p:sp>
      <p:sp>
        <p:nvSpPr>
          <p:cNvPr id="11303" name="AutoShape 39"/>
          <p:cNvSpPr>
            <a:spLocks/>
          </p:cNvSpPr>
          <p:nvPr/>
        </p:nvSpPr>
        <p:spPr bwMode="auto">
          <a:xfrm rot="16200000">
            <a:off x="-669925" y="5045075"/>
            <a:ext cx="2068513" cy="347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1300163">
              <a:defRPr/>
            </a:pPr>
            <a:r>
              <a:rPr lang="en-US" sz="2200" b="1">
                <a:latin typeface="Arial" charset="0"/>
                <a:cs typeface="Arial" charset="0"/>
                <a:sym typeface="Arial" charset="0"/>
              </a:rPr>
              <a:t>Kg per Hectare</a:t>
            </a:r>
            <a:endParaRPr lang="en-US">
              <a:cs typeface="Helvetica Light" charset="0"/>
            </a:endParaRPr>
          </a:p>
        </p:txBody>
      </p:sp>
      <p:sp>
        <p:nvSpPr>
          <p:cNvPr id="11304" name="AutoShape 40"/>
          <p:cNvSpPr>
            <a:spLocks/>
          </p:cNvSpPr>
          <p:nvPr/>
        </p:nvSpPr>
        <p:spPr bwMode="auto">
          <a:xfrm>
            <a:off x="9834563" y="7477125"/>
            <a:ext cx="2682875" cy="347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1300163">
              <a:defRPr/>
            </a:pPr>
            <a:r>
              <a:rPr lang="en-US" sz="2200" b="1">
                <a:latin typeface="Arial" charset="0"/>
                <a:cs typeface="Arial" charset="0"/>
                <a:sym typeface="Arial" charset="0"/>
              </a:rPr>
              <a:t>Sub-Saharan Africa</a:t>
            </a:r>
            <a:endParaRPr lang="en-US">
              <a:cs typeface="Helvetica Light" charset="0"/>
            </a:endParaRPr>
          </a:p>
        </p:txBody>
      </p:sp>
      <p:sp>
        <p:nvSpPr>
          <p:cNvPr id="11305" name="AutoShape 41"/>
          <p:cNvSpPr>
            <a:spLocks/>
          </p:cNvSpPr>
          <p:nvPr/>
        </p:nvSpPr>
        <p:spPr bwMode="auto">
          <a:xfrm>
            <a:off x="9504363" y="4008438"/>
            <a:ext cx="1765300" cy="3476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1300163">
              <a:defRPr/>
            </a:pPr>
            <a:r>
              <a:rPr lang="en-US" sz="2200">
                <a:solidFill>
                  <a:srgbClr val="2D2D8A"/>
                </a:solidFill>
                <a:latin typeface="Arial" charset="0"/>
                <a:cs typeface="Arial" charset="0"/>
                <a:sym typeface="Arial" charset="0"/>
              </a:rPr>
              <a:t>Latin America</a:t>
            </a:r>
            <a:endParaRPr lang="en-US">
              <a:cs typeface="Helvetica Light" charset="0"/>
            </a:endParaRPr>
          </a:p>
        </p:txBody>
      </p:sp>
      <p:sp>
        <p:nvSpPr>
          <p:cNvPr id="11306" name="AutoShape 42"/>
          <p:cNvSpPr>
            <a:spLocks/>
          </p:cNvSpPr>
          <p:nvPr/>
        </p:nvSpPr>
        <p:spPr bwMode="auto">
          <a:xfrm>
            <a:off x="10280650" y="2771775"/>
            <a:ext cx="1219200" cy="347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1300163">
              <a:defRPr/>
            </a:pPr>
            <a:r>
              <a:rPr lang="en-US" sz="2200">
                <a:solidFill>
                  <a:srgbClr val="BBE0E3"/>
                </a:solidFill>
                <a:latin typeface="Arial" charset="0"/>
                <a:cs typeface="Arial" charset="0"/>
                <a:sym typeface="Arial" charset="0"/>
              </a:rPr>
              <a:t>East Asia</a:t>
            </a:r>
            <a:endParaRPr lang="en-US">
              <a:cs typeface="Helvetica Light" charset="0"/>
            </a:endParaRPr>
          </a:p>
        </p:txBody>
      </p:sp>
      <p:sp>
        <p:nvSpPr>
          <p:cNvPr id="11307" name="AutoShape 43"/>
          <p:cNvSpPr>
            <a:spLocks/>
          </p:cNvSpPr>
          <p:nvPr/>
        </p:nvSpPr>
        <p:spPr bwMode="auto">
          <a:xfrm>
            <a:off x="1408113" y="757238"/>
            <a:ext cx="11487150" cy="741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1300163">
              <a:defRPr/>
            </a:pPr>
            <a:r>
              <a:rPr lang="en-US" sz="5100" b="1" dirty="0" smtClean="0">
                <a:latin typeface="Arial" charset="0"/>
                <a:cs typeface="Arial" charset="0"/>
                <a:sym typeface="Arial" charset="0"/>
              </a:rPr>
              <a:t>Cereal </a:t>
            </a:r>
            <a:r>
              <a:rPr lang="en-US" sz="5100" b="1" dirty="0">
                <a:latin typeface="Arial" charset="0"/>
                <a:cs typeface="Arial" charset="0"/>
                <a:sym typeface="Arial" charset="0"/>
              </a:rPr>
              <a:t>yields by region</a:t>
            </a:r>
            <a:endParaRPr lang="en-US" dirty="0">
              <a:cs typeface="Helvetica Light" charset="0"/>
            </a:endParaRPr>
          </a:p>
        </p:txBody>
      </p:sp>
    </p:spTree>
  </p:cSld>
  <p:clrMapOvr>
    <a:masterClrMapping/>
  </p:clrMapOvr>
  <p:transition xmlns:p14="http://schemas.microsoft.com/office/powerpoint/2010/main">
    <p:cov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wipe(left)">
                                      <p:cBhvr>
                                        <p:cTn id="7" dur="500"/>
                                        <p:tgtEl>
                                          <p:spTgt spid="1126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1272"/>
                                        </p:tgtEl>
                                        <p:attrNameLst>
                                          <p:attrName>style.visibility</p:attrName>
                                        </p:attrNameLst>
                                      </p:cBhvr>
                                      <p:to>
                                        <p:strVal val="visible"/>
                                      </p:to>
                                    </p:set>
                                    <p:animEffect transition="in" filter="wipe(left)">
                                      <p:cBhvr>
                                        <p:cTn id="11" dur="500"/>
                                        <p:tgtEl>
                                          <p:spTgt spid="11272"/>
                                        </p:tgtEl>
                                      </p:cBhvr>
                                    </p:animEffect>
                                  </p:childTnLst>
                                </p:cTn>
                              </p:par>
                            </p:childTnLst>
                          </p:cTn>
                        </p:par>
                        <p:par>
                          <p:cTn id="12" fill="hold" nodeType="afterGroup">
                            <p:stCondLst>
                              <p:cond delay="1000"/>
                            </p:stCondLst>
                            <p:childTnLst>
                              <p:par>
                                <p:cTn id="13" presetID="22" presetClass="entr" presetSubtype="8" fill="hold" nodeType="afterEffect">
                                  <p:stCondLst>
                                    <p:cond delay="500"/>
                                  </p:stCondLst>
                                  <p:childTnLst>
                                    <p:set>
                                      <p:cBhvr>
                                        <p:cTn id="14" dur="1" fill="hold">
                                          <p:stCondLst>
                                            <p:cond delay="0"/>
                                          </p:stCondLst>
                                        </p:cTn>
                                        <p:tgtEl>
                                          <p:spTgt spid="11275"/>
                                        </p:tgtEl>
                                        <p:attrNameLst>
                                          <p:attrName>style.visibility</p:attrName>
                                        </p:attrNameLst>
                                      </p:cBhvr>
                                      <p:to>
                                        <p:strVal val="visible"/>
                                      </p:to>
                                    </p:set>
                                    <p:animEffect transition="in" filter="wipe(left)">
                                      <p:cBhvr>
                                        <p:cTn id="15" dur="500"/>
                                        <p:tgtEl>
                                          <p:spTgt spid="1127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1278"/>
                                        </p:tgtEl>
                                        <p:attrNameLst>
                                          <p:attrName>style.visibility</p:attrName>
                                        </p:attrNameLst>
                                      </p:cBhvr>
                                      <p:to>
                                        <p:strVal val="visible"/>
                                      </p:to>
                                    </p:set>
                                    <p:animEffect transition="in" filter="wipe(left)">
                                      <p:cBhvr>
                                        <p:cTn id="20" dur="500"/>
                                        <p:tgtEl>
                                          <p:spTgt spid="11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270000" y="916360"/>
            <a:ext cx="10464800" cy="1440160"/>
          </a:xfrm>
        </p:spPr>
        <p:txBody>
          <a:bodyPr/>
          <a:lstStyle/>
          <a:p>
            <a:pPr algn="l"/>
            <a:r>
              <a:rPr lang="en-US" sz="4500" dirty="0" smtClean="0">
                <a:latin typeface="Verdana"/>
                <a:cs typeface="Verdana"/>
              </a:rPr>
              <a:t>Fruit &amp; veg consumption</a:t>
            </a:r>
            <a:endParaRPr lang="en-US" sz="4500" dirty="0">
              <a:latin typeface="Verdana"/>
              <a:cs typeface="Verdana"/>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91906252"/>
              </p:ext>
            </p:extLst>
          </p:nvPr>
        </p:nvGraphicFramePr>
        <p:xfrm>
          <a:off x="1270000" y="2768600"/>
          <a:ext cx="10464800" cy="5715000"/>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p:cNvSpPr/>
          <p:nvPr/>
        </p:nvSpPr>
        <p:spPr bwMode="auto">
          <a:xfrm>
            <a:off x="7366496" y="2249559"/>
            <a:ext cx="4896544" cy="914400"/>
          </a:xfrm>
          <a:prstGeom prst="rect">
            <a:avLst/>
          </a:prstGeom>
          <a:solidFill>
            <a:schemeClr val="bg1"/>
          </a:solidFill>
          <a:ln>
            <a:noFill/>
          </a:ln>
          <a:effectLst/>
          <a:extLst/>
        </p:spPr>
        <p:txBody>
          <a:bodyPr vert="horz" wrap="square" lIns="50800" tIns="50800" rIns="50800" bIns="50800" numCol="1" rtlCol="0" anchor="ctr" anchorCtr="0" compatLnSpc="1">
            <a:prstTxWarp prst="textNoShape">
              <a:avLst/>
            </a:prstTxWarp>
          </a:bodyPr>
          <a:lstStyle/>
          <a:p>
            <a:pPr marL="342900" marR="0" indent="0" algn="ctr" defTabSz="584200" rtl="0" eaLnBrk="1"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endParaRPr>
          </a:p>
        </p:txBody>
      </p:sp>
      <p:sp>
        <p:nvSpPr>
          <p:cNvPr id="6" name="Rectangle 5"/>
          <p:cNvSpPr/>
          <p:nvPr/>
        </p:nvSpPr>
        <p:spPr bwMode="auto">
          <a:xfrm>
            <a:off x="8590632" y="2401959"/>
            <a:ext cx="3824808" cy="914400"/>
          </a:xfrm>
          <a:prstGeom prst="rect">
            <a:avLst/>
          </a:prstGeom>
          <a:solidFill>
            <a:schemeClr val="bg1"/>
          </a:solidFill>
          <a:ln>
            <a:noFill/>
          </a:ln>
          <a:effectLst/>
          <a:extLst/>
        </p:spPr>
        <p:txBody>
          <a:bodyPr vert="horz" wrap="square" lIns="50800" tIns="50800" rIns="50800" bIns="50800" numCol="1" rtlCol="0" anchor="ctr" anchorCtr="0" compatLnSpc="1">
            <a:prstTxWarp prst="textNoShape">
              <a:avLst/>
            </a:prstTxWarp>
          </a:bodyPr>
          <a:lstStyle/>
          <a:p>
            <a:pPr marL="342900" marR="0" indent="0" algn="ctr" defTabSz="584200" rtl="0" eaLnBrk="1"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endParaRPr>
          </a:p>
        </p:txBody>
      </p:sp>
      <p:sp>
        <p:nvSpPr>
          <p:cNvPr id="9" name="Rectangle 8"/>
          <p:cNvSpPr/>
          <p:nvPr/>
        </p:nvSpPr>
        <p:spPr>
          <a:xfrm>
            <a:off x="4846216" y="8765232"/>
            <a:ext cx="7704856" cy="307777"/>
          </a:xfrm>
          <a:prstGeom prst="rect">
            <a:avLst/>
          </a:prstGeom>
        </p:spPr>
        <p:txBody>
          <a:bodyPr wrap="square">
            <a:spAutoFit/>
          </a:bodyPr>
          <a:lstStyle/>
          <a:p>
            <a:pPr algn="r"/>
            <a:r>
              <a:rPr lang="en-US" sz="1400" i="1" dirty="0"/>
              <a:t>Modified after: </a:t>
            </a:r>
            <a:r>
              <a:rPr lang="en-US" sz="1400" i="1" dirty="0" err="1"/>
              <a:t>Msangi</a:t>
            </a:r>
            <a:r>
              <a:rPr lang="en-US" sz="1400" i="1" dirty="0"/>
              <a:t> and </a:t>
            </a:r>
            <a:r>
              <a:rPr lang="en-US" sz="1400" i="1" dirty="0" err="1"/>
              <a:t>Rosegrant</a:t>
            </a:r>
            <a:r>
              <a:rPr lang="en-US" sz="1400" i="1" dirty="0"/>
              <a:t> 2011. Feeding the Future’s Changing Diets.</a:t>
            </a:r>
          </a:p>
        </p:txBody>
      </p:sp>
    </p:spTree>
    <p:extLst>
      <p:ext uri="{BB962C8B-B14F-4D97-AF65-F5344CB8AC3E}">
        <p14:creationId xmlns:p14="http://schemas.microsoft.com/office/powerpoint/2010/main" val="2533859563"/>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3" name="AutoShape 1"/>
          <p:cNvSpPr>
            <a:spLocks/>
          </p:cNvSpPr>
          <p:nvPr/>
        </p:nvSpPr>
        <p:spPr bwMode="auto">
          <a:xfrm>
            <a:off x="11583988" y="9085263"/>
            <a:ext cx="509587" cy="487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6435" tIns="72248" rIns="126435" bIns="72248"/>
          <a:lstStyle/>
          <a:p>
            <a:pPr defTabSz="1300163">
              <a:defRPr/>
            </a:pPr>
            <a:r>
              <a:rPr lang="en-US" sz="1900">
                <a:latin typeface="Times New Roman" charset="0"/>
                <a:cs typeface="Times New Roman" charset="0"/>
                <a:sym typeface="Times New Roman" charset="0"/>
              </a:rPr>
              <a:t>11</a:t>
            </a:r>
            <a:endParaRPr lang="en-US">
              <a:cs typeface="Helvetica Light" charset="0"/>
            </a:endParaRPr>
          </a:p>
        </p:txBody>
      </p:sp>
      <p:sp>
        <p:nvSpPr>
          <p:cNvPr id="13314" name="Rectangle 2"/>
          <p:cNvSpPr>
            <a:spLocks noGrp="1" noChangeArrowheads="1"/>
          </p:cNvSpPr>
          <p:nvPr>
            <p:ph type="title"/>
          </p:nvPr>
        </p:nvSpPr>
        <p:spPr>
          <a:xfrm>
            <a:off x="974725" y="1082675"/>
            <a:ext cx="11053763" cy="979488"/>
          </a:xfrm>
        </p:spPr>
        <p:txBody>
          <a:bodyPr lIns="54186" tIns="54186" rIns="54186" bIns="54186" anchor="t"/>
          <a:lstStyle/>
          <a:p>
            <a:pPr algn="l" defTabSz="1300163" eaLnBrk="1">
              <a:defRPr/>
            </a:pPr>
            <a:r>
              <a:rPr lang="en-US" sz="5100" b="1" smtClean="0">
                <a:latin typeface="Verdana" charset="0"/>
                <a:cs typeface="Verdana" charset="0"/>
                <a:sym typeface="Verdana" charset="0"/>
              </a:rPr>
              <a:t>African facts</a:t>
            </a:r>
            <a:endParaRPr lang="en-US" smtClean="0"/>
          </a:p>
        </p:txBody>
      </p:sp>
      <p:sp>
        <p:nvSpPr>
          <p:cNvPr id="13315" name="Rectangle 3"/>
          <p:cNvSpPr>
            <a:spLocks noGrp="1" noChangeArrowheads="1"/>
          </p:cNvSpPr>
          <p:nvPr>
            <p:ph type="body" idx="1"/>
          </p:nvPr>
        </p:nvSpPr>
        <p:spPr>
          <a:xfrm>
            <a:off x="974725" y="2382838"/>
            <a:ext cx="11053763" cy="6502400"/>
          </a:xfrm>
        </p:spPr>
        <p:txBody>
          <a:bodyPr lIns="54186" tIns="54186" rIns="54186" bIns="54186" anchor="t"/>
          <a:lstStyle/>
          <a:p>
            <a:pPr marL="0" indent="0" defTabSz="1300163" eaLnBrk="1">
              <a:spcBef>
                <a:spcPts val="800"/>
              </a:spcBef>
              <a:buClr>
                <a:srgbClr val="000000"/>
              </a:buClr>
              <a:buFont typeface="Verdana" charset="0"/>
              <a:buChar char="•"/>
              <a:defRPr/>
            </a:pPr>
            <a:r>
              <a:rPr lang="en-US" sz="2800" smtClean="0">
                <a:latin typeface="Verdana" charset="0"/>
                <a:cs typeface="Verdana" charset="0"/>
                <a:sym typeface="Verdana" charset="0"/>
              </a:rPr>
              <a:t> 	Population growth has rendered fallowing impossible 	in many communities</a:t>
            </a:r>
          </a:p>
          <a:p>
            <a:pPr marL="0" indent="0" defTabSz="1300163" eaLnBrk="1">
              <a:spcBef>
                <a:spcPts val="800"/>
              </a:spcBef>
              <a:buClr>
                <a:srgbClr val="000000"/>
              </a:buClr>
              <a:buFont typeface="Verdana" charset="0"/>
              <a:buChar char="•"/>
              <a:defRPr/>
            </a:pPr>
            <a:r>
              <a:rPr lang="en-US" sz="2800" smtClean="0">
                <a:latin typeface="Verdana" charset="0"/>
                <a:cs typeface="Verdana" charset="0"/>
                <a:sym typeface="Verdana" charset="0"/>
              </a:rPr>
              <a:t> 	Land overuse is depleting soil organic matter, soil 	carbon and soil microbiology</a:t>
            </a:r>
          </a:p>
          <a:p>
            <a:pPr marL="0" indent="0" defTabSz="1300163" eaLnBrk="1">
              <a:spcBef>
                <a:spcPts val="800"/>
              </a:spcBef>
              <a:buClr>
                <a:srgbClr val="000000"/>
              </a:buClr>
              <a:buFont typeface="Verdana" charset="0"/>
              <a:buChar char="•"/>
              <a:defRPr/>
            </a:pPr>
            <a:r>
              <a:rPr lang="en-US" sz="2800" smtClean="0">
                <a:latin typeface="Verdana" charset="0"/>
                <a:cs typeface="Verdana" charset="0"/>
                <a:sym typeface="Verdana" charset="0"/>
              </a:rPr>
              <a:t> 	Consequently, across drylands Africa, soil fertility is 	dropping by 10-15% a year </a:t>
            </a:r>
            <a:r>
              <a:rPr lang="en-US" sz="2200" i="1" smtClean="0">
                <a:latin typeface="Verdana" charset="0"/>
                <a:cs typeface="Verdana" charset="0"/>
                <a:sym typeface="Verdana" charset="0"/>
              </a:rPr>
              <a:t>(Bunch, 2011)</a:t>
            </a:r>
            <a:endParaRPr lang="en-US" sz="2800" smtClean="0">
              <a:latin typeface="Verdana" charset="0"/>
              <a:cs typeface="Verdana" charset="0"/>
              <a:sym typeface="Verdana" charset="0"/>
            </a:endParaRPr>
          </a:p>
          <a:p>
            <a:pPr marL="0" indent="0" defTabSz="1300163" eaLnBrk="1">
              <a:spcBef>
                <a:spcPts val="800"/>
              </a:spcBef>
              <a:buClr>
                <a:srgbClr val="000000"/>
              </a:buClr>
              <a:buFont typeface="Verdana" charset="0"/>
              <a:buChar char="•"/>
              <a:defRPr/>
            </a:pPr>
            <a:r>
              <a:rPr lang="en-US" sz="2800" smtClean="0">
                <a:latin typeface="Verdana" charset="0"/>
                <a:cs typeface="Verdana" charset="0"/>
                <a:sym typeface="Verdana" charset="0"/>
              </a:rPr>
              <a:t> 	Deep poverty and logistical bottlenecks makes 		fertiliser unaffordable for most</a:t>
            </a:r>
          </a:p>
          <a:p>
            <a:pPr marL="0" indent="0" defTabSz="1300163" eaLnBrk="1">
              <a:spcBef>
                <a:spcPts val="800"/>
              </a:spcBef>
              <a:buClr>
                <a:srgbClr val="000000"/>
              </a:buClr>
              <a:buFont typeface="Verdana" charset="0"/>
              <a:buChar char="•"/>
              <a:defRPr/>
            </a:pPr>
            <a:r>
              <a:rPr lang="en-US" sz="2800" smtClean="0">
                <a:latin typeface="Verdana" charset="0"/>
                <a:cs typeface="Verdana" charset="0"/>
                <a:sym typeface="Verdana" charset="0"/>
              </a:rPr>
              <a:t> 	Funding for fertiliser subsidies is scarce and fickle</a:t>
            </a:r>
          </a:p>
          <a:p>
            <a:pPr marL="0" indent="0" defTabSz="1300163" eaLnBrk="1">
              <a:spcBef>
                <a:spcPts val="800"/>
              </a:spcBef>
              <a:defRPr/>
            </a:pPr>
            <a:endParaRPr lang="en-US" sz="2800" smtClean="0">
              <a:latin typeface="Verdana" charset="0"/>
              <a:cs typeface="Verdana" charset="0"/>
              <a:sym typeface="Verdana" charset="0"/>
            </a:endParaRPr>
          </a:p>
          <a:p>
            <a:pPr marL="0" indent="0" algn="ctr" defTabSz="1300163" eaLnBrk="1">
              <a:spcBef>
                <a:spcPts val="800"/>
              </a:spcBef>
              <a:defRPr/>
            </a:pPr>
            <a:r>
              <a:rPr lang="en-US" sz="2800" b="1" i="1" smtClean="0">
                <a:solidFill>
                  <a:srgbClr val="759D09"/>
                </a:solidFill>
                <a:latin typeface="Verdana" charset="0"/>
                <a:cs typeface="Verdana" charset="0"/>
                <a:sym typeface="Verdana" charset="0"/>
              </a:rPr>
              <a:t>Where will soil fertility, soil organic matter and extreme weather resilience come from ?</a:t>
            </a:r>
            <a:endParaRPr lang="en-US" smtClean="0"/>
          </a:p>
        </p:txBody>
      </p:sp>
    </p:spTree>
  </p:cSld>
  <p:clrMapOvr>
    <a:masterClrMapping/>
  </p:clrMapOvr>
  <p:transition xmlns:p14="http://schemas.microsoft.com/office/powerpoint/2010/main"/>
</p:sld>
</file>

<file path=ppt/slides/slide9.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337" name="Picture 1"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344488"/>
            <a:ext cx="13871575" cy="10402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38" name="AutoShape 2"/>
          <p:cNvSpPr>
            <a:spLocks/>
          </p:cNvSpPr>
          <p:nvPr/>
        </p:nvSpPr>
        <p:spPr bwMode="auto">
          <a:xfrm>
            <a:off x="6227763" y="8813800"/>
            <a:ext cx="6999287" cy="355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54186" bIns="0"/>
          <a:lstStyle/>
          <a:p>
            <a:pPr marL="39688" defTabSz="1300163">
              <a:defRPr/>
            </a:pPr>
            <a:r>
              <a:rPr lang="en-US" sz="2200">
                <a:solidFill>
                  <a:srgbClr val="FFFFFF"/>
                </a:solidFill>
                <a:latin typeface="Verdana" charset="0"/>
                <a:cs typeface="Verdana" charset="0"/>
                <a:sym typeface="Verdana" charset="0"/>
              </a:rPr>
              <a:t>Faidherbia Albida in teff crop system in Ethiopia</a:t>
            </a:r>
            <a:endParaRPr lang="en-US">
              <a:cs typeface="Helvetica Light" charset="0"/>
            </a:endParaRPr>
          </a:p>
        </p:txBody>
      </p:sp>
      <p:sp>
        <p:nvSpPr>
          <p:cNvPr id="14339" name="AutoShape 3"/>
          <p:cNvSpPr>
            <a:spLocks/>
          </p:cNvSpPr>
          <p:nvPr/>
        </p:nvSpPr>
        <p:spPr bwMode="auto">
          <a:xfrm>
            <a:off x="1625600" y="323850"/>
            <a:ext cx="4938713" cy="10334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6435" tIns="72248" rIns="126435" bIns="72248"/>
          <a:lstStyle/>
          <a:p>
            <a:pPr algn="l" defTabSz="1300163">
              <a:defRPr/>
            </a:pPr>
            <a:r>
              <a:rPr lang="en-US" sz="5600" b="1" i="1" dirty="0">
                <a:solidFill>
                  <a:srgbClr val="759D09"/>
                </a:solidFill>
                <a:latin typeface="Verdana" charset="0"/>
                <a:cs typeface="Verdana" charset="0"/>
                <a:sym typeface="Verdana" charset="0"/>
              </a:rPr>
              <a:t>From trees.</a:t>
            </a:r>
            <a:endParaRPr lang="en-US" dirty="0">
              <a:cs typeface="Helvetica Light" charset="0"/>
            </a:endParaRPr>
          </a:p>
        </p:txBody>
      </p:sp>
    </p:spTree>
  </p:cSld>
  <p:clrMapOvr>
    <a:masterClrMapping/>
  </p:clrMapOvr>
  <p:transition xmlns:p14="http://schemas.microsoft.com/office/powerpoint/2010/main"/>
</p:sld>
</file>

<file path=ppt/theme/theme1.xml><?xml version="1.0" encoding="utf-8"?>
<a:theme xmlns:a="http://schemas.openxmlformats.org/drawingml/2006/main" name="Office Theme">
  <a:themeElements>
    <a:clrScheme name="">
      <a:dk1>
        <a:srgbClr val="000000"/>
      </a:dk1>
      <a:lt1>
        <a:srgbClr val="FFFFFF"/>
      </a:lt1>
      <a:dk2>
        <a:srgbClr val="42464D"/>
      </a:dk2>
      <a:lt2>
        <a:srgbClr val="D4D6D9"/>
      </a:lt2>
      <a:accent1>
        <a:srgbClr val="095CC4"/>
      </a:accent1>
      <a:accent2>
        <a:srgbClr val="1B8518"/>
      </a:accent2>
      <a:accent3>
        <a:srgbClr val="FFFFFF"/>
      </a:accent3>
      <a:accent4>
        <a:srgbClr val="000000"/>
      </a:accent4>
      <a:accent5>
        <a:srgbClr val="AAB5DE"/>
      </a:accent5>
      <a:accent6>
        <a:srgbClr val="177815"/>
      </a:accent6>
      <a:hlink>
        <a:srgbClr val="0000FF"/>
      </a:hlink>
      <a:folHlink>
        <a:srgbClr val="FF00FF"/>
      </a:folHlink>
    </a:clrScheme>
    <a:fontScheme name="Office Theme">
      <a:majorFont>
        <a:latin typeface="Helvetica Light"/>
        <a:ea typeface="ＭＳ Ｐゴシック"/>
        <a:cs typeface="Helvetica Light"/>
      </a:majorFont>
      <a:minorFont>
        <a:latin typeface="Helvetica Light"/>
        <a:ea typeface="ＭＳ Ｐゴシック"/>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95CC4"/>
        </a:solidFill>
        <a:ln>
          <a:noFill/>
        </a:ln>
        <a:effectLst/>
        <a:extLst>
          <a:ext uri="{91240B29-F687-4f45-9708-019B960494DF}">
            <a14:hiddenLine xmlns:a14="http://schemas.microsoft.com/office/drawing/2010/main" w="12700" cap="flat" cmpd="sng" algn="ctr">
              <a:solidFill>
                <a:schemeClr val="tx1"/>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50800" tIns="50800" rIns="50800" bIns="50800" numCol="1" anchor="ctr" anchorCtr="0" compatLnSpc="1">
        <a:prstTxWarp prst="textNoShape">
          <a:avLst/>
        </a:prstTxWarp>
      </a:bodyPr>
      <a:lstStyle>
        <a:defPPr marL="3429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spDef>
    <a:lnDef>
      <a:spPr bwMode="auto">
        <a:xfrm>
          <a:off x="0" y="0"/>
          <a:ext cx="1" cy="1"/>
        </a:xfrm>
        <a:custGeom>
          <a:avLst/>
          <a:gdLst/>
          <a:ahLst/>
          <a:cxnLst/>
          <a:rect l="0" t="0" r="0" b="0"/>
          <a:pathLst/>
        </a:custGeom>
        <a:solidFill>
          <a:srgbClr val="095CC4"/>
        </a:solidFill>
        <a:ln>
          <a:noFill/>
        </a:ln>
        <a:effectLst/>
        <a:extLst>
          <a:ext uri="{91240B29-F687-4f45-9708-019B960494DF}">
            <a14:hiddenLine xmlns:a14="http://schemas.microsoft.com/office/drawing/2010/main" w="12700" cap="flat" cmpd="sng" algn="ctr">
              <a:solidFill>
                <a:schemeClr val="tx1"/>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50800" tIns="50800" rIns="50800" bIns="50800" numCol="1" anchor="ctr" anchorCtr="0" compatLnSpc="1">
        <a:prstTxWarp prst="textNoShape">
          <a:avLst/>
        </a:prstTxWarp>
      </a:bodyPr>
      <a:lstStyle>
        <a:defPPr marL="3429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lnDef>
  </a:objectDefaults>
  <a:extraClrSchemeLst/>
</a:theme>
</file>

<file path=ppt/theme/theme2.xml><?xml version="1.0" encoding="utf-8"?>
<a:theme xmlns:a="http://schemas.openxmlformats.org/drawingml/2006/main" name="Office Theme">
  <a:themeElements>
    <a:clrScheme name="">
      <a:dk1>
        <a:srgbClr val="572E2D"/>
      </a:dk1>
      <a:lt1>
        <a:srgbClr val="2A5657"/>
      </a:lt1>
      <a:dk2>
        <a:srgbClr val="42464D"/>
      </a:dk2>
      <a:lt2>
        <a:srgbClr val="D4D6D9"/>
      </a:lt2>
      <a:accent1>
        <a:srgbClr val="095CC4"/>
      </a:accent1>
      <a:accent2>
        <a:srgbClr val="1B8518"/>
      </a:accent2>
      <a:accent3>
        <a:srgbClr val="ACB4B4"/>
      </a:accent3>
      <a:accent4>
        <a:srgbClr val="492625"/>
      </a:accent4>
      <a:accent5>
        <a:srgbClr val="AAB5DE"/>
      </a:accent5>
      <a:accent6>
        <a:srgbClr val="177815"/>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FFFF"/>
    </a:lt1>
    <a:dk2>
      <a:srgbClr val="42464D"/>
    </a:dk2>
    <a:lt2>
      <a:srgbClr val="D4D6D9"/>
    </a:lt2>
    <a:accent1>
      <a:srgbClr val="095CC4"/>
    </a:accent1>
    <a:accent2>
      <a:srgbClr val="1B8518"/>
    </a:accent2>
    <a:accent3>
      <a:srgbClr val="FFFFFF"/>
    </a:accent3>
    <a:accent4>
      <a:srgbClr val="000000"/>
    </a:accent4>
    <a:accent5>
      <a:srgbClr val="AAB5DE"/>
    </a:accent5>
    <a:accent6>
      <a:srgbClr val="177815"/>
    </a:accent6>
    <a:hlink>
      <a:srgbClr val="0000FF"/>
    </a:hlink>
    <a:folHlink>
      <a:srgbClr val="FF00FF"/>
    </a:folHlink>
  </a:clrScheme>
</a:themeOverride>
</file>

<file path=ppt/theme/themeOverride2.xml><?xml version="1.0" encoding="utf-8"?>
<a:themeOverride xmlns:a="http://schemas.openxmlformats.org/drawingml/2006/main">
  <a:clrScheme name="">
    <a:dk1>
      <a:srgbClr val="000000"/>
    </a:dk1>
    <a:lt1>
      <a:srgbClr val="FFFFFF"/>
    </a:lt1>
    <a:dk2>
      <a:srgbClr val="42464D"/>
    </a:dk2>
    <a:lt2>
      <a:srgbClr val="D4D6D9"/>
    </a:lt2>
    <a:accent1>
      <a:srgbClr val="095CC4"/>
    </a:accent1>
    <a:accent2>
      <a:srgbClr val="1B8518"/>
    </a:accent2>
    <a:accent3>
      <a:srgbClr val="FFFFFF"/>
    </a:accent3>
    <a:accent4>
      <a:srgbClr val="000000"/>
    </a:accent4>
    <a:accent5>
      <a:srgbClr val="AAB5DE"/>
    </a:accent5>
    <a:accent6>
      <a:srgbClr val="177815"/>
    </a:accent6>
    <a:hlink>
      <a:srgbClr val="0000FF"/>
    </a:hlink>
    <a:folHlink>
      <a:srgbClr val="FF00FF"/>
    </a:folHlink>
  </a:clrScheme>
</a:themeOverride>
</file>

<file path=ppt/theme/themeOverride3.xml><?xml version="1.0" encoding="utf-8"?>
<a:themeOverride xmlns:a="http://schemas.openxmlformats.org/drawingml/2006/main">
  <a:clrScheme name="">
    <a:dk1>
      <a:srgbClr val="000000"/>
    </a:dk1>
    <a:lt1>
      <a:srgbClr val="FFFFFF"/>
    </a:lt1>
    <a:dk2>
      <a:srgbClr val="42464D"/>
    </a:dk2>
    <a:lt2>
      <a:srgbClr val="D4D6D9"/>
    </a:lt2>
    <a:accent1>
      <a:srgbClr val="095CC4"/>
    </a:accent1>
    <a:accent2>
      <a:srgbClr val="1B8518"/>
    </a:accent2>
    <a:accent3>
      <a:srgbClr val="FFFFFF"/>
    </a:accent3>
    <a:accent4>
      <a:srgbClr val="000000"/>
    </a:accent4>
    <a:accent5>
      <a:srgbClr val="AAB5DE"/>
    </a:accent5>
    <a:accent6>
      <a:srgbClr val="177815"/>
    </a:accent6>
    <a:hlink>
      <a:srgbClr val="0000FF"/>
    </a:hlink>
    <a:folHlink>
      <a:srgbClr val="FF00FF"/>
    </a:folHlink>
  </a:clrScheme>
</a:themeOverride>
</file>

<file path=ppt/theme/themeOverride4.xml><?xml version="1.0" encoding="utf-8"?>
<a:themeOverride xmlns:a="http://schemas.openxmlformats.org/drawingml/2006/main">
  <a:clrScheme name="">
    <a:dk1>
      <a:srgbClr val="000000"/>
    </a:dk1>
    <a:lt1>
      <a:srgbClr val="FFFFFF"/>
    </a:lt1>
    <a:dk2>
      <a:srgbClr val="42464D"/>
    </a:dk2>
    <a:lt2>
      <a:srgbClr val="D4D6D9"/>
    </a:lt2>
    <a:accent1>
      <a:srgbClr val="095CC4"/>
    </a:accent1>
    <a:accent2>
      <a:srgbClr val="1B8518"/>
    </a:accent2>
    <a:accent3>
      <a:srgbClr val="FFFFFF"/>
    </a:accent3>
    <a:accent4>
      <a:srgbClr val="000000"/>
    </a:accent4>
    <a:accent5>
      <a:srgbClr val="AAB5DE"/>
    </a:accent5>
    <a:accent6>
      <a:srgbClr val="177815"/>
    </a:accent6>
    <a:hlink>
      <a:srgbClr val="0000FF"/>
    </a:hlink>
    <a:folHlink>
      <a:srgbClr val="FF00FF"/>
    </a:folHlink>
  </a:clrScheme>
</a:themeOverride>
</file>

<file path=ppt/theme/themeOverride5.xml><?xml version="1.0" encoding="utf-8"?>
<a:themeOverride xmlns:a="http://schemas.openxmlformats.org/drawingml/2006/main">
  <a:clrScheme name="">
    <a:dk1>
      <a:srgbClr val="000000"/>
    </a:dk1>
    <a:lt1>
      <a:srgbClr val="FFFFFF"/>
    </a:lt1>
    <a:dk2>
      <a:srgbClr val="42464D"/>
    </a:dk2>
    <a:lt2>
      <a:srgbClr val="D4D6D9"/>
    </a:lt2>
    <a:accent1>
      <a:srgbClr val="095CC4"/>
    </a:accent1>
    <a:accent2>
      <a:srgbClr val="1B8518"/>
    </a:accent2>
    <a:accent3>
      <a:srgbClr val="FFFFFF"/>
    </a:accent3>
    <a:accent4>
      <a:srgbClr val="000000"/>
    </a:accent4>
    <a:accent5>
      <a:srgbClr val="AAB5DE"/>
    </a:accent5>
    <a:accent6>
      <a:srgbClr val="177815"/>
    </a:accent6>
    <a:hlink>
      <a:srgbClr val="0000FF"/>
    </a:hlink>
    <a:folHlink>
      <a:srgbClr val="FF00FF"/>
    </a:folHlink>
  </a:clrScheme>
</a:themeOverride>
</file>

<file path=ppt/theme/themeOverride6.xml><?xml version="1.0" encoding="utf-8"?>
<a:themeOverride xmlns:a="http://schemas.openxmlformats.org/drawingml/2006/main">
  <a:clrScheme name="">
    <a:dk1>
      <a:srgbClr val="000000"/>
    </a:dk1>
    <a:lt1>
      <a:srgbClr val="FFFFFF"/>
    </a:lt1>
    <a:dk2>
      <a:srgbClr val="42464D"/>
    </a:dk2>
    <a:lt2>
      <a:srgbClr val="D4D6D9"/>
    </a:lt2>
    <a:accent1>
      <a:srgbClr val="095CC4"/>
    </a:accent1>
    <a:accent2>
      <a:srgbClr val="1B8518"/>
    </a:accent2>
    <a:accent3>
      <a:srgbClr val="FFFFFF"/>
    </a:accent3>
    <a:accent4>
      <a:srgbClr val="000000"/>
    </a:accent4>
    <a:accent5>
      <a:srgbClr val="AAB5DE"/>
    </a:accent5>
    <a:accent6>
      <a:srgbClr val="177815"/>
    </a:accent6>
    <a:hlink>
      <a:srgbClr val="0000FF"/>
    </a:hlink>
    <a:folHlink>
      <a:srgbClr val="FF00FF"/>
    </a:folHlink>
  </a:clrScheme>
</a:themeOverride>
</file>

<file path=ppt/theme/themeOverride7.xml><?xml version="1.0" encoding="utf-8"?>
<a:themeOverride xmlns:a="http://schemas.openxmlformats.org/drawingml/2006/main">
  <a:clrScheme name="">
    <a:dk1>
      <a:srgbClr val="000000"/>
    </a:dk1>
    <a:lt1>
      <a:srgbClr val="FFFFFF"/>
    </a:lt1>
    <a:dk2>
      <a:srgbClr val="42464D"/>
    </a:dk2>
    <a:lt2>
      <a:srgbClr val="D4D6D9"/>
    </a:lt2>
    <a:accent1>
      <a:srgbClr val="095CC4"/>
    </a:accent1>
    <a:accent2>
      <a:srgbClr val="1B8518"/>
    </a:accent2>
    <a:accent3>
      <a:srgbClr val="FFFFFF"/>
    </a:accent3>
    <a:accent4>
      <a:srgbClr val="000000"/>
    </a:accent4>
    <a:accent5>
      <a:srgbClr val="AAB5DE"/>
    </a:accent5>
    <a:accent6>
      <a:srgbClr val="177815"/>
    </a:accent6>
    <a:hlink>
      <a:srgbClr val="0000FF"/>
    </a:hlink>
    <a:folHlink>
      <a:srgbClr val="FF00FF"/>
    </a:folHlink>
  </a:clrScheme>
</a:themeOverride>
</file>

<file path=ppt/theme/themeOverride8.xml><?xml version="1.0" encoding="utf-8"?>
<a:themeOverride xmlns:a="http://schemas.openxmlformats.org/drawingml/2006/main">
  <a:clrScheme name="">
    <a:dk1>
      <a:srgbClr val="000000"/>
    </a:dk1>
    <a:lt1>
      <a:srgbClr val="FFFFFF"/>
    </a:lt1>
    <a:dk2>
      <a:srgbClr val="42464D"/>
    </a:dk2>
    <a:lt2>
      <a:srgbClr val="D4D6D9"/>
    </a:lt2>
    <a:accent1>
      <a:srgbClr val="095CC4"/>
    </a:accent1>
    <a:accent2>
      <a:srgbClr val="1B8518"/>
    </a:accent2>
    <a:accent3>
      <a:srgbClr val="FFFFFF"/>
    </a:accent3>
    <a:accent4>
      <a:srgbClr val="000000"/>
    </a:accent4>
    <a:accent5>
      <a:srgbClr val="AAB5DE"/>
    </a:accent5>
    <a:accent6>
      <a:srgbClr val="177815"/>
    </a:accent6>
    <a:hlink>
      <a:srgbClr val="0000FF"/>
    </a:hlink>
    <a:folHlink>
      <a:srgbClr val="FF00FF"/>
    </a:folHlink>
  </a:clrScheme>
</a:themeOverride>
</file>

<file path=ppt/theme/themeOverride9.xml><?xml version="1.0" encoding="utf-8"?>
<a:themeOverride xmlns:a="http://schemas.openxmlformats.org/drawingml/2006/main">
  <a:clrScheme name="">
    <a:dk1>
      <a:srgbClr val="000000"/>
    </a:dk1>
    <a:lt1>
      <a:srgbClr val="FFFFFF"/>
    </a:lt1>
    <a:dk2>
      <a:srgbClr val="42464D"/>
    </a:dk2>
    <a:lt2>
      <a:srgbClr val="D4D6D9"/>
    </a:lt2>
    <a:accent1>
      <a:srgbClr val="095CC4"/>
    </a:accent1>
    <a:accent2>
      <a:srgbClr val="1B8518"/>
    </a:accent2>
    <a:accent3>
      <a:srgbClr val="FFFFFF"/>
    </a:accent3>
    <a:accent4>
      <a:srgbClr val="000000"/>
    </a:accent4>
    <a:accent5>
      <a:srgbClr val="AAB5DE"/>
    </a:accent5>
    <a:accent6>
      <a:srgbClr val="177815"/>
    </a:accent6>
    <a:hlink>
      <a:srgbClr val="0000FF"/>
    </a:hlink>
    <a:folHlink>
      <a:srgbClr val="FF00FF"/>
    </a:folHlink>
  </a:clrScheme>
</a:themeOverride>
</file>

<file path=docProps/app.xml><?xml version="1.0" encoding="utf-8"?>
<Properties xmlns="http://schemas.openxmlformats.org/officeDocument/2006/extended-properties" xmlns:vt="http://schemas.openxmlformats.org/officeDocument/2006/docPropsVTypes">
  <Template/>
  <TotalTime>106</TotalTime>
  <Words>1892</Words>
  <Application>Microsoft Macintosh PowerPoint</Application>
  <PresentationFormat>Custom</PresentationFormat>
  <Paragraphs>335</Paragraphs>
  <Slides>51</Slides>
  <Notes>9</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7</vt:i4>
      </vt:variant>
      <vt:variant>
        <vt:lpstr>Slide Titles</vt:lpstr>
      </vt:variant>
      <vt:variant>
        <vt:i4>51</vt:i4>
      </vt:variant>
    </vt:vector>
  </HeadingPairs>
  <TitlesOfParts>
    <vt:vector size="69" baseType="lpstr">
      <vt:lpstr>Helvetica Light</vt:lpstr>
      <vt:lpstr>ＭＳ Ｐゴシック</vt:lpstr>
      <vt:lpstr>Arial</vt:lpstr>
      <vt:lpstr>Noteworthy Bold</vt:lpstr>
      <vt:lpstr>Verdana</vt:lpstr>
      <vt:lpstr>Times New Roman</vt:lpstr>
      <vt:lpstr>ArialMT</vt:lpstr>
      <vt:lpstr>Helvetica</vt:lpstr>
      <vt:lpstr>ヒラギノ角ゴ ProN W3</vt:lpstr>
      <vt:lpstr>Times</vt:lpstr>
      <vt:lpstr>Office Theme</vt:lpstr>
      <vt:lpstr>MSImager</vt:lpstr>
      <vt:lpstr>Microsoft Photo Editor 3.0 Photo</vt:lpstr>
      <vt:lpstr>Picture</vt:lpstr>
      <vt:lpstr>Paintbrush Picture</vt:lpstr>
      <vt:lpstr>Worksheet</vt:lpstr>
      <vt:lpstr>Microsoft Excel 97 - 2004 Worksheet</vt:lpstr>
      <vt:lpstr>Photo Editor Photo</vt:lpstr>
      <vt:lpstr>Agroforestry: a tool for sustainable nutrition?</vt:lpstr>
      <vt:lpstr>PowerPoint Presentation</vt:lpstr>
      <vt:lpstr>Who are we?</vt:lpstr>
      <vt:lpstr>Our research priorities</vt:lpstr>
      <vt:lpstr>Our participation in the CGIAR Research Programmes (CRPs)</vt:lpstr>
      <vt:lpstr>PowerPoint Presentation</vt:lpstr>
      <vt:lpstr>Fruit &amp; veg consumption</vt:lpstr>
      <vt:lpstr>African facts</vt:lpstr>
      <vt:lpstr>PowerPoint Presentation</vt:lpstr>
      <vt:lpstr>PowerPoint Presentation</vt:lpstr>
      <vt:lpstr>PowerPoint Presentation</vt:lpstr>
      <vt:lpstr>PowerPoint Presentation</vt:lpstr>
      <vt:lpstr>PowerPoint Presentation</vt:lpstr>
      <vt:lpstr>Kantché district, Zinder, Niger</vt:lpstr>
      <vt:lpstr>Where will Africa’s nutrition come from?</vt:lpstr>
      <vt:lpstr>PowerPoint Presentation</vt:lpstr>
      <vt:lpstr>PowerPoint Presentation</vt:lpstr>
      <vt:lpstr>Homegardens and their function</vt:lpstr>
      <vt:lpstr>Trees in homegardens</vt:lpstr>
      <vt:lpstr>Beware of ignorance!</vt:lpstr>
      <vt:lpstr>PowerPoint Presentation</vt:lpstr>
      <vt:lpstr>Domestication of Agroforestry Trees                                                    producing food and                                                    non-food products</vt:lpstr>
      <vt:lpstr>Quantification of Important Traits</vt:lpstr>
      <vt:lpstr>50+ species under Domestication</vt:lpstr>
      <vt:lpstr> Participatory Tree Domestication (PTD)</vt:lpstr>
      <vt:lpstr>PowerPoint Presentation</vt:lpstr>
      <vt:lpstr>SPECIES UNDER DOMESTICATION</vt:lpstr>
      <vt:lpstr>PowerPoint Presentation</vt:lpstr>
      <vt:lpstr>Nutritional benefits of indigenous fruits</vt:lpstr>
      <vt:lpstr>Harvest periods of selected priority indigenous fruit/nut species of West and Central Africa.</vt:lpstr>
      <vt:lpstr>RURAL RESOURCE CENTERS</vt:lpstr>
      <vt:lpstr>The concept of Rural Resource Centres </vt:lpstr>
      <vt:lpstr>Differences with the classical agricultural extension approach</vt:lpstr>
      <vt:lpstr>Infrastructure</vt:lpstr>
      <vt:lpstr>Activities</vt:lpstr>
      <vt:lpstr>Why agroforestry? </vt:lpstr>
      <vt:lpstr>Malawi National Agroforestry Food Security Programme </vt:lpstr>
      <vt:lpstr>PowerPoint Presentation</vt:lpstr>
      <vt:lpstr>Fertilizer tree options: from the short to the long term</vt:lpstr>
      <vt:lpstr>What trees give to farms:</vt:lpstr>
      <vt:lpstr>PowerPoint Presentation</vt:lpstr>
      <vt:lpstr>The evergreen agriculture vision:</vt:lpstr>
      <vt:lpstr>PowerPoint Presentation</vt:lpstr>
      <vt:lpstr>PowerPoint Presentation</vt:lpstr>
      <vt:lpstr>PowerPoint Presentation</vt:lpstr>
      <vt:lpstr>Grassroots: agroforestry in West Africa is expanding too slowly </vt:lpstr>
      <vt:lpstr>Existing systems are not recognised for what they are (ex:Faidherbia agroforest in Senegal)</vt:lpstr>
      <vt:lpstr>Growing Evergreen Agriculture on farms</vt:lpstr>
      <vt:lpstr>Building the science of Evergreen Agriculture</vt:lpstr>
      <vt:lpstr>Conclusion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Agroforestry Centre &amp; food security</dc:title>
  <dc:subject/>
  <dc:creator/>
  <cp:keywords/>
  <dc:description/>
  <cp:lastModifiedBy>Office 2004 Test Drive User</cp:lastModifiedBy>
  <cp:revision>11</cp:revision>
  <dcterms:modified xsi:type="dcterms:W3CDTF">2013-11-11T14:47:29Z</dcterms:modified>
  <cp:category/>
</cp:coreProperties>
</file>