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7" r:id="rId2"/>
    <p:sldId id="259" r:id="rId3"/>
    <p:sldId id="283" r:id="rId4"/>
    <p:sldId id="278" r:id="rId5"/>
    <p:sldId id="280" r:id="rId6"/>
    <p:sldId id="279" r:id="rId7"/>
    <p:sldId id="277" r:id="rId8"/>
    <p:sldId id="267" r:id="rId9"/>
    <p:sldId id="261" r:id="rId10"/>
    <p:sldId id="270" r:id="rId11"/>
    <p:sldId id="273" r:id="rId12"/>
    <p:sldId id="272" r:id="rId13"/>
    <p:sldId id="274" r:id="rId14"/>
    <p:sldId id="275" r:id="rId15"/>
    <p:sldId id="263" r:id="rId16"/>
    <p:sldId id="282" r:id="rId17"/>
    <p:sldId id="271" r:id="rId18"/>
    <p:sldId id="269"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DD399-EECA-48C0-8C40-EC8ABE4B99A2}" type="datetimeFigureOut">
              <a:rPr lang="en-US" smtClean="0"/>
              <a:pPr/>
              <a:t>4/20/2015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22774-4045-4B45-AA88-6CEFE37EE599}" type="slidenum">
              <a:rPr lang="en-GB" smtClean="0"/>
              <a:pPr/>
              <a:t>‹#›</a:t>
            </a:fld>
            <a:endParaRPr lang="en-GB"/>
          </a:p>
        </p:txBody>
      </p:sp>
    </p:spTree>
    <p:extLst>
      <p:ext uri="{BB962C8B-B14F-4D97-AF65-F5344CB8AC3E}">
        <p14:creationId xmlns:p14="http://schemas.microsoft.com/office/powerpoint/2010/main" val="223531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4B122774-4045-4B45-AA88-6CEFE37EE599}"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4B122774-4045-4B45-AA88-6CEFE37EE599}"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85097B-39B6-409D-888F-A2E760D3C602}" type="datetimeFigureOut">
              <a:rPr lang="en-US" smtClean="0"/>
              <a:pPr/>
              <a:t>4/20/2015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21DEF-CEA4-4F79-BECC-B8EFA18193E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5097B-39B6-409D-888F-A2E760D3C602}" type="datetimeFigureOut">
              <a:rPr lang="en-US" smtClean="0"/>
              <a:pPr/>
              <a:t>4/20/2015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21DEF-CEA4-4F79-BECC-B8EFA18193E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5097B-39B6-409D-888F-A2E760D3C602}" type="datetimeFigureOut">
              <a:rPr lang="en-US" smtClean="0"/>
              <a:pPr/>
              <a:t>4/20/2015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21DEF-CEA4-4F79-BECC-B8EFA18193E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5097B-39B6-409D-888F-A2E760D3C602}" type="datetimeFigureOut">
              <a:rPr lang="en-US" smtClean="0"/>
              <a:pPr/>
              <a:t>4/20/2015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21DEF-CEA4-4F79-BECC-B8EFA18193E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5097B-39B6-409D-888F-A2E760D3C602}" type="datetimeFigureOut">
              <a:rPr lang="en-US" smtClean="0"/>
              <a:pPr/>
              <a:t>4/20/2015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21DEF-CEA4-4F79-BECC-B8EFA18193E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5097B-39B6-409D-888F-A2E760D3C602}" type="datetimeFigureOut">
              <a:rPr lang="en-US" smtClean="0"/>
              <a:pPr/>
              <a:t>4/20/2015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721DEF-CEA4-4F79-BECC-B8EFA18193E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5097B-39B6-409D-888F-A2E760D3C602}" type="datetimeFigureOut">
              <a:rPr lang="en-US" smtClean="0"/>
              <a:pPr/>
              <a:t>4/20/2015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721DEF-CEA4-4F79-BECC-B8EFA18193E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5097B-39B6-409D-888F-A2E760D3C602}" type="datetimeFigureOut">
              <a:rPr lang="en-US" smtClean="0"/>
              <a:pPr/>
              <a:t>4/20/2015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721DEF-CEA4-4F79-BECC-B8EFA18193E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5097B-39B6-409D-888F-A2E760D3C602}" type="datetimeFigureOut">
              <a:rPr lang="en-US" smtClean="0"/>
              <a:pPr/>
              <a:t>4/20/2015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721DEF-CEA4-4F79-BECC-B8EFA18193E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5097B-39B6-409D-888F-A2E760D3C602}" type="datetimeFigureOut">
              <a:rPr lang="en-US" smtClean="0"/>
              <a:pPr/>
              <a:t>4/20/2015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721DEF-CEA4-4F79-BECC-B8EFA18193E4}" type="slidenum">
              <a:rPr lang="en-GB" smtClean="0"/>
              <a:pPr/>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F85097B-39B6-409D-888F-A2E760D3C602}" type="datetimeFigureOut">
              <a:rPr lang="en-US" smtClean="0"/>
              <a:pPr/>
              <a:t>4/20/2015</a:t>
            </a:fld>
            <a:endParaRPr lang="en-GB"/>
          </a:p>
        </p:txBody>
      </p:sp>
      <p:sp>
        <p:nvSpPr>
          <p:cNvPr id="9" name="Slide Number Placeholder 8"/>
          <p:cNvSpPr>
            <a:spLocks noGrp="1"/>
          </p:cNvSpPr>
          <p:nvPr>
            <p:ph type="sldNum" sz="quarter" idx="11"/>
          </p:nvPr>
        </p:nvSpPr>
        <p:spPr/>
        <p:txBody>
          <a:bodyPr/>
          <a:lstStyle/>
          <a:p>
            <a:fld id="{CE721DEF-CEA4-4F79-BECC-B8EFA18193E4}"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E721DEF-CEA4-4F79-BECC-B8EFA18193E4}"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F85097B-39B6-409D-888F-A2E760D3C602}" type="datetimeFigureOut">
              <a:rPr lang="en-US" smtClean="0"/>
              <a:pPr/>
              <a:t>4/20/2015</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103844" cy="785818"/>
          </a:xfrm>
        </p:spPr>
        <p:txBody>
          <a:bodyPr>
            <a:noAutofit/>
          </a:bodyPr>
          <a:lstStyle/>
          <a:p>
            <a:pPr algn="ctr"/>
            <a:r>
              <a:rPr lang="en-GB" sz="3600" dirty="0" smtClean="0">
                <a:solidFill>
                  <a:schemeClr val="accent2"/>
                </a:solidFill>
                <a:effectLst/>
              </a:rPr>
              <a:t> BERL-Concern Worldwide Partnership</a:t>
            </a:r>
            <a:endParaRPr lang="en-GB" sz="3600" dirty="0">
              <a:solidFill>
                <a:schemeClr val="accent2"/>
              </a:solidFill>
              <a:effectLst/>
            </a:endParaRPr>
          </a:p>
        </p:txBody>
      </p:sp>
      <p:pic>
        <p:nvPicPr>
          <p:cNvPr id="7" name="Picture 21"/>
          <p:cNvPicPr>
            <a:picLocks noChangeAspect="1" noChangeArrowheads="1"/>
          </p:cNvPicPr>
          <p:nvPr/>
        </p:nvPicPr>
        <p:blipFill>
          <a:blip r:embed="rId2" cstate="screen"/>
          <a:srcRect/>
          <a:stretch>
            <a:fillRect/>
          </a:stretch>
        </p:blipFill>
        <p:spPr bwMode="auto">
          <a:xfrm>
            <a:off x="0" y="5949280"/>
            <a:ext cx="1812931" cy="908720"/>
          </a:xfrm>
          <a:prstGeom prst="rect">
            <a:avLst/>
          </a:prstGeom>
          <a:noFill/>
          <a:ln w="9525">
            <a:solidFill>
              <a:schemeClr val="bg2">
                <a:lumMod val="75000"/>
              </a:schemeClr>
            </a:solidFill>
            <a:miter lim="800000"/>
            <a:headEnd/>
            <a:tailEnd/>
          </a:ln>
          <a:effectLst/>
        </p:spPr>
      </p:pic>
      <p:pic>
        <p:nvPicPr>
          <p:cNvPr id="8" name="Picture 20"/>
          <p:cNvPicPr>
            <a:picLocks noChangeAspect="1" noChangeArrowheads="1"/>
          </p:cNvPicPr>
          <p:nvPr/>
        </p:nvPicPr>
        <p:blipFill>
          <a:blip r:embed="rId3" cstate="print"/>
          <a:srcRect/>
          <a:stretch>
            <a:fillRect/>
          </a:stretch>
        </p:blipFill>
        <p:spPr bwMode="auto">
          <a:xfrm>
            <a:off x="7596336" y="6018562"/>
            <a:ext cx="1534016" cy="862880"/>
          </a:xfrm>
          <a:prstGeom prst="rect">
            <a:avLst/>
          </a:prstGeom>
          <a:noFill/>
          <a:ln w="25400" algn="ctr">
            <a:noFill/>
            <a:miter lim="800000"/>
            <a:headEnd/>
            <a:tailEnd/>
          </a:ln>
          <a:effectLst/>
        </p:spPr>
      </p:pic>
      <p:pic>
        <p:nvPicPr>
          <p:cNvPr id="9" name="Picture 8" descr="Picture2.jpg"/>
          <p:cNvPicPr>
            <a:picLocks noChangeAspect="1"/>
          </p:cNvPicPr>
          <p:nvPr/>
        </p:nvPicPr>
        <p:blipFill>
          <a:blip r:embed="rId4"/>
          <a:stretch>
            <a:fillRect/>
          </a:stretch>
        </p:blipFill>
        <p:spPr>
          <a:xfrm>
            <a:off x="428596" y="1143000"/>
            <a:ext cx="8029604" cy="46375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42852"/>
            <a:ext cx="8001000" cy="571504"/>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dirty="0" smtClean="0">
                <a:solidFill>
                  <a:schemeClr val="tx2"/>
                </a:solidFill>
                <a:latin typeface="+mj-lt"/>
                <a:ea typeface="+mj-ea"/>
                <a:cs typeface="+mj-cs"/>
              </a:rPr>
              <a:t>Sunflower</a:t>
            </a:r>
            <a:r>
              <a:rPr kumimoji="0" lang="en-GB" sz="3600" b="0" i="0" u="none" strike="noStrike" kern="1200" cap="none" spc="0" normalizeH="0" baseline="0" noProof="0" dirty="0" smtClean="0">
                <a:ln>
                  <a:noFill/>
                </a:ln>
                <a:solidFill>
                  <a:schemeClr val="tx2"/>
                </a:solidFill>
                <a:effectLst/>
                <a:uLnTx/>
                <a:uFillTx/>
                <a:latin typeface="+mj-lt"/>
                <a:ea typeface="+mj-ea"/>
                <a:cs typeface="+mj-cs"/>
              </a:rPr>
              <a:t> – </a:t>
            </a:r>
            <a:r>
              <a:rPr lang="en-GB" sz="3600" dirty="0" smtClean="0">
                <a:solidFill>
                  <a:schemeClr val="tx2"/>
                </a:solidFill>
                <a:latin typeface="+mj-lt"/>
                <a:ea typeface="+mj-ea"/>
                <a:cs typeface="+mj-cs"/>
              </a:rPr>
              <a:t>Instant  </a:t>
            </a:r>
            <a:r>
              <a:rPr kumimoji="0" lang="en-GB" sz="3600" b="0" i="0" u="none" strike="noStrike" kern="1200" cap="none" spc="0" normalizeH="0" baseline="0" noProof="0" dirty="0" smtClean="0">
                <a:ln>
                  <a:noFill/>
                </a:ln>
                <a:solidFill>
                  <a:schemeClr val="tx2"/>
                </a:solidFill>
                <a:effectLst/>
                <a:uLnTx/>
                <a:uFillTx/>
                <a:latin typeface="+mj-lt"/>
                <a:ea typeface="+mj-ea"/>
                <a:cs typeface="+mj-cs"/>
              </a:rPr>
              <a:t>benefit to farmers </a:t>
            </a:r>
            <a:endParaRPr kumimoji="0" lang="en-GB"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2" descr="C:\Users\Sosten\Desktop\Prse\IMG_20150325_103543.jpg"/>
          <p:cNvPicPr>
            <a:picLocks noChangeAspect="1" noChangeArrowheads="1"/>
          </p:cNvPicPr>
          <p:nvPr/>
        </p:nvPicPr>
        <p:blipFill>
          <a:blip r:embed="rId2" cstate="screen"/>
          <a:srcRect/>
          <a:stretch>
            <a:fillRect/>
          </a:stretch>
        </p:blipFill>
        <p:spPr bwMode="auto">
          <a:xfrm>
            <a:off x="857225" y="857232"/>
            <a:ext cx="7600975" cy="4846182"/>
          </a:xfrm>
          <a:prstGeom prst="rect">
            <a:avLst/>
          </a:prstGeom>
          <a:noFill/>
        </p:spPr>
      </p:pic>
      <p:pic>
        <p:nvPicPr>
          <p:cNvPr id="4" name="Picture 21"/>
          <p:cNvPicPr>
            <a:picLocks noChangeAspect="1" noChangeArrowheads="1"/>
          </p:cNvPicPr>
          <p:nvPr/>
        </p:nvPicPr>
        <p:blipFill>
          <a:blip r:embed="rId3" cstate="screen"/>
          <a:srcRect/>
          <a:stretch>
            <a:fillRect/>
          </a:stretch>
        </p:blipFill>
        <p:spPr bwMode="auto">
          <a:xfrm>
            <a:off x="1" y="5937868"/>
            <a:ext cx="1835696" cy="920131"/>
          </a:xfrm>
          <a:prstGeom prst="rect">
            <a:avLst/>
          </a:prstGeom>
          <a:noFill/>
          <a:ln w="9525">
            <a:solidFill>
              <a:schemeClr val="bg2">
                <a:lumMod val="75000"/>
              </a:schemeClr>
            </a:solidFill>
            <a:miter lim="800000"/>
            <a:headEnd/>
            <a:tailEnd/>
          </a:ln>
          <a:effectLst/>
        </p:spPr>
      </p:pic>
      <p:pic>
        <p:nvPicPr>
          <p:cNvPr id="7" name="Picture 20"/>
          <p:cNvPicPr>
            <a:picLocks noChangeAspect="1" noChangeArrowheads="1"/>
          </p:cNvPicPr>
          <p:nvPr/>
        </p:nvPicPr>
        <p:blipFill>
          <a:blip r:embed="rId4" cstate="print"/>
          <a:srcRect/>
          <a:stretch>
            <a:fillRect/>
          </a:stretch>
        </p:blipFill>
        <p:spPr bwMode="auto">
          <a:xfrm>
            <a:off x="7345153" y="5877272"/>
            <a:ext cx="1785199" cy="1004170"/>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7256"/>
            <a:ext cx="6958034" cy="571504"/>
          </a:xfrm>
        </p:spPr>
        <p:txBody>
          <a:bodyPr/>
          <a:lstStyle/>
          <a:p>
            <a:r>
              <a:rPr lang="en-GB" sz="3600" dirty="0" smtClean="0"/>
              <a:t>BERL-CWW initiatives on CSA </a:t>
            </a:r>
            <a:endParaRPr lang="en-GB" sz="3600" dirty="0"/>
          </a:p>
        </p:txBody>
      </p:sp>
      <p:sp>
        <p:nvSpPr>
          <p:cNvPr id="3" name="Text Placeholder 2"/>
          <p:cNvSpPr>
            <a:spLocks noGrp="1"/>
          </p:cNvSpPr>
          <p:nvPr>
            <p:ph type="body" sz="half" idx="2"/>
          </p:nvPr>
        </p:nvSpPr>
        <p:spPr>
          <a:xfrm>
            <a:off x="685800" y="1562804"/>
            <a:ext cx="7315224" cy="4962540"/>
          </a:xfrm>
        </p:spPr>
        <p:txBody>
          <a:bodyPr>
            <a:normAutofit/>
          </a:bodyPr>
          <a:lstStyle/>
          <a:p>
            <a:pPr marL="457200" indent="-457200" algn="l">
              <a:buFont typeface="Arial" panose="020B0604020202020204" pitchFamily="34" charset="0"/>
              <a:buChar char="•"/>
            </a:pPr>
            <a:r>
              <a:rPr lang="en-GB" sz="2800" dirty="0" smtClean="0"/>
              <a:t>BERL extension agents started selling sunflower seed to farmers in 2013 </a:t>
            </a:r>
          </a:p>
          <a:p>
            <a:pPr marL="457200" indent="-457200" algn="l">
              <a:buFont typeface="Arial" panose="020B0604020202020204" pitchFamily="34" charset="0"/>
              <a:buChar char="•"/>
            </a:pPr>
            <a:r>
              <a:rPr lang="en-GB" sz="2800" dirty="0" smtClean="0"/>
              <a:t>In 2014 the partnership introduced CA to the production of sunflower</a:t>
            </a:r>
          </a:p>
          <a:p>
            <a:pPr marL="457200" indent="-457200" algn="l">
              <a:buFont typeface="Arial" panose="020B0604020202020204" pitchFamily="34" charset="0"/>
              <a:buChar char="•"/>
            </a:pPr>
            <a:r>
              <a:rPr lang="en-GB" sz="2800" dirty="0" smtClean="0"/>
              <a:t>Started small:</a:t>
            </a:r>
          </a:p>
          <a:p>
            <a:pPr marL="1097280" lvl="1" indent="-457200">
              <a:buFont typeface="Arial" panose="020B0604020202020204" pitchFamily="34" charset="0"/>
              <a:buChar char="•"/>
            </a:pPr>
            <a:r>
              <a:rPr lang="en-GB" sz="2800" dirty="0" smtClean="0"/>
              <a:t>Close to 50 hectares of land have been planted this season</a:t>
            </a:r>
            <a:endParaRPr lang="en-GB" sz="2800" dirty="0"/>
          </a:p>
          <a:p>
            <a:pPr marL="1097280" lvl="1" indent="-457200">
              <a:buFont typeface="Arial" panose="020B0604020202020204" pitchFamily="34" charset="0"/>
              <a:buChar char="•"/>
            </a:pPr>
            <a:r>
              <a:rPr lang="en-GB" sz="2800" dirty="0" smtClean="0"/>
              <a:t>450 farmers involved</a:t>
            </a:r>
          </a:p>
        </p:txBody>
      </p:sp>
      <p:pic>
        <p:nvPicPr>
          <p:cNvPr id="4" name="Picture 21"/>
          <p:cNvPicPr>
            <a:picLocks noChangeAspect="1" noChangeArrowheads="1"/>
          </p:cNvPicPr>
          <p:nvPr/>
        </p:nvPicPr>
        <p:blipFill>
          <a:blip r:embed="rId2" cstate="screen"/>
          <a:srcRect/>
          <a:stretch>
            <a:fillRect/>
          </a:stretch>
        </p:blipFill>
        <p:spPr bwMode="auto">
          <a:xfrm>
            <a:off x="35496" y="5856544"/>
            <a:ext cx="1975953" cy="990434"/>
          </a:xfrm>
          <a:prstGeom prst="rect">
            <a:avLst/>
          </a:prstGeom>
          <a:noFill/>
          <a:ln w="9525">
            <a:solidFill>
              <a:schemeClr val="bg2">
                <a:lumMod val="75000"/>
              </a:schemeClr>
            </a:solidFill>
            <a:miter lim="800000"/>
            <a:headEnd/>
            <a:tailEnd/>
          </a:ln>
          <a:effectLst/>
        </p:spPr>
      </p:pic>
      <p:pic>
        <p:nvPicPr>
          <p:cNvPr id="5" name="Picture 20"/>
          <p:cNvPicPr>
            <a:picLocks noChangeAspect="1" noChangeArrowheads="1"/>
          </p:cNvPicPr>
          <p:nvPr/>
        </p:nvPicPr>
        <p:blipFill>
          <a:blip r:embed="rId3" cstate="print"/>
          <a:srcRect/>
          <a:stretch>
            <a:fillRect/>
          </a:stretch>
        </p:blipFill>
        <p:spPr bwMode="auto">
          <a:xfrm>
            <a:off x="7308303" y="5856544"/>
            <a:ext cx="1822049" cy="1024898"/>
          </a:xfrm>
          <a:prstGeom prst="rect">
            <a:avLst/>
          </a:prstGeom>
          <a:noFill/>
          <a:ln w="25400"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6929486" cy="557194"/>
          </a:xfrm>
        </p:spPr>
        <p:txBody>
          <a:bodyPr/>
          <a:lstStyle/>
          <a:p>
            <a:r>
              <a:rPr lang="en-US" dirty="0" smtClean="0"/>
              <a:t>Sunflower under CA</a:t>
            </a:r>
            <a:endParaRPr lang="en-US" dirty="0"/>
          </a:p>
        </p:txBody>
      </p:sp>
      <p:pic>
        <p:nvPicPr>
          <p:cNvPr id="3075" name="Picture 3" descr="C:\Users\Sosten\Desktop\Prse\IMG_20150303_144451.jpg"/>
          <p:cNvPicPr>
            <a:picLocks noChangeAspect="1" noChangeArrowheads="1"/>
          </p:cNvPicPr>
          <p:nvPr/>
        </p:nvPicPr>
        <p:blipFill>
          <a:blip r:embed="rId2" cstate="screen"/>
          <a:srcRect/>
          <a:stretch>
            <a:fillRect/>
          </a:stretch>
        </p:blipFill>
        <p:spPr bwMode="auto">
          <a:xfrm>
            <a:off x="717198" y="836712"/>
            <a:ext cx="7743234" cy="5178287"/>
          </a:xfrm>
          <a:prstGeom prst="rect">
            <a:avLst/>
          </a:prstGeom>
          <a:noFill/>
        </p:spPr>
      </p:pic>
      <p:pic>
        <p:nvPicPr>
          <p:cNvPr id="6" name="Picture 21"/>
          <p:cNvPicPr>
            <a:picLocks noChangeAspect="1" noChangeArrowheads="1"/>
          </p:cNvPicPr>
          <p:nvPr/>
        </p:nvPicPr>
        <p:blipFill>
          <a:blip r:embed="rId3" cstate="screen"/>
          <a:srcRect/>
          <a:stretch>
            <a:fillRect/>
          </a:stretch>
        </p:blipFill>
        <p:spPr bwMode="auto">
          <a:xfrm>
            <a:off x="1" y="5973962"/>
            <a:ext cx="1763688" cy="884037"/>
          </a:xfrm>
          <a:prstGeom prst="rect">
            <a:avLst/>
          </a:prstGeom>
          <a:noFill/>
          <a:ln w="9525">
            <a:solidFill>
              <a:schemeClr val="bg2">
                <a:lumMod val="75000"/>
              </a:schemeClr>
            </a:solidFill>
            <a:miter lim="800000"/>
            <a:headEnd/>
            <a:tailEnd/>
          </a:ln>
          <a:effectLst/>
        </p:spPr>
      </p:pic>
      <p:pic>
        <p:nvPicPr>
          <p:cNvPr id="7" name="Picture 20"/>
          <p:cNvPicPr>
            <a:picLocks noChangeAspect="1" noChangeArrowheads="1"/>
          </p:cNvPicPr>
          <p:nvPr/>
        </p:nvPicPr>
        <p:blipFill>
          <a:blip r:embed="rId4" cstate="print"/>
          <a:srcRect/>
          <a:stretch>
            <a:fillRect/>
          </a:stretch>
        </p:blipFill>
        <p:spPr bwMode="auto">
          <a:xfrm>
            <a:off x="7524327" y="5978056"/>
            <a:ext cx="1606025" cy="903385"/>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p:txBody>
          <a:bodyPr/>
          <a:lstStyle/>
          <a:p>
            <a:endParaRPr lang="en-US" dirty="0"/>
          </a:p>
        </p:txBody>
      </p:sp>
      <p:pic>
        <p:nvPicPr>
          <p:cNvPr id="4098" name="Picture 2" descr="C:\Users\Sosten\Desktop\Prse\IMG_20150325_100506.jpg"/>
          <p:cNvPicPr>
            <a:picLocks noChangeAspect="1" noChangeArrowheads="1"/>
          </p:cNvPicPr>
          <p:nvPr/>
        </p:nvPicPr>
        <p:blipFill>
          <a:blip r:embed="rId2" cstate="screen"/>
          <a:srcRect/>
          <a:stretch>
            <a:fillRect/>
          </a:stretch>
        </p:blipFill>
        <p:spPr bwMode="auto">
          <a:xfrm>
            <a:off x="500034" y="928670"/>
            <a:ext cx="7958166" cy="5303824"/>
          </a:xfrm>
          <a:prstGeom prst="rect">
            <a:avLst/>
          </a:prstGeom>
          <a:noFill/>
        </p:spPr>
      </p:pic>
      <p:pic>
        <p:nvPicPr>
          <p:cNvPr id="7" name="Picture 21"/>
          <p:cNvPicPr>
            <a:picLocks noChangeAspect="1" noChangeArrowheads="1"/>
          </p:cNvPicPr>
          <p:nvPr/>
        </p:nvPicPr>
        <p:blipFill>
          <a:blip r:embed="rId3" cstate="screen"/>
          <a:srcRect/>
          <a:stretch>
            <a:fillRect/>
          </a:stretch>
        </p:blipFill>
        <p:spPr bwMode="auto">
          <a:xfrm>
            <a:off x="1" y="5937868"/>
            <a:ext cx="1835696" cy="920131"/>
          </a:xfrm>
          <a:prstGeom prst="rect">
            <a:avLst/>
          </a:prstGeom>
          <a:noFill/>
          <a:ln w="9525">
            <a:solidFill>
              <a:schemeClr val="bg2">
                <a:lumMod val="75000"/>
              </a:schemeClr>
            </a:solidFill>
            <a:miter lim="800000"/>
            <a:headEnd/>
            <a:tailEnd/>
          </a:ln>
          <a:effectLst/>
        </p:spPr>
      </p:pic>
      <p:pic>
        <p:nvPicPr>
          <p:cNvPr id="8" name="Picture 20"/>
          <p:cNvPicPr>
            <a:picLocks noChangeAspect="1" noChangeArrowheads="1"/>
          </p:cNvPicPr>
          <p:nvPr/>
        </p:nvPicPr>
        <p:blipFill>
          <a:blip r:embed="rId4" cstate="print"/>
          <a:srcRect/>
          <a:stretch>
            <a:fillRect/>
          </a:stretch>
        </p:blipFill>
        <p:spPr bwMode="auto">
          <a:xfrm>
            <a:off x="7308303" y="5856544"/>
            <a:ext cx="1822049" cy="1024898"/>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dirty="0"/>
          </a:p>
        </p:txBody>
      </p:sp>
      <p:pic>
        <p:nvPicPr>
          <p:cNvPr id="5122" name="Picture 2" descr="C:\Users\Sosten\Pictures\Camera\IMG_20150304_140150.jpg"/>
          <p:cNvPicPr>
            <a:picLocks noChangeAspect="1" noChangeArrowheads="1"/>
          </p:cNvPicPr>
          <p:nvPr/>
        </p:nvPicPr>
        <p:blipFill>
          <a:blip r:embed="rId2" cstate="screen"/>
          <a:srcRect/>
          <a:stretch>
            <a:fillRect/>
          </a:stretch>
        </p:blipFill>
        <p:spPr bwMode="auto">
          <a:xfrm>
            <a:off x="428596" y="1500174"/>
            <a:ext cx="8203963" cy="5143536"/>
          </a:xfrm>
          <a:prstGeom prst="rect">
            <a:avLst/>
          </a:prstGeom>
          <a:noFill/>
        </p:spPr>
      </p:pic>
      <p:sp>
        <p:nvSpPr>
          <p:cNvPr id="7" name="Title 1"/>
          <p:cNvSpPr txBox="1">
            <a:spLocks/>
          </p:cNvSpPr>
          <p:nvPr/>
        </p:nvSpPr>
        <p:spPr>
          <a:xfrm>
            <a:off x="755576" y="214290"/>
            <a:ext cx="7416824" cy="1000132"/>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600" dirty="0" smtClean="0">
                <a:solidFill>
                  <a:schemeClr val="tx2"/>
                </a:solidFill>
                <a:latin typeface="+mj-lt"/>
                <a:ea typeface="+mj-ea"/>
                <a:cs typeface="+mj-cs"/>
              </a:rPr>
              <a:t>Sunflower under CA intercrop</a:t>
            </a:r>
            <a:r>
              <a:rPr kumimoji="0" lang="en-US" sz="2600" b="0" i="0" u="none" strike="noStrike" kern="1200" cap="none" spc="0" normalizeH="0" baseline="0" noProof="0" dirty="0" err="1" smtClean="0">
                <a:ln>
                  <a:noFill/>
                </a:ln>
                <a:solidFill>
                  <a:schemeClr val="tx2"/>
                </a:solidFill>
                <a:effectLst/>
                <a:uLnTx/>
                <a:uFillTx/>
                <a:latin typeface="+mj-lt"/>
                <a:ea typeface="+mj-ea"/>
                <a:cs typeface="+mj-cs"/>
              </a:rPr>
              <a:t>ped</a:t>
            </a:r>
            <a:r>
              <a:rPr kumimoji="0" lang="en-US" sz="2600" b="0" i="0" u="none" strike="noStrike" kern="1200" cap="none" spc="0" normalizeH="0" baseline="0" noProof="0" dirty="0" smtClean="0">
                <a:ln>
                  <a:noFill/>
                </a:ln>
                <a:solidFill>
                  <a:schemeClr val="tx2"/>
                </a:solidFill>
                <a:effectLst/>
                <a:uLnTx/>
                <a:uFillTx/>
                <a:latin typeface="+mj-lt"/>
                <a:ea typeface="+mj-ea"/>
                <a:cs typeface="+mj-cs"/>
              </a:rPr>
              <a:t> with climbing beans</a:t>
            </a:r>
            <a:endParaRPr kumimoji="0" lang="en-US" sz="26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21"/>
          <p:cNvPicPr>
            <a:picLocks noChangeAspect="1" noChangeArrowheads="1"/>
          </p:cNvPicPr>
          <p:nvPr/>
        </p:nvPicPr>
        <p:blipFill>
          <a:blip r:embed="rId3" cstate="screen"/>
          <a:srcRect/>
          <a:stretch>
            <a:fillRect/>
          </a:stretch>
        </p:blipFill>
        <p:spPr bwMode="auto">
          <a:xfrm>
            <a:off x="1" y="5937868"/>
            <a:ext cx="1835696" cy="920131"/>
          </a:xfrm>
          <a:prstGeom prst="rect">
            <a:avLst/>
          </a:prstGeom>
          <a:noFill/>
          <a:ln w="9525">
            <a:solidFill>
              <a:schemeClr val="bg2">
                <a:lumMod val="75000"/>
              </a:schemeClr>
            </a:solidFill>
            <a:miter lim="800000"/>
            <a:headEnd/>
            <a:tailEnd/>
          </a:ln>
          <a:effectLst/>
        </p:spPr>
      </p:pic>
      <p:pic>
        <p:nvPicPr>
          <p:cNvPr id="8" name="Picture 20"/>
          <p:cNvPicPr>
            <a:picLocks noChangeAspect="1" noChangeArrowheads="1"/>
          </p:cNvPicPr>
          <p:nvPr/>
        </p:nvPicPr>
        <p:blipFill>
          <a:blip r:embed="rId4" cstate="print"/>
          <a:srcRect/>
          <a:stretch>
            <a:fillRect/>
          </a:stretch>
        </p:blipFill>
        <p:spPr bwMode="auto">
          <a:xfrm>
            <a:off x="7345153" y="5877272"/>
            <a:ext cx="1785199" cy="1004170"/>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GB" dirty="0" smtClean="0"/>
              <a:t>Challenges</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3200" dirty="0" smtClean="0"/>
              <a:t>Pests and diseases in </a:t>
            </a:r>
            <a:r>
              <a:rPr lang="en-GB" sz="3200" dirty="0" err="1" smtClean="0"/>
              <a:t>Jatropha</a:t>
            </a:r>
            <a:r>
              <a:rPr lang="en-GB" sz="3200" dirty="0" smtClean="0"/>
              <a:t> particularly red beetles and elegant grasshoppers     </a:t>
            </a:r>
          </a:p>
          <a:p>
            <a:pPr>
              <a:buFont typeface="Arial" panose="020B0604020202020204" pitchFamily="34" charset="0"/>
              <a:buChar char="•"/>
            </a:pPr>
            <a:r>
              <a:rPr lang="en-GB" sz="3200" dirty="0" smtClean="0"/>
              <a:t> Farmers expectations and adoption of </a:t>
            </a:r>
            <a:r>
              <a:rPr lang="en-GB" sz="3200" dirty="0" err="1" smtClean="0"/>
              <a:t>Jatropha</a:t>
            </a:r>
            <a:r>
              <a:rPr lang="en-GB" sz="3200" dirty="0" smtClean="0"/>
              <a:t> production </a:t>
            </a:r>
          </a:p>
          <a:p>
            <a:pPr lvl="1">
              <a:buFont typeface="Arial" panose="020B0604020202020204" pitchFamily="34" charset="0"/>
              <a:buChar char="•"/>
            </a:pPr>
            <a:r>
              <a:rPr lang="en-GB" sz="2400" dirty="0" smtClean="0"/>
              <a:t>Limited short term benefits</a:t>
            </a:r>
          </a:p>
        </p:txBody>
      </p:sp>
      <p:pic>
        <p:nvPicPr>
          <p:cNvPr id="4" name="Picture 20"/>
          <p:cNvPicPr>
            <a:picLocks noChangeAspect="1" noChangeArrowheads="1"/>
          </p:cNvPicPr>
          <p:nvPr/>
        </p:nvPicPr>
        <p:blipFill>
          <a:blip r:embed="rId2" cstate="print"/>
          <a:srcRect/>
          <a:stretch>
            <a:fillRect/>
          </a:stretch>
        </p:blipFill>
        <p:spPr bwMode="auto">
          <a:xfrm>
            <a:off x="7308303" y="5856544"/>
            <a:ext cx="1822049" cy="1024898"/>
          </a:xfrm>
          <a:prstGeom prst="rect">
            <a:avLst/>
          </a:prstGeom>
          <a:noFill/>
          <a:ln w="25400"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GB" dirty="0" smtClean="0"/>
              <a:t>Challenges</a:t>
            </a:r>
            <a:endParaRPr lang="en-GB" dirty="0"/>
          </a:p>
        </p:txBody>
      </p:sp>
      <p:sp>
        <p:nvSpPr>
          <p:cNvPr id="3" name="Content Placeholder 2"/>
          <p:cNvSpPr>
            <a:spLocks noGrp="1"/>
          </p:cNvSpPr>
          <p:nvPr>
            <p:ph idx="1"/>
          </p:nvPr>
        </p:nvSpPr>
        <p:spPr/>
        <p:txBody>
          <a:bodyPr>
            <a:noAutofit/>
          </a:bodyPr>
          <a:lstStyle/>
          <a:p>
            <a:r>
              <a:rPr lang="en-GB" sz="2800" dirty="0" smtClean="0"/>
              <a:t> </a:t>
            </a:r>
            <a:r>
              <a:rPr lang="en-GB" sz="3200" dirty="0" smtClean="0"/>
              <a:t>Getting </a:t>
            </a:r>
            <a:r>
              <a:rPr lang="en-GB" sz="3200" dirty="0" err="1" smtClean="0"/>
              <a:t>Jatropha</a:t>
            </a:r>
            <a:r>
              <a:rPr lang="en-GB" sz="3200" dirty="0" smtClean="0"/>
              <a:t> Oil approved by the Malawi Bureau of Standards</a:t>
            </a:r>
          </a:p>
          <a:p>
            <a:pPr>
              <a:buFont typeface="Arial" pitchFamily="34" charset="0"/>
              <a:buChar char="•"/>
            </a:pPr>
            <a:r>
              <a:rPr lang="en-GB" sz="3200" dirty="0" smtClean="0"/>
              <a:t>Ground cover for CA </a:t>
            </a:r>
          </a:p>
          <a:p>
            <a:pPr>
              <a:buFont typeface="Arial" pitchFamily="34" charset="0"/>
              <a:buChar char="•"/>
            </a:pPr>
            <a:r>
              <a:rPr lang="en-GB" sz="3200" dirty="0" smtClean="0"/>
              <a:t> Demand is greater than what our resources allow us to reach</a:t>
            </a:r>
          </a:p>
        </p:txBody>
      </p:sp>
      <p:pic>
        <p:nvPicPr>
          <p:cNvPr id="6" name="Picture 20"/>
          <p:cNvPicPr>
            <a:picLocks noChangeAspect="1" noChangeArrowheads="1"/>
          </p:cNvPicPr>
          <p:nvPr/>
        </p:nvPicPr>
        <p:blipFill>
          <a:blip r:embed="rId2" cstate="print"/>
          <a:srcRect/>
          <a:stretch>
            <a:fillRect/>
          </a:stretch>
        </p:blipFill>
        <p:spPr bwMode="auto">
          <a:xfrm>
            <a:off x="7308303" y="5856544"/>
            <a:ext cx="1822049" cy="1024898"/>
          </a:xfrm>
          <a:prstGeom prst="rect">
            <a:avLst/>
          </a:prstGeom>
          <a:noFill/>
          <a:ln w="25400" algn="ctr">
            <a:noFill/>
            <a:miter lim="800000"/>
            <a:headEnd/>
            <a:tailEnd/>
          </a:ln>
          <a:effectLst/>
        </p:spPr>
      </p:pic>
      <p:pic>
        <p:nvPicPr>
          <p:cNvPr id="7" name="Picture 21"/>
          <p:cNvPicPr>
            <a:picLocks noChangeAspect="1" noChangeArrowheads="1"/>
          </p:cNvPicPr>
          <p:nvPr/>
        </p:nvPicPr>
        <p:blipFill>
          <a:blip r:embed="rId3" cstate="screen"/>
          <a:srcRect/>
          <a:stretch>
            <a:fillRect/>
          </a:stretch>
        </p:blipFill>
        <p:spPr bwMode="auto">
          <a:xfrm>
            <a:off x="50432" y="6021288"/>
            <a:ext cx="1569240" cy="786571"/>
          </a:xfrm>
          <a:prstGeom prst="rect">
            <a:avLst/>
          </a:prstGeom>
          <a:noFill/>
          <a:ln w="9525">
            <a:solidFill>
              <a:schemeClr val="bg2">
                <a:lumMod val="7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dirty="0" smtClean="0"/>
              <a:t>Opportunities </a:t>
            </a:r>
            <a:endParaRPr lang="en-US" dirty="0"/>
          </a:p>
        </p:txBody>
      </p:sp>
      <p:sp>
        <p:nvSpPr>
          <p:cNvPr id="3" name="Content Placeholder 2"/>
          <p:cNvSpPr>
            <a:spLocks noGrp="1"/>
          </p:cNvSpPr>
          <p:nvPr>
            <p:ph idx="1"/>
          </p:nvPr>
        </p:nvSpPr>
        <p:spPr>
          <a:xfrm>
            <a:off x="457200" y="1556792"/>
            <a:ext cx="8229600" cy="4767808"/>
          </a:xfrm>
        </p:spPr>
        <p:txBody>
          <a:bodyPr>
            <a:normAutofit lnSpcReduction="10000"/>
          </a:bodyPr>
          <a:lstStyle/>
          <a:p>
            <a:r>
              <a:rPr lang="en-US" sz="3000" dirty="0"/>
              <a:t>Plan to link up with MOST on community spray technicians as service providers and test this model.</a:t>
            </a:r>
          </a:p>
          <a:p>
            <a:r>
              <a:rPr lang="en-US" sz="3000" dirty="0"/>
              <a:t>Access new higher yielding sunflower seed</a:t>
            </a:r>
          </a:p>
          <a:p>
            <a:r>
              <a:rPr lang="en-US" sz="3000" dirty="0" smtClean="0"/>
              <a:t>More than 25,000 farmers are registered with BERL across Malawi</a:t>
            </a:r>
          </a:p>
          <a:p>
            <a:r>
              <a:rPr lang="en-US" sz="3000" dirty="0" smtClean="0"/>
              <a:t>BERL has  7 years experience in planting </a:t>
            </a:r>
            <a:r>
              <a:rPr lang="en-US" sz="3000" dirty="0" err="1" smtClean="0"/>
              <a:t>Jatropha</a:t>
            </a:r>
            <a:r>
              <a:rPr lang="en-US" sz="3000" dirty="0" smtClean="0"/>
              <a:t>, 4 years of planting sunflower, if given support smallholder farmers and the nation would benefit.</a:t>
            </a:r>
          </a:p>
          <a:p>
            <a:pPr>
              <a:buNone/>
            </a:pPr>
            <a:endParaRPr lang="en-US" sz="2400" dirty="0" smtClean="0"/>
          </a:p>
          <a:p>
            <a:pPr lvl="1">
              <a:buNone/>
            </a:pPr>
            <a:endParaRPr lang="en-US" sz="2400" dirty="0" smtClean="0"/>
          </a:p>
          <a:p>
            <a:endParaRPr lang="en-US" dirty="0" smtClean="0"/>
          </a:p>
        </p:txBody>
      </p:sp>
      <p:pic>
        <p:nvPicPr>
          <p:cNvPr id="4" name="Picture 21"/>
          <p:cNvPicPr>
            <a:picLocks noChangeAspect="1" noChangeArrowheads="1"/>
          </p:cNvPicPr>
          <p:nvPr/>
        </p:nvPicPr>
        <p:blipFill>
          <a:blip r:embed="rId2" cstate="screen"/>
          <a:srcRect/>
          <a:stretch>
            <a:fillRect/>
          </a:stretch>
        </p:blipFill>
        <p:spPr bwMode="auto">
          <a:xfrm>
            <a:off x="35496" y="6003922"/>
            <a:ext cx="1703919" cy="854078"/>
          </a:xfrm>
          <a:prstGeom prst="rect">
            <a:avLst/>
          </a:prstGeom>
          <a:noFill/>
          <a:ln w="9525">
            <a:solidFill>
              <a:schemeClr val="bg2">
                <a:lumMod val="75000"/>
              </a:schemeClr>
            </a:solidFill>
            <a:miter lim="800000"/>
            <a:headEnd/>
            <a:tailEnd/>
          </a:ln>
          <a:effectLst/>
        </p:spPr>
      </p:pic>
      <p:pic>
        <p:nvPicPr>
          <p:cNvPr id="5" name="Picture 20"/>
          <p:cNvPicPr>
            <a:picLocks noChangeAspect="1" noChangeArrowheads="1"/>
          </p:cNvPicPr>
          <p:nvPr/>
        </p:nvPicPr>
        <p:blipFill>
          <a:blip r:embed="rId3" cstate="print"/>
          <a:srcRect/>
          <a:stretch>
            <a:fillRect/>
          </a:stretch>
        </p:blipFill>
        <p:spPr bwMode="auto">
          <a:xfrm>
            <a:off x="7308303" y="5856544"/>
            <a:ext cx="1822049" cy="1024898"/>
          </a:xfrm>
          <a:prstGeom prst="rect">
            <a:avLst/>
          </a:prstGeom>
          <a:noFill/>
          <a:ln w="25400"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Autofit/>
          </a:bodyPr>
          <a:lstStyle/>
          <a:p>
            <a:r>
              <a:rPr lang="en-US" sz="3000" dirty="0" smtClean="0"/>
              <a:t>In order to maximize adoption of CSA technologies, there is need for collaborative efforts between government, NGOs and the private sector in the agricultural sector. </a:t>
            </a:r>
          </a:p>
          <a:p>
            <a:r>
              <a:rPr lang="en-US" sz="3000" dirty="0" smtClean="0"/>
              <a:t>BERL is looking forward to  partner with  NGOs in order to effectively reach out to the existing farmer network that is currently not fully reached due to lack of resources for maintaining field staff.   </a:t>
            </a:r>
            <a:endParaRPr lang="en-US" sz="3000" dirty="0"/>
          </a:p>
        </p:txBody>
      </p:sp>
      <p:pic>
        <p:nvPicPr>
          <p:cNvPr id="4" name="Picture 21"/>
          <p:cNvPicPr>
            <a:picLocks noChangeAspect="1" noChangeArrowheads="1"/>
          </p:cNvPicPr>
          <p:nvPr/>
        </p:nvPicPr>
        <p:blipFill>
          <a:blip r:embed="rId2" cstate="screen"/>
          <a:srcRect/>
          <a:stretch>
            <a:fillRect/>
          </a:stretch>
        </p:blipFill>
        <p:spPr bwMode="auto">
          <a:xfrm>
            <a:off x="50432" y="6021288"/>
            <a:ext cx="1569240" cy="786571"/>
          </a:xfrm>
          <a:prstGeom prst="rect">
            <a:avLst/>
          </a:prstGeom>
          <a:noFill/>
          <a:ln w="9525">
            <a:solidFill>
              <a:schemeClr val="bg2">
                <a:lumMod val="75000"/>
              </a:schemeClr>
            </a:solidFill>
            <a:miter lim="800000"/>
            <a:headEnd/>
            <a:tailEnd/>
          </a:ln>
          <a:effectLst/>
        </p:spPr>
      </p:pic>
      <p:pic>
        <p:nvPicPr>
          <p:cNvPr id="5" name="Picture 20"/>
          <p:cNvPicPr>
            <a:picLocks noChangeAspect="1" noChangeArrowheads="1"/>
          </p:cNvPicPr>
          <p:nvPr/>
        </p:nvPicPr>
        <p:blipFill>
          <a:blip r:embed="rId3" cstate="print"/>
          <a:srcRect/>
          <a:stretch>
            <a:fillRect/>
          </a:stretch>
        </p:blipFill>
        <p:spPr bwMode="auto">
          <a:xfrm>
            <a:off x="7380312" y="5877272"/>
            <a:ext cx="1678033" cy="943889"/>
          </a:xfrm>
          <a:prstGeom prst="rect">
            <a:avLst/>
          </a:prstGeom>
          <a:noFill/>
          <a:ln w="25400" algn="ctr">
            <a:noFill/>
            <a:miter lim="800000"/>
            <a:headEnd/>
            <a:tailEnd/>
          </a:ln>
          <a:effectLst/>
        </p:spPr>
      </p:pic>
    </p:spTree>
    <p:extLst>
      <p:ext uri="{BB962C8B-B14F-4D97-AF65-F5344CB8AC3E}">
        <p14:creationId xmlns:p14="http://schemas.microsoft.com/office/powerpoint/2010/main" val="22844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2600"/>
            <a:ext cx="7659687" cy="1168400"/>
          </a:xfrm>
        </p:spPr>
        <p:txBody>
          <a:bodyPr/>
          <a:lstStyle/>
          <a:p>
            <a:r>
              <a:rPr lang="en-US" dirty="0" smtClean="0"/>
              <a:t>                            Thank You</a:t>
            </a:r>
            <a:endParaRPr lang="en-IE" dirty="0"/>
          </a:p>
        </p:txBody>
      </p:sp>
    </p:spTree>
    <p:extLst>
      <p:ext uri="{BB962C8B-B14F-4D97-AF65-F5344CB8AC3E}">
        <p14:creationId xmlns:p14="http://schemas.microsoft.com/office/powerpoint/2010/main" val="11535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85818"/>
          </a:xfrm>
        </p:spPr>
        <p:txBody>
          <a:bodyPr>
            <a:normAutofit fontScale="90000"/>
          </a:bodyPr>
          <a:lstStyle/>
          <a:p>
            <a:r>
              <a:rPr lang="en-GB" b="1" dirty="0" smtClean="0"/>
              <a:t>Background </a:t>
            </a:r>
            <a:endParaRPr lang="en-GB" b="1" dirty="0"/>
          </a:p>
        </p:txBody>
      </p:sp>
      <p:sp>
        <p:nvSpPr>
          <p:cNvPr id="5" name="Content Placeholder 4"/>
          <p:cNvSpPr>
            <a:spLocks noGrp="1"/>
          </p:cNvSpPr>
          <p:nvPr>
            <p:ph idx="1"/>
          </p:nvPr>
        </p:nvSpPr>
        <p:spPr>
          <a:xfrm>
            <a:off x="304800" y="914400"/>
            <a:ext cx="8229600" cy="5110178"/>
          </a:xfrm>
        </p:spPr>
        <p:txBody>
          <a:bodyPr>
            <a:normAutofit/>
          </a:bodyPr>
          <a:lstStyle/>
          <a:p>
            <a:r>
              <a:rPr lang="en-US" sz="3200" dirty="0" err="1" smtClean="0"/>
              <a:t>Berl</a:t>
            </a:r>
            <a:r>
              <a:rPr lang="en-US" sz="3200" dirty="0" smtClean="0"/>
              <a:t> was founded in 2006 to </a:t>
            </a:r>
            <a:r>
              <a:rPr lang="en-IE" sz="3200" dirty="0" smtClean="0"/>
              <a:t> establishing a national scale bio fuel business in Malawi.</a:t>
            </a:r>
          </a:p>
          <a:p>
            <a:r>
              <a:rPr lang="en-IE" sz="3200" dirty="0" smtClean="0"/>
              <a:t>Between 2008 and 2012 BERL has planted 6.6 million </a:t>
            </a:r>
            <a:r>
              <a:rPr lang="en-IE" sz="3200" dirty="0" err="1" smtClean="0"/>
              <a:t>Jatropha</a:t>
            </a:r>
            <a:r>
              <a:rPr lang="en-IE" sz="3200" dirty="0" smtClean="0"/>
              <a:t> trees</a:t>
            </a:r>
          </a:p>
          <a:p>
            <a:r>
              <a:rPr lang="en-IE" sz="3200" dirty="0" smtClean="0"/>
              <a:t>These trees were planted by smallholder farmers as a boundary crop  </a:t>
            </a:r>
          </a:p>
          <a:p>
            <a:r>
              <a:rPr lang="en-IE" sz="3200" dirty="0" smtClean="0"/>
              <a:t>2015 BERL got a certificate to start selling </a:t>
            </a:r>
            <a:r>
              <a:rPr lang="en-IE" sz="3200" dirty="0" err="1" smtClean="0"/>
              <a:t>Jatropha</a:t>
            </a:r>
            <a:r>
              <a:rPr lang="en-IE" sz="3200" dirty="0" smtClean="0"/>
              <a:t> oil for blend with diesel.  </a:t>
            </a:r>
          </a:p>
        </p:txBody>
      </p:sp>
      <p:pic>
        <p:nvPicPr>
          <p:cNvPr id="4" name="Picture 21"/>
          <p:cNvPicPr>
            <a:picLocks noChangeAspect="1" noChangeArrowheads="1"/>
          </p:cNvPicPr>
          <p:nvPr/>
        </p:nvPicPr>
        <p:blipFill>
          <a:blip r:embed="rId3" cstate="screen"/>
          <a:srcRect/>
          <a:stretch>
            <a:fillRect/>
          </a:stretch>
        </p:blipFill>
        <p:spPr bwMode="auto">
          <a:xfrm>
            <a:off x="1" y="5979520"/>
            <a:ext cx="1752600" cy="878480"/>
          </a:xfrm>
          <a:prstGeom prst="rect">
            <a:avLst/>
          </a:prstGeom>
          <a:noFill/>
          <a:ln w="9525">
            <a:solidFill>
              <a:schemeClr val="bg2">
                <a:lumMod val="75000"/>
              </a:schemeClr>
            </a:solidFill>
            <a:miter lim="800000"/>
            <a:headEnd/>
            <a:tailEnd/>
          </a:ln>
          <a:effectLst/>
        </p:spPr>
      </p:pic>
      <p:pic>
        <p:nvPicPr>
          <p:cNvPr id="6" name="Picture 20"/>
          <p:cNvPicPr>
            <a:picLocks noChangeAspect="1" noChangeArrowheads="1"/>
          </p:cNvPicPr>
          <p:nvPr/>
        </p:nvPicPr>
        <p:blipFill>
          <a:blip r:embed="rId4" cstate="print"/>
          <a:srcRect/>
          <a:stretch>
            <a:fillRect/>
          </a:stretch>
        </p:blipFill>
        <p:spPr bwMode="auto">
          <a:xfrm>
            <a:off x="7072969" y="5693050"/>
            <a:ext cx="2071031" cy="1164950"/>
          </a:xfrm>
          <a:prstGeom prst="rect">
            <a:avLst/>
          </a:prstGeom>
          <a:noFill/>
          <a:ln w="25400"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85818"/>
          </a:xfrm>
        </p:spPr>
        <p:txBody>
          <a:bodyPr>
            <a:normAutofit/>
          </a:bodyPr>
          <a:lstStyle/>
          <a:p>
            <a:r>
              <a:rPr lang="en-GB" sz="3600" b="1" dirty="0" smtClean="0"/>
              <a:t>BERL-CWW partnership Background </a:t>
            </a:r>
            <a:endParaRPr lang="en-GB" sz="3600" b="1" dirty="0"/>
          </a:p>
        </p:txBody>
      </p:sp>
      <p:sp>
        <p:nvSpPr>
          <p:cNvPr id="5" name="Content Placeholder 4"/>
          <p:cNvSpPr>
            <a:spLocks noGrp="1"/>
          </p:cNvSpPr>
          <p:nvPr>
            <p:ph idx="1"/>
          </p:nvPr>
        </p:nvSpPr>
        <p:spPr>
          <a:xfrm>
            <a:off x="304800" y="914400"/>
            <a:ext cx="8229600" cy="5110178"/>
          </a:xfrm>
        </p:spPr>
        <p:txBody>
          <a:bodyPr>
            <a:normAutofit/>
          </a:bodyPr>
          <a:lstStyle/>
          <a:p>
            <a:r>
              <a:rPr lang="en-US" sz="2800" dirty="0" smtClean="0"/>
              <a:t>Partnership between </a:t>
            </a:r>
            <a:r>
              <a:rPr lang="en-US" sz="2800" b="1" dirty="0" smtClean="0"/>
              <a:t>Bio-Energy Resources Ltd (BERL)</a:t>
            </a:r>
            <a:r>
              <a:rPr lang="en-US" sz="2800" dirty="0" smtClean="0"/>
              <a:t>, &amp;  </a:t>
            </a:r>
            <a:r>
              <a:rPr lang="en-US" sz="2800" b="1" dirty="0" smtClean="0"/>
              <a:t>Concern Worldwide started in Sept 2012</a:t>
            </a:r>
          </a:p>
          <a:p>
            <a:pPr lvl="1"/>
            <a:r>
              <a:rPr lang="en-US" sz="2800" dirty="0" smtClean="0"/>
              <a:t>Introduced </a:t>
            </a:r>
            <a:r>
              <a:rPr lang="en-US" sz="2800" i="1" dirty="0" err="1" smtClean="0"/>
              <a:t>Jatropha</a:t>
            </a:r>
            <a:r>
              <a:rPr lang="en-US" sz="2800" i="1" dirty="0" smtClean="0"/>
              <a:t> </a:t>
            </a:r>
            <a:r>
              <a:rPr lang="en-US" sz="2800" i="1" dirty="0" err="1" smtClean="0"/>
              <a:t>Curcas</a:t>
            </a:r>
            <a:r>
              <a:rPr lang="en-US" sz="2800" i="1" dirty="0" smtClean="0"/>
              <a:t> </a:t>
            </a:r>
            <a:r>
              <a:rPr lang="en-US" sz="2800" dirty="0" smtClean="0"/>
              <a:t>for Commercial Use</a:t>
            </a:r>
          </a:p>
          <a:p>
            <a:r>
              <a:rPr lang="en-US" sz="2800" dirty="0" smtClean="0"/>
              <a:t>CWW supported BERL field staff to operate in the target areas.</a:t>
            </a:r>
          </a:p>
          <a:p>
            <a:r>
              <a:rPr lang="en-US" sz="2800" dirty="0" smtClean="0"/>
              <a:t>Project Goals:</a:t>
            </a:r>
          </a:p>
          <a:p>
            <a:pPr lvl="1"/>
            <a:r>
              <a:rPr lang="en-US" sz="2800" dirty="0" smtClean="0"/>
              <a:t>Provide additional income cash crop to smallholder farmers</a:t>
            </a:r>
          </a:p>
          <a:p>
            <a:pPr lvl="1"/>
            <a:r>
              <a:rPr lang="en-US" sz="2800" dirty="0" smtClean="0"/>
              <a:t>Mitigate climate change - carbon sync; multiple benefits of trees including soil conservation</a:t>
            </a:r>
            <a:endParaRPr lang="en-US" sz="2800" dirty="0"/>
          </a:p>
        </p:txBody>
      </p:sp>
      <p:pic>
        <p:nvPicPr>
          <p:cNvPr id="4" name="Picture 21"/>
          <p:cNvPicPr>
            <a:picLocks noChangeAspect="1" noChangeArrowheads="1"/>
          </p:cNvPicPr>
          <p:nvPr/>
        </p:nvPicPr>
        <p:blipFill>
          <a:blip r:embed="rId3" cstate="screen"/>
          <a:srcRect/>
          <a:stretch>
            <a:fillRect/>
          </a:stretch>
        </p:blipFill>
        <p:spPr bwMode="auto">
          <a:xfrm>
            <a:off x="1" y="5979520"/>
            <a:ext cx="1752600" cy="878480"/>
          </a:xfrm>
          <a:prstGeom prst="rect">
            <a:avLst/>
          </a:prstGeom>
          <a:noFill/>
          <a:ln w="9525">
            <a:solidFill>
              <a:schemeClr val="bg2">
                <a:lumMod val="75000"/>
              </a:schemeClr>
            </a:solidFill>
            <a:miter lim="800000"/>
            <a:headEnd/>
            <a:tailEnd/>
          </a:ln>
          <a:effectLst/>
        </p:spPr>
      </p:pic>
      <p:pic>
        <p:nvPicPr>
          <p:cNvPr id="6" name="Picture 20"/>
          <p:cNvPicPr>
            <a:picLocks noChangeAspect="1" noChangeArrowheads="1"/>
          </p:cNvPicPr>
          <p:nvPr/>
        </p:nvPicPr>
        <p:blipFill>
          <a:blip r:embed="rId4" cstate="print"/>
          <a:srcRect/>
          <a:stretch>
            <a:fillRect/>
          </a:stretch>
        </p:blipFill>
        <p:spPr bwMode="auto">
          <a:xfrm>
            <a:off x="7072969" y="5693050"/>
            <a:ext cx="2071031" cy="1164950"/>
          </a:xfrm>
          <a:prstGeom prst="rect">
            <a:avLst/>
          </a:prstGeom>
          <a:noFill/>
          <a:ln w="25400"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620688"/>
            <a:ext cx="7772400" cy="785818"/>
          </a:xfrm>
        </p:spPr>
        <p:txBody>
          <a:bodyPr/>
          <a:lstStyle/>
          <a:p>
            <a:r>
              <a:rPr lang="en-US" sz="2400" dirty="0" err="1" smtClean="0">
                <a:latin typeface="+mn-lt"/>
              </a:rPr>
              <a:t>JaTROPHA</a:t>
            </a:r>
            <a:r>
              <a:rPr lang="en-US" sz="2400" dirty="0" smtClean="0">
                <a:latin typeface="+mn-lt"/>
              </a:rPr>
              <a:t> trees are perennial and the tree can remain productive for 40 years or more.</a:t>
            </a:r>
            <a:r>
              <a:rPr lang="en-US" sz="2400" dirty="0" smtClean="0"/>
              <a:t/>
            </a:r>
            <a:br>
              <a:rPr lang="en-US" sz="2400" dirty="0" smtClean="0"/>
            </a:br>
            <a:r>
              <a:rPr lang="en-US" sz="2400" dirty="0" smtClean="0"/>
              <a:t>.</a:t>
            </a:r>
            <a:br>
              <a:rPr lang="en-US" sz="2400" dirty="0" smtClean="0"/>
            </a:br>
            <a:endParaRPr lang="en-US" sz="2400" dirty="0">
              <a:effectLst/>
            </a:endParaRPr>
          </a:p>
        </p:txBody>
      </p:sp>
      <p:pic>
        <p:nvPicPr>
          <p:cNvPr id="5" name="Picture 4" descr="Picture3.jpg"/>
          <p:cNvPicPr>
            <a:picLocks noChangeAspect="1"/>
          </p:cNvPicPr>
          <p:nvPr/>
        </p:nvPicPr>
        <p:blipFill>
          <a:blip r:embed="rId2"/>
          <a:stretch>
            <a:fillRect/>
          </a:stretch>
        </p:blipFill>
        <p:spPr>
          <a:xfrm>
            <a:off x="1071538" y="1643050"/>
            <a:ext cx="7386662" cy="4584192"/>
          </a:xfrm>
          <a:prstGeom prst="rect">
            <a:avLst/>
          </a:prstGeom>
        </p:spPr>
      </p:pic>
      <p:pic>
        <p:nvPicPr>
          <p:cNvPr id="8" name="Picture 21"/>
          <p:cNvPicPr>
            <a:picLocks noChangeAspect="1" noChangeArrowheads="1"/>
          </p:cNvPicPr>
          <p:nvPr/>
        </p:nvPicPr>
        <p:blipFill>
          <a:blip r:embed="rId3" cstate="screen"/>
          <a:srcRect/>
          <a:stretch>
            <a:fillRect/>
          </a:stretch>
        </p:blipFill>
        <p:spPr bwMode="auto">
          <a:xfrm>
            <a:off x="0" y="5949280"/>
            <a:ext cx="1812931" cy="908720"/>
          </a:xfrm>
          <a:prstGeom prst="rect">
            <a:avLst/>
          </a:prstGeom>
          <a:noFill/>
          <a:ln w="9525">
            <a:solidFill>
              <a:schemeClr val="bg2">
                <a:lumMod val="75000"/>
              </a:schemeClr>
            </a:solidFill>
            <a:miter lim="800000"/>
            <a:headEnd/>
            <a:tailEnd/>
          </a:ln>
          <a:effectLst/>
        </p:spPr>
      </p:pic>
      <p:pic>
        <p:nvPicPr>
          <p:cNvPr id="9" name="Picture 20"/>
          <p:cNvPicPr>
            <a:picLocks noChangeAspect="1" noChangeArrowheads="1"/>
          </p:cNvPicPr>
          <p:nvPr/>
        </p:nvPicPr>
        <p:blipFill>
          <a:blip r:embed="rId4" cstate="print"/>
          <a:srcRect/>
          <a:stretch>
            <a:fillRect/>
          </a:stretch>
        </p:blipFill>
        <p:spPr bwMode="auto">
          <a:xfrm>
            <a:off x="7596336" y="6018562"/>
            <a:ext cx="1534016" cy="862880"/>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476672"/>
            <a:ext cx="7772400" cy="1040694"/>
          </a:xfrm>
        </p:spPr>
        <p:txBody>
          <a:bodyPr/>
          <a:lstStyle/>
          <a:p>
            <a:r>
              <a:rPr lang="en-US" sz="2400" dirty="0" err="1" smtClean="0">
                <a:solidFill>
                  <a:schemeClr val="tx1"/>
                </a:solidFill>
                <a:effectLst/>
                <a:latin typeface="+mn-lt"/>
              </a:rPr>
              <a:t>Jatropha</a:t>
            </a:r>
            <a:r>
              <a:rPr lang="en-US" sz="2400" dirty="0" smtClean="0">
                <a:solidFill>
                  <a:schemeClr val="tx1"/>
                </a:solidFill>
                <a:effectLst/>
                <a:latin typeface="+mn-lt"/>
              </a:rPr>
              <a:t> seeds are feed stock for producing bio diesel and </a:t>
            </a:r>
            <a:r>
              <a:rPr lang="en-US" sz="2400" dirty="0" err="1" smtClean="0">
                <a:solidFill>
                  <a:schemeClr val="tx1"/>
                </a:solidFill>
                <a:effectLst/>
                <a:latin typeface="+mn-lt"/>
              </a:rPr>
              <a:t>Jatropha</a:t>
            </a:r>
            <a:r>
              <a:rPr lang="en-US" sz="2400" dirty="0" smtClean="0">
                <a:solidFill>
                  <a:schemeClr val="tx1"/>
                </a:solidFill>
                <a:effectLst/>
                <a:latin typeface="+mn-lt"/>
              </a:rPr>
              <a:t>-Diesel blend.   </a:t>
            </a:r>
            <a:r>
              <a:rPr lang="en-US" sz="6000" dirty="0" smtClean="0">
                <a:effectLst/>
              </a:rPr>
              <a:t/>
            </a:r>
            <a:br>
              <a:rPr lang="en-US" sz="6000" dirty="0" smtClean="0">
                <a:effectLst/>
              </a:rPr>
            </a:br>
            <a:endParaRPr lang="en-US" dirty="0">
              <a:effectLst/>
            </a:endParaRPr>
          </a:p>
        </p:txBody>
      </p:sp>
      <p:sp>
        <p:nvSpPr>
          <p:cNvPr id="3" name="Text Placeholder 2"/>
          <p:cNvSpPr>
            <a:spLocks noGrp="1"/>
          </p:cNvSpPr>
          <p:nvPr>
            <p:ph type="body" idx="1"/>
          </p:nvPr>
        </p:nvSpPr>
        <p:spPr/>
        <p:txBody>
          <a:bodyPr/>
          <a:lstStyle/>
          <a:p>
            <a:endParaRPr lang="en-US" dirty="0"/>
          </a:p>
        </p:txBody>
      </p:sp>
      <p:pic>
        <p:nvPicPr>
          <p:cNvPr id="6" name="Picture 5" descr="Picture4.jpg"/>
          <p:cNvPicPr>
            <a:picLocks noChangeAspect="1"/>
          </p:cNvPicPr>
          <p:nvPr/>
        </p:nvPicPr>
        <p:blipFill>
          <a:blip r:embed="rId2"/>
          <a:stretch>
            <a:fillRect/>
          </a:stretch>
        </p:blipFill>
        <p:spPr>
          <a:xfrm>
            <a:off x="571472" y="1219200"/>
            <a:ext cx="7886728" cy="5270170"/>
          </a:xfrm>
          <a:prstGeom prst="rect">
            <a:avLst/>
          </a:prstGeom>
        </p:spPr>
      </p:pic>
      <p:pic>
        <p:nvPicPr>
          <p:cNvPr id="9" name="Picture 21"/>
          <p:cNvPicPr>
            <a:picLocks noChangeAspect="1" noChangeArrowheads="1"/>
          </p:cNvPicPr>
          <p:nvPr/>
        </p:nvPicPr>
        <p:blipFill>
          <a:blip r:embed="rId3" cstate="screen"/>
          <a:srcRect/>
          <a:stretch>
            <a:fillRect/>
          </a:stretch>
        </p:blipFill>
        <p:spPr bwMode="auto">
          <a:xfrm>
            <a:off x="0" y="5949280"/>
            <a:ext cx="1812931" cy="908720"/>
          </a:xfrm>
          <a:prstGeom prst="rect">
            <a:avLst/>
          </a:prstGeom>
          <a:noFill/>
          <a:ln w="9525">
            <a:solidFill>
              <a:schemeClr val="bg2">
                <a:lumMod val="75000"/>
              </a:schemeClr>
            </a:solidFill>
            <a:miter lim="800000"/>
            <a:headEnd/>
            <a:tailEnd/>
          </a:ln>
          <a:effectLst/>
        </p:spPr>
      </p:pic>
      <p:pic>
        <p:nvPicPr>
          <p:cNvPr id="10" name="Picture 20"/>
          <p:cNvPicPr>
            <a:picLocks noChangeAspect="1" noChangeArrowheads="1"/>
          </p:cNvPicPr>
          <p:nvPr/>
        </p:nvPicPr>
        <p:blipFill>
          <a:blip r:embed="rId4" cstate="print"/>
          <a:srcRect/>
          <a:stretch>
            <a:fillRect/>
          </a:stretch>
        </p:blipFill>
        <p:spPr bwMode="auto">
          <a:xfrm>
            <a:off x="7596336" y="6018562"/>
            <a:ext cx="1534016" cy="862880"/>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04664"/>
            <a:ext cx="7772400" cy="683504"/>
          </a:xfrm>
        </p:spPr>
        <p:txBody>
          <a:bodyPr/>
          <a:lstStyle/>
          <a:p>
            <a:pPr lvl="8"/>
            <a:r>
              <a:rPr lang="en-US" sz="2400" dirty="0"/>
              <a:t>A</a:t>
            </a:r>
            <a:r>
              <a:rPr lang="en-US" sz="2400" dirty="0" smtClean="0"/>
              <a:t>verage yield from one tree varies from 1.5kgs in the fourth year to 4kg for fully matured trees (6-10yrs &amp; above) </a:t>
            </a:r>
          </a:p>
        </p:txBody>
      </p:sp>
      <p:pic>
        <p:nvPicPr>
          <p:cNvPr id="9218" name="Picture 2" descr="C:\Users\Sosten\Desktop\Field visits\Kasungu C\IMG_20150210_113645.jpg"/>
          <p:cNvPicPr>
            <a:picLocks noChangeAspect="1" noChangeArrowheads="1"/>
          </p:cNvPicPr>
          <p:nvPr/>
        </p:nvPicPr>
        <p:blipFill>
          <a:blip r:embed="rId2" cstate="screen"/>
          <a:srcRect/>
          <a:stretch>
            <a:fillRect/>
          </a:stretch>
        </p:blipFill>
        <p:spPr bwMode="auto">
          <a:xfrm>
            <a:off x="500034" y="1643050"/>
            <a:ext cx="7958166" cy="5049742"/>
          </a:xfrm>
          <a:prstGeom prst="rect">
            <a:avLst/>
          </a:prstGeom>
          <a:noFill/>
        </p:spPr>
      </p:pic>
      <p:pic>
        <p:nvPicPr>
          <p:cNvPr id="7" name="Picture 21"/>
          <p:cNvPicPr>
            <a:picLocks noChangeAspect="1" noChangeArrowheads="1"/>
          </p:cNvPicPr>
          <p:nvPr/>
        </p:nvPicPr>
        <p:blipFill>
          <a:blip r:embed="rId3" cstate="screen"/>
          <a:srcRect/>
          <a:stretch>
            <a:fillRect/>
          </a:stretch>
        </p:blipFill>
        <p:spPr bwMode="auto">
          <a:xfrm>
            <a:off x="0" y="5949280"/>
            <a:ext cx="1812931" cy="908720"/>
          </a:xfrm>
          <a:prstGeom prst="rect">
            <a:avLst/>
          </a:prstGeom>
          <a:noFill/>
          <a:ln w="9525">
            <a:solidFill>
              <a:schemeClr val="bg2">
                <a:lumMod val="75000"/>
              </a:schemeClr>
            </a:solidFill>
            <a:miter lim="800000"/>
            <a:headEnd/>
            <a:tailEnd/>
          </a:ln>
          <a:effectLst/>
        </p:spPr>
      </p:pic>
      <p:pic>
        <p:nvPicPr>
          <p:cNvPr id="8" name="Picture 20"/>
          <p:cNvPicPr>
            <a:picLocks noChangeAspect="1" noChangeArrowheads="1"/>
          </p:cNvPicPr>
          <p:nvPr/>
        </p:nvPicPr>
        <p:blipFill>
          <a:blip r:embed="rId4" cstate="print"/>
          <a:srcRect/>
          <a:stretch>
            <a:fillRect/>
          </a:stretch>
        </p:blipFill>
        <p:spPr bwMode="auto">
          <a:xfrm>
            <a:off x="7596336" y="6018562"/>
            <a:ext cx="1534016" cy="862880"/>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5" name="Title 1"/>
          <p:cNvSpPr txBox="1">
            <a:spLocks/>
          </p:cNvSpPr>
          <p:nvPr/>
        </p:nvSpPr>
        <p:spPr>
          <a:xfrm>
            <a:off x="530352" y="-243408"/>
            <a:ext cx="7772400" cy="107154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400" dirty="0" smtClean="0">
                <a:ln w="635">
                  <a:noFill/>
                </a:ln>
                <a:latin typeface="+mj-lt"/>
                <a:ea typeface="+mj-ea"/>
                <a:cs typeface="+mj-cs"/>
              </a:rPr>
              <a:t>The trees are planted as ‘hedges’ around farmers f</a:t>
            </a:r>
            <a:r>
              <a:rPr kumimoji="0" lang="en-GB" sz="2400" i="0" u="none" strike="noStrike" kern="1200" cap="none" spc="0" normalizeH="0" baseline="0" noProof="0" dirty="0" err="1" smtClean="0">
                <a:ln w="635">
                  <a:noFill/>
                </a:ln>
                <a:uLnTx/>
                <a:uFillTx/>
                <a:latin typeface="+mj-lt"/>
                <a:ea typeface="+mj-ea"/>
                <a:cs typeface="+mj-cs"/>
              </a:rPr>
              <a:t>ields</a:t>
            </a:r>
            <a:endParaRPr kumimoji="0" lang="en-GB" sz="2400" i="0" u="none" strike="noStrike" kern="1200" cap="none" spc="0" normalizeH="0" baseline="0" noProof="0" dirty="0">
              <a:ln w="635">
                <a:noFill/>
              </a:ln>
              <a:uLnTx/>
              <a:uFillTx/>
              <a:latin typeface="+mj-lt"/>
              <a:ea typeface="+mj-ea"/>
              <a:cs typeface="+mj-cs"/>
            </a:endParaRPr>
          </a:p>
        </p:txBody>
      </p:sp>
      <p:pic>
        <p:nvPicPr>
          <p:cNvPr id="8" name="Picture 21"/>
          <p:cNvPicPr>
            <a:picLocks noChangeAspect="1" noChangeArrowheads="1"/>
          </p:cNvPicPr>
          <p:nvPr/>
        </p:nvPicPr>
        <p:blipFill>
          <a:blip r:embed="rId2" cstate="screen"/>
          <a:srcRect/>
          <a:stretch>
            <a:fillRect/>
          </a:stretch>
        </p:blipFill>
        <p:spPr bwMode="auto">
          <a:xfrm>
            <a:off x="0" y="5949280"/>
            <a:ext cx="1812931" cy="908720"/>
          </a:xfrm>
          <a:prstGeom prst="rect">
            <a:avLst/>
          </a:prstGeom>
          <a:noFill/>
          <a:ln w="9525">
            <a:solidFill>
              <a:schemeClr val="bg2">
                <a:lumMod val="75000"/>
              </a:schemeClr>
            </a:solidFill>
            <a:miter lim="800000"/>
            <a:headEnd/>
            <a:tailEnd/>
          </a:ln>
          <a:effectLst/>
        </p:spPr>
      </p:pic>
      <p:pic>
        <p:nvPicPr>
          <p:cNvPr id="9" name="Picture 20"/>
          <p:cNvPicPr>
            <a:picLocks noChangeAspect="1" noChangeArrowheads="1"/>
          </p:cNvPicPr>
          <p:nvPr/>
        </p:nvPicPr>
        <p:blipFill>
          <a:blip r:embed="rId3" cstate="print"/>
          <a:srcRect/>
          <a:stretch>
            <a:fillRect/>
          </a:stretch>
        </p:blipFill>
        <p:spPr bwMode="auto">
          <a:xfrm>
            <a:off x="7596336" y="6018562"/>
            <a:ext cx="1534016" cy="862880"/>
          </a:xfrm>
          <a:prstGeom prst="rect">
            <a:avLst/>
          </a:prstGeom>
          <a:noFill/>
          <a:ln w="25400" algn="ctr">
            <a:noFill/>
            <a:miter lim="800000"/>
            <a:headEnd/>
            <a:tailEnd/>
          </a:ln>
          <a:effectLst/>
        </p:spPr>
      </p:pic>
      <p:pic>
        <p:nvPicPr>
          <p:cNvPr id="1026" name="Picture 2" descr="F:\IMG_20150210_104239.jpg"/>
          <p:cNvPicPr>
            <a:picLocks noChangeAspect="1" noChangeArrowheads="1"/>
          </p:cNvPicPr>
          <p:nvPr/>
        </p:nvPicPr>
        <p:blipFill>
          <a:blip r:embed="rId4" cstate="print"/>
          <a:srcRect/>
          <a:stretch>
            <a:fillRect/>
          </a:stretch>
        </p:blipFill>
        <p:spPr bwMode="auto">
          <a:xfrm>
            <a:off x="762000" y="914400"/>
            <a:ext cx="7696200" cy="457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44" y="1556792"/>
            <a:ext cx="8821644" cy="1550872"/>
          </a:xfrm>
        </p:spPr>
        <p:txBody>
          <a:bodyPr>
            <a:normAutofit/>
          </a:bodyPr>
          <a:lstStyle/>
          <a:p>
            <a:pPr marL="342900" indent="-342900">
              <a:buFont typeface="Arial" panose="020B0604020202020204" pitchFamily="34" charset="0"/>
              <a:buChar char="•"/>
            </a:pPr>
            <a:r>
              <a:rPr lang="en-GB" sz="2800" dirty="0" smtClean="0"/>
              <a:t>Seed cake has proved to be a viable bio fertilizer in tobacco.</a:t>
            </a:r>
          </a:p>
          <a:p>
            <a:pPr marL="342900" indent="-342900">
              <a:buFont typeface="Arial" panose="020B0604020202020204" pitchFamily="34" charset="0"/>
              <a:buChar char="•"/>
            </a:pPr>
            <a:r>
              <a:rPr lang="en-GB" sz="2800" dirty="0" smtClean="0"/>
              <a:t>Seedcake also suppresses nematodes in tobacco. </a:t>
            </a:r>
            <a:endParaRPr lang="en-GB" sz="2800" dirty="0"/>
          </a:p>
        </p:txBody>
      </p:sp>
      <p:pic>
        <p:nvPicPr>
          <p:cNvPr id="11266" name="Picture 2" descr="C:\Users\Sosten\Desktop\Prse\IMG_20150224_090535.jpg"/>
          <p:cNvPicPr>
            <a:picLocks noChangeAspect="1" noChangeArrowheads="1"/>
          </p:cNvPicPr>
          <p:nvPr/>
        </p:nvPicPr>
        <p:blipFill>
          <a:blip r:embed="rId2" cstate="screen"/>
          <a:srcRect/>
          <a:stretch>
            <a:fillRect/>
          </a:stretch>
        </p:blipFill>
        <p:spPr bwMode="auto">
          <a:xfrm>
            <a:off x="2195736" y="3107664"/>
            <a:ext cx="4464496" cy="2985632"/>
          </a:xfrm>
          <a:prstGeom prst="rect">
            <a:avLst/>
          </a:prstGeom>
          <a:noFill/>
        </p:spPr>
      </p:pic>
      <p:sp>
        <p:nvSpPr>
          <p:cNvPr id="6" name="Title 1"/>
          <p:cNvSpPr txBox="1">
            <a:spLocks/>
          </p:cNvSpPr>
          <p:nvPr/>
        </p:nvSpPr>
        <p:spPr>
          <a:xfrm>
            <a:off x="2195736" y="6174994"/>
            <a:ext cx="4645750" cy="422358"/>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err="1" smtClean="0">
                <a:ln w="635">
                  <a:noFill/>
                </a:ln>
                <a:uLnTx/>
                <a:uFillTx/>
                <a:latin typeface="+mj-lt"/>
                <a:ea typeface="+mj-ea"/>
                <a:cs typeface="+mj-cs"/>
              </a:rPr>
              <a:t>Jatropha</a:t>
            </a:r>
            <a:r>
              <a:rPr lang="en-GB" sz="1600" b="1" dirty="0" smtClean="0">
                <a:ln w="635">
                  <a:noFill/>
                </a:ln>
                <a:latin typeface="+mj-lt"/>
                <a:ea typeface="+mj-ea"/>
                <a:cs typeface="+mj-cs"/>
              </a:rPr>
              <a:t> </a:t>
            </a:r>
            <a:r>
              <a:rPr kumimoji="0" lang="en-GB" sz="1600" b="1" i="0" u="none" strike="noStrike" kern="1200" cap="none" spc="0" normalizeH="0" baseline="0" noProof="0" dirty="0" smtClean="0">
                <a:ln w="635">
                  <a:noFill/>
                </a:ln>
                <a:uLnTx/>
                <a:uFillTx/>
                <a:latin typeface="+mj-lt"/>
                <a:ea typeface="+mj-ea"/>
                <a:cs typeface="+mj-cs"/>
              </a:rPr>
              <a:t>cake applied</a:t>
            </a:r>
            <a:r>
              <a:rPr kumimoji="0" lang="en-GB" sz="1600" b="1" i="0" u="none" strike="noStrike" kern="1200" cap="none" spc="0" normalizeH="0" noProof="0" dirty="0" smtClean="0">
                <a:ln w="635">
                  <a:noFill/>
                </a:ln>
                <a:uLnTx/>
                <a:uFillTx/>
                <a:latin typeface="+mj-lt"/>
                <a:ea typeface="+mj-ea"/>
                <a:cs typeface="+mj-cs"/>
              </a:rPr>
              <a:t> 8 wks before transplanting </a:t>
            </a:r>
            <a:endParaRPr kumimoji="0" lang="en-GB" sz="1600" b="1" i="0" u="none" strike="noStrike" kern="1200" cap="none" spc="0" normalizeH="0" baseline="0" noProof="0" dirty="0">
              <a:ln w="635">
                <a:noFill/>
              </a:ln>
              <a:uLnTx/>
              <a:uFillTx/>
              <a:latin typeface="+mj-lt"/>
              <a:ea typeface="+mj-ea"/>
              <a:cs typeface="+mj-cs"/>
            </a:endParaRPr>
          </a:p>
        </p:txBody>
      </p:sp>
      <p:sp>
        <p:nvSpPr>
          <p:cNvPr id="7" name="Title 2"/>
          <p:cNvSpPr txBox="1">
            <a:spLocks/>
          </p:cNvSpPr>
          <p:nvPr/>
        </p:nvSpPr>
        <p:spPr>
          <a:xfrm>
            <a:off x="413182" y="704096"/>
            <a:ext cx="8029604" cy="780688"/>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GB" sz="4000" b="0" dirty="0" err="1" smtClean="0">
                <a:solidFill>
                  <a:schemeClr val="accent2"/>
                </a:solidFill>
                <a:effectLst/>
              </a:rPr>
              <a:t>Jatropha</a:t>
            </a:r>
            <a:r>
              <a:rPr lang="en-GB" sz="4000" b="0" dirty="0" smtClean="0">
                <a:solidFill>
                  <a:schemeClr val="accent2"/>
                </a:solidFill>
                <a:effectLst/>
              </a:rPr>
              <a:t> Seedcake</a:t>
            </a:r>
            <a:endParaRPr lang="en-GB" sz="4000" b="0" dirty="0">
              <a:solidFill>
                <a:schemeClr val="accent2"/>
              </a:solidFill>
              <a:effectLst/>
            </a:endParaRPr>
          </a:p>
        </p:txBody>
      </p:sp>
      <p:pic>
        <p:nvPicPr>
          <p:cNvPr id="12" name="Picture 21"/>
          <p:cNvPicPr>
            <a:picLocks noChangeAspect="1" noChangeArrowheads="1"/>
          </p:cNvPicPr>
          <p:nvPr/>
        </p:nvPicPr>
        <p:blipFill>
          <a:blip r:embed="rId3" cstate="screen"/>
          <a:srcRect/>
          <a:stretch>
            <a:fillRect/>
          </a:stretch>
        </p:blipFill>
        <p:spPr bwMode="auto">
          <a:xfrm>
            <a:off x="0" y="5949280"/>
            <a:ext cx="1812931" cy="908720"/>
          </a:xfrm>
          <a:prstGeom prst="rect">
            <a:avLst/>
          </a:prstGeom>
          <a:noFill/>
          <a:ln w="9525">
            <a:solidFill>
              <a:schemeClr val="bg2">
                <a:lumMod val="75000"/>
              </a:schemeClr>
            </a:solidFill>
            <a:miter lim="800000"/>
            <a:headEnd/>
            <a:tailEnd/>
          </a:ln>
          <a:effectLst/>
        </p:spPr>
      </p:pic>
      <p:pic>
        <p:nvPicPr>
          <p:cNvPr id="13" name="Picture 20"/>
          <p:cNvPicPr>
            <a:picLocks noChangeAspect="1" noChangeArrowheads="1"/>
          </p:cNvPicPr>
          <p:nvPr/>
        </p:nvPicPr>
        <p:blipFill>
          <a:blip r:embed="rId4" cstate="print"/>
          <a:srcRect/>
          <a:stretch>
            <a:fillRect/>
          </a:stretch>
        </p:blipFill>
        <p:spPr bwMode="auto">
          <a:xfrm>
            <a:off x="7596336" y="6018562"/>
            <a:ext cx="1534016" cy="862880"/>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620688"/>
            <a:ext cx="8029604" cy="780688"/>
          </a:xfrm>
        </p:spPr>
        <p:txBody>
          <a:bodyPr/>
          <a:lstStyle/>
          <a:p>
            <a:r>
              <a:rPr lang="en-GB" sz="4000" dirty="0" smtClean="0"/>
              <a:t>Partnership Achievements in the past two years </a:t>
            </a:r>
            <a:endParaRPr lang="en-GB" sz="4000" dirty="0"/>
          </a:p>
        </p:txBody>
      </p:sp>
      <p:sp>
        <p:nvSpPr>
          <p:cNvPr id="5" name="Text Placeholder 4"/>
          <p:cNvSpPr>
            <a:spLocks noGrp="1"/>
          </p:cNvSpPr>
          <p:nvPr>
            <p:ph type="body" sz="half" idx="2"/>
          </p:nvPr>
        </p:nvSpPr>
        <p:spPr>
          <a:xfrm>
            <a:off x="714348" y="1628800"/>
            <a:ext cx="7818092" cy="4464496"/>
          </a:xfrm>
        </p:spPr>
        <p:txBody>
          <a:bodyPr>
            <a:normAutofit lnSpcReduction="10000"/>
          </a:bodyPr>
          <a:lstStyle/>
          <a:p>
            <a:pPr marL="457200" lvl="0" indent="-457200" algn="l">
              <a:buFont typeface="Arial" panose="020B0604020202020204" pitchFamily="34" charset="0"/>
              <a:buChar char="•"/>
            </a:pPr>
            <a:r>
              <a:rPr lang="en-US" sz="3200" dirty="0" smtClean="0"/>
              <a:t>1,741 </a:t>
            </a:r>
            <a:r>
              <a:rPr lang="en-US" sz="3200" dirty="0" smtClean="0"/>
              <a:t>farmers trained in </a:t>
            </a:r>
            <a:r>
              <a:rPr lang="en-US" sz="3200" dirty="0" err="1" smtClean="0"/>
              <a:t>Jatropha</a:t>
            </a:r>
            <a:r>
              <a:rPr lang="en-US" sz="3200" dirty="0" smtClean="0"/>
              <a:t> production</a:t>
            </a:r>
          </a:p>
          <a:p>
            <a:pPr marL="457200" lvl="0" indent="-457200" algn="l">
              <a:buFont typeface="Arial" panose="020B0604020202020204" pitchFamily="34" charset="0"/>
              <a:buChar char="•"/>
            </a:pPr>
            <a:r>
              <a:rPr lang="en-US" sz="3200" dirty="0" smtClean="0"/>
              <a:t>294,570 </a:t>
            </a:r>
            <a:r>
              <a:rPr lang="en-US" sz="3200" dirty="0" err="1" smtClean="0"/>
              <a:t>Jatropha</a:t>
            </a:r>
            <a:r>
              <a:rPr lang="en-US" sz="3200" dirty="0" smtClean="0"/>
              <a:t> trees planted</a:t>
            </a:r>
          </a:p>
          <a:p>
            <a:pPr marL="457200" lvl="0" indent="-457200" algn="l">
              <a:buFont typeface="Arial" panose="020B0604020202020204" pitchFamily="34" charset="0"/>
              <a:buChar char="•"/>
            </a:pPr>
            <a:r>
              <a:rPr lang="en-US" sz="3200" dirty="0" smtClean="0"/>
              <a:t>212 clubs received contracts </a:t>
            </a:r>
          </a:p>
          <a:p>
            <a:pPr marL="457200" lvl="0" indent="-457200" algn="l">
              <a:buFont typeface="Arial" panose="020B0604020202020204" pitchFamily="34" charset="0"/>
              <a:buChar char="•"/>
            </a:pPr>
            <a:r>
              <a:rPr lang="en-US" sz="3200" dirty="0" smtClean="0"/>
              <a:t>With these numbers currently a potential market of </a:t>
            </a:r>
            <a:r>
              <a:rPr lang="en-US" sz="3200" dirty="0"/>
              <a:t>a</a:t>
            </a:r>
            <a:r>
              <a:rPr lang="en-US" sz="3200" dirty="0" smtClean="0"/>
              <a:t>bout $</a:t>
            </a:r>
            <a:r>
              <a:rPr lang="en-US" sz="3200" dirty="0" smtClean="0"/>
              <a:t>260,000 </a:t>
            </a:r>
            <a:r>
              <a:rPr lang="en-US" sz="3200" dirty="0" smtClean="0"/>
              <a:t>per annum </a:t>
            </a:r>
            <a:r>
              <a:rPr lang="en-US" sz="2400" dirty="0" smtClean="0"/>
              <a:t>(assumes </a:t>
            </a:r>
            <a:r>
              <a:rPr lang="en-US" sz="2400" dirty="0"/>
              <a:t>4</a:t>
            </a:r>
            <a:r>
              <a:rPr lang="en-US" sz="2400" dirty="0" smtClean="0"/>
              <a:t>kgs/tree</a:t>
            </a:r>
            <a:r>
              <a:rPr lang="en-US" sz="2400" dirty="0" smtClean="0"/>
              <a:t>)</a:t>
            </a:r>
          </a:p>
          <a:p>
            <a:pPr marL="1097280" lvl="1" indent="-457200">
              <a:buFont typeface="Arial" panose="020B0604020202020204" pitchFamily="34" charset="0"/>
              <a:buChar char="•"/>
            </a:pPr>
            <a:r>
              <a:rPr lang="en-US" sz="2800" dirty="0" smtClean="0"/>
              <a:t>MWK </a:t>
            </a:r>
            <a:r>
              <a:rPr lang="en-US" sz="2800" dirty="0" smtClean="0"/>
              <a:t>65</a:t>
            </a:r>
            <a:r>
              <a:rPr lang="en-US" sz="2800" dirty="0" smtClean="0"/>
              <a:t>,000 </a:t>
            </a:r>
            <a:r>
              <a:rPr lang="en-US" sz="2800" dirty="0" smtClean="0"/>
              <a:t>per farmer per year from otherwise unused land.</a:t>
            </a:r>
          </a:p>
          <a:p>
            <a:pPr lvl="0" algn="l">
              <a:buFont typeface="Arial" pitchFamily="34" charset="0"/>
              <a:buChar char="•"/>
            </a:pPr>
            <a:endParaRPr lang="en-GB" sz="1800" dirty="0" smtClean="0"/>
          </a:p>
          <a:p>
            <a:pPr algn="l"/>
            <a:endParaRPr lang="en-GB" sz="1800" dirty="0" smtClean="0"/>
          </a:p>
        </p:txBody>
      </p:sp>
      <p:pic>
        <p:nvPicPr>
          <p:cNvPr id="4" name="Picture 21"/>
          <p:cNvPicPr>
            <a:picLocks noChangeAspect="1" noChangeArrowheads="1"/>
          </p:cNvPicPr>
          <p:nvPr/>
        </p:nvPicPr>
        <p:blipFill>
          <a:blip r:embed="rId2" cstate="screen"/>
          <a:srcRect/>
          <a:stretch>
            <a:fillRect/>
          </a:stretch>
        </p:blipFill>
        <p:spPr bwMode="auto">
          <a:xfrm>
            <a:off x="0" y="5949280"/>
            <a:ext cx="1812931" cy="908720"/>
          </a:xfrm>
          <a:prstGeom prst="rect">
            <a:avLst/>
          </a:prstGeom>
          <a:noFill/>
          <a:ln w="9525">
            <a:solidFill>
              <a:schemeClr val="bg2">
                <a:lumMod val="75000"/>
              </a:schemeClr>
            </a:solidFill>
            <a:miter lim="800000"/>
            <a:headEnd/>
            <a:tailEnd/>
          </a:ln>
          <a:effectLst/>
        </p:spPr>
      </p:pic>
      <p:pic>
        <p:nvPicPr>
          <p:cNvPr id="6" name="Picture 20"/>
          <p:cNvPicPr>
            <a:picLocks noChangeAspect="1" noChangeArrowheads="1"/>
          </p:cNvPicPr>
          <p:nvPr/>
        </p:nvPicPr>
        <p:blipFill>
          <a:blip r:embed="rId3" cstate="print"/>
          <a:srcRect/>
          <a:stretch>
            <a:fillRect/>
          </a:stretch>
        </p:blipFill>
        <p:spPr bwMode="auto">
          <a:xfrm>
            <a:off x="7596336" y="6018562"/>
            <a:ext cx="1534016" cy="862880"/>
          </a:xfrm>
          <a:prstGeom prst="rect">
            <a:avLst/>
          </a:prstGeom>
          <a:noFill/>
          <a:ln w="25400"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1770</TotalTime>
  <Words>503</Words>
  <Application>Microsoft Office PowerPoint</Application>
  <PresentationFormat>On-screen Show (4:3)</PresentationFormat>
  <Paragraphs>58</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 BERL-Concern Worldwide Partnership</vt:lpstr>
      <vt:lpstr>Background </vt:lpstr>
      <vt:lpstr>BERL-CWW partnership Background </vt:lpstr>
      <vt:lpstr>JaTROPHA trees are perennial and the tree can remain productive for 40 years or more. . </vt:lpstr>
      <vt:lpstr>Jatropha seeds are feed stock for producing bio diesel and Jatropha-Diesel blend.    </vt:lpstr>
      <vt:lpstr>Average yield from one tree varies from 1.5kgs in the fourth year to 4kg for fully matured trees (6-10yrs &amp; above) </vt:lpstr>
      <vt:lpstr>PowerPoint Presentation</vt:lpstr>
      <vt:lpstr>PowerPoint Presentation</vt:lpstr>
      <vt:lpstr>Partnership Achievements in the past two years </vt:lpstr>
      <vt:lpstr>PowerPoint Presentation</vt:lpstr>
      <vt:lpstr>BERL-CWW initiatives on CSA </vt:lpstr>
      <vt:lpstr>Sunflower under CA</vt:lpstr>
      <vt:lpstr>PowerPoint Presentation</vt:lpstr>
      <vt:lpstr>PowerPoint Presentation</vt:lpstr>
      <vt:lpstr>Challenges</vt:lpstr>
      <vt:lpstr>Challenges</vt:lpstr>
      <vt:lpstr>Opportunities </vt:lpstr>
      <vt:lpstr>Conclusion</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GV TEAMS</dc:title>
  <dc:creator>GV INTERN</dc:creator>
  <cp:lastModifiedBy>Stewart Gee</cp:lastModifiedBy>
  <cp:revision>95</cp:revision>
  <dcterms:created xsi:type="dcterms:W3CDTF">2014-09-18T08:31:16Z</dcterms:created>
  <dcterms:modified xsi:type="dcterms:W3CDTF">2015-04-20T08:16:03Z</dcterms:modified>
</cp:coreProperties>
</file>