
<file path=[Content_Types].xml><?xml version="1.0" encoding="utf-8"?>
<Types xmlns="http://schemas.openxmlformats.org/package/2006/content-types">
  <Default Extension="jpg" ContentType="image/jpeg"/>
  <Default Extension="xlsx" ContentType="application/vnd.openxmlformats-officedocument.spreadsheetml.sheet"/>
  <Default Extension="emf" ContentType="image/x-emf"/>
  <Default Extension="xls" ContentType="application/vnd.ms-excel"/>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sldIdLst>
    <p:sldId id="256" r:id="rId2"/>
    <p:sldId id="554" r:id="rId3"/>
    <p:sldId id="399" r:id="rId4"/>
    <p:sldId id="401" r:id="rId5"/>
    <p:sldId id="553" r:id="rId6"/>
    <p:sldId id="402" r:id="rId7"/>
    <p:sldId id="403" r:id="rId8"/>
    <p:sldId id="404" r:id="rId9"/>
    <p:sldId id="405" r:id="rId10"/>
    <p:sldId id="511" r:id="rId11"/>
    <p:sldId id="406" r:id="rId12"/>
    <p:sldId id="407" r:id="rId13"/>
    <p:sldId id="416" r:id="rId14"/>
    <p:sldId id="417" r:id="rId15"/>
    <p:sldId id="421" r:id="rId16"/>
    <p:sldId id="418" r:id="rId17"/>
    <p:sldId id="513" r:id="rId18"/>
    <p:sldId id="514" r:id="rId19"/>
    <p:sldId id="516" r:id="rId20"/>
    <p:sldId id="408" r:id="rId21"/>
    <p:sldId id="420" r:id="rId22"/>
    <p:sldId id="536" r:id="rId23"/>
    <p:sldId id="419" r:id="rId24"/>
    <p:sldId id="413" r:id="rId25"/>
    <p:sldId id="409" r:id="rId26"/>
    <p:sldId id="422" r:id="rId27"/>
    <p:sldId id="423" r:id="rId28"/>
    <p:sldId id="430" r:id="rId29"/>
    <p:sldId id="425" r:id="rId30"/>
    <p:sldId id="426" r:id="rId31"/>
    <p:sldId id="427" r:id="rId32"/>
    <p:sldId id="517" r:id="rId33"/>
    <p:sldId id="518" r:id="rId34"/>
    <p:sldId id="519" r:id="rId35"/>
    <p:sldId id="520" r:id="rId36"/>
    <p:sldId id="522" r:id="rId37"/>
    <p:sldId id="429" r:id="rId38"/>
    <p:sldId id="521" r:id="rId39"/>
    <p:sldId id="524" r:id="rId40"/>
    <p:sldId id="525" r:id="rId41"/>
    <p:sldId id="526" r:id="rId42"/>
    <p:sldId id="509" r:id="rId43"/>
    <p:sldId id="527" r:id="rId44"/>
    <p:sldId id="528" r:id="rId45"/>
    <p:sldId id="529" r:id="rId46"/>
    <p:sldId id="530" r:id="rId47"/>
    <p:sldId id="477" r:id="rId48"/>
    <p:sldId id="474" r:id="rId49"/>
    <p:sldId id="476" r:id="rId50"/>
    <p:sldId id="490" r:id="rId51"/>
    <p:sldId id="316" r:id="rId52"/>
    <p:sldId id="260" r:id="rId53"/>
    <p:sldId id="353" r:id="rId54"/>
    <p:sldId id="485" r:id="rId55"/>
    <p:sldId id="395" r:id="rId56"/>
    <p:sldId id="397" r:id="rId57"/>
    <p:sldId id="398" r:id="rId58"/>
    <p:sldId id="436" r:id="rId59"/>
    <p:sldId id="437" r:id="rId60"/>
    <p:sldId id="267" r:id="rId61"/>
    <p:sldId id="268" r:id="rId62"/>
    <p:sldId id="269" r:id="rId63"/>
    <p:sldId id="492" r:id="rId64"/>
    <p:sldId id="493" r:id="rId65"/>
    <p:sldId id="285" r:id="rId66"/>
    <p:sldId id="440" r:id="rId67"/>
    <p:sldId id="375" r:id="rId68"/>
    <p:sldId id="531" r:id="rId69"/>
    <p:sldId id="532" r:id="rId70"/>
    <p:sldId id="533" r:id="rId71"/>
    <p:sldId id="534" r:id="rId72"/>
    <p:sldId id="538" r:id="rId73"/>
    <p:sldId id="537" r:id="rId74"/>
    <p:sldId id="497" r:id="rId75"/>
    <p:sldId id="273" r:id="rId76"/>
    <p:sldId id="389" r:id="rId77"/>
    <p:sldId id="499" r:id="rId78"/>
    <p:sldId id="507" r:id="rId79"/>
    <p:sldId id="508" r:id="rId80"/>
    <p:sldId id="469" r:id="rId81"/>
    <p:sldId id="470" r:id="rId82"/>
    <p:sldId id="496" r:id="rId83"/>
    <p:sldId id="539" r:id="rId84"/>
    <p:sldId id="540" r:id="rId85"/>
    <p:sldId id="464" r:id="rId86"/>
    <p:sldId id="467" r:id="rId87"/>
    <p:sldId id="390" r:id="rId88"/>
    <p:sldId id="453" r:id="rId89"/>
    <p:sldId id="452" r:id="rId90"/>
    <p:sldId id="456" r:id="rId91"/>
    <p:sldId id="277" r:id="rId92"/>
    <p:sldId id="313" r:id="rId93"/>
    <p:sldId id="502" r:id="rId94"/>
    <p:sldId id="535" r:id="rId95"/>
    <p:sldId id="504" r:id="rId96"/>
    <p:sldId id="503" r:id="rId97"/>
    <p:sldId id="505" r:id="rId98"/>
    <p:sldId id="506" r:id="rId99"/>
    <p:sldId id="550" r:id="rId100"/>
    <p:sldId id="542" r:id="rId101"/>
    <p:sldId id="551" r:id="rId102"/>
    <p:sldId id="549" r:id="rId103"/>
    <p:sldId id="545" r:id="rId104"/>
    <p:sldId id="546" r:id="rId105"/>
    <p:sldId id="547" r:id="rId106"/>
    <p:sldId id="548" r:id="rId107"/>
    <p:sldId id="552" r:id="rId108"/>
    <p:sldId id="472" r:id="rId109"/>
    <p:sldId id="282"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33706"/>
    <a:srgbClr val="C25C0B"/>
    <a:srgbClr val="0000FF"/>
    <a:srgbClr val="FFCC8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7522" autoAdjust="0"/>
  </p:normalViewPr>
  <p:slideViewPr>
    <p:cSldViewPr snapToGrid="0" snapToObjects="1">
      <p:cViewPr>
        <p:scale>
          <a:sx n="75" d="100"/>
          <a:sy n="75" d="100"/>
        </p:scale>
        <p:origin x="-2608" y="-1056"/>
      </p:cViewPr>
      <p:guideLst>
        <p:guide orient="horz" pos="2160"/>
        <p:guide pos="2880"/>
      </p:guideLst>
    </p:cSldViewPr>
  </p:slideViewPr>
  <p:outlineViewPr>
    <p:cViewPr>
      <p:scale>
        <a:sx n="33" d="100"/>
        <a:sy n="33" d="100"/>
      </p:scale>
      <p:origin x="0" y="1312"/>
    </p:cViewPr>
  </p:outlineViewPr>
  <p:notesTextViewPr>
    <p:cViewPr>
      <p:scale>
        <a:sx n="100" d="100"/>
        <a:sy n="100" d="100"/>
      </p:scale>
      <p:origin x="0" y="0"/>
    </p:cViewPr>
  </p:notesTextViewPr>
  <p:sorterViewPr>
    <p:cViewPr>
      <p:scale>
        <a:sx n="111" d="100"/>
        <a:sy n="111"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Data_1\Analysis\SEA%20Mapping\Sept2014\Combine_LU_5ly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ata_1\Analysis\SEA%20Mapping\Sept2014\Combine_LU_5ly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ata_1\Analysis\SEA%20Mapping\Sept2014\Combine_LU_5lyr.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ata_1\Analysis\SEA%20Mapping\Sept2014\Combine_LU_5lyr.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dLbls>
          <c:showLegendKey val="0"/>
          <c:showVal val="0"/>
          <c:showCatName val="0"/>
          <c:showSerName val="0"/>
          <c:showPercent val="0"/>
          <c:showBubbleSize val="0"/>
        </c:dLbls>
        <c:gapWidth val="150"/>
        <c:overlap val="100"/>
        <c:axId val="2078154376"/>
        <c:axId val="2078157512"/>
      </c:barChart>
      <c:catAx>
        <c:axId val="2078154376"/>
        <c:scaling>
          <c:orientation val="minMax"/>
        </c:scaling>
        <c:delete val="0"/>
        <c:axPos val="b"/>
        <c:majorTickMark val="out"/>
        <c:minorTickMark val="none"/>
        <c:tickLblPos val="nextTo"/>
        <c:crossAx val="2078157512"/>
        <c:crosses val="autoZero"/>
        <c:auto val="1"/>
        <c:lblAlgn val="ctr"/>
        <c:lblOffset val="100"/>
        <c:noMultiLvlLbl val="0"/>
      </c:catAx>
      <c:valAx>
        <c:axId val="2078157512"/>
        <c:scaling>
          <c:orientation val="minMax"/>
        </c:scaling>
        <c:delete val="0"/>
        <c:axPos val="l"/>
        <c:majorGridlines/>
        <c:numFmt formatCode="General" sourceLinked="1"/>
        <c:majorTickMark val="out"/>
        <c:minorTickMark val="none"/>
        <c:tickLblPos val="nextTo"/>
        <c:crossAx val="207815437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Deforestation (Loss of UF)</a:t>
            </a:r>
          </a:p>
        </c:rich>
      </c:tx>
      <c:layout/>
      <c:overlay val="0"/>
      <c:spPr>
        <a:noFill/>
        <a:ln>
          <a:noFill/>
        </a:ln>
        <a:effectLst/>
      </c:spPr>
    </c:title>
    <c:autoTitleDeleted val="0"/>
    <c:plotArea>
      <c:layout>
        <c:manualLayout>
          <c:layoutTarget val="inner"/>
          <c:xMode val="edge"/>
          <c:yMode val="edge"/>
          <c:x val="0.072198903660481"/>
          <c:y val="0.162332172988256"/>
          <c:w val="0.897533788563464"/>
          <c:h val="0.550620097094037"/>
        </c:manualLayout>
      </c:layout>
      <c:lineChart>
        <c:grouping val="standard"/>
        <c:varyColors val="0"/>
        <c:ser>
          <c:idx val="0"/>
          <c:order val="0"/>
          <c:tx>
            <c:strRef>
              <c:f>DEFOR_definition!$A$2</c:f>
              <c:strCache>
                <c:ptCount val="1"/>
                <c:pt idx="0">
                  <c:v>Cambodia</c:v>
                </c:pt>
              </c:strCache>
            </c:strRef>
          </c:tx>
          <c:spPr>
            <a:ln w="28575" cap="rnd">
              <a:solidFill>
                <a:schemeClr val="accent1"/>
              </a:solidFill>
              <a:round/>
            </a:ln>
            <a:effectLst/>
          </c:spPr>
          <c:marker>
            <c:symbol val="none"/>
          </c:marker>
          <c:cat>
            <c:strRef>
              <c:f>DEFOR_definition!$B$1:$C$1</c:f>
              <c:strCache>
                <c:ptCount val="2"/>
                <c:pt idx="0">
                  <c:v>DEF_UF_9000</c:v>
                </c:pt>
                <c:pt idx="1">
                  <c:v>DEF_UF_0010</c:v>
                </c:pt>
              </c:strCache>
            </c:strRef>
          </c:cat>
          <c:val>
            <c:numRef>
              <c:f>DEFOR_definition!$B$2:$C$2</c:f>
              <c:numCache>
                <c:formatCode>General</c:formatCode>
                <c:ptCount val="2"/>
                <c:pt idx="0">
                  <c:v>0.220751234918699</c:v>
                </c:pt>
                <c:pt idx="1">
                  <c:v>0.145476513895663</c:v>
                </c:pt>
              </c:numCache>
            </c:numRef>
          </c:val>
          <c:smooth val="0"/>
        </c:ser>
        <c:ser>
          <c:idx val="1"/>
          <c:order val="1"/>
          <c:tx>
            <c:strRef>
              <c:f>DEFOR_definition!$A$3</c:f>
              <c:strCache>
                <c:ptCount val="1"/>
                <c:pt idx="0">
                  <c:v>Indonesia</c:v>
                </c:pt>
              </c:strCache>
            </c:strRef>
          </c:tx>
          <c:spPr>
            <a:ln w="28575" cap="rnd">
              <a:solidFill>
                <a:schemeClr val="accent2"/>
              </a:solidFill>
              <a:round/>
            </a:ln>
            <a:effectLst/>
          </c:spPr>
          <c:marker>
            <c:symbol val="none"/>
          </c:marker>
          <c:cat>
            <c:strRef>
              <c:f>DEFOR_definition!$B$1:$C$1</c:f>
              <c:strCache>
                <c:ptCount val="2"/>
                <c:pt idx="0">
                  <c:v>DEF_UF_9000</c:v>
                </c:pt>
                <c:pt idx="1">
                  <c:v>DEF_UF_0010</c:v>
                </c:pt>
              </c:strCache>
            </c:strRef>
          </c:cat>
          <c:val>
            <c:numRef>
              <c:f>DEFOR_definition!$B$3:$C$3</c:f>
              <c:numCache>
                <c:formatCode>General</c:formatCode>
                <c:ptCount val="2"/>
                <c:pt idx="0">
                  <c:v>0.266880069875563</c:v>
                </c:pt>
                <c:pt idx="1">
                  <c:v>0.356469164492983</c:v>
                </c:pt>
              </c:numCache>
            </c:numRef>
          </c:val>
          <c:smooth val="0"/>
        </c:ser>
        <c:ser>
          <c:idx val="2"/>
          <c:order val="2"/>
          <c:tx>
            <c:strRef>
              <c:f>DEFOR_definition!$A$4</c:f>
              <c:strCache>
                <c:ptCount val="1"/>
                <c:pt idx="0">
                  <c:v>Vietnam</c:v>
                </c:pt>
              </c:strCache>
            </c:strRef>
          </c:tx>
          <c:spPr>
            <a:ln w="28575" cap="rnd">
              <a:solidFill>
                <a:schemeClr val="accent3"/>
              </a:solidFill>
              <a:round/>
            </a:ln>
            <a:effectLst/>
          </c:spPr>
          <c:marker>
            <c:symbol val="none"/>
          </c:marker>
          <c:cat>
            <c:strRef>
              <c:f>DEFOR_definition!$B$1:$C$1</c:f>
              <c:strCache>
                <c:ptCount val="2"/>
                <c:pt idx="0">
                  <c:v>DEF_UF_9000</c:v>
                </c:pt>
                <c:pt idx="1">
                  <c:v>DEF_UF_0010</c:v>
                </c:pt>
              </c:strCache>
            </c:strRef>
          </c:cat>
          <c:val>
            <c:numRef>
              <c:f>DEFOR_definition!$B$4:$C$4</c:f>
              <c:numCache>
                <c:formatCode>General</c:formatCode>
                <c:ptCount val="2"/>
                <c:pt idx="0">
                  <c:v>0.372156088917526</c:v>
                </c:pt>
                <c:pt idx="1">
                  <c:v>0.2453299911528</c:v>
                </c:pt>
              </c:numCache>
            </c:numRef>
          </c:val>
          <c:smooth val="0"/>
        </c:ser>
        <c:ser>
          <c:idx val="3"/>
          <c:order val="3"/>
          <c:tx>
            <c:strRef>
              <c:f>DEFOR_definition!$A$5</c:f>
              <c:strCache>
                <c:ptCount val="1"/>
                <c:pt idx="0">
                  <c:v>China_Yunnan
</c:v>
                </c:pt>
              </c:strCache>
            </c:strRef>
          </c:tx>
          <c:spPr>
            <a:ln w="28575" cap="rnd">
              <a:solidFill>
                <a:schemeClr val="accent4"/>
              </a:solidFill>
              <a:round/>
            </a:ln>
            <a:effectLst/>
          </c:spPr>
          <c:marker>
            <c:symbol val="none"/>
          </c:marker>
          <c:cat>
            <c:strRef>
              <c:f>DEFOR_definition!$B$1:$C$1</c:f>
              <c:strCache>
                <c:ptCount val="2"/>
                <c:pt idx="0">
                  <c:v>DEF_UF_9000</c:v>
                </c:pt>
                <c:pt idx="1">
                  <c:v>DEF_UF_0010</c:v>
                </c:pt>
              </c:strCache>
            </c:strRef>
          </c:cat>
          <c:val>
            <c:numRef>
              <c:f>DEFOR_definition!$B$5:$C$5</c:f>
              <c:numCache>
                <c:formatCode>General</c:formatCode>
                <c:ptCount val="2"/>
                <c:pt idx="0">
                  <c:v>0.615129677980853</c:v>
                </c:pt>
                <c:pt idx="1">
                  <c:v>0.302779984998629</c:v>
                </c:pt>
              </c:numCache>
            </c:numRef>
          </c:val>
          <c:smooth val="0"/>
        </c:ser>
        <c:ser>
          <c:idx val="4"/>
          <c:order val="4"/>
          <c:tx>
            <c:strRef>
              <c:f>DEFOR_definition!$A$6</c:f>
              <c:strCache>
                <c:ptCount val="1"/>
                <c:pt idx="0">
                  <c:v>Thailand</c:v>
                </c:pt>
              </c:strCache>
            </c:strRef>
          </c:tx>
          <c:spPr>
            <a:ln w="28575" cap="rnd">
              <a:solidFill>
                <a:schemeClr val="accent5"/>
              </a:solidFill>
              <a:round/>
            </a:ln>
            <a:effectLst/>
          </c:spPr>
          <c:marker>
            <c:symbol val="none"/>
          </c:marker>
          <c:cat>
            <c:strRef>
              <c:f>DEFOR_definition!$B$1:$C$1</c:f>
              <c:strCache>
                <c:ptCount val="2"/>
                <c:pt idx="0">
                  <c:v>DEF_UF_9000</c:v>
                </c:pt>
                <c:pt idx="1">
                  <c:v>DEF_UF_0010</c:v>
                </c:pt>
              </c:strCache>
            </c:strRef>
          </c:cat>
          <c:val>
            <c:numRef>
              <c:f>DEFOR_definition!$B$6:$C$6</c:f>
              <c:numCache>
                <c:formatCode>General</c:formatCode>
                <c:ptCount val="2"/>
                <c:pt idx="0">
                  <c:v>0.069290351893379</c:v>
                </c:pt>
                <c:pt idx="1">
                  <c:v>0.0880971978419495</c:v>
                </c:pt>
              </c:numCache>
            </c:numRef>
          </c:val>
          <c:smooth val="0"/>
        </c:ser>
        <c:ser>
          <c:idx val="5"/>
          <c:order val="5"/>
          <c:tx>
            <c:strRef>
              <c:f>DEFOR_definition!$A$7</c:f>
              <c:strCache>
                <c:ptCount val="1"/>
                <c:pt idx="0">
                  <c:v>Myanmar</c:v>
                </c:pt>
              </c:strCache>
            </c:strRef>
          </c:tx>
          <c:spPr>
            <a:ln w="28575" cap="rnd">
              <a:solidFill>
                <a:schemeClr val="accent6"/>
              </a:solidFill>
              <a:round/>
            </a:ln>
            <a:effectLst/>
          </c:spPr>
          <c:marker>
            <c:symbol val="none"/>
          </c:marker>
          <c:cat>
            <c:strRef>
              <c:f>DEFOR_definition!$B$1:$C$1</c:f>
              <c:strCache>
                <c:ptCount val="2"/>
                <c:pt idx="0">
                  <c:v>DEF_UF_9000</c:v>
                </c:pt>
                <c:pt idx="1">
                  <c:v>DEF_UF_0010</c:v>
                </c:pt>
              </c:strCache>
            </c:strRef>
          </c:cat>
          <c:val>
            <c:numRef>
              <c:f>DEFOR_definition!$B$7:$C$7</c:f>
              <c:numCache>
                <c:formatCode>General</c:formatCode>
                <c:ptCount val="2"/>
                <c:pt idx="0">
                  <c:v>0.336079903879617</c:v>
                </c:pt>
                <c:pt idx="1">
                  <c:v>0.186370475521957</c:v>
                </c:pt>
              </c:numCache>
            </c:numRef>
          </c:val>
          <c:smooth val="0"/>
        </c:ser>
        <c:ser>
          <c:idx val="6"/>
          <c:order val="6"/>
          <c:tx>
            <c:strRef>
              <c:f>DEFOR_definition!$A$8</c:f>
              <c:strCache>
                <c:ptCount val="1"/>
                <c:pt idx="0">
                  <c:v>Laos</c:v>
                </c:pt>
              </c:strCache>
            </c:strRef>
          </c:tx>
          <c:spPr>
            <a:ln w="28575" cap="rnd">
              <a:solidFill>
                <a:schemeClr val="accent1">
                  <a:lumMod val="60000"/>
                </a:schemeClr>
              </a:solidFill>
              <a:round/>
            </a:ln>
            <a:effectLst/>
          </c:spPr>
          <c:marker>
            <c:symbol val="none"/>
          </c:marker>
          <c:cat>
            <c:strRef>
              <c:f>DEFOR_definition!$B$1:$C$1</c:f>
              <c:strCache>
                <c:ptCount val="2"/>
                <c:pt idx="0">
                  <c:v>DEF_UF_9000</c:v>
                </c:pt>
                <c:pt idx="1">
                  <c:v>DEF_UF_0010</c:v>
                </c:pt>
              </c:strCache>
            </c:strRef>
          </c:cat>
          <c:val>
            <c:numRef>
              <c:f>DEFOR_definition!$B$8:$C$8</c:f>
              <c:numCache>
                <c:formatCode>General</c:formatCode>
                <c:ptCount val="2"/>
                <c:pt idx="0">
                  <c:v>0.269424937529046</c:v>
                </c:pt>
                <c:pt idx="1">
                  <c:v>0.205644970861315</c:v>
                </c:pt>
              </c:numCache>
            </c:numRef>
          </c:val>
          <c:smooth val="0"/>
        </c:ser>
        <c:ser>
          <c:idx val="7"/>
          <c:order val="7"/>
          <c:tx>
            <c:strRef>
              <c:f>DEFOR_definition!$A$9</c:f>
              <c:strCache>
                <c:ptCount val="1"/>
                <c:pt idx="0">
                  <c:v>Malaysia</c:v>
                </c:pt>
              </c:strCache>
            </c:strRef>
          </c:tx>
          <c:spPr>
            <a:ln w="28575" cap="rnd">
              <a:solidFill>
                <a:schemeClr val="accent2">
                  <a:lumMod val="60000"/>
                </a:schemeClr>
              </a:solidFill>
              <a:round/>
            </a:ln>
            <a:effectLst/>
          </c:spPr>
          <c:marker>
            <c:symbol val="none"/>
          </c:marker>
          <c:cat>
            <c:strRef>
              <c:f>DEFOR_definition!$B$1:$C$1</c:f>
              <c:strCache>
                <c:ptCount val="2"/>
                <c:pt idx="0">
                  <c:v>DEF_UF_9000</c:v>
                </c:pt>
                <c:pt idx="1">
                  <c:v>DEF_UF_0010</c:v>
                </c:pt>
              </c:strCache>
            </c:strRef>
          </c:cat>
          <c:val>
            <c:numRef>
              <c:f>DEFOR_definition!$B$9:$C$9</c:f>
              <c:numCache>
                <c:formatCode>General</c:formatCode>
                <c:ptCount val="2"/>
                <c:pt idx="0">
                  <c:v>0.335074841072988</c:v>
                </c:pt>
                <c:pt idx="1">
                  <c:v>0.378943755861349</c:v>
                </c:pt>
              </c:numCache>
            </c:numRef>
          </c:val>
          <c:smooth val="0"/>
        </c:ser>
        <c:dLbls>
          <c:showLegendKey val="0"/>
          <c:showVal val="0"/>
          <c:showCatName val="0"/>
          <c:showSerName val="0"/>
          <c:showPercent val="0"/>
          <c:showBubbleSize val="0"/>
        </c:dLbls>
        <c:marker val="1"/>
        <c:smooth val="0"/>
        <c:axId val="2079033960"/>
        <c:axId val="2079037672"/>
      </c:lineChart>
      <c:catAx>
        <c:axId val="2079033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9037672"/>
        <c:crosses val="autoZero"/>
        <c:auto val="1"/>
        <c:lblAlgn val="ctr"/>
        <c:lblOffset val="100"/>
        <c:noMultiLvlLbl val="0"/>
      </c:catAx>
      <c:valAx>
        <c:axId val="2079037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9033960"/>
        <c:crosses val="autoZero"/>
        <c:crossBetween val="between"/>
      </c:valAx>
      <c:spPr>
        <a:noFill/>
        <a:ln>
          <a:noFill/>
        </a:ln>
        <a:effectLst/>
      </c:spPr>
    </c:plotArea>
    <c:legend>
      <c:legendPos val="b"/>
      <c:layout>
        <c:manualLayout>
          <c:xMode val="edge"/>
          <c:yMode val="edge"/>
          <c:x val="0.0242346455160944"/>
          <c:y val="0.803430927073328"/>
          <c:w val="0.948752624671916"/>
          <c:h val="0.15624416739574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Deforestation (Loss of UF +</a:t>
            </a:r>
            <a:r>
              <a:rPr lang="en-US" baseline="0"/>
              <a:t> LOF)</a:t>
            </a:r>
            <a:endParaRPr lang="en-US"/>
          </a:p>
        </c:rich>
      </c:tx>
      <c:layout/>
      <c:overlay val="0"/>
      <c:spPr>
        <a:noFill/>
        <a:ln>
          <a:noFill/>
        </a:ln>
        <a:effectLst/>
      </c:spPr>
    </c:title>
    <c:autoTitleDeleted val="0"/>
    <c:plotArea>
      <c:layout>
        <c:manualLayout>
          <c:layoutTarget val="inner"/>
          <c:xMode val="edge"/>
          <c:yMode val="edge"/>
          <c:x val="0.0847460785203728"/>
          <c:y val="0.144825333086583"/>
          <c:w val="0.884986613703573"/>
          <c:h val="0.568126936995709"/>
        </c:manualLayout>
      </c:layout>
      <c:lineChart>
        <c:grouping val="standard"/>
        <c:varyColors val="0"/>
        <c:ser>
          <c:idx val="0"/>
          <c:order val="0"/>
          <c:tx>
            <c:strRef>
              <c:f>DEFOR_definition!$A$2</c:f>
              <c:strCache>
                <c:ptCount val="1"/>
                <c:pt idx="0">
                  <c:v>Cambodia</c:v>
                </c:pt>
              </c:strCache>
            </c:strRef>
          </c:tx>
          <c:spPr>
            <a:ln w="28575" cap="rnd">
              <a:solidFill>
                <a:schemeClr val="accent1"/>
              </a:solidFill>
              <a:round/>
            </a:ln>
            <a:effectLst/>
          </c:spPr>
          <c:marker>
            <c:symbol val="none"/>
          </c:marker>
          <c:cat>
            <c:strRef>
              <c:f>DEFOR_definition!$D$1:$E$1</c:f>
              <c:strCache>
                <c:ptCount val="2"/>
                <c:pt idx="0">
                  <c:v>DEF_NF_9000</c:v>
                </c:pt>
                <c:pt idx="1">
                  <c:v>DEF_NF_0010</c:v>
                </c:pt>
              </c:strCache>
            </c:strRef>
          </c:cat>
          <c:val>
            <c:numRef>
              <c:f>DEFOR_definition!$D$2:$E$2</c:f>
              <c:numCache>
                <c:formatCode>General</c:formatCode>
                <c:ptCount val="2"/>
                <c:pt idx="0">
                  <c:v>0.214218050246001</c:v>
                </c:pt>
                <c:pt idx="1">
                  <c:v>0.230111152914099</c:v>
                </c:pt>
              </c:numCache>
            </c:numRef>
          </c:val>
          <c:smooth val="0"/>
        </c:ser>
        <c:ser>
          <c:idx val="1"/>
          <c:order val="1"/>
          <c:tx>
            <c:strRef>
              <c:f>DEFOR_definition!$A$3</c:f>
              <c:strCache>
                <c:ptCount val="1"/>
                <c:pt idx="0">
                  <c:v>Indonesia</c:v>
                </c:pt>
              </c:strCache>
            </c:strRef>
          </c:tx>
          <c:spPr>
            <a:ln w="28575" cap="rnd">
              <a:solidFill>
                <a:schemeClr val="accent2"/>
              </a:solidFill>
              <a:round/>
            </a:ln>
            <a:effectLst/>
          </c:spPr>
          <c:marker>
            <c:symbol val="none"/>
          </c:marker>
          <c:cat>
            <c:strRef>
              <c:f>DEFOR_definition!$D$1:$E$1</c:f>
              <c:strCache>
                <c:ptCount val="2"/>
                <c:pt idx="0">
                  <c:v>DEF_NF_9000</c:v>
                </c:pt>
                <c:pt idx="1">
                  <c:v>DEF_NF_0010</c:v>
                </c:pt>
              </c:strCache>
            </c:strRef>
          </c:cat>
          <c:val>
            <c:numRef>
              <c:f>DEFOR_definition!$D$3:$E$3</c:f>
              <c:numCache>
                <c:formatCode>General</c:formatCode>
                <c:ptCount val="2"/>
                <c:pt idx="0">
                  <c:v>0.185275444785966</c:v>
                </c:pt>
                <c:pt idx="1">
                  <c:v>0.151057300417774</c:v>
                </c:pt>
              </c:numCache>
            </c:numRef>
          </c:val>
          <c:smooth val="0"/>
        </c:ser>
        <c:ser>
          <c:idx val="2"/>
          <c:order val="2"/>
          <c:tx>
            <c:strRef>
              <c:f>DEFOR_definition!$A$4</c:f>
              <c:strCache>
                <c:ptCount val="1"/>
                <c:pt idx="0">
                  <c:v>Vietnam</c:v>
                </c:pt>
              </c:strCache>
            </c:strRef>
          </c:tx>
          <c:spPr>
            <a:ln w="28575" cap="rnd">
              <a:solidFill>
                <a:schemeClr val="accent3"/>
              </a:solidFill>
              <a:round/>
            </a:ln>
            <a:effectLst/>
          </c:spPr>
          <c:marker>
            <c:symbol val="none"/>
          </c:marker>
          <c:cat>
            <c:strRef>
              <c:f>DEFOR_definition!$D$1:$E$1</c:f>
              <c:strCache>
                <c:ptCount val="2"/>
                <c:pt idx="0">
                  <c:v>DEF_NF_9000</c:v>
                </c:pt>
                <c:pt idx="1">
                  <c:v>DEF_NF_0010</c:v>
                </c:pt>
              </c:strCache>
            </c:strRef>
          </c:cat>
          <c:val>
            <c:numRef>
              <c:f>DEFOR_definition!$D$4:$E$4</c:f>
              <c:numCache>
                <c:formatCode>General</c:formatCode>
                <c:ptCount val="2"/>
                <c:pt idx="0">
                  <c:v>0.172401266707927</c:v>
                </c:pt>
                <c:pt idx="1">
                  <c:v>0.257925769425072</c:v>
                </c:pt>
              </c:numCache>
            </c:numRef>
          </c:val>
          <c:smooth val="0"/>
        </c:ser>
        <c:ser>
          <c:idx val="3"/>
          <c:order val="3"/>
          <c:tx>
            <c:strRef>
              <c:f>DEFOR_definition!$A$5</c:f>
              <c:strCache>
                <c:ptCount val="1"/>
                <c:pt idx="0">
                  <c:v>China_Yunnan
</c:v>
                </c:pt>
              </c:strCache>
            </c:strRef>
          </c:tx>
          <c:spPr>
            <a:ln w="28575" cap="rnd">
              <a:solidFill>
                <a:schemeClr val="accent4"/>
              </a:solidFill>
              <a:round/>
            </a:ln>
            <a:effectLst/>
          </c:spPr>
          <c:marker>
            <c:symbol val="none"/>
          </c:marker>
          <c:cat>
            <c:strRef>
              <c:f>DEFOR_definition!$D$1:$E$1</c:f>
              <c:strCache>
                <c:ptCount val="2"/>
                <c:pt idx="0">
                  <c:v>DEF_NF_9000</c:v>
                </c:pt>
                <c:pt idx="1">
                  <c:v>DEF_NF_0010</c:v>
                </c:pt>
              </c:strCache>
            </c:strRef>
          </c:cat>
          <c:val>
            <c:numRef>
              <c:f>DEFOR_definition!$D$5:$E$5</c:f>
              <c:numCache>
                <c:formatCode>General</c:formatCode>
                <c:ptCount val="2"/>
                <c:pt idx="0">
                  <c:v>0.130961547063187</c:v>
                </c:pt>
                <c:pt idx="1">
                  <c:v>0.274751341944993</c:v>
                </c:pt>
              </c:numCache>
            </c:numRef>
          </c:val>
          <c:smooth val="0"/>
        </c:ser>
        <c:ser>
          <c:idx val="4"/>
          <c:order val="4"/>
          <c:tx>
            <c:strRef>
              <c:f>DEFOR_definition!$A$6</c:f>
              <c:strCache>
                <c:ptCount val="1"/>
                <c:pt idx="0">
                  <c:v>Thailand</c:v>
                </c:pt>
              </c:strCache>
            </c:strRef>
          </c:tx>
          <c:spPr>
            <a:ln w="28575" cap="rnd">
              <a:solidFill>
                <a:schemeClr val="accent5"/>
              </a:solidFill>
              <a:round/>
            </a:ln>
            <a:effectLst/>
          </c:spPr>
          <c:marker>
            <c:symbol val="none"/>
          </c:marker>
          <c:cat>
            <c:strRef>
              <c:f>DEFOR_definition!$D$1:$E$1</c:f>
              <c:strCache>
                <c:ptCount val="2"/>
                <c:pt idx="0">
                  <c:v>DEF_NF_9000</c:v>
                </c:pt>
                <c:pt idx="1">
                  <c:v>DEF_NF_0010</c:v>
                </c:pt>
              </c:strCache>
            </c:strRef>
          </c:cat>
          <c:val>
            <c:numRef>
              <c:f>DEFOR_definition!$D$6:$E$6</c:f>
              <c:numCache>
                <c:formatCode>General</c:formatCode>
                <c:ptCount val="2"/>
                <c:pt idx="0">
                  <c:v>0.129073849961246</c:v>
                </c:pt>
                <c:pt idx="1">
                  <c:v>0.363492325693011</c:v>
                </c:pt>
              </c:numCache>
            </c:numRef>
          </c:val>
          <c:smooth val="0"/>
        </c:ser>
        <c:ser>
          <c:idx val="5"/>
          <c:order val="5"/>
          <c:tx>
            <c:strRef>
              <c:f>DEFOR_definition!$A$7</c:f>
              <c:strCache>
                <c:ptCount val="1"/>
                <c:pt idx="0">
                  <c:v>Myanmar</c:v>
                </c:pt>
              </c:strCache>
            </c:strRef>
          </c:tx>
          <c:spPr>
            <a:ln w="28575" cap="rnd">
              <a:solidFill>
                <a:schemeClr val="accent6"/>
              </a:solidFill>
              <a:round/>
            </a:ln>
            <a:effectLst/>
          </c:spPr>
          <c:marker>
            <c:symbol val="none"/>
          </c:marker>
          <c:cat>
            <c:strRef>
              <c:f>DEFOR_definition!$D$1:$E$1</c:f>
              <c:strCache>
                <c:ptCount val="2"/>
                <c:pt idx="0">
                  <c:v>DEF_NF_9000</c:v>
                </c:pt>
                <c:pt idx="1">
                  <c:v>DEF_NF_0010</c:v>
                </c:pt>
              </c:strCache>
            </c:strRef>
          </c:cat>
          <c:val>
            <c:numRef>
              <c:f>DEFOR_definition!$D$7:$E$7</c:f>
              <c:numCache>
                <c:formatCode>General</c:formatCode>
                <c:ptCount val="2"/>
                <c:pt idx="0">
                  <c:v>0.0763998940516743</c:v>
                </c:pt>
                <c:pt idx="1">
                  <c:v>0.217523456196227</c:v>
                </c:pt>
              </c:numCache>
            </c:numRef>
          </c:val>
          <c:smooth val="0"/>
        </c:ser>
        <c:ser>
          <c:idx val="6"/>
          <c:order val="6"/>
          <c:tx>
            <c:strRef>
              <c:f>DEFOR_definition!$A$8</c:f>
              <c:strCache>
                <c:ptCount val="1"/>
                <c:pt idx="0">
                  <c:v>Laos</c:v>
                </c:pt>
              </c:strCache>
            </c:strRef>
          </c:tx>
          <c:spPr>
            <a:ln w="28575" cap="rnd">
              <a:solidFill>
                <a:schemeClr val="accent1">
                  <a:lumMod val="60000"/>
                </a:schemeClr>
              </a:solidFill>
              <a:round/>
            </a:ln>
            <a:effectLst/>
          </c:spPr>
          <c:marker>
            <c:symbol val="none"/>
          </c:marker>
          <c:cat>
            <c:strRef>
              <c:f>DEFOR_definition!$D$1:$E$1</c:f>
              <c:strCache>
                <c:ptCount val="2"/>
                <c:pt idx="0">
                  <c:v>DEF_NF_9000</c:v>
                </c:pt>
                <c:pt idx="1">
                  <c:v>DEF_NF_0010</c:v>
                </c:pt>
              </c:strCache>
            </c:strRef>
          </c:cat>
          <c:val>
            <c:numRef>
              <c:f>DEFOR_definition!$D$8:$E$8</c:f>
              <c:numCache>
                <c:formatCode>General</c:formatCode>
                <c:ptCount val="2"/>
                <c:pt idx="0">
                  <c:v>0.0634527533675408</c:v>
                </c:pt>
                <c:pt idx="1">
                  <c:v>0.196724863370842</c:v>
                </c:pt>
              </c:numCache>
            </c:numRef>
          </c:val>
          <c:smooth val="0"/>
        </c:ser>
        <c:ser>
          <c:idx val="7"/>
          <c:order val="7"/>
          <c:tx>
            <c:strRef>
              <c:f>DEFOR_definition!$A$9</c:f>
              <c:strCache>
                <c:ptCount val="1"/>
                <c:pt idx="0">
                  <c:v>Malaysia</c:v>
                </c:pt>
              </c:strCache>
            </c:strRef>
          </c:tx>
          <c:spPr>
            <a:ln w="28575" cap="rnd">
              <a:solidFill>
                <a:schemeClr val="accent2">
                  <a:lumMod val="60000"/>
                </a:schemeClr>
              </a:solidFill>
              <a:round/>
            </a:ln>
            <a:effectLst/>
          </c:spPr>
          <c:marker>
            <c:symbol val="none"/>
          </c:marker>
          <c:cat>
            <c:strRef>
              <c:f>DEFOR_definition!$D$1:$E$1</c:f>
              <c:strCache>
                <c:ptCount val="2"/>
                <c:pt idx="0">
                  <c:v>DEF_NF_9000</c:v>
                </c:pt>
                <c:pt idx="1">
                  <c:v>DEF_NF_0010</c:v>
                </c:pt>
              </c:strCache>
            </c:strRef>
          </c:cat>
          <c:val>
            <c:numRef>
              <c:f>DEFOR_definition!$D$9:$E$9</c:f>
              <c:numCache>
                <c:formatCode>General</c:formatCode>
                <c:ptCount val="2"/>
                <c:pt idx="0">
                  <c:v>0.132166348662938</c:v>
                </c:pt>
                <c:pt idx="1">
                  <c:v>0.209002643364273</c:v>
                </c:pt>
              </c:numCache>
            </c:numRef>
          </c:val>
          <c:smooth val="0"/>
        </c:ser>
        <c:dLbls>
          <c:showLegendKey val="0"/>
          <c:showVal val="0"/>
          <c:showCatName val="0"/>
          <c:showSerName val="0"/>
          <c:showPercent val="0"/>
          <c:showBubbleSize val="0"/>
        </c:dLbls>
        <c:marker val="1"/>
        <c:smooth val="0"/>
        <c:axId val="2037302616"/>
        <c:axId val="2037306328"/>
      </c:lineChart>
      <c:catAx>
        <c:axId val="2037302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306328"/>
        <c:crosses val="autoZero"/>
        <c:auto val="1"/>
        <c:lblAlgn val="ctr"/>
        <c:lblOffset val="100"/>
        <c:noMultiLvlLbl val="0"/>
      </c:catAx>
      <c:valAx>
        <c:axId val="2037306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302616"/>
        <c:crosses val="autoZero"/>
        <c:crossBetween val="between"/>
      </c:valAx>
      <c:spPr>
        <a:noFill/>
        <a:ln>
          <a:noFill/>
        </a:ln>
        <a:effectLst/>
      </c:spPr>
    </c:plotArea>
    <c:legend>
      <c:legendPos val="b"/>
      <c:layout>
        <c:manualLayout>
          <c:xMode val="edge"/>
          <c:yMode val="edge"/>
          <c:x val="0.124677908830189"/>
          <c:y val="0.801354229883417"/>
          <c:w val="0.750643965680296"/>
          <c:h val="0.17238551026407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Deforestation (Loss</a:t>
            </a:r>
            <a:r>
              <a:rPr lang="en-US" baseline="0"/>
              <a:t> of </a:t>
            </a:r>
            <a:r>
              <a:rPr lang="en-US"/>
              <a:t>NF + AF)</a:t>
            </a:r>
          </a:p>
        </c:rich>
      </c:tx>
      <c:layout/>
      <c:overlay val="0"/>
      <c:spPr>
        <a:noFill/>
        <a:ln>
          <a:noFill/>
        </a:ln>
        <a:effectLst/>
      </c:spPr>
    </c:title>
    <c:autoTitleDeleted val="0"/>
    <c:plotArea>
      <c:layout>
        <c:manualLayout>
          <c:layoutTarget val="inner"/>
          <c:xMode val="edge"/>
          <c:yMode val="edge"/>
          <c:x val="0.072198903660481"/>
          <c:y val="0.162332172988256"/>
          <c:w val="0.897533788563464"/>
          <c:h val="0.581257066921963"/>
        </c:manualLayout>
      </c:layout>
      <c:lineChart>
        <c:grouping val="standard"/>
        <c:varyColors val="0"/>
        <c:ser>
          <c:idx val="0"/>
          <c:order val="0"/>
          <c:tx>
            <c:strRef>
              <c:f>DEFOR_definition!$A$2</c:f>
              <c:strCache>
                <c:ptCount val="1"/>
                <c:pt idx="0">
                  <c:v>Cambodia</c:v>
                </c:pt>
              </c:strCache>
            </c:strRef>
          </c:tx>
          <c:spPr>
            <a:ln w="28575" cap="rnd">
              <a:solidFill>
                <a:schemeClr val="accent1"/>
              </a:solidFill>
              <a:round/>
            </a:ln>
            <a:effectLst/>
          </c:spPr>
          <c:marker>
            <c:symbol val="none"/>
          </c:marker>
          <c:cat>
            <c:strRef>
              <c:f>DEFOR_definition!$F$1:$G$1</c:f>
              <c:strCache>
                <c:ptCount val="2"/>
                <c:pt idx="0">
                  <c:v>DEF_NF_AF_9000</c:v>
                </c:pt>
                <c:pt idx="1">
                  <c:v>DEF_NF_AF_0010</c:v>
                </c:pt>
              </c:strCache>
            </c:strRef>
          </c:cat>
          <c:val>
            <c:numRef>
              <c:f>DEFOR_definition!$F$2:$G$2</c:f>
              <c:numCache>
                <c:formatCode>General</c:formatCode>
                <c:ptCount val="2"/>
                <c:pt idx="0">
                  <c:v>0.21639220067669</c:v>
                </c:pt>
                <c:pt idx="1">
                  <c:v>0.147000206909917</c:v>
                </c:pt>
              </c:numCache>
            </c:numRef>
          </c:val>
          <c:smooth val="0"/>
        </c:ser>
        <c:ser>
          <c:idx val="1"/>
          <c:order val="1"/>
          <c:tx>
            <c:strRef>
              <c:f>DEFOR_definition!$A$3</c:f>
              <c:strCache>
                <c:ptCount val="1"/>
                <c:pt idx="0">
                  <c:v>Indonesia</c:v>
                </c:pt>
              </c:strCache>
            </c:strRef>
          </c:tx>
          <c:spPr>
            <a:ln w="28575" cap="rnd">
              <a:solidFill>
                <a:schemeClr val="accent2"/>
              </a:solidFill>
              <a:round/>
            </a:ln>
            <a:effectLst/>
          </c:spPr>
          <c:marker>
            <c:symbol val="none"/>
          </c:marker>
          <c:cat>
            <c:strRef>
              <c:f>DEFOR_definition!$F$1:$G$1</c:f>
              <c:strCache>
                <c:ptCount val="2"/>
                <c:pt idx="0">
                  <c:v>DEF_NF_AF_9000</c:v>
                </c:pt>
                <c:pt idx="1">
                  <c:v>DEF_NF_AF_0010</c:v>
                </c:pt>
              </c:strCache>
            </c:strRef>
          </c:cat>
          <c:val>
            <c:numRef>
              <c:f>DEFOR_definition!$F$3:$G$3</c:f>
              <c:numCache>
                <c:formatCode>General</c:formatCode>
                <c:ptCount val="2"/>
                <c:pt idx="0">
                  <c:v>0.186420269538442</c:v>
                </c:pt>
                <c:pt idx="1">
                  <c:v>0.146407013773686</c:v>
                </c:pt>
              </c:numCache>
            </c:numRef>
          </c:val>
          <c:smooth val="0"/>
        </c:ser>
        <c:ser>
          <c:idx val="2"/>
          <c:order val="2"/>
          <c:tx>
            <c:strRef>
              <c:f>DEFOR_definition!$A$4</c:f>
              <c:strCache>
                <c:ptCount val="1"/>
                <c:pt idx="0">
                  <c:v>Vietnam</c:v>
                </c:pt>
              </c:strCache>
            </c:strRef>
          </c:tx>
          <c:spPr>
            <a:ln w="28575" cap="rnd">
              <a:solidFill>
                <a:schemeClr val="accent3"/>
              </a:solidFill>
              <a:round/>
            </a:ln>
            <a:effectLst/>
          </c:spPr>
          <c:marker>
            <c:symbol val="none"/>
          </c:marker>
          <c:cat>
            <c:strRef>
              <c:f>DEFOR_definition!$F$1:$G$1</c:f>
              <c:strCache>
                <c:ptCount val="2"/>
                <c:pt idx="0">
                  <c:v>DEF_NF_AF_9000</c:v>
                </c:pt>
                <c:pt idx="1">
                  <c:v>DEF_NF_AF_0010</c:v>
                </c:pt>
              </c:strCache>
            </c:strRef>
          </c:cat>
          <c:val>
            <c:numRef>
              <c:f>DEFOR_definition!$F$4:$G$4</c:f>
              <c:numCache>
                <c:formatCode>General</c:formatCode>
                <c:ptCount val="2"/>
                <c:pt idx="0">
                  <c:v>0.162186713367729</c:v>
                </c:pt>
                <c:pt idx="1">
                  <c:v>0.218192068807924</c:v>
                </c:pt>
              </c:numCache>
            </c:numRef>
          </c:val>
          <c:smooth val="0"/>
        </c:ser>
        <c:ser>
          <c:idx val="3"/>
          <c:order val="3"/>
          <c:tx>
            <c:strRef>
              <c:f>DEFOR_definition!$A$5</c:f>
              <c:strCache>
                <c:ptCount val="1"/>
                <c:pt idx="0">
                  <c:v>China_Yunnan
</c:v>
                </c:pt>
              </c:strCache>
            </c:strRef>
          </c:tx>
          <c:spPr>
            <a:ln w="28575" cap="rnd">
              <a:solidFill>
                <a:schemeClr val="accent4"/>
              </a:solidFill>
              <a:round/>
            </a:ln>
            <a:effectLst/>
          </c:spPr>
          <c:marker>
            <c:symbol val="none"/>
          </c:marker>
          <c:cat>
            <c:strRef>
              <c:f>DEFOR_definition!$F$1:$G$1</c:f>
              <c:strCache>
                <c:ptCount val="2"/>
                <c:pt idx="0">
                  <c:v>DEF_NF_AF_9000</c:v>
                </c:pt>
                <c:pt idx="1">
                  <c:v>DEF_NF_AF_0010</c:v>
                </c:pt>
              </c:strCache>
            </c:strRef>
          </c:cat>
          <c:val>
            <c:numRef>
              <c:f>DEFOR_definition!$F$5:$G$5</c:f>
              <c:numCache>
                <c:formatCode>General</c:formatCode>
                <c:ptCount val="2"/>
                <c:pt idx="0">
                  <c:v>0.107055063421053</c:v>
                </c:pt>
                <c:pt idx="1">
                  <c:v>0.206186686625991</c:v>
                </c:pt>
              </c:numCache>
            </c:numRef>
          </c:val>
          <c:smooth val="0"/>
        </c:ser>
        <c:ser>
          <c:idx val="4"/>
          <c:order val="4"/>
          <c:tx>
            <c:strRef>
              <c:f>DEFOR_definition!$A$6</c:f>
              <c:strCache>
                <c:ptCount val="1"/>
                <c:pt idx="0">
                  <c:v>Thailand</c:v>
                </c:pt>
              </c:strCache>
            </c:strRef>
          </c:tx>
          <c:spPr>
            <a:ln w="28575" cap="rnd">
              <a:solidFill>
                <a:schemeClr val="accent5"/>
              </a:solidFill>
              <a:round/>
            </a:ln>
            <a:effectLst/>
          </c:spPr>
          <c:marker>
            <c:symbol val="none"/>
          </c:marker>
          <c:cat>
            <c:strRef>
              <c:f>DEFOR_definition!$F$1:$G$1</c:f>
              <c:strCache>
                <c:ptCount val="2"/>
                <c:pt idx="0">
                  <c:v>DEF_NF_AF_9000</c:v>
                </c:pt>
                <c:pt idx="1">
                  <c:v>DEF_NF_AF_0010</c:v>
                </c:pt>
              </c:strCache>
            </c:strRef>
          </c:cat>
          <c:val>
            <c:numRef>
              <c:f>DEFOR_definition!$F$6:$G$6</c:f>
              <c:numCache>
                <c:formatCode>General</c:formatCode>
                <c:ptCount val="2"/>
                <c:pt idx="0">
                  <c:v>0.0849167075223821</c:v>
                </c:pt>
                <c:pt idx="1">
                  <c:v>0.421300825027892</c:v>
                </c:pt>
              </c:numCache>
            </c:numRef>
          </c:val>
          <c:smooth val="0"/>
        </c:ser>
        <c:ser>
          <c:idx val="5"/>
          <c:order val="5"/>
          <c:tx>
            <c:strRef>
              <c:f>DEFOR_definition!$A$7</c:f>
              <c:strCache>
                <c:ptCount val="1"/>
                <c:pt idx="0">
                  <c:v>Myanmar</c:v>
                </c:pt>
              </c:strCache>
            </c:strRef>
          </c:tx>
          <c:spPr>
            <a:ln w="28575" cap="rnd">
              <a:solidFill>
                <a:schemeClr val="accent6"/>
              </a:solidFill>
              <a:round/>
            </a:ln>
            <a:effectLst/>
          </c:spPr>
          <c:marker>
            <c:symbol val="none"/>
          </c:marker>
          <c:cat>
            <c:strRef>
              <c:f>DEFOR_definition!$F$1:$G$1</c:f>
              <c:strCache>
                <c:ptCount val="2"/>
                <c:pt idx="0">
                  <c:v>DEF_NF_AF_9000</c:v>
                </c:pt>
                <c:pt idx="1">
                  <c:v>DEF_NF_AF_0010</c:v>
                </c:pt>
              </c:strCache>
            </c:strRef>
          </c:cat>
          <c:val>
            <c:numRef>
              <c:f>DEFOR_definition!$F$7:$G$7</c:f>
              <c:numCache>
                <c:formatCode>General</c:formatCode>
                <c:ptCount val="2"/>
                <c:pt idx="0">
                  <c:v>0.0608177704497449</c:v>
                </c:pt>
                <c:pt idx="1">
                  <c:v>0.20638700685646</c:v>
                </c:pt>
              </c:numCache>
            </c:numRef>
          </c:val>
          <c:smooth val="0"/>
        </c:ser>
        <c:ser>
          <c:idx val="6"/>
          <c:order val="6"/>
          <c:tx>
            <c:strRef>
              <c:f>DEFOR_definition!$A$8</c:f>
              <c:strCache>
                <c:ptCount val="1"/>
                <c:pt idx="0">
                  <c:v>Laos</c:v>
                </c:pt>
              </c:strCache>
            </c:strRef>
          </c:tx>
          <c:spPr>
            <a:ln w="28575" cap="rnd">
              <a:solidFill>
                <a:schemeClr val="accent1">
                  <a:lumMod val="60000"/>
                </a:schemeClr>
              </a:solidFill>
              <a:round/>
            </a:ln>
            <a:effectLst/>
          </c:spPr>
          <c:marker>
            <c:symbol val="none"/>
          </c:marker>
          <c:cat>
            <c:strRef>
              <c:f>DEFOR_definition!$F$1:$G$1</c:f>
              <c:strCache>
                <c:ptCount val="2"/>
                <c:pt idx="0">
                  <c:v>DEF_NF_AF_9000</c:v>
                </c:pt>
                <c:pt idx="1">
                  <c:v>DEF_NF_AF_0010</c:v>
                </c:pt>
              </c:strCache>
            </c:strRef>
          </c:cat>
          <c:val>
            <c:numRef>
              <c:f>DEFOR_definition!$F$8:$G$8</c:f>
              <c:numCache>
                <c:formatCode>General</c:formatCode>
                <c:ptCount val="2"/>
                <c:pt idx="0">
                  <c:v>0.0470137620388324</c:v>
                </c:pt>
                <c:pt idx="1">
                  <c:v>0.157264247953416</c:v>
                </c:pt>
              </c:numCache>
            </c:numRef>
          </c:val>
          <c:smooth val="0"/>
        </c:ser>
        <c:ser>
          <c:idx val="7"/>
          <c:order val="7"/>
          <c:tx>
            <c:strRef>
              <c:f>DEFOR_definition!$A$9</c:f>
              <c:strCache>
                <c:ptCount val="1"/>
                <c:pt idx="0">
                  <c:v>Malaysia</c:v>
                </c:pt>
              </c:strCache>
            </c:strRef>
          </c:tx>
          <c:spPr>
            <a:ln w="28575" cap="rnd">
              <a:solidFill>
                <a:schemeClr val="accent2">
                  <a:lumMod val="60000"/>
                </a:schemeClr>
              </a:solidFill>
              <a:round/>
            </a:ln>
            <a:effectLst/>
          </c:spPr>
          <c:marker>
            <c:symbol val="none"/>
          </c:marker>
          <c:cat>
            <c:strRef>
              <c:f>DEFOR_definition!$F$1:$G$1</c:f>
              <c:strCache>
                <c:ptCount val="2"/>
                <c:pt idx="0">
                  <c:v>DEF_NF_AF_9000</c:v>
                </c:pt>
                <c:pt idx="1">
                  <c:v>DEF_NF_AF_0010</c:v>
                </c:pt>
              </c:strCache>
            </c:strRef>
          </c:cat>
          <c:val>
            <c:numRef>
              <c:f>DEFOR_definition!$F$9:$G$9</c:f>
              <c:numCache>
                <c:formatCode>General</c:formatCode>
                <c:ptCount val="2"/>
                <c:pt idx="0">
                  <c:v>0.0408864239411288</c:v>
                </c:pt>
                <c:pt idx="1">
                  <c:v>0.274509469175061</c:v>
                </c:pt>
              </c:numCache>
            </c:numRef>
          </c:val>
          <c:smooth val="0"/>
        </c:ser>
        <c:dLbls>
          <c:showLegendKey val="0"/>
          <c:showVal val="0"/>
          <c:showCatName val="0"/>
          <c:showSerName val="0"/>
          <c:showPercent val="0"/>
          <c:showBubbleSize val="0"/>
        </c:dLbls>
        <c:marker val="1"/>
        <c:smooth val="0"/>
        <c:axId val="2079082792"/>
        <c:axId val="2079086504"/>
      </c:lineChart>
      <c:catAx>
        <c:axId val="2079082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9086504"/>
        <c:crosses val="autoZero"/>
        <c:auto val="1"/>
        <c:lblAlgn val="ctr"/>
        <c:lblOffset val="100"/>
        <c:noMultiLvlLbl val="0"/>
      </c:catAx>
      <c:valAx>
        <c:axId val="2079086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9082792"/>
        <c:crosses val="autoZero"/>
        <c:crossBetween val="between"/>
      </c:valAx>
      <c:spPr>
        <a:noFill/>
        <a:ln>
          <a:noFill/>
        </a:ln>
        <a:effectLst/>
      </c:spPr>
    </c:plotArea>
    <c:legend>
      <c:legendPos val="b"/>
      <c:layout>
        <c:manualLayout>
          <c:xMode val="edge"/>
          <c:yMode val="edge"/>
          <c:x val="0.0613917198438926"/>
          <c:y val="0.814484359809672"/>
          <c:w val="0.882719490521263"/>
          <c:h val="0.16363209031323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Deforestation</a:t>
            </a:r>
            <a:r>
              <a:rPr lang="en-US" baseline="0"/>
              <a:t> (NF + AF + Tree)</a:t>
            </a:r>
            <a:endParaRPr lang="en-US"/>
          </a:p>
        </c:rich>
      </c:tx>
      <c:layout/>
      <c:overlay val="0"/>
      <c:spPr>
        <a:noFill/>
        <a:ln>
          <a:noFill/>
        </a:ln>
        <a:effectLst/>
      </c:spPr>
    </c:title>
    <c:autoTitleDeleted val="0"/>
    <c:plotArea>
      <c:layout>
        <c:manualLayout>
          <c:layoutTarget val="inner"/>
          <c:xMode val="edge"/>
          <c:yMode val="edge"/>
          <c:x val="0.0923267716612202"/>
          <c:y val="0.162332172988256"/>
          <c:w val="0.877405920562725"/>
          <c:h val="0.612761797042654"/>
        </c:manualLayout>
      </c:layout>
      <c:lineChart>
        <c:grouping val="standard"/>
        <c:varyColors val="0"/>
        <c:ser>
          <c:idx val="0"/>
          <c:order val="0"/>
          <c:tx>
            <c:strRef>
              <c:f>DEFOR_definition!$A$2</c:f>
              <c:strCache>
                <c:ptCount val="1"/>
                <c:pt idx="0">
                  <c:v>Cambodia</c:v>
                </c:pt>
              </c:strCache>
            </c:strRef>
          </c:tx>
          <c:spPr>
            <a:ln w="28575" cap="rnd">
              <a:solidFill>
                <a:schemeClr val="accent1"/>
              </a:solidFill>
              <a:round/>
            </a:ln>
            <a:effectLst/>
          </c:spPr>
          <c:marker>
            <c:symbol val="none"/>
          </c:marker>
          <c:cat>
            <c:strRef>
              <c:f>DEFOR_definition!$H$1:$I$1</c:f>
              <c:strCache>
                <c:ptCount val="2"/>
                <c:pt idx="0">
                  <c:v>DEF_NF_AF_TREE_9000</c:v>
                </c:pt>
                <c:pt idx="1">
                  <c:v>DEF_NF_AF_TREE_0010</c:v>
                </c:pt>
              </c:strCache>
            </c:strRef>
          </c:cat>
          <c:val>
            <c:numRef>
              <c:f>DEFOR_definition!$H$2:$I$2</c:f>
              <c:numCache>
                <c:formatCode>General</c:formatCode>
                <c:ptCount val="2"/>
                <c:pt idx="0">
                  <c:v>0.211425255221622</c:v>
                </c:pt>
                <c:pt idx="1">
                  <c:v>0.107449058391592</c:v>
                </c:pt>
              </c:numCache>
            </c:numRef>
          </c:val>
          <c:smooth val="0"/>
        </c:ser>
        <c:ser>
          <c:idx val="1"/>
          <c:order val="1"/>
          <c:tx>
            <c:strRef>
              <c:f>DEFOR_definition!$A$3</c:f>
              <c:strCache>
                <c:ptCount val="1"/>
                <c:pt idx="0">
                  <c:v>Indonesia</c:v>
                </c:pt>
              </c:strCache>
            </c:strRef>
          </c:tx>
          <c:spPr>
            <a:ln w="28575" cap="rnd">
              <a:solidFill>
                <a:schemeClr val="accent2"/>
              </a:solidFill>
              <a:round/>
            </a:ln>
            <a:effectLst/>
          </c:spPr>
          <c:marker>
            <c:symbol val="none"/>
          </c:marker>
          <c:cat>
            <c:strRef>
              <c:f>DEFOR_definition!$H$1:$I$1</c:f>
              <c:strCache>
                <c:ptCount val="2"/>
                <c:pt idx="0">
                  <c:v>DEF_NF_AF_TREE_9000</c:v>
                </c:pt>
                <c:pt idx="1">
                  <c:v>DEF_NF_AF_TREE_0010</c:v>
                </c:pt>
              </c:strCache>
            </c:strRef>
          </c:cat>
          <c:val>
            <c:numRef>
              <c:f>DEFOR_definition!$H$3:$I$3</c:f>
              <c:numCache>
                <c:formatCode>General</c:formatCode>
                <c:ptCount val="2"/>
                <c:pt idx="0">
                  <c:v>0.0791600772233845</c:v>
                </c:pt>
                <c:pt idx="1">
                  <c:v>0.0554833897416185</c:v>
                </c:pt>
              </c:numCache>
            </c:numRef>
          </c:val>
          <c:smooth val="0"/>
        </c:ser>
        <c:ser>
          <c:idx val="2"/>
          <c:order val="2"/>
          <c:tx>
            <c:strRef>
              <c:f>DEFOR_definition!$A$4</c:f>
              <c:strCache>
                <c:ptCount val="1"/>
                <c:pt idx="0">
                  <c:v>Vietnam</c:v>
                </c:pt>
              </c:strCache>
            </c:strRef>
          </c:tx>
          <c:spPr>
            <a:ln w="28575" cap="rnd">
              <a:solidFill>
                <a:schemeClr val="accent3"/>
              </a:solidFill>
              <a:round/>
            </a:ln>
            <a:effectLst/>
          </c:spPr>
          <c:marker>
            <c:symbol val="none"/>
          </c:marker>
          <c:cat>
            <c:strRef>
              <c:f>DEFOR_definition!$H$1:$I$1</c:f>
              <c:strCache>
                <c:ptCount val="2"/>
                <c:pt idx="0">
                  <c:v>DEF_NF_AF_TREE_9000</c:v>
                </c:pt>
                <c:pt idx="1">
                  <c:v>DEF_NF_AF_TREE_0010</c:v>
                </c:pt>
              </c:strCache>
            </c:strRef>
          </c:cat>
          <c:val>
            <c:numRef>
              <c:f>DEFOR_definition!$H$4:$I$4</c:f>
              <c:numCache>
                <c:formatCode>General</c:formatCode>
                <c:ptCount val="2"/>
                <c:pt idx="0">
                  <c:v>0.138701485000643</c:v>
                </c:pt>
                <c:pt idx="1">
                  <c:v>0.058940835873032</c:v>
                </c:pt>
              </c:numCache>
            </c:numRef>
          </c:val>
          <c:smooth val="0"/>
        </c:ser>
        <c:ser>
          <c:idx val="3"/>
          <c:order val="3"/>
          <c:tx>
            <c:strRef>
              <c:f>DEFOR_definition!$A$5</c:f>
              <c:strCache>
                <c:ptCount val="1"/>
                <c:pt idx="0">
                  <c:v>China_Yunnan
</c:v>
                </c:pt>
              </c:strCache>
            </c:strRef>
          </c:tx>
          <c:spPr>
            <a:ln w="28575" cap="rnd">
              <a:solidFill>
                <a:schemeClr val="accent4"/>
              </a:solidFill>
              <a:round/>
            </a:ln>
            <a:effectLst/>
          </c:spPr>
          <c:marker>
            <c:symbol val="none"/>
          </c:marker>
          <c:cat>
            <c:strRef>
              <c:f>DEFOR_definition!$H$1:$I$1</c:f>
              <c:strCache>
                <c:ptCount val="2"/>
                <c:pt idx="0">
                  <c:v>DEF_NF_AF_TREE_9000</c:v>
                </c:pt>
                <c:pt idx="1">
                  <c:v>DEF_NF_AF_TREE_0010</c:v>
                </c:pt>
              </c:strCache>
            </c:strRef>
          </c:cat>
          <c:val>
            <c:numRef>
              <c:f>DEFOR_definition!$H$5:$I$5</c:f>
              <c:numCache>
                <c:formatCode>General</c:formatCode>
                <c:ptCount val="2"/>
                <c:pt idx="0">
                  <c:v>0.0616925813204215</c:v>
                </c:pt>
                <c:pt idx="1">
                  <c:v>0.128784210891829</c:v>
                </c:pt>
              </c:numCache>
            </c:numRef>
          </c:val>
          <c:smooth val="0"/>
        </c:ser>
        <c:ser>
          <c:idx val="4"/>
          <c:order val="4"/>
          <c:tx>
            <c:strRef>
              <c:f>DEFOR_definition!$A$6</c:f>
              <c:strCache>
                <c:ptCount val="1"/>
                <c:pt idx="0">
                  <c:v>Thailand</c:v>
                </c:pt>
              </c:strCache>
            </c:strRef>
          </c:tx>
          <c:spPr>
            <a:ln w="28575" cap="rnd">
              <a:solidFill>
                <a:schemeClr val="accent5"/>
              </a:solidFill>
              <a:round/>
            </a:ln>
            <a:effectLst/>
          </c:spPr>
          <c:marker>
            <c:symbol val="none"/>
          </c:marker>
          <c:cat>
            <c:strRef>
              <c:f>DEFOR_definition!$H$1:$I$1</c:f>
              <c:strCache>
                <c:ptCount val="2"/>
                <c:pt idx="0">
                  <c:v>DEF_NF_AF_TREE_9000</c:v>
                </c:pt>
                <c:pt idx="1">
                  <c:v>DEF_NF_AF_TREE_0010</c:v>
                </c:pt>
              </c:strCache>
            </c:strRef>
          </c:cat>
          <c:val>
            <c:numRef>
              <c:f>DEFOR_definition!$H$6:$I$6</c:f>
              <c:numCache>
                <c:formatCode>General</c:formatCode>
                <c:ptCount val="2"/>
                <c:pt idx="0">
                  <c:v>0.0358537292586699</c:v>
                </c:pt>
                <c:pt idx="1">
                  <c:v>0.225130565589121</c:v>
                </c:pt>
              </c:numCache>
            </c:numRef>
          </c:val>
          <c:smooth val="0"/>
        </c:ser>
        <c:ser>
          <c:idx val="5"/>
          <c:order val="5"/>
          <c:tx>
            <c:strRef>
              <c:f>DEFOR_definition!$A$7</c:f>
              <c:strCache>
                <c:ptCount val="1"/>
                <c:pt idx="0">
                  <c:v>Myanmar</c:v>
                </c:pt>
              </c:strCache>
            </c:strRef>
          </c:tx>
          <c:spPr>
            <a:ln w="28575" cap="rnd">
              <a:solidFill>
                <a:schemeClr val="accent6"/>
              </a:solidFill>
              <a:round/>
            </a:ln>
            <a:effectLst/>
          </c:spPr>
          <c:marker>
            <c:symbol val="none"/>
          </c:marker>
          <c:cat>
            <c:strRef>
              <c:f>DEFOR_definition!$H$1:$I$1</c:f>
              <c:strCache>
                <c:ptCount val="2"/>
                <c:pt idx="0">
                  <c:v>DEF_NF_AF_TREE_9000</c:v>
                </c:pt>
                <c:pt idx="1">
                  <c:v>DEF_NF_AF_TREE_0010</c:v>
                </c:pt>
              </c:strCache>
            </c:strRef>
          </c:cat>
          <c:val>
            <c:numRef>
              <c:f>DEFOR_definition!$H$7:$I$7</c:f>
              <c:numCache>
                <c:formatCode>General</c:formatCode>
                <c:ptCount val="2"/>
                <c:pt idx="0">
                  <c:v>0.0380216736304362</c:v>
                </c:pt>
                <c:pt idx="1">
                  <c:v>0.197326517618241</c:v>
                </c:pt>
              </c:numCache>
            </c:numRef>
          </c:val>
          <c:smooth val="0"/>
        </c:ser>
        <c:ser>
          <c:idx val="6"/>
          <c:order val="6"/>
          <c:tx>
            <c:strRef>
              <c:f>DEFOR_definition!$A$8</c:f>
              <c:strCache>
                <c:ptCount val="1"/>
                <c:pt idx="0">
                  <c:v>Laos</c:v>
                </c:pt>
              </c:strCache>
            </c:strRef>
          </c:tx>
          <c:spPr>
            <a:ln w="28575" cap="rnd">
              <a:solidFill>
                <a:schemeClr val="accent1">
                  <a:lumMod val="60000"/>
                </a:schemeClr>
              </a:solidFill>
              <a:round/>
            </a:ln>
            <a:effectLst/>
          </c:spPr>
          <c:marker>
            <c:symbol val="none"/>
          </c:marker>
          <c:cat>
            <c:strRef>
              <c:f>DEFOR_definition!$H$1:$I$1</c:f>
              <c:strCache>
                <c:ptCount val="2"/>
                <c:pt idx="0">
                  <c:v>DEF_NF_AF_TREE_9000</c:v>
                </c:pt>
                <c:pt idx="1">
                  <c:v>DEF_NF_AF_TREE_0010</c:v>
                </c:pt>
              </c:strCache>
            </c:strRef>
          </c:cat>
          <c:val>
            <c:numRef>
              <c:f>DEFOR_definition!$H$8:$I$8</c:f>
              <c:numCache>
                <c:formatCode>General</c:formatCode>
                <c:ptCount val="2"/>
                <c:pt idx="0">
                  <c:v>0.0458694357343801</c:v>
                </c:pt>
                <c:pt idx="1">
                  <c:v>0.131558700992803</c:v>
                </c:pt>
              </c:numCache>
            </c:numRef>
          </c:val>
          <c:smooth val="0"/>
        </c:ser>
        <c:ser>
          <c:idx val="7"/>
          <c:order val="7"/>
          <c:tx>
            <c:strRef>
              <c:f>DEFOR_definition!$A$9</c:f>
              <c:strCache>
                <c:ptCount val="1"/>
                <c:pt idx="0">
                  <c:v>Malaysia</c:v>
                </c:pt>
              </c:strCache>
            </c:strRef>
          </c:tx>
          <c:spPr>
            <a:ln w="28575" cap="rnd">
              <a:solidFill>
                <a:schemeClr val="accent2">
                  <a:lumMod val="60000"/>
                </a:schemeClr>
              </a:solidFill>
              <a:round/>
            </a:ln>
            <a:effectLst/>
          </c:spPr>
          <c:marker>
            <c:symbol val="none"/>
          </c:marker>
          <c:cat>
            <c:strRef>
              <c:f>DEFOR_definition!$H$1:$I$1</c:f>
              <c:strCache>
                <c:ptCount val="2"/>
                <c:pt idx="0">
                  <c:v>DEF_NF_AF_TREE_9000</c:v>
                </c:pt>
                <c:pt idx="1">
                  <c:v>DEF_NF_AF_TREE_0010</c:v>
                </c:pt>
              </c:strCache>
            </c:strRef>
          </c:cat>
          <c:val>
            <c:numRef>
              <c:f>DEFOR_definition!$H$9:$I$9</c:f>
              <c:numCache>
                <c:formatCode>General</c:formatCode>
                <c:ptCount val="2"/>
                <c:pt idx="0">
                  <c:v>-0.000457068034345954</c:v>
                </c:pt>
                <c:pt idx="1">
                  <c:v>0.0571961565673675</c:v>
                </c:pt>
              </c:numCache>
            </c:numRef>
          </c:val>
          <c:smooth val="0"/>
        </c:ser>
        <c:dLbls>
          <c:showLegendKey val="0"/>
          <c:showVal val="0"/>
          <c:showCatName val="0"/>
          <c:showSerName val="0"/>
          <c:showPercent val="0"/>
          <c:showBubbleSize val="0"/>
        </c:dLbls>
        <c:marker val="1"/>
        <c:smooth val="0"/>
        <c:axId val="2079147928"/>
        <c:axId val="2079151640"/>
      </c:lineChart>
      <c:catAx>
        <c:axId val="2079147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9151640"/>
        <c:crosses val="autoZero"/>
        <c:auto val="1"/>
        <c:lblAlgn val="ctr"/>
        <c:lblOffset val="100"/>
        <c:noMultiLvlLbl val="0"/>
      </c:catAx>
      <c:valAx>
        <c:axId val="2079151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9147928"/>
        <c:crosses val="autoZero"/>
        <c:crossBetween val="between"/>
      </c:valAx>
      <c:spPr>
        <a:noFill/>
        <a:ln>
          <a:noFill/>
        </a:ln>
        <a:effectLst/>
      </c:spPr>
    </c:plotArea>
    <c:legend>
      <c:legendPos val="b"/>
      <c:layout>
        <c:manualLayout>
          <c:xMode val="edge"/>
          <c:yMode val="edge"/>
          <c:x val="0.0256212651994642"/>
          <c:y val="0.814484359809672"/>
          <c:w val="0.907483651428944"/>
          <c:h val="0.1592553803378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dLbls>
          <c:showLegendKey val="0"/>
          <c:showVal val="0"/>
          <c:showCatName val="0"/>
          <c:showSerName val="0"/>
          <c:showPercent val="0"/>
          <c:showBubbleSize val="0"/>
        </c:dLbls>
        <c:gapWidth val="150"/>
        <c:overlap val="100"/>
        <c:axId val="2118345528"/>
        <c:axId val="2118306216"/>
      </c:barChart>
      <c:catAx>
        <c:axId val="2118345528"/>
        <c:scaling>
          <c:orientation val="minMax"/>
        </c:scaling>
        <c:delete val="0"/>
        <c:axPos val="b"/>
        <c:majorTickMark val="out"/>
        <c:minorTickMark val="none"/>
        <c:tickLblPos val="nextTo"/>
        <c:crossAx val="2118306216"/>
        <c:crosses val="autoZero"/>
        <c:auto val="1"/>
        <c:lblAlgn val="ctr"/>
        <c:lblOffset val="100"/>
        <c:noMultiLvlLbl val="0"/>
      </c:catAx>
      <c:valAx>
        <c:axId val="2118306216"/>
        <c:scaling>
          <c:orientation val="minMax"/>
        </c:scaling>
        <c:delete val="0"/>
        <c:axPos val="l"/>
        <c:majorGridlines/>
        <c:numFmt formatCode="General" sourceLinked="1"/>
        <c:majorTickMark val="out"/>
        <c:minorTickMark val="none"/>
        <c:tickLblPos val="nextTo"/>
        <c:crossAx val="211834552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8.png"/></Relationships>
</file>

<file path=ppt/drawings/_rels/drawing2.x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2.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2001500" cy="640080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270000" y="-2768600"/>
          <a:ext cx="10488984" cy="5276552"/>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54E187-0575-4781-BD03-7EF14A10310C}" type="datetimeFigureOut">
              <a:rPr lang="en-US" smtClean="0"/>
              <a:t>24/11/14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440DB2-9CC5-455F-864B-CC33C74F3338}" type="slidenum">
              <a:rPr lang="en-US" smtClean="0"/>
              <a:t>‹#›</a:t>
            </a:fld>
            <a:endParaRPr lang="en-US"/>
          </a:p>
        </p:txBody>
      </p:sp>
    </p:spTree>
    <p:extLst>
      <p:ext uri="{BB962C8B-B14F-4D97-AF65-F5344CB8AC3E}">
        <p14:creationId xmlns:p14="http://schemas.microsoft.com/office/powerpoint/2010/main" val="402738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Small farms are more efficient than large farms, as evidenced by an impressive body of empirical studies showing an inverse relationship between farm size and land productivity across Asia and Africa (Larson et al. 2014; Eastwood et al. 2010; Binswanger-</a:t>
            </a:r>
            <a:r>
              <a:rPr lang="en-US" sz="1200" kern="1200" dirty="0" err="1" smtClean="0">
                <a:solidFill>
                  <a:schemeClr val="tx1"/>
                </a:solidFill>
                <a:effectLst/>
                <a:latin typeface="+mn-lt"/>
                <a:ea typeface="+mn-ea"/>
                <a:cs typeface="+mn-cs"/>
              </a:rPr>
              <a:t>Mkhize</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McCalla</a:t>
            </a:r>
            <a:r>
              <a:rPr lang="en-US" sz="1200" kern="1200" dirty="0" smtClean="0">
                <a:solidFill>
                  <a:schemeClr val="tx1"/>
                </a:solidFill>
                <a:effectLst/>
                <a:latin typeface="+mn-lt"/>
                <a:ea typeface="+mn-ea"/>
                <a:cs typeface="+mn-cs"/>
              </a:rPr>
              <a:t> 2010). Moreover, small farms typically achieve their higher land productivity using labor-intensive methods rather than capital- intensive machines. These are important efficiency advantages in poor countries where land and capital are scarce relative to labor. </a:t>
            </a:r>
          </a:p>
          <a:p>
            <a:endParaRPr lang="en-US" dirty="0" smtClean="0">
              <a:effectLst/>
            </a:endParaRPr>
          </a:p>
          <a:p>
            <a:r>
              <a:rPr lang="en-US" sz="1200" kern="1200" dirty="0" smtClean="0">
                <a:solidFill>
                  <a:schemeClr val="tx1"/>
                </a:solidFill>
                <a:effectLst/>
                <a:latin typeface="+mn-lt"/>
                <a:ea typeface="+mn-ea"/>
                <a:cs typeface="+mn-cs"/>
              </a:rPr>
              <a:t>In poor, labor-abundant economies, not only are small farms more efficient, but because they also account for large shares of the rural poor, small farm development can be a “win-win” proposition for growth and poverty reduction. Asia’s green revolution demonstrated how agricultural growth that reaches large numbers of small farms can transform rural economies and raise enormous numbers of people out of poverty (</a:t>
            </a:r>
            <a:r>
              <a:rPr lang="en-US" sz="1200" kern="1200" dirty="0" err="1" smtClean="0">
                <a:solidFill>
                  <a:schemeClr val="tx1"/>
                </a:solidFill>
                <a:effectLst/>
                <a:latin typeface="+mn-lt"/>
                <a:ea typeface="+mn-ea"/>
                <a:cs typeface="+mn-cs"/>
              </a:rPr>
              <a:t>Rosegrant</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Hazell</a:t>
            </a:r>
            <a:r>
              <a:rPr lang="en-US" sz="1200" kern="1200" dirty="0" smtClean="0">
                <a:solidFill>
                  <a:schemeClr val="tx1"/>
                </a:solidFill>
                <a:effectLst/>
                <a:latin typeface="+mn-lt"/>
                <a:ea typeface="+mn-ea"/>
                <a:cs typeface="+mn-cs"/>
              </a:rPr>
              <a:t> 2000). Recent studies also show that a more egalitarian distribution of land not only leads to higher economic growth but also helps ensure that the growth that is achieved is more beneficial to the poor (World Bank 2007). </a:t>
            </a:r>
            <a:endParaRPr lang="en-US" dirty="0" smtClean="0">
              <a:effectLst/>
            </a:endParaRPr>
          </a:p>
          <a:p>
            <a:endParaRPr lang="en-US" dirty="0" smtClean="0"/>
          </a:p>
          <a:p>
            <a:r>
              <a:rPr lang="en-US" sz="1200" kern="1200" dirty="0" smtClean="0">
                <a:solidFill>
                  <a:schemeClr val="tx1"/>
                </a:solidFill>
                <a:effectLst/>
                <a:latin typeface="+mn-lt"/>
                <a:ea typeface="+mn-ea"/>
                <a:cs typeface="+mn-cs"/>
              </a:rPr>
              <a:t>Small farms also contribute to greater food security, both through feeding their own families and by supplying local markets with foods that may be less costly and less risky than alternative supplies, particularly in regions facing high transport costs. Because they produce more output per hectare than large farms, they also contribute to greater national food self-sufficiency in land scarce countries.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Small farm households with cash incomes also have more favorable expenditure patterns than large farms for promoting growth of the local nonfarm economy, including rural towns. They spend higher shares of their incremental income on locally produced goods and services, many of which are labor intensive (Mellor 1976; </a:t>
            </a:r>
            <a:r>
              <a:rPr lang="en-US" sz="1200" kern="1200" dirty="0" err="1" smtClean="0">
                <a:solidFill>
                  <a:schemeClr val="tx1"/>
                </a:solidFill>
                <a:effectLst/>
                <a:latin typeface="+mn-lt"/>
                <a:ea typeface="+mn-ea"/>
                <a:cs typeface="+mn-cs"/>
              </a:rPr>
              <a:t>Hazell</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Roell</a:t>
            </a:r>
            <a:r>
              <a:rPr lang="en-US" sz="1200" kern="1200" dirty="0" smtClean="0">
                <a:solidFill>
                  <a:schemeClr val="tx1"/>
                </a:solidFill>
                <a:effectLst/>
                <a:latin typeface="+mn-lt"/>
                <a:ea typeface="+mn-ea"/>
                <a:cs typeface="+mn-cs"/>
              </a:rPr>
              <a:t> 1983). These demand patterns generate additional income and jobs in the local nonfarm economy, which can be beneficial to the poor. </a:t>
            </a:r>
            <a:endParaRPr lang="en-US" dirty="0" smtClean="0"/>
          </a:p>
          <a:p>
            <a:endParaRPr lang="en-US" dirty="0"/>
          </a:p>
        </p:txBody>
      </p:sp>
      <p:sp>
        <p:nvSpPr>
          <p:cNvPr id="4" name="Slide Number Placeholder 3"/>
          <p:cNvSpPr>
            <a:spLocks noGrp="1"/>
          </p:cNvSpPr>
          <p:nvPr>
            <p:ph type="sldNum" sz="quarter" idx="10"/>
          </p:nvPr>
        </p:nvSpPr>
        <p:spPr/>
        <p:txBody>
          <a:bodyPr/>
          <a:lstStyle/>
          <a:p>
            <a:fld id="{92440DB2-9CC5-455F-864B-CC33C74F3338}" type="slidenum">
              <a:rPr lang="en-US" smtClean="0"/>
              <a:t>2</a:t>
            </a:fld>
            <a:endParaRPr lang="en-US"/>
          </a:p>
        </p:txBody>
      </p:sp>
    </p:spTree>
    <p:extLst>
      <p:ext uri="{BB962C8B-B14F-4D97-AF65-F5344CB8AC3E}">
        <p14:creationId xmlns:p14="http://schemas.microsoft.com/office/powerpoint/2010/main" val="3923479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3D2130-4841-4FEF-9F21-E6E2D0A9EB58}" type="slidenum">
              <a:rPr lang="en-US" smtClean="0"/>
              <a:t>78</a:t>
            </a:fld>
            <a:endParaRPr lang="en-US"/>
          </a:p>
        </p:txBody>
      </p:sp>
    </p:spTree>
    <p:extLst>
      <p:ext uri="{BB962C8B-B14F-4D97-AF65-F5344CB8AC3E}">
        <p14:creationId xmlns:p14="http://schemas.microsoft.com/office/powerpoint/2010/main" val="129198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81B57D-A30D-4514-8548-DEAD717BE078}" type="slidenum">
              <a:rPr lang="en-US" smtClean="0"/>
              <a:t>79</a:t>
            </a:fld>
            <a:endParaRPr lang="en-US"/>
          </a:p>
        </p:txBody>
      </p:sp>
    </p:spTree>
    <p:extLst>
      <p:ext uri="{BB962C8B-B14F-4D97-AF65-F5344CB8AC3E}">
        <p14:creationId xmlns:p14="http://schemas.microsoft.com/office/powerpoint/2010/main" val="679560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Mark the build up of termites due to the large volume of cereals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076D973-04BC-244D-BFAD-9BF7FBA525FA}" type="slidenum">
              <a:rPr lang="en-GB">
                <a:latin typeface="Calibri" charset="0"/>
              </a:rPr>
              <a:pPr eaLnBrk="1" hangingPunct="1"/>
              <a:t>84</a:t>
            </a:fld>
            <a:endParaRPr lang="en-GB">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smtClean="0"/>
          </a:p>
        </p:txBody>
      </p:sp>
      <p:sp>
        <p:nvSpPr>
          <p:cNvPr id="64516"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9CA95254-F1E9-466B-AC1D-316E90285F5F}" type="slidenum">
              <a:rPr lang="en-US" smtClean="0"/>
              <a:pPr/>
              <a:t>95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smtClean="0"/>
          </a:p>
        </p:txBody>
      </p:sp>
      <p:sp>
        <p:nvSpPr>
          <p:cNvPr id="63492"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DDAAF8AC-F87F-4D82-BA64-9D9EB3BA45DF}" type="slidenum">
              <a:rPr lang="en-US" smtClean="0"/>
              <a:pPr/>
              <a:t>96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42B9047-9478-B84C-ACF4-93079A7DC9B0}" type="slidenum">
              <a:rPr lang="en-US" sz="1200"/>
              <a:pPr/>
              <a:t>100</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p:sp>
      <p:sp>
        <p:nvSpPr>
          <p:cNvPr id="69635" name="Notes Placeholder 2"/>
          <p:cNvSpPr>
            <a:spLocks noGrp="1"/>
          </p:cNvSpPr>
          <p:nvPr>
            <p:ph type="body" idx="1"/>
          </p:nvPr>
        </p:nvSpPr>
        <p:spPr>
          <a:noFill/>
          <a:ln w="9525"/>
        </p:spPr>
        <p:txBody>
          <a:bodyPr/>
          <a:lstStyle/>
          <a:p>
            <a:pPr eaLnBrk="1"/>
            <a:r>
              <a:rPr lang="en-US" smtClean="0"/>
              <a:t>What are the data points we want to highlight</a:t>
            </a:r>
          </a:p>
          <a:p>
            <a:pPr eaLnBrk="1"/>
            <a:r>
              <a:rPr lang="en-US" smtClean="0"/>
              <a:t>Build up – demographics, political, productivity, future resilience</a:t>
            </a:r>
          </a:p>
          <a:p>
            <a:pPr eaLnBrk="1"/>
            <a:r>
              <a:rPr lang="en-US" smtClean="0"/>
              <a:t>D – start with political (in the news – terrorism, instability) – what’s undelying this – productivity</a:t>
            </a:r>
          </a:p>
        </p:txBody>
      </p:sp>
      <p:sp>
        <p:nvSpPr>
          <p:cNvPr id="69636"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fld id="{ACC1F967-B1D1-4593-B4E5-3B96E3579413}" type="slidenum">
              <a:rPr lang="en-US">
                <a:ea typeface="MS PGothic" pitchFamily="34" charset="-128"/>
              </a:rPr>
              <a:pPr/>
              <a:t>14</a:t>
            </a:fld>
            <a:endParaRPr lang="en-US">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p:sp>
      <p:sp>
        <p:nvSpPr>
          <p:cNvPr id="69635" name="Notes Placeholder 2"/>
          <p:cNvSpPr>
            <a:spLocks noGrp="1"/>
          </p:cNvSpPr>
          <p:nvPr>
            <p:ph type="body" idx="1"/>
          </p:nvPr>
        </p:nvSpPr>
        <p:spPr>
          <a:noFill/>
          <a:ln w="9525"/>
        </p:spPr>
        <p:txBody>
          <a:bodyPr/>
          <a:lstStyle/>
          <a:p>
            <a:pPr eaLnBrk="1"/>
            <a:r>
              <a:rPr lang="en-US" smtClean="0"/>
              <a:t>What are the data points we want to highlight</a:t>
            </a:r>
          </a:p>
          <a:p>
            <a:pPr eaLnBrk="1"/>
            <a:r>
              <a:rPr lang="en-US" smtClean="0"/>
              <a:t>Build up – demographics, political, productivity, future resilience</a:t>
            </a:r>
          </a:p>
          <a:p>
            <a:pPr eaLnBrk="1"/>
            <a:r>
              <a:rPr lang="en-US" smtClean="0"/>
              <a:t>D – start with political (in the news – terrorism, instability) – what’s undelying this – productivity</a:t>
            </a:r>
          </a:p>
        </p:txBody>
      </p:sp>
      <p:sp>
        <p:nvSpPr>
          <p:cNvPr id="69636"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fld id="{ACC1F967-B1D1-4593-B4E5-3B96E3579413}" type="slidenum">
              <a:rPr lang="en-US">
                <a:ea typeface="MS PGothic" pitchFamily="34" charset="-128"/>
              </a:rPr>
              <a:pPr/>
              <a:t>28</a:t>
            </a:fld>
            <a:endParaRPr lang="en-US">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endParaRPr>
          </a:p>
        </p:txBody>
      </p:sp>
      <p:sp>
        <p:nvSpPr>
          <p:cNvPr id="7065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D64AFD27-E483-3343-9532-5AE87CAD6B84}" type="slidenum">
              <a:rPr lang="en-US" sz="1200">
                <a:latin typeface="Calibri" charset="0"/>
              </a:rPr>
              <a:pPr algn="r" eaLnBrk="1" hangingPunct="1"/>
              <a:t>43</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eaLnBrk="1" hangingPunct="1"/>
            <a:fld id="{A76BE32B-1C0A-2E43-9634-E8678AB3DEF4}" type="slidenum">
              <a:rPr lang="en-US">
                <a:solidFill>
                  <a:schemeClr val="tx1"/>
                </a:solidFill>
                <a:latin typeface="Arial" charset="0"/>
              </a:rPr>
              <a:pPr eaLnBrk="1" hangingPunct="1"/>
              <a:t>65</a:t>
            </a:fld>
            <a:endParaRPr lang="en-US">
              <a:solidFill>
                <a:schemeClr val="tx1"/>
              </a:solidFill>
              <a:latin typeface="Arial" charset="0"/>
            </a:endParaRPr>
          </a:p>
        </p:txBody>
      </p:sp>
      <p:sp>
        <p:nvSpPr>
          <p:cNvPr id="74755" name="Rectangle 2"/>
          <p:cNvSpPr>
            <a:spLocks noGrp="1" noRot="1" noChangeAspect="1" noChangeArrowheads="1" noTextEdit="1"/>
          </p:cNvSpPr>
          <p:nvPr>
            <p:ph type="sldImg"/>
          </p:nvPr>
        </p:nvSpPr>
        <p:spPr/>
      </p:sp>
      <p:sp>
        <p:nvSpPr>
          <p:cNvPr id="74756" name="Rectangle 3"/>
          <p:cNvSpPr>
            <a:spLocks noGrp="1" noChangeArrowheads="1"/>
          </p:cNvSpPr>
          <p:nvPr>
            <p:ph type="body" idx="1"/>
          </p:nvPr>
        </p:nvSpPr>
        <p:spPr>
          <a:ln/>
        </p:spPr>
        <p:txBody>
          <a:bodyPr/>
          <a:lstStyle/>
          <a:p>
            <a:pPr eaLnBrk="1" hangingPunct="1">
              <a:defRP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a:solidFill>
              <a:srgbClr val="000000"/>
            </a:solidFill>
            <a:miter lim="800000"/>
            <a:headEnd/>
            <a:tailEnd/>
          </a:ln>
        </p:spPr>
      </p:sp>
      <p:sp>
        <p:nvSpPr>
          <p:cNvPr id="92163" name="Notes Placeholder 2"/>
          <p:cNvSpPr>
            <a:spLocks noGrp="1"/>
          </p:cNvSpPr>
          <p:nvPr>
            <p:ph type="body" idx="1"/>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smtClean="0"/>
          </a:p>
        </p:txBody>
      </p:sp>
      <p:sp>
        <p:nvSpPr>
          <p:cNvPr id="5529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eaLnBrk="1" hangingPunct="1"/>
            <a:fld id="{3F755FC9-446F-3C4E-ADA4-FE45314A9085}" type="slidenum">
              <a:rPr lang="en-US">
                <a:solidFill>
                  <a:schemeClr val="tx1"/>
                </a:solidFill>
                <a:latin typeface="Arial" charset="0"/>
              </a:rPr>
              <a:pPr eaLnBrk="1" hangingPunct="1"/>
              <a:t>66</a:t>
            </a:fld>
            <a:endParaRPr lang="en-US">
              <a:solidFill>
                <a:schemeClr val="tx1"/>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p:sp>
      <p:sp>
        <p:nvSpPr>
          <p:cNvPr id="23554" name="Rectangle 2"/>
          <p:cNvSpPr>
            <a:spLocks noGrp="1" noChangeArrowheads="1"/>
          </p:cNvSpPr>
          <p:nvPr>
            <p:ph type="body" idx="1"/>
          </p:nvPr>
        </p:nvSpPr>
        <p:spPr/>
        <p:txBody>
          <a:bodyPr/>
          <a:lstStyle/>
          <a:p>
            <a:pPr eaLnBrk="1">
              <a:defRPr/>
            </a:pPr>
            <a:r>
              <a:rPr lang="en-US" smtClean="0"/>
              <a:t>High input carbon practices: Improved crop varieties, crop rotation, use cover crop, conservation agriculture, better use of manure</a:t>
            </a:r>
          </a:p>
          <a:p>
            <a:pPr eaLnBrk="1">
              <a:defRPr/>
            </a:pPr>
            <a:endParaRPr lang="en-US" smtClean="0"/>
          </a:p>
          <a:p>
            <a:pPr eaLnBrk="1">
              <a:defRPr/>
            </a:pPr>
            <a:r>
              <a:rPr lang="en-US" smtClean="0"/>
              <a:t>Integrated nutrient management: reduction of leaching, improved N use, improved use of fertilizers</a:t>
            </a:r>
          </a:p>
          <a:p>
            <a:pPr eaLnBrk="1">
              <a:defRPr/>
            </a:pPr>
            <a:endParaRPr lang="en-US" smtClean="0"/>
          </a:p>
          <a:p>
            <a:pPr eaLnBrk="1">
              <a:defRPr/>
            </a:pPr>
            <a:r>
              <a:rPr lang="en-US" smtClean="0"/>
              <a:t>Increase availability of water: water management, water harvesting</a:t>
            </a:r>
          </a:p>
          <a:p>
            <a:pPr eaLnBrk="1">
              <a:defRPr/>
            </a:pPr>
            <a:endParaRPr lang="en-US" smtClean="0"/>
          </a:p>
          <a:p>
            <a:pPr eaLnBrk="1">
              <a:defRPr/>
            </a:pPr>
            <a:r>
              <a:rPr lang="en-US" smtClean="0"/>
              <a:t>Improved tillage: less soil disturbance, incorporating crop residues and soil organic matter</a:t>
            </a:r>
          </a:p>
          <a:p>
            <a:pPr eaLnBrk="1">
              <a:defRPr/>
            </a:pPr>
            <a:endParaRPr lang="en-US" smtClean="0"/>
          </a:p>
          <a:p>
            <a:pPr eaLnBrk="1">
              <a:defRPr/>
            </a:pPr>
            <a:r>
              <a:rPr lang="en-US" smtClean="0"/>
              <a:t>Agroforestry: increase above ground biomass and fuel wood, reduce soil erosion, set-aside,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Rot="1" noChangeAspect="1" noChangeArrowheads="1" noTextEdit="1"/>
          </p:cNvSpPr>
          <p:nvPr>
            <p:ph type="sldImg"/>
          </p:nvPr>
        </p:nvSpPr>
        <p:spPr/>
      </p:sp>
      <p:sp>
        <p:nvSpPr>
          <p:cNvPr id="75779" name="Rectangle 2"/>
          <p:cNvSpPr>
            <a:spLocks noGrp="1" noChangeArrowheads="1"/>
          </p:cNvSpPr>
          <p:nvPr>
            <p:ph type="body" idx="1"/>
          </p:nvPr>
        </p:nvSpPr>
        <p:spPr>
          <a:noFill/>
          <a:ln w="9525"/>
        </p:spPr>
        <p:txBody>
          <a:bodyPr/>
          <a:lstStyle/>
          <a:p>
            <a:pPr eaLnBrk="1"/>
            <a:r>
              <a:rPr lang="fr-FR" smtClean="0"/>
              <a:t>The slide is an output of the Land Health Surveillance Framework and shows C-stocks in the Yala watershed, western Kenya. Accurate SOC measurements allow tracking C-stock changes over time and can hence be used for monitoring, reporting and verification (MRV). This is a requirement for C-markets to function.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42687"/>
            <a:ext cx="7772400" cy="1470025"/>
          </a:xfrm>
        </p:spPr>
        <p:txBody>
          <a:bodyPr/>
          <a:lstStyle>
            <a:lvl1pPr algn="ctr">
              <a:defRPr b="1"/>
            </a:lvl1pPr>
          </a:lstStyle>
          <a:p>
            <a:r>
              <a:rPr lang="nl-BE" dirty="0" smtClean="0"/>
              <a:t>Click to edit Master title style</a:t>
            </a:r>
            <a:endParaRPr lang="en-US" dirty="0"/>
          </a:p>
        </p:txBody>
      </p:sp>
      <p:sp>
        <p:nvSpPr>
          <p:cNvPr id="3" name="Subtitle 2"/>
          <p:cNvSpPr>
            <a:spLocks noGrp="1"/>
          </p:cNvSpPr>
          <p:nvPr>
            <p:ph type="subTitle" idx="1"/>
          </p:nvPr>
        </p:nvSpPr>
        <p:spPr>
          <a:xfrm>
            <a:off x="1371600" y="5278482"/>
            <a:ext cx="6400800" cy="9375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sp>
        <p:nvSpPr>
          <p:cNvPr id="4" name="Date Placeholder 3"/>
          <p:cNvSpPr>
            <a:spLocks noGrp="1"/>
          </p:cNvSpPr>
          <p:nvPr>
            <p:ph type="dt" sz="half" idx="10"/>
          </p:nvPr>
        </p:nvSpPr>
        <p:spPr>
          <a:xfrm>
            <a:off x="457200" y="6492875"/>
            <a:ext cx="2133600" cy="365125"/>
          </a:xfrm>
          <a:prstGeom prst="rect">
            <a:avLst/>
          </a:prstGeom>
        </p:spPr>
        <p:txBody>
          <a:bodyPr/>
          <a:lstStyle/>
          <a:p>
            <a:fld id="{4AA16D9C-839F-0543-B312-A3DC2400AE06}" type="datetimeFigureOut">
              <a:rPr lang="en-US" smtClean="0"/>
              <a:t>24/11/14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E9486C6-B5B9-5942-A94D-E2B073871EEC}" type="slidenum">
              <a:rPr lang="en-US" smtClean="0"/>
              <a:t>‹#›</a:t>
            </a:fld>
            <a:endParaRPr lang="en-US"/>
          </a:p>
        </p:txBody>
      </p:sp>
      <p:pic>
        <p:nvPicPr>
          <p:cNvPr id="7" name="Picture 1" descr="ima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33338"/>
            <a:ext cx="9144000" cy="309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314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a:xfrm>
            <a:off x="457200" y="6492875"/>
            <a:ext cx="2133600" cy="365125"/>
          </a:xfrm>
          <a:prstGeom prst="rect">
            <a:avLst/>
          </a:prstGeom>
        </p:spPr>
        <p:txBody>
          <a:bodyPr/>
          <a:lstStyle/>
          <a:p>
            <a:fld id="{4AA16D9C-839F-0543-B312-A3DC2400AE06}" type="datetimeFigureOut">
              <a:rPr lang="en-US" smtClean="0"/>
              <a:t>24/11/14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E9486C6-B5B9-5942-A94D-E2B073871EEC}" type="slidenum">
              <a:rPr lang="en-US" smtClean="0"/>
              <a:t>‹#›</a:t>
            </a:fld>
            <a:endParaRPr lang="en-US"/>
          </a:p>
        </p:txBody>
      </p:sp>
    </p:spTree>
    <p:extLst>
      <p:ext uri="{BB962C8B-B14F-4D97-AF65-F5344CB8AC3E}">
        <p14:creationId xmlns:p14="http://schemas.microsoft.com/office/powerpoint/2010/main" val="168409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a:xfrm>
            <a:off x="457200" y="6492875"/>
            <a:ext cx="2133600" cy="365125"/>
          </a:xfrm>
          <a:prstGeom prst="rect">
            <a:avLst/>
          </a:prstGeom>
        </p:spPr>
        <p:txBody>
          <a:bodyPr/>
          <a:lstStyle/>
          <a:p>
            <a:fld id="{4AA16D9C-839F-0543-B312-A3DC2400AE06}" type="datetimeFigureOut">
              <a:rPr lang="en-US" smtClean="0"/>
              <a:t>24/11/14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E9486C6-B5B9-5942-A94D-E2B073871EEC}" type="slidenum">
              <a:rPr lang="en-US" smtClean="0"/>
              <a:t>‹#›</a:t>
            </a:fld>
            <a:endParaRPr lang="en-US"/>
          </a:p>
        </p:txBody>
      </p:sp>
    </p:spTree>
    <p:extLst>
      <p:ext uri="{BB962C8B-B14F-4D97-AF65-F5344CB8AC3E}">
        <p14:creationId xmlns:p14="http://schemas.microsoft.com/office/powerpoint/2010/main" val="748705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1"/>
            <a:ext cx="8229600" cy="4525963"/>
          </a:xfrm>
          <a:prstGeom prst="rect">
            <a:avLst/>
          </a:prstGeom>
        </p:spPr>
        <p:txBody>
          <a:bodyPr/>
          <a:lstStyle/>
          <a:p>
            <a:pPr lvl="0"/>
            <a:endParaRPr lang="en-GB" noProof="0"/>
          </a:p>
        </p:txBody>
      </p:sp>
      <p:sp>
        <p:nvSpPr>
          <p:cNvPr id="4" name="Date Placeholder 3"/>
          <p:cNvSpPr>
            <a:spLocks noGrp="1"/>
          </p:cNvSpPr>
          <p:nvPr>
            <p:ph type="dt" sz="half" idx="10"/>
          </p:nvPr>
        </p:nvSpPr>
        <p:spPr>
          <a:xfrm>
            <a:off x="457200" y="6245225"/>
            <a:ext cx="2133600" cy="476250"/>
          </a:xfrm>
          <a:prstGeom prst="rect">
            <a:avLst/>
          </a:prstGeom>
        </p:spPr>
        <p:txBody>
          <a:bodyPr lIns="91435" tIns="45718" rIns="91435" bIns="45718"/>
          <a:lstStyle>
            <a:lvl1pPr>
              <a:defRPr>
                <a:latin typeface="Calibri" pitchFamily="34" charset="0"/>
                <a:ea typeface="+mn-ea"/>
              </a:defRPr>
            </a:lvl1pPr>
          </a:lstStyle>
          <a:p>
            <a:pPr>
              <a:defRPr/>
            </a:pPr>
            <a:endParaRPr lang="en-GB"/>
          </a:p>
        </p:txBody>
      </p:sp>
      <p:sp>
        <p:nvSpPr>
          <p:cNvPr id="5" name="Footer Placeholder 4"/>
          <p:cNvSpPr>
            <a:spLocks noGrp="1"/>
          </p:cNvSpPr>
          <p:nvPr>
            <p:ph type="ftr" sz="quarter" idx="11"/>
          </p:nvPr>
        </p:nvSpPr>
        <p:spPr>
          <a:xfrm>
            <a:off x="3124201" y="6245225"/>
            <a:ext cx="2895600" cy="476250"/>
          </a:xfrm>
          <a:prstGeom prst="rect">
            <a:avLst/>
          </a:prstGeom>
        </p:spPr>
        <p:txBody>
          <a:bodyPr lIns="91435" tIns="45718" rIns="91435" bIns="45718"/>
          <a:lstStyle>
            <a:lvl1pPr>
              <a:defRPr>
                <a:latin typeface="Calibri" pitchFamily="34" charset="0"/>
                <a:ea typeface="+mn-ea"/>
              </a:defRPr>
            </a:lvl1pPr>
          </a:lstStyle>
          <a:p>
            <a:pPr>
              <a:defRPr/>
            </a:pPr>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35" tIns="45718" rIns="91435" bIns="45718" numCol="1" anchor="t" anchorCtr="0" compatLnSpc="1">
            <a:prstTxWarp prst="textNoShape">
              <a:avLst/>
            </a:prstTxWarp>
          </a:bodyPr>
          <a:lstStyle>
            <a:lvl1pPr>
              <a:defRPr/>
            </a:lvl1pPr>
          </a:lstStyle>
          <a:p>
            <a:fld id="{35C569CB-8C04-C64A-BB21-60D17B9C3419}" type="slidenum">
              <a:rPr lang="en-GB"/>
              <a:pPr/>
              <a:t>‹#›</a:t>
            </a:fld>
            <a:endParaRPr lang="en-GB"/>
          </a:p>
        </p:txBody>
      </p:sp>
    </p:spTree>
    <p:extLst>
      <p:ext uri="{BB962C8B-B14F-4D97-AF65-F5344CB8AC3E}">
        <p14:creationId xmlns:p14="http://schemas.microsoft.com/office/powerpoint/2010/main" val="290118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a:xfrm>
            <a:off x="457200" y="6492875"/>
            <a:ext cx="2133600" cy="365125"/>
          </a:xfrm>
          <a:prstGeom prst="rect">
            <a:avLst/>
          </a:prstGeom>
        </p:spPr>
        <p:txBody>
          <a:bodyPr/>
          <a:lstStyle/>
          <a:p>
            <a:fld id="{4AA16D9C-839F-0543-B312-A3DC2400AE06}" type="datetimeFigureOut">
              <a:rPr lang="en-US" smtClean="0"/>
              <a:t>24/11/14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E9486C6-B5B9-5942-A94D-E2B073871EEC}" type="slidenum">
              <a:rPr lang="en-US" smtClean="0"/>
              <a:t>‹#›</a:t>
            </a:fld>
            <a:endParaRPr lang="en-US"/>
          </a:p>
        </p:txBody>
      </p:sp>
    </p:spTree>
    <p:extLst>
      <p:ext uri="{BB962C8B-B14F-4D97-AF65-F5344CB8AC3E}">
        <p14:creationId xmlns:p14="http://schemas.microsoft.com/office/powerpoint/2010/main" val="2370758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52055" y="1648258"/>
            <a:ext cx="7772400" cy="1500187"/>
          </a:xfrm>
        </p:spPr>
        <p:txBody>
          <a:bodyPr anchor="b">
            <a:normAutofit/>
          </a:bodyPr>
          <a:lstStyle>
            <a:lvl1pPr marL="0" indent="0" algn="ctr">
              <a:buNone/>
              <a:defRPr sz="4000" b="0">
                <a:solidFill>
                  <a:srgbClr val="CC00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
        <p:nvSpPr>
          <p:cNvPr id="4" name="Date Placeholder 3"/>
          <p:cNvSpPr>
            <a:spLocks noGrp="1"/>
          </p:cNvSpPr>
          <p:nvPr>
            <p:ph type="dt" sz="half" idx="10"/>
          </p:nvPr>
        </p:nvSpPr>
        <p:spPr>
          <a:xfrm>
            <a:off x="457200" y="6492875"/>
            <a:ext cx="2133600" cy="365125"/>
          </a:xfrm>
          <a:prstGeom prst="rect">
            <a:avLst/>
          </a:prstGeom>
        </p:spPr>
        <p:txBody>
          <a:bodyPr/>
          <a:lstStyle/>
          <a:p>
            <a:fld id="{4AA16D9C-839F-0543-B312-A3DC2400AE06}" type="datetimeFigureOut">
              <a:rPr lang="en-US" smtClean="0"/>
              <a:t>24/11/14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E9486C6-B5B9-5942-A94D-E2B073871EEC}" type="slidenum">
              <a:rPr lang="en-US" smtClean="0"/>
              <a:t>‹#›</a:t>
            </a:fld>
            <a:endParaRPr lang="en-US"/>
          </a:p>
        </p:txBody>
      </p:sp>
      <p:sp>
        <p:nvSpPr>
          <p:cNvPr id="7" name="Text Placeholder 2"/>
          <p:cNvSpPr>
            <a:spLocks noGrp="1"/>
          </p:cNvSpPr>
          <p:nvPr>
            <p:ph type="body" idx="13"/>
          </p:nvPr>
        </p:nvSpPr>
        <p:spPr>
          <a:xfrm>
            <a:off x="852055" y="3148445"/>
            <a:ext cx="7772400" cy="2312555"/>
          </a:xfrm>
        </p:spPr>
        <p:txBody>
          <a:bodyPr anchor="b">
            <a:normAutofit/>
          </a:bodyPr>
          <a:lstStyle>
            <a:lvl1pPr marL="0" indent="0" algn="ctr">
              <a:buNone/>
              <a:defRPr sz="28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Tree>
    <p:extLst>
      <p:ext uri="{BB962C8B-B14F-4D97-AF65-F5344CB8AC3E}">
        <p14:creationId xmlns:p14="http://schemas.microsoft.com/office/powerpoint/2010/main" val="2105076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Date Placeholder 4"/>
          <p:cNvSpPr>
            <a:spLocks noGrp="1"/>
          </p:cNvSpPr>
          <p:nvPr>
            <p:ph type="dt" sz="half" idx="10"/>
          </p:nvPr>
        </p:nvSpPr>
        <p:spPr>
          <a:xfrm>
            <a:off x="457200" y="6492875"/>
            <a:ext cx="2133600" cy="365125"/>
          </a:xfrm>
          <a:prstGeom prst="rect">
            <a:avLst/>
          </a:prstGeom>
        </p:spPr>
        <p:txBody>
          <a:bodyPr/>
          <a:lstStyle/>
          <a:p>
            <a:fld id="{4AA16D9C-839F-0543-B312-A3DC2400AE06}" type="datetimeFigureOut">
              <a:rPr lang="en-US" smtClean="0"/>
              <a:t>24/11/14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E9486C6-B5B9-5942-A94D-E2B073871EEC}" type="slidenum">
              <a:rPr lang="en-US" smtClean="0"/>
              <a:t>‹#›</a:t>
            </a:fld>
            <a:endParaRPr lang="en-US"/>
          </a:p>
        </p:txBody>
      </p:sp>
    </p:spTree>
    <p:extLst>
      <p:ext uri="{BB962C8B-B14F-4D97-AF65-F5344CB8AC3E}">
        <p14:creationId xmlns:p14="http://schemas.microsoft.com/office/powerpoint/2010/main" val="5423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Date Placeholder 6"/>
          <p:cNvSpPr>
            <a:spLocks noGrp="1"/>
          </p:cNvSpPr>
          <p:nvPr>
            <p:ph type="dt" sz="half" idx="10"/>
          </p:nvPr>
        </p:nvSpPr>
        <p:spPr>
          <a:xfrm>
            <a:off x="457200" y="6492875"/>
            <a:ext cx="2133600" cy="365125"/>
          </a:xfrm>
          <a:prstGeom prst="rect">
            <a:avLst/>
          </a:prstGeom>
        </p:spPr>
        <p:txBody>
          <a:bodyPr/>
          <a:lstStyle/>
          <a:p>
            <a:fld id="{4AA16D9C-839F-0543-B312-A3DC2400AE06}" type="datetimeFigureOut">
              <a:rPr lang="en-US" smtClean="0"/>
              <a:t>24/11/14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E9486C6-B5B9-5942-A94D-E2B073871EEC}" type="slidenum">
              <a:rPr lang="en-US" smtClean="0"/>
              <a:t>‹#›</a:t>
            </a:fld>
            <a:endParaRPr lang="en-US"/>
          </a:p>
        </p:txBody>
      </p:sp>
    </p:spTree>
    <p:extLst>
      <p:ext uri="{BB962C8B-B14F-4D97-AF65-F5344CB8AC3E}">
        <p14:creationId xmlns:p14="http://schemas.microsoft.com/office/powerpoint/2010/main" val="211983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Date Placeholder 2"/>
          <p:cNvSpPr>
            <a:spLocks noGrp="1"/>
          </p:cNvSpPr>
          <p:nvPr>
            <p:ph type="dt" sz="half" idx="10"/>
          </p:nvPr>
        </p:nvSpPr>
        <p:spPr>
          <a:xfrm>
            <a:off x="457200" y="6492875"/>
            <a:ext cx="2133600" cy="365125"/>
          </a:xfrm>
          <a:prstGeom prst="rect">
            <a:avLst/>
          </a:prstGeom>
        </p:spPr>
        <p:txBody>
          <a:bodyPr/>
          <a:lstStyle/>
          <a:p>
            <a:fld id="{4AA16D9C-839F-0543-B312-A3DC2400AE06}" type="datetimeFigureOut">
              <a:rPr lang="en-US" smtClean="0"/>
              <a:t>24/11/14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E9486C6-B5B9-5942-A94D-E2B073871EEC}" type="slidenum">
              <a:rPr lang="en-US" smtClean="0"/>
              <a:t>‹#›</a:t>
            </a:fld>
            <a:endParaRPr lang="en-US"/>
          </a:p>
        </p:txBody>
      </p:sp>
    </p:spTree>
    <p:extLst>
      <p:ext uri="{BB962C8B-B14F-4D97-AF65-F5344CB8AC3E}">
        <p14:creationId xmlns:p14="http://schemas.microsoft.com/office/powerpoint/2010/main" val="3050498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92875"/>
            <a:ext cx="2133600" cy="365125"/>
          </a:xfrm>
          <a:prstGeom prst="rect">
            <a:avLst/>
          </a:prstGeom>
        </p:spPr>
        <p:txBody>
          <a:bodyPr/>
          <a:lstStyle/>
          <a:p>
            <a:fld id="{4AA16D9C-839F-0543-B312-A3DC2400AE06}" type="datetimeFigureOut">
              <a:rPr lang="en-US" smtClean="0"/>
              <a:t>24/11/14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E9486C6-B5B9-5942-A94D-E2B073871EEC}" type="slidenum">
              <a:rPr lang="en-US" smtClean="0"/>
              <a:t>‹#›</a:t>
            </a:fld>
            <a:endParaRPr lang="en-US"/>
          </a:p>
        </p:txBody>
      </p:sp>
    </p:spTree>
    <p:extLst>
      <p:ext uri="{BB962C8B-B14F-4D97-AF65-F5344CB8AC3E}">
        <p14:creationId xmlns:p14="http://schemas.microsoft.com/office/powerpoint/2010/main" val="181417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a:xfrm>
            <a:off x="457200" y="6492875"/>
            <a:ext cx="2133600" cy="365125"/>
          </a:xfrm>
          <a:prstGeom prst="rect">
            <a:avLst/>
          </a:prstGeom>
        </p:spPr>
        <p:txBody>
          <a:bodyPr/>
          <a:lstStyle/>
          <a:p>
            <a:fld id="{4AA16D9C-839F-0543-B312-A3DC2400AE06}" type="datetimeFigureOut">
              <a:rPr lang="en-US" smtClean="0"/>
              <a:t>24/11/14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E9486C6-B5B9-5942-A94D-E2B073871EEC}" type="slidenum">
              <a:rPr lang="en-US" smtClean="0"/>
              <a:t>‹#›</a:t>
            </a:fld>
            <a:endParaRPr lang="en-US"/>
          </a:p>
        </p:txBody>
      </p:sp>
    </p:spTree>
    <p:extLst>
      <p:ext uri="{BB962C8B-B14F-4D97-AF65-F5344CB8AC3E}">
        <p14:creationId xmlns:p14="http://schemas.microsoft.com/office/powerpoint/2010/main" val="176401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a:xfrm>
            <a:off x="457200" y="6492875"/>
            <a:ext cx="2133600" cy="365125"/>
          </a:xfrm>
          <a:prstGeom prst="rect">
            <a:avLst/>
          </a:prstGeom>
        </p:spPr>
        <p:txBody>
          <a:bodyPr/>
          <a:lstStyle/>
          <a:p>
            <a:fld id="{4AA16D9C-839F-0543-B312-A3DC2400AE06}" type="datetimeFigureOut">
              <a:rPr lang="en-US" smtClean="0"/>
              <a:t>24/11/14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E9486C6-B5B9-5942-A94D-E2B073871EEC}" type="slidenum">
              <a:rPr lang="en-US" smtClean="0"/>
              <a:t>‹#›</a:t>
            </a:fld>
            <a:endParaRPr lang="en-US"/>
          </a:p>
        </p:txBody>
      </p:sp>
    </p:spTree>
    <p:extLst>
      <p:ext uri="{BB962C8B-B14F-4D97-AF65-F5344CB8AC3E}">
        <p14:creationId xmlns:p14="http://schemas.microsoft.com/office/powerpoint/2010/main" val="27649741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6734"/>
            <a:ext cx="8229600" cy="949638"/>
          </a:xfrm>
          <a:prstGeom prst="rect">
            <a:avLst/>
          </a:prstGeom>
        </p:spPr>
        <p:txBody>
          <a:bodyPr vert="horz" lIns="91440" tIns="45720" rIns="91440" bIns="45720" rtlCol="0" anchor="ctr">
            <a:normAutofit/>
          </a:bodyPr>
          <a:lstStyle/>
          <a:p>
            <a:r>
              <a:rPr lang="nl-BE" smtClean="0"/>
              <a:t>Click to edit Master title style</a:t>
            </a:r>
            <a:endParaRPr lang="en-US" dirty="0"/>
          </a:p>
        </p:txBody>
      </p:sp>
      <p:sp>
        <p:nvSpPr>
          <p:cNvPr id="3" name="Text Placeholder 2"/>
          <p:cNvSpPr>
            <a:spLocks noGrp="1"/>
          </p:cNvSpPr>
          <p:nvPr>
            <p:ph type="body" idx="1"/>
          </p:nvPr>
        </p:nvSpPr>
        <p:spPr>
          <a:xfrm>
            <a:off x="457200" y="1242550"/>
            <a:ext cx="8229600" cy="4883614"/>
          </a:xfrm>
          <a:prstGeom prst="rect">
            <a:avLst/>
          </a:prstGeom>
        </p:spPr>
        <p:txBody>
          <a:bodyPr vert="horz" lIns="91440" tIns="45720" rIns="91440" bIns="45720" rtlCol="0">
            <a:normAutofit/>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dirty="0"/>
          </a:p>
        </p:txBody>
      </p:sp>
      <p:sp>
        <p:nvSpPr>
          <p:cNvPr id="6" name="Slide Number Placeholder 5"/>
          <p:cNvSpPr>
            <a:spLocks noGrp="1"/>
          </p:cNvSpPr>
          <p:nvPr>
            <p:ph type="sldNum" sz="quarter" idx="4"/>
          </p:nvPr>
        </p:nvSpPr>
        <p:spPr>
          <a:xfrm>
            <a:off x="8077238" y="6492875"/>
            <a:ext cx="609562" cy="365125"/>
          </a:xfrm>
          <a:prstGeom prst="rect">
            <a:avLst/>
          </a:prstGeom>
        </p:spPr>
        <p:txBody>
          <a:bodyPr vert="horz" lIns="91440" tIns="45720" rIns="91440" bIns="45720" rtlCol="0" anchor="b"/>
          <a:lstStyle>
            <a:lvl1pPr algn="r">
              <a:defRPr sz="1200">
                <a:solidFill>
                  <a:schemeClr val="tx1">
                    <a:tint val="75000"/>
                  </a:schemeClr>
                </a:solidFill>
              </a:defRPr>
            </a:lvl1pPr>
          </a:lstStyle>
          <a:p>
            <a:fld id="{FE9486C6-B5B9-5942-A94D-E2B073871EEC}" type="slidenum">
              <a:rPr lang="en-US" smtClean="0"/>
              <a:t>‹#›</a:t>
            </a:fld>
            <a:endParaRPr lang="en-US"/>
          </a:p>
        </p:txBody>
      </p:sp>
    </p:spTree>
    <p:extLst>
      <p:ext uri="{BB962C8B-B14F-4D97-AF65-F5344CB8AC3E}">
        <p14:creationId xmlns:p14="http://schemas.microsoft.com/office/powerpoint/2010/main" val="47491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4000" kern="1200">
          <a:solidFill>
            <a:srgbClr val="CC0099"/>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3.wmf"/><Relationship Id="rId4"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tiff"/><Relationship Id="rId3" Type="http://schemas.openxmlformats.org/officeDocument/2006/relationships/image" Target="../media/image99.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jpeg"/></Relationships>
</file>

<file path=ppt/slides/_rels/slide109.xml.rels><?xml version="1.0" encoding="UTF-8" standalone="yes"?>
<Relationships xmlns="http://schemas.openxmlformats.org/package/2006/relationships"><Relationship Id="rId3" Type="http://schemas.openxmlformats.org/officeDocument/2006/relationships/hyperlink" Target="http://www.worldagroforestrycentre.org/" TargetMode="Externa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hyperlink" Target="mailto:p.worms@cgiar.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 Id="rId3"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53.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 Id="rId3" Type="http://schemas.openxmlformats.org/officeDocument/2006/relationships/image" Target="../media/image3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Microsoft_Excel_97_-_2004_Worksheet2.xls"/><Relationship Id="rId4" Type="http://schemas.openxmlformats.org/officeDocument/2006/relationships/image" Target="../media/image81.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Microsoft_Excel_97_-_2004_Worksheet3.xls"/><Relationship Id="rId5" Type="http://schemas.openxmlformats.org/officeDocument/2006/relationships/image" Target="../media/image82.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tiff"/><Relationship Id="rId3" Type="http://schemas.openxmlformats.org/officeDocument/2006/relationships/image" Target="../media/image3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 Id="rId3" Type="http://schemas.openxmlformats.org/officeDocument/2006/relationships/image" Target="../media/image85.jpeg"/></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image" Target="../media/image8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smtClean="0"/>
              <a:t>How do the challenges of Climate </a:t>
            </a:r>
            <a:r>
              <a:rPr lang="en-US" sz="2800" dirty="0"/>
              <a:t>Change, Food and Nutrition Security and Health affect each other </a:t>
            </a:r>
            <a:r>
              <a:rPr lang="en-US" sz="2800" dirty="0" smtClean="0"/>
              <a:t>and </a:t>
            </a:r>
            <a:r>
              <a:rPr lang="en-US" sz="2800" dirty="0"/>
              <a:t>what, in this context, is the role of R&amp;D in providing sustainable and appropriate solutions?</a:t>
            </a:r>
          </a:p>
        </p:txBody>
      </p:sp>
      <p:pic>
        <p:nvPicPr>
          <p:cNvPr id="4" name="Picture 2" descr="imag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34383" y="5299770"/>
            <a:ext cx="1810494" cy="98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42599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So here’s a first answer.</a:t>
            </a:r>
            <a:endParaRPr lang="en-US" dirty="0"/>
          </a:p>
        </p:txBody>
      </p:sp>
      <p:sp>
        <p:nvSpPr>
          <p:cNvPr id="5" name="Text Placeholder 4"/>
          <p:cNvSpPr>
            <a:spLocks noGrp="1"/>
          </p:cNvSpPr>
          <p:nvPr>
            <p:ph type="body" idx="13"/>
          </p:nvPr>
        </p:nvSpPr>
        <p:spPr/>
        <p:txBody>
          <a:bodyPr/>
          <a:lstStyle/>
          <a:p>
            <a:endParaRPr lang="en-US"/>
          </a:p>
        </p:txBody>
      </p:sp>
    </p:spTree>
    <p:extLst>
      <p:ext uri="{BB962C8B-B14F-4D97-AF65-F5344CB8AC3E}">
        <p14:creationId xmlns:p14="http://schemas.microsoft.com/office/powerpoint/2010/main" val="5244733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638800"/>
            <a:ext cx="12858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descr="WAC 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4738" y="5486400"/>
            <a:ext cx="15240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normAutofit fontScale="90000"/>
          </a:bodyPr>
          <a:lstStyle/>
          <a:p>
            <a:r>
              <a:rPr lang="en-US" dirty="0"/>
              <a:t>African Union Strategy  to End Hunger by </a:t>
            </a:r>
            <a:r>
              <a:rPr lang="en-US" dirty="0" smtClean="0"/>
              <a:t>2025</a:t>
            </a:r>
            <a:endParaRPr lang="en-US" dirty="0"/>
          </a:p>
        </p:txBody>
      </p:sp>
      <p:sp>
        <p:nvSpPr>
          <p:cNvPr id="5" name="Content Placeholder 4"/>
          <p:cNvSpPr>
            <a:spLocks noGrp="1"/>
          </p:cNvSpPr>
          <p:nvPr>
            <p:ph idx="1"/>
          </p:nvPr>
        </p:nvSpPr>
        <p:spPr>
          <a:xfrm>
            <a:off x="457200" y="1728840"/>
            <a:ext cx="8229600" cy="4397324"/>
          </a:xfrm>
        </p:spPr>
        <p:txBody>
          <a:bodyPr/>
          <a:lstStyle/>
          <a:p>
            <a:pPr marL="0" indent="0">
              <a:buNone/>
            </a:pPr>
            <a:r>
              <a:rPr lang="en-US" dirty="0"/>
              <a:t>Targeting to scale-up Fertilizer Tree Technologies to tens of millions of farmers during the coming decade. This could enable 7 billion </a:t>
            </a:r>
            <a:r>
              <a:rPr lang="en-US" dirty="0" smtClean="0"/>
              <a:t>“fertilizer plants” </a:t>
            </a:r>
            <a:r>
              <a:rPr lang="en-US" dirty="0"/>
              <a:t>on farmers’ fields during the next decade.</a:t>
            </a:r>
            <a:br>
              <a:rPr lang="en-US" dirty="0"/>
            </a:br>
            <a:endParaRPr lang="en-US" dirty="0"/>
          </a:p>
        </p:txBody>
      </p:sp>
    </p:spTree>
    <p:extLst>
      <p:ext uri="{BB962C8B-B14F-4D97-AF65-F5344CB8AC3E}">
        <p14:creationId xmlns:p14="http://schemas.microsoft.com/office/powerpoint/2010/main" val="13794949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Malabo Declaration of African Heads of State - June </a:t>
            </a:r>
            <a:r>
              <a:rPr lang="en-US" dirty="0" smtClean="0"/>
              <a:t>2014</a:t>
            </a:r>
            <a:endParaRPr lang="en-US" dirty="0"/>
          </a:p>
        </p:txBody>
      </p:sp>
      <p:sp>
        <p:nvSpPr>
          <p:cNvPr id="3" name="Content Placeholder 2"/>
          <p:cNvSpPr>
            <a:spLocks noGrp="1"/>
          </p:cNvSpPr>
          <p:nvPr>
            <p:ph idx="1"/>
          </p:nvPr>
        </p:nvSpPr>
        <p:spPr>
          <a:xfrm>
            <a:off x="457200" y="2379822"/>
            <a:ext cx="8229600" cy="3746341"/>
          </a:xfrm>
        </p:spPr>
        <p:txBody>
          <a:bodyPr/>
          <a:lstStyle/>
          <a:p>
            <a:pPr marL="0" indent="0">
              <a:buNone/>
            </a:pPr>
            <a:r>
              <a:rPr lang="en-US" dirty="0" smtClean="0"/>
              <a:t>«</a:t>
            </a:r>
            <a:r>
              <a:rPr lang="en-US" dirty="0"/>
              <a:t>We commit to...ensure that by 2025, at least 30% of our farm households in Africa are resilient to climate-related risks.»</a:t>
            </a:r>
          </a:p>
        </p:txBody>
      </p:sp>
    </p:spTree>
    <p:extLst>
      <p:ext uri="{BB962C8B-B14F-4D97-AF65-F5344CB8AC3E}">
        <p14:creationId xmlns:p14="http://schemas.microsoft.com/office/powerpoint/2010/main" val="25337058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 policy changes</a:t>
            </a:r>
            <a:endParaRPr lang="en-US" dirty="0"/>
          </a:p>
        </p:txBody>
      </p:sp>
      <p:sp>
        <p:nvSpPr>
          <p:cNvPr id="3" name="Content Placeholder 2"/>
          <p:cNvSpPr>
            <a:spLocks noGrp="1"/>
          </p:cNvSpPr>
          <p:nvPr>
            <p:ph idx="1"/>
          </p:nvPr>
        </p:nvSpPr>
        <p:spPr/>
        <p:txBody>
          <a:bodyPr>
            <a:normAutofit lnSpcReduction="10000"/>
          </a:bodyPr>
          <a:lstStyle/>
          <a:p>
            <a:r>
              <a:rPr lang="en-US" dirty="0" smtClean="0"/>
              <a:t>2013 Common Agricultural Policy:</a:t>
            </a:r>
          </a:p>
          <a:p>
            <a:pPr lvl="1"/>
            <a:r>
              <a:rPr lang="en-US" dirty="0" smtClean="0"/>
              <a:t>1305/2013 Article 23 pillar 2: </a:t>
            </a:r>
            <a:r>
              <a:rPr lang="en-US" dirty="0"/>
              <a:t>Establishment of agroforestry </a:t>
            </a:r>
            <a:r>
              <a:rPr lang="en-US" dirty="0" smtClean="0"/>
              <a:t>systems. </a:t>
            </a:r>
          </a:p>
          <a:p>
            <a:r>
              <a:rPr lang="en-US" dirty="0" smtClean="0"/>
              <a:t>Climate Change 2030 Policy </a:t>
            </a:r>
            <a:r>
              <a:rPr lang="en-US" dirty="0"/>
              <a:t>Framework Communication: </a:t>
            </a:r>
          </a:p>
          <a:p>
            <a:pPr lvl="1"/>
            <a:r>
              <a:rPr lang="en-US" dirty="0" smtClean="0"/>
              <a:t>4.2 Agriculture and land use: </a:t>
            </a:r>
          </a:p>
          <a:p>
            <a:pPr marL="457200" lvl="1" indent="0">
              <a:buNone/>
            </a:pPr>
            <a:r>
              <a:rPr lang="en-US" dirty="0" smtClean="0"/>
              <a:t>	“For </a:t>
            </a:r>
            <a:r>
              <a:rPr lang="en-US" dirty="0"/>
              <a:t>example, emissions are associated </a:t>
            </a:r>
            <a:r>
              <a:rPr lang="en-US" dirty="0" smtClean="0"/>
              <a:t>with 	livestock </a:t>
            </a:r>
            <a:r>
              <a:rPr lang="en-US" dirty="0"/>
              <a:t>production and fertilizer use while </a:t>
            </a:r>
            <a:r>
              <a:rPr lang="en-US" dirty="0" smtClean="0"/>
              <a:t>	grassland </a:t>
            </a:r>
            <a:r>
              <a:rPr lang="en-US" dirty="0"/>
              <a:t>management or agro-forestry </a:t>
            </a:r>
            <a:r>
              <a:rPr lang="en-US" dirty="0" smtClean="0"/>
              <a:t>	measures can </a:t>
            </a:r>
            <a:r>
              <a:rPr lang="en-US" dirty="0"/>
              <a:t>remove CO2 from the </a:t>
            </a:r>
            <a:r>
              <a:rPr lang="en-US" dirty="0" smtClean="0"/>
              <a:t>	atmosphere.”</a:t>
            </a:r>
            <a:endParaRPr lang="en-US" dirty="0"/>
          </a:p>
        </p:txBody>
      </p:sp>
    </p:spTree>
    <p:extLst>
      <p:ext uri="{BB962C8B-B14F-4D97-AF65-F5344CB8AC3E}">
        <p14:creationId xmlns:p14="http://schemas.microsoft.com/office/powerpoint/2010/main" val="19069294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17"/>
            <a:ext cx="9280178" cy="693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224308" y="5315038"/>
            <a:ext cx="2510558" cy="1049805"/>
          </a:xfrm>
          <a:prstGeom prst="rect">
            <a:avLst/>
          </a:prstGeom>
          <a:noFill/>
        </p:spPr>
        <p:txBody>
          <a:bodyPr wrap="none" lIns="64291" tIns="32146" rIns="64291" bIns="32146">
            <a:spAutoFit/>
          </a:bodyPr>
          <a:lstStyle/>
          <a:p>
            <a:pPr>
              <a:defRPr/>
            </a:pPr>
            <a:r>
              <a:rPr lang="en-US" sz="3200" b="1" i="1" dirty="0" smtClean="0">
                <a:solidFill>
                  <a:schemeClr val="bg1"/>
                </a:solidFill>
                <a:latin typeface="Arial"/>
                <a:cs typeface="Arial"/>
              </a:rPr>
              <a:t>If this is the </a:t>
            </a:r>
            <a:br>
              <a:rPr lang="en-US" sz="3200" b="1" i="1" dirty="0" smtClean="0">
                <a:solidFill>
                  <a:schemeClr val="bg1"/>
                </a:solidFill>
                <a:latin typeface="Arial"/>
                <a:cs typeface="Arial"/>
              </a:rPr>
            </a:br>
            <a:r>
              <a:rPr lang="en-US" sz="3200" b="1" i="1" dirty="0" smtClean="0">
                <a:solidFill>
                  <a:schemeClr val="bg1"/>
                </a:solidFill>
                <a:latin typeface="Arial"/>
                <a:cs typeface="Arial"/>
              </a:rPr>
              <a:t>future…</a:t>
            </a:r>
            <a:endParaRPr lang="en-US" sz="3200" b="1" i="1" dirty="0">
              <a:solidFill>
                <a:schemeClr val="bg1"/>
              </a:solidFill>
              <a:latin typeface="Arial"/>
              <a:cs typeface="Arial"/>
            </a:endParaRPr>
          </a:p>
        </p:txBody>
      </p:sp>
    </p:spTree>
    <p:extLst>
      <p:ext uri="{BB962C8B-B14F-4D97-AF65-F5344CB8AC3E}">
        <p14:creationId xmlns:p14="http://schemas.microsoft.com/office/powerpoint/2010/main" val="105709736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19" y="802789"/>
            <a:ext cx="8354053" cy="759459"/>
          </a:xfrm>
        </p:spPr>
        <p:txBody>
          <a:bodyPr>
            <a:normAutofit/>
          </a:bodyPr>
          <a:lstStyle/>
          <a:p>
            <a:r>
              <a:rPr lang="en-US" dirty="0" smtClean="0"/>
              <a:t>… then why this?</a:t>
            </a:r>
            <a:endParaRPr lang="en-US" dirty="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215"/>
          <a:stretch/>
        </p:blipFill>
        <p:spPr>
          <a:xfrm>
            <a:off x="2583495" y="1815401"/>
            <a:ext cx="4146619" cy="4145130"/>
          </a:xfrm>
        </p:spPr>
      </p:pic>
      <p:sp>
        <p:nvSpPr>
          <p:cNvPr id="5" name="Rectangle 4"/>
          <p:cNvSpPr/>
          <p:nvPr/>
        </p:nvSpPr>
        <p:spPr bwMode="auto">
          <a:xfrm>
            <a:off x="2822305" y="3785352"/>
            <a:ext cx="3635595" cy="991093"/>
          </a:xfrm>
          <a:prstGeom prst="rect">
            <a:avLst/>
          </a:prstGeom>
          <a:solidFill>
            <a:schemeClr val="tx1"/>
          </a:solidFill>
          <a:ln w="12700" cap="flat" cmpd="sng" algn="ctr">
            <a:solidFill>
              <a:schemeClr val="tx1"/>
            </a:solidFill>
            <a:prstDash val="solid"/>
            <a:miter lim="0"/>
            <a:headEnd type="none" w="med" len="med"/>
            <a:tailEnd type="none" w="med" len="med"/>
          </a:ln>
          <a:effectLst/>
          <a:extLst/>
        </p:spPr>
        <p:txBody>
          <a:bodyPr vert="horz" wrap="square" lIns="35717" tIns="35717" rIns="35717" bIns="35717" numCol="1" rtlCol="0" anchor="ctr" anchorCtr="0" compatLnSpc="1">
            <a:prstTxWarp prst="textNoShape">
              <a:avLst/>
            </a:prstTxWarp>
          </a:bodyPr>
          <a:lstStyle/>
          <a:p>
            <a:pPr algn="ctr" defTabSz="410751" fontAlgn="base" hangingPunct="0">
              <a:spcBef>
                <a:spcPct val="0"/>
              </a:spcBef>
              <a:spcAft>
                <a:spcPct val="0"/>
              </a:spcAft>
            </a:pPr>
            <a:r>
              <a:rPr lang="en-US" sz="2500" dirty="0">
                <a:solidFill>
                  <a:srgbClr val="FFFFFF"/>
                </a:solidFill>
                <a:latin typeface="Helvetica Light" charset="0"/>
                <a:ea typeface="ＭＳ Ｐゴシック" charset="0"/>
                <a:cs typeface="Helvetica Light" charset="0"/>
                <a:sym typeface="Helvetica Light" charset="0"/>
              </a:rPr>
              <a:t>Investment </a:t>
            </a:r>
            <a:r>
              <a:rPr lang="en-US" sz="2500" dirty="0" smtClean="0">
                <a:solidFill>
                  <a:srgbClr val="FFFFFF"/>
                </a:solidFill>
                <a:latin typeface="Helvetica Light" charset="0"/>
                <a:ea typeface="ＭＳ Ｐゴシック" charset="0"/>
                <a:cs typeface="Helvetica Light" charset="0"/>
                <a:sym typeface="Helvetica Light" charset="0"/>
              </a:rPr>
              <a:t>in</a:t>
            </a:r>
          </a:p>
          <a:p>
            <a:pPr algn="ctr" defTabSz="410751" fontAlgn="base" hangingPunct="0">
              <a:spcBef>
                <a:spcPct val="0"/>
              </a:spcBef>
              <a:spcAft>
                <a:spcPct val="0"/>
              </a:spcAft>
            </a:pPr>
            <a:r>
              <a:rPr lang="en-US" sz="2500" dirty="0" smtClean="0">
                <a:solidFill>
                  <a:srgbClr val="FFFFFF"/>
                </a:solidFill>
                <a:latin typeface="Helvetica Light" charset="0"/>
                <a:ea typeface="ＭＳ Ｐゴシック" charset="0"/>
                <a:cs typeface="Helvetica Light" charset="0"/>
                <a:sym typeface="Helvetica Light" charset="0"/>
              </a:rPr>
              <a:t>conventional </a:t>
            </a:r>
            <a:r>
              <a:rPr lang="en-US" sz="2500" dirty="0">
                <a:solidFill>
                  <a:srgbClr val="FFFFFF"/>
                </a:solidFill>
                <a:latin typeface="Helvetica Light" charset="0"/>
                <a:ea typeface="ＭＳ Ｐゴシック" charset="0"/>
                <a:cs typeface="Helvetica Light" charset="0"/>
                <a:sym typeface="Helvetica Light" charset="0"/>
              </a:rPr>
              <a:t>agriculture</a:t>
            </a:r>
          </a:p>
          <a:p>
            <a:pPr algn="ctr" defTabSz="410751" fontAlgn="base" hangingPunct="0">
              <a:spcBef>
                <a:spcPct val="0"/>
              </a:spcBef>
              <a:spcAft>
                <a:spcPct val="0"/>
              </a:spcAft>
            </a:pPr>
            <a:endParaRPr lang="en-US" sz="1700" dirty="0">
              <a:solidFill>
                <a:srgbClr val="FF0000"/>
              </a:solidFill>
              <a:cs typeface="Helvetica Light" charset="0"/>
            </a:endParaRPr>
          </a:p>
        </p:txBody>
      </p:sp>
      <p:sp>
        <p:nvSpPr>
          <p:cNvPr id="3" name="TextBox 2"/>
          <p:cNvSpPr txBox="1"/>
          <p:nvPr/>
        </p:nvSpPr>
        <p:spPr>
          <a:xfrm>
            <a:off x="5025876" y="1377582"/>
            <a:ext cx="2749471" cy="369332"/>
          </a:xfrm>
          <a:prstGeom prst="rect">
            <a:avLst/>
          </a:prstGeom>
          <a:noFill/>
        </p:spPr>
        <p:txBody>
          <a:bodyPr wrap="none" rtlCol="0">
            <a:spAutoFit/>
          </a:bodyPr>
          <a:lstStyle/>
          <a:p>
            <a:r>
              <a:rPr lang="en-US" b="1" dirty="0" smtClean="0">
                <a:solidFill>
                  <a:srgbClr val="FF0000"/>
                </a:solidFill>
              </a:rPr>
              <a:t>Investment in agroforestry</a:t>
            </a:r>
            <a:endParaRPr lang="en-US" b="1" dirty="0">
              <a:solidFill>
                <a:srgbClr val="FF0000"/>
              </a:solidFill>
            </a:endParaRPr>
          </a:p>
        </p:txBody>
      </p:sp>
      <p:cxnSp>
        <p:nvCxnSpPr>
          <p:cNvPr id="7" name="Curved Connector 6"/>
          <p:cNvCxnSpPr>
            <a:endCxn id="4" idx="0"/>
          </p:cNvCxnSpPr>
          <p:nvPr/>
        </p:nvCxnSpPr>
        <p:spPr>
          <a:xfrm rot="10800000" flipV="1">
            <a:off x="4656806" y="1562247"/>
            <a:ext cx="369071" cy="253154"/>
          </a:xfrm>
          <a:prstGeom prst="curvedConnector2">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559180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p:cNvSpPr>
          <p:nvPr/>
        </p:nvSpPr>
        <p:spPr bwMode="auto">
          <a:xfrm>
            <a:off x="685354" y="609452"/>
            <a:ext cx="7772177" cy="1369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139695" bIns="50798"/>
          <a:lstStyle/>
          <a:p>
            <a:pPr marL="18975" defTabSz="911912">
              <a:defRPr/>
            </a:pPr>
            <a:endParaRPr lang="en-US" sz="2000" dirty="0">
              <a:cs typeface="Helvetica Light" charset="0"/>
            </a:endParaRPr>
          </a:p>
        </p:txBody>
      </p:sp>
      <p:sp>
        <p:nvSpPr>
          <p:cNvPr id="2" name="Title 1"/>
          <p:cNvSpPr>
            <a:spLocks noGrp="1"/>
          </p:cNvSpPr>
          <p:nvPr>
            <p:ph type="title"/>
          </p:nvPr>
        </p:nvSpPr>
        <p:spPr>
          <a:xfrm>
            <a:off x="457200" y="0"/>
            <a:ext cx="8229600" cy="800100"/>
          </a:xfrm>
        </p:spPr>
        <p:txBody>
          <a:bodyPr>
            <a:normAutofit/>
          </a:bodyPr>
          <a:lstStyle/>
          <a:p>
            <a:r>
              <a:rPr lang="en-US" dirty="0" smtClean="0"/>
              <a:t>Well, to some this list….</a:t>
            </a:r>
            <a:endParaRPr lang="en-US" dirty="0"/>
          </a:p>
        </p:txBody>
      </p:sp>
      <p:sp>
        <p:nvSpPr>
          <p:cNvPr id="4" name="Content Placeholder 3"/>
          <p:cNvSpPr>
            <a:spLocks noGrp="1"/>
          </p:cNvSpPr>
          <p:nvPr>
            <p:ph sz="half" idx="1"/>
          </p:nvPr>
        </p:nvSpPr>
        <p:spPr>
          <a:xfrm>
            <a:off x="457200" y="990600"/>
            <a:ext cx="4038600" cy="5359400"/>
          </a:xfrm>
        </p:spPr>
        <p:txBody>
          <a:bodyPr>
            <a:noAutofit/>
          </a:bodyPr>
          <a:lstStyle/>
          <a:p>
            <a:pPr>
              <a:lnSpc>
                <a:spcPct val="80000"/>
              </a:lnSpc>
            </a:pPr>
            <a:r>
              <a:rPr lang="en-US" sz="2000" b="1" dirty="0">
                <a:solidFill>
                  <a:srgbClr val="008000"/>
                </a:solidFill>
              </a:rPr>
              <a:t>Soil restoration: </a:t>
            </a:r>
            <a:endParaRPr lang="en-US" sz="2000" b="1" dirty="0" smtClean="0">
              <a:solidFill>
                <a:srgbClr val="008000"/>
              </a:solidFill>
            </a:endParaRPr>
          </a:p>
          <a:p>
            <a:pPr lvl="1">
              <a:lnSpc>
                <a:spcPct val="80000"/>
              </a:lnSpc>
            </a:pPr>
            <a:r>
              <a:rPr lang="en-US" sz="1600" dirty="0" smtClean="0"/>
              <a:t>more </a:t>
            </a:r>
            <a:r>
              <a:rPr lang="en-US" sz="1600" dirty="0"/>
              <a:t>SOC, richer soil microbiology, enhanced percolation, less erosion, less </a:t>
            </a:r>
            <a:r>
              <a:rPr lang="en-US" sz="1600" dirty="0" smtClean="0"/>
              <a:t>degradation</a:t>
            </a:r>
          </a:p>
          <a:p>
            <a:pPr>
              <a:lnSpc>
                <a:spcPct val="80000"/>
              </a:lnSpc>
            </a:pPr>
            <a:r>
              <a:rPr lang="en-US" sz="2000" b="1" dirty="0" smtClean="0">
                <a:solidFill>
                  <a:srgbClr val="008000"/>
                </a:solidFill>
                <a:cs typeface="Calibri"/>
                <a:sym typeface="Verdana" charset="0"/>
              </a:rPr>
              <a:t>Soil fertility: </a:t>
            </a:r>
          </a:p>
          <a:p>
            <a:pPr lvl="1">
              <a:lnSpc>
                <a:spcPct val="80000"/>
              </a:lnSpc>
            </a:pPr>
            <a:r>
              <a:rPr lang="en-US" sz="1600" dirty="0" smtClean="0">
                <a:sym typeface="Verdana" charset="0"/>
              </a:rPr>
              <a:t>more </a:t>
            </a:r>
            <a:r>
              <a:rPr lang="en-US" sz="1600" dirty="0">
                <a:sym typeface="Verdana" charset="0"/>
              </a:rPr>
              <a:t>SOC, more N if legumes, nutrient pump</a:t>
            </a:r>
          </a:p>
          <a:p>
            <a:pPr>
              <a:lnSpc>
                <a:spcPct val="80000"/>
              </a:lnSpc>
            </a:pPr>
            <a:r>
              <a:rPr lang="en-US" sz="2000" b="1" dirty="0">
                <a:solidFill>
                  <a:srgbClr val="008000"/>
                </a:solidFill>
                <a:cs typeface="Calibri"/>
                <a:sym typeface="Verdana" charset="0"/>
              </a:rPr>
              <a:t>Increased carbon </a:t>
            </a:r>
            <a:r>
              <a:rPr lang="en-US" sz="2000" b="1" dirty="0" smtClean="0">
                <a:solidFill>
                  <a:srgbClr val="008000"/>
                </a:solidFill>
                <a:cs typeface="Calibri"/>
                <a:sym typeface="Verdana" charset="0"/>
              </a:rPr>
              <a:t>accumulation</a:t>
            </a:r>
            <a:endParaRPr lang="en-US" sz="2000" b="1" dirty="0">
              <a:solidFill>
                <a:srgbClr val="008000"/>
              </a:solidFill>
              <a:cs typeface="Calibri"/>
              <a:sym typeface="Verdana" charset="0"/>
            </a:endParaRPr>
          </a:p>
          <a:p>
            <a:pPr lvl="1">
              <a:lnSpc>
                <a:spcPct val="80000"/>
              </a:lnSpc>
            </a:pPr>
            <a:r>
              <a:rPr lang="en-US" sz="1600" dirty="0">
                <a:cs typeface="Calibri"/>
                <a:sym typeface="Verdana" charset="0"/>
              </a:rPr>
              <a:t>2</a:t>
            </a:r>
            <a:r>
              <a:rPr lang="en-US" sz="1600" dirty="0" smtClean="0">
                <a:cs typeface="Calibri"/>
                <a:sym typeface="Verdana" charset="0"/>
              </a:rPr>
              <a:t>-</a:t>
            </a:r>
            <a:r>
              <a:rPr lang="en-US" sz="1600" dirty="0">
                <a:cs typeface="Calibri"/>
                <a:sym typeface="Verdana" charset="0"/>
              </a:rPr>
              <a:t>10 tons of </a:t>
            </a:r>
            <a:r>
              <a:rPr lang="en-US" sz="1600" dirty="0" smtClean="0">
                <a:cs typeface="Calibri"/>
                <a:sym typeface="Verdana" charset="0"/>
              </a:rPr>
              <a:t>CO</a:t>
            </a:r>
            <a:r>
              <a:rPr lang="en-US" sz="1600" baseline="-19000" dirty="0" smtClean="0">
                <a:cs typeface="Calibri"/>
                <a:sym typeface="Verdana" charset="0"/>
              </a:rPr>
              <a:t>2-eq.</a:t>
            </a:r>
            <a:r>
              <a:rPr lang="en-US" sz="1600" dirty="0" smtClean="0">
                <a:cs typeface="Calibri"/>
                <a:sym typeface="Verdana" charset="0"/>
              </a:rPr>
              <a:t> </a:t>
            </a:r>
            <a:r>
              <a:rPr lang="en-US" sz="1600" baseline="-19000" dirty="0" smtClean="0">
                <a:cs typeface="Calibri"/>
                <a:sym typeface="Verdana" charset="0"/>
              </a:rPr>
              <a:t> </a:t>
            </a:r>
            <a:r>
              <a:rPr lang="en-US" sz="1600" dirty="0">
                <a:cs typeface="Calibri"/>
                <a:sym typeface="Verdana" charset="0"/>
              </a:rPr>
              <a:t>per hectare per year </a:t>
            </a:r>
            <a:r>
              <a:rPr lang="en-US" sz="1600" dirty="0" smtClean="0">
                <a:cs typeface="Calibri"/>
                <a:sym typeface="Verdana" charset="0"/>
              </a:rPr>
              <a:t>are common</a:t>
            </a:r>
          </a:p>
          <a:p>
            <a:pPr>
              <a:lnSpc>
                <a:spcPct val="80000"/>
              </a:lnSpc>
            </a:pPr>
            <a:r>
              <a:rPr lang="en-US" sz="2000" b="1" dirty="0">
                <a:solidFill>
                  <a:srgbClr val="008000"/>
                </a:solidFill>
              </a:rPr>
              <a:t>Higher biodiversity: </a:t>
            </a:r>
            <a:endParaRPr lang="en-US" sz="2000" b="1" dirty="0" smtClean="0">
              <a:solidFill>
                <a:srgbClr val="008000"/>
              </a:solidFill>
            </a:endParaRPr>
          </a:p>
          <a:p>
            <a:pPr lvl="1">
              <a:lnSpc>
                <a:spcPct val="80000"/>
              </a:lnSpc>
            </a:pPr>
            <a:r>
              <a:rPr lang="en-US" sz="1600" dirty="0"/>
              <a:t>M</a:t>
            </a:r>
            <a:r>
              <a:rPr lang="en-US" sz="1600" dirty="0" smtClean="0"/>
              <a:t>ore </a:t>
            </a:r>
            <a:r>
              <a:rPr lang="en-US" sz="1600" dirty="0"/>
              <a:t>niches for pest predators</a:t>
            </a:r>
          </a:p>
          <a:p>
            <a:pPr>
              <a:lnSpc>
                <a:spcPct val="80000"/>
              </a:lnSpc>
            </a:pPr>
            <a:r>
              <a:rPr lang="en-US" sz="2000" b="1" dirty="0" smtClean="0">
                <a:solidFill>
                  <a:srgbClr val="008000"/>
                </a:solidFill>
              </a:rPr>
              <a:t>Lower input requirements: </a:t>
            </a:r>
          </a:p>
          <a:p>
            <a:pPr lvl="1">
              <a:lnSpc>
                <a:spcPct val="80000"/>
              </a:lnSpc>
            </a:pPr>
            <a:r>
              <a:rPr lang="en-US" sz="1600" dirty="0" smtClean="0"/>
              <a:t>fewer </a:t>
            </a:r>
            <a:r>
              <a:rPr lang="en-US" sz="1600" dirty="0"/>
              <a:t>pesticides, fewer </a:t>
            </a:r>
            <a:r>
              <a:rPr lang="en-US" sz="1600" dirty="0" err="1"/>
              <a:t>fertilisers</a:t>
            </a:r>
            <a:endParaRPr lang="en-US" sz="1600" dirty="0"/>
          </a:p>
          <a:p>
            <a:pPr>
              <a:lnSpc>
                <a:spcPct val="80000"/>
              </a:lnSpc>
            </a:pPr>
            <a:r>
              <a:rPr lang="en-US" sz="2000" b="1" dirty="0" smtClean="0">
                <a:solidFill>
                  <a:srgbClr val="008000"/>
                </a:solidFill>
              </a:rPr>
              <a:t>Higher productivity: </a:t>
            </a:r>
          </a:p>
          <a:p>
            <a:pPr lvl="1">
              <a:lnSpc>
                <a:spcPct val="80000"/>
              </a:lnSpc>
            </a:pPr>
            <a:r>
              <a:rPr lang="en-US" sz="1600" dirty="0" smtClean="0"/>
              <a:t>better use of water, nutrients,</a:t>
            </a:r>
            <a:r>
              <a:rPr lang="en-US" sz="1600" dirty="0"/>
              <a:t> </a:t>
            </a:r>
            <a:r>
              <a:rPr lang="en-US" sz="1600" dirty="0" smtClean="0"/>
              <a:t>light</a:t>
            </a:r>
          </a:p>
          <a:p>
            <a:pPr>
              <a:lnSpc>
                <a:spcPct val="80000"/>
              </a:lnSpc>
            </a:pPr>
            <a:r>
              <a:rPr lang="en-US" sz="2000" b="1" dirty="0" smtClean="0">
                <a:solidFill>
                  <a:srgbClr val="008000"/>
                </a:solidFill>
              </a:rPr>
              <a:t>Better, crop yields</a:t>
            </a:r>
            <a:r>
              <a:rPr lang="en-US" sz="2000" dirty="0" smtClean="0">
                <a:solidFill>
                  <a:srgbClr val="008000"/>
                </a:solidFill>
              </a:rPr>
              <a:t>: </a:t>
            </a:r>
          </a:p>
          <a:p>
            <a:pPr lvl="1">
              <a:lnSpc>
                <a:spcPct val="80000"/>
              </a:lnSpc>
            </a:pPr>
            <a:r>
              <a:rPr lang="en-US" sz="1600" dirty="0" smtClean="0"/>
              <a:t>more soil organic matter, better plant nutrient availability, protective microclimate</a:t>
            </a:r>
          </a:p>
        </p:txBody>
      </p:sp>
      <p:sp>
        <p:nvSpPr>
          <p:cNvPr id="3" name="Content Placeholder 2"/>
          <p:cNvSpPr>
            <a:spLocks noGrp="1"/>
          </p:cNvSpPr>
          <p:nvPr>
            <p:ph sz="half" idx="2"/>
          </p:nvPr>
        </p:nvSpPr>
        <p:spPr>
          <a:xfrm>
            <a:off x="4648200" y="990600"/>
            <a:ext cx="4038600" cy="5359400"/>
          </a:xfrm>
        </p:spPr>
        <p:txBody>
          <a:bodyPr>
            <a:noAutofit/>
          </a:bodyPr>
          <a:lstStyle/>
          <a:p>
            <a:pPr>
              <a:lnSpc>
                <a:spcPct val="80000"/>
              </a:lnSpc>
            </a:pPr>
            <a:r>
              <a:rPr lang="en-US" sz="2000" b="1" dirty="0">
                <a:solidFill>
                  <a:srgbClr val="008000"/>
                </a:solidFill>
              </a:rPr>
              <a:t>Better nutrition</a:t>
            </a:r>
            <a:r>
              <a:rPr lang="en-US" sz="2000" b="1" dirty="0" smtClean="0">
                <a:solidFill>
                  <a:srgbClr val="008000"/>
                </a:solidFill>
              </a:rPr>
              <a:t>:</a:t>
            </a:r>
          </a:p>
          <a:p>
            <a:pPr lvl="1">
              <a:lnSpc>
                <a:spcPct val="80000"/>
              </a:lnSpc>
            </a:pPr>
            <a:r>
              <a:rPr lang="en-US" sz="1600" dirty="0" smtClean="0">
                <a:solidFill>
                  <a:srgbClr val="008000"/>
                </a:solidFill>
              </a:rPr>
              <a:t> </a:t>
            </a:r>
            <a:r>
              <a:rPr lang="en-US" sz="1600" dirty="0"/>
              <a:t>fruits, fodder, multi-crop system support</a:t>
            </a:r>
          </a:p>
          <a:p>
            <a:pPr>
              <a:lnSpc>
                <a:spcPct val="80000"/>
              </a:lnSpc>
            </a:pPr>
            <a:r>
              <a:rPr lang="en-US" sz="2000" b="1" dirty="0">
                <a:solidFill>
                  <a:srgbClr val="008000"/>
                </a:solidFill>
              </a:rPr>
              <a:t>Livestock farming: </a:t>
            </a:r>
            <a:endParaRPr lang="en-US" sz="2000" b="1" dirty="0" smtClean="0">
              <a:solidFill>
                <a:srgbClr val="008000"/>
              </a:solidFill>
            </a:endParaRPr>
          </a:p>
          <a:p>
            <a:pPr lvl="1">
              <a:lnSpc>
                <a:spcPct val="80000"/>
              </a:lnSpc>
            </a:pPr>
            <a:r>
              <a:rPr lang="en-US" sz="1600" dirty="0" smtClean="0"/>
              <a:t>fodder , shelter</a:t>
            </a:r>
            <a:endParaRPr lang="en-US" sz="1600" dirty="0"/>
          </a:p>
          <a:p>
            <a:pPr>
              <a:lnSpc>
                <a:spcPct val="80000"/>
              </a:lnSpc>
            </a:pPr>
            <a:r>
              <a:rPr lang="en-US" sz="2000" b="1" dirty="0">
                <a:solidFill>
                  <a:srgbClr val="008000"/>
                </a:solidFill>
              </a:rPr>
              <a:t>Weather resilience: </a:t>
            </a:r>
            <a:endParaRPr lang="en-US" sz="2000" b="1" dirty="0" smtClean="0">
              <a:solidFill>
                <a:srgbClr val="008000"/>
              </a:solidFill>
            </a:endParaRPr>
          </a:p>
          <a:p>
            <a:pPr lvl="1">
              <a:lnSpc>
                <a:spcPct val="80000"/>
              </a:lnSpc>
            </a:pPr>
            <a:r>
              <a:rPr lang="en-US" sz="1600" dirty="0" smtClean="0"/>
              <a:t>roots </a:t>
            </a:r>
            <a:r>
              <a:rPr lang="en-US" sz="1600" dirty="0"/>
              <a:t>pump water, trees offer shade and windbreaks</a:t>
            </a:r>
          </a:p>
          <a:p>
            <a:pPr>
              <a:lnSpc>
                <a:spcPct val="80000"/>
              </a:lnSpc>
            </a:pPr>
            <a:r>
              <a:rPr lang="en-US" sz="2000" b="1" dirty="0" smtClean="0">
                <a:solidFill>
                  <a:srgbClr val="008000"/>
                </a:solidFill>
              </a:rPr>
              <a:t>Insurance &amp; savings: </a:t>
            </a:r>
          </a:p>
          <a:p>
            <a:pPr lvl="1">
              <a:lnSpc>
                <a:spcPct val="80000"/>
              </a:lnSpc>
            </a:pPr>
            <a:r>
              <a:rPr lang="en-US" sz="1600" dirty="0" smtClean="0"/>
              <a:t>One off timber sales</a:t>
            </a:r>
            <a:endParaRPr lang="en-US" sz="1600" dirty="0"/>
          </a:p>
          <a:p>
            <a:pPr>
              <a:lnSpc>
                <a:spcPct val="80000"/>
              </a:lnSpc>
            </a:pPr>
            <a:r>
              <a:rPr lang="en-US" sz="2000" b="1" dirty="0">
                <a:solidFill>
                  <a:srgbClr val="008000"/>
                </a:solidFill>
              </a:rPr>
              <a:t>Income diversification: </a:t>
            </a:r>
            <a:endParaRPr lang="en-US" sz="2000" b="1" dirty="0" smtClean="0">
              <a:solidFill>
                <a:srgbClr val="008000"/>
              </a:solidFill>
            </a:endParaRPr>
          </a:p>
          <a:p>
            <a:pPr lvl="1">
              <a:lnSpc>
                <a:spcPct val="80000"/>
              </a:lnSpc>
            </a:pPr>
            <a:r>
              <a:rPr lang="en-US" sz="1600" dirty="0" smtClean="0"/>
              <a:t>crops</a:t>
            </a:r>
            <a:r>
              <a:rPr lang="en-US" sz="1600" dirty="0"/>
              <a:t>, fuel, fodder, timber, fruits</a:t>
            </a:r>
          </a:p>
          <a:p>
            <a:pPr>
              <a:lnSpc>
                <a:spcPct val="80000"/>
              </a:lnSpc>
            </a:pPr>
            <a:r>
              <a:rPr lang="en-US" sz="2000" b="1" dirty="0" smtClean="0">
                <a:solidFill>
                  <a:srgbClr val="008000"/>
                </a:solidFill>
              </a:rPr>
              <a:t>Reduced </a:t>
            </a:r>
            <a:r>
              <a:rPr lang="en-US" sz="2000" b="1" dirty="0">
                <a:solidFill>
                  <a:srgbClr val="008000"/>
                </a:solidFill>
              </a:rPr>
              <a:t>deforestation: </a:t>
            </a:r>
            <a:endParaRPr lang="en-US" sz="2000" b="1" dirty="0" smtClean="0">
              <a:solidFill>
                <a:srgbClr val="008000"/>
              </a:solidFill>
            </a:endParaRPr>
          </a:p>
          <a:p>
            <a:pPr lvl="1">
              <a:lnSpc>
                <a:spcPct val="80000"/>
              </a:lnSpc>
            </a:pPr>
            <a:r>
              <a:rPr lang="en-US" sz="1600" dirty="0" smtClean="0"/>
              <a:t>more </a:t>
            </a:r>
            <a:r>
              <a:rPr lang="en-US" sz="1600" dirty="0"/>
              <a:t>tree products sourced off-</a:t>
            </a:r>
            <a:r>
              <a:rPr lang="en-US" sz="1600" dirty="0" smtClean="0"/>
              <a:t>forest</a:t>
            </a:r>
          </a:p>
          <a:p>
            <a:pPr>
              <a:lnSpc>
                <a:spcPct val="80000"/>
              </a:lnSpc>
            </a:pPr>
            <a:r>
              <a:rPr lang="en-US" sz="2000" b="1" dirty="0" smtClean="0">
                <a:solidFill>
                  <a:srgbClr val="008000"/>
                </a:solidFill>
              </a:rPr>
              <a:t>Flood control &amp; water recharge:</a:t>
            </a:r>
          </a:p>
          <a:p>
            <a:pPr lvl="1">
              <a:lnSpc>
                <a:spcPct val="80000"/>
              </a:lnSpc>
            </a:pPr>
            <a:r>
              <a:rPr lang="en-US" sz="1600" dirty="0" smtClean="0"/>
              <a:t>Marketable environmental service</a:t>
            </a:r>
            <a:endParaRPr lang="en-US" sz="1600" dirty="0"/>
          </a:p>
          <a:p>
            <a:pPr>
              <a:lnSpc>
                <a:spcPct val="80000"/>
              </a:lnSpc>
            </a:pPr>
            <a:endParaRPr lang="en-US" sz="2000" b="1" dirty="0" smtClean="0">
              <a:solidFill>
                <a:srgbClr val="008000"/>
              </a:solidFill>
            </a:endParaRPr>
          </a:p>
        </p:txBody>
      </p:sp>
    </p:spTree>
    <p:extLst>
      <p:ext uri="{BB962C8B-B14F-4D97-AF65-F5344CB8AC3E}">
        <p14:creationId xmlns:p14="http://schemas.microsoft.com/office/powerpoint/2010/main" val="20025775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2826" y="1206500"/>
            <a:ext cx="5711405" cy="5194299"/>
          </a:xfrm>
          <a:prstGeom prst="rect">
            <a:avLst/>
          </a:prstGeom>
        </p:spPr>
      </p:pic>
      <p:sp>
        <p:nvSpPr>
          <p:cNvPr id="3" name="Title 2"/>
          <p:cNvSpPr>
            <a:spLocks noGrp="1"/>
          </p:cNvSpPr>
          <p:nvPr>
            <p:ph type="title"/>
          </p:nvPr>
        </p:nvSpPr>
        <p:spPr/>
        <p:txBody>
          <a:bodyPr/>
          <a:lstStyle/>
          <a:p>
            <a:r>
              <a:rPr lang="en-US" dirty="0" smtClean="0"/>
              <a:t>… sounds too good to be true.</a:t>
            </a:r>
            <a:endParaRPr lang="en-US" dirty="0"/>
          </a:p>
        </p:txBody>
      </p:sp>
    </p:spTree>
    <p:extLst>
      <p:ext uri="{BB962C8B-B14F-4D97-AF65-F5344CB8AC3E}">
        <p14:creationId xmlns:p14="http://schemas.microsoft.com/office/powerpoint/2010/main" val="394283689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Lafarg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01200" cy="7064391"/>
          </a:xfrm>
          <a:prstGeom prst="rect">
            <a:avLst/>
          </a:prstGeom>
        </p:spPr>
      </p:pic>
      <p:pic>
        <p:nvPicPr>
          <p:cNvPr id="5" name="Picture 4" descr="Lafarge biom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2" y="3660446"/>
            <a:ext cx="9423214" cy="1619615"/>
          </a:xfrm>
          <a:prstGeom prst="rect">
            <a:avLst/>
          </a:prstGeom>
        </p:spPr>
      </p:pic>
    </p:spTree>
    <p:extLst>
      <p:ext uri="{BB962C8B-B14F-4D97-AF65-F5344CB8AC3E}">
        <p14:creationId xmlns:p14="http://schemas.microsoft.com/office/powerpoint/2010/main" val="362203203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472576" y="-36513"/>
            <a:ext cx="5486400" cy="6907213"/>
          </a:xfrm>
          <a:prstGeom prst="rect">
            <a:avLst/>
          </a:prstGeom>
          <a:noFill/>
          <a:ln w="9525">
            <a:noFill/>
            <a:miter lim="800000"/>
            <a:headEnd/>
            <a:tailEnd/>
          </a:ln>
        </p:spPr>
      </p:pic>
    </p:spTree>
    <p:extLst>
      <p:ext uri="{BB962C8B-B14F-4D97-AF65-F5344CB8AC3E}">
        <p14:creationId xmlns:p14="http://schemas.microsoft.com/office/powerpoint/2010/main" val="438378044"/>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1"/>
          <p:cNvSpPr>
            <a:spLocks/>
          </p:cNvSpPr>
          <p:nvPr/>
        </p:nvSpPr>
        <p:spPr bwMode="auto">
          <a:xfrm>
            <a:off x="8163967" y="6388076"/>
            <a:ext cx="332631" cy="342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lstStyle/>
          <a:p>
            <a:pPr marL="27905" defTabSz="914145">
              <a:buClr>
                <a:srgbClr val="000000"/>
              </a:buClr>
              <a:defRPr/>
            </a:pPr>
            <a:r>
              <a:rPr lang="en-US" sz="1300">
                <a:latin typeface="Times New Roman" charset="0"/>
                <a:cs typeface="Times New Roman" charset="0"/>
                <a:sym typeface="Times New Roman" charset="0"/>
              </a:rPr>
              <a:t>53</a:t>
            </a:r>
            <a:endParaRPr lang="en-US">
              <a:cs typeface="Helvetica Light" charset="0"/>
            </a:endParaRPr>
          </a:p>
        </p:txBody>
      </p:sp>
      <p:sp>
        <p:nvSpPr>
          <p:cNvPr id="53250" name="Rectangle 2"/>
          <p:cNvSpPr>
            <a:spLocks noGrp="1"/>
          </p:cNvSpPr>
          <p:nvPr>
            <p:ph idx="1"/>
          </p:nvPr>
        </p:nvSpPr>
        <p:spPr>
          <a:xfrm>
            <a:off x="761256" y="2742531"/>
            <a:ext cx="7772177" cy="2666628"/>
          </a:xfrm>
        </p:spPr>
        <p:txBody>
          <a:bodyPr lIns="50798" tIns="50798" rIns="50798" bIns="50798" anchor="t"/>
          <a:lstStyle/>
          <a:p>
            <a:pPr marL="27905" indent="0" algn="ctr" defTabSz="914145">
              <a:lnSpc>
                <a:spcPct val="90000"/>
              </a:lnSpc>
              <a:spcBef>
                <a:spcPts val="562"/>
              </a:spcBef>
              <a:buClr>
                <a:srgbClr val="000000"/>
              </a:buClr>
              <a:buNone/>
              <a:defRPr/>
            </a:pPr>
            <a:r>
              <a:rPr lang="en-US" sz="2000" b="1" dirty="0">
                <a:latin typeface="Verdana" charset="0"/>
                <a:cs typeface="Verdana" charset="0"/>
                <a:sym typeface="Verdana" charset="0"/>
              </a:rPr>
              <a:t>For more information</a:t>
            </a:r>
          </a:p>
          <a:p>
            <a:pPr marL="27905" indent="0" algn="ctr" defTabSz="914145">
              <a:lnSpc>
                <a:spcPct val="90000"/>
              </a:lnSpc>
              <a:spcBef>
                <a:spcPts val="562"/>
              </a:spcBef>
              <a:buClr>
                <a:srgbClr val="000000"/>
              </a:buClr>
              <a:buNone/>
              <a:defRPr/>
            </a:pPr>
            <a:endParaRPr lang="en-US" sz="2000" dirty="0" smtClean="0">
              <a:latin typeface="Verdana" charset="0"/>
              <a:cs typeface="Verdana" charset="0"/>
              <a:sym typeface="Verdana" charset="0"/>
            </a:endParaRPr>
          </a:p>
          <a:p>
            <a:pPr marL="27905" indent="0" algn="ctr" defTabSz="914145">
              <a:lnSpc>
                <a:spcPct val="90000"/>
              </a:lnSpc>
              <a:spcBef>
                <a:spcPts val="562"/>
              </a:spcBef>
              <a:buClr>
                <a:srgbClr val="000000"/>
              </a:buClr>
              <a:buNone/>
              <a:defRPr/>
            </a:pPr>
            <a:r>
              <a:rPr lang="en-US" sz="2000" dirty="0" smtClean="0">
                <a:latin typeface="Verdana" charset="0"/>
                <a:cs typeface="Verdana" charset="0"/>
                <a:sym typeface="Verdana" charset="0"/>
                <a:hlinkClick r:id="rId2"/>
              </a:rPr>
              <a:t>p.worms@cgiar.org</a:t>
            </a:r>
            <a:endParaRPr lang="en-US" sz="2000" dirty="0" smtClean="0">
              <a:latin typeface="Verdana" charset="0"/>
              <a:cs typeface="Verdana" charset="0"/>
              <a:sym typeface="Verdana" charset="0"/>
            </a:endParaRPr>
          </a:p>
          <a:p>
            <a:pPr marL="27905" indent="0" algn="ctr" defTabSz="914145">
              <a:lnSpc>
                <a:spcPct val="90000"/>
              </a:lnSpc>
              <a:spcBef>
                <a:spcPts val="562"/>
              </a:spcBef>
              <a:buClr>
                <a:srgbClr val="000000"/>
              </a:buClr>
              <a:buNone/>
              <a:defRPr/>
            </a:pPr>
            <a:r>
              <a:rPr lang="en-US" sz="2000" dirty="0" smtClean="0">
                <a:latin typeface="Verdana" charset="0"/>
                <a:cs typeface="Verdana" charset="0"/>
                <a:sym typeface="Verdana" charset="0"/>
              </a:rPr>
              <a:t>Mobile +32 495 24 46 11</a:t>
            </a:r>
          </a:p>
          <a:p>
            <a:pPr marL="27905" indent="0" algn="ctr" defTabSz="914145">
              <a:lnSpc>
                <a:spcPct val="90000"/>
              </a:lnSpc>
              <a:spcBef>
                <a:spcPts val="562"/>
              </a:spcBef>
              <a:buClr>
                <a:srgbClr val="000000"/>
              </a:buClr>
              <a:buNone/>
              <a:defRPr/>
            </a:pPr>
            <a:r>
              <a:rPr lang="en-US" sz="2000" dirty="0" smtClean="0">
                <a:latin typeface="Verdana" charset="0"/>
                <a:cs typeface="Verdana" charset="0"/>
                <a:sym typeface="Verdana" charset="0"/>
              </a:rPr>
              <a:t>Land +32 2 351 6829</a:t>
            </a:r>
          </a:p>
          <a:p>
            <a:pPr marL="27905" indent="0" algn="ctr" defTabSz="914145">
              <a:lnSpc>
                <a:spcPct val="90000"/>
              </a:lnSpc>
              <a:spcBef>
                <a:spcPts val="562"/>
              </a:spcBef>
              <a:buClr>
                <a:srgbClr val="000000"/>
              </a:buClr>
              <a:buNone/>
              <a:defRPr/>
            </a:pPr>
            <a:r>
              <a:rPr lang="en-US" sz="2000" dirty="0" smtClean="0">
                <a:solidFill>
                  <a:srgbClr val="009999"/>
                </a:solidFill>
                <a:latin typeface="Verdana" charset="0"/>
                <a:cs typeface="Verdana" charset="0"/>
                <a:sym typeface="Verdana" charset="0"/>
                <a:hlinkClick r:id="rId3"/>
              </a:rPr>
              <a:t>www.worldagroforestrycentre.org</a:t>
            </a:r>
            <a:endParaRPr lang="en-US" dirty="0" smtClean="0"/>
          </a:p>
        </p:txBody>
      </p:sp>
      <p:pic>
        <p:nvPicPr>
          <p:cNvPr id="53251" name="Picture 3" descr="imag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2946" y="1051471"/>
            <a:ext cx="1810494" cy="98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228527"/>
      </p:ext>
    </p:extLst>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289" y="416478"/>
            <a:ext cx="8354053" cy="759459"/>
          </a:xfrm>
        </p:spPr>
        <p:txBody>
          <a:bodyPr>
            <a:noAutofit/>
          </a:bodyPr>
          <a:lstStyle/>
          <a:p>
            <a:r>
              <a:rPr lang="en-US" dirty="0" err="1" smtClean="0"/>
              <a:t>Malnutrion</a:t>
            </a:r>
            <a:r>
              <a:rPr lang="en-US" dirty="0" smtClean="0"/>
              <a:t> begets stunting…</a:t>
            </a:r>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576" y="1611680"/>
            <a:ext cx="9153072" cy="4393505"/>
          </a:xfrm>
          <a:prstGeom prst="rect">
            <a:avLst/>
          </a:prstGeom>
        </p:spPr>
      </p:pic>
    </p:spTree>
    <p:extLst>
      <p:ext uri="{BB962C8B-B14F-4D97-AF65-F5344CB8AC3E}">
        <p14:creationId xmlns:p14="http://schemas.microsoft.com/office/powerpoint/2010/main" val="6367762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ars.els-cdn.com/content/image/1-s2.0-S0098300409001253-gr4.jpg"/>
          <p:cNvPicPr>
            <a:picLocks noChangeAspect="1" noChangeArrowheads="1"/>
          </p:cNvPicPr>
          <p:nvPr/>
        </p:nvPicPr>
        <p:blipFill>
          <a:blip r:embed="rId2" cstate="print"/>
          <a:srcRect/>
          <a:stretch>
            <a:fillRect/>
          </a:stretch>
        </p:blipFill>
        <p:spPr bwMode="auto">
          <a:xfrm>
            <a:off x="0" y="1758033"/>
            <a:ext cx="9064749" cy="4455914"/>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smtClean="0"/>
              <a:t>… which (co-)begets poverty.</a:t>
            </a:r>
            <a:endParaRPr lang="en-US" dirty="0"/>
          </a:p>
        </p:txBody>
      </p:sp>
      <p:sp>
        <p:nvSpPr>
          <p:cNvPr id="3" name="TextBox 2"/>
          <p:cNvSpPr txBox="1"/>
          <p:nvPr/>
        </p:nvSpPr>
        <p:spPr>
          <a:xfrm>
            <a:off x="2322975" y="1432123"/>
            <a:ext cx="3764823" cy="369332"/>
          </a:xfrm>
          <a:prstGeom prst="rect">
            <a:avLst/>
          </a:prstGeom>
          <a:noFill/>
        </p:spPr>
        <p:txBody>
          <a:bodyPr wrap="none" rtlCol="0">
            <a:spAutoFit/>
          </a:bodyPr>
          <a:lstStyle/>
          <a:p>
            <a:r>
              <a:rPr lang="en-US" dirty="0"/>
              <a:t>Poverty rates by administrative region</a:t>
            </a:r>
          </a:p>
        </p:txBody>
      </p:sp>
    </p:spTree>
    <p:extLst>
      <p:ext uri="{BB962C8B-B14F-4D97-AF65-F5344CB8AC3E}">
        <p14:creationId xmlns:p14="http://schemas.microsoft.com/office/powerpoint/2010/main" val="9548111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1"/>
          <p:cNvSpPr>
            <a:spLocks/>
          </p:cNvSpPr>
          <p:nvPr/>
        </p:nvSpPr>
        <p:spPr bwMode="auto">
          <a:xfrm>
            <a:off x="159619" y="655216"/>
            <a:ext cx="8363768" cy="531316"/>
          </a:xfrm>
          <a:custGeom>
            <a:avLst/>
            <a:gdLst>
              <a:gd name="T0" fmla="*/ 5947569 w 21600"/>
              <a:gd name="T1" fmla="*/ 377825 h 21600"/>
              <a:gd name="T2" fmla="*/ 5947569 w 21600"/>
              <a:gd name="T3" fmla="*/ 377825 h 21600"/>
              <a:gd name="T4" fmla="*/ 5947569 w 21600"/>
              <a:gd name="T5" fmla="*/ 377825 h 21600"/>
              <a:gd name="T6" fmla="*/ 5947569 w 21600"/>
              <a:gd name="T7" fmla="*/ 377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38098" tIns="38098" rIns="38098" bIns="38098"/>
          <a:lstStyle/>
          <a:p>
            <a:pPr defTabSz="911912">
              <a:buClr>
                <a:srgbClr val="000000"/>
              </a:buClr>
            </a:pPr>
            <a:endParaRPr lang="fr-FR" dirty="0"/>
          </a:p>
        </p:txBody>
      </p:sp>
      <p:pic>
        <p:nvPicPr>
          <p:cNvPr id="10245" name="Picture 4" descr="InsertedImage.pn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42531" y="1186532"/>
            <a:ext cx="6029771" cy="5269632"/>
          </a:xfrm>
          <a:prstGeom prst="rect">
            <a:avLst/>
          </a:prstGeom>
          <a:noFill/>
          <a:ln w="12700">
            <a:noFill/>
            <a:miter lim="0"/>
            <a:headEnd/>
            <a:tailEnd/>
          </a:ln>
        </p:spPr>
      </p:pic>
      <p:sp>
        <p:nvSpPr>
          <p:cNvPr id="2" name="Title 1"/>
          <p:cNvSpPr>
            <a:spLocks noGrp="1"/>
          </p:cNvSpPr>
          <p:nvPr>
            <p:ph type="title"/>
          </p:nvPr>
        </p:nvSpPr>
        <p:spPr/>
        <p:txBody>
          <a:bodyPr>
            <a:normAutofit fontScale="90000"/>
          </a:bodyPr>
          <a:lstStyle/>
          <a:p>
            <a:r>
              <a:rPr lang="en-US" dirty="0" smtClean="0"/>
              <a:t>That brings undernourishment</a:t>
            </a:r>
            <a:r>
              <a:rPr lang="en-US" dirty="0"/>
              <a:t>, which... </a:t>
            </a:r>
          </a:p>
        </p:txBody>
      </p:sp>
    </p:spTree>
    <p:extLst>
      <p:ext uri="{BB962C8B-B14F-4D97-AF65-F5344CB8AC3E}">
        <p14:creationId xmlns:p14="http://schemas.microsoft.com/office/powerpoint/2010/main" val="17282077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43595"/>
            <a:ext cx="9144000" cy="6780981"/>
          </a:xfrm>
          <a:prstGeom prst="rect">
            <a:avLst/>
          </a:prstGeom>
          <a:noFill/>
          <a:ln w="9525">
            <a:noFill/>
            <a:miter lim="800000"/>
            <a:headEnd/>
            <a:tailEnd/>
          </a:ln>
        </p:spPr>
      </p:pic>
      <p:pic>
        <p:nvPicPr>
          <p:cNvPr id="12291" name="Picture 4" descr="InsertedImage.pn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0812" y="3408908"/>
            <a:ext cx="3644428" cy="2956843"/>
          </a:xfrm>
          <a:prstGeom prst="rect">
            <a:avLst/>
          </a:prstGeom>
          <a:noFill/>
          <a:ln w="12700">
            <a:noFill/>
            <a:miter lim="0"/>
            <a:headEnd/>
            <a:tailEnd/>
          </a:ln>
        </p:spPr>
      </p:pic>
      <p:sp>
        <p:nvSpPr>
          <p:cNvPr id="12292" name="Title 3"/>
          <p:cNvSpPr>
            <a:spLocks noGrp="1"/>
          </p:cNvSpPr>
          <p:nvPr>
            <p:ph type="title"/>
          </p:nvPr>
        </p:nvSpPr>
        <p:spPr bwMode="auto">
          <a:noFill/>
          <a:ln>
            <a:miter lim="800000"/>
            <a:headEnd/>
            <a:tailEnd/>
          </a:ln>
        </p:spPr>
        <p:txBody>
          <a:bodyPr vert="horz" wrap="square" lIns="91435" tIns="45718" rIns="91435" bIns="45718" numCol="1" anchor="t" anchorCtr="0" compatLnSpc="1">
            <a:prstTxWarp prst="textNoShape">
              <a:avLst/>
            </a:prstTxWarp>
          </a:bodyPr>
          <a:lstStyle/>
          <a:p>
            <a:pPr eaLnBrk="1"/>
            <a:r>
              <a:rPr lang="en-US" sz="3200" b="1">
                <a:solidFill>
                  <a:srgbClr val="FFFF00"/>
                </a:solidFill>
              </a:rPr>
              <a:t>    </a:t>
            </a:r>
          </a:p>
        </p:txBody>
      </p:sp>
      <p:sp>
        <p:nvSpPr>
          <p:cNvPr id="5" name="Explosion 1 4"/>
          <p:cNvSpPr/>
          <p:nvPr/>
        </p:nvSpPr>
        <p:spPr>
          <a:xfrm>
            <a:off x="4313039" y="3146599"/>
            <a:ext cx="411882" cy="41076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6" name="Explosion 1 5"/>
          <p:cNvSpPr/>
          <p:nvPr/>
        </p:nvSpPr>
        <p:spPr>
          <a:xfrm>
            <a:off x="4496098" y="3298404"/>
            <a:ext cx="533549" cy="411881"/>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7" name="Explosion 1 6"/>
          <p:cNvSpPr/>
          <p:nvPr/>
        </p:nvSpPr>
        <p:spPr>
          <a:xfrm>
            <a:off x="3429001" y="3023816"/>
            <a:ext cx="457646" cy="533549"/>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8" name="Explosion 1 7"/>
          <p:cNvSpPr/>
          <p:nvPr/>
        </p:nvSpPr>
        <p:spPr>
          <a:xfrm>
            <a:off x="1600646" y="3481463"/>
            <a:ext cx="532433" cy="456530"/>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9" name="Explosion 1 8"/>
          <p:cNvSpPr/>
          <p:nvPr/>
        </p:nvSpPr>
        <p:spPr>
          <a:xfrm>
            <a:off x="1067098" y="3786187"/>
            <a:ext cx="533549" cy="456531"/>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0" name="Explosion 1 9"/>
          <p:cNvSpPr/>
          <p:nvPr/>
        </p:nvSpPr>
        <p:spPr>
          <a:xfrm>
            <a:off x="1523629" y="3786187"/>
            <a:ext cx="533549" cy="456531"/>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1" name="Explosion 1 10"/>
          <p:cNvSpPr/>
          <p:nvPr/>
        </p:nvSpPr>
        <p:spPr>
          <a:xfrm>
            <a:off x="1828354" y="3937993"/>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2" name="Explosion 1 11"/>
          <p:cNvSpPr/>
          <p:nvPr/>
        </p:nvSpPr>
        <p:spPr>
          <a:xfrm>
            <a:off x="2210098" y="3328542"/>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3" name="Explosion 1 12"/>
          <p:cNvSpPr/>
          <p:nvPr/>
        </p:nvSpPr>
        <p:spPr>
          <a:xfrm>
            <a:off x="3353098" y="4395639"/>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4" name="Explosion 1 13"/>
          <p:cNvSpPr/>
          <p:nvPr/>
        </p:nvSpPr>
        <p:spPr>
          <a:xfrm>
            <a:off x="2445619" y="3858742"/>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5" name="Explosion 1 14"/>
          <p:cNvSpPr/>
          <p:nvPr/>
        </p:nvSpPr>
        <p:spPr>
          <a:xfrm>
            <a:off x="2722439" y="4211465"/>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6" name="Explosion 1 15"/>
          <p:cNvSpPr/>
          <p:nvPr/>
        </p:nvSpPr>
        <p:spPr>
          <a:xfrm>
            <a:off x="3127623" y="3959201"/>
            <a:ext cx="533549" cy="456530"/>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7" name="Explosion 1 16"/>
          <p:cNvSpPr/>
          <p:nvPr/>
        </p:nvSpPr>
        <p:spPr>
          <a:xfrm>
            <a:off x="3481463" y="4213697"/>
            <a:ext cx="533549" cy="456530"/>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8" name="Explosion 1 17"/>
          <p:cNvSpPr/>
          <p:nvPr/>
        </p:nvSpPr>
        <p:spPr>
          <a:xfrm>
            <a:off x="1707803" y="3049488"/>
            <a:ext cx="532433" cy="456531"/>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9" name="Explosion 1 18"/>
          <p:cNvSpPr/>
          <p:nvPr/>
        </p:nvSpPr>
        <p:spPr>
          <a:xfrm>
            <a:off x="3026048" y="3099719"/>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20" name="AutoShape 1"/>
          <p:cNvSpPr>
            <a:spLocks/>
          </p:cNvSpPr>
          <p:nvPr/>
        </p:nvSpPr>
        <p:spPr bwMode="auto">
          <a:xfrm>
            <a:off x="0" y="338668"/>
            <a:ext cx="9144000" cy="912170"/>
          </a:xfrm>
          <a:custGeom>
            <a:avLst/>
            <a:gdLst>
              <a:gd name="T0" fmla="*/ 6502400 w 21600"/>
              <a:gd name="T1" fmla="*/ 377825 h 21600"/>
              <a:gd name="T2" fmla="*/ 6502400 w 21600"/>
              <a:gd name="T3" fmla="*/ 377825 h 21600"/>
              <a:gd name="T4" fmla="*/ 6502400 w 21600"/>
              <a:gd name="T5" fmla="*/ 377825 h 21600"/>
              <a:gd name="T6" fmla="*/ 6502400 w 21600"/>
              <a:gd name="T7" fmla="*/ 377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chemeClr val="bg1"/>
          </a:solidFill>
          <a:ln w="12700">
            <a:noFill/>
            <a:miter lim="0"/>
            <a:headEnd/>
            <a:tailEnd/>
          </a:ln>
        </p:spPr>
        <p:txBody>
          <a:bodyPr lIns="38098" tIns="38098" rIns="38098" bIns="38098"/>
          <a:lstStyle/>
          <a:p>
            <a:pPr defTabSz="911912">
              <a:buClr>
                <a:srgbClr val="000000"/>
              </a:buClr>
            </a:pPr>
            <a:r>
              <a:rPr lang="fr-FR" sz="3200" b="1" dirty="0">
                <a:latin typeface="Arial" pitchFamily="34" charset="0"/>
                <a:cs typeface="Arial" pitchFamily="34" charset="0"/>
                <a:sym typeface="Arial" pitchFamily="34" charset="0"/>
              </a:rPr>
              <a:t>   </a:t>
            </a:r>
            <a:r>
              <a:rPr lang="fr-FR" sz="3200" b="1" dirty="0" smtClean="0">
                <a:latin typeface="Arial" pitchFamily="34" charset="0"/>
                <a:cs typeface="Arial" pitchFamily="34" charset="0"/>
                <a:sym typeface="Arial" pitchFamily="34" charset="0"/>
              </a:rPr>
              <a:t> </a:t>
            </a:r>
            <a:r>
              <a:rPr lang="fr-FR" sz="4000" dirty="0" smtClean="0">
                <a:solidFill>
                  <a:srgbClr val="CC0099"/>
                </a:solidFill>
                <a:latin typeface="Calibri"/>
                <a:cs typeface="Calibri"/>
                <a:sym typeface="Arial" pitchFamily="34" charset="0"/>
              </a:rPr>
              <a:t>… </a:t>
            </a:r>
            <a:r>
              <a:rPr lang="fr-FR" sz="4000" dirty="0" err="1" smtClean="0">
                <a:solidFill>
                  <a:srgbClr val="CC0099"/>
                </a:solidFill>
                <a:latin typeface="Calibri"/>
                <a:cs typeface="Calibri"/>
                <a:sym typeface="Arial" pitchFamily="34" charset="0"/>
              </a:rPr>
              <a:t>begets</a:t>
            </a:r>
            <a:r>
              <a:rPr lang="fr-FR" sz="4000" dirty="0" smtClean="0">
                <a:solidFill>
                  <a:srgbClr val="CC0099"/>
                </a:solidFill>
                <a:latin typeface="Calibri"/>
                <a:cs typeface="Calibri"/>
                <a:sym typeface="Arial" pitchFamily="34" charset="0"/>
              </a:rPr>
              <a:t> </a:t>
            </a:r>
            <a:r>
              <a:rPr lang="fr-FR" sz="4000" dirty="0" err="1" smtClean="0">
                <a:solidFill>
                  <a:srgbClr val="CC0099"/>
                </a:solidFill>
                <a:latin typeface="Calibri"/>
                <a:cs typeface="Calibri"/>
                <a:sym typeface="Arial" pitchFamily="34" charset="0"/>
              </a:rPr>
              <a:t>instability</a:t>
            </a:r>
            <a:r>
              <a:rPr lang="fr-FR" sz="4000" dirty="0" smtClean="0">
                <a:solidFill>
                  <a:srgbClr val="CC0099"/>
                </a:solidFill>
                <a:latin typeface="Calibri"/>
                <a:cs typeface="Calibri"/>
                <a:sym typeface="Arial" pitchFamily="34" charset="0"/>
              </a:rPr>
              <a:t>, </a:t>
            </a:r>
            <a:r>
              <a:rPr lang="fr-FR" sz="4000" dirty="0" err="1" smtClean="0">
                <a:solidFill>
                  <a:srgbClr val="CC0099"/>
                </a:solidFill>
                <a:latin typeface="Calibri"/>
                <a:cs typeface="Calibri"/>
                <a:sym typeface="Arial" pitchFamily="34" charset="0"/>
              </a:rPr>
              <a:t>deepening</a:t>
            </a:r>
            <a:r>
              <a:rPr lang="fr-FR" sz="4000" dirty="0" smtClean="0">
                <a:solidFill>
                  <a:srgbClr val="CC0099"/>
                </a:solidFill>
                <a:latin typeface="Calibri"/>
                <a:cs typeface="Calibri"/>
                <a:sym typeface="Arial" pitchFamily="34" charset="0"/>
              </a:rPr>
              <a:t>…</a:t>
            </a:r>
            <a:endParaRPr lang="fr-FR" sz="4000" dirty="0">
              <a:solidFill>
                <a:srgbClr val="CC0099"/>
              </a:solidFill>
              <a:latin typeface="Calibri"/>
              <a:cs typeface="Calibri"/>
            </a:endParaRPr>
          </a:p>
        </p:txBody>
      </p:sp>
      <p:sp>
        <p:nvSpPr>
          <p:cNvPr id="21" name="Explosion 1 20"/>
          <p:cNvSpPr/>
          <p:nvPr/>
        </p:nvSpPr>
        <p:spPr>
          <a:xfrm>
            <a:off x="3559597" y="3858742"/>
            <a:ext cx="533549" cy="456530"/>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Tree>
    <p:extLst>
      <p:ext uri="{BB962C8B-B14F-4D97-AF65-F5344CB8AC3E}">
        <p14:creationId xmlns:p14="http://schemas.microsoft.com/office/powerpoint/2010/main" val="24621532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ars.els-cdn.com/content/image/1-s2.0-S0098300409001253-gr4.jpg"/>
          <p:cNvPicPr>
            <a:picLocks noChangeAspect="1" noChangeArrowheads="1"/>
          </p:cNvPicPr>
          <p:nvPr/>
        </p:nvPicPr>
        <p:blipFill>
          <a:blip r:embed="rId2" cstate="print"/>
          <a:srcRect/>
          <a:stretch>
            <a:fillRect/>
          </a:stretch>
        </p:blipFill>
        <p:spPr bwMode="auto">
          <a:xfrm>
            <a:off x="0" y="1758033"/>
            <a:ext cx="9064749" cy="445591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 poverty.</a:t>
            </a:r>
            <a:endParaRPr lang="en-US" dirty="0"/>
          </a:p>
        </p:txBody>
      </p:sp>
    </p:spTree>
    <p:extLst>
      <p:ext uri="{BB962C8B-B14F-4D97-AF65-F5344CB8AC3E}">
        <p14:creationId xmlns:p14="http://schemas.microsoft.com/office/powerpoint/2010/main" val="4287103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mohan\Desktop\Drylands Infographic\WorldMapLiteracy2011.png"/>
          <p:cNvPicPr>
            <a:picLocks noChangeAspect="1" noChangeArrowheads="1"/>
          </p:cNvPicPr>
          <p:nvPr/>
        </p:nvPicPr>
        <p:blipFill>
          <a:blip r:embed="rId2" cstate="print"/>
          <a:srcRect/>
          <a:stretch>
            <a:fillRect/>
          </a:stretch>
        </p:blipFill>
        <p:spPr bwMode="auto">
          <a:xfrm>
            <a:off x="0" y="1099468"/>
            <a:ext cx="9144000" cy="510554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Poverty brings low literacy…</a:t>
            </a:r>
            <a:endParaRPr lang="en-US" dirty="0"/>
          </a:p>
        </p:txBody>
      </p:sp>
    </p:spTree>
    <p:extLst>
      <p:ext uri="{BB962C8B-B14F-4D97-AF65-F5344CB8AC3E}">
        <p14:creationId xmlns:p14="http://schemas.microsoft.com/office/powerpoint/2010/main" val="5183564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which especially afflicts women.</a:t>
            </a:r>
            <a:endParaRPr lang="en-US" dirty="0"/>
          </a:p>
        </p:txBody>
      </p:sp>
      <p:pic>
        <p:nvPicPr>
          <p:cNvPr id="3" name="Picture 2"/>
          <p:cNvPicPr>
            <a:picLocks noChangeAspect="1"/>
          </p:cNvPicPr>
          <p:nvPr/>
        </p:nvPicPr>
        <p:blipFill>
          <a:blip r:embed="rId2" cstate="screen">
            <a:clrChange>
              <a:clrFrom>
                <a:srgbClr val="A5C5EC"/>
              </a:clrFrom>
              <a:clrTo>
                <a:srgbClr val="A5C5EC">
                  <a:alpha val="0"/>
                </a:srgbClr>
              </a:clrTo>
            </a:clrChange>
            <a:extLst>
              <a:ext uri="{28A0092B-C50C-407E-A947-70E740481C1C}">
                <a14:useLocalDpi xmlns:a14="http://schemas.microsoft.com/office/drawing/2010/main"/>
              </a:ext>
            </a:extLst>
          </a:blip>
          <a:stretch>
            <a:fillRect/>
          </a:stretch>
        </p:blipFill>
        <p:spPr>
          <a:xfrm>
            <a:off x="0" y="1096371"/>
            <a:ext cx="9144000" cy="5264727"/>
          </a:xfrm>
          <a:prstGeom prst="rect">
            <a:avLst/>
          </a:prstGeom>
        </p:spPr>
      </p:pic>
      <p:sp>
        <p:nvSpPr>
          <p:cNvPr id="4" name="TextBox 3"/>
          <p:cNvSpPr txBox="1"/>
          <p:nvPr/>
        </p:nvSpPr>
        <p:spPr>
          <a:xfrm>
            <a:off x="6477000" y="6604000"/>
            <a:ext cx="1403887" cy="307777"/>
          </a:xfrm>
          <a:prstGeom prst="rect">
            <a:avLst/>
          </a:prstGeom>
          <a:noFill/>
        </p:spPr>
        <p:txBody>
          <a:bodyPr wrap="none" rtlCol="0">
            <a:spAutoFit/>
          </a:bodyPr>
          <a:lstStyle/>
          <a:p>
            <a:r>
              <a:rPr lang="en-US" sz="1400" i="1" dirty="0" err="1" smtClean="0"/>
              <a:t>Fooddeserts.org</a:t>
            </a:r>
            <a:endParaRPr lang="en-US" sz="1400" i="1" dirty="0"/>
          </a:p>
        </p:txBody>
      </p:sp>
    </p:spTree>
    <p:extLst>
      <p:ext uri="{BB962C8B-B14F-4D97-AF65-F5344CB8AC3E}">
        <p14:creationId xmlns:p14="http://schemas.microsoft.com/office/powerpoint/2010/main" val="1320121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Both bring high maternal mortality…</a:t>
            </a:r>
            <a:endParaRPr lang="en-US" dirty="0"/>
          </a:p>
        </p:txBody>
      </p:sp>
      <p:pic>
        <p:nvPicPr>
          <p:cNvPr id="3" name="Picture 2"/>
          <p:cNvPicPr>
            <a:picLocks noChangeAspect="1"/>
          </p:cNvPicPr>
          <p:nvPr/>
        </p:nvPicPr>
        <p:blipFill>
          <a:blip r:embed="rId2"/>
          <a:stretch>
            <a:fillRect/>
          </a:stretch>
        </p:blipFill>
        <p:spPr>
          <a:xfrm>
            <a:off x="127000" y="1206500"/>
            <a:ext cx="8890000" cy="4445000"/>
          </a:xfrm>
          <a:prstGeom prst="rect">
            <a:avLst/>
          </a:prstGeom>
        </p:spPr>
      </p:pic>
    </p:spTree>
    <p:extLst>
      <p:ext uri="{BB962C8B-B14F-4D97-AF65-F5344CB8AC3E}">
        <p14:creationId xmlns:p14="http://schemas.microsoft.com/office/powerpoint/2010/main" val="2856523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and high child mortality.</a:t>
            </a:r>
            <a:endParaRPr lang="en-US" dirty="0"/>
          </a:p>
        </p:txBody>
      </p:sp>
      <p:pic>
        <p:nvPicPr>
          <p:cNvPr id="3" name="Picture 2"/>
          <p:cNvPicPr>
            <a:picLocks noChangeAspect="1"/>
          </p:cNvPicPr>
          <p:nvPr/>
        </p:nvPicPr>
        <p:blipFill rotWithShape="1">
          <a:blip r:embed="rId2" cstate="screen">
            <a:clrChange>
              <a:clrFrom>
                <a:srgbClr val="EFF6FB"/>
              </a:clrFrom>
              <a:clrTo>
                <a:srgbClr val="EFF6FB">
                  <a:alpha val="0"/>
                </a:srgbClr>
              </a:clrTo>
            </a:clrChange>
            <a:extLst>
              <a:ext uri="{28A0092B-C50C-407E-A947-70E740481C1C}">
                <a14:useLocalDpi xmlns:a14="http://schemas.microsoft.com/office/drawing/2010/main"/>
              </a:ext>
            </a:extLst>
          </a:blip>
          <a:srcRect/>
          <a:stretch/>
        </p:blipFill>
        <p:spPr>
          <a:xfrm>
            <a:off x="1930400" y="1209471"/>
            <a:ext cx="4978400" cy="5038929"/>
          </a:xfrm>
          <a:prstGeom prst="rect">
            <a:avLst/>
          </a:prstGeom>
        </p:spPr>
      </p:pic>
    </p:spTree>
    <p:extLst>
      <p:ext uri="{BB962C8B-B14F-4D97-AF65-F5344CB8AC3E}">
        <p14:creationId xmlns:p14="http://schemas.microsoft.com/office/powerpoint/2010/main" val="2425070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t>
            </a:r>
            <a:r>
              <a:rPr lang="en-US" dirty="0" smtClean="0"/>
              <a:t>mall farms are the bedrock of development.</a:t>
            </a:r>
            <a:endParaRPr lang="en-US" dirty="0"/>
          </a:p>
        </p:txBody>
      </p:sp>
      <p:sp>
        <p:nvSpPr>
          <p:cNvPr id="4" name="Content Placeholder 3"/>
          <p:cNvSpPr>
            <a:spLocks noGrp="1"/>
          </p:cNvSpPr>
          <p:nvPr>
            <p:ph idx="1"/>
          </p:nvPr>
        </p:nvSpPr>
        <p:spPr>
          <a:xfrm>
            <a:off x="3591112" y="1242550"/>
            <a:ext cx="5095688" cy="4883614"/>
          </a:xfrm>
        </p:spPr>
        <p:txBody>
          <a:bodyPr>
            <a:normAutofit fontScale="55000" lnSpcReduction="20000"/>
          </a:bodyPr>
          <a:lstStyle/>
          <a:p>
            <a:pPr marL="0" indent="0">
              <a:buNone/>
            </a:pPr>
            <a:r>
              <a:rPr lang="en-US" dirty="0" smtClean="0"/>
              <a:t>“Asia’s </a:t>
            </a:r>
            <a:r>
              <a:rPr lang="en-US" dirty="0"/>
              <a:t>post-war miracle economies emerged by following a recipe with just three ingredients: land reform; export-led, state-backed manufacturing; and financial repression.</a:t>
            </a:r>
          </a:p>
          <a:p>
            <a:pPr marL="0" indent="0">
              <a:buNone/>
            </a:pPr>
            <a:endParaRPr lang="en-US" dirty="0"/>
          </a:p>
          <a:p>
            <a:pPr marL="0" indent="0">
              <a:buNone/>
            </a:pPr>
            <a:r>
              <a:rPr lang="en-US" dirty="0"/>
              <a:t>The process began with the ousting of the landlords. Feudal estates were broken up and divided among small farmers, who also received cheap credit and valuable advice. </a:t>
            </a:r>
            <a:endParaRPr lang="en-US" dirty="0" smtClean="0"/>
          </a:p>
          <a:p>
            <a:pPr marL="0" indent="0">
              <a:buNone/>
            </a:pPr>
            <a:endParaRPr lang="en-US" dirty="0"/>
          </a:p>
          <a:p>
            <a:pPr marL="0" indent="0">
              <a:buNone/>
            </a:pPr>
            <a:r>
              <a:rPr lang="en-US" dirty="0" smtClean="0"/>
              <a:t>Smallholder </a:t>
            </a:r>
            <a:r>
              <a:rPr lang="en-US" dirty="0"/>
              <a:t>farming requires “grotesque” amounts of labour. But that is a good thing, because countries as poor as Taiwan or South Korea were in the 1950s have labour—and only labour—in abundance." </a:t>
            </a:r>
            <a:endParaRPr lang="en-US" dirty="0" smtClean="0"/>
          </a:p>
          <a:p>
            <a:pPr marL="0" indent="0">
              <a:buNone/>
            </a:pPr>
            <a:r>
              <a:rPr lang="en-US" dirty="0"/>
              <a:t>	</a:t>
            </a:r>
            <a:r>
              <a:rPr lang="en-US" dirty="0" smtClean="0"/>
              <a:t>			</a:t>
            </a:r>
            <a:r>
              <a:rPr lang="en-US" i="1" dirty="0" smtClean="0"/>
              <a:t>-</a:t>
            </a:r>
            <a:r>
              <a:rPr lang="en-US" i="1" dirty="0"/>
              <a:t>- The Economist, July 2013</a:t>
            </a:r>
          </a:p>
          <a:p>
            <a:pPr marL="0" indent="0">
              <a:buNone/>
            </a:pPr>
            <a:endParaRPr lang="en-US" dirty="0"/>
          </a:p>
          <a:p>
            <a:pPr marL="0" indent="0" algn="ctr">
              <a:buNone/>
            </a:pPr>
            <a:r>
              <a:rPr lang="en-US" sz="3800" b="1" dirty="0">
                <a:solidFill>
                  <a:srgbClr val="CC0099"/>
                </a:solidFill>
              </a:rPr>
              <a:t>The same applies to today's LDCs.</a:t>
            </a:r>
          </a:p>
        </p:txBody>
      </p:sp>
      <p:pic>
        <p:nvPicPr>
          <p:cNvPr id="3" name="Picture 2"/>
          <p:cNvPicPr>
            <a:picLocks noChangeAspect="1"/>
          </p:cNvPicPr>
          <p:nvPr/>
        </p:nvPicPr>
        <p:blipFill>
          <a:blip r:embed="rId3"/>
          <a:stretch>
            <a:fillRect/>
          </a:stretch>
        </p:blipFill>
        <p:spPr>
          <a:xfrm>
            <a:off x="241300" y="1210672"/>
            <a:ext cx="3349812" cy="5084536"/>
          </a:xfrm>
          <a:prstGeom prst="rect">
            <a:avLst/>
          </a:prstGeom>
        </p:spPr>
      </p:pic>
    </p:spTree>
    <p:extLst>
      <p:ext uri="{BB962C8B-B14F-4D97-AF65-F5344CB8AC3E}">
        <p14:creationId xmlns:p14="http://schemas.microsoft.com/office/powerpoint/2010/main" val="11147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2"/>
          <p:cNvSpPr>
            <a:spLocks/>
          </p:cNvSpPr>
          <p:nvPr/>
        </p:nvSpPr>
        <p:spPr bwMode="auto">
          <a:xfrm>
            <a:off x="8178478" y="6388076"/>
            <a:ext cx="291331" cy="342676"/>
          </a:xfrm>
          <a:custGeom>
            <a:avLst/>
            <a:gdLst>
              <a:gd name="T0" fmla="*/ 207169 w 21600"/>
              <a:gd name="T1" fmla="*/ 243681 h 21600"/>
              <a:gd name="T2" fmla="*/ 207169 w 21600"/>
              <a:gd name="T3" fmla="*/ 243681 h 21600"/>
              <a:gd name="T4" fmla="*/ 207169 w 21600"/>
              <a:gd name="T5" fmla="*/ 243681 h 21600"/>
              <a:gd name="T6" fmla="*/ 207169 w 21600"/>
              <a:gd name="T7" fmla="*/ 2436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88896" tIns="50798" rIns="88896" bIns="50798"/>
          <a:lstStyle/>
          <a:p>
            <a:pPr defTabSz="914145"/>
            <a:r>
              <a:rPr lang="fr-FR" sz="1300">
                <a:latin typeface="Times New Roman" pitchFamily="18" charset="0"/>
                <a:cs typeface="Times New Roman" pitchFamily="18" charset="0"/>
                <a:sym typeface="Times New Roman" pitchFamily="18" charset="0"/>
              </a:rPr>
              <a:t>8</a:t>
            </a:r>
            <a:endParaRPr lang="fr-FR"/>
          </a:p>
        </p:txBody>
      </p:sp>
      <p:pic>
        <p:nvPicPr>
          <p:cNvPr id="6148" name="Picture 3" descr="image.jpg"/>
          <p:cNvPicPr>
            <a:picLocks noChangeAspect="1"/>
          </p:cNvPicPr>
          <p:nvPr/>
        </p:nvPicPr>
        <p:blipFill>
          <a:blip r:embed="rId2" cstate="print"/>
          <a:srcRect/>
          <a:stretch>
            <a:fillRect/>
          </a:stretch>
        </p:blipFill>
        <p:spPr bwMode="auto">
          <a:xfrm>
            <a:off x="1078260" y="1026124"/>
            <a:ext cx="7468568" cy="5387950"/>
          </a:xfrm>
          <a:prstGeom prst="rect">
            <a:avLst/>
          </a:prstGeom>
          <a:noFill/>
          <a:ln w="12700">
            <a:noFill/>
            <a:miter lim="0"/>
            <a:headEnd/>
            <a:tailEnd/>
          </a:ln>
        </p:spPr>
      </p:pic>
      <p:sp>
        <p:nvSpPr>
          <p:cNvPr id="2" name="Title 1"/>
          <p:cNvSpPr>
            <a:spLocks noGrp="1"/>
          </p:cNvSpPr>
          <p:nvPr>
            <p:ph type="title"/>
          </p:nvPr>
        </p:nvSpPr>
        <p:spPr>
          <a:xfrm>
            <a:off x="457200" y="274638"/>
            <a:ext cx="8229600" cy="639366"/>
          </a:xfrm>
        </p:spPr>
        <p:txBody>
          <a:bodyPr>
            <a:normAutofit fontScale="90000"/>
          </a:bodyPr>
          <a:lstStyle/>
          <a:p>
            <a:r>
              <a:rPr lang="en-US" dirty="0" smtClean="0"/>
              <a:t>Families react by having lots of children….</a:t>
            </a:r>
            <a:endParaRPr lang="en-US" dirty="0"/>
          </a:p>
        </p:txBody>
      </p:sp>
    </p:spTree>
    <p:extLst>
      <p:ext uri="{BB962C8B-B14F-4D97-AF65-F5344CB8AC3E}">
        <p14:creationId xmlns:p14="http://schemas.microsoft.com/office/powerpoint/2010/main" val="5566105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opulation growth by country"/>
          <p:cNvPicPr>
            <a:picLocks noChangeAspect="1" noChangeArrowheads="1"/>
          </p:cNvPicPr>
          <p:nvPr/>
        </p:nvPicPr>
        <p:blipFill>
          <a:blip r:embed="rId2" cstate="print"/>
          <a:srcRect/>
          <a:stretch>
            <a:fillRect/>
          </a:stretch>
        </p:blipFill>
        <p:spPr bwMode="auto">
          <a:xfrm>
            <a:off x="876226" y="1646412"/>
            <a:ext cx="7442895" cy="4126631"/>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smtClean="0"/>
              <a:t>…bringing huge pop growth rates.</a:t>
            </a:r>
            <a:endParaRPr lang="en-US" dirty="0"/>
          </a:p>
        </p:txBody>
      </p:sp>
    </p:spTree>
    <p:extLst>
      <p:ext uri="{BB962C8B-B14F-4D97-AF65-F5344CB8AC3E}">
        <p14:creationId xmlns:p14="http://schemas.microsoft.com/office/powerpoint/2010/main" val="37140633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mohan\Desktop\Drylands Infographic\WorldMapLiteracy2011.png"/>
          <p:cNvPicPr>
            <a:picLocks noChangeAspect="1" noChangeArrowheads="1"/>
          </p:cNvPicPr>
          <p:nvPr/>
        </p:nvPicPr>
        <p:blipFill>
          <a:blip r:embed="rId2" cstate="print"/>
          <a:srcRect/>
          <a:stretch>
            <a:fillRect/>
          </a:stretch>
        </p:blipFill>
        <p:spPr bwMode="auto">
          <a:xfrm>
            <a:off x="0" y="1099468"/>
            <a:ext cx="9144000" cy="510554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…exacerbating low literacy, which...</a:t>
            </a:r>
            <a:endParaRPr lang="en-US" dirty="0"/>
          </a:p>
        </p:txBody>
      </p:sp>
    </p:spTree>
    <p:extLst>
      <p:ext uri="{BB962C8B-B14F-4D97-AF65-F5344CB8AC3E}">
        <p14:creationId xmlns:p14="http://schemas.microsoft.com/office/powerpoint/2010/main" val="17154037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mohan\Desktop\Drylands Infographic\Adult_Female_Literacy_and_Land_Degradation,_1997.jpg"/>
          <p:cNvPicPr>
            <a:picLocks noChangeAspect="1" noChangeArrowheads="1"/>
          </p:cNvPicPr>
          <p:nvPr/>
        </p:nvPicPr>
        <p:blipFill>
          <a:blip r:embed="rId2" cstate="print"/>
          <a:srcRect/>
          <a:stretch>
            <a:fillRect/>
          </a:stretch>
        </p:blipFill>
        <p:spPr bwMode="auto">
          <a:xfrm>
            <a:off x="0" y="1088306"/>
            <a:ext cx="9144000" cy="5769694"/>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 encourages poor agronomic practices…</a:t>
            </a:r>
            <a:endParaRPr lang="en-US" dirty="0"/>
          </a:p>
        </p:txBody>
      </p:sp>
    </p:spTree>
    <p:extLst>
      <p:ext uri="{BB962C8B-B14F-4D97-AF65-F5344CB8AC3E}">
        <p14:creationId xmlns:p14="http://schemas.microsoft.com/office/powerpoint/2010/main" val="14973301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transitionvoice.com/wp-content/uploads/mlo_full_record.png"/>
          <p:cNvPicPr>
            <a:picLocks noChangeAspect="1" noChangeArrowheads="1"/>
          </p:cNvPicPr>
          <p:nvPr/>
        </p:nvPicPr>
        <p:blipFill>
          <a:blip r:embed="rId2" cstate="print"/>
          <a:srcRect/>
          <a:stretch>
            <a:fillRect/>
          </a:stretch>
        </p:blipFill>
        <p:spPr bwMode="auto">
          <a:xfrm>
            <a:off x="109168" y="1449176"/>
            <a:ext cx="8780458" cy="4908277"/>
          </a:xfrm>
          <a:prstGeom prst="rect">
            <a:avLst/>
          </a:prstGeom>
          <a:noFill/>
        </p:spPr>
      </p:pic>
      <p:sp>
        <p:nvSpPr>
          <p:cNvPr id="2" name="Title 1"/>
          <p:cNvSpPr>
            <a:spLocks noGrp="1"/>
          </p:cNvSpPr>
          <p:nvPr>
            <p:ph type="title"/>
          </p:nvPr>
        </p:nvSpPr>
        <p:spPr/>
        <p:txBody>
          <a:bodyPr>
            <a:normAutofit fontScale="90000"/>
          </a:bodyPr>
          <a:lstStyle/>
          <a:p>
            <a:r>
              <a:rPr lang="en-US" dirty="0" smtClean="0"/>
              <a:t>…of a kind needlessly sensitive to changing local climates…</a:t>
            </a:r>
            <a:endParaRPr lang="en-US" dirty="0"/>
          </a:p>
        </p:txBody>
      </p:sp>
    </p:spTree>
    <p:extLst>
      <p:ext uri="{BB962C8B-B14F-4D97-AF65-F5344CB8AC3E}">
        <p14:creationId xmlns:p14="http://schemas.microsoft.com/office/powerpoint/2010/main" val="16041722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06" y="274638"/>
            <a:ext cx="9108105" cy="6100182"/>
          </a:xfrm>
          <a:prstGeom prst="rect">
            <a:avLst/>
          </a:prstGeom>
        </p:spPr>
      </p:pic>
      <p:sp>
        <p:nvSpPr>
          <p:cNvPr id="5" name="Title 4"/>
          <p:cNvSpPr>
            <a:spLocks noGrp="1"/>
          </p:cNvSpPr>
          <p:nvPr>
            <p:ph type="title"/>
          </p:nvPr>
        </p:nvSpPr>
        <p:spPr>
          <a:xfrm>
            <a:off x="-1" y="111798"/>
            <a:ext cx="9101099" cy="689242"/>
          </a:xfrm>
          <a:solidFill>
            <a:schemeClr val="bg1"/>
          </a:solidFill>
        </p:spPr>
        <p:txBody>
          <a:bodyPr>
            <a:normAutofit fontScale="90000"/>
          </a:bodyPr>
          <a:lstStyle/>
          <a:p>
            <a:r>
              <a:rPr lang="en-US" dirty="0" smtClean="0"/>
              <a:t>     … that will affect Africa more than most.</a:t>
            </a:r>
            <a:endParaRPr lang="en-US" dirty="0"/>
          </a:p>
        </p:txBody>
      </p:sp>
    </p:spTree>
    <p:extLst>
      <p:ext uri="{BB962C8B-B14F-4D97-AF65-F5344CB8AC3E}">
        <p14:creationId xmlns:p14="http://schemas.microsoft.com/office/powerpoint/2010/main" val="4779606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
          <p:cNvGrpSpPr>
            <a:grpSpLocks/>
          </p:cNvGrpSpPr>
          <p:nvPr/>
        </p:nvGrpSpPr>
        <p:grpSpPr bwMode="auto">
          <a:xfrm>
            <a:off x="2427759" y="920875"/>
            <a:ext cx="6715125" cy="5659189"/>
            <a:chOff x="0" y="0"/>
            <a:chExt cx="753" cy="634"/>
          </a:xfrm>
        </p:grpSpPr>
        <p:grpSp>
          <p:nvGrpSpPr>
            <p:cNvPr id="17414" name="Group 2"/>
            <p:cNvGrpSpPr>
              <a:grpSpLocks/>
            </p:cNvGrpSpPr>
            <p:nvPr/>
          </p:nvGrpSpPr>
          <p:grpSpPr bwMode="auto">
            <a:xfrm>
              <a:off x="0" y="5"/>
              <a:ext cx="726" cy="629"/>
              <a:chOff x="0" y="0"/>
              <a:chExt cx="726" cy="629"/>
            </a:xfrm>
          </p:grpSpPr>
          <p:sp>
            <p:nvSpPr>
              <p:cNvPr id="17417" name="AutoShape 3"/>
              <p:cNvSpPr>
                <a:spLocks/>
              </p:cNvSpPr>
              <p:nvPr/>
            </p:nvSpPr>
            <p:spPr bwMode="auto">
              <a:xfrm>
                <a:off x="0" y="0"/>
                <a:ext cx="726" cy="629"/>
              </a:xfrm>
              <a:custGeom>
                <a:avLst/>
                <a:gdLst>
                  <a:gd name="T0" fmla="*/ 363 w 21600"/>
                  <a:gd name="T1" fmla="*/ 315 h 21600"/>
                  <a:gd name="T2" fmla="*/ 363 w 21600"/>
                  <a:gd name="T3" fmla="*/ 315 h 21600"/>
                  <a:gd name="T4" fmla="*/ 363 w 21600"/>
                  <a:gd name="T5" fmla="*/ 315 h 21600"/>
                  <a:gd name="T6" fmla="*/ 363 w 21600"/>
                  <a:gd name="T7" fmla="*/ 31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FF"/>
              </a:solidFill>
              <a:ln w="12700" cap="flat" cmpd="sng">
                <a:noFill/>
                <a:prstDash val="solid"/>
                <a:miter lim="0"/>
                <a:headEnd/>
                <a:tailEnd/>
              </a:ln>
            </p:spPr>
            <p:txBody>
              <a:bodyPr lIns="72248" tIns="72248" rIns="72248" bIns="72248" anchor="ctr"/>
              <a:lstStyle/>
              <a:p>
                <a:endParaRPr lang="en-GB"/>
              </a:p>
            </p:txBody>
          </p:sp>
          <p:pic>
            <p:nvPicPr>
              <p:cNvPr id="17418" name="Picture 4" descr="image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6" cy="629"/>
              </a:xfrm>
              <a:prstGeom prst="rect">
                <a:avLst/>
              </a:prstGeom>
              <a:noFill/>
              <a:ln w="12700">
                <a:noFill/>
                <a:miter lim="0"/>
                <a:headEnd/>
                <a:tailEnd/>
              </a:ln>
            </p:spPr>
          </p:pic>
        </p:grpSp>
        <p:pic>
          <p:nvPicPr>
            <p:cNvPr id="17415" name="Picture 5" descr="image4.jpg"/>
            <p:cNvPicPr>
              <a:picLocks noChangeAspect="1"/>
            </p:cNvPicPr>
            <p:nvPr/>
          </p:nvPicPr>
          <p:blipFill>
            <a:blip r:embed="rId3" cstate="print"/>
            <a:srcRect/>
            <a:stretch>
              <a:fillRect/>
            </a:stretch>
          </p:blipFill>
          <p:spPr bwMode="auto">
            <a:xfrm>
              <a:off x="77" y="400"/>
              <a:ext cx="158" cy="81"/>
            </a:xfrm>
            <a:prstGeom prst="rect">
              <a:avLst/>
            </a:prstGeom>
            <a:noFill/>
            <a:ln w="12700">
              <a:noFill/>
              <a:miter lim="0"/>
              <a:headEnd/>
              <a:tailEnd/>
            </a:ln>
          </p:spPr>
        </p:pic>
        <p:sp>
          <p:nvSpPr>
            <p:cNvPr id="17416" name="AutoShape 6"/>
            <p:cNvSpPr>
              <a:spLocks/>
            </p:cNvSpPr>
            <p:nvPr/>
          </p:nvSpPr>
          <p:spPr bwMode="auto">
            <a:xfrm>
              <a:off x="33" y="0"/>
              <a:ext cx="720" cy="126"/>
            </a:xfrm>
            <a:custGeom>
              <a:avLst/>
              <a:gdLst>
                <a:gd name="T0" fmla="*/ 360 w 21600"/>
                <a:gd name="T1" fmla="*/ 63 h 21600"/>
                <a:gd name="T2" fmla="*/ 360 w 21600"/>
                <a:gd name="T3" fmla="*/ 63 h 21600"/>
                <a:gd name="T4" fmla="*/ 360 w 21600"/>
                <a:gd name="T5" fmla="*/ 63 h 21600"/>
                <a:gd name="T6" fmla="*/ 360 w 21600"/>
                <a:gd name="T7" fmla="*/ 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36" y="0"/>
                  </a:moveTo>
                  <a:lnTo>
                    <a:pt x="21600" y="0"/>
                  </a:lnTo>
                  <a:lnTo>
                    <a:pt x="21193" y="11953"/>
                  </a:lnTo>
                  <a:lnTo>
                    <a:pt x="19094" y="21180"/>
                  </a:lnTo>
                  <a:lnTo>
                    <a:pt x="18688" y="21600"/>
                  </a:lnTo>
                  <a:lnTo>
                    <a:pt x="14964" y="15518"/>
                  </a:lnTo>
                  <a:lnTo>
                    <a:pt x="13373" y="11743"/>
                  </a:lnTo>
                  <a:lnTo>
                    <a:pt x="13068" y="14050"/>
                  </a:lnTo>
                  <a:lnTo>
                    <a:pt x="11375" y="13631"/>
                  </a:lnTo>
                  <a:lnTo>
                    <a:pt x="10258" y="14050"/>
                  </a:lnTo>
                  <a:lnTo>
                    <a:pt x="7888" y="11743"/>
                  </a:lnTo>
                  <a:lnTo>
                    <a:pt x="6534" y="13631"/>
                  </a:lnTo>
                  <a:lnTo>
                    <a:pt x="5179" y="12582"/>
                  </a:lnTo>
                  <a:lnTo>
                    <a:pt x="3250" y="7549"/>
                  </a:lnTo>
                  <a:lnTo>
                    <a:pt x="2403" y="6291"/>
                  </a:lnTo>
                  <a:lnTo>
                    <a:pt x="1354" y="6500"/>
                  </a:lnTo>
                  <a:lnTo>
                    <a:pt x="846" y="8598"/>
                  </a:lnTo>
                  <a:lnTo>
                    <a:pt x="0" y="7759"/>
                  </a:lnTo>
                  <a:lnTo>
                    <a:pt x="0" y="3355"/>
                  </a:lnTo>
                  <a:lnTo>
                    <a:pt x="67" y="419"/>
                  </a:lnTo>
                </a:path>
              </a:pathLst>
            </a:custGeom>
            <a:solidFill>
              <a:srgbClr val="FFFFFF"/>
            </a:solidFill>
            <a:ln w="25400" cap="flat" cmpd="sng">
              <a:noFill/>
              <a:prstDash val="solid"/>
              <a:round/>
              <a:headEnd/>
              <a:tailEnd/>
            </a:ln>
          </p:spPr>
          <p:txBody>
            <a:bodyPr lIns="72248" tIns="72248" rIns="72248" bIns="72248" anchor="ctr"/>
            <a:lstStyle/>
            <a:p>
              <a:endParaRPr lang="en-GB"/>
            </a:p>
          </p:txBody>
        </p:sp>
      </p:grpSp>
      <p:sp>
        <p:nvSpPr>
          <p:cNvPr id="2" name="Title 1"/>
          <p:cNvSpPr>
            <a:spLocks noGrp="1"/>
          </p:cNvSpPr>
          <p:nvPr>
            <p:ph type="title"/>
          </p:nvPr>
        </p:nvSpPr>
        <p:spPr/>
        <p:txBody>
          <a:bodyPr>
            <a:normAutofit/>
          </a:bodyPr>
          <a:lstStyle/>
          <a:p>
            <a:r>
              <a:rPr lang="fr-FR" dirty="0" smtClean="0">
                <a:cs typeface="Arial" pitchFamily="34" charset="0"/>
                <a:sym typeface="Arial" pitchFamily="34" charset="0"/>
              </a:rPr>
              <a:t>That </a:t>
            </a:r>
            <a:r>
              <a:rPr lang="fr-FR" dirty="0" err="1" smtClean="0">
                <a:cs typeface="Arial" pitchFamily="34" charset="0"/>
                <a:sym typeface="Arial" pitchFamily="34" charset="0"/>
              </a:rPr>
              <a:t>will</a:t>
            </a:r>
            <a:r>
              <a:rPr lang="fr-FR" dirty="0" smtClean="0">
                <a:cs typeface="Arial" pitchFamily="34" charset="0"/>
                <a:sym typeface="Arial" pitchFamily="34" charset="0"/>
              </a:rPr>
              <a:t> </a:t>
            </a:r>
            <a:r>
              <a:rPr lang="fr-FR" dirty="0" err="1" smtClean="0">
                <a:cs typeface="Arial" pitchFamily="34" charset="0"/>
                <a:sym typeface="Arial" pitchFamily="34" charset="0"/>
              </a:rPr>
              <a:t>exacerbate</a:t>
            </a:r>
            <a:r>
              <a:rPr lang="fr-FR" dirty="0" smtClean="0">
                <a:cs typeface="Arial" pitchFamily="34" charset="0"/>
                <a:sym typeface="Arial" pitchFamily="34" charset="0"/>
              </a:rPr>
              <a:t> </a:t>
            </a:r>
            <a:r>
              <a:rPr lang="fr-FR" dirty="0" err="1" smtClean="0">
                <a:cs typeface="Arial" pitchFamily="34" charset="0"/>
                <a:sym typeface="Arial" pitchFamily="34" charset="0"/>
              </a:rPr>
              <a:t>huge</a:t>
            </a:r>
            <a:r>
              <a:rPr lang="fr-FR" dirty="0" smtClean="0">
                <a:cs typeface="Arial" pitchFamily="34" charset="0"/>
                <a:sym typeface="Arial" pitchFamily="34" charset="0"/>
              </a:rPr>
              <a:t> </a:t>
            </a:r>
            <a:r>
              <a:rPr lang="fr-FR" dirty="0" err="1">
                <a:cs typeface="Arial" pitchFamily="34" charset="0"/>
                <a:sym typeface="Arial" pitchFamily="34" charset="0"/>
              </a:rPr>
              <a:t>yield</a:t>
            </a:r>
            <a:r>
              <a:rPr lang="fr-FR" dirty="0">
                <a:cs typeface="Arial" pitchFamily="34" charset="0"/>
                <a:sym typeface="Arial" pitchFamily="34" charset="0"/>
              </a:rPr>
              <a:t> gaps</a:t>
            </a:r>
            <a:r>
              <a:rPr lang="fr-FR" dirty="0" smtClean="0">
                <a:cs typeface="Arial" pitchFamily="34" charset="0"/>
                <a:sym typeface="Arial" pitchFamily="34" charset="0"/>
              </a:rPr>
              <a:t>…</a:t>
            </a:r>
            <a:endParaRPr lang="en-US" dirty="0"/>
          </a:p>
        </p:txBody>
      </p:sp>
    </p:spTree>
    <p:extLst>
      <p:ext uri="{BB962C8B-B14F-4D97-AF65-F5344CB8AC3E}">
        <p14:creationId xmlns:p14="http://schemas.microsoft.com/office/powerpoint/2010/main" val="14107349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734"/>
            <a:ext cx="8229600" cy="755165"/>
          </a:xfrm>
        </p:spPr>
        <p:txBody>
          <a:bodyPr>
            <a:normAutofit/>
          </a:bodyPr>
          <a:lstStyle/>
          <a:p>
            <a:r>
              <a:rPr lang="fr-FR" dirty="0">
                <a:cs typeface="Calibri"/>
                <a:sym typeface="Arial" pitchFamily="34" charset="0"/>
              </a:rPr>
              <a:t>… </a:t>
            </a:r>
            <a:r>
              <a:rPr lang="fr-FR" dirty="0" smtClean="0">
                <a:cs typeface="Calibri"/>
                <a:sym typeface="Arial" pitchFamily="34" charset="0"/>
              </a:rPr>
              <a:t>and </a:t>
            </a:r>
            <a:r>
              <a:rPr lang="fr-FR" dirty="0" err="1" smtClean="0">
                <a:cs typeface="Calibri"/>
                <a:sym typeface="Arial" pitchFamily="34" charset="0"/>
              </a:rPr>
              <a:t>thus</a:t>
            </a:r>
            <a:r>
              <a:rPr lang="fr-FR" dirty="0" smtClean="0">
                <a:cs typeface="Calibri"/>
                <a:sym typeface="Arial" pitchFamily="34" charset="0"/>
              </a:rPr>
              <a:t> </a:t>
            </a:r>
            <a:r>
              <a:rPr lang="fr-FR" dirty="0" err="1" smtClean="0">
                <a:cs typeface="Calibri"/>
                <a:sym typeface="Arial" pitchFamily="34" charset="0"/>
              </a:rPr>
              <a:t>bring</a:t>
            </a:r>
            <a:r>
              <a:rPr lang="fr-FR" dirty="0" smtClean="0">
                <a:cs typeface="Calibri"/>
                <a:sym typeface="Arial" pitchFamily="34" charset="0"/>
              </a:rPr>
              <a:t> more </a:t>
            </a:r>
            <a:r>
              <a:rPr lang="fr-FR" dirty="0" err="1" smtClean="0">
                <a:cs typeface="Calibri"/>
                <a:sym typeface="Arial" pitchFamily="34" charset="0"/>
              </a:rPr>
              <a:t>hunger</a:t>
            </a:r>
            <a:r>
              <a:rPr lang="fr-FR" dirty="0" smtClean="0">
                <a:cs typeface="Calibri"/>
                <a:sym typeface="Arial" pitchFamily="34" charset="0"/>
              </a:rPr>
              <a:t>…</a:t>
            </a:r>
            <a:endParaRPr lang="en-US" dirty="0">
              <a:cs typeface="Calibri"/>
            </a:endParaRPr>
          </a:p>
        </p:txBody>
      </p:sp>
      <p:pic>
        <p:nvPicPr>
          <p:cNvPr id="18435" name="Picture 2" descr="C:\Users\smohan\Desktop\Drylands Infographic\Food_Insecurity_September_201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01899"/>
            <a:ext cx="9144000" cy="5717232"/>
          </a:xfrm>
          <a:prstGeom prst="rect">
            <a:avLst/>
          </a:prstGeom>
          <a:noFill/>
          <a:ln w="9525">
            <a:noFill/>
            <a:miter lim="800000"/>
            <a:headEnd/>
            <a:tailEnd/>
          </a:ln>
        </p:spPr>
      </p:pic>
    </p:spTree>
    <p:extLst>
      <p:ext uri="{BB962C8B-B14F-4D97-AF65-F5344CB8AC3E}">
        <p14:creationId xmlns:p14="http://schemas.microsoft.com/office/powerpoint/2010/main" val="40353056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43595"/>
            <a:ext cx="9144000" cy="6780981"/>
          </a:xfrm>
          <a:prstGeom prst="rect">
            <a:avLst/>
          </a:prstGeom>
          <a:noFill/>
          <a:ln w="9525">
            <a:noFill/>
            <a:miter lim="800000"/>
            <a:headEnd/>
            <a:tailEnd/>
          </a:ln>
        </p:spPr>
      </p:pic>
      <p:pic>
        <p:nvPicPr>
          <p:cNvPr id="12291" name="Picture 4" descr="InsertedImage.pn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0812" y="3408908"/>
            <a:ext cx="3644428" cy="2956843"/>
          </a:xfrm>
          <a:prstGeom prst="rect">
            <a:avLst/>
          </a:prstGeom>
          <a:noFill/>
          <a:ln w="12700">
            <a:noFill/>
            <a:miter lim="0"/>
            <a:headEnd/>
            <a:tailEnd/>
          </a:ln>
        </p:spPr>
      </p:pic>
      <p:sp>
        <p:nvSpPr>
          <p:cNvPr id="12292" name="Title 3"/>
          <p:cNvSpPr>
            <a:spLocks noGrp="1"/>
          </p:cNvSpPr>
          <p:nvPr>
            <p:ph type="title"/>
          </p:nvPr>
        </p:nvSpPr>
        <p:spPr bwMode="auto">
          <a:noFill/>
          <a:ln>
            <a:miter lim="800000"/>
            <a:headEnd/>
            <a:tailEnd/>
          </a:ln>
        </p:spPr>
        <p:txBody>
          <a:bodyPr vert="horz" wrap="square" lIns="91435" tIns="45718" rIns="91435" bIns="45718" numCol="1" anchor="t" anchorCtr="0" compatLnSpc="1">
            <a:prstTxWarp prst="textNoShape">
              <a:avLst/>
            </a:prstTxWarp>
          </a:bodyPr>
          <a:lstStyle/>
          <a:p>
            <a:pPr eaLnBrk="1"/>
            <a:r>
              <a:rPr lang="en-US" sz="3200" b="1">
                <a:solidFill>
                  <a:srgbClr val="FFFF00"/>
                </a:solidFill>
              </a:rPr>
              <a:t>    </a:t>
            </a:r>
          </a:p>
        </p:txBody>
      </p:sp>
      <p:sp>
        <p:nvSpPr>
          <p:cNvPr id="5" name="Explosion 1 4"/>
          <p:cNvSpPr/>
          <p:nvPr/>
        </p:nvSpPr>
        <p:spPr>
          <a:xfrm>
            <a:off x="4313039" y="3146599"/>
            <a:ext cx="411882" cy="41076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6" name="Explosion 1 5"/>
          <p:cNvSpPr/>
          <p:nvPr/>
        </p:nvSpPr>
        <p:spPr>
          <a:xfrm>
            <a:off x="4496098" y="3298404"/>
            <a:ext cx="533549" cy="411881"/>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7" name="Explosion 1 6"/>
          <p:cNvSpPr/>
          <p:nvPr/>
        </p:nvSpPr>
        <p:spPr>
          <a:xfrm>
            <a:off x="3429001" y="3023816"/>
            <a:ext cx="457646" cy="533549"/>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8" name="Explosion 1 7"/>
          <p:cNvSpPr/>
          <p:nvPr/>
        </p:nvSpPr>
        <p:spPr>
          <a:xfrm>
            <a:off x="1600646" y="3481463"/>
            <a:ext cx="532433" cy="456530"/>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9" name="Explosion 1 8"/>
          <p:cNvSpPr/>
          <p:nvPr/>
        </p:nvSpPr>
        <p:spPr>
          <a:xfrm>
            <a:off x="1067098" y="3786187"/>
            <a:ext cx="533549" cy="456531"/>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0" name="Explosion 1 9"/>
          <p:cNvSpPr/>
          <p:nvPr/>
        </p:nvSpPr>
        <p:spPr>
          <a:xfrm>
            <a:off x="1523629" y="3786187"/>
            <a:ext cx="533549" cy="456531"/>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1" name="Explosion 1 10"/>
          <p:cNvSpPr/>
          <p:nvPr/>
        </p:nvSpPr>
        <p:spPr>
          <a:xfrm>
            <a:off x="1828354" y="3937993"/>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2" name="Explosion 1 11"/>
          <p:cNvSpPr/>
          <p:nvPr/>
        </p:nvSpPr>
        <p:spPr>
          <a:xfrm>
            <a:off x="2210098" y="3328542"/>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3" name="Explosion 1 12"/>
          <p:cNvSpPr/>
          <p:nvPr/>
        </p:nvSpPr>
        <p:spPr>
          <a:xfrm>
            <a:off x="3353098" y="4395639"/>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4" name="Explosion 1 13"/>
          <p:cNvSpPr/>
          <p:nvPr/>
        </p:nvSpPr>
        <p:spPr>
          <a:xfrm>
            <a:off x="2445619" y="3858742"/>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5" name="Explosion 1 14"/>
          <p:cNvSpPr/>
          <p:nvPr/>
        </p:nvSpPr>
        <p:spPr>
          <a:xfrm>
            <a:off x="2722439" y="4211465"/>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6" name="Explosion 1 15"/>
          <p:cNvSpPr/>
          <p:nvPr/>
        </p:nvSpPr>
        <p:spPr>
          <a:xfrm>
            <a:off x="3127623" y="3959201"/>
            <a:ext cx="533549" cy="456530"/>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7" name="Explosion 1 16"/>
          <p:cNvSpPr/>
          <p:nvPr/>
        </p:nvSpPr>
        <p:spPr>
          <a:xfrm>
            <a:off x="3481463" y="4213697"/>
            <a:ext cx="533549" cy="456530"/>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8" name="Explosion 1 17"/>
          <p:cNvSpPr/>
          <p:nvPr/>
        </p:nvSpPr>
        <p:spPr>
          <a:xfrm>
            <a:off x="1707803" y="3049488"/>
            <a:ext cx="532433" cy="456531"/>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19" name="Explosion 1 18"/>
          <p:cNvSpPr/>
          <p:nvPr/>
        </p:nvSpPr>
        <p:spPr>
          <a:xfrm>
            <a:off x="3026048" y="3099719"/>
            <a:ext cx="533549" cy="457646"/>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
        <p:nvSpPr>
          <p:cNvPr id="20" name="AutoShape 1"/>
          <p:cNvSpPr>
            <a:spLocks/>
          </p:cNvSpPr>
          <p:nvPr/>
        </p:nvSpPr>
        <p:spPr bwMode="auto">
          <a:xfrm>
            <a:off x="0" y="338668"/>
            <a:ext cx="9144000" cy="912170"/>
          </a:xfrm>
          <a:custGeom>
            <a:avLst/>
            <a:gdLst>
              <a:gd name="T0" fmla="*/ 6502400 w 21600"/>
              <a:gd name="T1" fmla="*/ 377825 h 21600"/>
              <a:gd name="T2" fmla="*/ 6502400 w 21600"/>
              <a:gd name="T3" fmla="*/ 377825 h 21600"/>
              <a:gd name="T4" fmla="*/ 6502400 w 21600"/>
              <a:gd name="T5" fmla="*/ 377825 h 21600"/>
              <a:gd name="T6" fmla="*/ 6502400 w 21600"/>
              <a:gd name="T7" fmla="*/ 377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chemeClr val="bg1"/>
          </a:solidFill>
          <a:ln w="12700">
            <a:noFill/>
            <a:miter lim="0"/>
            <a:headEnd/>
            <a:tailEnd/>
          </a:ln>
        </p:spPr>
        <p:txBody>
          <a:bodyPr lIns="38098" tIns="38098" rIns="38098" bIns="38098"/>
          <a:lstStyle/>
          <a:p>
            <a:pPr defTabSz="911912">
              <a:buClr>
                <a:srgbClr val="000000"/>
              </a:buClr>
            </a:pPr>
            <a:r>
              <a:rPr lang="fr-FR" sz="3200" b="1" dirty="0">
                <a:latin typeface="Arial" pitchFamily="34" charset="0"/>
                <a:cs typeface="Arial" pitchFamily="34" charset="0"/>
                <a:sym typeface="Arial" pitchFamily="34" charset="0"/>
              </a:rPr>
              <a:t>   </a:t>
            </a:r>
            <a:r>
              <a:rPr lang="fr-FR" sz="3200" b="1" dirty="0" smtClean="0">
                <a:latin typeface="Arial" pitchFamily="34" charset="0"/>
                <a:cs typeface="Arial" pitchFamily="34" charset="0"/>
                <a:sym typeface="Arial" pitchFamily="34" charset="0"/>
              </a:rPr>
              <a:t> </a:t>
            </a:r>
            <a:r>
              <a:rPr lang="fr-FR" sz="4000" dirty="0" smtClean="0">
                <a:solidFill>
                  <a:srgbClr val="CC0099"/>
                </a:solidFill>
                <a:latin typeface="Calibri"/>
                <a:cs typeface="Calibri"/>
                <a:sym typeface="Arial" pitchFamily="34" charset="0"/>
              </a:rPr>
              <a:t>… and more </a:t>
            </a:r>
            <a:r>
              <a:rPr lang="fr-FR" sz="4000" dirty="0" err="1" smtClean="0">
                <a:solidFill>
                  <a:srgbClr val="CC0099"/>
                </a:solidFill>
                <a:latin typeface="Calibri"/>
                <a:cs typeface="Calibri"/>
                <a:sym typeface="Arial" pitchFamily="34" charset="0"/>
              </a:rPr>
              <a:t>instability</a:t>
            </a:r>
            <a:r>
              <a:rPr lang="fr-FR" sz="4000" dirty="0" smtClean="0">
                <a:solidFill>
                  <a:srgbClr val="CC0099"/>
                </a:solidFill>
                <a:latin typeface="Calibri"/>
                <a:cs typeface="Calibri"/>
                <a:sym typeface="Arial" pitchFamily="34" charset="0"/>
              </a:rPr>
              <a:t>.</a:t>
            </a:r>
            <a:endParaRPr lang="fr-FR" sz="4000" dirty="0">
              <a:solidFill>
                <a:srgbClr val="CC0099"/>
              </a:solidFill>
              <a:latin typeface="Calibri"/>
              <a:cs typeface="Calibri"/>
            </a:endParaRPr>
          </a:p>
        </p:txBody>
      </p:sp>
      <p:sp>
        <p:nvSpPr>
          <p:cNvPr id="21" name="Explosion 1 20"/>
          <p:cNvSpPr/>
          <p:nvPr/>
        </p:nvSpPr>
        <p:spPr>
          <a:xfrm>
            <a:off x="3559597" y="3858742"/>
            <a:ext cx="533549" cy="456530"/>
          </a:xfrm>
          <a:prstGeom prst="irregularSeal1">
            <a:avLst/>
          </a:prstGeom>
          <a:solidFill>
            <a:srgbClr val="FFFF00"/>
          </a:solidFill>
          <a:ln w="3175">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lIns="91435" tIns="45718" rIns="91435" bIns="45718" anchor="ctr"/>
          <a:lstStyle/>
          <a:p>
            <a:pPr>
              <a:defRPr/>
            </a:pPr>
            <a:endParaRPr lang="en-GB"/>
          </a:p>
        </p:txBody>
      </p:sp>
    </p:spTree>
    <p:extLst>
      <p:ext uri="{BB962C8B-B14F-4D97-AF65-F5344CB8AC3E}">
        <p14:creationId xmlns:p14="http://schemas.microsoft.com/office/powerpoint/2010/main" val="35965803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s://encrypted-tbn1.gstatic.com/images?q=tbn:ANd9GcTPoMGtsYKV-jzhFIETu5pWqDEixH22CfS6NYv6mDH6HNqZjA7iDQ"/>
          <p:cNvPicPr>
            <a:picLocks noChangeAspect="1" noChangeArrowheads="1"/>
          </p:cNvPicPr>
          <p:nvPr/>
        </p:nvPicPr>
        <p:blipFill>
          <a:blip r:embed="rId2" cstate="print"/>
          <a:srcRect/>
          <a:stretch>
            <a:fillRect/>
          </a:stretch>
        </p:blipFill>
        <p:spPr bwMode="auto">
          <a:xfrm>
            <a:off x="0" y="-13883"/>
            <a:ext cx="9206191" cy="6871883"/>
          </a:xfrm>
          <a:prstGeom prst="rect">
            <a:avLst/>
          </a:prstGeom>
          <a:noFill/>
        </p:spPr>
      </p:pic>
      <p:sp>
        <p:nvSpPr>
          <p:cNvPr id="2" name="Text Placeholder 1"/>
          <p:cNvSpPr>
            <a:spLocks noGrp="1"/>
          </p:cNvSpPr>
          <p:nvPr>
            <p:ph type="body" idx="1"/>
          </p:nvPr>
        </p:nvSpPr>
        <p:spPr>
          <a:xfrm>
            <a:off x="0" y="904440"/>
            <a:ext cx="9206191" cy="800705"/>
          </a:xfrm>
          <a:solidFill>
            <a:schemeClr val="bg1">
              <a:alpha val="81175"/>
            </a:schemeClr>
          </a:solidFill>
        </p:spPr>
        <p:txBody>
          <a:bodyPr/>
          <a:lstStyle/>
          <a:p>
            <a:r>
              <a:rPr lang="en-US" dirty="0" smtClean="0"/>
              <a:t>It’s the mother of all vicious circles.</a:t>
            </a:r>
            <a:endParaRPr lang="en-US" dirty="0"/>
          </a:p>
        </p:txBody>
      </p:sp>
    </p:spTree>
    <p:extLst>
      <p:ext uri="{BB962C8B-B14F-4D97-AF65-F5344CB8AC3E}">
        <p14:creationId xmlns:p14="http://schemas.microsoft.com/office/powerpoint/2010/main" val="3727310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AutoShape 1"/>
          <p:cNvSpPr>
            <a:spLocks/>
          </p:cNvSpPr>
          <p:nvPr/>
        </p:nvSpPr>
        <p:spPr bwMode="auto">
          <a:xfrm>
            <a:off x="8208615" y="6388076"/>
            <a:ext cx="244451" cy="342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lstStyle/>
          <a:p>
            <a:pPr marL="27905" defTabSz="914145">
              <a:buClr>
                <a:srgbClr val="000000"/>
              </a:buClr>
              <a:defRPr/>
            </a:pPr>
            <a:r>
              <a:rPr lang="en-US" sz="1300">
                <a:latin typeface="Times New Roman" charset="0"/>
                <a:cs typeface="Times New Roman" charset="0"/>
                <a:sym typeface="Times New Roman" charset="0"/>
              </a:rPr>
              <a:t>2</a:t>
            </a:r>
            <a:endParaRPr lang="en-US">
              <a:cs typeface="Helvetica Light" charset="0"/>
            </a:endParaRPr>
          </a:p>
        </p:txBody>
      </p:sp>
      <p:sp>
        <p:nvSpPr>
          <p:cNvPr id="5123" name="Rectangle 3"/>
          <p:cNvSpPr>
            <a:spLocks noGrp="1"/>
          </p:cNvSpPr>
          <p:nvPr>
            <p:ph type="title"/>
          </p:nvPr>
        </p:nvSpPr>
        <p:spPr bwMode="auto">
          <a:xfrm>
            <a:off x="685354" y="609452"/>
            <a:ext cx="7772177" cy="91417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798" tIns="50798" rIns="50798" bIns="50798" numCol="1" anchor="t" anchorCtr="0" compatLnSpc="1">
            <a:prstTxWarp prst="textNoShape">
              <a:avLst/>
            </a:prstTxWarp>
          </a:bodyPr>
          <a:lstStyle/>
          <a:p>
            <a:pPr marL="27905" defTabSz="914145">
              <a:buClr>
                <a:srgbClr val="000000"/>
              </a:buClr>
              <a:defRPr/>
            </a:pPr>
            <a:r>
              <a:rPr lang="en-US" sz="3200" b="1">
                <a:latin typeface="Verdana" charset="0"/>
                <a:cs typeface="Verdana" charset="0"/>
                <a:sym typeface="Verdana" charset="0"/>
              </a:rPr>
              <a:t>Who are we?</a:t>
            </a:r>
            <a:endParaRPr lang="en-US" smtClean="0"/>
          </a:p>
        </p:txBody>
      </p:sp>
      <p:sp>
        <p:nvSpPr>
          <p:cNvPr id="5122" name="Rectangle 2"/>
          <p:cNvSpPr>
            <a:spLocks noGrp="1"/>
          </p:cNvSpPr>
          <p:nvPr>
            <p:ph idx="1"/>
          </p:nvPr>
        </p:nvSpPr>
        <p:spPr bwMode="auto">
          <a:xfrm>
            <a:off x="685355" y="2635944"/>
            <a:ext cx="6059914" cy="399794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798" tIns="50798" rIns="50798" bIns="50798" numCol="1" anchor="t" anchorCtr="0" compatLnSpc="1">
            <a:prstTxWarp prst="textNoShape">
              <a:avLst/>
            </a:prstTxWarp>
            <a:normAutofit fontScale="85000" lnSpcReduction="10000"/>
          </a:bodyPr>
          <a:lstStyle/>
          <a:p>
            <a:pPr marL="267881" indent="-267881">
              <a:buFontTx/>
              <a:buChar char="•"/>
              <a:defRPr/>
            </a:pPr>
            <a:r>
              <a:rPr lang="en-US" dirty="0" smtClean="0"/>
              <a:t>One of the 15 CGIAR research </a:t>
            </a:r>
            <a:r>
              <a:rPr lang="en-US" dirty="0" err="1" smtClean="0"/>
              <a:t>centres</a:t>
            </a:r>
            <a:endParaRPr lang="en-US" dirty="0" smtClean="0"/>
          </a:p>
          <a:p>
            <a:pPr marL="267881" indent="-267881">
              <a:buFontTx/>
              <a:buChar char="•"/>
              <a:defRPr/>
            </a:pPr>
            <a:r>
              <a:rPr lang="en-US" dirty="0" smtClean="0"/>
              <a:t>employing about 500 scientists and other staff.</a:t>
            </a:r>
          </a:p>
          <a:p>
            <a:pPr marL="267881" indent="-267881">
              <a:buFontTx/>
              <a:buChar char="•"/>
              <a:defRPr/>
            </a:pPr>
            <a:r>
              <a:rPr lang="en-US" dirty="0" smtClean="0"/>
              <a:t>We generate knowledge about the diverse roles that trees play in agricultural landscapes</a:t>
            </a:r>
          </a:p>
          <a:p>
            <a:pPr marL="267881" indent="-267881">
              <a:buFontTx/>
              <a:buChar char="•"/>
              <a:defRPr/>
            </a:pPr>
            <a:r>
              <a:rPr lang="en-US" dirty="0" smtClean="0"/>
              <a:t>We use this research to advance policies and practices that benefit the poor and the environment.</a:t>
            </a:r>
          </a:p>
        </p:txBody>
      </p:sp>
      <p:pic>
        <p:nvPicPr>
          <p:cNvPr id="5" name="Picture 2" descr="imag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952009" y="373641"/>
            <a:ext cx="3780732" cy="2048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08227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GB" dirty="0"/>
              <a:t>Oh, and lest we forget...</a:t>
            </a:r>
            <a:endParaRPr lang="en-US" dirty="0"/>
          </a:p>
        </p:txBody>
      </p:sp>
      <p:sp>
        <p:nvSpPr>
          <p:cNvPr id="3" name="Text Placeholder 2"/>
          <p:cNvSpPr>
            <a:spLocks noGrp="1"/>
          </p:cNvSpPr>
          <p:nvPr>
            <p:ph type="body" idx="13"/>
          </p:nvPr>
        </p:nvSpPr>
        <p:spPr/>
        <p:txBody>
          <a:bodyPr/>
          <a:lstStyle/>
          <a:p>
            <a:endParaRPr lang="en-US"/>
          </a:p>
        </p:txBody>
      </p:sp>
    </p:spTree>
    <p:extLst>
      <p:ext uri="{BB962C8B-B14F-4D97-AF65-F5344CB8AC3E}">
        <p14:creationId xmlns:p14="http://schemas.microsoft.com/office/powerpoint/2010/main" val="11815831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736324" cy="6858000"/>
          </a:xfrm>
          <a:prstGeom prst="rect">
            <a:avLst/>
          </a:prstGeom>
          <a:solidFill>
            <a:schemeClr val="bg1"/>
          </a:solidFill>
          <a:ln w="12700" cap="flat" cmpd="sng" algn="ctr">
            <a:noFill/>
            <a:prstDash val="solid"/>
            <a:miter lim="0"/>
            <a:headEnd type="none" w="med" len="med"/>
            <a:tailEnd type="none" w="med" len="med"/>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GB" sz="2500" dirty="0">
              <a:latin typeface="Helvetica Light" charset="0"/>
              <a:ea typeface="Helvetica Light" charset="0"/>
              <a:cs typeface="Helvetica Light" charset="0"/>
              <a:sym typeface="Helvetica Light" charset="0"/>
            </a:endParaRPr>
          </a:p>
        </p:txBody>
      </p:sp>
      <p:pic>
        <p:nvPicPr>
          <p:cNvPr id="4" name="Picture 3" descr="Africa's true size.tiff"/>
          <p:cNvPicPr>
            <a:picLocks noChangeAspect="1"/>
          </p:cNvPicPr>
          <p:nvPr/>
        </p:nvPicPr>
        <p:blipFill>
          <a:blip r:embed="rId2" cstate="print"/>
          <a:stretch>
            <a:fillRect/>
          </a:stretch>
        </p:blipFill>
        <p:spPr>
          <a:xfrm>
            <a:off x="3154342" y="0"/>
            <a:ext cx="6379459" cy="6862307"/>
          </a:xfrm>
          <a:prstGeom prst="rect">
            <a:avLst/>
          </a:prstGeom>
        </p:spPr>
      </p:pic>
      <p:sp>
        <p:nvSpPr>
          <p:cNvPr id="6" name="Rectangle 5"/>
          <p:cNvSpPr/>
          <p:nvPr/>
        </p:nvSpPr>
        <p:spPr bwMode="auto">
          <a:xfrm>
            <a:off x="-389801" y="3985937"/>
            <a:ext cx="6531351" cy="961982"/>
          </a:xfrm>
          <a:prstGeom prst="rect">
            <a:avLst/>
          </a:prstGeom>
          <a:noFill/>
          <a:ln w="12700" cap="flat" cmpd="sng" algn="ctr">
            <a:noFill/>
            <a:prstDash val="solid"/>
            <a:miter lim="0"/>
            <a:headEnd type="none" w="med" len="med"/>
            <a:tailEnd type="none" w="med" len="med"/>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r>
              <a:rPr lang="en-GB" sz="4200" b="1" dirty="0">
                <a:solidFill>
                  <a:srgbClr val="CC0099"/>
                </a:solidFill>
                <a:latin typeface="Helvetica Light" charset="0"/>
                <a:ea typeface="Helvetica Light" charset="0"/>
                <a:cs typeface="Helvetica Light" charset="0"/>
                <a:sym typeface="Helvetica Light" charset="0"/>
              </a:rPr>
              <a:t>Africa is </a:t>
            </a:r>
            <a:r>
              <a:rPr lang="en-GB" sz="4200" b="1" dirty="0" smtClean="0">
                <a:solidFill>
                  <a:srgbClr val="CC0099"/>
                </a:solidFill>
                <a:ea typeface="Helvetica Light" charset="0"/>
                <a:cs typeface="Helvetica Light" charset="0"/>
              </a:rPr>
              <a:t>huge</a:t>
            </a:r>
            <a:r>
              <a:rPr lang="en-GB" sz="4200" b="1" dirty="0" smtClean="0">
                <a:solidFill>
                  <a:srgbClr val="CC0099"/>
                </a:solidFill>
                <a:latin typeface="Helvetica Light" charset="0"/>
                <a:ea typeface="Helvetica Light" charset="0"/>
                <a:cs typeface="Helvetica Light" charset="0"/>
                <a:sym typeface="Helvetica Light" charset="0"/>
              </a:rPr>
              <a:t>.</a:t>
            </a:r>
            <a:endParaRPr lang="en-GB" sz="4200" b="1" dirty="0">
              <a:solidFill>
                <a:srgbClr val="CC0099"/>
              </a:solidFill>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2621887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s://encrypted-tbn1.gstatic.com/images?q=tbn:ANd9GcTPoMGtsYKV-jzhFIETu5pWqDEixH22CfS6NYv6mDH6HNqZjA7iDQ"/>
          <p:cNvPicPr>
            <a:picLocks noChangeAspect="1" noChangeArrowheads="1"/>
          </p:cNvPicPr>
          <p:nvPr/>
        </p:nvPicPr>
        <p:blipFill>
          <a:blip r:embed="rId2" cstate="print"/>
          <a:srcRect/>
          <a:stretch>
            <a:fillRect/>
          </a:stretch>
        </p:blipFill>
        <p:spPr bwMode="auto">
          <a:xfrm>
            <a:off x="0" y="-13883"/>
            <a:ext cx="9206191" cy="6871883"/>
          </a:xfrm>
          <a:prstGeom prst="rect">
            <a:avLst/>
          </a:prstGeom>
          <a:noFill/>
        </p:spPr>
      </p:pic>
      <p:sp>
        <p:nvSpPr>
          <p:cNvPr id="2" name="Text Placeholder 1"/>
          <p:cNvSpPr>
            <a:spLocks noGrp="1"/>
          </p:cNvSpPr>
          <p:nvPr>
            <p:ph type="body" idx="1"/>
          </p:nvPr>
        </p:nvSpPr>
        <p:spPr>
          <a:xfrm>
            <a:off x="0" y="904440"/>
            <a:ext cx="9206191" cy="800705"/>
          </a:xfrm>
          <a:solidFill>
            <a:schemeClr val="bg1">
              <a:alpha val="81175"/>
            </a:schemeClr>
          </a:solidFill>
        </p:spPr>
        <p:txBody>
          <a:bodyPr/>
          <a:lstStyle/>
          <a:p>
            <a:pPr algn="l"/>
            <a:r>
              <a:rPr lang="en-US" dirty="0" smtClean="0"/>
              <a:t>						But… </a:t>
            </a:r>
            <a:endParaRPr lang="en-US" dirty="0"/>
          </a:p>
        </p:txBody>
      </p:sp>
      <p:sp>
        <p:nvSpPr>
          <p:cNvPr id="4" name="Text Placeholder 1"/>
          <p:cNvSpPr>
            <a:spLocks noGrp="1"/>
          </p:cNvSpPr>
          <p:nvPr>
            <p:ph type="body" idx="1"/>
          </p:nvPr>
        </p:nvSpPr>
        <p:spPr>
          <a:xfrm>
            <a:off x="-6976" y="904440"/>
            <a:ext cx="9206191" cy="800705"/>
          </a:xfrm>
          <a:noFill/>
        </p:spPr>
        <p:txBody>
          <a:bodyPr/>
          <a:lstStyle/>
          <a:p>
            <a:pPr algn="l"/>
            <a:r>
              <a:rPr lang="en-US" dirty="0" smtClean="0"/>
              <a:t>						But… is it really ?</a:t>
            </a:r>
            <a:endParaRPr lang="en-US" dirty="0"/>
          </a:p>
        </p:txBody>
      </p:sp>
    </p:spTree>
    <p:extLst>
      <p:ext uri="{BB962C8B-B14F-4D97-AF65-F5344CB8AC3E}">
        <p14:creationId xmlns:p14="http://schemas.microsoft.com/office/powerpoint/2010/main" val="2020874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clrChange>
              <a:clrFrom>
                <a:srgbClr val="EFF6FB"/>
              </a:clrFrom>
              <a:clrTo>
                <a:srgbClr val="EFF6FB">
                  <a:alpha val="0"/>
                </a:srgbClr>
              </a:clrTo>
            </a:clrChange>
            <a:extLst>
              <a:ext uri="{28A0092B-C50C-407E-A947-70E740481C1C}">
                <a14:useLocalDpi xmlns:a14="http://schemas.microsoft.com/office/drawing/2010/main"/>
              </a:ext>
            </a:extLst>
          </a:blip>
          <a:srcRect/>
          <a:stretch/>
        </p:blipFill>
        <p:spPr>
          <a:xfrm>
            <a:off x="228600" y="2070101"/>
            <a:ext cx="8597900" cy="4318000"/>
          </a:xfrm>
          <a:prstGeom prst="rect">
            <a:avLst/>
          </a:prstGeom>
        </p:spPr>
      </p:pic>
      <p:sp>
        <p:nvSpPr>
          <p:cNvPr id="6" name="Title 5"/>
          <p:cNvSpPr>
            <a:spLocks noGrp="1"/>
          </p:cNvSpPr>
          <p:nvPr>
            <p:ph type="title"/>
          </p:nvPr>
        </p:nvSpPr>
        <p:spPr/>
        <p:txBody>
          <a:bodyPr/>
          <a:lstStyle/>
          <a:p>
            <a:r>
              <a:rPr lang="en-US" dirty="0" smtClean="0"/>
              <a:t>Child mortality over time</a:t>
            </a:r>
            <a:endParaRPr lang="en-US" dirty="0"/>
          </a:p>
        </p:txBody>
      </p:sp>
      <p:sp>
        <p:nvSpPr>
          <p:cNvPr id="7" name="TextBox 6"/>
          <p:cNvSpPr txBox="1"/>
          <p:nvPr/>
        </p:nvSpPr>
        <p:spPr>
          <a:xfrm>
            <a:off x="2163943" y="1688069"/>
            <a:ext cx="652643" cy="369332"/>
          </a:xfrm>
          <a:prstGeom prst="rect">
            <a:avLst/>
          </a:prstGeom>
          <a:noFill/>
        </p:spPr>
        <p:txBody>
          <a:bodyPr wrap="none" rtlCol="0">
            <a:spAutoFit/>
          </a:bodyPr>
          <a:lstStyle/>
          <a:p>
            <a:r>
              <a:rPr lang="en-US" dirty="0" smtClean="0"/>
              <a:t>1990</a:t>
            </a:r>
            <a:endParaRPr lang="en-US" dirty="0"/>
          </a:p>
        </p:txBody>
      </p:sp>
      <p:sp>
        <p:nvSpPr>
          <p:cNvPr id="8" name="TextBox 7"/>
          <p:cNvSpPr txBox="1"/>
          <p:nvPr/>
        </p:nvSpPr>
        <p:spPr>
          <a:xfrm>
            <a:off x="6400800" y="1688070"/>
            <a:ext cx="652643" cy="369332"/>
          </a:xfrm>
          <a:prstGeom prst="rect">
            <a:avLst/>
          </a:prstGeom>
          <a:noFill/>
        </p:spPr>
        <p:txBody>
          <a:bodyPr wrap="none" rtlCol="0">
            <a:spAutoFit/>
          </a:bodyPr>
          <a:lstStyle/>
          <a:p>
            <a:r>
              <a:rPr lang="en-US" dirty="0" smtClean="0"/>
              <a:t>2012</a:t>
            </a:r>
            <a:endParaRPr lang="en-US" dirty="0"/>
          </a:p>
        </p:txBody>
      </p:sp>
      <p:sp>
        <p:nvSpPr>
          <p:cNvPr id="9" name="TextBox 8"/>
          <p:cNvSpPr txBox="1"/>
          <p:nvPr/>
        </p:nvSpPr>
        <p:spPr>
          <a:xfrm>
            <a:off x="6400800" y="6273800"/>
            <a:ext cx="1860117" cy="261610"/>
          </a:xfrm>
          <a:prstGeom prst="rect">
            <a:avLst/>
          </a:prstGeom>
          <a:noFill/>
        </p:spPr>
        <p:txBody>
          <a:bodyPr wrap="none" rtlCol="0">
            <a:spAutoFit/>
          </a:bodyPr>
          <a:lstStyle/>
          <a:p>
            <a:r>
              <a:rPr lang="en-US" sz="1100" i="1" dirty="0" smtClean="0"/>
              <a:t>UNICEF (2013), Rosen (2014)</a:t>
            </a:r>
            <a:endParaRPr lang="en-US" sz="1100" i="1" dirty="0"/>
          </a:p>
        </p:txBody>
      </p:sp>
      <p:sp>
        <p:nvSpPr>
          <p:cNvPr id="10" name="TextBox 9"/>
          <p:cNvSpPr txBox="1"/>
          <p:nvPr/>
        </p:nvSpPr>
        <p:spPr>
          <a:xfrm>
            <a:off x="571500" y="1181100"/>
            <a:ext cx="3288080" cy="369332"/>
          </a:xfrm>
          <a:prstGeom prst="rect">
            <a:avLst/>
          </a:prstGeom>
          <a:noFill/>
        </p:spPr>
        <p:txBody>
          <a:bodyPr wrap="none" rtlCol="0">
            <a:spAutoFit/>
          </a:bodyPr>
          <a:lstStyle/>
          <a:p>
            <a:r>
              <a:rPr lang="en-US" dirty="0" smtClean="0"/>
              <a:t>Under-5 deaths/ 1,000 live births </a:t>
            </a:r>
            <a:endParaRPr lang="en-US" dirty="0"/>
          </a:p>
        </p:txBody>
      </p:sp>
    </p:spTree>
    <p:extLst>
      <p:ext uri="{BB962C8B-B14F-4D97-AF65-F5344CB8AC3E}">
        <p14:creationId xmlns:p14="http://schemas.microsoft.com/office/powerpoint/2010/main" val="38944869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supply over time</a:t>
            </a:r>
            <a:endParaRPr lang="en-US" dirty="0"/>
          </a:p>
        </p:txBody>
      </p:sp>
      <p:pic>
        <p:nvPicPr>
          <p:cNvPr id="3" name="Picture 2"/>
          <p:cNvPicPr>
            <a:picLocks noChangeAspect="1"/>
          </p:cNvPicPr>
          <p:nvPr/>
        </p:nvPicPr>
        <p:blipFill rotWithShape="1">
          <a:blip r:embed="rId2" cstate="screen">
            <a:clrChange>
              <a:clrFrom>
                <a:srgbClr val="EFF6FB"/>
              </a:clrFrom>
              <a:clrTo>
                <a:srgbClr val="EFF6FB">
                  <a:alpha val="0"/>
                </a:srgbClr>
              </a:clrTo>
            </a:clrChange>
            <a:extLst>
              <a:ext uri="{28A0092B-C50C-407E-A947-70E740481C1C}">
                <a14:useLocalDpi xmlns:a14="http://schemas.microsoft.com/office/drawing/2010/main"/>
              </a:ext>
            </a:extLst>
          </a:blip>
          <a:srcRect/>
          <a:stretch/>
        </p:blipFill>
        <p:spPr>
          <a:xfrm>
            <a:off x="0" y="2120901"/>
            <a:ext cx="9144000" cy="4381500"/>
          </a:xfrm>
          <a:prstGeom prst="rect">
            <a:avLst/>
          </a:prstGeom>
        </p:spPr>
      </p:pic>
      <p:sp>
        <p:nvSpPr>
          <p:cNvPr id="4" name="TextBox 3"/>
          <p:cNvSpPr txBox="1"/>
          <p:nvPr/>
        </p:nvSpPr>
        <p:spPr>
          <a:xfrm>
            <a:off x="2163943" y="1688069"/>
            <a:ext cx="652643" cy="369332"/>
          </a:xfrm>
          <a:prstGeom prst="rect">
            <a:avLst/>
          </a:prstGeom>
          <a:noFill/>
        </p:spPr>
        <p:txBody>
          <a:bodyPr wrap="none" rtlCol="0">
            <a:spAutoFit/>
          </a:bodyPr>
          <a:lstStyle/>
          <a:p>
            <a:r>
              <a:rPr lang="en-US" dirty="0" smtClean="0"/>
              <a:t>1961</a:t>
            </a:r>
            <a:endParaRPr lang="en-US" dirty="0"/>
          </a:p>
        </p:txBody>
      </p:sp>
      <p:sp>
        <p:nvSpPr>
          <p:cNvPr id="5" name="TextBox 4"/>
          <p:cNvSpPr txBox="1"/>
          <p:nvPr/>
        </p:nvSpPr>
        <p:spPr>
          <a:xfrm>
            <a:off x="6400800" y="1688070"/>
            <a:ext cx="652643" cy="369332"/>
          </a:xfrm>
          <a:prstGeom prst="rect">
            <a:avLst/>
          </a:prstGeom>
          <a:noFill/>
        </p:spPr>
        <p:txBody>
          <a:bodyPr wrap="none" rtlCol="0">
            <a:spAutoFit/>
          </a:bodyPr>
          <a:lstStyle/>
          <a:p>
            <a:r>
              <a:rPr lang="en-US" dirty="0" smtClean="0"/>
              <a:t>2009</a:t>
            </a:r>
            <a:endParaRPr lang="en-US" dirty="0"/>
          </a:p>
        </p:txBody>
      </p:sp>
      <p:sp>
        <p:nvSpPr>
          <p:cNvPr id="6" name="TextBox 5"/>
          <p:cNvSpPr txBox="1"/>
          <p:nvPr/>
        </p:nvSpPr>
        <p:spPr>
          <a:xfrm>
            <a:off x="6400800" y="6273800"/>
            <a:ext cx="1596724" cy="261610"/>
          </a:xfrm>
          <a:prstGeom prst="rect">
            <a:avLst/>
          </a:prstGeom>
          <a:noFill/>
        </p:spPr>
        <p:txBody>
          <a:bodyPr wrap="none" rtlCol="0">
            <a:spAutoFit/>
          </a:bodyPr>
          <a:lstStyle/>
          <a:p>
            <a:r>
              <a:rPr lang="en-US" sz="1100" i="1" dirty="0" smtClean="0"/>
              <a:t>FAOSTAT, Rosen (2014)</a:t>
            </a:r>
            <a:endParaRPr lang="en-US" sz="1100" i="1" dirty="0"/>
          </a:p>
        </p:txBody>
      </p:sp>
      <p:sp>
        <p:nvSpPr>
          <p:cNvPr id="7" name="TextBox 6"/>
          <p:cNvSpPr txBox="1"/>
          <p:nvPr/>
        </p:nvSpPr>
        <p:spPr>
          <a:xfrm>
            <a:off x="571500" y="1181100"/>
            <a:ext cx="1235697" cy="369332"/>
          </a:xfrm>
          <a:prstGeom prst="rect">
            <a:avLst/>
          </a:prstGeom>
          <a:noFill/>
        </p:spPr>
        <p:txBody>
          <a:bodyPr wrap="none" rtlCol="0">
            <a:spAutoFit/>
          </a:bodyPr>
          <a:lstStyle/>
          <a:p>
            <a:r>
              <a:rPr lang="en-US" dirty="0" err="1" smtClean="0"/>
              <a:t>kCal</a:t>
            </a:r>
            <a:r>
              <a:rPr lang="en-US" dirty="0" smtClean="0"/>
              <a:t>/capita</a:t>
            </a:r>
            <a:endParaRPr lang="en-US" dirty="0"/>
          </a:p>
        </p:txBody>
      </p:sp>
    </p:spTree>
    <p:extLst>
      <p:ext uri="{BB962C8B-B14F-4D97-AF65-F5344CB8AC3E}">
        <p14:creationId xmlns:p14="http://schemas.microsoft.com/office/powerpoint/2010/main" val="14584710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Literacy rate</a:t>
            </a:r>
            <a:endParaRPr lang="en-US" dirty="0"/>
          </a:p>
        </p:txBody>
      </p:sp>
      <p:pic>
        <p:nvPicPr>
          <p:cNvPr id="3" name="Picture 2"/>
          <p:cNvPicPr>
            <a:picLocks noChangeAspect="1"/>
          </p:cNvPicPr>
          <p:nvPr/>
        </p:nvPicPr>
        <p:blipFill rotWithShape="1">
          <a:blip r:embed="rId2" cstate="screen">
            <a:clrChange>
              <a:clrFrom>
                <a:srgbClr val="EFF6FB"/>
              </a:clrFrom>
              <a:clrTo>
                <a:srgbClr val="EFF6FB">
                  <a:alpha val="0"/>
                </a:srgbClr>
              </a:clrTo>
            </a:clrChange>
            <a:extLst>
              <a:ext uri="{28A0092B-C50C-407E-A947-70E740481C1C}">
                <a14:useLocalDpi xmlns:a14="http://schemas.microsoft.com/office/drawing/2010/main"/>
              </a:ext>
            </a:extLst>
          </a:blip>
          <a:srcRect/>
          <a:stretch/>
        </p:blipFill>
        <p:spPr>
          <a:xfrm>
            <a:off x="368300" y="2070101"/>
            <a:ext cx="8318500" cy="4419600"/>
          </a:xfrm>
          <a:prstGeom prst="rect">
            <a:avLst/>
          </a:prstGeom>
        </p:spPr>
      </p:pic>
      <p:sp>
        <p:nvSpPr>
          <p:cNvPr id="4" name="TextBox 3"/>
          <p:cNvSpPr txBox="1"/>
          <p:nvPr/>
        </p:nvSpPr>
        <p:spPr>
          <a:xfrm>
            <a:off x="2163943" y="1688069"/>
            <a:ext cx="942874" cy="369332"/>
          </a:xfrm>
          <a:prstGeom prst="rect">
            <a:avLst/>
          </a:prstGeom>
          <a:noFill/>
        </p:spPr>
        <p:txBody>
          <a:bodyPr wrap="none" rtlCol="0">
            <a:spAutoFit/>
          </a:bodyPr>
          <a:lstStyle/>
          <a:p>
            <a:r>
              <a:rPr lang="en-US" dirty="0" smtClean="0"/>
              <a:t>Age 65+</a:t>
            </a:r>
            <a:endParaRPr lang="en-US" dirty="0"/>
          </a:p>
        </p:txBody>
      </p:sp>
      <p:sp>
        <p:nvSpPr>
          <p:cNvPr id="5" name="TextBox 4"/>
          <p:cNvSpPr txBox="1"/>
          <p:nvPr/>
        </p:nvSpPr>
        <p:spPr>
          <a:xfrm>
            <a:off x="6400800" y="1688070"/>
            <a:ext cx="1133644" cy="369332"/>
          </a:xfrm>
          <a:prstGeom prst="rect">
            <a:avLst/>
          </a:prstGeom>
          <a:noFill/>
        </p:spPr>
        <p:txBody>
          <a:bodyPr wrap="none" rtlCol="0">
            <a:spAutoFit/>
          </a:bodyPr>
          <a:lstStyle/>
          <a:p>
            <a:r>
              <a:rPr lang="en-US" dirty="0" smtClean="0"/>
              <a:t>Age 15-24</a:t>
            </a:r>
            <a:endParaRPr lang="en-US" dirty="0"/>
          </a:p>
        </p:txBody>
      </p:sp>
      <p:sp>
        <p:nvSpPr>
          <p:cNvPr id="6" name="TextBox 5"/>
          <p:cNvSpPr txBox="1"/>
          <p:nvPr/>
        </p:nvSpPr>
        <p:spPr>
          <a:xfrm>
            <a:off x="6400800" y="6273800"/>
            <a:ext cx="1512416" cy="261610"/>
          </a:xfrm>
          <a:prstGeom prst="rect">
            <a:avLst/>
          </a:prstGeom>
          <a:noFill/>
        </p:spPr>
        <p:txBody>
          <a:bodyPr wrap="none" rtlCol="0">
            <a:spAutoFit/>
          </a:bodyPr>
          <a:lstStyle/>
          <a:p>
            <a:r>
              <a:rPr lang="en-US" sz="1100" i="1" dirty="0" smtClean="0"/>
              <a:t>UNESCO, Rosen (2014)</a:t>
            </a:r>
            <a:endParaRPr lang="en-US" sz="1100" i="1" dirty="0"/>
          </a:p>
        </p:txBody>
      </p:sp>
      <p:sp>
        <p:nvSpPr>
          <p:cNvPr id="7" name="TextBox 6"/>
          <p:cNvSpPr txBox="1"/>
          <p:nvPr/>
        </p:nvSpPr>
        <p:spPr>
          <a:xfrm>
            <a:off x="571500" y="1181100"/>
            <a:ext cx="5094814" cy="369332"/>
          </a:xfrm>
          <a:prstGeom prst="rect">
            <a:avLst/>
          </a:prstGeom>
          <a:noFill/>
        </p:spPr>
        <p:txBody>
          <a:bodyPr wrap="none" rtlCol="0">
            <a:spAutoFit/>
          </a:bodyPr>
          <a:lstStyle/>
          <a:p>
            <a:r>
              <a:rPr lang="en-US" dirty="0" smtClean="0"/>
              <a:t>Literacy rate per age cohort, latest data (2000-2012)</a:t>
            </a:r>
            <a:endParaRPr lang="en-US" dirty="0"/>
          </a:p>
        </p:txBody>
      </p:sp>
    </p:spTree>
    <p:extLst>
      <p:ext uri="{BB962C8B-B14F-4D97-AF65-F5344CB8AC3E}">
        <p14:creationId xmlns:p14="http://schemas.microsoft.com/office/powerpoint/2010/main" val="3595387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 nothing to worry about?</a:t>
            </a:r>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9200" y="1172161"/>
            <a:ext cx="7755466" cy="5685839"/>
          </a:xfrm>
          <a:prstGeom prst="rect">
            <a:avLst/>
          </a:prstGeom>
        </p:spPr>
      </p:pic>
      <p:sp>
        <p:nvSpPr>
          <p:cNvPr id="5" name="Oval 4"/>
          <p:cNvSpPr/>
          <p:nvPr/>
        </p:nvSpPr>
        <p:spPr>
          <a:xfrm rot="21025640">
            <a:off x="1979610" y="2269068"/>
            <a:ext cx="3050363" cy="977488"/>
          </a:xfrm>
          <a:prstGeom prst="ellipse">
            <a:avLst/>
          </a:prstGeom>
          <a:noFill/>
          <a:ln w="762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7225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Sadly, yes. Here’s why.</a:t>
            </a:r>
            <a:endParaRPr lang="en-US" dirty="0"/>
          </a:p>
        </p:txBody>
      </p:sp>
      <p:sp>
        <p:nvSpPr>
          <p:cNvPr id="5" name="Text Placeholder 4"/>
          <p:cNvSpPr>
            <a:spLocks noGrp="1"/>
          </p:cNvSpPr>
          <p:nvPr>
            <p:ph type="body" idx="13"/>
          </p:nvPr>
        </p:nvSpPr>
        <p:spPr/>
        <p:txBody>
          <a:bodyPr/>
          <a:lstStyle/>
          <a:p>
            <a:endParaRPr lang="en-US"/>
          </a:p>
        </p:txBody>
      </p:sp>
    </p:spTree>
    <p:extLst>
      <p:ext uri="{BB962C8B-B14F-4D97-AF65-F5344CB8AC3E}">
        <p14:creationId xmlns:p14="http://schemas.microsoft.com/office/powerpoint/2010/main" val="41391164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Populations keep rising.</a:t>
            </a:r>
            <a:endParaRPr lang="en-US" dirty="0"/>
          </a:p>
        </p:txBody>
      </p:sp>
      <p:pic>
        <p:nvPicPr>
          <p:cNvPr id="3" name="Picture 2"/>
          <p:cNvPicPr>
            <a:picLocks noChangeAspect="1"/>
          </p:cNvPicPr>
          <p:nvPr/>
        </p:nvPicPr>
        <p:blipFill rotWithShape="1">
          <a:blip r:embed="rId2">
            <a:clrChange>
              <a:clrFrom>
                <a:srgbClr val="EFF6FB"/>
              </a:clrFrom>
              <a:clrTo>
                <a:srgbClr val="EFF6FB">
                  <a:alpha val="0"/>
                </a:srgbClr>
              </a:clrTo>
            </a:clrChange>
          </a:blip>
          <a:srcRect t="8231" b="7773"/>
          <a:stretch/>
        </p:blipFill>
        <p:spPr>
          <a:xfrm>
            <a:off x="0" y="2396462"/>
            <a:ext cx="9144000" cy="3036956"/>
          </a:xfrm>
          <a:prstGeom prst="rect">
            <a:avLst/>
          </a:prstGeom>
        </p:spPr>
      </p:pic>
      <p:sp>
        <p:nvSpPr>
          <p:cNvPr id="4" name="TextBox 3"/>
          <p:cNvSpPr txBox="1"/>
          <p:nvPr/>
        </p:nvSpPr>
        <p:spPr>
          <a:xfrm>
            <a:off x="1310347" y="2016088"/>
            <a:ext cx="652643" cy="369332"/>
          </a:xfrm>
          <a:prstGeom prst="rect">
            <a:avLst/>
          </a:prstGeom>
          <a:noFill/>
        </p:spPr>
        <p:txBody>
          <a:bodyPr wrap="none" rtlCol="0">
            <a:spAutoFit/>
          </a:bodyPr>
          <a:lstStyle/>
          <a:p>
            <a:r>
              <a:rPr lang="en-US" dirty="0" smtClean="0"/>
              <a:t>1950</a:t>
            </a:r>
            <a:endParaRPr lang="en-US" dirty="0"/>
          </a:p>
        </p:txBody>
      </p:sp>
      <p:sp>
        <p:nvSpPr>
          <p:cNvPr id="5" name="TextBox 4"/>
          <p:cNvSpPr txBox="1"/>
          <p:nvPr/>
        </p:nvSpPr>
        <p:spPr>
          <a:xfrm>
            <a:off x="4466573" y="1982957"/>
            <a:ext cx="652643" cy="369332"/>
          </a:xfrm>
          <a:prstGeom prst="rect">
            <a:avLst/>
          </a:prstGeom>
          <a:noFill/>
        </p:spPr>
        <p:txBody>
          <a:bodyPr wrap="none" rtlCol="0">
            <a:spAutoFit/>
          </a:bodyPr>
          <a:lstStyle/>
          <a:p>
            <a:r>
              <a:rPr lang="en-US" dirty="0" smtClean="0"/>
              <a:t>2014</a:t>
            </a:r>
            <a:endParaRPr lang="en-US" dirty="0"/>
          </a:p>
        </p:txBody>
      </p:sp>
      <p:sp>
        <p:nvSpPr>
          <p:cNvPr id="6" name="TextBox 5"/>
          <p:cNvSpPr txBox="1"/>
          <p:nvPr/>
        </p:nvSpPr>
        <p:spPr>
          <a:xfrm>
            <a:off x="7260573" y="2016088"/>
            <a:ext cx="652643" cy="369332"/>
          </a:xfrm>
          <a:prstGeom prst="rect">
            <a:avLst/>
          </a:prstGeom>
          <a:noFill/>
        </p:spPr>
        <p:txBody>
          <a:bodyPr wrap="none" rtlCol="0">
            <a:spAutoFit/>
          </a:bodyPr>
          <a:lstStyle/>
          <a:p>
            <a:r>
              <a:rPr lang="en-US" dirty="0" smtClean="0"/>
              <a:t>2100</a:t>
            </a:r>
            <a:endParaRPr lang="en-US" dirty="0"/>
          </a:p>
        </p:txBody>
      </p:sp>
      <p:sp>
        <p:nvSpPr>
          <p:cNvPr id="7" name="TextBox 6"/>
          <p:cNvSpPr txBox="1"/>
          <p:nvPr/>
        </p:nvSpPr>
        <p:spPr>
          <a:xfrm>
            <a:off x="6400800" y="6273800"/>
            <a:ext cx="1512416" cy="261610"/>
          </a:xfrm>
          <a:prstGeom prst="rect">
            <a:avLst/>
          </a:prstGeom>
          <a:noFill/>
        </p:spPr>
        <p:txBody>
          <a:bodyPr wrap="none" rtlCol="0">
            <a:spAutoFit/>
          </a:bodyPr>
          <a:lstStyle/>
          <a:p>
            <a:r>
              <a:rPr lang="en-US" sz="1100" i="1" dirty="0" smtClean="0"/>
              <a:t>UNESCO, Rosen (2014)</a:t>
            </a:r>
            <a:endParaRPr lang="en-US" sz="1100" i="1" dirty="0"/>
          </a:p>
        </p:txBody>
      </p:sp>
      <p:sp>
        <p:nvSpPr>
          <p:cNvPr id="8" name="TextBox 7"/>
          <p:cNvSpPr txBox="1"/>
          <p:nvPr/>
        </p:nvSpPr>
        <p:spPr>
          <a:xfrm>
            <a:off x="571500" y="1181100"/>
            <a:ext cx="2095445" cy="369332"/>
          </a:xfrm>
          <a:prstGeom prst="rect">
            <a:avLst/>
          </a:prstGeom>
          <a:noFill/>
        </p:spPr>
        <p:txBody>
          <a:bodyPr wrap="none" rtlCol="0">
            <a:spAutoFit/>
          </a:bodyPr>
          <a:lstStyle/>
          <a:p>
            <a:r>
              <a:rPr lang="en-US" dirty="0" smtClean="0"/>
              <a:t>Population densities </a:t>
            </a:r>
            <a:endParaRPr lang="en-US" dirty="0"/>
          </a:p>
        </p:txBody>
      </p:sp>
    </p:spTree>
    <p:extLst>
      <p:ext uri="{BB962C8B-B14F-4D97-AF65-F5344CB8AC3E}">
        <p14:creationId xmlns:p14="http://schemas.microsoft.com/office/powerpoint/2010/main" val="91622627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 do GHG emissions.</a:t>
            </a:r>
            <a:endParaRPr lang="en-US" dirty="0"/>
          </a:p>
        </p:txBody>
      </p:sp>
      <p:pic>
        <p:nvPicPr>
          <p:cNvPr id="3" name="Picture 2"/>
          <p:cNvPicPr>
            <a:picLocks noChangeAspect="1"/>
          </p:cNvPicPr>
          <p:nvPr/>
        </p:nvPicPr>
        <p:blipFill rotWithShape="1">
          <a:blip r:embed="rId2">
            <a:clrChange>
              <a:clrFrom>
                <a:srgbClr val="FFFFFF"/>
              </a:clrFrom>
              <a:clrTo>
                <a:srgbClr val="FFFFFF">
                  <a:alpha val="0"/>
                </a:srgbClr>
              </a:clrTo>
            </a:clrChange>
          </a:blip>
          <a:srcRect l="7729" t="9184" r="2900" b="5266"/>
          <a:stretch/>
        </p:blipFill>
        <p:spPr>
          <a:xfrm>
            <a:off x="457200" y="1096372"/>
            <a:ext cx="8172174" cy="4889193"/>
          </a:xfrm>
          <a:prstGeom prst="rect">
            <a:avLst/>
          </a:prstGeom>
        </p:spPr>
      </p:pic>
      <p:sp>
        <p:nvSpPr>
          <p:cNvPr id="5" name="TextBox 4"/>
          <p:cNvSpPr txBox="1"/>
          <p:nvPr/>
        </p:nvSpPr>
        <p:spPr>
          <a:xfrm>
            <a:off x="6400800" y="6273800"/>
            <a:ext cx="473858" cy="261610"/>
          </a:xfrm>
          <a:prstGeom prst="rect">
            <a:avLst/>
          </a:prstGeom>
          <a:noFill/>
        </p:spPr>
        <p:txBody>
          <a:bodyPr wrap="none" rtlCol="0">
            <a:spAutoFit/>
          </a:bodyPr>
          <a:lstStyle/>
          <a:p>
            <a:r>
              <a:rPr lang="en-US" sz="1100" i="1" dirty="0" smtClean="0"/>
              <a:t>IPCC</a:t>
            </a:r>
            <a:endParaRPr lang="en-US" sz="1100" i="1" dirty="0"/>
          </a:p>
        </p:txBody>
      </p:sp>
    </p:spTree>
    <p:extLst>
      <p:ext uri="{BB962C8B-B14F-4D97-AF65-F5344CB8AC3E}">
        <p14:creationId xmlns:p14="http://schemas.microsoft.com/office/powerpoint/2010/main" val="20469046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289" y="796208"/>
            <a:ext cx="8354053" cy="759459"/>
          </a:xfrm>
        </p:spPr>
        <p:txBody>
          <a:bodyPr>
            <a:normAutofit/>
          </a:bodyPr>
          <a:lstStyle/>
          <a:p>
            <a:r>
              <a:rPr lang="en-US" dirty="0" smtClean="0"/>
              <a:t>Our HQ &amp; regional research nodes</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10082"/>
            <a:ext cx="9144000" cy="4539488"/>
          </a:xfrm>
          <a:prstGeom prst="rect">
            <a:avLst/>
          </a:prstGeom>
        </p:spPr>
      </p:pic>
      <p:sp>
        <p:nvSpPr>
          <p:cNvPr id="5" name="Oval 4"/>
          <p:cNvSpPr/>
          <p:nvPr/>
        </p:nvSpPr>
        <p:spPr bwMode="auto">
          <a:xfrm rot="5400000">
            <a:off x="4723892" y="4390982"/>
            <a:ext cx="101261" cy="101261"/>
          </a:xfrm>
          <a:prstGeom prst="ellipse">
            <a:avLst/>
          </a:prstGeom>
          <a:solidFill>
            <a:srgbClr val="FFFF00"/>
          </a:solidFill>
          <a:ln w="12700" cap="flat" cmpd="sng" algn="ctr">
            <a:solidFill>
              <a:schemeClr val="tx1"/>
            </a:solidFill>
            <a:prstDash val="solid"/>
            <a:miter lim="0"/>
            <a:headEnd type="none" w="med" len="med"/>
            <a:tailEnd type="none" w="med" len="med"/>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a:solidFill>
                <a:srgbClr val="000000"/>
              </a:solidFill>
              <a:latin typeface="Helvetica Light" charset="0"/>
              <a:ea typeface="ＭＳ Ｐゴシック" charset="0"/>
              <a:cs typeface="Helvetica Light" charset="0"/>
              <a:sym typeface="Helvetica Light" charset="0"/>
            </a:endParaRPr>
          </a:p>
        </p:txBody>
      </p:sp>
      <p:sp>
        <p:nvSpPr>
          <p:cNvPr id="8" name="Oval 7"/>
          <p:cNvSpPr/>
          <p:nvPr/>
        </p:nvSpPr>
        <p:spPr bwMode="auto">
          <a:xfrm rot="5400000">
            <a:off x="6749117" y="4644135"/>
            <a:ext cx="101261" cy="101261"/>
          </a:xfrm>
          <a:prstGeom prst="ellipse">
            <a:avLst/>
          </a:prstGeom>
          <a:solidFill>
            <a:schemeClr val="accent2"/>
          </a:solidFill>
          <a:ln w="12700" cap="flat" cmpd="sng" algn="ctr">
            <a:solidFill>
              <a:schemeClr val="tx1"/>
            </a:solidFill>
            <a:prstDash val="solid"/>
            <a:miter lim="0"/>
            <a:headEnd type="none" w="med" len="med"/>
            <a:tailEnd type="none" w="med" len="med"/>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a:solidFill>
                <a:srgbClr val="000000"/>
              </a:solidFill>
              <a:latin typeface="Helvetica Light" charset="0"/>
              <a:ea typeface="ＭＳ Ｐゴシック" charset="0"/>
              <a:cs typeface="Helvetica Light" charset="0"/>
              <a:sym typeface="Helvetica Light" charset="0"/>
            </a:endParaRPr>
          </a:p>
        </p:txBody>
      </p:sp>
      <p:sp>
        <p:nvSpPr>
          <p:cNvPr id="9" name="Oval 8"/>
          <p:cNvSpPr/>
          <p:nvPr/>
        </p:nvSpPr>
        <p:spPr bwMode="auto">
          <a:xfrm rot="5400000">
            <a:off x="6445333" y="3631523"/>
            <a:ext cx="101261" cy="101261"/>
          </a:xfrm>
          <a:prstGeom prst="ellipse">
            <a:avLst/>
          </a:prstGeom>
          <a:solidFill>
            <a:schemeClr val="accent2"/>
          </a:solidFill>
          <a:ln w="12700" cap="flat" cmpd="sng" algn="ctr">
            <a:solidFill>
              <a:schemeClr val="tx1"/>
            </a:solidFill>
            <a:prstDash val="solid"/>
            <a:miter lim="0"/>
            <a:headEnd type="none" w="med" len="med"/>
            <a:tailEnd type="none" w="med" len="med"/>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a:solidFill>
                <a:srgbClr val="000000"/>
              </a:solidFill>
              <a:latin typeface="Helvetica Light" charset="0"/>
              <a:ea typeface="ＭＳ Ｐゴシック" charset="0"/>
              <a:cs typeface="Helvetica Light" charset="0"/>
              <a:sym typeface="Helvetica Light" charset="0"/>
            </a:endParaRPr>
          </a:p>
        </p:txBody>
      </p:sp>
      <p:sp>
        <p:nvSpPr>
          <p:cNvPr id="10" name="Oval 9"/>
          <p:cNvSpPr/>
          <p:nvPr/>
        </p:nvSpPr>
        <p:spPr bwMode="auto">
          <a:xfrm rot="5400000">
            <a:off x="5787135" y="3580892"/>
            <a:ext cx="101261" cy="101261"/>
          </a:xfrm>
          <a:prstGeom prst="ellipse">
            <a:avLst/>
          </a:prstGeom>
          <a:solidFill>
            <a:schemeClr val="accent2"/>
          </a:solidFill>
          <a:ln w="12700" cap="flat" cmpd="sng" algn="ctr">
            <a:solidFill>
              <a:schemeClr val="tx1"/>
            </a:solidFill>
            <a:prstDash val="solid"/>
            <a:miter lim="0"/>
            <a:headEnd type="none" w="med" len="med"/>
            <a:tailEnd type="none" w="med" len="med"/>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a:solidFill>
                <a:srgbClr val="000000"/>
              </a:solidFill>
              <a:latin typeface="Helvetica Light" charset="0"/>
              <a:ea typeface="ＭＳ Ｐゴシック" charset="0"/>
              <a:cs typeface="Helvetica Light" charset="0"/>
              <a:sym typeface="Helvetica Light" charset="0"/>
            </a:endParaRPr>
          </a:p>
        </p:txBody>
      </p:sp>
      <p:sp>
        <p:nvSpPr>
          <p:cNvPr id="11" name="Oval 10"/>
          <p:cNvSpPr/>
          <p:nvPr/>
        </p:nvSpPr>
        <p:spPr bwMode="auto">
          <a:xfrm rot="5400000">
            <a:off x="4622631" y="4897288"/>
            <a:ext cx="101261" cy="101261"/>
          </a:xfrm>
          <a:prstGeom prst="ellipse">
            <a:avLst/>
          </a:prstGeom>
          <a:solidFill>
            <a:schemeClr val="accent2"/>
          </a:solidFill>
          <a:ln w="12700" cap="flat" cmpd="sng" algn="ctr">
            <a:solidFill>
              <a:schemeClr val="tx1"/>
            </a:solidFill>
            <a:prstDash val="solid"/>
            <a:miter lim="0"/>
            <a:headEnd type="none" w="med" len="med"/>
            <a:tailEnd type="none" w="med" len="med"/>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a:solidFill>
                <a:srgbClr val="000000"/>
              </a:solidFill>
              <a:latin typeface="Helvetica Light" charset="0"/>
              <a:ea typeface="ＭＳ Ｐゴシック" charset="0"/>
              <a:cs typeface="Helvetica Light" charset="0"/>
              <a:sym typeface="Helvetica Light" charset="0"/>
            </a:endParaRPr>
          </a:p>
        </p:txBody>
      </p:sp>
      <p:sp>
        <p:nvSpPr>
          <p:cNvPr id="12" name="Oval 11"/>
          <p:cNvSpPr/>
          <p:nvPr/>
        </p:nvSpPr>
        <p:spPr bwMode="auto">
          <a:xfrm rot="5400000">
            <a:off x="3964433" y="4289721"/>
            <a:ext cx="101261" cy="101261"/>
          </a:xfrm>
          <a:prstGeom prst="ellipse">
            <a:avLst/>
          </a:prstGeom>
          <a:solidFill>
            <a:schemeClr val="accent2"/>
          </a:solidFill>
          <a:ln w="12700" cap="flat" cmpd="sng" algn="ctr">
            <a:solidFill>
              <a:schemeClr val="tx1"/>
            </a:solidFill>
            <a:prstDash val="solid"/>
            <a:miter lim="0"/>
            <a:headEnd type="none" w="med" len="med"/>
            <a:tailEnd type="none" w="med" len="med"/>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a:solidFill>
                <a:srgbClr val="000000"/>
              </a:solidFill>
              <a:latin typeface="Helvetica Light" charset="0"/>
              <a:ea typeface="ＭＳ Ｐゴシック" charset="0"/>
              <a:cs typeface="Helvetica Light" charset="0"/>
              <a:sym typeface="Helvetica Light" charset="0"/>
            </a:endParaRPr>
          </a:p>
        </p:txBody>
      </p:sp>
      <p:sp>
        <p:nvSpPr>
          <p:cNvPr id="13" name="Oval 12"/>
          <p:cNvSpPr/>
          <p:nvPr/>
        </p:nvSpPr>
        <p:spPr bwMode="auto">
          <a:xfrm rot="5400000">
            <a:off x="3458126" y="3985937"/>
            <a:ext cx="101261" cy="101261"/>
          </a:xfrm>
          <a:prstGeom prst="ellipse">
            <a:avLst/>
          </a:prstGeom>
          <a:solidFill>
            <a:schemeClr val="accent2"/>
          </a:solidFill>
          <a:ln w="12700" cap="flat" cmpd="sng" algn="ctr">
            <a:solidFill>
              <a:schemeClr val="tx1"/>
            </a:solidFill>
            <a:prstDash val="solid"/>
            <a:miter lim="0"/>
            <a:headEnd type="none" w="med" len="med"/>
            <a:tailEnd type="none" w="med" len="med"/>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a:solidFill>
                <a:srgbClr val="000000"/>
              </a:solidFill>
              <a:latin typeface="Helvetica Light" charset="0"/>
              <a:ea typeface="ＭＳ Ｐゴシック" charset="0"/>
              <a:cs typeface="Helvetica Light" charset="0"/>
              <a:sym typeface="Helvetica Light" charset="0"/>
            </a:endParaRPr>
          </a:p>
        </p:txBody>
      </p:sp>
      <p:sp>
        <p:nvSpPr>
          <p:cNvPr id="14" name="Oval 13"/>
          <p:cNvSpPr/>
          <p:nvPr/>
        </p:nvSpPr>
        <p:spPr bwMode="auto">
          <a:xfrm rot="5400000">
            <a:off x="1534163" y="4745396"/>
            <a:ext cx="101261" cy="101261"/>
          </a:xfrm>
          <a:prstGeom prst="ellipse">
            <a:avLst/>
          </a:prstGeom>
          <a:solidFill>
            <a:schemeClr val="accent2"/>
          </a:solidFill>
          <a:ln w="12700" cap="flat" cmpd="sng" algn="ctr">
            <a:solidFill>
              <a:schemeClr val="tx1"/>
            </a:solidFill>
            <a:prstDash val="solid"/>
            <a:miter lim="0"/>
            <a:headEnd type="none" w="med" len="med"/>
            <a:tailEnd type="none" w="med" len="med"/>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a:solidFill>
                <a:srgbClr val="000000"/>
              </a:solidFill>
              <a:latin typeface="Helvetica Light" charset="0"/>
              <a:ea typeface="ＭＳ Ｐゴシック" charset="0"/>
              <a:cs typeface="Helvetica Light" charset="0"/>
              <a:sym typeface="Helvetica Light" charset="0"/>
            </a:endParaRPr>
          </a:p>
        </p:txBody>
      </p:sp>
    </p:spTree>
    <p:extLst>
      <p:ext uri="{BB962C8B-B14F-4D97-AF65-F5344CB8AC3E}">
        <p14:creationId xmlns:p14="http://schemas.microsoft.com/office/powerpoint/2010/main" val="13894779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clrChange>
              <a:clrFrom>
                <a:srgbClr val="DCDCDC"/>
              </a:clrFrom>
              <a:clrTo>
                <a:srgbClr val="DCDCDC">
                  <a:alpha val="0"/>
                </a:srgbClr>
              </a:clrTo>
            </a:clrChange>
            <a:extLst>
              <a:ext uri="{28A0092B-C50C-407E-A947-70E740481C1C}">
                <a14:useLocalDpi xmlns:a14="http://schemas.microsoft.com/office/drawing/2010/main"/>
              </a:ext>
            </a:extLst>
          </a:blip>
          <a:stretch>
            <a:fillRect/>
          </a:stretch>
        </p:blipFill>
        <p:spPr>
          <a:xfrm>
            <a:off x="457200" y="996983"/>
            <a:ext cx="8118560" cy="4822933"/>
          </a:xfrm>
          <a:prstGeom prst="rect">
            <a:avLst/>
          </a:prstGeom>
        </p:spPr>
      </p:pic>
      <p:sp>
        <p:nvSpPr>
          <p:cNvPr id="4" name="Title 3"/>
          <p:cNvSpPr>
            <a:spLocks noGrp="1"/>
          </p:cNvSpPr>
          <p:nvPr>
            <p:ph type="title"/>
          </p:nvPr>
        </p:nvSpPr>
        <p:spPr/>
        <p:txBody>
          <a:bodyPr/>
          <a:lstStyle/>
          <a:p>
            <a:r>
              <a:rPr lang="en-US" dirty="0" smtClean="0"/>
              <a:t>And that will have an impact.</a:t>
            </a:r>
            <a:endParaRPr lang="en-US" dirty="0"/>
          </a:p>
        </p:txBody>
      </p:sp>
    </p:spTree>
    <p:extLst>
      <p:ext uri="{BB962C8B-B14F-4D97-AF65-F5344CB8AC3E}">
        <p14:creationId xmlns:p14="http://schemas.microsoft.com/office/powerpoint/2010/main" val="2491854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So what can R&amp;D do?</a:t>
            </a:r>
            <a:endParaRPr lang="en-US" dirty="0"/>
          </a:p>
        </p:txBody>
      </p:sp>
      <p:sp>
        <p:nvSpPr>
          <p:cNvPr id="4" name="Text Placeholder 3"/>
          <p:cNvSpPr>
            <a:spLocks noGrp="1"/>
          </p:cNvSpPr>
          <p:nvPr>
            <p:ph type="body" idx="13"/>
          </p:nvPr>
        </p:nvSpPr>
        <p:spPr/>
        <p:txBody>
          <a:bodyPr/>
          <a:lstStyle/>
          <a:p>
            <a:endParaRPr lang="en-US"/>
          </a:p>
        </p:txBody>
      </p:sp>
    </p:spTree>
    <p:extLst>
      <p:ext uri="{BB962C8B-B14F-4D97-AF65-F5344CB8AC3E}">
        <p14:creationId xmlns:p14="http://schemas.microsoft.com/office/powerpoint/2010/main" val="3156666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842708"/>
          <a:ext cx="4615541" cy="29017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extLst/>
          </p:nvPr>
        </p:nvGraphicFramePr>
        <p:xfrm>
          <a:off x="4615545" y="842708"/>
          <a:ext cx="4615541" cy="290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nvPr>
        </p:nvGraphicFramePr>
        <p:xfrm>
          <a:off x="0" y="3749448"/>
          <a:ext cx="4615541" cy="29017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nvPr>
        </p:nvGraphicFramePr>
        <p:xfrm>
          <a:off x="4615544" y="3749448"/>
          <a:ext cx="4615541" cy="2901723"/>
        </p:xfrm>
        <a:graphic>
          <a:graphicData uri="http://schemas.openxmlformats.org/drawingml/2006/chart">
            <c:chart xmlns:c="http://schemas.openxmlformats.org/drawingml/2006/chart" xmlns:r="http://schemas.openxmlformats.org/officeDocument/2006/relationships" r:id="rId5"/>
          </a:graphicData>
        </a:graphic>
      </p:graphicFrame>
      <p:sp>
        <p:nvSpPr>
          <p:cNvPr id="8" name="Title 7"/>
          <p:cNvSpPr>
            <a:spLocks noGrp="1"/>
          </p:cNvSpPr>
          <p:nvPr>
            <p:ph type="title"/>
          </p:nvPr>
        </p:nvSpPr>
        <p:spPr>
          <a:xfrm>
            <a:off x="457200" y="128368"/>
            <a:ext cx="8686800" cy="714340"/>
          </a:xfrm>
        </p:spPr>
        <p:txBody>
          <a:bodyPr>
            <a:normAutofit/>
          </a:bodyPr>
          <a:lstStyle/>
          <a:p>
            <a:r>
              <a:rPr lang="en-US" dirty="0" smtClean="0"/>
              <a:t>Help define terms.</a:t>
            </a:r>
            <a:endParaRPr lang="en-US" dirty="0"/>
          </a:p>
        </p:txBody>
      </p:sp>
    </p:spTree>
    <p:extLst>
      <p:ext uri="{BB962C8B-B14F-4D97-AF65-F5344CB8AC3E}">
        <p14:creationId xmlns:p14="http://schemas.microsoft.com/office/powerpoint/2010/main" val="2300679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5"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856" y="209826"/>
            <a:ext cx="6460924" cy="551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856" y="5737725"/>
            <a:ext cx="6448353" cy="67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06590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1527"/>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4119758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734"/>
            <a:ext cx="8229600" cy="513665"/>
          </a:xfrm>
        </p:spPr>
        <p:txBody>
          <a:bodyPr>
            <a:noAutofit/>
          </a:bodyPr>
          <a:lstStyle/>
          <a:p>
            <a:r>
              <a:rPr lang="en-US" sz="2800" dirty="0" smtClean="0"/>
              <a:t>Does this work?</a:t>
            </a:r>
            <a:endParaRPr lang="en-US" sz="20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0399"/>
            <a:ext cx="9144000" cy="5715001"/>
          </a:xfrm>
          <a:prstGeom prst="rect">
            <a:avLst/>
          </a:prstGeom>
        </p:spPr>
      </p:pic>
    </p:spTree>
    <p:extLst>
      <p:ext uri="{BB962C8B-B14F-4D97-AF65-F5344CB8AC3E}">
        <p14:creationId xmlns:p14="http://schemas.microsoft.com/office/powerpoint/2010/main" val="186802728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(Hint: not terribly well)</a:t>
            </a:r>
            <a:endParaRPr lang="en-US" dirty="0"/>
          </a:p>
        </p:txBody>
      </p:sp>
      <p:pic>
        <p:nvPicPr>
          <p:cNvPr id="3" name="Picture 2"/>
          <p:cNvPicPr>
            <a:picLocks noChangeAspect="1"/>
          </p:cNvPicPr>
          <p:nvPr/>
        </p:nvPicPr>
        <p:blipFill>
          <a:blip r:embed="rId2"/>
          <a:stretch>
            <a:fillRect/>
          </a:stretch>
        </p:blipFill>
        <p:spPr>
          <a:xfrm>
            <a:off x="713160" y="1672102"/>
            <a:ext cx="7973640" cy="4383259"/>
          </a:xfrm>
          <a:prstGeom prst="rect">
            <a:avLst/>
          </a:prstGeom>
        </p:spPr>
      </p:pic>
      <p:sp>
        <p:nvSpPr>
          <p:cNvPr id="4" name="TextBox 3"/>
          <p:cNvSpPr txBox="1"/>
          <p:nvPr/>
        </p:nvSpPr>
        <p:spPr>
          <a:xfrm>
            <a:off x="3571303" y="1394636"/>
            <a:ext cx="2398960" cy="923330"/>
          </a:xfrm>
          <a:prstGeom prst="rect">
            <a:avLst/>
          </a:prstGeom>
          <a:noFill/>
        </p:spPr>
        <p:txBody>
          <a:bodyPr wrap="square" rtlCol="0">
            <a:spAutoFit/>
          </a:bodyPr>
          <a:lstStyle/>
          <a:p>
            <a:r>
              <a:rPr lang="en-US" dirty="0" smtClean="0"/>
              <a:t>Trees crowns buffer crops from storms, droughts</a:t>
            </a:r>
            <a:endParaRPr lang="en-US" dirty="0"/>
          </a:p>
        </p:txBody>
      </p:sp>
      <p:sp>
        <p:nvSpPr>
          <p:cNvPr id="5" name="TextBox 4"/>
          <p:cNvSpPr txBox="1"/>
          <p:nvPr/>
        </p:nvSpPr>
        <p:spPr>
          <a:xfrm>
            <a:off x="1172343" y="5392427"/>
            <a:ext cx="2398960" cy="646331"/>
          </a:xfrm>
          <a:prstGeom prst="rect">
            <a:avLst/>
          </a:prstGeom>
          <a:noFill/>
        </p:spPr>
        <p:txBody>
          <a:bodyPr wrap="square" rtlCol="0">
            <a:spAutoFit/>
          </a:bodyPr>
          <a:lstStyle/>
          <a:p>
            <a:r>
              <a:rPr lang="en-US" dirty="0" smtClean="0"/>
              <a:t>Trees roots help prevent waterlogging</a:t>
            </a:r>
            <a:endParaRPr lang="en-US" dirty="0"/>
          </a:p>
        </p:txBody>
      </p:sp>
      <p:sp>
        <p:nvSpPr>
          <p:cNvPr id="6" name="TextBox 5"/>
          <p:cNvSpPr txBox="1"/>
          <p:nvPr/>
        </p:nvSpPr>
        <p:spPr>
          <a:xfrm>
            <a:off x="3115391" y="4469097"/>
            <a:ext cx="3310782" cy="923330"/>
          </a:xfrm>
          <a:prstGeom prst="rect">
            <a:avLst/>
          </a:prstGeom>
          <a:noFill/>
        </p:spPr>
        <p:txBody>
          <a:bodyPr wrap="square" rtlCol="0">
            <a:spAutoFit/>
          </a:bodyPr>
          <a:lstStyle/>
          <a:p>
            <a:pPr algn="ctr"/>
            <a:r>
              <a:rPr lang="en-US" dirty="0" smtClean="0"/>
              <a:t>Crop roots force tree roots deeper, helping shield trees from droughts</a:t>
            </a:r>
            <a:endParaRPr lang="en-US" dirty="0"/>
          </a:p>
        </p:txBody>
      </p:sp>
    </p:spTree>
    <p:extLst>
      <p:ext uri="{BB962C8B-B14F-4D97-AF65-F5344CB8AC3E}">
        <p14:creationId xmlns:p14="http://schemas.microsoft.com/office/powerpoint/2010/main" val="38832471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farms are the rule…</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457200" y="1096373"/>
            <a:ext cx="7208943" cy="5075828"/>
          </a:xfrm>
          <a:prstGeom prst="rect">
            <a:avLst/>
          </a:prstGeom>
        </p:spPr>
      </p:pic>
      <p:sp>
        <p:nvSpPr>
          <p:cNvPr id="5" name="AutoShape 74"/>
          <p:cNvSpPr>
            <a:spLocks/>
          </p:cNvSpPr>
          <p:nvPr/>
        </p:nvSpPr>
        <p:spPr bwMode="auto">
          <a:xfrm>
            <a:off x="5483351" y="6264315"/>
            <a:ext cx="3544144" cy="3037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27905" algn="r" defTabSz="914145">
              <a:buClr>
                <a:srgbClr val="000000"/>
              </a:buClr>
              <a:defRPr/>
            </a:pPr>
            <a:r>
              <a:rPr lang="en-US" sz="1200" i="1" dirty="0" smtClean="0">
                <a:latin typeface="Times New Roman" charset="0"/>
                <a:cs typeface="Times New Roman" charset="0"/>
                <a:sym typeface="Times New Roman" charset="0"/>
              </a:rPr>
              <a:t>FAO, State of Food and Agriculture 2014</a:t>
            </a:r>
            <a:endParaRPr lang="en-US" dirty="0">
              <a:cs typeface="Helvetica Light" charset="0"/>
            </a:endParaRPr>
          </a:p>
        </p:txBody>
      </p:sp>
    </p:spTree>
    <p:extLst>
      <p:ext uri="{BB962C8B-B14F-4D97-AF65-F5344CB8AC3E}">
        <p14:creationId xmlns:p14="http://schemas.microsoft.com/office/powerpoint/2010/main" val="6315615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 and they outperform large ones...</a:t>
            </a:r>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488190" y="1054100"/>
            <a:ext cx="7677910" cy="5187777"/>
          </a:xfrm>
          <a:prstGeom prst="rect">
            <a:avLst/>
          </a:prstGeom>
        </p:spPr>
      </p:pic>
      <p:sp>
        <p:nvSpPr>
          <p:cNvPr id="6" name="AutoShape 74"/>
          <p:cNvSpPr>
            <a:spLocks/>
          </p:cNvSpPr>
          <p:nvPr/>
        </p:nvSpPr>
        <p:spPr bwMode="auto">
          <a:xfrm>
            <a:off x="5483351" y="6264315"/>
            <a:ext cx="3544144" cy="3037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27905" algn="r" defTabSz="914145">
              <a:buClr>
                <a:srgbClr val="000000"/>
              </a:buClr>
              <a:defRPr/>
            </a:pPr>
            <a:r>
              <a:rPr lang="en-US" sz="1200" i="1" dirty="0" smtClean="0">
                <a:latin typeface="Times New Roman" charset="0"/>
                <a:cs typeface="Times New Roman" charset="0"/>
                <a:sym typeface="Times New Roman" charset="0"/>
              </a:rPr>
              <a:t>FAO, State of Food and Agriculture 2014</a:t>
            </a:r>
            <a:endParaRPr lang="en-US" dirty="0">
              <a:cs typeface="Helvetica Light" charset="0"/>
            </a:endParaRPr>
          </a:p>
        </p:txBody>
      </p:sp>
    </p:spTree>
    <p:extLst>
      <p:ext uri="{BB962C8B-B14F-4D97-AF65-F5344CB8AC3E}">
        <p14:creationId xmlns:p14="http://schemas.microsoft.com/office/powerpoint/2010/main" val="2791021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46734"/>
            <a:ext cx="8570295" cy="949638"/>
          </a:xfrm>
        </p:spPr>
        <p:txBody>
          <a:bodyPr>
            <a:normAutofit/>
          </a:bodyPr>
          <a:lstStyle/>
          <a:p>
            <a:r>
              <a:rPr lang="en-US" dirty="0" smtClean="0"/>
              <a:t>Only 6% of R&amp;D funding spent in Africa!</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1041400" y="1096372"/>
            <a:ext cx="7391400" cy="5073873"/>
          </a:xfrm>
          <a:prstGeom prst="rect">
            <a:avLst/>
          </a:prstGeom>
        </p:spPr>
      </p:pic>
      <p:sp>
        <p:nvSpPr>
          <p:cNvPr id="5" name="AutoShape 74"/>
          <p:cNvSpPr>
            <a:spLocks/>
          </p:cNvSpPr>
          <p:nvPr/>
        </p:nvSpPr>
        <p:spPr bwMode="auto">
          <a:xfrm>
            <a:off x="5483351" y="6264315"/>
            <a:ext cx="3544144" cy="3037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27905" algn="r" defTabSz="914145">
              <a:buClr>
                <a:srgbClr val="000000"/>
              </a:buClr>
              <a:defRPr/>
            </a:pPr>
            <a:r>
              <a:rPr lang="en-US" sz="1200" i="1" dirty="0" smtClean="0">
                <a:latin typeface="Times New Roman" charset="0"/>
                <a:cs typeface="Times New Roman" charset="0"/>
                <a:sym typeface="Times New Roman" charset="0"/>
              </a:rPr>
              <a:t>FAO, State of Food and Agriculture 2014</a:t>
            </a:r>
            <a:endParaRPr lang="en-US" dirty="0">
              <a:cs typeface="Helvetica Light" charset="0"/>
            </a:endParaRPr>
          </a:p>
        </p:txBody>
      </p:sp>
    </p:spTree>
    <p:extLst>
      <p:ext uri="{BB962C8B-B14F-4D97-AF65-F5344CB8AC3E}">
        <p14:creationId xmlns:p14="http://schemas.microsoft.com/office/powerpoint/2010/main" val="2927746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t and frank on the I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0" y="355600"/>
            <a:ext cx="9186930" cy="6115050"/>
          </a:xfrm>
          <a:prstGeom prst="rect">
            <a:avLst/>
          </a:prstGeom>
        </p:spPr>
      </p:pic>
    </p:spTree>
    <p:extLst>
      <p:ext uri="{BB962C8B-B14F-4D97-AF65-F5344CB8AC3E}">
        <p14:creationId xmlns:p14="http://schemas.microsoft.com/office/powerpoint/2010/main" val="400007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 agroforestry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9272685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AutoShape 1"/>
          <p:cNvSpPr>
            <a:spLocks/>
          </p:cNvSpPr>
          <p:nvPr/>
        </p:nvSpPr>
        <p:spPr bwMode="auto">
          <a:xfrm>
            <a:off x="5144492" y="1485900"/>
            <a:ext cx="3631208" cy="22099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8" tIns="38098" rIns="38098" bIns="38098"/>
          <a:lstStyle/>
          <a:p>
            <a:pPr defTabSz="914145">
              <a:defRPr/>
            </a:pPr>
            <a:endParaRPr lang="en-US" i="1" dirty="0">
              <a:latin typeface="Arial" charset="0"/>
              <a:cs typeface="Arial" charset="0"/>
              <a:sym typeface="Arial" charset="0"/>
            </a:endParaRPr>
          </a:p>
          <a:p>
            <a:pPr defTabSz="914145">
              <a:defRPr/>
            </a:pPr>
            <a:endParaRPr lang="en-US" sz="500" dirty="0">
              <a:latin typeface="Arial" charset="0"/>
              <a:cs typeface="Arial" charset="0"/>
              <a:sym typeface="Arial" charset="0"/>
            </a:endParaRPr>
          </a:p>
          <a:p>
            <a:pPr defTabSz="914145">
              <a:defRPr/>
            </a:pPr>
            <a:r>
              <a:rPr lang="en-US" dirty="0">
                <a:latin typeface="Helvetica" charset="0"/>
                <a:cs typeface="Helvetica" charset="0"/>
                <a:sym typeface="Helvetica" charset="0"/>
              </a:rPr>
              <a:t>	</a:t>
            </a:r>
            <a:r>
              <a:rPr lang="en-US" dirty="0" smtClean="0">
                <a:latin typeface="Helvetica" charset="0"/>
                <a:cs typeface="Helvetica" charset="0"/>
                <a:sym typeface="Helvetica" charset="0"/>
              </a:rPr>
              <a:t>	     </a:t>
            </a:r>
            <a:r>
              <a:rPr lang="en-US" dirty="0" smtClean="0">
                <a:latin typeface="Arial" charset="0"/>
                <a:cs typeface="Arial" charset="0"/>
                <a:sym typeface="Arial" charset="0"/>
              </a:rPr>
              <a:t>yield </a:t>
            </a:r>
            <a:r>
              <a:rPr lang="en-US" dirty="0">
                <a:latin typeface="Arial" charset="0"/>
                <a:cs typeface="Arial" charset="0"/>
                <a:sym typeface="Arial" charset="0"/>
              </a:rPr>
              <a:t>(t/ha)</a:t>
            </a:r>
          </a:p>
          <a:p>
            <a:pPr defTabSz="914145">
              <a:defRPr/>
            </a:pPr>
            <a:endParaRPr lang="en-US" sz="500" dirty="0">
              <a:latin typeface="Arial" charset="0"/>
              <a:cs typeface="Arial" charset="0"/>
              <a:sym typeface="Arial" charset="0"/>
            </a:endParaRPr>
          </a:p>
          <a:p>
            <a:pPr defTabSz="914145">
              <a:defRPr/>
            </a:pPr>
            <a:r>
              <a:rPr lang="en-US" dirty="0">
                <a:latin typeface="Arial" charset="0"/>
                <a:cs typeface="Arial" charset="0"/>
                <a:sym typeface="Arial" charset="0"/>
              </a:rPr>
              <a:t>Maize only </a:t>
            </a:r>
            <a:r>
              <a:rPr lang="en-US" dirty="0">
                <a:latin typeface="Helvetica" charset="0"/>
                <a:cs typeface="Helvetica" charset="0"/>
                <a:sym typeface="Helvetica" charset="0"/>
              </a:rPr>
              <a:t>		</a:t>
            </a:r>
            <a:r>
              <a:rPr lang="en-US" dirty="0" smtClean="0">
                <a:latin typeface="Arial" charset="0"/>
                <a:cs typeface="Arial" charset="0"/>
                <a:sym typeface="Arial" charset="0"/>
              </a:rPr>
              <a:t>1.30</a:t>
            </a:r>
            <a:endParaRPr lang="en-US" dirty="0">
              <a:latin typeface="Helvetica" charset="0"/>
              <a:cs typeface="Helvetica" charset="0"/>
              <a:sym typeface="Helvetica" charset="0"/>
            </a:endParaRPr>
          </a:p>
          <a:p>
            <a:pPr defTabSz="914145">
              <a:defRPr/>
            </a:pPr>
            <a:endParaRPr lang="en-US" sz="500" dirty="0">
              <a:latin typeface="Arial" charset="0"/>
              <a:cs typeface="Arial" charset="0"/>
              <a:sym typeface="Arial" charset="0"/>
            </a:endParaRPr>
          </a:p>
          <a:p>
            <a:pPr defTabSz="914145">
              <a:defRPr/>
            </a:pPr>
            <a:endParaRPr lang="en-US" sz="700" dirty="0">
              <a:latin typeface="Times New Roman" charset="0"/>
              <a:cs typeface="Times New Roman" charset="0"/>
              <a:sym typeface="Times New Roman" charset="0"/>
            </a:endParaRPr>
          </a:p>
          <a:p>
            <a:pPr defTabSz="914145">
              <a:defRPr/>
            </a:pPr>
            <a:r>
              <a:rPr lang="en-US" dirty="0">
                <a:latin typeface="Arial" charset="0"/>
                <a:cs typeface="Arial" charset="0"/>
                <a:sym typeface="Arial" charset="0"/>
              </a:rPr>
              <a:t>Maize + </a:t>
            </a:r>
            <a:r>
              <a:rPr lang="en-US" b="1" dirty="0">
                <a:solidFill>
                  <a:srgbClr val="CC0099"/>
                </a:solidFill>
                <a:latin typeface="Arial" charset="0"/>
                <a:cs typeface="Arial" charset="0"/>
                <a:sym typeface="Arial" charset="0"/>
              </a:rPr>
              <a:t>fertilizer trees  </a:t>
            </a:r>
            <a:r>
              <a:rPr lang="en-US" dirty="0" smtClean="0">
                <a:latin typeface="Arial" charset="0"/>
                <a:cs typeface="Arial" charset="0"/>
                <a:sym typeface="Arial" charset="0"/>
              </a:rPr>
              <a:t>	</a:t>
            </a:r>
            <a:r>
              <a:rPr lang="en-US" dirty="0" smtClean="0">
                <a:solidFill>
                  <a:srgbClr val="CC0099"/>
                </a:solidFill>
                <a:latin typeface="Arial" charset="0"/>
                <a:cs typeface="Arial" charset="0"/>
                <a:sym typeface="Arial" charset="0"/>
              </a:rPr>
              <a:t>3.05 </a:t>
            </a:r>
            <a:r>
              <a:rPr lang="en-US" dirty="0">
                <a:solidFill>
                  <a:srgbClr val="CC0099"/>
                </a:solidFill>
                <a:latin typeface="Helvetica" charset="0"/>
                <a:cs typeface="Helvetica" charset="0"/>
                <a:sym typeface="Helvetica" charset="0"/>
              </a:rPr>
              <a:t>	</a:t>
            </a:r>
          </a:p>
        </p:txBody>
      </p:sp>
      <p:pic>
        <p:nvPicPr>
          <p:cNvPr id="3" name="Picture 1" descr="image.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1485900"/>
            <a:ext cx="5036033" cy="3679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a:spLocks noGrp="1"/>
          </p:cNvSpPr>
          <p:nvPr>
            <p:ph type="title"/>
          </p:nvPr>
        </p:nvSpPr>
        <p:spPr>
          <a:xfrm>
            <a:off x="457200" y="146734"/>
            <a:ext cx="8229600" cy="949638"/>
          </a:xfrm>
        </p:spPr>
        <p:txBody>
          <a:bodyPr/>
          <a:lstStyle/>
          <a:p>
            <a:r>
              <a:rPr lang="en-US" dirty="0" smtClean="0"/>
              <a:t>Semi arid tropics: Malawi</a:t>
            </a:r>
            <a:endParaRPr lang="en-US" dirty="0"/>
          </a:p>
        </p:txBody>
      </p:sp>
      <p:sp>
        <p:nvSpPr>
          <p:cNvPr id="2" name="TextBox 1"/>
          <p:cNvSpPr txBox="1"/>
          <p:nvPr/>
        </p:nvSpPr>
        <p:spPr>
          <a:xfrm>
            <a:off x="5144492" y="3079552"/>
            <a:ext cx="3897908" cy="692497"/>
          </a:xfrm>
          <a:prstGeom prst="rect">
            <a:avLst/>
          </a:prstGeom>
          <a:noFill/>
        </p:spPr>
        <p:txBody>
          <a:bodyPr wrap="square" rtlCol="0">
            <a:spAutoFit/>
          </a:bodyPr>
          <a:lstStyle/>
          <a:p>
            <a:r>
              <a:rPr lang="en-US" sz="1400" i="1" dirty="0" smtClean="0">
                <a:latin typeface="Arial" charset="0"/>
                <a:cs typeface="Arial" charset="0"/>
                <a:sym typeface="Arial" charset="0"/>
              </a:rPr>
              <a:t>Survey </a:t>
            </a:r>
            <a:r>
              <a:rPr lang="en-US" sz="1400" i="1" dirty="0">
                <a:latin typeface="Arial" charset="0"/>
                <a:cs typeface="Arial" charset="0"/>
                <a:sym typeface="Arial" charset="0"/>
              </a:rPr>
              <a:t>of </a:t>
            </a:r>
            <a:r>
              <a:rPr lang="en-US" sz="1400" i="1" dirty="0" smtClean="0">
                <a:latin typeface="Arial" charset="0"/>
                <a:cs typeface="Arial" charset="0"/>
                <a:sym typeface="Arial" charset="0"/>
              </a:rPr>
              <a:t>&gt;200 farms </a:t>
            </a:r>
            <a:r>
              <a:rPr lang="en-US" sz="1400" i="1" dirty="0">
                <a:latin typeface="Arial" charset="0"/>
                <a:cs typeface="Arial" charset="0"/>
                <a:sym typeface="Arial" charset="0"/>
              </a:rPr>
              <a:t>in six districts </a:t>
            </a:r>
            <a:r>
              <a:rPr lang="en-US" sz="1400" i="1" dirty="0" smtClean="0">
                <a:latin typeface="Arial" charset="0"/>
                <a:cs typeface="Arial" charset="0"/>
                <a:sym typeface="Arial" charset="0"/>
              </a:rPr>
              <a:t>in 2011</a:t>
            </a:r>
            <a:br>
              <a:rPr lang="en-US" sz="1400" i="1" dirty="0" smtClean="0">
                <a:latin typeface="Arial" charset="0"/>
                <a:cs typeface="Arial" charset="0"/>
                <a:sym typeface="Arial" charset="0"/>
              </a:rPr>
            </a:br>
            <a:r>
              <a:rPr lang="en-US" sz="1100" i="1" dirty="0" smtClean="0">
                <a:latin typeface="Arial" charset="0"/>
                <a:cs typeface="Arial" charset="0"/>
                <a:sym typeface="Arial" charset="0"/>
              </a:rPr>
              <a:t>(</a:t>
            </a:r>
            <a:r>
              <a:rPr lang="en-US" sz="1100" i="1" dirty="0" err="1">
                <a:latin typeface="Arial" charset="0"/>
                <a:cs typeface="Arial" charset="0"/>
                <a:sym typeface="Arial" charset="0"/>
              </a:rPr>
              <a:t>Mzimba</a:t>
            </a:r>
            <a:r>
              <a:rPr lang="en-US" sz="1100" i="1" dirty="0">
                <a:latin typeface="Arial" charset="0"/>
                <a:cs typeface="Arial" charset="0"/>
                <a:sym typeface="Arial" charset="0"/>
              </a:rPr>
              <a:t>, Lilongwe, </a:t>
            </a:r>
            <a:r>
              <a:rPr lang="en-US" sz="1100" i="1" dirty="0" err="1">
                <a:latin typeface="Arial" charset="0"/>
                <a:cs typeface="Arial" charset="0"/>
                <a:sym typeface="Arial" charset="0"/>
              </a:rPr>
              <a:t>Mulanje</a:t>
            </a:r>
            <a:r>
              <a:rPr lang="en-US" sz="1100" i="1" dirty="0">
                <a:latin typeface="Arial" charset="0"/>
                <a:cs typeface="Arial" charset="0"/>
                <a:sym typeface="Arial" charset="0"/>
              </a:rPr>
              <a:t>, </a:t>
            </a:r>
            <a:r>
              <a:rPr lang="en-US" sz="1100" i="1" dirty="0" err="1">
                <a:latin typeface="Arial" charset="0"/>
                <a:cs typeface="Arial" charset="0"/>
                <a:sym typeface="Arial" charset="0"/>
              </a:rPr>
              <a:t>Salima</a:t>
            </a:r>
            <a:r>
              <a:rPr lang="en-US" sz="1100" i="1" dirty="0">
                <a:latin typeface="Arial" charset="0"/>
                <a:cs typeface="Arial" charset="0"/>
                <a:sym typeface="Arial" charset="0"/>
              </a:rPr>
              <a:t>, </a:t>
            </a:r>
            <a:r>
              <a:rPr lang="en-US" sz="1100" i="1" dirty="0" err="1" smtClean="0">
                <a:latin typeface="Arial" charset="0"/>
                <a:cs typeface="Arial" charset="0"/>
                <a:sym typeface="Arial" charset="0"/>
              </a:rPr>
              <a:t>Thyolo</a:t>
            </a:r>
            <a:r>
              <a:rPr lang="en-US" sz="1100" i="1" dirty="0" smtClean="0">
                <a:latin typeface="Arial" charset="0"/>
                <a:cs typeface="Arial" charset="0"/>
                <a:sym typeface="Arial" charset="0"/>
              </a:rPr>
              <a:t> </a:t>
            </a:r>
            <a:r>
              <a:rPr lang="en-US" sz="1100" i="1" dirty="0">
                <a:latin typeface="Arial" charset="0"/>
                <a:cs typeface="Arial" charset="0"/>
                <a:sym typeface="Arial" charset="0"/>
              </a:rPr>
              <a:t>and </a:t>
            </a:r>
            <a:r>
              <a:rPr lang="en-US" sz="1100" i="1" dirty="0" err="1">
                <a:latin typeface="Arial" charset="0"/>
                <a:cs typeface="Arial" charset="0"/>
                <a:sym typeface="Arial" charset="0"/>
              </a:rPr>
              <a:t>Machinga</a:t>
            </a:r>
            <a:r>
              <a:rPr lang="en-US" sz="1100" i="1" dirty="0">
                <a:latin typeface="Arial" charset="0"/>
                <a:cs typeface="Arial" charset="0"/>
                <a:sym typeface="Arial" charset="0"/>
              </a:rPr>
              <a:t>) </a:t>
            </a:r>
            <a:endParaRPr lang="en-US" sz="1050" i="1" dirty="0">
              <a:cs typeface="Helvetica Light" charset="0"/>
            </a:endParaRPr>
          </a:p>
          <a:p>
            <a:endParaRPr lang="en-US" sz="1400" i="1" dirty="0"/>
          </a:p>
        </p:txBody>
      </p:sp>
      <p:sp>
        <p:nvSpPr>
          <p:cNvPr id="6" name="AutoShape 2"/>
          <p:cNvSpPr>
            <a:spLocks/>
          </p:cNvSpPr>
          <p:nvPr/>
        </p:nvSpPr>
        <p:spPr bwMode="auto">
          <a:xfrm>
            <a:off x="12700" y="5221565"/>
            <a:ext cx="6946900" cy="12177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96" tIns="50798" rIns="88896" bIns="50798"/>
          <a:lstStyle/>
          <a:p>
            <a:pPr defTabSz="914145">
              <a:defRPr/>
            </a:pPr>
            <a:r>
              <a:rPr lang="en-US" i="1" dirty="0">
                <a:latin typeface="Verdana" charset="0"/>
                <a:cs typeface="Verdana" charset="0"/>
                <a:sym typeface="Verdana" charset="0"/>
              </a:rPr>
              <a:t>Gliricidia, </a:t>
            </a:r>
            <a:r>
              <a:rPr lang="en-US" dirty="0">
                <a:latin typeface="Verdana" charset="0"/>
                <a:cs typeface="Verdana" charset="0"/>
                <a:sym typeface="Verdana" charset="0"/>
              </a:rPr>
              <a:t>a leguminous coppice tree</a:t>
            </a:r>
            <a:r>
              <a:rPr lang="en-US" dirty="0" smtClean="0">
                <a:latin typeface="Verdana" charset="0"/>
                <a:cs typeface="Verdana" charset="0"/>
                <a:sym typeface="Verdana" charset="0"/>
              </a:rPr>
              <a:t>, </a:t>
            </a:r>
            <a:r>
              <a:rPr lang="en-US" dirty="0" err="1" smtClean="0">
                <a:latin typeface="Verdana" charset="0"/>
                <a:cs typeface="Verdana" charset="0"/>
                <a:sym typeface="Verdana" charset="0"/>
              </a:rPr>
              <a:t>interplanted</a:t>
            </a:r>
            <a:r>
              <a:rPr lang="en-US" dirty="0" smtClean="0">
                <a:latin typeface="Verdana" charset="0"/>
                <a:cs typeface="Verdana" charset="0"/>
                <a:sym typeface="Verdana" charset="0"/>
              </a:rPr>
              <a:t> </a:t>
            </a:r>
            <a:r>
              <a:rPr lang="en-US" dirty="0">
                <a:latin typeface="Verdana" charset="0"/>
                <a:cs typeface="Verdana" charset="0"/>
                <a:sym typeface="Verdana" charset="0"/>
              </a:rPr>
              <a:t>with maize. The leaves are cut and turned over into the topmost soil layer, providing nitrogen and other </a:t>
            </a:r>
            <a:r>
              <a:rPr lang="en-US" dirty="0" smtClean="0">
                <a:latin typeface="Verdana" charset="0"/>
                <a:cs typeface="Verdana" charset="0"/>
                <a:sym typeface="Verdana" charset="0"/>
              </a:rPr>
              <a:t>nutrients.</a:t>
            </a:r>
            <a:endParaRPr lang="en-US" dirty="0">
              <a:cs typeface="Helvetica Light" charset="0"/>
            </a:endParaRPr>
          </a:p>
        </p:txBody>
      </p:sp>
    </p:spTree>
    <p:extLst>
      <p:ext uri="{BB962C8B-B14F-4D97-AF65-F5344CB8AC3E}">
        <p14:creationId xmlns:p14="http://schemas.microsoft.com/office/powerpoint/2010/main" val="3317775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434"/>
            <a:ext cx="8229600" cy="949638"/>
          </a:xfrm>
        </p:spPr>
        <p:txBody>
          <a:bodyPr/>
          <a:lstStyle/>
          <a:p>
            <a:r>
              <a:rPr lang="en-US" dirty="0" smtClean="0"/>
              <a:t>Humid tropic: Sumatra </a:t>
            </a:r>
            <a:r>
              <a:rPr lang="en-US" dirty="0"/>
              <a:t>(Indonesia)</a:t>
            </a:r>
          </a:p>
        </p:txBody>
      </p:sp>
      <p:graphicFrame>
        <p:nvGraphicFramePr>
          <p:cNvPr id="9" name="Content Placeholder 7"/>
          <p:cNvGraphicFramePr>
            <a:graphicFrameLocks noGrp="1"/>
          </p:cNvGraphicFramePr>
          <p:nvPr>
            <p:ph idx="4294967295"/>
            <p:extLst>
              <p:ext uri="{D42A27DB-BD31-4B8C-83A1-F6EECF244321}">
                <p14:modId xmlns:p14="http://schemas.microsoft.com/office/powerpoint/2010/main" val="939473356"/>
              </p:ext>
            </p:extLst>
          </p:nvPr>
        </p:nvGraphicFramePr>
        <p:xfrm>
          <a:off x="625864" y="3708400"/>
          <a:ext cx="4404864" cy="2696767"/>
        </p:xfrm>
        <a:graphic>
          <a:graphicData uri="http://schemas.openxmlformats.org/drawingml/2006/table">
            <a:tbl>
              <a:tblPr firstRow="1" bandRow="1">
                <a:tableStyleId>{5940675A-B579-460E-94D1-54222C63F5DA}</a:tableStyleId>
              </a:tblPr>
              <a:tblGrid>
                <a:gridCol w="1724306"/>
                <a:gridCol w="1248891"/>
                <a:gridCol w="1431667"/>
              </a:tblGrid>
              <a:tr h="407194">
                <a:tc>
                  <a:txBody>
                    <a:bodyPr/>
                    <a:lstStyle/>
                    <a:p>
                      <a:endParaRPr lang="en-US" sz="1100" dirty="0">
                        <a:latin typeface="Calibri"/>
                        <a:cs typeface="Calibri"/>
                      </a:endParaRPr>
                    </a:p>
                  </a:txBody>
                  <a:tcPr marL="64294" marR="64294" marT="32147" marB="32147"/>
                </a:tc>
                <a:tc>
                  <a:txBody>
                    <a:bodyPr/>
                    <a:lstStyle/>
                    <a:p>
                      <a:r>
                        <a:rPr lang="en-US" sz="1100" dirty="0" smtClean="0">
                          <a:latin typeface="Calibri"/>
                          <a:cs typeface="Calibri"/>
                        </a:rPr>
                        <a:t>Rubber</a:t>
                      </a:r>
                      <a:r>
                        <a:rPr lang="en-US" sz="1100" baseline="0" dirty="0" smtClean="0">
                          <a:latin typeface="Calibri"/>
                          <a:cs typeface="Calibri"/>
                        </a:rPr>
                        <a:t> plantation</a:t>
                      </a:r>
                      <a:endParaRPr lang="en-US" sz="1100" dirty="0">
                        <a:latin typeface="Calibri"/>
                        <a:cs typeface="Calibri"/>
                      </a:endParaRPr>
                    </a:p>
                  </a:txBody>
                  <a:tcPr marL="64294" marR="64294" marT="32147" marB="32147"/>
                </a:tc>
                <a:tc>
                  <a:txBody>
                    <a:bodyPr/>
                    <a:lstStyle/>
                    <a:p>
                      <a:r>
                        <a:rPr lang="en-US" sz="1100" dirty="0" smtClean="0">
                          <a:latin typeface="Calibri"/>
                          <a:cs typeface="Calibri"/>
                        </a:rPr>
                        <a:t>Improved</a:t>
                      </a:r>
                      <a:r>
                        <a:rPr lang="en-US" sz="1100" baseline="0" dirty="0" smtClean="0">
                          <a:latin typeface="Calibri"/>
                          <a:cs typeface="Calibri"/>
                        </a:rPr>
                        <a:t> germplasm j</a:t>
                      </a:r>
                      <a:r>
                        <a:rPr lang="en-US" sz="1100" dirty="0" smtClean="0">
                          <a:latin typeface="Calibri"/>
                          <a:cs typeface="Calibri"/>
                        </a:rPr>
                        <a:t>ungle rubber garden</a:t>
                      </a:r>
                      <a:endParaRPr lang="en-US" sz="1100" dirty="0">
                        <a:latin typeface="Calibri"/>
                        <a:cs typeface="Calibri"/>
                      </a:endParaRPr>
                    </a:p>
                  </a:txBody>
                  <a:tcPr marL="64294" marR="64294" marT="32147" marB="32147"/>
                </a:tc>
              </a:tr>
              <a:tr h="260747">
                <a:tc>
                  <a:txBody>
                    <a:bodyPr/>
                    <a:lstStyle/>
                    <a:p>
                      <a:r>
                        <a:rPr lang="en-US" sz="1100" baseline="0" dirty="0" smtClean="0">
                          <a:latin typeface="Calibri"/>
                          <a:cs typeface="Calibri"/>
                        </a:rPr>
                        <a:t>Farm/plantation size</a:t>
                      </a:r>
                      <a:endParaRPr lang="en-US" sz="1100" baseline="0" dirty="0">
                        <a:latin typeface="Calibri"/>
                        <a:cs typeface="Calibri"/>
                      </a:endParaRPr>
                    </a:p>
                  </a:txBody>
                  <a:tcPr marL="64294" marR="64294" marT="32147" marB="32147"/>
                </a:tc>
                <a:tc>
                  <a:txBody>
                    <a:bodyPr/>
                    <a:lstStyle/>
                    <a:p>
                      <a:r>
                        <a:rPr lang="en-US" sz="1100" baseline="0" dirty="0" smtClean="0">
                          <a:latin typeface="Calibri"/>
                          <a:cs typeface="Calibri"/>
                        </a:rPr>
                        <a:t>1,000 – 15,000 Ha</a:t>
                      </a:r>
                      <a:endParaRPr lang="en-US" sz="1100" baseline="0" dirty="0">
                        <a:latin typeface="Calibri"/>
                        <a:cs typeface="Calibri"/>
                      </a:endParaRPr>
                    </a:p>
                  </a:txBody>
                  <a:tcPr marL="64294" marR="64294" marT="32147" marB="32147"/>
                </a:tc>
                <a:tc>
                  <a:txBody>
                    <a:bodyPr/>
                    <a:lstStyle/>
                    <a:p>
                      <a:r>
                        <a:rPr lang="en-US" sz="1100" baseline="0" dirty="0" smtClean="0">
                          <a:latin typeface="Calibri"/>
                          <a:cs typeface="Calibri"/>
                        </a:rPr>
                        <a:t>3 – 5 Ha</a:t>
                      </a:r>
                      <a:endParaRPr lang="en-US" sz="1100" baseline="0" dirty="0">
                        <a:latin typeface="Calibri"/>
                        <a:cs typeface="Calibri"/>
                      </a:endParaRPr>
                    </a:p>
                  </a:txBody>
                  <a:tcPr marL="64294" marR="64294" marT="32147" marB="32147"/>
                </a:tc>
              </a:tr>
              <a:tr h="407194">
                <a:tc>
                  <a:txBody>
                    <a:bodyPr/>
                    <a:lstStyle/>
                    <a:p>
                      <a:r>
                        <a:rPr lang="en-US" sz="1100" baseline="0" dirty="0" smtClean="0">
                          <a:latin typeface="Calibri"/>
                          <a:cs typeface="Calibri"/>
                        </a:rPr>
                        <a:t>Income after costs Ha</a:t>
                      </a:r>
                      <a:r>
                        <a:rPr lang="en-US" sz="1100" baseline="30000" dirty="0" smtClean="0">
                          <a:latin typeface="Calibri"/>
                          <a:cs typeface="Calibri"/>
                        </a:rPr>
                        <a:t>-1</a:t>
                      </a:r>
                      <a:r>
                        <a:rPr lang="en-US" sz="1100" baseline="0" dirty="0" smtClean="0">
                          <a:latin typeface="Calibri"/>
                          <a:cs typeface="Calibri"/>
                        </a:rPr>
                        <a:t> </a:t>
                      </a:r>
                      <a:r>
                        <a:rPr lang="en-US" sz="1100" baseline="0" dirty="0" err="1" smtClean="0">
                          <a:latin typeface="Calibri"/>
                          <a:cs typeface="Calibri"/>
                        </a:rPr>
                        <a:t>Yr</a:t>
                      </a:r>
                      <a:r>
                        <a:rPr lang="en-US" sz="1100" baseline="0" dirty="0" smtClean="0">
                          <a:latin typeface="Calibri"/>
                          <a:cs typeface="Calibri"/>
                        </a:rPr>
                        <a:t> </a:t>
                      </a:r>
                      <a:r>
                        <a:rPr lang="en-US" sz="1100" baseline="30000" dirty="0" smtClean="0">
                          <a:latin typeface="Calibri"/>
                          <a:cs typeface="Calibri"/>
                        </a:rPr>
                        <a:t>-1 </a:t>
                      </a:r>
                      <a:r>
                        <a:rPr lang="en-US" sz="1100" dirty="0" smtClean="0">
                          <a:latin typeface="Calibri"/>
                          <a:cs typeface="Calibri"/>
                        </a:rPr>
                        <a:t>(USD)</a:t>
                      </a:r>
                      <a:endParaRPr lang="en-US" sz="1100" baseline="30000" dirty="0">
                        <a:latin typeface="Calibri"/>
                        <a:cs typeface="Calibri"/>
                      </a:endParaRPr>
                    </a:p>
                  </a:txBody>
                  <a:tcPr marL="64294" marR="64294" marT="32147" marB="32147"/>
                </a:tc>
                <a:tc>
                  <a:txBody>
                    <a:bodyPr/>
                    <a:lstStyle/>
                    <a:p>
                      <a:r>
                        <a:rPr lang="en-US" sz="1100" dirty="0" smtClean="0">
                          <a:latin typeface="Calibri"/>
                          <a:ea typeface="ＭＳ ゴシック"/>
                          <a:cs typeface="Calibri"/>
                        </a:rPr>
                        <a:t>~ 800</a:t>
                      </a:r>
                      <a:endParaRPr lang="en-US" sz="1100" dirty="0">
                        <a:latin typeface="Calibri"/>
                        <a:cs typeface="Calibri"/>
                      </a:endParaRPr>
                    </a:p>
                  </a:txBody>
                  <a:tcPr marL="64294" marR="64294" marT="32147" marB="32147"/>
                </a:tc>
                <a:tc>
                  <a:txBody>
                    <a:bodyPr/>
                    <a:lstStyle/>
                    <a:p>
                      <a:r>
                        <a:rPr lang="en-US" sz="1100" dirty="0" smtClean="0">
                          <a:latin typeface="Calibri"/>
                          <a:ea typeface="ＭＳ ゴシック"/>
                          <a:cs typeface="Calibri"/>
                        </a:rPr>
                        <a:t>~ 3,000</a:t>
                      </a:r>
                      <a:endParaRPr lang="en-US" sz="1100" dirty="0">
                        <a:latin typeface="Calibri"/>
                        <a:cs typeface="Calibri"/>
                      </a:endParaRPr>
                    </a:p>
                  </a:txBody>
                  <a:tcPr marL="64294" marR="64294" marT="32147" marB="32147"/>
                </a:tc>
              </a:tr>
              <a:tr h="260747">
                <a:tc>
                  <a:txBody>
                    <a:bodyPr/>
                    <a:lstStyle/>
                    <a:p>
                      <a:r>
                        <a:rPr lang="en-US" sz="1100" dirty="0" smtClean="0">
                          <a:latin typeface="Calibri"/>
                          <a:cs typeface="Calibri"/>
                        </a:rPr>
                        <a:t>N° of value chains</a:t>
                      </a:r>
                      <a:endParaRPr lang="en-US" sz="1100" dirty="0">
                        <a:latin typeface="Calibri"/>
                        <a:cs typeface="Calibri"/>
                      </a:endParaRPr>
                    </a:p>
                  </a:txBody>
                  <a:tcPr marL="64294" marR="64294" marT="32147" marB="32147"/>
                </a:tc>
                <a:tc>
                  <a:txBody>
                    <a:bodyPr/>
                    <a:lstStyle/>
                    <a:p>
                      <a:r>
                        <a:rPr lang="en-US" sz="1100" dirty="0" smtClean="0">
                          <a:latin typeface="Calibri"/>
                          <a:cs typeface="Calibri"/>
                        </a:rPr>
                        <a:t>1</a:t>
                      </a:r>
                      <a:endParaRPr lang="en-US" sz="1100" dirty="0">
                        <a:latin typeface="Calibri"/>
                        <a:cs typeface="Calibri"/>
                      </a:endParaRPr>
                    </a:p>
                  </a:txBody>
                  <a:tcPr marL="64294" marR="64294" marT="32147" marB="32147"/>
                </a:tc>
                <a:tc>
                  <a:txBody>
                    <a:bodyPr/>
                    <a:lstStyle/>
                    <a:p>
                      <a:r>
                        <a:rPr lang="en-US" sz="1100" dirty="0" smtClean="0">
                          <a:latin typeface="Calibri"/>
                          <a:cs typeface="Calibri"/>
                        </a:rPr>
                        <a:t>&gt; 10</a:t>
                      </a:r>
                      <a:endParaRPr lang="en-US" sz="1100" dirty="0">
                        <a:latin typeface="Calibri"/>
                        <a:cs typeface="Calibri"/>
                      </a:endParaRPr>
                    </a:p>
                  </a:txBody>
                  <a:tcPr marL="64294" marR="64294" marT="32147" marB="32147"/>
                </a:tc>
              </a:tr>
              <a:tr h="578644">
                <a:tc>
                  <a:txBody>
                    <a:bodyPr/>
                    <a:lstStyle/>
                    <a:p>
                      <a:r>
                        <a:rPr lang="en-US" sz="1100" dirty="0" smtClean="0">
                          <a:latin typeface="Calibri"/>
                          <a:cs typeface="Calibri"/>
                        </a:rPr>
                        <a:t>Biodiversity</a:t>
                      </a:r>
                      <a:r>
                        <a:rPr lang="en-US" sz="1100" baseline="0" dirty="0" smtClean="0">
                          <a:latin typeface="Calibri"/>
                          <a:cs typeface="Calibri"/>
                        </a:rPr>
                        <a:t> ratio (compared to biodiversity of undisturbed local land)</a:t>
                      </a:r>
                      <a:endParaRPr lang="en-US" sz="1100" dirty="0">
                        <a:latin typeface="Calibri"/>
                        <a:cs typeface="Calibri"/>
                      </a:endParaRPr>
                    </a:p>
                  </a:txBody>
                  <a:tcPr marL="64294" marR="64294" marT="32147" marB="32147"/>
                </a:tc>
                <a:tc>
                  <a:txBody>
                    <a:bodyPr/>
                    <a:lstStyle/>
                    <a:p>
                      <a:r>
                        <a:rPr lang="en-US" sz="1100" dirty="0" smtClean="0">
                          <a:latin typeface="Calibri"/>
                          <a:ea typeface="ＭＳ ゴシック"/>
                          <a:cs typeface="Calibri"/>
                        </a:rPr>
                        <a:t>~ 2%</a:t>
                      </a:r>
                      <a:endParaRPr lang="en-US" sz="1100" dirty="0">
                        <a:latin typeface="Calibri"/>
                        <a:cs typeface="Calibri"/>
                      </a:endParaRPr>
                    </a:p>
                  </a:txBody>
                  <a:tcPr marL="64294" marR="64294" marT="32147" marB="32147"/>
                </a:tc>
                <a:tc>
                  <a:txBody>
                    <a:bodyPr/>
                    <a:lstStyle/>
                    <a:p>
                      <a:r>
                        <a:rPr lang="en-US" sz="1100" dirty="0" smtClean="0">
                          <a:latin typeface="Calibri"/>
                          <a:ea typeface="ＭＳ ゴシック"/>
                          <a:cs typeface="Calibri"/>
                        </a:rPr>
                        <a:t>~ 60%</a:t>
                      </a:r>
                      <a:endParaRPr lang="en-US" sz="1100" dirty="0">
                        <a:latin typeface="Calibri"/>
                        <a:cs typeface="Calibri"/>
                      </a:endParaRPr>
                    </a:p>
                  </a:txBody>
                  <a:tcPr marL="64294" marR="64294" marT="32147" marB="32147"/>
                </a:tc>
              </a:tr>
              <a:tr h="260747">
                <a:tc>
                  <a:txBody>
                    <a:bodyPr/>
                    <a:lstStyle/>
                    <a:p>
                      <a:r>
                        <a:rPr lang="en-US" sz="1100" dirty="0" smtClean="0">
                          <a:latin typeface="Calibri"/>
                          <a:cs typeface="Calibri"/>
                        </a:rPr>
                        <a:t>Phytosanitation</a:t>
                      </a:r>
                      <a:r>
                        <a:rPr lang="en-US" sz="1100" baseline="0" dirty="0" smtClean="0">
                          <a:latin typeface="Calibri"/>
                          <a:cs typeface="Calibri"/>
                        </a:rPr>
                        <a:t> use</a:t>
                      </a:r>
                      <a:endParaRPr lang="en-US" sz="1100" dirty="0">
                        <a:latin typeface="Calibri"/>
                        <a:cs typeface="Calibri"/>
                      </a:endParaRPr>
                    </a:p>
                  </a:txBody>
                  <a:tcPr marL="64294" marR="64294" marT="32147" marB="32147"/>
                </a:tc>
                <a:tc>
                  <a:txBody>
                    <a:bodyPr/>
                    <a:lstStyle/>
                    <a:p>
                      <a:r>
                        <a:rPr lang="en-US" sz="1100" dirty="0" smtClean="0">
                          <a:latin typeface="Calibri"/>
                          <a:cs typeface="Calibri"/>
                        </a:rPr>
                        <a:t>High</a:t>
                      </a:r>
                      <a:endParaRPr lang="en-US" sz="1100" dirty="0">
                        <a:latin typeface="Calibri"/>
                        <a:cs typeface="Calibri"/>
                      </a:endParaRPr>
                    </a:p>
                  </a:txBody>
                  <a:tcPr marL="64294" marR="64294" marT="32147" marB="32147"/>
                </a:tc>
                <a:tc>
                  <a:txBody>
                    <a:bodyPr/>
                    <a:lstStyle/>
                    <a:p>
                      <a:r>
                        <a:rPr lang="en-US" sz="1100" dirty="0" smtClean="0">
                          <a:latin typeface="Calibri"/>
                          <a:cs typeface="Calibri"/>
                        </a:rPr>
                        <a:t>Low to nil</a:t>
                      </a:r>
                      <a:endParaRPr lang="en-US" sz="1100" dirty="0">
                        <a:latin typeface="Calibri"/>
                        <a:cs typeface="Calibri"/>
                      </a:endParaRPr>
                    </a:p>
                  </a:txBody>
                  <a:tcPr marL="64294" marR="64294" marT="32147" marB="32147"/>
                </a:tc>
              </a:tr>
              <a:tr h="260747">
                <a:tc>
                  <a:txBody>
                    <a:bodyPr/>
                    <a:lstStyle/>
                    <a:p>
                      <a:r>
                        <a:rPr lang="en-US" sz="1100" dirty="0" smtClean="0">
                          <a:latin typeface="Calibri"/>
                          <a:cs typeface="Calibri"/>
                        </a:rPr>
                        <a:t>Social costs</a:t>
                      </a:r>
                      <a:endParaRPr lang="en-US" sz="1100" dirty="0">
                        <a:latin typeface="Calibri"/>
                        <a:cs typeface="Calibri"/>
                      </a:endParaRPr>
                    </a:p>
                  </a:txBody>
                  <a:tcPr marL="64294" marR="64294" marT="32147" marB="32147"/>
                </a:tc>
                <a:tc>
                  <a:txBody>
                    <a:bodyPr/>
                    <a:lstStyle/>
                    <a:p>
                      <a:r>
                        <a:rPr lang="en-US" sz="1100" dirty="0" smtClean="0">
                          <a:latin typeface="Calibri"/>
                          <a:cs typeface="Calibri"/>
                        </a:rPr>
                        <a:t>Medium to high</a:t>
                      </a:r>
                      <a:endParaRPr lang="en-US" sz="1100" dirty="0">
                        <a:latin typeface="Calibri"/>
                        <a:cs typeface="Calibri"/>
                      </a:endParaRPr>
                    </a:p>
                  </a:txBody>
                  <a:tcPr marL="64294" marR="64294" marT="32147" marB="32147"/>
                </a:tc>
                <a:tc>
                  <a:txBody>
                    <a:bodyPr/>
                    <a:lstStyle/>
                    <a:p>
                      <a:r>
                        <a:rPr lang="en-US" sz="1100" dirty="0" smtClean="0">
                          <a:latin typeface="Calibri"/>
                          <a:cs typeface="Calibri"/>
                        </a:rPr>
                        <a:t>Low to nil</a:t>
                      </a:r>
                    </a:p>
                  </a:txBody>
                  <a:tcPr marL="64294" marR="64294" marT="32147" marB="32147"/>
                </a:tc>
              </a:tr>
              <a:tr h="2607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latin typeface="Calibri"/>
                          <a:cs typeface="Calibri"/>
                        </a:rPr>
                        <a:t>Environmental</a:t>
                      </a:r>
                      <a:r>
                        <a:rPr lang="en-US" sz="1100" baseline="0" dirty="0" smtClean="0">
                          <a:latin typeface="Calibri"/>
                          <a:cs typeface="Calibri"/>
                        </a:rPr>
                        <a:t> costs</a:t>
                      </a:r>
                      <a:endParaRPr lang="en-US" sz="1100" dirty="0" smtClean="0">
                        <a:latin typeface="Calibri"/>
                        <a:cs typeface="Calibri"/>
                      </a:endParaRPr>
                    </a:p>
                  </a:txBody>
                  <a:tcPr marL="64294" marR="64294" marT="32147" marB="32147"/>
                </a:tc>
                <a:tc>
                  <a:txBody>
                    <a:bodyPr/>
                    <a:lstStyle/>
                    <a:p>
                      <a:r>
                        <a:rPr lang="en-US" sz="1100" dirty="0" smtClean="0">
                          <a:latin typeface="Calibri"/>
                          <a:cs typeface="Calibri"/>
                        </a:rPr>
                        <a:t>Very high</a:t>
                      </a:r>
                      <a:endParaRPr lang="en-US" sz="1100" dirty="0">
                        <a:latin typeface="Calibri"/>
                        <a:cs typeface="Calibri"/>
                      </a:endParaRPr>
                    </a:p>
                  </a:txBody>
                  <a:tcPr marL="64294" marR="64294" marT="32147" marB="32147"/>
                </a:tc>
                <a:tc>
                  <a:txBody>
                    <a:bodyPr/>
                    <a:lstStyle/>
                    <a:p>
                      <a:r>
                        <a:rPr lang="en-US" sz="1100" dirty="0" smtClean="0">
                          <a:latin typeface="Calibri"/>
                          <a:cs typeface="Calibri"/>
                        </a:rPr>
                        <a:t>Low</a:t>
                      </a:r>
                      <a:endParaRPr lang="en-US" sz="1100" dirty="0">
                        <a:latin typeface="Calibri"/>
                        <a:cs typeface="Calibri"/>
                      </a:endParaRPr>
                    </a:p>
                  </a:txBody>
                  <a:tcPr marL="64294" marR="64294" marT="32147" marB="32147"/>
                </a:tc>
              </a:tr>
            </a:tbl>
          </a:graphicData>
        </a:graphic>
      </p:graphicFrame>
      <p:pic>
        <p:nvPicPr>
          <p:cNvPr id="26625" name="Picture 1" descr="IMG0088.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5243" y="1310041"/>
            <a:ext cx="3002625" cy="4498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6" name="Picture 2" descr="pasted-imag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5864" y="1235462"/>
            <a:ext cx="3746666" cy="2379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0" name="AutoShape 6"/>
          <p:cNvSpPr>
            <a:spLocks/>
          </p:cNvSpPr>
          <p:nvPr/>
        </p:nvSpPr>
        <p:spPr bwMode="auto">
          <a:xfrm>
            <a:off x="5081358" y="6138428"/>
            <a:ext cx="1060400" cy="2678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7" tIns="35717" rIns="35717" bIns="35717" anchor="ctr"/>
          <a:lstStyle/>
          <a:p>
            <a:pPr>
              <a:defRPr/>
            </a:pPr>
            <a:r>
              <a:rPr lang="en-US" sz="1000" b="1" i="1" dirty="0">
                <a:cs typeface="Helvetica Light" charset="0"/>
              </a:rPr>
              <a:t>Leakey, 2012</a:t>
            </a:r>
            <a:endParaRPr lang="en-US" sz="1000" dirty="0">
              <a:cs typeface="Helvetica Light" charset="0"/>
            </a:endParaRPr>
          </a:p>
        </p:txBody>
      </p:sp>
    </p:spTree>
    <p:extLst>
      <p:ext uri="{BB962C8B-B14F-4D97-AF65-F5344CB8AC3E}">
        <p14:creationId xmlns:p14="http://schemas.microsoft.com/office/powerpoint/2010/main" val="36529088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1"/>
          <p:cNvSpPr>
            <a:spLocks/>
          </p:cNvSpPr>
          <p:nvPr/>
        </p:nvSpPr>
        <p:spPr bwMode="auto">
          <a:xfrm>
            <a:off x="8141643" y="6388076"/>
            <a:ext cx="365001" cy="342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96" tIns="50798" rIns="88896" bIns="50798"/>
          <a:lstStyle/>
          <a:p>
            <a:pPr defTabSz="911912">
              <a:defRPr/>
            </a:pPr>
            <a:r>
              <a:rPr lang="en-US" sz="1300">
                <a:latin typeface="Times New Roman" charset="0"/>
                <a:cs typeface="Times New Roman" charset="0"/>
                <a:sym typeface="Times New Roman" charset="0"/>
              </a:rPr>
              <a:t>23</a:t>
            </a:r>
            <a:endParaRPr lang="en-US">
              <a:cs typeface="Helvetica Light" charset="0"/>
            </a:endParaRPr>
          </a:p>
        </p:txBody>
      </p:sp>
      <p:sp>
        <p:nvSpPr>
          <p:cNvPr id="2" name="Title 1"/>
          <p:cNvSpPr>
            <a:spLocks noGrp="1"/>
          </p:cNvSpPr>
          <p:nvPr>
            <p:ph type="title"/>
          </p:nvPr>
        </p:nvSpPr>
        <p:spPr/>
        <p:txBody>
          <a:bodyPr/>
          <a:lstStyle/>
          <a:p>
            <a:r>
              <a:rPr lang="en-US" dirty="0"/>
              <a:t>Sahel </a:t>
            </a:r>
            <a:r>
              <a:rPr lang="en-US" dirty="0" err="1"/>
              <a:t>drylands</a:t>
            </a:r>
            <a:r>
              <a:rPr lang="en-US" dirty="0"/>
              <a:t>: </a:t>
            </a:r>
            <a:r>
              <a:rPr lang="en-US" dirty="0" err="1"/>
              <a:t>Kantché</a:t>
            </a:r>
            <a:r>
              <a:rPr lang="en-US" dirty="0"/>
              <a:t>, </a:t>
            </a:r>
            <a:r>
              <a:rPr lang="en-US" dirty="0" err="1"/>
              <a:t>Zinder</a:t>
            </a:r>
            <a:r>
              <a:rPr lang="en-US" dirty="0"/>
              <a:t> (Niger)</a:t>
            </a:r>
          </a:p>
        </p:txBody>
      </p:sp>
      <p:sp>
        <p:nvSpPr>
          <p:cNvPr id="19459" name="Rectangle 3"/>
          <p:cNvSpPr>
            <a:spLocks noGrp="1" noChangeArrowheads="1"/>
          </p:cNvSpPr>
          <p:nvPr>
            <p:ph idx="1"/>
          </p:nvPr>
        </p:nvSpPr>
        <p:spPr/>
        <p:txBody>
          <a:bodyPr lIns="50798" tIns="50798" rIns="139695" bIns="50798" anchor="t">
            <a:normAutofit fontScale="92500" lnSpcReduction="10000"/>
          </a:bodyPr>
          <a:lstStyle/>
          <a:p>
            <a:pPr marL="17859" indent="0" defTabSz="911912">
              <a:lnSpc>
                <a:spcPct val="90000"/>
              </a:lnSpc>
              <a:spcBef>
                <a:spcPts val="352"/>
              </a:spcBef>
              <a:buNone/>
              <a:defRPr/>
            </a:pPr>
            <a:endParaRPr lang="en-US" sz="1900" dirty="0">
              <a:latin typeface="Verdana" charset="0"/>
              <a:cs typeface="Verdana" charset="0"/>
              <a:sym typeface="Verdana" charset="0"/>
            </a:endParaRPr>
          </a:p>
          <a:p>
            <a:pPr marL="17859" indent="0" defTabSz="911912">
              <a:lnSpc>
                <a:spcPct val="90000"/>
              </a:lnSpc>
              <a:spcBef>
                <a:spcPts val="352"/>
              </a:spcBef>
              <a:buClr>
                <a:srgbClr val="000000"/>
              </a:buClr>
              <a:buNone/>
              <a:defRPr/>
            </a:pPr>
            <a:r>
              <a:rPr lang="en-US" sz="1900" dirty="0">
                <a:latin typeface="Verdana" charset="0"/>
                <a:cs typeface="Verdana" charset="0"/>
                <a:sym typeface="Verdana" charset="0"/>
              </a:rPr>
              <a:t>350,000 people, rainfall  ca. 350 mm / year, typical of Sahel drylands. </a:t>
            </a:r>
            <a:endParaRPr lang="en-US" sz="2300" dirty="0">
              <a:latin typeface="Verdana" charset="0"/>
              <a:cs typeface="Verdana" charset="0"/>
              <a:sym typeface="Verdana" charset="0"/>
            </a:endParaRPr>
          </a:p>
          <a:p>
            <a:pPr marL="17859" indent="0" defTabSz="911912">
              <a:lnSpc>
                <a:spcPct val="90000"/>
              </a:lnSpc>
              <a:spcBef>
                <a:spcPts val="352"/>
              </a:spcBef>
              <a:buNone/>
              <a:defRPr/>
            </a:pPr>
            <a:endParaRPr lang="en-US" sz="1900" dirty="0" smtClean="0">
              <a:latin typeface="Verdana" charset="0"/>
              <a:cs typeface="Verdana" charset="0"/>
              <a:sym typeface="Verdana" charset="0"/>
            </a:endParaRPr>
          </a:p>
          <a:p>
            <a:pPr marL="17859" indent="0" defTabSz="911912">
              <a:lnSpc>
                <a:spcPct val="90000"/>
              </a:lnSpc>
              <a:spcBef>
                <a:spcPts val="352"/>
              </a:spcBef>
              <a:buNone/>
              <a:defRPr/>
            </a:pPr>
            <a:r>
              <a:rPr lang="en-US" sz="1900" dirty="0">
                <a:latin typeface="Verdana" charset="0"/>
                <a:cs typeface="Verdana" charset="0"/>
                <a:sym typeface="Verdana" charset="0"/>
              </a:rPr>
              <a:t>	</a:t>
            </a:r>
            <a:r>
              <a:rPr lang="en-US" sz="1900" dirty="0" smtClean="0">
                <a:latin typeface="Verdana" charset="0"/>
                <a:cs typeface="Verdana" charset="0"/>
                <a:sym typeface="Verdana" charset="0"/>
              </a:rPr>
              <a:t>Annual </a:t>
            </a:r>
            <a:r>
              <a:rPr lang="en-US" sz="1900" dirty="0">
                <a:latin typeface="Verdana" charset="0"/>
                <a:cs typeface="Verdana" charset="0"/>
                <a:sym typeface="Verdana" charset="0"/>
              </a:rPr>
              <a:t>district-wide grain </a:t>
            </a:r>
            <a:r>
              <a:rPr lang="en-US" sz="1900" b="1" dirty="0">
                <a:solidFill>
                  <a:srgbClr val="FF0000"/>
                </a:solidFill>
                <a:latin typeface="Verdana" charset="0"/>
                <a:cs typeface="Verdana" charset="0"/>
                <a:sym typeface="Verdana" charset="0"/>
              </a:rPr>
              <a:t>surplus</a:t>
            </a:r>
            <a:r>
              <a:rPr lang="en-US" sz="1900" dirty="0">
                <a:latin typeface="Verdana" charset="0"/>
                <a:cs typeface="Verdana" charset="0"/>
                <a:sym typeface="Verdana" charset="0"/>
              </a:rPr>
              <a:t>:</a:t>
            </a:r>
            <a:endParaRPr lang="en-US" sz="2300" dirty="0">
              <a:latin typeface="Verdana" charset="0"/>
              <a:cs typeface="Verdana" charset="0"/>
              <a:sym typeface="Verdana" charset="0"/>
            </a:endParaRPr>
          </a:p>
          <a:p>
            <a:pPr marL="17859" indent="0" defTabSz="911912">
              <a:lnSpc>
                <a:spcPct val="90000"/>
              </a:lnSpc>
              <a:spcBef>
                <a:spcPts val="352"/>
              </a:spcBef>
              <a:buNone/>
              <a:defRPr/>
            </a:pPr>
            <a:r>
              <a:rPr lang="en-US" sz="1900" dirty="0">
                <a:latin typeface="ヒラギノ角ゴ ProN W3" charset="0"/>
                <a:ea typeface="ヒラギノ角ゴ ProN W3" charset="0"/>
                <a:cs typeface="ヒラギノ角ゴ ProN W3" charset="0"/>
                <a:sym typeface="ヒラギノ角ゴ ProN W3" charset="0"/>
              </a:rPr>
              <a:t>	</a:t>
            </a:r>
          </a:p>
          <a:p>
            <a:pPr marL="17859" indent="0" defTabSz="911912">
              <a:lnSpc>
                <a:spcPct val="90000"/>
              </a:lnSpc>
              <a:spcBef>
                <a:spcPts val="352"/>
              </a:spcBef>
              <a:buNone/>
              <a:defRPr/>
            </a:pPr>
            <a:r>
              <a:rPr lang="en-US" sz="1900" dirty="0">
                <a:latin typeface="Verdana" charset="0"/>
                <a:cs typeface="Verdana" charset="0"/>
                <a:sym typeface="Verdana" charset="0"/>
              </a:rPr>
              <a:t>	2007</a:t>
            </a:r>
            <a:r>
              <a:rPr lang="en-US" sz="1900" dirty="0">
                <a:latin typeface="ヒラギノ角ゴ ProN W3" charset="0"/>
                <a:ea typeface="ヒラギノ角ゴ ProN W3" charset="0"/>
                <a:cs typeface="ヒラギノ角ゴ ProN W3" charset="0"/>
                <a:sym typeface="ヒラギノ角ゴ ProN W3" charset="0"/>
              </a:rPr>
              <a:t>		</a:t>
            </a:r>
            <a:r>
              <a:rPr lang="en-US" sz="1900" dirty="0">
                <a:latin typeface="Verdana" charset="0"/>
                <a:cs typeface="Verdana" charset="0"/>
                <a:sym typeface="Verdana" charset="0"/>
              </a:rPr>
              <a:t>21,230 tons   </a:t>
            </a:r>
            <a:r>
              <a:rPr lang="en-US" sz="1900" dirty="0">
                <a:solidFill>
                  <a:srgbClr val="FF0000"/>
                </a:solidFill>
                <a:latin typeface="Verdana" charset="0"/>
                <a:cs typeface="Verdana" charset="0"/>
                <a:sym typeface="Verdana" charset="0"/>
              </a:rPr>
              <a:t>drought year !</a:t>
            </a:r>
            <a:endParaRPr lang="en-US" sz="1900" dirty="0">
              <a:latin typeface="Verdana" charset="0"/>
              <a:cs typeface="Verdana" charset="0"/>
              <a:sym typeface="Verdana" charset="0"/>
            </a:endParaRPr>
          </a:p>
          <a:p>
            <a:pPr marL="17859" indent="0" defTabSz="911912">
              <a:lnSpc>
                <a:spcPct val="90000"/>
              </a:lnSpc>
              <a:spcBef>
                <a:spcPts val="352"/>
              </a:spcBef>
              <a:buNone/>
              <a:defRPr/>
            </a:pPr>
            <a:r>
              <a:rPr lang="en-US" sz="1900" dirty="0">
                <a:latin typeface="ヒラギノ角ゴ ProN W3" charset="0"/>
                <a:ea typeface="ヒラギノ角ゴ ProN W3" charset="0"/>
                <a:cs typeface="ヒラギノ角ゴ ProN W3" charset="0"/>
                <a:sym typeface="ヒラギノ角ゴ ProN W3" charset="0"/>
              </a:rPr>
              <a:t>	</a:t>
            </a:r>
            <a:r>
              <a:rPr lang="en-US" sz="1900" dirty="0">
                <a:latin typeface="Verdana" charset="0"/>
                <a:cs typeface="Verdana" charset="0"/>
                <a:sym typeface="Verdana" charset="0"/>
              </a:rPr>
              <a:t>2008</a:t>
            </a:r>
            <a:r>
              <a:rPr lang="en-US" sz="1900" dirty="0">
                <a:latin typeface="ヒラギノ角ゴ ProN W3" charset="0"/>
                <a:ea typeface="ヒラギノ角ゴ ProN W3" charset="0"/>
                <a:cs typeface="ヒラギノ角ゴ ProN W3" charset="0"/>
                <a:sym typeface="ヒラギノ角ゴ ProN W3" charset="0"/>
              </a:rPr>
              <a:t>		</a:t>
            </a:r>
            <a:r>
              <a:rPr lang="en-US" sz="1900" dirty="0">
                <a:latin typeface="Verdana" charset="0"/>
                <a:cs typeface="Verdana" charset="0"/>
                <a:sym typeface="Verdana" charset="0"/>
              </a:rPr>
              <a:t>36,838 tons</a:t>
            </a:r>
            <a:endParaRPr lang="en-US" sz="2300" dirty="0">
              <a:latin typeface="Verdana" charset="0"/>
              <a:cs typeface="Verdana" charset="0"/>
              <a:sym typeface="Verdana" charset="0"/>
            </a:endParaRPr>
          </a:p>
          <a:p>
            <a:pPr marL="17859" indent="0" defTabSz="911912">
              <a:lnSpc>
                <a:spcPct val="90000"/>
              </a:lnSpc>
              <a:spcBef>
                <a:spcPts val="352"/>
              </a:spcBef>
              <a:buNone/>
              <a:defRPr/>
            </a:pPr>
            <a:r>
              <a:rPr lang="en-US" sz="1900" dirty="0">
                <a:latin typeface="ヒラギノ角ゴ ProN W3" charset="0"/>
                <a:ea typeface="ヒラギノ角ゴ ProN W3" charset="0"/>
                <a:cs typeface="ヒラギノ角ゴ ProN W3" charset="0"/>
                <a:sym typeface="ヒラギノ角ゴ ProN W3" charset="0"/>
              </a:rPr>
              <a:t>	</a:t>
            </a:r>
            <a:r>
              <a:rPr lang="en-US" sz="1900" dirty="0">
                <a:latin typeface="Verdana" charset="0"/>
                <a:cs typeface="Verdana" charset="0"/>
                <a:sym typeface="Verdana" charset="0"/>
              </a:rPr>
              <a:t>2009 </a:t>
            </a:r>
            <a:r>
              <a:rPr lang="en-US" sz="1900" dirty="0">
                <a:latin typeface="ヒラギノ角ゴ ProN W3" charset="0"/>
                <a:ea typeface="ヒラギノ角ゴ ProN W3" charset="0"/>
                <a:cs typeface="ヒラギノ角ゴ ProN W3" charset="0"/>
                <a:sym typeface="ヒラギノ角ゴ ProN W3" charset="0"/>
              </a:rPr>
              <a:t>		</a:t>
            </a:r>
            <a:r>
              <a:rPr lang="en-US" sz="1900" dirty="0">
                <a:latin typeface="Verdana" charset="0"/>
                <a:cs typeface="Verdana" charset="0"/>
                <a:sym typeface="Verdana" charset="0"/>
              </a:rPr>
              <a:t>28,122 tons</a:t>
            </a:r>
            <a:r>
              <a:rPr lang="en-US" sz="1900" dirty="0">
                <a:latin typeface="ヒラギノ角ゴ ProN W3" charset="0"/>
                <a:ea typeface="ヒラギノ角ゴ ProN W3" charset="0"/>
                <a:cs typeface="ヒラギノ角ゴ ProN W3" charset="0"/>
                <a:sym typeface="ヒラギノ角ゴ ProN W3" charset="0"/>
              </a:rPr>
              <a:t>	</a:t>
            </a:r>
            <a:endParaRPr lang="en-US" sz="2300" dirty="0">
              <a:latin typeface="Verdana" charset="0"/>
              <a:cs typeface="Verdana" charset="0"/>
              <a:sym typeface="Verdana" charset="0"/>
            </a:endParaRPr>
          </a:p>
          <a:p>
            <a:pPr marL="17859" indent="0" defTabSz="911912">
              <a:lnSpc>
                <a:spcPct val="90000"/>
              </a:lnSpc>
              <a:spcBef>
                <a:spcPts val="352"/>
              </a:spcBef>
              <a:buNone/>
              <a:defRPr/>
            </a:pPr>
            <a:r>
              <a:rPr lang="en-US" sz="1900" dirty="0">
                <a:latin typeface="ヒラギノ角ゴ ProN W3" charset="0"/>
                <a:ea typeface="ヒラギノ角ゴ ProN W3" charset="0"/>
                <a:cs typeface="ヒラギノ角ゴ ProN W3" charset="0"/>
                <a:sym typeface="ヒラギノ角ゴ ProN W3" charset="0"/>
              </a:rPr>
              <a:t>	</a:t>
            </a:r>
            <a:r>
              <a:rPr lang="en-US" sz="1900" dirty="0">
                <a:latin typeface="Verdana" charset="0"/>
                <a:cs typeface="Verdana" charset="0"/>
                <a:sym typeface="Verdana" charset="0"/>
              </a:rPr>
              <a:t>2010</a:t>
            </a:r>
            <a:r>
              <a:rPr lang="en-US" sz="1900" dirty="0">
                <a:latin typeface="ヒラギノ角ゴ ProN W3" charset="0"/>
                <a:ea typeface="ヒラギノ角ゴ ProN W3" charset="0"/>
                <a:cs typeface="ヒラギノ角ゴ ProN W3" charset="0"/>
                <a:sym typeface="ヒラギノ角ゴ ProN W3" charset="0"/>
              </a:rPr>
              <a:t>		</a:t>
            </a:r>
            <a:r>
              <a:rPr lang="en-US" sz="1900" dirty="0">
                <a:latin typeface="Verdana" charset="0"/>
                <a:cs typeface="Verdana" charset="0"/>
                <a:sym typeface="Verdana" charset="0"/>
              </a:rPr>
              <a:t>64,208 tons</a:t>
            </a:r>
            <a:endParaRPr lang="en-US" sz="2300" dirty="0">
              <a:latin typeface="Verdana" charset="0"/>
              <a:cs typeface="Verdana" charset="0"/>
              <a:sym typeface="Verdana" charset="0"/>
            </a:endParaRPr>
          </a:p>
          <a:p>
            <a:pPr marL="17859" indent="0" defTabSz="911912">
              <a:lnSpc>
                <a:spcPct val="90000"/>
              </a:lnSpc>
              <a:spcBef>
                <a:spcPts val="352"/>
              </a:spcBef>
              <a:buNone/>
              <a:defRPr/>
            </a:pPr>
            <a:r>
              <a:rPr lang="en-US" sz="1900" dirty="0">
                <a:latin typeface="ヒラギノ角ゴ ProN W3" charset="0"/>
                <a:ea typeface="ヒラギノ角ゴ ProN W3" charset="0"/>
                <a:cs typeface="ヒラギノ角ゴ ProN W3" charset="0"/>
                <a:sym typeface="ヒラギノ角ゴ ProN W3" charset="0"/>
              </a:rPr>
              <a:t>	</a:t>
            </a:r>
            <a:r>
              <a:rPr lang="en-US" sz="1900" dirty="0">
                <a:latin typeface="Verdana" charset="0"/>
                <a:cs typeface="Verdana" charset="0"/>
                <a:sym typeface="Verdana" charset="0"/>
              </a:rPr>
              <a:t>2011</a:t>
            </a:r>
            <a:r>
              <a:rPr lang="en-US" sz="1900" dirty="0">
                <a:latin typeface="ヒラギノ角ゴ ProN W3" charset="0"/>
                <a:ea typeface="ヒラギノ角ゴ ProN W3" charset="0"/>
                <a:cs typeface="ヒラギノ角ゴ ProN W3" charset="0"/>
                <a:sym typeface="ヒラギノ角ゴ ProN W3" charset="0"/>
              </a:rPr>
              <a:t>		</a:t>
            </a:r>
            <a:r>
              <a:rPr lang="en-US" sz="1900" dirty="0">
                <a:latin typeface="Verdana" charset="0"/>
                <a:cs typeface="Verdana" charset="0"/>
                <a:sym typeface="Verdana" charset="0"/>
              </a:rPr>
              <a:t>13,818 </a:t>
            </a:r>
            <a:r>
              <a:rPr lang="en-US" sz="1900" dirty="0" smtClean="0">
                <a:latin typeface="Verdana" charset="0"/>
                <a:cs typeface="Verdana" charset="0"/>
                <a:sym typeface="Verdana" charset="0"/>
              </a:rPr>
              <a:t>tons   </a:t>
            </a:r>
            <a:r>
              <a:rPr lang="en-US" sz="1900" dirty="0" smtClean="0">
                <a:solidFill>
                  <a:srgbClr val="FF0000"/>
                </a:solidFill>
                <a:latin typeface="Verdana" charset="0"/>
                <a:cs typeface="Verdana" charset="0"/>
                <a:sym typeface="Verdana" charset="0"/>
              </a:rPr>
              <a:t>drought </a:t>
            </a:r>
            <a:r>
              <a:rPr lang="en-US" sz="1900" dirty="0">
                <a:solidFill>
                  <a:srgbClr val="FF0000"/>
                </a:solidFill>
                <a:latin typeface="Verdana" charset="0"/>
                <a:cs typeface="Verdana" charset="0"/>
                <a:sym typeface="Verdana" charset="0"/>
              </a:rPr>
              <a:t>year !</a:t>
            </a:r>
            <a:endParaRPr lang="en-US" sz="1900" i="1" dirty="0">
              <a:solidFill>
                <a:srgbClr val="FF0000"/>
              </a:solidFill>
              <a:latin typeface="Verdana" charset="0"/>
              <a:cs typeface="Verdana" charset="0"/>
              <a:sym typeface="Verdana" charset="0"/>
            </a:endParaRPr>
          </a:p>
          <a:p>
            <a:pPr marL="17859" indent="0" defTabSz="911912">
              <a:lnSpc>
                <a:spcPct val="90000"/>
              </a:lnSpc>
              <a:spcBef>
                <a:spcPts val="352"/>
              </a:spcBef>
              <a:buNone/>
              <a:defRPr/>
            </a:pPr>
            <a:endParaRPr lang="en-US" dirty="0" smtClean="0"/>
          </a:p>
          <a:p>
            <a:pPr marL="17859" indent="0" defTabSz="911912">
              <a:lnSpc>
                <a:spcPct val="90000"/>
              </a:lnSpc>
              <a:spcBef>
                <a:spcPts val="352"/>
              </a:spcBef>
              <a:buNone/>
              <a:defRPr/>
            </a:pPr>
            <a:r>
              <a:rPr lang="en-US" sz="1900" dirty="0" smtClean="0">
                <a:solidFill>
                  <a:srgbClr val="CC0099"/>
                </a:solidFill>
                <a:latin typeface="Verdana"/>
                <a:cs typeface="Verdana"/>
              </a:rPr>
              <a:t>Why? </a:t>
            </a:r>
            <a:r>
              <a:rPr lang="en-US" sz="1900" dirty="0" smtClean="0">
                <a:latin typeface="Verdana"/>
                <a:cs typeface="Verdana"/>
              </a:rPr>
              <a:t>More soil organic carbon, less erosion, windbreak effects, nitrogen (leguminous trees), deep soil nutrients transferred to crops through roots and leaf litter, distributed shade against heat shock, groundwater pump through taproot, better rainwater percolation, microclimatic effects…</a:t>
            </a:r>
          </a:p>
        </p:txBody>
      </p:sp>
      <p:sp>
        <p:nvSpPr>
          <p:cNvPr id="19460" name="AutoShape 4"/>
          <p:cNvSpPr>
            <a:spLocks/>
          </p:cNvSpPr>
          <p:nvPr/>
        </p:nvSpPr>
        <p:spPr bwMode="auto">
          <a:xfrm>
            <a:off x="6123533" y="6111256"/>
            <a:ext cx="2390924" cy="2511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8098" bIns="0"/>
          <a:lstStyle/>
          <a:p>
            <a:pPr marL="18975" defTabSz="911912">
              <a:defRPr/>
            </a:pPr>
            <a:r>
              <a:rPr lang="en-US" sz="1500" i="1" dirty="0" err="1">
                <a:latin typeface="Verdana" charset="0"/>
                <a:cs typeface="Verdana" charset="0"/>
                <a:sym typeface="Verdana" charset="0"/>
              </a:rPr>
              <a:t>Yamba</a:t>
            </a:r>
            <a:r>
              <a:rPr lang="en-US" sz="1500" i="1" dirty="0">
                <a:latin typeface="Verdana" charset="0"/>
                <a:cs typeface="Verdana" charset="0"/>
                <a:sym typeface="Verdana" charset="0"/>
              </a:rPr>
              <a:t> &amp; </a:t>
            </a:r>
            <a:r>
              <a:rPr lang="en-US" sz="1500" i="1" dirty="0" err="1">
                <a:latin typeface="Verdana" charset="0"/>
                <a:cs typeface="Verdana" charset="0"/>
                <a:sym typeface="Verdana" charset="0"/>
              </a:rPr>
              <a:t>Sambo</a:t>
            </a:r>
            <a:r>
              <a:rPr lang="en-US" sz="1500" i="1" dirty="0">
                <a:latin typeface="Verdana" charset="0"/>
                <a:cs typeface="Verdana" charset="0"/>
                <a:sym typeface="Verdana" charset="0"/>
              </a:rPr>
              <a:t>, 2012</a:t>
            </a:r>
            <a:endParaRPr lang="en-US" dirty="0">
              <a:cs typeface="Helvetica Light" charset="0"/>
            </a:endParaRPr>
          </a:p>
        </p:txBody>
      </p:sp>
      <p:pic>
        <p:nvPicPr>
          <p:cNvPr id="6" name="Picture 2" descr="imag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3533" y="2171700"/>
            <a:ext cx="3014133" cy="226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9503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Commodity: oil palm agroforestry</a:t>
            </a:r>
            <a:endParaRPr lang="en-US" dirty="0"/>
          </a:p>
        </p:txBody>
      </p:sp>
      <p:sp>
        <p:nvSpPr>
          <p:cNvPr id="4" name="Content Placeholder 3"/>
          <p:cNvSpPr>
            <a:spLocks noGrp="1"/>
          </p:cNvSpPr>
          <p:nvPr>
            <p:ph idx="1"/>
          </p:nvPr>
        </p:nvSpPr>
        <p:spPr>
          <a:xfrm>
            <a:off x="457200" y="1242550"/>
            <a:ext cx="4279900" cy="4883614"/>
          </a:xfrm>
        </p:spPr>
        <p:txBody>
          <a:bodyPr>
            <a:noAutofit/>
          </a:bodyPr>
          <a:lstStyle/>
          <a:p>
            <a:r>
              <a:rPr lang="en-US" sz="2000" dirty="0"/>
              <a:t>Annual crops 3-4 years (cassava, maize, short-cycle legumes</a:t>
            </a:r>
            <a:r>
              <a:rPr lang="en-US" sz="2000" dirty="0" smtClean="0"/>
              <a:t>)</a:t>
            </a:r>
          </a:p>
          <a:p>
            <a:r>
              <a:rPr lang="en-US" sz="2000" dirty="0" smtClean="0"/>
              <a:t>Fruit </a:t>
            </a:r>
            <a:r>
              <a:rPr lang="en-US" sz="2000" dirty="0"/>
              <a:t>trees : cacao, </a:t>
            </a:r>
            <a:r>
              <a:rPr lang="en-US" sz="2000" dirty="0" err="1"/>
              <a:t>açaí</a:t>
            </a:r>
            <a:r>
              <a:rPr lang="en-US" sz="2000" dirty="0"/>
              <a:t> (</a:t>
            </a:r>
            <a:r>
              <a:rPr lang="en-US" sz="2000" dirty="0" err="1"/>
              <a:t>euterpe</a:t>
            </a:r>
            <a:r>
              <a:rPr lang="en-US" sz="2000" dirty="0"/>
              <a:t> </a:t>
            </a:r>
            <a:r>
              <a:rPr lang="en-US" sz="2000" dirty="0" err="1"/>
              <a:t>oleracea</a:t>
            </a:r>
            <a:r>
              <a:rPr lang="en-US" sz="2000" dirty="0"/>
              <a:t>), banana </a:t>
            </a:r>
            <a:endParaRPr lang="en-US" sz="2000" dirty="0" smtClean="0"/>
          </a:p>
          <a:p>
            <a:r>
              <a:rPr lang="en-US" sz="2000" dirty="0" smtClean="0"/>
              <a:t>Timber</a:t>
            </a:r>
            <a:r>
              <a:rPr lang="en-US" sz="2000" dirty="0"/>
              <a:t>, fertilizer </a:t>
            </a:r>
            <a:r>
              <a:rPr lang="en-US" sz="2000" dirty="0" smtClean="0"/>
              <a:t>trees</a:t>
            </a:r>
          </a:p>
          <a:p>
            <a:r>
              <a:rPr lang="en-US" sz="2000" dirty="0" smtClean="0"/>
              <a:t>Intense </a:t>
            </a:r>
            <a:r>
              <a:rPr lang="en-US" sz="2000" dirty="0"/>
              <a:t>management, slash-and-</a:t>
            </a:r>
            <a:r>
              <a:rPr lang="en-US" sz="2000" dirty="0" smtClean="0"/>
              <a:t>mulch</a:t>
            </a:r>
          </a:p>
          <a:p>
            <a:r>
              <a:rPr lang="en-US" sz="2000" dirty="0" smtClean="0"/>
              <a:t>3 </a:t>
            </a:r>
            <a:r>
              <a:rPr lang="en-US" sz="2000" dirty="0"/>
              <a:t>x 6 ha plots  </a:t>
            </a:r>
            <a:endParaRPr lang="en-US" sz="2000" dirty="0" smtClean="0"/>
          </a:p>
          <a:p>
            <a:r>
              <a:rPr lang="en-US" sz="2000" dirty="0" smtClean="0"/>
              <a:t>Planted </a:t>
            </a:r>
            <a:r>
              <a:rPr lang="en-US" sz="2000" dirty="0"/>
              <a:t>in early 2008</a:t>
            </a:r>
          </a:p>
          <a:p>
            <a:endParaRPr lang="en-US" sz="2000" dirty="0"/>
          </a:p>
          <a:p>
            <a:endParaRPr lang="en-US" sz="2000" dirty="0"/>
          </a:p>
          <a:p>
            <a:endParaRPr lang="en-US" sz="2000" dirty="0"/>
          </a:p>
          <a:p>
            <a:endParaRPr lang="en-US" sz="2000" dirty="0"/>
          </a:p>
        </p:txBody>
      </p:sp>
      <p:pic>
        <p:nvPicPr>
          <p:cNvPr id="9" name="Picture 8" descr="IMG_695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7100" y="1346199"/>
            <a:ext cx="4406900" cy="329157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424741886"/>
              </p:ext>
            </p:extLst>
          </p:nvPr>
        </p:nvGraphicFramePr>
        <p:xfrm>
          <a:off x="774951" y="5003800"/>
          <a:ext cx="7556312" cy="1092200"/>
        </p:xfrm>
        <a:graphic>
          <a:graphicData uri="http://schemas.openxmlformats.org/drawingml/2006/table">
            <a:tbl>
              <a:tblPr firstRow="1" bandRow="1">
                <a:tableStyleId>{5C22544A-7EE6-4342-B048-85BDC9FD1C3A}</a:tableStyleId>
              </a:tblPr>
              <a:tblGrid>
                <a:gridCol w="1889078"/>
                <a:gridCol w="1889078"/>
                <a:gridCol w="1889078"/>
                <a:gridCol w="1889078"/>
              </a:tblGrid>
              <a:tr h="370840">
                <a:tc>
                  <a:txBody>
                    <a:bodyPr/>
                    <a:lstStyle/>
                    <a:p>
                      <a:r>
                        <a:rPr lang="en-US" dirty="0" smtClean="0"/>
                        <a:t>Plot</a:t>
                      </a:r>
                      <a:r>
                        <a:rPr lang="en-US" baseline="0" dirty="0" smtClean="0"/>
                        <a:t> 1 (81 plants/ha)</a:t>
                      </a:r>
                      <a:endParaRPr lang="en-US" dirty="0"/>
                    </a:p>
                  </a:txBody>
                  <a:tcPr/>
                </a:tc>
                <a:tc>
                  <a:txBody>
                    <a:bodyPr/>
                    <a:lstStyle/>
                    <a:p>
                      <a:r>
                        <a:rPr lang="en-US" dirty="0" smtClean="0"/>
                        <a:t>Plot 2 (99</a:t>
                      </a:r>
                      <a:r>
                        <a:rPr lang="en-US" baseline="0" dirty="0" smtClean="0"/>
                        <a:t> </a:t>
                      </a:r>
                      <a:r>
                        <a:rPr lang="en-US" baseline="0" dirty="0" err="1" smtClean="0"/>
                        <a:t>pl</a:t>
                      </a:r>
                      <a:r>
                        <a:rPr lang="en-US" baseline="0" dirty="0" smtClean="0"/>
                        <a:t>/ha)</a:t>
                      </a:r>
                      <a:endParaRPr lang="en-US" dirty="0"/>
                    </a:p>
                  </a:txBody>
                  <a:tcPr/>
                </a:tc>
                <a:tc>
                  <a:txBody>
                    <a:bodyPr/>
                    <a:lstStyle/>
                    <a:p>
                      <a:r>
                        <a:rPr lang="en-US" dirty="0" smtClean="0"/>
                        <a:t>Plot 3</a:t>
                      </a:r>
                      <a:r>
                        <a:rPr lang="en-US" baseline="0" dirty="0" smtClean="0"/>
                        <a:t> (99 </a:t>
                      </a:r>
                      <a:r>
                        <a:rPr lang="en-US" baseline="0" dirty="0" err="1" smtClean="0"/>
                        <a:t>pl</a:t>
                      </a:r>
                      <a:r>
                        <a:rPr lang="en-US" baseline="0" dirty="0" smtClean="0"/>
                        <a:t>/ha)</a:t>
                      </a:r>
                      <a:endParaRPr lang="en-US" dirty="0"/>
                    </a:p>
                  </a:txBody>
                  <a:tcPr/>
                </a:tc>
                <a:tc>
                  <a:txBody>
                    <a:bodyPr/>
                    <a:lstStyle/>
                    <a:p>
                      <a:r>
                        <a:rPr lang="en-US" dirty="0" err="1" smtClean="0"/>
                        <a:t>Moncrop</a:t>
                      </a:r>
                      <a:r>
                        <a:rPr lang="en-US" dirty="0" smtClean="0"/>
                        <a:t> (143 </a:t>
                      </a:r>
                      <a:r>
                        <a:rPr lang="en-US" dirty="0" err="1" smtClean="0"/>
                        <a:t>pl</a:t>
                      </a:r>
                      <a:r>
                        <a:rPr lang="en-US" dirty="0" smtClean="0"/>
                        <a:t>/ha)</a:t>
                      </a:r>
                      <a:endParaRPr lang="en-US" dirty="0"/>
                    </a:p>
                  </a:txBody>
                  <a:tcPr/>
                </a:tc>
              </a:tr>
              <a:tr h="452120">
                <a:tc>
                  <a:txBody>
                    <a:bodyPr/>
                    <a:lstStyle/>
                    <a:p>
                      <a:r>
                        <a:rPr lang="en-US" sz="1400" b="1" dirty="0" smtClean="0">
                          <a:solidFill>
                            <a:srgbClr val="CC0099"/>
                          </a:solidFill>
                        </a:rPr>
                        <a:t>8 tons ha</a:t>
                      </a:r>
                      <a:r>
                        <a:rPr lang="en-US" sz="1400" b="1" baseline="30000" dirty="0" smtClean="0">
                          <a:solidFill>
                            <a:srgbClr val="CC0099"/>
                          </a:solidFill>
                        </a:rPr>
                        <a:t>-1</a:t>
                      </a:r>
                      <a:r>
                        <a:rPr lang="en-US" sz="1400" b="1" dirty="0" smtClean="0">
                          <a:solidFill>
                            <a:srgbClr val="CC0099"/>
                          </a:solidFill>
                        </a:rPr>
                        <a:t> yr</a:t>
                      </a:r>
                      <a:r>
                        <a:rPr lang="en-US" sz="1400" b="1" baseline="30000" dirty="0" smtClean="0">
                          <a:solidFill>
                            <a:srgbClr val="CC0099"/>
                          </a:solidFill>
                        </a:rPr>
                        <a:t>-1</a:t>
                      </a:r>
                      <a:endParaRPr lang="en-US" sz="1400" b="1" baseline="30000" dirty="0">
                        <a:solidFill>
                          <a:srgbClr val="CC0099"/>
                        </a:solidFill>
                      </a:endParaRPr>
                    </a:p>
                  </a:txBody>
                  <a:tcPr/>
                </a:tc>
                <a:tc>
                  <a:txBody>
                    <a:bodyPr/>
                    <a:lstStyle/>
                    <a:p>
                      <a:r>
                        <a:rPr lang="en-US" sz="1400" b="1" dirty="0" smtClean="0">
                          <a:solidFill>
                            <a:srgbClr val="CC0099"/>
                          </a:solidFill>
                        </a:rPr>
                        <a:t>6.4 tons</a:t>
                      </a:r>
                      <a:r>
                        <a:rPr lang="en-US" sz="1400" b="1" baseline="0" dirty="0" smtClean="0">
                          <a:solidFill>
                            <a:srgbClr val="CC0099"/>
                          </a:solidFill>
                        </a:rPr>
                        <a:t> </a:t>
                      </a:r>
                      <a:r>
                        <a:rPr lang="en-US" sz="1400" b="1" dirty="0" smtClean="0">
                          <a:solidFill>
                            <a:srgbClr val="CC0099"/>
                          </a:solidFill>
                        </a:rPr>
                        <a:t>ha</a:t>
                      </a:r>
                      <a:r>
                        <a:rPr lang="en-US" sz="1400" b="1" baseline="30000" dirty="0" smtClean="0">
                          <a:solidFill>
                            <a:srgbClr val="CC0099"/>
                          </a:solidFill>
                        </a:rPr>
                        <a:t>-1</a:t>
                      </a:r>
                      <a:r>
                        <a:rPr lang="en-US" sz="1400" b="1" dirty="0" smtClean="0">
                          <a:solidFill>
                            <a:srgbClr val="CC0099"/>
                          </a:solidFill>
                        </a:rPr>
                        <a:t> yr</a:t>
                      </a:r>
                      <a:r>
                        <a:rPr lang="en-US" sz="1400" b="1" baseline="30000" dirty="0" smtClean="0">
                          <a:solidFill>
                            <a:srgbClr val="CC0099"/>
                          </a:solidFill>
                        </a:rPr>
                        <a:t>-1</a:t>
                      </a:r>
                      <a:endParaRPr lang="en-US" sz="1400" b="1" dirty="0">
                        <a:solidFill>
                          <a:srgbClr val="CC0099"/>
                        </a:solidFill>
                      </a:endParaRPr>
                    </a:p>
                  </a:txBody>
                  <a:tcPr/>
                </a:tc>
                <a:tc>
                  <a:txBody>
                    <a:bodyPr/>
                    <a:lstStyle/>
                    <a:p>
                      <a:r>
                        <a:rPr lang="en-US" sz="1400" b="1" dirty="0" smtClean="0">
                          <a:solidFill>
                            <a:srgbClr val="CC0099"/>
                          </a:solidFill>
                        </a:rPr>
                        <a:t>8.7</a:t>
                      </a:r>
                      <a:r>
                        <a:rPr lang="en-US" sz="1400" b="1" baseline="0" dirty="0" smtClean="0">
                          <a:solidFill>
                            <a:srgbClr val="CC0099"/>
                          </a:solidFill>
                        </a:rPr>
                        <a:t> tons </a:t>
                      </a:r>
                      <a:r>
                        <a:rPr lang="en-US" sz="1400" b="1" dirty="0" smtClean="0">
                          <a:solidFill>
                            <a:srgbClr val="CC0099"/>
                          </a:solidFill>
                        </a:rPr>
                        <a:t>ha</a:t>
                      </a:r>
                      <a:r>
                        <a:rPr lang="en-US" sz="1400" b="1" baseline="30000" dirty="0" smtClean="0">
                          <a:solidFill>
                            <a:srgbClr val="CC0099"/>
                          </a:solidFill>
                        </a:rPr>
                        <a:t>-1</a:t>
                      </a:r>
                      <a:r>
                        <a:rPr lang="en-US" sz="1400" b="1" dirty="0" smtClean="0">
                          <a:solidFill>
                            <a:srgbClr val="CC0099"/>
                          </a:solidFill>
                        </a:rPr>
                        <a:t> yr</a:t>
                      </a:r>
                      <a:r>
                        <a:rPr lang="en-US" sz="1400" b="1" baseline="30000" dirty="0" smtClean="0">
                          <a:solidFill>
                            <a:srgbClr val="CC0099"/>
                          </a:solidFill>
                        </a:rPr>
                        <a:t>-1</a:t>
                      </a:r>
                      <a:endParaRPr lang="en-US" sz="1400" b="1" dirty="0">
                        <a:solidFill>
                          <a:srgbClr val="CC0099"/>
                        </a:solidFill>
                      </a:endParaRPr>
                    </a:p>
                  </a:txBody>
                  <a:tcPr/>
                </a:tc>
                <a:tc>
                  <a:txBody>
                    <a:bodyPr/>
                    <a:lstStyle/>
                    <a:p>
                      <a:r>
                        <a:rPr lang="en-US" sz="1400" b="1" dirty="0" smtClean="0"/>
                        <a:t> 5 tons ha</a:t>
                      </a:r>
                      <a:r>
                        <a:rPr lang="en-US" sz="1400" b="1" baseline="30000" dirty="0" smtClean="0"/>
                        <a:t>-1</a:t>
                      </a:r>
                      <a:r>
                        <a:rPr lang="en-US" sz="1400" b="1" dirty="0" smtClean="0"/>
                        <a:t> yr</a:t>
                      </a:r>
                      <a:r>
                        <a:rPr lang="en-US" sz="1400" b="1" baseline="30000" dirty="0" smtClean="0"/>
                        <a:t>-1</a:t>
                      </a:r>
                      <a:endParaRPr lang="en-US" sz="1400" b="1" dirty="0"/>
                    </a:p>
                  </a:txBody>
                  <a:tcPr/>
                </a:tc>
              </a:tr>
            </a:tbl>
          </a:graphicData>
        </a:graphic>
      </p:graphicFrame>
    </p:spTree>
    <p:extLst>
      <p:ext uri="{BB962C8B-B14F-4D97-AF65-F5344CB8AC3E}">
        <p14:creationId xmlns:p14="http://schemas.microsoft.com/office/powerpoint/2010/main" val="14979983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611" y="1561441"/>
            <a:ext cx="4150552" cy="194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798" tIns="50798" rIns="50798" bIns="50798" numCol="1" anchor="t" anchorCtr="0" compatLnSpc="1">
            <a:prstTxWarp prst="textNoShape">
              <a:avLst/>
            </a:prstTxWarp>
            <a:normAutofit fontScale="90000"/>
          </a:bodyPr>
          <a:lstStyle/>
          <a:p>
            <a:pPr marL="27905" defTabSz="914145">
              <a:buClr>
                <a:srgbClr val="211F02"/>
              </a:buClr>
              <a:defRPr/>
            </a:pPr>
            <a:r>
              <a:rPr lang="en-US" dirty="0" smtClean="0"/>
              <a:t>Key agroforestry metric: the Land </a:t>
            </a:r>
            <a:r>
              <a:rPr lang="en-US" dirty="0"/>
              <a:t>E</a:t>
            </a:r>
            <a:r>
              <a:rPr lang="en-US" dirty="0" smtClean="0"/>
              <a:t>quivalency Ratio</a:t>
            </a:r>
          </a:p>
        </p:txBody>
      </p:sp>
      <p:sp>
        <p:nvSpPr>
          <p:cNvPr id="4" name="AutoShape 74"/>
          <p:cNvSpPr>
            <a:spLocks/>
          </p:cNvSpPr>
          <p:nvPr/>
        </p:nvSpPr>
        <p:spPr bwMode="auto">
          <a:xfrm>
            <a:off x="5483352" y="6074395"/>
            <a:ext cx="3491316" cy="3773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27905" algn="r" defTabSz="914145">
              <a:buClr>
                <a:srgbClr val="000000"/>
              </a:buClr>
              <a:defRPr/>
            </a:pPr>
            <a:r>
              <a:rPr lang="en-US" sz="1200" i="1" dirty="0" smtClean="0">
                <a:latin typeface="Times New Roman" charset="0"/>
                <a:cs typeface="Times New Roman" charset="0"/>
                <a:sym typeface="Times New Roman" charset="0"/>
              </a:rPr>
              <a:t>Graves et al. (2007b)</a:t>
            </a:r>
            <a:endParaRPr lang="en-US" dirty="0">
              <a:cs typeface="Helvetica Light" charset="0"/>
            </a:endParaRPr>
          </a:p>
        </p:txBody>
      </p:sp>
      <p:pic>
        <p:nvPicPr>
          <p:cNvPr id="2" name="Picture 1"/>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25673" y="3762640"/>
            <a:ext cx="4348995" cy="2706897"/>
          </a:xfrm>
          <a:prstGeom prst="rect">
            <a:avLst/>
          </a:prstGeom>
        </p:spPr>
      </p:pic>
      <p:sp>
        <p:nvSpPr>
          <p:cNvPr id="6" name="AutoShape 74"/>
          <p:cNvSpPr>
            <a:spLocks/>
          </p:cNvSpPr>
          <p:nvPr/>
        </p:nvSpPr>
        <p:spPr bwMode="auto">
          <a:xfrm>
            <a:off x="35610" y="3574810"/>
            <a:ext cx="3660649" cy="1012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27905" defTabSz="914145">
              <a:buClr>
                <a:srgbClr val="000000"/>
              </a:buClr>
              <a:defRPr/>
            </a:pPr>
            <a:r>
              <a:rPr lang="en-US" sz="1200" i="1" dirty="0" smtClean="0">
                <a:latin typeface="Times New Roman" charset="0"/>
                <a:cs typeface="Times New Roman" charset="0"/>
                <a:sym typeface="Times New Roman" charset="0"/>
              </a:rPr>
              <a:t>Mead &amp; </a:t>
            </a:r>
            <a:r>
              <a:rPr lang="en-US" sz="1200" i="1" dirty="0" err="1" smtClean="0">
                <a:latin typeface="Times New Roman" charset="0"/>
                <a:cs typeface="Times New Roman" charset="0"/>
                <a:sym typeface="Times New Roman" charset="0"/>
              </a:rPr>
              <a:t>Willeay</a:t>
            </a:r>
            <a:r>
              <a:rPr lang="en-US" sz="1200" i="1" dirty="0" smtClean="0">
                <a:latin typeface="Times New Roman" charset="0"/>
                <a:cs typeface="Times New Roman" charset="0"/>
                <a:sym typeface="Times New Roman" charset="0"/>
              </a:rPr>
              <a:t> (19080)</a:t>
            </a:r>
            <a:endParaRPr lang="en-US" dirty="0">
              <a:cs typeface="Helvetica Light"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11" y="4000072"/>
            <a:ext cx="4150552" cy="228163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8829" y="1475717"/>
            <a:ext cx="4235839" cy="2200354"/>
          </a:xfrm>
          <a:prstGeom prst="rect">
            <a:avLst/>
          </a:prstGeom>
        </p:spPr>
      </p:pic>
    </p:spTree>
    <p:extLst>
      <p:ext uri="{BB962C8B-B14F-4D97-AF65-F5344CB8AC3E}">
        <p14:creationId xmlns:p14="http://schemas.microsoft.com/office/powerpoint/2010/main" val="155372110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Poplar-winter wheat, France</a:t>
            </a:r>
            <a:endParaRPr lang="en-US" dirty="0"/>
          </a:p>
        </p:txBody>
      </p:sp>
      <p:pic>
        <p:nvPicPr>
          <p:cNvPr id="6" name="Picture 5" descr="LER.png"/>
          <p:cNvPicPr>
            <a:picLocks noChangeAspect="1"/>
          </p:cNvPicPr>
          <p:nvPr/>
        </p:nvPicPr>
        <p:blipFill>
          <a:blip r:embed="rId2" cstate="email">
            <a:clrChange>
              <a:clrFrom>
                <a:srgbClr val="C2BFC1"/>
              </a:clrFrom>
              <a:clrTo>
                <a:srgbClr val="C2BFC1">
                  <a:alpha val="0"/>
                </a:srgbClr>
              </a:clrTo>
            </a:clrChange>
            <a:extLst>
              <a:ext uri="{28A0092B-C50C-407E-A947-70E740481C1C}">
                <a14:useLocalDpi xmlns:a14="http://schemas.microsoft.com/office/drawing/2010/main"/>
              </a:ext>
            </a:extLst>
          </a:blip>
          <a:stretch>
            <a:fillRect/>
          </a:stretch>
        </p:blipFill>
        <p:spPr>
          <a:xfrm>
            <a:off x="922867" y="1739900"/>
            <a:ext cx="6900212" cy="3864607"/>
          </a:xfrm>
          <a:prstGeom prst="rect">
            <a:avLst/>
          </a:prstGeom>
        </p:spPr>
      </p:pic>
      <p:sp>
        <p:nvSpPr>
          <p:cNvPr id="3" name="TextBox 2"/>
          <p:cNvSpPr txBox="1"/>
          <p:nvPr/>
        </p:nvSpPr>
        <p:spPr>
          <a:xfrm>
            <a:off x="4934019" y="2043038"/>
            <a:ext cx="1409561" cy="338554"/>
          </a:xfrm>
          <a:prstGeom prst="rect">
            <a:avLst/>
          </a:prstGeom>
          <a:solidFill>
            <a:schemeClr val="bg1"/>
          </a:solidFill>
        </p:spPr>
        <p:txBody>
          <a:bodyPr wrap="none" rtlCol="0">
            <a:spAutoFit/>
          </a:bodyPr>
          <a:lstStyle/>
          <a:p>
            <a:r>
              <a:rPr lang="en-US" sz="1600" b="1" dirty="0" smtClean="0"/>
              <a:t>Final LER: 1.34 </a:t>
            </a:r>
            <a:endParaRPr lang="en-US" sz="1600" b="1" dirty="0"/>
          </a:p>
        </p:txBody>
      </p:sp>
      <p:sp>
        <p:nvSpPr>
          <p:cNvPr id="5" name="TextBox 4"/>
          <p:cNvSpPr txBox="1"/>
          <p:nvPr/>
        </p:nvSpPr>
        <p:spPr>
          <a:xfrm>
            <a:off x="1225619" y="1578972"/>
            <a:ext cx="2040242" cy="584776"/>
          </a:xfrm>
          <a:prstGeom prst="rect">
            <a:avLst/>
          </a:prstGeom>
          <a:solidFill>
            <a:schemeClr val="bg1"/>
          </a:solidFill>
        </p:spPr>
        <p:txBody>
          <a:bodyPr wrap="none" rtlCol="0">
            <a:spAutoFit/>
          </a:bodyPr>
          <a:lstStyle/>
          <a:p>
            <a:r>
              <a:rPr lang="en-US" sz="1600" b="1" dirty="0" smtClean="0"/>
              <a:t>Cumulative yields </a:t>
            </a:r>
          </a:p>
          <a:p>
            <a:r>
              <a:rPr lang="en-US" sz="1600" dirty="0" smtClean="0"/>
              <a:t>(% of </a:t>
            </a:r>
            <a:r>
              <a:rPr lang="en-US" sz="1600" dirty="0" err="1" smtClean="0"/>
              <a:t>monocrop</a:t>
            </a:r>
            <a:r>
              <a:rPr lang="en-US" sz="1600" dirty="0" smtClean="0"/>
              <a:t> plots)</a:t>
            </a:r>
            <a:endParaRPr lang="en-US" sz="1600" dirty="0"/>
          </a:p>
        </p:txBody>
      </p:sp>
      <p:sp>
        <p:nvSpPr>
          <p:cNvPr id="7" name="TextBox 6"/>
          <p:cNvSpPr txBox="1"/>
          <p:nvPr/>
        </p:nvSpPr>
        <p:spPr>
          <a:xfrm>
            <a:off x="868402" y="5370094"/>
            <a:ext cx="5185571" cy="338554"/>
          </a:xfrm>
          <a:prstGeom prst="rect">
            <a:avLst/>
          </a:prstGeom>
          <a:solidFill>
            <a:schemeClr val="bg1"/>
          </a:solidFill>
        </p:spPr>
        <p:txBody>
          <a:bodyPr wrap="square" rtlCol="0">
            <a:spAutoFit/>
          </a:bodyPr>
          <a:lstStyle/>
          <a:p>
            <a:pPr algn="r"/>
            <a:r>
              <a:rPr lang="en-US" sz="1600" b="1" dirty="0" smtClean="0"/>
              <a:t>Time </a:t>
            </a:r>
            <a:r>
              <a:rPr lang="en-US" sz="1600" dirty="0" smtClean="0"/>
              <a:t>(% of tree lifetime)</a:t>
            </a:r>
            <a:endParaRPr lang="en-US" sz="1600" dirty="0"/>
          </a:p>
        </p:txBody>
      </p:sp>
      <p:sp>
        <p:nvSpPr>
          <p:cNvPr id="8" name="TextBox 7"/>
          <p:cNvSpPr txBox="1"/>
          <p:nvPr/>
        </p:nvSpPr>
        <p:spPr>
          <a:xfrm>
            <a:off x="5892799" y="3325738"/>
            <a:ext cx="1590299" cy="338554"/>
          </a:xfrm>
          <a:prstGeom prst="rect">
            <a:avLst/>
          </a:prstGeom>
          <a:solidFill>
            <a:schemeClr val="bg1"/>
          </a:solidFill>
        </p:spPr>
        <p:txBody>
          <a:bodyPr wrap="none" rtlCol="0">
            <a:spAutoFit/>
          </a:bodyPr>
          <a:lstStyle/>
          <a:p>
            <a:r>
              <a:rPr lang="en-US" sz="1600" b="1" dirty="0" smtClean="0"/>
              <a:t>Tree component</a:t>
            </a:r>
            <a:endParaRPr lang="en-US" sz="1600" b="1" dirty="0"/>
          </a:p>
        </p:txBody>
      </p:sp>
      <p:sp>
        <p:nvSpPr>
          <p:cNvPr id="9" name="TextBox 8"/>
          <p:cNvSpPr txBox="1"/>
          <p:nvPr/>
        </p:nvSpPr>
        <p:spPr>
          <a:xfrm>
            <a:off x="5899942" y="3803992"/>
            <a:ext cx="3028158" cy="2554545"/>
          </a:xfrm>
          <a:prstGeom prst="rect">
            <a:avLst/>
          </a:prstGeom>
          <a:solidFill>
            <a:schemeClr val="bg1"/>
          </a:solidFill>
        </p:spPr>
        <p:txBody>
          <a:bodyPr wrap="square" rtlCol="0">
            <a:spAutoFit/>
          </a:bodyPr>
          <a:lstStyle/>
          <a:p>
            <a:r>
              <a:rPr lang="en-US" sz="1600" b="1" dirty="0" smtClean="0"/>
              <a:t>Wheat component</a:t>
            </a:r>
          </a:p>
          <a:p>
            <a:endParaRPr lang="en-US" sz="1600" b="1" dirty="0"/>
          </a:p>
          <a:p>
            <a:endParaRPr lang="en-US" sz="1600" b="1" dirty="0" smtClean="0"/>
          </a:p>
          <a:p>
            <a:endParaRPr lang="en-US" sz="1600" b="1" dirty="0"/>
          </a:p>
          <a:p>
            <a:endParaRPr lang="en-US" sz="1600" b="1" dirty="0" smtClean="0"/>
          </a:p>
          <a:p>
            <a:endParaRPr lang="en-US" sz="1600" b="1" dirty="0"/>
          </a:p>
          <a:p>
            <a:endParaRPr lang="en-US" sz="1600" b="1" dirty="0" smtClean="0"/>
          </a:p>
          <a:p>
            <a:endParaRPr lang="en-US" sz="1600" b="1" dirty="0" smtClean="0"/>
          </a:p>
          <a:p>
            <a:endParaRPr lang="en-US" sz="1600" b="1" dirty="0"/>
          </a:p>
          <a:p>
            <a:endParaRPr lang="en-US" sz="1600" b="1" dirty="0"/>
          </a:p>
        </p:txBody>
      </p:sp>
      <p:sp>
        <p:nvSpPr>
          <p:cNvPr id="10" name="TextBox 9"/>
          <p:cNvSpPr txBox="1"/>
          <p:nvPr/>
        </p:nvSpPr>
        <p:spPr>
          <a:xfrm>
            <a:off x="5899942" y="2551038"/>
            <a:ext cx="1512253" cy="338554"/>
          </a:xfrm>
          <a:prstGeom prst="rect">
            <a:avLst/>
          </a:prstGeom>
          <a:solidFill>
            <a:schemeClr val="bg1"/>
          </a:solidFill>
        </p:spPr>
        <p:txBody>
          <a:bodyPr wrap="none" rtlCol="0">
            <a:spAutoFit/>
          </a:bodyPr>
          <a:lstStyle/>
          <a:p>
            <a:r>
              <a:rPr lang="en-US" sz="1600" b="1" dirty="0" smtClean="0"/>
              <a:t>Combined yield</a:t>
            </a:r>
            <a:endParaRPr lang="en-US" sz="1600" b="1" dirty="0"/>
          </a:p>
        </p:txBody>
      </p:sp>
      <p:sp>
        <p:nvSpPr>
          <p:cNvPr id="4" name="TextBox 3"/>
          <p:cNvSpPr txBox="1"/>
          <p:nvPr/>
        </p:nvSpPr>
        <p:spPr>
          <a:xfrm>
            <a:off x="5892799" y="6198525"/>
            <a:ext cx="2336002" cy="261610"/>
          </a:xfrm>
          <a:prstGeom prst="rect">
            <a:avLst/>
          </a:prstGeom>
          <a:noFill/>
        </p:spPr>
        <p:txBody>
          <a:bodyPr wrap="none" rtlCol="0">
            <a:spAutoFit/>
          </a:bodyPr>
          <a:lstStyle/>
          <a:p>
            <a:r>
              <a:rPr lang="en-US" sz="1100" i="1" dirty="0" smtClean="0"/>
              <a:t>Source: C. </a:t>
            </a:r>
            <a:r>
              <a:rPr lang="en-US" sz="1100" i="1" dirty="0" err="1" smtClean="0"/>
              <a:t>Dupraz</a:t>
            </a:r>
            <a:r>
              <a:rPr lang="en-US" sz="1100" i="1" dirty="0" smtClean="0"/>
              <a:t>, F. </a:t>
            </a:r>
            <a:r>
              <a:rPr lang="en-US" sz="1100" i="1" dirty="0" err="1" smtClean="0"/>
              <a:t>Liagre</a:t>
            </a:r>
            <a:r>
              <a:rPr lang="en-US" sz="1100" i="1" dirty="0" smtClean="0"/>
              <a:t>, AGROOF</a:t>
            </a:r>
            <a:endParaRPr lang="en-US" sz="1100" i="1" dirty="0"/>
          </a:p>
        </p:txBody>
      </p:sp>
    </p:spTree>
    <p:extLst>
      <p:ext uri="{BB962C8B-B14F-4D97-AF65-F5344CB8AC3E}">
        <p14:creationId xmlns:p14="http://schemas.microsoft.com/office/powerpoint/2010/main" val="41144519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734"/>
            <a:ext cx="8686800" cy="949638"/>
          </a:xfrm>
        </p:spPr>
        <p:txBody>
          <a:bodyPr>
            <a:normAutofit/>
          </a:bodyPr>
          <a:lstStyle/>
          <a:p>
            <a:r>
              <a:rPr lang="en-US" dirty="0" smtClean="0"/>
              <a:t>Environmental LERs, too.</a:t>
            </a:r>
            <a:endParaRPr lang="en-US" dirty="0"/>
          </a:p>
        </p:txBody>
      </p:sp>
      <p:graphicFrame>
        <p:nvGraphicFramePr>
          <p:cNvPr id="31747" name="Object 3"/>
          <p:cNvGraphicFramePr>
            <a:graphicFrameLocks noGrp="1" noChangeAspect="1"/>
          </p:cNvGraphicFramePr>
          <p:nvPr>
            <p:ph idx="4294967295"/>
            <p:extLst>
              <p:ext uri="{D42A27DB-BD31-4B8C-83A1-F6EECF244321}">
                <p14:modId xmlns:p14="http://schemas.microsoft.com/office/powerpoint/2010/main" val="1162436317"/>
              </p:ext>
            </p:extLst>
          </p:nvPr>
        </p:nvGraphicFramePr>
        <p:xfrm>
          <a:off x="863600" y="1120775"/>
          <a:ext cx="7456488" cy="5499100"/>
        </p:xfrm>
        <a:graphic>
          <a:graphicData uri="http://schemas.openxmlformats.org/presentationml/2006/ole">
            <mc:AlternateContent xmlns:mc="http://schemas.openxmlformats.org/markup-compatibility/2006">
              <mc:Choice xmlns:v="urn:schemas-microsoft-com:vml" Requires="v">
                <p:oleObj spid="_x0000_s39987" name="Worksheet" r:id="rId3" imgW="7220059" imgH="5324449" progId="Excel.Sheet.8">
                  <p:embed/>
                </p:oleObj>
              </mc:Choice>
              <mc:Fallback>
                <p:oleObj name="Worksheet" r:id="rId3" imgW="7220059" imgH="5324449" progId="Excel.Sheet.8">
                  <p:embed/>
                  <p:pic>
                    <p:nvPicPr>
                      <p:cNvPr id="0" name=""/>
                      <p:cNvPicPr>
                        <a:picLocks noChangeAspect="1" noChangeArrowheads="1"/>
                      </p:cNvPicPr>
                      <p:nvPr/>
                    </p:nvPicPr>
                    <p:blipFill>
                      <a:blip r:embed="rId4"/>
                      <a:srcRect/>
                      <a:stretch>
                        <a:fillRect/>
                      </a:stretch>
                    </p:blipFill>
                    <p:spPr bwMode="auto">
                      <a:xfrm>
                        <a:off x="863600" y="1120775"/>
                        <a:ext cx="7456488" cy="5499100"/>
                      </a:xfrm>
                      <a:prstGeom prst="rect">
                        <a:avLst/>
                      </a:prstGeom>
                      <a:noFill/>
                    </p:spPr>
                  </p:pic>
                </p:oleObj>
              </mc:Fallback>
            </mc:AlternateContent>
          </a:graphicData>
        </a:graphic>
      </p:graphicFrame>
      <p:sp>
        <p:nvSpPr>
          <p:cNvPr id="50" name="Up Arrow 49"/>
          <p:cNvSpPr/>
          <p:nvPr/>
        </p:nvSpPr>
        <p:spPr>
          <a:xfrm rot="1876775">
            <a:off x="5117037" y="2971169"/>
            <a:ext cx="679267" cy="580340"/>
          </a:xfrm>
          <a:prstGeom prst="upArrow">
            <a:avLst>
              <a:gd name="adj1" fmla="val 50000"/>
              <a:gd name="adj2" fmla="val 3567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Box 6"/>
          <p:cNvSpPr txBox="1">
            <a:spLocks noChangeArrowheads="1"/>
          </p:cNvSpPr>
          <p:nvPr/>
        </p:nvSpPr>
        <p:spPr bwMode="auto">
          <a:xfrm>
            <a:off x="7811864" y="4869160"/>
            <a:ext cx="1872208" cy="461665"/>
          </a:xfrm>
          <a:prstGeom prst="rect">
            <a:avLst/>
          </a:prstGeom>
          <a:noFill/>
          <a:ln w="9525">
            <a:solidFill>
              <a:schemeClr val="tx1"/>
            </a:solidFill>
            <a:miter lim="800000"/>
            <a:headEnd/>
            <a:tailEnd/>
          </a:ln>
        </p:spPr>
        <p:txBody>
          <a:bodyPr wrap="square">
            <a:spAutoFit/>
          </a:bodyPr>
          <a:lstStyle/>
          <a:p>
            <a:pPr algn="ctr" eaLnBrk="0" hangingPunct="0">
              <a:spcBef>
                <a:spcPct val="50000"/>
              </a:spcBef>
            </a:pPr>
            <a:r>
              <a:rPr lang="en-GB" sz="2400" dirty="0" smtClean="0">
                <a:latin typeface="Arial" charset="0"/>
              </a:rPr>
              <a:t>Forestry</a:t>
            </a:r>
            <a:endParaRPr lang="en-GB" sz="2400" dirty="0">
              <a:latin typeface="Arial" charset="0"/>
            </a:endParaRPr>
          </a:p>
        </p:txBody>
      </p:sp>
      <p:grpSp>
        <p:nvGrpSpPr>
          <p:cNvPr id="49" name="Group 48"/>
          <p:cNvGrpSpPr/>
          <p:nvPr/>
        </p:nvGrpSpPr>
        <p:grpSpPr>
          <a:xfrm>
            <a:off x="5939656" y="2060848"/>
            <a:ext cx="1800200" cy="792088"/>
            <a:chOff x="6444208" y="1700808"/>
            <a:chExt cx="1296144" cy="864096"/>
          </a:xfrm>
        </p:grpSpPr>
        <p:sp>
          <p:nvSpPr>
            <p:cNvPr id="38" name="Rectangle 37"/>
            <p:cNvSpPr/>
            <p:nvPr/>
          </p:nvSpPr>
          <p:spPr>
            <a:xfrm>
              <a:off x="6444208" y="1700808"/>
              <a:ext cx="4320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6876256" y="1700808"/>
              <a:ext cx="72008" cy="4320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7236296" y="2276872"/>
              <a:ext cx="72008" cy="28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7308304" y="2276872"/>
              <a:ext cx="4320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6948264" y="1700808"/>
              <a:ext cx="4320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6444208" y="227687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7289519" y="2329241"/>
              <a:ext cx="144016" cy="14401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6668616" y="2357264"/>
              <a:ext cx="144016" cy="14401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7380312" y="1700808"/>
              <a:ext cx="360040" cy="4320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6444208" y="2132856"/>
              <a:ext cx="1296144"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751" name="Text Box 7"/>
          <p:cNvSpPr txBox="1">
            <a:spLocks noChangeArrowheads="1"/>
          </p:cNvSpPr>
          <p:nvPr/>
        </p:nvSpPr>
        <p:spPr bwMode="auto">
          <a:xfrm>
            <a:off x="5939656" y="2204864"/>
            <a:ext cx="1968624" cy="461665"/>
          </a:xfrm>
          <a:prstGeom prst="rect">
            <a:avLst/>
          </a:prstGeom>
          <a:noFill/>
          <a:ln w="9525">
            <a:noFill/>
            <a:miter lim="800000"/>
            <a:headEnd/>
            <a:tailEnd/>
          </a:ln>
        </p:spPr>
        <p:txBody>
          <a:bodyPr wrap="square">
            <a:spAutoFit/>
          </a:bodyPr>
          <a:lstStyle/>
          <a:p>
            <a:pPr eaLnBrk="0" hangingPunct="0">
              <a:spcBef>
                <a:spcPct val="50000"/>
              </a:spcBef>
            </a:pPr>
            <a:r>
              <a:rPr lang="en-GB" sz="2400" dirty="0" smtClean="0">
                <a:latin typeface="Arial" charset="0"/>
              </a:rPr>
              <a:t>Agroforestry</a:t>
            </a:r>
            <a:endParaRPr lang="en-GB" sz="2400" dirty="0">
              <a:latin typeface="Arial" charset="0"/>
            </a:endParaRPr>
          </a:p>
        </p:txBody>
      </p:sp>
      <p:sp>
        <p:nvSpPr>
          <p:cNvPr id="25" name="TextBox 24"/>
          <p:cNvSpPr txBox="1"/>
          <p:nvPr/>
        </p:nvSpPr>
        <p:spPr>
          <a:xfrm>
            <a:off x="3203352" y="3861048"/>
            <a:ext cx="1656184" cy="369332"/>
          </a:xfrm>
          <a:prstGeom prst="rect">
            <a:avLst/>
          </a:prstGeom>
          <a:solidFill>
            <a:schemeClr val="bg1">
              <a:lumMod val="65000"/>
            </a:schemeClr>
          </a:solidFill>
          <a:ln>
            <a:solidFill>
              <a:schemeClr val="tx1"/>
            </a:solidFill>
          </a:ln>
        </p:spPr>
        <p:txBody>
          <a:bodyPr wrap="square" rtlCol="0">
            <a:spAutoFit/>
          </a:bodyPr>
          <a:lstStyle/>
          <a:p>
            <a:pPr algn="ctr"/>
            <a:r>
              <a:rPr lang="en-GB" dirty="0" smtClean="0"/>
              <a:t>+ Forestry </a:t>
            </a:r>
            <a:endParaRPr lang="en-GB" dirty="0"/>
          </a:p>
        </p:txBody>
      </p:sp>
      <p:sp>
        <p:nvSpPr>
          <p:cNvPr id="26" name="TextBox 25"/>
          <p:cNvSpPr txBox="1"/>
          <p:nvPr/>
        </p:nvSpPr>
        <p:spPr>
          <a:xfrm>
            <a:off x="3203352" y="3501008"/>
            <a:ext cx="1656184" cy="369332"/>
          </a:xfrm>
          <a:prstGeom prst="rect">
            <a:avLst/>
          </a:prstGeom>
          <a:solidFill>
            <a:srgbClr val="FFFF00"/>
          </a:solidFill>
          <a:ln>
            <a:solidFill>
              <a:schemeClr val="tx1"/>
            </a:solidFill>
          </a:ln>
        </p:spPr>
        <p:txBody>
          <a:bodyPr wrap="square" rtlCol="0">
            <a:spAutoFit/>
          </a:bodyPr>
          <a:lstStyle/>
          <a:p>
            <a:pPr algn="ctr"/>
            <a:r>
              <a:rPr lang="en-GB" dirty="0" smtClean="0"/>
              <a:t>Agriculture </a:t>
            </a:r>
            <a:endParaRPr lang="en-GB" dirty="0"/>
          </a:p>
        </p:txBody>
      </p:sp>
      <p:sp>
        <p:nvSpPr>
          <p:cNvPr id="27" name="Text Box 6"/>
          <p:cNvSpPr txBox="1">
            <a:spLocks noChangeArrowheads="1"/>
          </p:cNvSpPr>
          <p:nvPr/>
        </p:nvSpPr>
        <p:spPr bwMode="auto">
          <a:xfrm>
            <a:off x="2699296" y="1484783"/>
            <a:ext cx="1656184" cy="461665"/>
          </a:xfrm>
          <a:prstGeom prst="rect">
            <a:avLst/>
          </a:prstGeom>
          <a:noFill/>
          <a:ln w="9525">
            <a:solidFill>
              <a:schemeClr val="tx1"/>
            </a:solidFill>
            <a:miter lim="800000"/>
            <a:headEnd/>
            <a:tailEnd/>
          </a:ln>
        </p:spPr>
        <p:txBody>
          <a:bodyPr wrap="square">
            <a:spAutoFit/>
          </a:bodyPr>
          <a:lstStyle/>
          <a:p>
            <a:pPr algn="ctr" eaLnBrk="0" hangingPunct="0">
              <a:spcBef>
                <a:spcPct val="50000"/>
              </a:spcBef>
            </a:pPr>
            <a:r>
              <a:rPr lang="en-GB" sz="2400" dirty="0" smtClean="0">
                <a:latin typeface="Arial" charset="0"/>
              </a:rPr>
              <a:t>Agriculture</a:t>
            </a:r>
            <a:endParaRPr lang="en-GB" sz="2400" dirty="0">
              <a:latin typeface="Arial" charset="0"/>
            </a:endParaRPr>
          </a:p>
        </p:txBody>
      </p:sp>
      <p:sp>
        <p:nvSpPr>
          <p:cNvPr id="28" name="Oval 27"/>
          <p:cNvSpPr/>
          <p:nvPr/>
        </p:nvSpPr>
        <p:spPr>
          <a:xfrm>
            <a:off x="6083672" y="2132856"/>
            <a:ext cx="184020" cy="13201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939656" y="2060848"/>
            <a:ext cx="1800200" cy="79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3744276" y="5733256"/>
            <a:ext cx="3312368" cy="646331"/>
          </a:xfrm>
          <a:prstGeom prst="rect">
            <a:avLst/>
          </a:prstGeom>
          <a:noFill/>
        </p:spPr>
        <p:txBody>
          <a:bodyPr wrap="square" rtlCol="0">
            <a:spAutoFit/>
          </a:bodyPr>
          <a:lstStyle/>
          <a:p>
            <a:pPr algn="ctr"/>
            <a:r>
              <a:rPr lang="en-GB" dirty="0" smtClean="0"/>
              <a:t>Value of ecosystem services from tree and shrub component</a:t>
            </a:r>
            <a:endParaRPr lang="en-GB" dirty="0"/>
          </a:p>
        </p:txBody>
      </p:sp>
      <p:sp>
        <p:nvSpPr>
          <p:cNvPr id="37" name="TextBox 36"/>
          <p:cNvSpPr txBox="1"/>
          <p:nvPr/>
        </p:nvSpPr>
        <p:spPr>
          <a:xfrm rot="16200000">
            <a:off x="-403434" y="3285855"/>
            <a:ext cx="3960440" cy="646331"/>
          </a:xfrm>
          <a:prstGeom prst="rect">
            <a:avLst/>
          </a:prstGeom>
          <a:noFill/>
        </p:spPr>
        <p:txBody>
          <a:bodyPr wrap="square" rtlCol="0">
            <a:spAutoFit/>
          </a:bodyPr>
          <a:lstStyle/>
          <a:p>
            <a:pPr algn="ctr"/>
            <a:r>
              <a:rPr lang="en-GB" dirty="0" smtClean="0"/>
              <a:t>Value of ecosystem services from crop, grass and livestock components</a:t>
            </a:r>
            <a:endParaRPr lang="en-GB" dirty="0"/>
          </a:p>
        </p:txBody>
      </p:sp>
      <p:sp>
        <p:nvSpPr>
          <p:cNvPr id="32" name="TextBox 31"/>
          <p:cNvSpPr txBox="1"/>
          <p:nvPr/>
        </p:nvSpPr>
        <p:spPr>
          <a:xfrm>
            <a:off x="5892799" y="6198525"/>
            <a:ext cx="2336002" cy="261610"/>
          </a:xfrm>
          <a:prstGeom prst="rect">
            <a:avLst/>
          </a:prstGeom>
          <a:noFill/>
        </p:spPr>
        <p:txBody>
          <a:bodyPr wrap="none" rtlCol="0">
            <a:spAutoFit/>
          </a:bodyPr>
          <a:lstStyle/>
          <a:p>
            <a:r>
              <a:rPr lang="en-US" sz="1100" i="1" dirty="0" smtClean="0"/>
              <a:t>Source: C. </a:t>
            </a:r>
            <a:r>
              <a:rPr lang="en-US" sz="1100" i="1" dirty="0" err="1" smtClean="0"/>
              <a:t>Dupraz</a:t>
            </a:r>
            <a:r>
              <a:rPr lang="en-US" sz="1100" i="1" dirty="0" smtClean="0"/>
              <a:t>, F. </a:t>
            </a:r>
            <a:r>
              <a:rPr lang="en-US" sz="1100" i="1" dirty="0" err="1" smtClean="0"/>
              <a:t>Liagre</a:t>
            </a:r>
            <a:r>
              <a:rPr lang="en-US" sz="1100" i="1" dirty="0" smtClean="0"/>
              <a:t>, AGROOF</a:t>
            </a:r>
            <a:endParaRPr lang="en-US" sz="1100" i="1" dirty="0"/>
          </a:p>
        </p:txBody>
      </p:sp>
    </p:spTree>
    <p:extLst>
      <p:ext uri="{BB962C8B-B14F-4D97-AF65-F5344CB8AC3E}">
        <p14:creationId xmlns:p14="http://schemas.microsoft.com/office/powerpoint/2010/main" val="101277110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p:cNvSpPr>
            <a:spLocks/>
          </p:cNvSpPr>
          <p:nvPr/>
        </p:nvSpPr>
        <p:spPr bwMode="auto">
          <a:xfrm>
            <a:off x="8144992" y="6388076"/>
            <a:ext cx="358303" cy="342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96" tIns="50798" rIns="88896" bIns="50798"/>
          <a:lstStyle/>
          <a:p>
            <a:pPr defTabSz="914145">
              <a:defRPr/>
            </a:pPr>
            <a:r>
              <a:rPr lang="en-US" sz="1300">
                <a:latin typeface="Times New Roman" charset="0"/>
                <a:cs typeface="Times New Roman" charset="0"/>
                <a:sym typeface="Times New Roman" charset="0"/>
              </a:rPr>
              <a:t>11</a:t>
            </a:r>
            <a:endParaRPr lang="en-US">
              <a:cs typeface="Helvetica Light" charset="0"/>
            </a:endParaRPr>
          </a:p>
        </p:txBody>
      </p:sp>
      <p:sp>
        <p:nvSpPr>
          <p:cNvPr id="2" name="Title 1"/>
          <p:cNvSpPr>
            <a:spLocks noGrp="1"/>
          </p:cNvSpPr>
          <p:nvPr>
            <p:ph type="title"/>
          </p:nvPr>
        </p:nvSpPr>
        <p:spPr/>
        <p:txBody>
          <a:bodyPr/>
          <a:lstStyle/>
          <a:p>
            <a:r>
              <a:rPr lang="en-US" dirty="0" smtClean="0"/>
              <a:t>African farm facts</a:t>
            </a:r>
            <a:endParaRPr lang="en-US" dirty="0"/>
          </a:p>
        </p:txBody>
      </p:sp>
      <p:sp>
        <p:nvSpPr>
          <p:cNvPr id="13315" name="Rectangle 3"/>
          <p:cNvSpPr>
            <a:spLocks noGrp="1" noChangeArrowheads="1"/>
          </p:cNvSpPr>
          <p:nvPr>
            <p:ph idx="1"/>
          </p:nvPr>
        </p:nvSpPr>
        <p:spPr/>
        <p:txBody>
          <a:bodyPr lIns="38098" tIns="38098" rIns="38098" bIns="38098" anchor="t"/>
          <a:lstStyle/>
          <a:p>
            <a:pPr marL="0" indent="0" defTabSz="914145">
              <a:spcBef>
                <a:spcPts val="562"/>
              </a:spcBef>
              <a:buClr>
                <a:srgbClr val="000000"/>
              </a:buClr>
              <a:buFont typeface="Verdana" charset="0"/>
              <a:buChar char="•"/>
              <a:defRPr/>
            </a:pPr>
            <a:r>
              <a:rPr lang="en-US" sz="2000" dirty="0">
                <a:latin typeface="Verdana" charset="0"/>
                <a:cs typeface="Verdana" charset="0"/>
                <a:sym typeface="Verdana" charset="0"/>
              </a:rPr>
              <a:t> 	Population growth has rendered fallowing impossible 	in many communities</a:t>
            </a:r>
          </a:p>
          <a:p>
            <a:pPr marL="0" indent="0" defTabSz="914145">
              <a:spcBef>
                <a:spcPts val="562"/>
              </a:spcBef>
              <a:buClr>
                <a:srgbClr val="000000"/>
              </a:buClr>
              <a:buFont typeface="Verdana" charset="0"/>
              <a:buChar char="•"/>
              <a:defRPr/>
            </a:pPr>
            <a:r>
              <a:rPr lang="en-US" sz="2000" dirty="0">
                <a:latin typeface="Verdana" charset="0"/>
                <a:cs typeface="Verdana" charset="0"/>
                <a:sym typeface="Verdana" charset="0"/>
              </a:rPr>
              <a:t> 	Land overuse is depleting soil organic matter, soil 	carbon and soil microbiology</a:t>
            </a:r>
          </a:p>
          <a:p>
            <a:pPr marL="0" indent="0" defTabSz="914145">
              <a:spcBef>
                <a:spcPts val="562"/>
              </a:spcBef>
              <a:buClr>
                <a:srgbClr val="000000"/>
              </a:buClr>
              <a:buFont typeface="Verdana" charset="0"/>
              <a:buChar char="•"/>
              <a:defRPr/>
            </a:pPr>
            <a:r>
              <a:rPr lang="en-US" sz="2000" dirty="0">
                <a:latin typeface="Verdana" charset="0"/>
                <a:cs typeface="Verdana" charset="0"/>
                <a:sym typeface="Verdana" charset="0"/>
              </a:rPr>
              <a:t> 	Consequently, across </a:t>
            </a:r>
            <a:r>
              <a:rPr lang="en-US" sz="2000" dirty="0" err="1">
                <a:latin typeface="Verdana" charset="0"/>
                <a:cs typeface="Verdana" charset="0"/>
                <a:sym typeface="Verdana" charset="0"/>
              </a:rPr>
              <a:t>drylands</a:t>
            </a:r>
            <a:r>
              <a:rPr lang="en-US" sz="2000" dirty="0">
                <a:latin typeface="Verdana" charset="0"/>
                <a:cs typeface="Verdana" charset="0"/>
                <a:sym typeface="Verdana" charset="0"/>
              </a:rPr>
              <a:t> Africa, soil fertility is 	dropping by 10-15% a year </a:t>
            </a:r>
            <a:r>
              <a:rPr lang="en-US" sz="1500" i="1" dirty="0">
                <a:latin typeface="Verdana" charset="0"/>
                <a:cs typeface="Verdana" charset="0"/>
                <a:sym typeface="Verdana" charset="0"/>
              </a:rPr>
              <a:t>(Bunch, 2011)</a:t>
            </a:r>
            <a:endParaRPr lang="en-US" sz="2000" dirty="0">
              <a:latin typeface="Verdana" charset="0"/>
              <a:cs typeface="Verdana" charset="0"/>
              <a:sym typeface="Verdana" charset="0"/>
            </a:endParaRPr>
          </a:p>
          <a:p>
            <a:pPr marL="0" indent="0" defTabSz="914145">
              <a:spcBef>
                <a:spcPts val="562"/>
              </a:spcBef>
              <a:buClr>
                <a:srgbClr val="000000"/>
              </a:buClr>
              <a:buFont typeface="Verdana" charset="0"/>
              <a:buChar char="•"/>
              <a:defRPr/>
            </a:pPr>
            <a:r>
              <a:rPr lang="en-US" sz="2000" dirty="0">
                <a:latin typeface="Verdana" charset="0"/>
                <a:cs typeface="Verdana" charset="0"/>
                <a:sym typeface="Verdana" charset="0"/>
              </a:rPr>
              <a:t> 	</a:t>
            </a:r>
            <a:r>
              <a:rPr lang="en-US" sz="2000" dirty="0">
                <a:solidFill>
                  <a:srgbClr val="CC0099"/>
                </a:solidFill>
                <a:latin typeface="Verdana" charset="0"/>
                <a:cs typeface="Verdana" charset="0"/>
                <a:sym typeface="Verdana" charset="0"/>
              </a:rPr>
              <a:t>Deep poverty and logistical bottlenecks makes 		</a:t>
            </a:r>
            <a:r>
              <a:rPr lang="en-US" sz="2000" dirty="0" err="1">
                <a:solidFill>
                  <a:srgbClr val="CC0099"/>
                </a:solidFill>
                <a:latin typeface="Verdana" charset="0"/>
                <a:cs typeface="Verdana" charset="0"/>
                <a:sym typeface="Verdana" charset="0"/>
              </a:rPr>
              <a:t>fertiliser</a:t>
            </a:r>
            <a:r>
              <a:rPr lang="en-US" sz="2000" dirty="0">
                <a:solidFill>
                  <a:srgbClr val="CC0099"/>
                </a:solidFill>
                <a:latin typeface="Verdana" charset="0"/>
                <a:cs typeface="Verdana" charset="0"/>
                <a:sym typeface="Verdana" charset="0"/>
              </a:rPr>
              <a:t> unaffordable for most</a:t>
            </a:r>
          </a:p>
          <a:p>
            <a:pPr marL="0" indent="0" defTabSz="914145">
              <a:spcBef>
                <a:spcPts val="562"/>
              </a:spcBef>
              <a:buClr>
                <a:srgbClr val="000000"/>
              </a:buClr>
              <a:buFont typeface="Verdana" charset="0"/>
              <a:buChar char="•"/>
              <a:defRPr/>
            </a:pPr>
            <a:r>
              <a:rPr lang="en-US" sz="2000" dirty="0">
                <a:solidFill>
                  <a:srgbClr val="CC0099"/>
                </a:solidFill>
                <a:latin typeface="Verdana" charset="0"/>
                <a:cs typeface="Verdana" charset="0"/>
                <a:sym typeface="Verdana" charset="0"/>
              </a:rPr>
              <a:t> 	Funding for </a:t>
            </a:r>
            <a:r>
              <a:rPr lang="en-US" sz="2000" dirty="0" err="1">
                <a:solidFill>
                  <a:srgbClr val="CC0099"/>
                </a:solidFill>
                <a:latin typeface="Verdana" charset="0"/>
                <a:cs typeface="Verdana" charset="0"/>
                <a:sym typeface="Verdana" charset="0"/>
              </a:rPr>
              <a:t>fertiliser</a:t>
            </a:r>
            <a:r>
              <a:rPr lang="en-US" sz="2000" dirty="0">
                <a:solidFill>
                  <a:srgbClr val="CC0099"/>
                </a:solidFill>
                <a:latin typeface="Verdana" charset="0"/>
                <a:cs typeface="Verdana" charset="0"/>
                <a:sym typeface="Verdana" charset="0"/>
              </a:rPr>
              <a:t> subsidies is scarce and fickle</a:t>
            </a:r>
          </a:p>
          <a:p>
            <a:pPr marL="0" indent="0" defTabSz="914145">
              <a:spcBef>
                <a:spcPts val="562"/>
              </a:spcBef>
              <a:defRPr/>
            </a:pPr>
            <a:endParaRPr lang="en-US" sz="2000" dirty="0">
              <a:latin typeface="Verdana" charset="0"/>
              <a:cs typeface="Verdana" charset="0"/>
              <a:sym typeface="Verdana" charset="0"/>
            </a:endParaRPr>
          </a:p>
          <a:p>
            <a:pPr marL="0" indent="0" algn="ctr" defTabSz="914145">
              <a:spcBef>
                <a:spcPts val="562"/>
              </a:spcBef>
              <a:buNone/>
              <a:defRPr/>
            </a:pPr>
            <a:r>
              <a:rPr lang="en-US" sz="2000" b="1" i="1" dirty="0">
                <a:solidFill>
                  <a:srgbClr val="759D09"/>
                </a:solidFill>
                <a:latin typeface="Verdana" charset="0"/>
                <a:cs typeface="Verdana" charset="0"/>
                <a:sym typeface="Verdana" charset="0"/>
              </a:rPr>
              <a:t>Where will soil fertility, soil organic matter and extreme weather resilience come from ?</a:t>
            </a:r>
            <a:endParaRPr lang="en-US" dirty="0" smtClean="0"/>
          </a:p>
        </p:txBody>
      </p:sp>
    </p:spTree>
    <p:extLst>
      <p:ext uri="{BB962C8B-B14F-4D97-AF65-F5344CB8AC3E}">
        <p14:creationId xmlns:p14="http://schemas.microsoft.com/office/powerpoint/2010/main" val="4285057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ima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701" y="-242218"/>
            <a:ext cx="9753451" cy="7314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38" name="AutoShape 2"/>
          <p:cNvSpPr>
            <a:spLocks/>
          </p:cNvSpPr>
          <p:nvPr/>
        </p:nvSpPr>
        <p:spPr bwMode="auto">
          <a:xfrm>
            <a:off x="4378896" y="6197203"/>
            <a:ext cx="4921374" cy="2500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8098" bIns="0"/>
          <a:lstStyle/>
          <a:p>
            <a:pPr marL="27905" defTabSz="914145">
              <a:defRPr/>
            </a:pPr>
            <a:r>
              <a:rPr lang="en-US" sz="1500" i="1" dirty="0" err="1">
                <a:solidFill>
                  <a:srgbClr val="FFFFFF"/>
                </a:solidFill>
                <a:latin typeface="Verdana" charset="0"/>
                <a:cs typeface="Verdana" charset="0"/>
                <a:sym typeface="Verdana" charset="0"/>
              </a:rPr>
              <a:t>Faidherbia</a:t>
            </a:r>
            <a:r>
              <a:rPr lang="en-US" sz="1500" i="1" dirty="0">
                <a:solidFill>
                  <a:srgbClr val="FFFFFF"/>
                </a:solidFill>
                <a:latin typeface="Verdana" charset="0"/>
                <a:cs typeface="Verdana" charset="0"/>
                <a:sym typeface="Verdana" charset="0"/>
              </a:rPr>
              <a:t> </a:t>
            </a:r>
            <a:r>
              <a:rPr lang="en-US" sz="1500" i="1" dirty="0" err="1">
                <a:solidFill>
                  <a:srgbClr val="FFFFFF"/>
                </a:solidFill>
                <a:latin typeface="Verdana" charset="0"/>
                <a:cs typeface="Verdana" charset="0"/>
                <a:sym typeface="Verdana" charset="0"/>
              </a:rPr>
              <a:t>Albida</a:t>
            </a:r>
            <a:r>
              <a:rPr lang="en-US" sz="1500" i="1" dirty="0">
                <a:solidFill>
                  <a:srgbClr val="FFFFFF"/>
                </a:solidFill>
                <a:latin typeface="Verdana" charset="0"/>
                <a:cs typeface="Verdana" charset="0"/>
                <a:sym typeface="Verdana" charset="0"/>
              </a:rPr>
              <a:t> </a:t>
            </a:r>
            <a:r>
              <a:rPr lang="en-US" sz="1500" dirty="0">
                <a:solidFill>
                  <a:srgbClr val="FFFFFF"/>
                </a:solidFill>
                <a:latin typeface="Verdana" charset="0"/>
                <a:cs typeface="Verdana" charset="0"/>
                <a:sym typeface="Verdana" charset="0"/>
              </a:rPr>
              <a:t>in </a:t>
            </a:r>
            <a:r>
              <a:rPr lang="en-US" sz="1500" dirty="0" err="1">
                <a:solidFill>
                  <a:srgbClr val="FFFFFF"/>
                </a:solidFill>
                <a:latin typeface="Verdana" charset="0"/>
                <a:cs typeface="Verdana" charset="0"/>
                <a:sym typeface="Verdana" charset="0"/>
              </a:rPr>
              <a:t>teff</a:t>
            </a:r>
            <a:r>
              <a:rPr lang="en-US" sz="1500" dirty="0">
                <a:solidFill>
                  <a:srgbClr val="FFFFFF"/>
                </a:solidFill>
                <a:latin typeface="Verdana" charset="0"/>
                <a:cs typeface="Verdana" charset="0"/>
                <a:sym typeface="Verdana" charset="0"/>
              </a:rPr>
              <a:t> crop system in Ethiopia</a:t>
            </a:r>
            <a:endParaRPr lang="en-US" dirty="0">
              <a:cs typeface="Helvetica Light" charset="0"/>
            </a:endParaRPr>
          </a:p>
        </p:txBody>
      </p:sp>
      <p:sp>
        <p:nvSpPr>
          <p:cNvPr id="14339" name="AutoShape 3"/>
          <p:cNvSpPr>
            <a:spLocks/>
          </p:cNvSpPr>
          <p:nvPr/>
        </p:nvSpPr>
        <p:spPr bwMode="auto">
          <a:xfrm>
            <a:off x="1143000" y="227707"/>
            <a:ext cx="3472533" cy="7266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96" tIns="50798" rIns="88896" bIns="50798"/>
          <a:lstStyle/>
          <a:p>
            <a:pPr defTabSz="914145">
              <a:defRPr/>
            </a:pPr>
            <a:r>
              <a:rPr lang="en-US" sz="3900" b="1" i="1" dirty="0">
                <a:solidFill>
                  <a:srgbClr val="759D09"/>
                </a:solidFill>
                <a:latin typeface="Verdana" charset="0"/>
                <a:cs typeface="Verdana" charset="0"/>
                <a:sym typeface="Verdana" charset="0"/>
              </a:rPr>
              <a:t>From trees.</a:t>
            </a:r>
            <a:endParaRPr lang="en-US" dirty="0">
              <a:cs typeface="Helvetica Light" charset="0"/>
            </a:endParaRPr>
          </a:p>
        </p:txBody>
      </p:sp>
    </p:spTree>
    <p:extLst>
      <p:ext uri="{BB962C8B-B14F-4D97-AF65-F5344CB8AC3E}">
        <p14:creationId xmlns:p14="http://schemas.microsoft.com/office/powerpoint/2010/main" val="29022231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p:cNvSpPr>
          <p:nvPr/>
        </p:nvSpPr>
        <p:spPr bwMode="auto">
          <a:xfrm>
            <a:off x="8208615" y="6388076"/>
            <a:ext cx="244451" cy="342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lstStyle/>
          <a:p>
            <a:pPr marL="27905" defTabSz="914145">
              <a:buClr>
                <a:srgbClr val="000000"/>
              </a:buClr>
              <a:defRPr/>
            </a:pPr>
            <a:r>
              <a:rPr lang="en-US" sz="1300">
                <a:latin typeface="Times New Roman" charset="0"/>
                <a:cs typeface="Times New Roman" charset="0"/>
                <a:sym typeface="Times New Roman" charset="0"/>
              </a:rPr>
              <a:t>3</a:t>
            </a:r>
            <a:endParaRPr lang="en-US">
              <a:cs typeface="Helvetica Light" charset="0"/>
            </a:endParaRPr>
          </a:p>
        </p:txBody>
      </p:sp>
      <p:sp>
        <p:nvSpPr>
          <p:cNvPr id="2" name="Title 1"/>
          <p:cNvSpPr>
            <a:spLocks noGrp="1"/>
          </p:cNvSpPr>
          <p:nvPr>
            <p:ph type="title"/>
          </p:nvPr>
        </p:nvSpPr>
        <p:spPr>
          <a:xfrm>
            <a:off x="457199" y="274638"/>
            <a:ext cx="8516175" cy="1505890"/>
          </a:xfrm>
        </p:spPr>
        <p:txBody>
          <a:bodyPr>
            <a:normAutofit fontScale="90000"/>
          </a:bodyPr>
          <a:lstStyle/>
          <a:p>
            <a:r>
              <a:rPr lang="en-US" dirty="0" smtClean="0">
                <a:cs typeface="Helvetica Light" charset="0"/>
              </a:rPr>
              <a:t>We seek answers to this challenge: </a:t>
            </a:r>
            <a:br>
              <a:rPr lang="en-US" dirty="0" smtClean="0">
                <a:cs typeface="Helvetica Light" charset="0"/>
              </a:rPr>
            </a:br>
            <a:r>
              <a:rPr lang="en-US" dirty="0" smtClean="0">
                <a:cs typeface="Helvetica Light" charset="0"/>
              </a:rPr>
              <a:t> 							</a:t>
            </a:r>
            <a:br>
              <a:rPr lang="en-US" dirty="0" smtClean="0">
                <a:cs typeface="Helvetica Light" charset="0"/>
              </a:rPr>
            </a:br>
            <a:r>
              <a:rPr lang="en-US" dirty="0" smtClean="0">
                <a:cs typeface="Helvetica Light" charset="0"/>
              </a:rPr>
              <a:t>							</a:t>
            </a:r>
            <a:r>
              <a:rPr lang="en-US" i="1" dirty="0" smtClean="0">
                <a:cs typeface="Helvetica Light" charset="0"/>
              </a:rPr>
              <a:t>“by </a:t>
            </a:r>
            <a:r>
              <a:rPr lang="en-US" i="1" dirty="0">
                <a:cs typeface="Helvetica Light" charset="0"/>
              </a:rPr>
              <a:t>2050, we need to</a:t>
            </a:r>
            <a:r>
              <a:rPr lang="en-US" i="1" dirty="0" smtClean="0">
                <a:cs typeface="Helvetica Light" charset="0"/>
              </a:rPr>
              <a:t>…</a:t>
            </a:r>
            <a:endParaRPr lang="en-US" i="1" dirty="0"/>
          </a:p>
        </p:txBody>
      </p:sp>
      <p:sp>
        <p:nvSpPr>
          <p:cNvPr id="3" name="Content Placeholder 2"/>
          <p:cNvSpPr>
            <a:spLocks noGrp="1"/>
          </p:cNvSpPr>
          <p:nvPr>
            <p:ph idx="1"/>
          </p:nvPr>
        </p:nvSpPr>
        <p:spPr>
          <a:xfrm>
            <a:off x="457200" y="2136633"/>
            <a:ext cx="8229600" cy="3989530"/>
          </a:xfrm>
        </p:spPr>
        <p:txBody>
          <a:bodyPr/>
          <a:lstStyle/>
          <a:p>
            <a:pPr>
              <a:spcBef>
                <a:spcPts val="2953"/>
              </a:spcBef>
              <a:buSzPct val="100000"/>
              <a:defRPr/>
            </a:pPr>
            <a:r>
              <a:rPr lang="en-US" i="1" dirty="0">
                <a:cs typeface="Helvetica Light" charset="0"/>
              </a:rPr>
              <a:t>Double world food production on ~ the same amount of land</a:t>
            </a:r>
          </a:p>
          <a:p>
            <a:pPr>
              <a:spcBef>
                <a:spcPts val="2953"/>
              </a:spcBef>
              <a:buSzPct val="100000"/>
              <a:defRPr/>
            </a:pPr>
            <a:r>
              <a:rPr lang="en-US" i="1" dirty="0">
                <a:cs typeface="Helvetica Light" charset="0"/>
              </a:rPr>
              <a:t>Make farms, fields and landscapes more resistant to extreme weather, while…</a:t>
            </a:r>
          </a:p>
          <a:p>
            <a:pPr>
              <a:spcBef>
                <a:spcPts val="2953"/>
              </a:spcBef>
              <a:buSzPct val="100000"/>
              <a:defRPr/>
            </a:pPr>
            <a:r>
              <a:rPr lang="en-US" i="1" dirty="0">
                <a:cs typeface="Helvetica Light" charset="0"/>
              </a:rPr>
              <a:t>… massively reducing GHG emissions</a:t>
            </a:r>
            <a:r>
              <a:rPr lang="en-US" i="1" dirty="0" smtClean="0">
                <a:cs typeface="Helvetica Light" charset="0"/>
              </a:rPr>
              <a:t>.”</a:t>
            </a:r>
            <a:endParaRPr lang="en-US" sz="2400" i="1" dirty="0">
              <a:cs typeface="Helvetica Light" charset="0"/>
            </a:endParaRPr>
          </a:p>
        </p:txBody>
      </p:sp>
    </p:spTree>
    <p:extLst>
      <p:ext uri="{BB962C8B-B14F-4D97-AF65-F5344CB8AC3E}">
        <p14:creationId xmlns:p14="http://schemas.microsoft.com/office/powerpoint/2010/main" val="42113642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p:cNvSpPr>
            <a:spLocks/>
          </p:cNvSpPr>
          <p:nvPr/>
        </p:nvSpPr>
        <p:spPr bwMode="auto">
          <a:xfrm>
            <a:off x="8163967" y="6388076"/>
            <a:ext cx="332631" cy="342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lstStyle/>
          <a:p>
            <a:pPr marL="27905" defTabSz="914145">
              <a:buClr>
                <a:srgbClr val="000000"/>
              </a:buClr>
              <a:defRPr/>
            </a:pPr>
            <a:r>
              <a:rPr lang="en-US" sz="1300">
                <a:latin typeface="Times New Roman" charset="0"/>
                <a:cs typeface="Times New Roman" charset="0"/>
                <a:sym typeface="Times New Roman" charset="0"/>
              </a:rPr>
              <a:t>13</a:t>
            </a:r>
            <a:endParaRPr lang="en-US">
              <a:cs typeface="Helvetica Light" charset="0"/>
            </a:endParaRPr>
          </a:p>
        </p:txBody>
      </p:sp>
      <p:graphicFrame>
        <p:nvGraphicFramePr>
          <p:cNvPr id="20483" name="Group 3"/>
          <p:cNvGraphicFramePr>
            <a:graphicFrameLocks noGrp="1"/>
          </p:cNvGraphicFramePr>
          <p:nvPr>
            <p:extLst>
              <p:ext uri="{D42A27DB-BD31-4B8C-83A1-F6EECF244321}">
                <p14:modId xmlns:p14="http://schemas.microsoft.com/office/powerpoint/2010/main" val="638150404"/>
              </p:ext>
            </p:extLst>
          </p:nvPr>
        </p:nvGraphicFramePr>
        <p:xfrm>
          <a:off x="1067098" y="2269595"/>
          <a:ext cx="7010921" cy="3291706"/>
        </p:xfrm>
        <a:graphic>
          <a:graphicData uri="http://schemas.openxmlformats.org/drawingml/2006/table">
            <a:tbl>
              <a:tblPr/>
              <a:tblGrid>
                <a:gridCol w="3429000"/>
                <a:gridCol w="1295921"/>
                <a:gridCol w="1143000"/>
                <a:gridCol w="1143000"/>
              </a:tblGrid>
              <a:tr h="844972">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1" i="0" u="none" strike="noStrike" cap="none" normalizeH="0" baseline="0" dirty="0" smtClean="0">
                          <a:ln>
                            <a:noFill/>
                          </a:ln>
                          <a:solidFill>
                            <a:srgbClr val="000000"/>
                          </a:solidFill>
                          <a:effectLst/>
                          <a:latin typeface="Verdana" charset="0"/>
                          <a:ea typeface="ＭＳ Ｐゴシック" charset="0"/>
                          <a:cs typeface="Verdana" charset="0"/>
                          <a:sym typeface="Verdana" charset="0"/>
                        </a:rPr>
                        <a:t>Farmer plot </a:t>
                      </a:r>
                      <a:r>
                        <a:rPr kumimoji="0" lang="en-US" sz="1300" b="1" i="0" u="none" strike="noStrike" cap="none" normalizeH="0" baseline="0" dirty="0">
                          <a:ln>
                            <a:noFill/>
                          </a:ln>
                          <a:solidFill>
                            <a:srgbClr val="000000"/>
                          </a:solidFill>
                          <a:effectLst/>
                          <a:latin typeface="Verdana" charset="0"/>
                          <a:ea typeface="ＭＳ Ｐゴシック" charset="0"/>
                          <a:cs typeface="Verdana" charset="0"/>
                          <a:sym typeface="Verdana" charset="0"/>
                        </a:rPr>
                        <a:t>management</a:t>
                      </a:r>
                      <a:endParaRPr kumimoji="0" lang="en-US" sz="2000" b="0" i="0" u="none" strike="noStrike" cap="none" normalizeH="0" baseline="0" dirty="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40640"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40640"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1" i="0" u="none" strike="noStrike" cap="none" normalizeH="0" baseline="0" dirty="0">
                          <a:ln>
                            <a:noFill/>
                          </a:ln>
                          <a:solidFill>
                            <a:srgbClr val="000000"/>
                          </a:solidFill>
                          <a:effectLst/>
                          <a:latin typeface="Verdana" charset="0"/>
                          <a:ea typeface="ＭＳ Ｐゴシック" charset="0"/>
                          <a:cs typeface="Verdana" charset="0"/>
                          <a:sym typeface="Verdana" charset="0"/>
                        </a:rPr>
                        <a:t>Sampling Frequency</a:t>
                      </a:r>
                      <a:endParaRPr kumimoji="0" lang="en-US" sz="2000" b="0" i="0" u="none" strike="noStrike" cap="none" normalizeH="0" baseline="0" dirty="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40640"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1" i="0" u="none" strike="noStrike" cap="none" normalizeH="0" baseline="0">
                          <a:ln>
                            <a:noFill/>
                          </a:ln>
                          <a:solidFill>
                            <a:srgbClr val="000000"/>
                          </a:solidFill>
                          <a:effectLst/>
                          <a:latin typeface="Verdana" charset="0"/>
                          <a:ea typeface="ＭＳ Ｐゴシック" charset="0"/>
                          <a:cs typeface="Verdana" charset="0"/>
                          <a:sym typeface="Verdana" charset="0"/>
                        </a:rPr>
                        <a:t>Mean (Kg/Ha)</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40640"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1" i="0" u="none" strike="noStrike" cap="none" normalizeH="0" baseline="0">
                          <a:ln>
                            <a:noFill/>
                          </a:ln>
                          <a:solidFill>
                            <a:srgbClr val="000000"/>
                          </a:solidFill>
                          <a:effectLst/>
                          <a:latin typeface="Verdana" charset="0"/>
                          <a:ea typeface="ＭＳ Ｐゴシック" charset="0"/>
                          <a:cs typeface="Verdana" charset="0"/>
                          <a:sym typeface="Verdana" charset="0"/>
                        </a:rPr>
                        <a:t>Standard error</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40640" cap="flat" cmpd="sng" algn="ctr">
                      <a:solidFill>
                        <a:srgbClr val="000000"/>
                      </a:solidFill>
                      <a:prstDash val="solid"/>
                      <a:miter lim="0"/>
                      <a:headEnd type="none" w="med" len="med"/>
                      <a:tailEnd type="none" w="med" len="med"/>
                    </a:lnR>
                    <a:lnT w="40640"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r>
              <a:tr h="602754">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0" i="0" u="none" strike="noStrike" cap="none" normalizeH="0" baseline="0" dirty="0">
                          <a:ln>
                            <a:noFill/>
                          </a:ln>
                          <a:solidFill>
                            <a:srgbClr val="000000"/>
                          </a:solidFill>
                          <a:effectLst/>
                          <a:latin typeface="Verdana" charset="0"/>
                          <a:ea typeface="ＭＳ Ｐゴシック" charset="0"/>
                          <a:cs typeface="Verdana" charset="0"/>
                          <a:sym typeface="Verdana" charset="0"/>
                        </a:rPr>
                        <a:t>Maize without fertiliser</a:t>
                      </a:r>
                      <a:endParaRPr kumimoji="0" lang="en-US" sz="2000" b="0" i="0" u="none" strike="noStrike" cap="none" normalizeH="0" baseline="0" dirty="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40640"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0" i="0" u="none" strike="noStrike" cap="none" normalizeH="0" baseline="0">
                          <a:ln>
                            <a:noFill/>
                          </a:ln>
                          <a:solidFill>
                            <a:srgbClr val="000000"/>
                          </a:solidFill>
                          <a:effectLst/>
                          <a:latin typeface="Verdana" charset="0"/>
                          <a:ea typeface="ＭＳ Ｐゴシック" charset="0"/>
                          <a:cs typeface="Verdana" charset="0"/>
                          <a:sym typeface="Verdana" charset="0"/>
                        </a:rPr>
                        <a:t>36</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1" i="0" u="none" strike="noStrike" cap="none" normalizeH="0" baseline="0">
                          <a:ln>
                            <a:noFill/>
                          </a:ln>
                          <a:solidFill>
                            <a:srgbClr val="000000"/>
                          </a:solidFill>
                          <a:effectLst/>
                          <a:latin typeface="Verdana" charset="0"/>
                          <a:ea typeface="ＭＳ Ｐゴシック" charset="0"/>
                          <a:cs typeface="Verdana" charset="0"/>
                          <a:sym typeface="Verdana" charset="0"/>
                        </a:rPr>
                        <a:t>1322</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0" i="0" u="none" strike="noStrike" cap="none" normalizeH="0" baseline="0">
                          <a:ln>
                            <a:noFill/>
                          </a:ln>
                          <a:solidFill>
                            <a:srgbClr val="000000"/>
                          </a:solidFill>
                          <a:effectLst/>
                          <a:latin typeface="Verdana" charset="0"/>
                          <a:ea typeface="ＭＳ Ｐゴシック" charset="0"/>
                          <a:cs typeface="Verdana" charset="0"/>
                          <a:sym typeface="Verdana" charset="0"/>
                        </a:rPr>
                        <a:t>220.33</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40640"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r>
              <a:tr h="616148">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0" i="0" u="none" strike="noStrike" cap="none" normalizeH="0" baseline="0">
                          <a:ln>
                            <a:noFill/>
                          </a:ln>
                          <a:solidFill>
                            <a:srgbClr val="000000"/>
                          </a:solidFill>
                          <a:effectLst/>
                          <a:latin typeface="Verdana" charset="0"/>
                          <a:ea typeface="ＭＳ Ｐゴシック" charset="0"/>
                          <a:cs typeface="Verdana" charset="0"/>
                          <a:sym typeface="Verdana" charset="0"/>
                        </a:rPr>
                        <a:t>Maize with fertiliser</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40640"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0" i="0" u="none" strike="noStrike" cap="none" normalizeH="0" baseline="0">
                          <a:ln>
                            <a:noFill/>
                          </a:ln>
                          <a:solidFill>
                            <a:srgbClr val="000000"/>
                          </a:solidFill>
                          <a:effectLst/>
                          <a:latin typeface="Verdana" charset="0"/>
                          <a:ea typeface="ＭＳ Ｐゴシック" charset="0"/>
                          <a:cs typeface="Verdana" charset="0"/>
                          <a:sym typeface="Verdana" charset="0"/>
                        </a:rPr>
                        <a:t>213</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1" i="0" u="none" strike="noStrike" cap="none" normalizeH="0" baseline="0">
                          <a:ln>
                            <a:noFill/>
                          </a:ln>
                          <a:solidFill>
                            <a:srgbClr val="000000"/>
                          </a:solidFill>
                          <a:effectLst/>
                          <a:latin typeface="Verdana" charset="0"/>
                          <a:ea typeface="ＭＳ Ｐゴシック" charset="0"/>
                          <a:cs typeface="Verdana" charset="0"/>
                          <a:sym typeface="Verdana" charset="0"/>
                        </a:rPr>
                        <a:t>1736</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0" i="0" u="none" strike="noStrike" cap="none" normalizeH="0" baseline="0">
                          <a:ln>
                            <a:noFill/>
                          </a:ln>
                          <a:solidFill>
                            <a:srgbClr val="000000"/>
                          </a:solidFill>
                          <a:effectLst/>
                          <a:latin typeface="Verdana" charset="0"/>
                          <a:ea typeface="ＭＳ Ｐゴシック" charset="0"/>
                          <a:cs typeface="Verdana" charset="0"/>
                          <a:sym typeface="Verdana" charset="0"/>
                        </a:rPr>
                        <a:t>118.95</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40640"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r>
              <a:tr h="613916">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1" i="0" u="none" strike="noStrike" cap="none" normalizeH="0" baseline="0" dirty="0">
                          <a:ln>
                            <a:noFill/>
                          </a:ln>
                          <a:solidFill>
                            <a:srgbClr val="E44545"/>
                          </a:solidFill>
                          <a:effectLst/>
                          <a:latin typeface="Verdana" charset="0"/>
                          <a:ea typeface="ＭＳ Ｐゴシック" charset="0"/>
                          <a:cs typeface="Verdana" charset="0"/>
                          <a:sym typeface="Verdana" charset="0"/>
                        </a:rPr>
                        <a:t>Maize with fertiliser trees</a:t>
                      </a:r>
                      <a:endParaRPr kumimoji="0" lang="en-US" sz="2000" b="0" i="0" u="none" strike="noStrike" cap="none" normalizeH="0" baseline="0" dirty="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40640"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0" i="0" u="none" strike="noStrike" cap="none" normalizeH="0" baseline="0">
                          <a:ln>
                            <a:noFill/>
                          </a:ln>
                          <a:solidFill>
                            <a:srgbClr val="000000"/>
                          </a:solidFill>
                          <a:effectLst/>
                          <a:latin typeface="Verdana" charset="0"/>
                          <a:ea typeface="ＭＳ Ｐゴシック" charset="0"/>
                          <a:cs typeface="Verdana" charset="0"/>
                          <a:sym typeface="Verdana" charset="0"/>
                        </a:rPr>
                        <a:t>72</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1" i="0" u="none" strike="noStrike" cap="none" normalizeH="0" baseline="0" dirty="0">
                          <a:ln>
                            <a:noFill/>
                          </a:ln>
                          <a:solidFill>
                            <a:srgbClr val="E44545"/>
                          </a:solidFill>
                          <a:effectLst/>
                          <a:latin typeface="Verdana" charset="0"/>
                          <a:ea typeface="ＭＳ Ｐゴシック" charset="0"/>
                          <a:cs typeface="Verdana" charset="0"/>
                          <a:sym typeface="Verdana" charset="0"/>
                        </a:rPr>
                        <a:t>3053</a:t>
                      </a:r>
                      <a:endParaRPr kumimoji="0" lang="en-US" sz="2000" b="0" i="0" u="none" strike="noStrike" cap="none" normalizeH="0" baseline="0" dirty="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0" i="0" u="none" strike="noStrike" cap="none" normalizeH="0" baseline="0">
                          <a:ln>
                            <a:noFill/>
                          </a:ln>
                          <a:solidFill>
                            <a:srgbClr val="000000"/>
                          </a:solidFill>
                          <a:effectLst/>
                          <a:latin typeface="Verdana" charset="0"/>
                          <a:ea typeface="ＭＳ Ｐゴシック" charset="0"/>
                          <a:cs typeface="Verdana" charset="0"/>
                          <a:sym typeface="Verdana" charset="0"/>
                        </a:rPr>
                        <a:t>359.8</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40640"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18062" cap="flat" cmpd="sng" algn="ctr">
                      <a:solidFill>
                        <a:srgbClr val="000000"/>
                      </a:solidFill>
                      <a:prstDash val="solid"/>
                      <a:miter lim="0"/>
                      <a:headEnd type="none" w="med" len="med"/>
                      <a:tailEnd type="none" w="med" len="med"/>
                    </a:lnB>
                    <a:lnTlToBr>
                      <a:noFill/>
                    </a:lnTlToBr>
                    <a:lnBlToTr>
                      <a:noFill/>
                    </a:lnBlToTr>
                    <a:noFill/>
                  </a:tcPr>
                </a:tc>
              </a:tr>
              <a:tr h="613916">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1" i="0" u="none" strike="noStrike" kern="1200" cap="none" normalizeH="0" baseline="0" dirty="0">
                          <a:ln>
                            <a:noFill/>
                          </a:ln>
                          <a:solidFill>
                            <a:srgbClr val="E44545"/>
                          </a:solidFill>
                          <a:effectLst/>
                          <a:latin typeface="Verdana" charset="0"/>
                          <a:ea typeface="ＭＳ Ｐゴシック" charset="0"/>
                          <a:cs typeface="Verdana" charset="0"/>
                          <a:sym typeface="Verdana" charset="0"/>
                        </a:rPr>
                        <a:t>Maize</a:t>
                      </a:r>
                      <a:r>
                        <a:rPr kumimoji="0" lang="en-US" sz="1300" b="0" i="0" u="none" strike="noStrike" cap="none" normalizeH="0" baseline="0" dirty="0">
                          <a:ln>
                            <a:noFill/>
                          </a:ln>
                          <a:solidFill>
                            <a:srgbClr val="000000"/>
                          </a:solidFill>
                          <a:effectLst/>
                          <a:latin typeface="Verdana" charset="0"/>
                          <a:ea typeface="ＭＳ Ｐゴシック" charset="0"/>
                          <a:cs typeface="Verdana" charset="0"/>
                          <a:sym typeface="Verdana" charset="0"/>
                        </a:rPr>
                        <a:t> </a:t>
                      </a:r>
                      <a:r>
                        <a:rPr kumimoji="0" lang="en-US" sz="1300" b="1" i="0" u="none" strike="noStrike" kern="1200" cap="none" normalizeH="0" baseline="0" dirty="0">
                          <a:ln>
                            <a:noFill/>
                          </a:ln>
                          <a:solidFill>
                            <a:srgbClr val="E44545"/>
                          </a:solidFill>
                          <a:effectLst/>
                          <a:latin typeface="Verdana" charset="0"/>
                          <a:ea typeface="ＭＳ Ｐゴシック" charset="0"/>
                          <a:cs typeface="Verdana" charset="0"/>
                          <a:sym typeface="Verdana" charset="0"/>
                        </a:rPr>
                        <a:t>with</a:t>
                      </a:r>
                      <a:r>
                        <a:rPr kumimoji="0" lang="en-US" sz="1300" b="0" i="0" u="none" strike="noStrike" cap="none" normalizeH="0" baseline="0" dirty="0">
                          <a:ln>
                            <a:noFill/>
                          </a:ln>
                          <a:solidFill>
                            <a:srgbClr val="000000"/>
                          </a:solidFill>
                          <a:effectLst/>
                          <a:latin typeface="Verdana" charset="0"/>
                          <a:ea typeface="ＭＳ Ｐゴシック" charset="0"/>
                          <a:cs typeface="Verdana" charset="0"/>
                          <a:sym typeface="Verdana" charset="0"/>
                        </a:rPr>
                        <a:t> </a:t>
                      </a:r>
                      <a:r>
                        <a:rPr kumimoji="0" lang="en-US" sz="1300" b="1" i="0" u="none" strike="noStrike" kern="1200" cap="none" normalizeH="0" baseline="0" dirty="0">
                          <a:ln>
                            <a:noFill/>
                          </a:ln>
                          <a:solidFill>
                            <a:srgbClr val="E44545"/>
                          </a:solidFill>
                          <a:effectLst/>
                          <a:latin typeface="Verdana" charset="0"/>
                          <a:ea typeface="ＭＳ Ｐゴシック" charset="0"/>
                          <a:cs typeface="Verdana" charset="0"/>
                          <a:sym typeface="Verdana" charset="0"/>
                        </a:rPr>
                        <a:t>fertiliser</a:t>
                      </a:r>
                      <a:r>
                        <a:rPr kumimoji="0" lang="en-US" sz="1300" b="0" i="0" u="none" strike="noStrike" cap="none" normalizeH="0" baseline="0" dirty="0">
                          <a:ln>
                            <a:noFill/>
                          </a:ln>
                          <a:solidFill>
                            <a:srgbClr val="000000"/>
                          </a:solidFill>
                          <a:effectLst/>
                          <a:latin typeface="Verdana" charset="0"/>
                          <a:ea typeface="ＭＳ Ｐゴシック" charset="0"/>
                          <a:cs typeface="Verdana" charset="0"/>
                          <a:sym typeface="Verdana" charset="0"/>
                        </a:rPr>
                        <a:t> </a:t>
                      </a:r>
                      <a:r>
                        <a:rPr kumimoji="0" lang="en-US" sz="1300" b="1" i="0" u="none" strike="noStrike" kern="1200" cap="none" normalizeH="0" baseline="0" dirty="0">
                          <a:ln>
                            <a:noFill/>
                          </a:ln>
                          <a:solidFill>
                            <a:srgbClr val="E44545"/>
                          </a:solidFill>
                          <a:effectLst/>
                          <a:latin typeface="Verdana" charset="0"/>
                          <a:ea typeface="ＭＳ Ｐゴシック" charset="0"/>
                          <a:cs typeface="Verdana" charset="0"/>
                          <a:sym typeface="Verdana" charset="0"/>
                        </a:rPr>
                        <a:t>trees</a:t>
                      </a:r>
                      <a:r>
                        <a:rPr kumimoji="0" lang="en-US" sz="1300" b="0" i="0" u="none" strike="noStrike" cap="none" normalizeH="0" baseline="0" dirty="0">
                          <a:ln>
                            <a:noFill/>
                          </a:ln>
                          <a:solidFill>
                            <a:srgbClr val="000000"/>
                          </a:solidFill>
                          <a:effectLst/>
                          <a:latin typeface="Verdana" charset="0"/>
                          <a:ea typeface="ＭＳ Ｐゴシック" charset="0"/>
                          <a:cs typeface="Verdana" charset="0"/>
                          <a:sym typeface="Verdana" charset="0"/>
                        </a:rPr>
                        <a:t> &amp; fertiliser</a:t>
                      </a:r>
                      <a:endParaRPr kumimoji="0" lang="en-US" sz="2000" b="0" i="0" u="none" strike="noStrike" cap="none" normalizeH="0" baseline="0" dirty="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40640"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40640"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0" i="0" u="none" strike="noStrike" cap="none" normalizeH="0" baseline="0">
                          <a:ln>
                            <a:noFill/>
                          </a:ln>
                          <a:solidFill>
                            <a:srgbClr val="000000"/>
                          </a:solidFill>
                          <a:effectLst/>
                          <a:latin typeface="Verdana" charset="0"/>
                          <a:ea typeface="ＭＳ Ｐゴシック" charset="0"/>
                          <a:cs typeface="Verdana" charset="0"/>
                          <a:sym typeface="Verdana" charset="0"/>
                        </a:rPr>
                        <a:t>135</a:t>
                      </a:r>
                      <a:endParaRPr kumimoji="0" lang="en-US" sz="2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40640"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1" i="0" u="none" strike="noStrike" kern="1200" cap="none" normalizeH="0" baseline="0" dirty="0">
                          <a:ln>
                            <a:noFill/>
                          </a:ln>
                          <a:solidFill>
                            <a:srgbClr val="E44545"/>
                          </a:solidFill>
                          <a:effectLst/>
                          <a:latin typeface="Verdana" charset="0"/>
                          <a:ea typeface="ＭＳ Ｐゴシック" charset="0"/>
                          <a:cs typeface="Verdana" charset="0"/>
                          <a:sym typeface="Verdana" charset="0"/>
                        </a:rPr>
                        <a:t>3071</a:t>
                      </a:r>
                      <a:endParaRPr kumimoji="0" lang="en-US" sz="1300" b="1" i="0" u="none" strike="noStrike" kern="1200" cap="none" normalizeH="0" baseline="0" dirty="0">
                        <a:ln>
                          <a:noFill/>
                        </a:ln>
                        <a:solidFill>
                          <a:srgbClr val="E44545"/>
                        </a:solidFill>
                        <a:effectLst/>
                        <a:latin typeface="Verdana" charset="0"/>
                        <a:ea typeface="ＭＳ Ｐゴシック" charset="0"/>
                        <a:cs typeface="Verdana"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18062"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40640" cap="flat" cmpd="sng" algn="ctr">
                      <a:solidFill>
                        <a:srgbClr val="000000"/>
                      </a:solidFill>
                      <a:prstDash val="solid"/>
                      <a:miter lim="0"/>
                      <a:headEnd type="none" w="med" len="med"/>
                      <a:tailEnd type="none" w="med" len="med"/>
                    </a:lnB>
                    <a:lnTlToBr>
                      <a:noFill/>
                    </a:lnTlToBr>
                    <a:lnBlToTr>
                      <a:noFill/>
                    </a:lnBlToTr>
                    <a:noFill/>
                  </a:tcPr>
                </a:tc>
                <a:tc>
                  <a:txBody>
                    <a:bodyPr/>
                    <a:lstStyle/>
                    <a:p>
                      <a:pPr marL="39688" marR="0" lvl="0" indent="0" algn="l" defTabSz="1300163" rtl="0" eaLnBrk="1" fontAlgn="base" latinLnBrk="0" hangingPunct="0">
                        <a:lnSpc>
                          <a:spcPct val="100000"/>
                        </a:lnSpc>
                        <a:spcBef>
                          <a:spcPts val="800"/>
                        </a:spcBef>
                        <a:spcAft>
                          <a:spcPct val="0"/>
                        </a:spcAft>
                        <a:buClrTx/>
                        <a:buSzTx/>
                        <a:buFontTx/>
                        <a:buNone/>
                        <a:tabLst/>
                      </a:pPr>
                      <a:r>
                        <a:rPr kumimoji="0" lang="en-US" sz="1300" b="0" i="0" u="none" strike="noStrike" cap="none" normalizeH="0" baseline="0" dirty="0">
                          <a:ln>
                            <a:noFill/>
                          </a:ln>
                          <a:solidFill>
                            <a:srgbClr val="000000"/>
                          </a:solidFill>
                          <a:effectLst/>
                          <a:latin typeface="Verdana" charset="0"/>
                          <a:ea typeface="ＭＳ Ｐゴシック" charset="0"/>
                          <a:cs typeface="Verdana" charset="0"/>
                          <a:sym typeface="Verdana" charset="0"/>
                        </a:rPr>
                        <a:t>264.31</a:t>
                      </a:r>
                      <a:endParaRPr kumimoji="0" lang="en-US" sz="2000" b="0" i="0" u="none" strike="noStrike" cap="none" normalizeH="0" baseline="0" dirty="0">
                        <a:ln>
                          <a:noFill/>
                        </a:ln>
                        <a:solidFill>
                          <a:srgbClr val="000000"/>
                        </a:solidFill>
                        <a:effectLst/>
                        <a:latin typeface="Helvetica Light" charset="0"/>
                        <a:ea typeface="ＭＳ Ｐゴシック" charset="0"/>
                        <a:cs typeface="Helvetica Light" charset="0"/>
                        <a:sym typeface="Helvetica Light" charset="0"/>
                      </a:endParaRPr>
                    </a:p>
                  </a:txBody>
                  <a:tcPr marL="35719" marR="35719" marT="35719" marB="35719" horzOverflow="overflow">
                    <a:lnL w="18062" cap="flat" cmpd="sng" algn="ctr">
                      <a:solidFill>
                        <a:srgbClr val="000000"/>
                      </a:solidFill>
                      <a:prstDash val="solid"/>
                      <a:miter lim="0"/>
                      <a:headEnd type="none" w="med" len="med"/>
                      <a:tailEnd type="none" w="med" len="med"/>
                    </a:lnL>
                    <a:lnR w="40640" cap="flat" cmpd="sng" algn="ctr">
                      <a:solidFill>
                        <a:srgbClr val="000000"/>
                      </a:solidFill>
                      <a:prstDash val="solid"/>
                      <a:miter lim="0"/>
                      <a:headEnd type="none" w="med" len="med"/>
                      <a:tailEnd type="none" w="med" len="med"/>
                    </a:lnR>
                    <a:lnT w="18062" cap="flat" cmpd="sng" algn="ctr">
                      <a:solidFill>
                        <a:srgbClr val="000000"/>
                      </a:solidFill>
                      <a:prstDash val="solid"/>
                      <a:miter lim="0"/>
                      <a:headEnd type="none" w="med" len="med"/>
                      <a:tailEnd type="none" w="med" len="med"/>
                    </a:lnT>
                    <a:lnB w="40640" cap="flat" cmpd="sng" algn="ctr">
                      <a:solidFill>
                        <a:srgbClr val="000000"/>
                      </a:solidFill>
                      <a:prstDash val="solid"/>
                      <a:miter lim="0"/>
                      <a:headEnd type="none" w="med" len="med"/>
                      <a:tailEnd type="none" w="med" len="med"/>
                    </a:lnB>
                    <a:lnTlToBr>
                      <a:noFill/>
                    </a:lnTlToBr>
                    <a:lnBlToTr>
                      <a:noFill/>
                    </a:lnBlToTr>
                    <a:noFill/>
                  </a:tcPr>
                </a:tc>
              </a:tr>
            </a:tbl>
          </a:graphicData>
        </a:graphic>
      </p:graphicFrame>
      <p:sp>
        <p:nvSpPr>
          <p:cNvPr id="20553" name="AutoShape 73"/>
          <p:cNvSpPr>
            <a:spLocks/>
          </p:cNvSpPr>
          <p:nvPr/>
        </p:nvSpPr>
        <p:spPr bwMode="auto">
          <a:xfrm>
            <a:off x="1224484" y="1810832"/>
            <a:ext cx="5765229" cy="2678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27905" defTabSz="914145">
              <a:buClr>
                <a:srgbClr val="000000"/>
              </a:buClr>
              <a:defRPr/>
            </a:pPr>
            <a:r>
              <a:rPr lang="en-US" b="1">
                <a:latin typeface="Gill Sans" charset="0"/>
                <a:cs typeface="Gill Sans" charset="0"/>
                <a:sym typeface="Gill Sans" charset="0"/>
              </a:rPr>
              <a:t>2009/2010 season; data from 6 Malawian districts</a:t>
            </a:r>
            <a:endParaRPr lang="en-US">
              <a:cs typeface="Helvetica Light" charset="0"/>
            </a:endParaRPr>
          </a:p>
        </p:txBody>
      </p:sp>
      <p:sp>
        <p:nvSpPr>
          <p:cNvPr id="20554" name="AutoShape 74"/>
          <p:cNvSpPr>
            <a:spLocks/>
          </p:cNvSpPr>
          <p:nvPr/>
        </p:nvSpPr>
        <p:spPr bwMode="auto">
          <a:xfrm>
            <a:off x="2697882" y="5765568"/>
            <a:ext cx="5313164" cy="1785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27905" defTabSz="914145">
              <a:buClr>
                <a:srgbClr val="000000"/>
              </a:buClr>
              <a:defRPr/>
            </a:pPr>
            <a:r>
              <a:rPr lang="en-US" sz="1200" i="1" dirty="0" err="1">
                <a:latin typeface="Times New Roman" charset="0"/>
                <a:cs typeface="Times New Roman" charset="0"/>
                <a:sym typeface="Times New Roman" charset="0"/>
              </a:rPr>
              <a:t>Mwalwanda</a:t>
            </a:r>
            <a:r>
              <a:rPr lang="en-US" sz="1200" i="1" dirty="0">
                <a:latin typeface="Times New Roman" charset="0"/>
                <a:cs typeface="Times New Roman" charset="0"/>
                <a:sym typeface="Times New Roman" charset="0"/>
              </a:rPr>
              <a:t>, A.B., O. </a:t>
            </a:r>
            <a:r>
              <a:rPr lang="en-US" sz="1200" i="1" dirty="0" err="1">
                <a:latin typeface="Times New Roman" charset="0"/>
                <a:cs typeface="Times New Roman" charset="0"/>
                <a:sym typeface="Times New Roman" charset="0"/>
              </a:rPr>
              <a:t>Ajayi</a:t>
            </a:r>
            <a:r>
              <a:rPr lang="en-US" sz="1200" i="1" dirty="0">
                <a:latin typeface="Times New Roman" charset="0"/>
                <a:cs typeface="Times New Roman" charset="0"/>
                <a:sym typeface="Times New Roman" charset="0"/>
              </a:rPr>
              <a:t>, F.K. </a:t>
            </a:r>
            <a:r>
              <a:rPr lang="en-US" sz="1200" i="1" dirty="0" err="1">
                <a:latin typeface="Times New Roman" charset="0"/>
                <a:cs typeface="Times New Roman" charset="0"/>
                <a:sym typeface="Times New Roman" charset="0"/>
              </a:rPr>
              <a:t>Akinnifesi</a:t>
            </a:r>
            <a:r>
              <a:rPr lang="en-US" sz="1200" i="1" dirty="0">
                <a:latin typeface="Times New Roman" charset="0"/>
                <a:cs typeface="Times New Roman" charset="0"/>
                <a:sym typeface="Times New Roman" charset="0"/>
              </a:rPr>
              <a:t>, T. </a:t>
            </a:r>
            <a:r>
              <a:rPr lang="en-US" sz="1200" i="1" dirty="0" err="1">
                <a:latin typeface="Times New Roman" charset="0"/>
                <a:cs typeface="Times New Roman" charset="0"/>
                <a:sym typeface="Times New Roman" charset="0"/>
              </a:rPr>
              <a:t>Beedy</a:t>
            </a:r>
            <a:r>
              <a:rPr lang="en-US" sz="1200" i="1" dirty="0">
                <a:latin typeface="Times New Roman" charset="0"/>
                <a:cs typeface="Times New Roman" charset="0"/>
                <a:sym typeface="Times New Roman" charset="0"/>
              </a:rPr>
              <a:t>, </a:t>
            </a:r>
            <a:r>
              <a:rPr lang="en-US" sz="1200" i="1" dirty="0" err="1">
                <a:latin typeface="Times New Roman" charset="0"/>
                <a:cs typeface="Times New Roman" charset="0"/>
                <a:sym typeface="Times New Roman" charset="0"/>
              </a:rPr>
              <a:t>Sileshi</a:t>
            </a:r>
            <a:r>
              <a:rPr lang="en-US" sz="1200" i="1" dirty="0">
                <a:latin typeface="Times New Roman" charset="0"/>
                <a:cs typeface="Times New Roman" charset="0"/>
                <a:sym typeface="Times New Roman" charset="0"/>
              </a:rPr>
              <a:t> G, and G. </a:t>
            </a:r>
            <a:r>
              <a:rPr lang="en-US" sz="1200" i="1" dirty="0" err="1">
                <a:latin typeface="Times New Roman" charset="0"/>
                <a:cs typeface="Times New Roman" charset="0"/>
                <a:sym typeface="Times New Roman" charset="0"/>
              </a:rPr>
              <a:t>Chiundu</a:t>
            </a:r>
            <a:r>
              <a:rPr lang="en-US" sz="1200" i="1" dirty="0">
                <a:latin typeface="Times New Roman" charset="0"/>
                <a:cs typeface="Times New Roman" charset="0"/>
                <a:sym typeface="Times New Roman" charset="0"/>
              </a:rPr>
              <a:t> 2010</a:t>
            </a:r>
            <a:endParaRPr lang="en-US" dirty="0">
              <a:cs typeface="Helvetica Light" charset="0"/>
            </a:endParaRPr>
          </a:p>
        </p:txBody>
      </p:sp>
      <p:sp>
        <p:nvSpPr>
          <p:cNvPr id="2" name="Title 1"/>
          <p:cNvSpPr>
            <a:spLocks noGrp="1"/>
          </p:cNvSpPr>
          <p:nvPr>
            <p:ph type="title"/>
          </p:nvPr>
        </p:nvSpPr>
        <p:spPr>
          <a:xfrm>
            <a:off x="457199" y="146734"/>
            <a:ext cx="8563653" cy="949638"/>
          </a:xfrm>
        </p:spPr>
        <p:txBody>
          <a:bodyPr>
            <a:normAutofit fontScale="90000"/>
          </a:bodyPr>
          <a:lstStyle/>
          <a:p>
            <a:r>
              <a:rPr lang="en-US" dirty="0">
                <a:latin typeface="Verdana" charset="0"/>
                <a:cs typeface="Verdana" charset="0"/>
                <a:sym typeface="Verdana" charset="0"/>
              </a:rPr>
              <a:t>Fertilizer trees </a:t>
            </a:r>
            <a:r>
              <a:rPr lang="en-US" dirty="0" smtClean="0">
                <a:latin typeface="Verdana" charset="0"/>
                <a:cs typeface="Verdana" charset="0"/>
                <a:sym typeface="Verdana" charset="0"/>
              </a:rPr>
              <a:t>can outperform NPK</a:t>
            </a:r>
            <a:r>
              <a:rPr lang="en-US" dirty="0">
                <a:latin typeface="Verdana" charset="0"/>
                <a:cs typeface="Verdana" charset="0"/>
                <a:sym typeface="Verdana" charset="0"/>
              </a:rPr>
              <a:t>.</a:t>
            </a:r>
            <a:endParaRPr lang="en-US" dirty="0"/>
          </a:p>
        </p:txBody>
      </p:sp>
    </p:spTree>
    <p:extLst>
      <p:ext uri="{BB962C8B-B14F-4D97-AF65-F5344CB8AC3E}">
        <p14:creationId xmlns:p14="http://schemas.microsoft.com/office/powerpoint/2010/main" val="3029143946"/>
      </p:ext>
    </p:extLst>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ima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1256"/>
            <a:ext cx="9144000" cy="6096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0" name="AutoShape 2"/>
          <p:cNvSpPr>
            <a:spLocks/>
          </p:cNvSpPr>
          <p:nvPr/>
        </p:nvSpPr>
        <p:spPr bwMode="auto">
          <a:xfrm>
            <a:off x="865064" y="877342"/>
            <a:ext cx="7644928" cy="8929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8" tIns="38098" rIns="38098" bIns="38098"/>
          <a:lstStyle/>
          <a:p>
            <a:pPr defTabSz="911912">
              <a:buClr>
                <a:srgbClr val="000000"/>
              </a:buClr>
              <a:defRPr/>
            </a:pPr>
            <a:r>
              <a:rPr lang="en-US" sz="3200" b="1" dirty="0">
                <a:latin typeface="Arial" charset="0"/>
                <a:cs typeface="Arial" charset="0"/>
                <a:sym typeface="Arial" charset="0"/>
              </a:rPr>
              <a:t>Then...</a:t>
            </a:r>
          </a:p>
          <a:p>
            <a:pPr defTabSz="911912">
              <a:buClr>
                <a:srgbClr val="000000"/>
              </a:buClr>
              <a:defRPr/>
            </a:pPr>
            <a:r>
              <a:rPr lang="en-US" sz="2400" b="1" dirty="0" err="1">
                <a:latin typeface="Arial" charset="0"/>
                <a:cs typeface="Arial" charset="0"/>
                <a:sym typeface="Arial" charset="0"/>
              </a:rPr>
              <a:t>Zinder</a:t>
            </a:r>
            <a:r>
              <a:rPr lang="en-US" sz="2400" b="1" dirty="0">
                <a:latin typeface="Arial" charset="0"/>
                <a:cs typeface="Arial" charset="0"/>
                <a:sym typeface="Arial" charset="0"/>
              </a:rPr>
              <a:t>, Niger, 1980s</a:t>
            </a:r>
            <a:endParaRPr lang="en-US" dirty="0">
              <a:cs typeface="Helvetica Light" charset="0"/>
            </a:endParaRPr>
          </a:p>
        </p:txBody>
      </p:sp>
      <p:pic>
        <p:nvPicPr>
          <p:cNvPr id="17411" name="Picture 3" descr="image.jpg"/>
          <p:cNvPicPr>
            <a:picLocks noChangeAspect="1"/>
          </p:cNvPicPr>
          <p:nvPr/>
        </p:nvPicPr>
        <p:blipFill>
          <a:blip r:embed="rId3">
            <a:clrChange>
              <a:clrFrom>
                <a:srgbClr val="FEFFF9"/>
              </a:clrFrom>
              <a:clrTo>
                <a:srgbClr val="FEFFF9">
                  <a:alpha val="0"/>
                </a:srgbClr>
              </a:clrTo>
            </a:clrChange>
            <a:extLst>
              <a:ext uri="{28A0092B-C50C-407E-A947-70E740481C1C}">
                <a14:useLocalDpi xmlns:a14="http://schemas.microsoft.com/office/drawing/2010/main"/>
              </a:ext>
            </a:extLst>
          </a:blip>
          <a:srcRect/>
          <a:stretch>
            <a:fillRect/>
          </a:stretch>
        </p:blipFill>
        <p:spPr bwMode="auto">
          <a:xfrm>
            <a:off x="7772177" y="748974"/>
            <a:ext cx="1218902" cy="1041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AutoShape 4"/>
          <p:cNvSpPr>
            <a:spLocks/>
          </p:cNvSpPr>
          <p:nvPr/>
        </p:nvSpPr>
        <p:spPr bwMode="auto">
          <a:xfrm>
            <a:off x="8305727" y="1509115"/>
            <a:ext cx="87064" cy="781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E21202"/>
          </a:solidFill>
          <a:ln w="1926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nchor="ctr"/>
          <a:lstStyle/>
          <a:p>
            <a:pPr marL="27905" defTabSz="914145">
              <a:defRPr/>
            </a:pPr>
            <a:endParaRPr lang="en-US" sz="1200">
              <a:latin typeface="Gill Sans" charset="0"/>
              <a:cs typeface="Gill Sans" charset="0"/>
              <a:sym typeface="Gill Sans" charset="0"/>
            </a:endParaRPr>
          </a:p>
        </p:txBody>
      </p:sp>
      <p:pic>
        <p:nvPicPr>
          <p:cNvPr id="2" name="Picture 1"/>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53487" y="97614"/>
            <a:ext cx="1239304" cy="1096409"/>
          </a:xfrm>
          <a:prstGeom prst="rect">
            <a:avLst/>
          </a:prstGeom>
        </p:spPr>
      </p:pic>
      <p:sp>
        <p:nvSpPr>
          <p:cNvPr id="7" name="Title 1"/>
          <p:cNvSpPr>
            <a:spLocks noGrp="1"/>
          </p:cNvSpPr>
          <p:nvPr>
            <p:ph type="title"/>
          </p:nvPr>
        </p:nvSpPr>
        <p:spPr>
          <a:xfrm>
            <a:off x="457199" y="0"/>
            <a:ext cx="8563653" cy="761256"/>
          </a:xfrm>
        </p:spPr>
        <p:txBody>
          <a:bodyPr>
            <a:normAutofit/>
          </a:bodyPr>
          <a:lstStyle/>
          <a:p>
            <a:r>
              <a:rPr lang="en-US" dirty="0" smtClean="0">
                <a:latin typeface="Calibri"/>
                <a:cs typeface="Calibri"/>
                <a:sym typeface="Verdana" charset="0"/>
              </a:rPr>
              <a:t>Trees can reclaim barren lands.</a:t>
            </a:r>
            <a:endParaRPr lang="en-US" dirty="0">
              <a:latin typeface="Calibri"/>
              <a:cs typeface="Calibri"/>
            </a:endParaRPr>
          </a:p>
        </p:txBody>
      </p:sp>
    </p:spTree>
    <p:extLst>
      <p:ext uri="{BB962C8B-B14F-4D97-AF65-F5344CB8AC3E}">
        <p14:creationId xmlns:p14="http://schemas.microsoft.com/office/powerpoint/2010/main" val="1914299665"/>
      </p:ext>
    </p:extLst>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body" idx="1"/>
          </p:nvPr>
        </p:nvSpPr>
        <p:spPr>
          <a:xfrm>
            <a:off x="226592" y="914177"/>
            <a:ext cx="8230939" cy="5943823"/>
          </a:xfrm>
        </p:spPr>
        <p:txBody>
          <a:bodyPr lIns="38098" tIns="38098" rIns="0" bIns="38098" anchor="t"/>
          <a:lstStyle/>
          <a:p>
            <a:pPr marL="0" indent="0" defTabSz="914145">
              <a:spcBef>
                <a:spcPts val="562"/>
              </a:spcBef>
              <a:defRPr/>
            </a:pPr>
            <a:endParaRPr lang="en-US" sz="2400">
              <a:latin typeface="Verdana" charset="0"/>
              <a:cs typeface="Verdana" charset="0"/>
              <a:sym typeface="Verdana" charset="0"/>
            </a:endParaRPr>
          </a:p>
        </p:txBody>
      </p:sp>
      <p:pic>
        <p:nvPicPr>
          <p:cNvPr id="18434" name="Picture 2" descr="ima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5" name="AutoShape 3"/>
          <p:cNvSpPr>
            <a:spLocks/>
          </p:cNvSpPr>
          <p:nvPr/>
        </p:nvSpPr>
        <p:spPr bwMode="auto">
          <a:xfrm>
            <a:off x="4257229" y="109389"/>
            <a:ext cx="4131097" cy="8885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8" tIns="38098" rIns="38098" bIns="38098" anchor="ctr"/>
          <a:lstStyle/>
          <a:p>
            <a:pPr defTabSz="911912">
              <a:defRPr/>
            </a:pPr>
            <a:r>
              <a:rPr lang="en-US" sz="3200" b="1">
                <a:latin typeface="Arial" charset="0"/>
                <a:cs typeface="Arial" charset="0"/>
                <a:sym typeface="Arial" charset="0"/>
              </a:rPr>
              <a:t>... and now.</a:t>
            </a:r>
            <a:endParaRPr lang="en-US" sz="1200">
              <a:latin typeface="Gill Sans" charset="0"/>
              <a:cs typeface="Gill Sans" charset="0"/>
              <a:sym typeface="Gill Sans" charset="0"/>
            </a:endParaRPr>
          </a:p>
          <a:p>
            <a:pPr defTabSz="911912">
              <a:defRPr/>
            </a:pPr>
            <a:r>
              <a:rPr lang="en-US" sz="2400" b="1">
                <a:latin typeface="Arial" charset="0"/>
                <a:cs typeface="Arial" charset="0"/>
                <a:sym typeface="Arial" charset="0"/>
              </a:rPr>
              <a:t>     </a:t>
            </a:r>
            <a:r>
              <a:rPr lang="en-US" sz="2400" b="1" i="1">
                <a:latin typeface="Arial" charset="0"/>
                <a:cs typeface="Arial" charset="0"/>
                <a:sym typeface="Arial" charset="0"/>
              </a:rPr>
              <a:t>Zinder, Niger, today.</a:t>
            </a:r>
            <a:endParaRPr lang="en-US">
              <a:cs typeface="Helvetica Light" charset="0"/>
            </a:endParaRPr>
          </a:p>
        </p:txBody>
      </p:sp>
      <p:sp>
        <p:nvSpPr>
          <p:cNvPr id="18436" name="AutoShape 4"/>
          <p:cNvSpPr>
            <a:spLocks/>
          </p:cNvSpPr>
          <p:nvPr/>
        </p:nvSpPr>
        <p:spPr bwMode="auto">
          <a:xfrm>
            <a:off x="322586" y="1699990"/>
            <a:ext cx="8641705" cy="39201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96" tIns="50798" rIns="88896" bIns="50798"/>
          <a:lstStyle/>
          <a:p>
            <a:pPr defTabSz="911912">
              <a:spcBef>
                <a:spcPts val="211"/>
              </a:spcBef>
              <a:defRPr/>
            </a:pPr>
            <a:r>
              <a:rPr lang="en-US" sz="3200" b="1" dirty="0">
                <a:solidFill>
                  <a:srgbClr val="FFFFFF"/>
                </a:solidFill>
                <a:latin typeface="Arial" charset="0"/>
                <a:cs typeface="Arial" charset="0"/>
                <a:sym typeface="Arial" charset="0"/>
              </a:rPr>
              <a:t>These 5 million hectares of new </a:t>
            </a:r>
            <a:r>
              <a:rPr lang="en-US" sz="3200" b="1" dirty="0" err="1">
                <a:solidFill>
                  <a:srgbClr val="FFFFFF"/>
                </a:solidFill>
                <a:latin typeface="Arial" charset="0"/>
                <a:cs typeface="Arial" charset="0"/>
                <a:sym typeface="Arial" charset="0"/>
              </a:rPr>
              <a:t>agroforest</a:t>
            </a:r>
            <a:r>
              <a:rPr lang="en-US" sz="3200" b="1" dirty="0">
                <a:solidFill>
                  <a:srgbClr val="FFFFFF"/>
                </a:solidFill>
                <a:latin typeface="Arial" charset="0"/>
                <a:cs typeface="Arial" charset="0"/>
                <a:sym typeface="Arial" charset="0"/>
              </a:rPr>
              <a:t> parklands are yielding </a:t>
            </a:r>
          </a:p>
          <a:p>
            <a:pPr defTabSz="911912">
              <a:spcBef>
                <a:spcPts val="211"/>
              </a:spcBef>
              <a:defRPr/>
            </a:pPr>
            <a:endParaRPr lang="en-US" sz="3600" b="1" dirty="0">
              <a:solidFill>
                <a:srgbClr val="FFFFFF"/>
              </a:solidFill>
              <a:latin typeface="Arial" charset="0"/>
              <a:cs typeface="Arial" charset="0"/>
              <a:sym typeface="Arial" charset="0"/>
            </a:endParaRPr>
          </a:p>
          <a:p>
            <a:pPr defTabSz="911912">
              <a:spcBef>
                <a:spcPts val="211"/>
              </a:spcBef>
              <a:defRPr/>
            </a:pPr>
            <a:r>
              <a:rPr lang="en-US" sz="3600" b="1" dirty="0">
                <a:solidFill>
                  <a:srgbClr val="FFFFFF"/>
                </a:solidFill>
                <a:latin typeface="Arial" charset="0"/>
                <a:cs typeface="Arial" charset="0"/>
                <a:sym typeface="Arial" charset="0"/>
              </a:rPr>
              <a:t>500,000 </a:t>
            </a:r>
            <a:r>
              <a:rPr lang="en-US" sz="3600" b="1" dirty="0" err="1">
                <a:solidFill>
                  <a:srgbClr val="FFFFFF"/>
                </a:solidFill>
                <a:latin typeface="Arial" charset="0"/>
                <a:cs typeface="Arial" charset="0"/>
                <a:sym typeface="Arial" charset="0"/>
              </a:rPr>
              <a:t>tonnes</a:t>
            </a:r>
            <a:r>
              <a:rPr lang="en-US" sz="3600" b="1" dirty="0">
                <a:solidFill>
                  <a:srgbClr val="FFFFFF"/>
                </a:solidFill>
                <a:latin typeface="Arial" charset="0"/>
                <a:cs typeface="Arial" charset="0"/>
                <a:sym typeface="Arial" charset="0"/>
              </a:rPr>
              <a:t> </a:t>
            </a:r>
            <a:endParaRPr lang="en-US" sz="1200" dirty="0">
              <a:latin typeface="Gill Sans" charset="0"/>
              <a:cs typeface="Gill Sans" charset="0"/>
              <a:sym typeface="Gill Sans" charset="0"/>
            </a:endParaRPr>
          </a:p>
          <a:p>
            <a:pPr defTabSz="911912">
              <a:spcBef>
                <a:spcPts val="211"/>
              </a:spcBef>
              <a:defRPr/>
            </a:pPr>
            <a:endParaRPr lang="en-US" sz="3200" b="1" dirty="0">
              <a:solidFill>
                <a:srgbClr val="FFFFFF"/>
              </a:solidFill>
              <a:latin typeface="Arial" charset="0"/>
              <a:cs typeface="Arial" charset="0"/>
              <a:sym typeface="Arial" charset="0"/>
            </a:endParaRPr>
          </a:p>
          <a:p>
            <a:pPr defTabSz="911912">
              <a:spcBef>
                <a:spcPts val="211"/>
              </a:spcBef>
              <a:defRPr/>
            </a:pPr>
            <a:r>
              <a:rPr lang="en-US" sz="3200" b="1" dirty="0">
                <a:solidFill>
                  <a:srgbClr val="FFFFFF"/>
                </a:solidFill>
                <a:latin typeface="Arial" charset="0"/>
                <a:cs typeface="Arial" charset="0"/>
                <a:sym typeface="Arial" charset="0"/>
              </a:rPr>
              <a:t>more than before. </a:t>
            </a:r>
          </a:p>
          <a:p>
            <a:pPr defTabSz="911912">
              <a:spcBef>
                <a:spcPts val="211"/>
              </a:spcBef>
              <a:defRPr/>
            </a:pPr>
            <a:r>
              <a:rPr lang="en-US" sz="1500" b="1" dirty="0">
                <a:solidFill>
                  <a:srgbClr val="FFFFFF"/>
                </a:solidFill>
                <a:latin typeface="Arial" charset="0"/>
                <a:cs typeface="Arial" charset="0"/>
                <a:sym typeface="Arial" charset="0"/>
              </a:rPr>
              <a:t>			(</a:t>
            </a:r>
            <a:r>
              <a:rPr lang="en-US" sz="1500" b="1" i="1" dirty="0" err="1">
                <a:solidFill>
                  <a:srgbClr val="FFFFFF"/>
                </a:solidFill>
                <a:latin typeface="Arial" charset="0"/>
                <a:cs typeface="Arial" charset="0"/>
                <a:sym typeface="Arial" charset="0"/>
              </a:rPr>
              <a:t>Reij</a:t>
            </a:r>
            <a:r>
              <a:rPr lang="en-US" sz="1500" b="1" i="1" dirty="0">
                <a:solidFill>
                  <a:srgbClr val="FFFFFF"/>
                </a:solidFill>
                <a:latin typeface="Arial" charset="0"/>
                <a:cs typeface="Arial" charset="0"/>
                <a:sym typeface="Arial" charset="0"/>
              </a:rPr>
              <a:t>, 2012)</a:t>
            </a:r>
            <a:endParaRPr lang="en-US" sz="1000" i="1" dirty="0">
              <a:latin typeface="Gill Sans" charset="0"/>
              <a:cs typeface="Gill Sans" charset="0"/>
              <a:sym typeface="Gill Sans" charset="0"/>
            </a:endParaRPr>
          </a:p>
        </p:txBody>
      </p:sp>
      <p:sp>
        <p:nvSpPr>
          <p:cNvPr id="6" name="AutoShape 2"/>
          <p:cNvSpPr>
            <a:spLocks/>
          </p:cNvSpPr>
          <p:nvPr/>
        </p:nvSpPr>
        <p:spPr bwMode="auto">
          <a:xfrm>
            <a:off x="3473607" y="6197203"/>
            <a:ext cx="5826663" cy="2500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8098" bIns="0"/>
          <a:lstStyle/>
          <a:p>
            <a:pPr marL="27905" defTabSz="914145">
              <a:defRPr/>
            </a:pPr>
            <a:r>
              <a:rPr lang="en-US" sz="1500" dirty="0" smtClean="0">
                <a:solidFill>
                  <a:srgbClr val="FFFFFF"/>
                </a:solidFill>
                <a:latin typeface="Verdana" charset="0"/>
                <a:cs typeface="Verdana" charset="0"/>
                <a:sym typeface="Verdana" charset="0"/>
              </a:rPr>
              <a:t>Farmer-managed naturally regenerated leguminous tree parklands in millet/sorghum systems.</a:t>
            </a:r>
            <a:endParaRPr lang="en-US" dirty="0">
              <a:cs typeface="Helvetica Light" charset="0"/>
            </a:endParaRPr>
          </a:p>
        </p:txBody>
      </p:sp>
    </p:spTree>
    <p:extLst>
      <p:ext uri="{BB962C8B-B14F-4D97-AF65-F5344CB8AC3E}">
        <p14:creationId xmlns:p14="http://schemas.microsoft.com/office/powerpoint/2010/main" val="33484716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ormAutofit fontScale="90000"/>
          </a:bodyPr>
          <a:lstStyle/>
          <a:p>
            <a:r>
              <a:rPr lang="en-US" dirty="0" smtClean="0">
                <a:latin typeface="Arial" charset="0"/>
                <a:ea typeface="ＭＳ Ｐゴシック" charset="0"/>
              </a:rPr>
              <a:t>Zambia: conservation agriculture </a:t>
            </a:r>
            <a:r>
              <a:rPr lang="en-US" dirty="0">
                <a:latin typeface="Arial" charset="0"/>
                <a:ea typeface="ＭＳ Ｐゴシック" charset="0"/>
              </a:rPr>
              <a:t>with </a:t>
            </a:r>
            <a:r>
              <a:rPr lang="en-US" i="1" dirty="0" err="1" smtClean="0">
                <a:latin typeface="Arial" charset="0"/>
                <a:ea typeface="ＭＳ Ｐゴシック" charset="0"/>
              </a:rPr>
              <a:t>Faidherbia</a:t>
            </a:r>
            <a:endParaRPr lang="en-US" dirty="0">
              <a:latin typeface="Arial" charset="0"/>
              <a:ea typeface="ＭＳ Ｐゴシック" charset="0"/>
            </a:endParaRPr>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096372"/>
            <a:ext cx="9154628" cy="535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245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Faidherbia</a:t>
            </a:r>
            <a:r>
              <a:rPr lang="en-US" dirty="0"/>
              <a:t> Trial Results in Zambia</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Maize yield - zero </a:t>
            </a:r>
            <a:r>
              <a:rPr lang="en-US" b="1" dirty="0" err="1" smtClean="0"/>
              <a:t>fertiliser</a:t>
            </a:r>
            <a:r>
              <a:rPr lang="en-US" b="1" dirty="0" smtClean="0"/>
              <a:t> (tons/ha)</a:t>
            </a:r>
            <a:endParaRPr lang="en-US" b="1" dirty="0"/>
          </a:p>
          <a:p>
            <a:pPr marL="0" indent="0">
              <a:buNone/>
            </a:pPr>
            <a:endParaRPr lang="en-US" dirty="0"/>
          </a:p>
          <a:p>
            <a:pPr marL="0" indent="0">
              <a:buNone/>
            </a:pPr>
            <a:r>
              <a:rPr lang="en-US" dirty="0"/>
              <a:t>				  </a:t>
            </a:r>
            <a:r>
              <a:rPr lang="en-US" dirty="0" smtClean="0"/>
              <a:t>			</a:t>
            </a:r>
            <a:r>
              <a:rPr lang="en-US" sz="3000" dirty="0" smtClean="0"/>
              <a:t>2008		2009		2010</a:t>
            </a:r>
          </a:p>
          <a:p>
            <a:pPr marL="0" indent="0">
              <a:buNone/>
            </a:pPr>
            <a:endParaRPr lang="en-US" sz="3000" dirty="0"/>
          </a:p>
          <a:p>
            <a:pPr marL="0" indent="0">
              <a:buNone/>
            </a:pPr>
            <a:r>
              <a:rPr lang="en-US" sz="3000" dirty="0"/>
              <a:t>With </a:t>
            </a:r>
            <a:r>
              <a:rPr lang="en-US" sz="3000" dirty="0" err="1"/>
              <a:t>Faidherbia</a:t>
            </a:r>
            <a:r>
              <a:rPr lang="en-US" sz="3000" dirty="0"/>
              <a:t>  	     </a:t>
            </a:r>
            <a:r>
              <a:rPr lang="en-US" sz="3000" dirty="0" smtClean="0"/>
              <a:t>	4.1			5.1			5.6</a:t>
            </a:r>
            <a:endParaRPr lang="en-US" sz="3000" dirty="0"/>
          </a:p>
          <a:p>
            <a:pPr marL="0" indent="0">
              <a:buNone/>
            </a:pPr>
            <a:endParaRPr lang="en-US" sz="3000" dirty="0"/>
          </a:p>
          <a:p>
            <a:pPr marL="0" indent="0">
              <a:buNone/>
            </a:pPr>
            <a:r>
              <a:rPr lang="en-US" sz="3000" dirty="0"/>
              <a:t>Without </a:t>
            </a:r>
            <a:r>
              <a:rPr lang="en-US" sz="3000" dirty="0" err="1" smtClean="0"/>
              <a:t>Faidherbia</a:t>
            </a:r>
            <a:r>
              <a:rPr lang="en-US" sz="3000" dirty="0" smtClean="0"/>
              <a:t>	1.3			2.6			2.6</a:t>
            </a:r>
            <a:endParaRPr lang="en-US" sz="3000" dirty="0"/>
          </a:p>
          <a:p>
            <a:pPr marL="0" indent="0">
              <a:buNone/>
            </a:pPr>
            <a:endParaRPr lang="en-US" sz="3000" dirty="0" smtClean="0"/>
          </a:p>
          <a:p>
            <a:pPr marL="0" indent="0">
              <a:buNone/>
            </a:pPr>
            <a:r>
              <a:rPr lang="en-US" sz="3000" dirty="0" smtClean="0"/>
              <a:t>Number </a:t>
            </a:r>
            <a:r>
              <a:rPr lang="en-US" sz="3000" dirty="0"/>
              <a:t>of trials 	    </a:t>
            </a:r>
            <a:r>
              <a:rPr lang="en-US" sz="3000" dirty="0" smtClean="0"/>
              <a:t> 	15			40			40</a:t>
            </a:r>
            <a:endParaRPr lang="en-US" sz="3000" dirty="0"/>
          </a:p>
          <a:p>
            <a:pPr marL="0" indent="0">
              <a:buNone/>
            </a:pPr>
            <a:endParaRPr lang="en-US" sz="2200" i="1" dirty="0"/>
          </a:p>
          <a:p>
            <a:pPr marL="0" indent="0">
              <a:buNone/>
            </a:pPr>
            <a:r>
              <a:rPr lang="en-US" sz="2200" i="1" dirty="0" smtClean="0"/>
              <a:t>									Conservation Farming Unit, Zambia</a:t>
            </a:r>
            <a:endParaRPr lang="en-US" sz="2200" i="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3812612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9162" y="1377622"/>
            <a:ext cx="7726412" cy="49671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4819" name="Text Box 11"/>
          <p:cNvSpPr txBox="1">
            <a:spLocks noChangeArrowheads="1"/>
          </p:cNvSpPr>
          <p:nvPr/>
        </p:nvSpPr>
        <p:spPr bwMode="auto">
          <a:xfrm>
            <a:off x="1256335" y="2289566"/>
            <a:ext cx="1519163"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eaLnBrk="1" hangingPunct="1">
              <a:spcBef>
                <a:spcPct val="50000"/>
              </a:spcBef>
            </a:pPr>
            <a:endParaRPr lang="en-US" sz="2000" b="1">
              <a:solidFill>
                <a:srgbClr val="FF3300"/>
              </a:solidFill>
              <a:latin typeface="Times New Roman" charset="0"/>
            </a:endParaRPr>
          </a:p>
        </p:txBody>
      </p:sp>
      <p:sp>
        <p:nvSpPr>
          <p:cNvPr id="34822" name="TextBox 21"/>
          <p:cNvSpPr txBox="1">
            <a:spLocks noChangeArrowheads="1"/>
          </p:cNvSpPr>
          <p:nvPr/>
        </p:nvSpPr>
        <p:spPr bwMode="auto">
          <a:xfrm>
            <a:off x="6728001" y="4268608"/>
            <a:ext cx="1507643" cy="68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eaLnBrk="1"/>
            <a:r>
              <a:rPr lang="en-GB" sz="2000" dirty="0"/>
              <a:t>Simple </a:t>
            </a:r>
          </a:p>
          <a:p>
            <a:pPr eaLnBrk="1"/>
            <a:r>
              <a:rPr lang="en-GB" sz="2000" dirty="0" smtClean="0"/>
              <a:t>agroforestry</a:t>
            </a:r>
            <a:endParaRPr lang="en-GB" sz="2000" dirty="0"/>
          </a:p>
        </p:txBody>
      </p:sp>
      <p:sp>
        <p:nvSpPr>
          <p:cNvPr id="34823" name="TextBox 22"/>
          <p:cNvSpPr txBox="1">
            <a:spLocks noChangeArrowheads="1"/>
          </p:cNvSpPr>
          <p:nvPr/>
        </p:nvSpPr>
        <p:spPr bwMode="auto">
          <a:xfrm>
            <a:off x="6712374" y="2956646"/>
            <a:ext cx="1835675" cy="98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eaLnBrk="1"/>
            <a:r>
              <a:rPr lang="en-GB" sz="2000" dirty="0"/>
              <a:t>Advanced</a:t>
            </a:r>
          </a:p>
          <a:p>
            <a:pPr algn="l" eaLnBrk="1"/>
            <a:r>
              <a:rPr lang="en-GB" sz="2000" dirty="0" err="1"/>
              <a:t>Agroecology</a:t>
            </a:r>
            <a:r>
              <a:rPr lang="en-GB" sz="2000" dirty="0"/>
              <a:t> &amp;</a:t>
            </a:r>
          </a:p>
          <a:p>
            <a:pPr algn="l" eaLnBrk="1"/>
            <a:r>
              <a:rPr lang="en-GB" sz="2000" dirty="0" err="1"/>
              <a:t>intrants</a:t>
            </a:r>
            <a:endParaRPr lang="en-GB" sz="2000" dirty="0"/>
          </a:p>
        </p:txBody>
      </p:sp>
      <p:sp>
        <p:nvSpPr>
          <p:cNvPr id="34824" name="TextBox 23"/>
          <p:cNvSpPr txBox="1">
            <a:spLocks noChangeArrowheads="1"/>
          </p:cNvSpPr>
          <p:nvPr/>
        </p:nvSpPr>
        <p:spPr bwMode="auto">
          <a:xfrm>
            <a:off x="6707797" y="2436096"/>
            <a:ext cx="1721197"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eaLnBrk="1"/>
            <a:r>
              <a:rPr lang="en-GB" sz="2000" dirty="0" smtClean="0"/>
              <a:t>GMOs…</a:t>
            </a:r>
            <a:endParaRPr lang="en-GB" sz="2000" dirty="0"/>
          </a:p>
        </p:txBody>
      </p:sp>
      <p:sp>
        <p:nvSpPr>
          <p:cNvPr id="2" name="Title 1"/>
          <p:cNvSpPr>
            <a:spLocks noGrp="1"/>
          </p:cNvSpPr>
          <p:nvPr>
            <p:ph type="title"/>
          </p:nvPr>
        </p:nvSpPr>
        <p:spPr/>
        <p:txBody>
          <a:bodyPr>
            <a:normAutofit/>
          </a:bodyPr>
          <a:lstStyle/>
          <a:p>
            <a:r>
              <a:rPr lang="en-US" dirty="0" smtClean="0"/>
              <a:t>The yield gap lesson</a:t>
            </a:r>
            <a:endParaRPr lang="en-US" dirty="0"/>
          </a:p>
        </p:txBody>
      </p:sp>
      <p:sp>
        <p:nvSpPr>
          <p:cNvPr id="11" name="Rectangle 10"/>
          <p:cNvSpPr/>
          <p:nvPr/>
        </p:nvSpPr>
        <p:spPr>
          <a:xfrm>
            <a:off x="1780570" y="1554994"/>
            <a:ext cx="6255111" cy="891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2750032" y="1590137"/>
            <a:ext cx="2371315" cy="338554"/>
            <a:chOff x="3404584" y="129215"/>
            <a:chExt cx="2371315" cy="338554"/>
          </a:xfrm>
        </p:grpSpPr>
        <p:sp>
          <p:nvSpPr>
            <p:cNvPr id="4" name="TextBox 3"/>
            <p:cNvSpPr txBox="1"/>
            <p:nvPr/>
          </p:nvSpPr>
          <p:spPr>
            <a:xfrm>
              <a:off x="3928819" y="129215"/>
              <a:ext cx="1847080" cy="338554"/>
            </a:xfrm>
            <a:prstGeom prst="rect">
              <a:avLst/>
            </a:prstGeom>
            <a:noFill/>
          </p:spPr>
          <p:txBody>
            <a:bodyPr wrap="none" rtlCol="0">
              <a:spAutoFit/>
            </a:bodyPr>
            <a:lstStyle/>
            <a:p>
              <a:r>
                <a:rPr lang="en-US" sz="1600" dirty="0" smtClean="0"/>
                <a:t>Typical African yield</a:t>
              </a:r>
              <a:endParaRPr lang="en-US" sz="1600" dirty="0"/>
            </a:p>
          </p:txBody>
        </p:sp>
        <p:cxnSp>
          <p:nvCxnSpPr>
            <p:cNvPr id="6" name="Straight Connector 5"/>
            <p:cNvCxnSpPr/>
            <p:nvPr/>
          </p:nvCxnSpPr>
          <p:spPr>
            <a:xfrm flipH="1">
              <a:off x="3404584" y="333988"/>
              <a:ext cx="524235"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2750032" y="1965958"/>
            <a:ext cx="1973871" cy="338554"/>
            <a:chOff x="3404584" y="129215"/>
            <a:chExt cx="1973871" cy="338554"/>
          </a:xfrm>
        </p:grpSpPr>
        <p:sp>
          <p:nvSpPr>
            <p:cNvPr id="19" name="TextBox 18"/>
            <p:cNvSpPr txBox="1"/>
            <p:nvPr/>
          </p:nvSpPr>
          <p:spPr>
            <a:xfrm>
              <a:off x="3928819" y="129215"/>
              <a:ext cx="1449636" cy="338554"/>
            </a:xfrm>
            <a:prstGeom prst="rect">
              <a:avLst/>
            </a:prstGeom>
            <a:noFill/>
          </p:spPr>
          <p:txBody>
            <a:bodyPr wrap="none" rtlCol="0">
              <a:spAutoFit/>
            </a:bodyPr>
            <a:lstStyle/>
            <a:p>
              <a:r>
                <a:rPr lang="en-US" sz="1600" dirty="0" smtClean="0"/>
                <a:t>Simple AF yield</a:t>
              </a:r>
              <a:endParaRPr lang="en-US" sz="1600" dirty="0"/>
            </a:p>
          </p:txBody>
        </p:sp>
        <p:cxnSp>
          <p:nvCxnSpPr>
            <p:cNvPr id="20" name="Straight Connector 19"/>
            <p:cNvCxnSpPr/>
            <p:nvPr/>
          </p:nvCxnSpPr>
          <p:spPr>
            <a:xfrm flipH="1">
              <a:off x="3404584" y="333988"/>
              <a:ext cx="52423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5615508" y="1590137"/>
            <a:ext cx="2010339" cy="338554"/>
            <a:chOff x="3404584" y="129215"/>
            <a:chExt cx="2010339" cy="338554"/>
          </a:xfrm>
        </p:grpSpPr>
        <p:sp>
          <p:nvSpPr>
            <p:cNvPr id="23" name="TextBox 22"/>
            <p:cNvSpPr txBox="1"/>
            <p:nvPr/>
          </p:nvSpPr>
          <p:spPr>
            <a:xfrm>
              <a:off x="3928819" y="129215"/>
              <a:ext cx="1486104" cy="338554"/>
            </a:xfrm>
            <a:prstGeom prst="rect">
              <a:avLst/>
            </a:prstGeom>
            <a:noFill/>
          </p:spPr>
          <p:txBody>
            <a:bodyPr wrap="none" rtlCol="0">
              <a:spAutoFit/>
            </a:bodyPr>
            <a:lstStyle/>
            <a:p>
              <a:r>
                <a:rPr lang="en-US" sz="1600" dirty="0" smtClean="0"/>
                <a:t>Typical EU yield</a:t>
              </a:r>
              <a:endParaRPr lang="en-US" sz="1600" dirty="0"/>
            </a:p>
          </p:txBody>
        </p:sp>
        <p:cxnSp>
          <p:nvCxnSpPr>
            <p:cNvPr id="24" name="Straight Connector 23"/>
            <p:cNvCxnSpPr/>
            <p:nvPr/>
          </p:nvCxnSpPr>
          <p:spPr>
            <a:xfrm flipH="1">
              <a:off x="3404584" y="333988"/>
              <a:ext cx="524235"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5615508" y="1928691"/>
            <a:ext cx="2593832" cy="338554"/>
            <a:chOff x="3404584" y="129215"/>
            <a:chExt cx="2593832" cy="338554"/>
          </a:xfrm>
        </p:grpSpPr>
        <p:sp>
          <p:nvSpPr>
            <p:cNvPr id="26" name="TextBox 25"/>
            <p:cNvSpPr txBox="1"/>
            <p:nvPr/>
          </p:nvSpPr>
          <p:spPr>
            <a:xfrm>
              <a:off x="3928819" y="129215"/>
              <a:ext cx="2069597" cy="338554"/>
            </a:xfrm>
            <a:prstGeom prst="rect">
              <a:avLst/>
            </a:prstGeom>
            <a:noFill/>
          </p:spPr>
          <p:txBody>
            <a:bodyPr wrap="none" rtlCol="0">
              <a:spAutoFit/>
            </a:bodyPr>
            <a:lstStyle/>
            <a:p>
              <a:r>
                <a:rPr lang="en-US" sz="1600" dirty="0" smtClean="0"/>
                <a:t>Advanced variety yield</a:t>
              </a:r>
              <a:endParaRPr lang="en-US" sz="1600" dirty="0"/>
            </a:p>
          </p:txBody>
        </p:sp>
        <p:cxnSp>
          <p:nvCxnSpPr>
            <p:cNvPr id="27" name="Straight Connector 26"/>
            <p:cNvCxnSpPr/>
            <p:nvPr/>
          </p:nvCxnSpPr>
          <p:spPr>
            <a:xfrm flipH="1">
              <a:off x="3404584" y="333988"/>
              <a:ext cx="52423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34820" name="Text Box 12"/>
          <p:cNvSpPr txBox="1">
            <a:spLocks noChangeArrowheads="1"/>
          </p:cNvSpPr>
          <p:nvPr/>
        </p:nvSpPr>
        <p:spPr bwMode="auto">
          <a:xfrm rot="-5400000">
            <a:off x="164547" y="2746499"/>
            <a:ext cx="1873002" cy="5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eaLnBrk="1" hangingPunct="1"/>
            <a:r>
              <a:rPr lang="en-GB" sz="1600" b="1" dirty="0">
                <a:solidFill>
                  <a:schemeClr val="tx1"/>
                </a:solidFill>
                <a:latin typeface="+mn-lt"/>
              </a:rPr>
              <a:t>Crop yield </a:t>
            </a:r>
          </a:p>
          <a:p>
            <a:pPr eaLnBrk="1" hangingPunct="1"/>
            <a:r>
              <a:rPr lang="en-GB" sz="1600" b="1" dirty="0">
                <a:solidFill>
                  <a:schemeClr val="tx1"/>
                </a:solidFill>
                <a:latin typeface="+mn-lt"/>
              </a:rPr>
              <a:t>(tonnes per hectare)</a:t>
            </a:r>
            <a:endParaRPr lang="en-US" sz="1600" b="1" dirty="0">
              <a:solidFill>
                <a:schemeClr val="tx1"/>
              </a:solidFill>
              <a:latin typeface="+mn-lt"/>
            </a:endParaRPr>
          </a:p>
        </p:txBody>
      </p:sp>
    </p:spTree>
    <p:extLst>
      <p:ext uri="{BB962C8B-B14F-4D97-AF65-F5344CB8AC3E}">
        <p14:creationId xmlns:p14="http://schemas.microsoft.com/office/powerpoint/2010/main" val="217456066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457646" y="286857"/>
            <a:ext cx="8305726"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eaLnBrk="1" hangingPunct="1"/>
            <a:r>
              <a:rPr lang="en-US" sz="4400" dirty="0">
                <a:solidFill>
                  <a:srgbClr val="CC0099"/>
                </a:solidFill>
                <a:latin typeface="Calibri"/>
                <a:cs typeface="Calibri"/>
              </a:rPr>
              <a:t>Impact of Policy Changes</a:t>
            </a:r>
          </a:p>
        </p:txBody>
      </p:sp>
      <p:sp>
        <p:nvSpPr>
          <p:cNvPr id="41987" name="TextBox 2"/>
          <p:cNvSpPr txBox="1">
            <a:spLocks noChangeArrowheads="1"/>
          </p:cNvSpPr>
          <p:nvPr/>
        </p:nvSpPr>
        <p:spPr bwMode="auto">
          <a:xfrm>
            <a:off x="304726" y="1447726"/>
            <a:ext cx="8534549" cy="101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eaLnBrk="1" hangingPunct="1"/>
            <a:r>
              <a:rPr lang="en-US" sz="2000" dirty="0">
                <a:solidFill>
                  <a:schemeClr val="tx1"/>
                </a:solidFill>
                <a:latin typeface="Arial" charset="0"/>
              </a:rPr>
              <a:t>Restrictive forest codes in the Sahel were beginning to be relaxed in Niger so that trees planted or managed on farmers’ fields could remain the property of the farmer and not revert to the government.  </a:t>
            </a:r>
          </a:p>
        </p:txBody>
      </p:sp>
      <p:grpSp>
        <p:nvGrpSpPr>
          <p:cNvPr id="41988" name="Group 1"/>
          <p:cNvGrpSpPr>
            <a:grpSpLocks/>
          </p:cNvGrpSpPr>
          <p:nvPr/>
        </p:nvGrpSpPr>
        <p:grpSpPr bwMode="auto">
          <a:xfrm>
            <a:off x="439788" y="2922241"/>
            <a:ext cx="7941841" cy="3836447"/>
            <a:chOff x="625964" y="4156720"/>
            <a:chExt cx="11295104" cy="5455549"/>
          </a:xfrm>
        </p:grpSpPr>
        <p:pic>
          <p:nvPicPr>
            <p:cNvPr id="41989" name="Picture 10" descr="image 20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05601" y="4768427"/>
              <a:ext cx="5215467" cy="444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9" descr="image 20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39893" y="4768427"/>
              <a:ext cx="5120640" cy="433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Rectangle 5"/>
            <p:cNvSpPr>
              <a:spLocks noChangeArrowheads="1"/>
            </p:cNvSpPr>
            <p:nvPr/>
          </p:nvSpPr>
          <p:spPr bwMode="auto">
            <a:xfrm>
              <a:off x="625964" y="4156720"/>
              <a:ext cx="11277036" cy="62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p>
              <a:pPr algn="l"/>
              <a:r>
                <a:rPr lang="fr-FR" sz="2000" b="1" dirty="0" err="1"/>
                <a:t>Galma</a:t>
              </a:r>
              <a:r>
                <a:rPr lang="fr-FR" sz="2000" b="1" dirty="0"/>
                <a:t>, Niger 		</a:t>
              </a:r>
              <a:r>
                <a:rPr lang="fr-FR" sz="2000" b="1" dirty="0" smtClean="0"/>
                <a:t>		1975 </a:t>
              </a:r>
              <a:r>
                <a:rPr lang="fr-FR" sz="2000" b="1" dirty="0"/>
                <a:t>							2003 </a:t>
              </a:r>
              <a:endParaRPr lang="en-US" sz="2000" dirty="0"/>
            </a:p>
          </p:txBody>
        </p:sp>
        <p:sp>
          <p:nvSpPr>
            <p:cNvPr id="41992" name="TextBox 6"/>
            <p:cNvSpPr txBox="1">
              <a:spLocks noChangeArrowheads="1"/>
            </p:cNvSpPr>
            <p:nvPr/>
          </p:nvSpPr>
          <p:spPr bwMode="auto">
            <a:xfrm>
              <a:off x="650240" y="9119165"/>
              <a:ext cx="11252760" cy="49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r" eaLnBrk="1" hangingPunct="1"/>
              <a:r>
                <a:rPr lang="en-US" sz="1400" i="1">
                  <a:solidFill>
                    <a:schemeClr val="tx1"/>
                  </a:solidFill>
                  <a:latin typeface="Arial" charset="0"/>
                </a:rPr>
                <a:t>Source:  World Vision Australia</a:t>
              </a:r>
            </a:p>
          </p:txBody>
        </p:sp>
      </p:grpSp>
    </p:spTree>
    <p:extLst>
      <p:ext uri="{BB962C8B-B14F-4D97-AF65-F5344CB8AC3E}">
        <p14:creationId xmlns:p14="http://schemas.microsoft.com/office/powerpoint/2010/main" val="23144245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70920" y="644315"/>
            <a:ext cx="8202161" cy="1012613"/>
          </a:xfrm>
        </p:spPr>
        <p:txBody>
          <a:bodyPr>
            <a:normAutofit fontScale="90000"/>
          </a:bodyPr>
          <a:lstStyle/>
          <a:p>
            <a:pPr algn="l"/>
            <a:r>
              <a:rPr lang="en-US" sz="3200" dirty="0" smtClean="0">
                <a:latin typeface="Verdana"/>
                <a:cs typeface="Verdana"/>
              </a:rPr>
              <a:t>Nutrition issue</a:t>
            </a:r>
            <a:r>
              <a:rPr lang="en-US" sz="3200" dirty="0">
                <a:latin typeface="Verdana"/>
                <a:cs typeface="Verdana"/>
              </a:rPr>
              <a:t>. Where will micronutrients come from?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48945793"/>
              </p:ext>
            </p:extLst>
          </p:nvPr>
        </p:nvGraphicFramePr>
        <p:xfrm>
          <a:off x="892969" y="1946672"/>
          <a:ext cx="7375067" cy="3710076"/>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5179567" y="1581721"/>
            <a:ext cx="3442883" cy="642938"/>
          </a:xfrm>
          <a:prstGeom prst="rect">
            <a:avLst/>
          </a:prstGeom>
          <a:solidFill>
            <a:schemeClr val="bg1"/>
          </a:solidFill>
          <a:ln>
            <a:noFill/>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a:solidFill>
                <a:srgbClr val="000000"/>
              </a:solidFill>
              <a:latin typeface="Helvetica Light" charset="0"/>
              <a:ea typeface="ＭＳ Ｐゴシック" charset="0"/>
              <a:cs typeface="Helvetica Light" charset="0"/>
              <a:sym typeface="Helvetica Light" charset="0"/>
            </a:endParaRPr>
          </a:p>
        </p:txBody>
      </p:sp>
      <p:sp>
        <p:nvSpPr>
          <p:cNvPr id="6" name="Rectangle 5"/>
          <p:cNvSpPr/>
          <p:nvPr/>
        </p:nvSpPr>
        <p:spPr bwMode="auto">
          <a:xfrm>
            <a:off x="6040288" y="1688877"/>
            <a:ext cx="2689318" cy="642938"/>
          </a:xfrm>
          <a:prstGeom prst="rect">
            <a:avLst/>
          </a:prstGeom>
          <a:solidFill>
            <a:schemeClr val="bg1"/>
          </a:solidFill>
          <a:ln>
            <a:noFill/>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a:solidFill>
                <a:srgbClr val="000000"/>
              </a:solidFill>
              <a:latin typeface="Helvetica Light" charset="0"/>
              <a:ea typeface="ＭＳ Ｐゴシック" charset="0"/>
              <a:cs typeface="Helvetica Light" charset="0"/>
              <a:sym typeface="Helvetica Light" charset="0"/>
            </a:endParaRPr>
          </a:p>
        </p:txBody>
      </p:sp>
      <p:sp>
        <p:nvSpPr>
          <p:cNvPr id="9" name="Rectangle 8"/>
          <p:cNvSpPr/>
          <p:nvPr/>
        </p:nvSpPr>
        <p:spPr>
          <a:xfrm>
            <a:off x="3407496" y="6163054"/>
            <a:ext cx="5417477" cy="218808"/>
          </a:xfrm>
          <a:prstGeom prst="rect">
            <a:avLst/>
          </a:prstGeom>
        </p:spPr>
        <p:txBody>
          <a:bodyPr wrap="square" lIns="64291" tIns="32146" rIns="64291" bIns="32146">
            <a:spAutoFit/>
          </a:bodyPr>
          <a:lstStyle/>
          <a:p>
            <a:pPr algn="r"/>
            <a:r>
              <a:rPr lang="en-US" sz="1000" i="1" dirty="0"/>
              <a:t>Modified after: </a:t>
            </a:r>
            <a:r>
              <a:rPr lang="en-US" sz="1000" i="1" dirty="0" err="1"/>
              <a:t>Msangi</a:t>
            </a:r>
            <a:r>
              <a:rPr lang="en-US" sz="1000" i="1" dirty="0"/>
              <a:t> and </a:t>
            </a:r>
            <a:r>
              <a:rPr lang="en-US" sz="1000" i="1" dirty="0" err="1"/>
              <a:t>Rosegrant</a:t>
            </a:r>
            <a:r>
              <a:rPr lang="en-US" sz="1000" i="1" dirty="0"/>
              <a:t> 2011. Feeding the Future’s Changing Diets.</a:t>
            </a:r>
          </a:p>
        </p:txBody>
      </p:sp>
    </p:spTree>
    <p:extLst>
      <p:ext uri="{BB962C8B-B14F-4D97-AF65-F5344CB8AC3E}">
        <p14:creationId xmlns:p14="http://schemas.microsoft.com/office/powerpoint/2010/main" val="236128499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Rounded Rectangle 4"/>
          <p:cNvSpPr/>
          <p:nvPr/>
        </p:nvSpPr>
        <p:spPr>
          <a:xfrm>
            <a:off x="4583376" y="2460008"/>
            <a:ext cx="4267200" cy="180719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83376" y="4267200"/>
            <a:ext cx="4267200" cy="153062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461687521"/>
              </p:ext>
            </p:extLst>
          </p:nvPr>
        </p:nvGraphicFramePr>
        <p:xfrm>
          <a:off x="234288" y="2438400"/>
          <a:ext cx="8382000" cy="3505200"/>
        </p:xfrm>
        <a:graphic>
          <a:graphicData uri="http://schemas.openxmlformats.org/drawingml/2006/table">
            <a:tbl>
              <a:tblPr/>
              <a:tblGrid>
                <a:gridCol w="4343400"/>
                <a:gridCol w="4038600"/>
              </a:tblGrid>
              <a:tr h="3505200">
                <a:tc>
                  <a:txBody>
                    <a:bodyPr/>
                    <a:lstStyle/>
                    <a:p>
                      <a:pPr marL="0" marR="0" algn="l">
                        <a:lnSpc>
                          <a:spcPct val="107000"/>
                        </a:lnSpc>
                        <a:spcBef>
                          <a:spcPts val="0"/>
                        </a:spcBef>
                        <a:spcAft>
                          <a:spcPts val="0"/>
                        </a:spcAft>
                      </a:pPr>
                      <a:r>
                        <a:rPr lang="en-US" sz="2000" b="1" dirty="0">
                          <a:latin typeface="Corbel"/>
                          <a:ea typeface="Calibri"/>
                          <a:cs typeface="Times New Roman"/>
                        </a:rPr>
                        <a:t>Goal 3.  Improve nutrition security to eliminate malnutrition and enhance healthy and nutritious diets. </a:t>
                      </a:r>
                      <a:r>
                        <a:rPr lang="en-US" sz="2000" dirty="0">
                          <a:latin typeface="Corbel"/>
                          <a:ea typeface="Calibri"/>
                          <a:cs typeface="Times New Roman"/>
                        </a:rPr>
                        <a:t>Healthy nutrition requires more than calories provided by staple foods, especially for young children. As dietary choices  change, new health issues emerge.</a:t>
                      </a:r>
                      <a:endParaRPr lang="en-US" sz="2000" dirty="0">
                        <a:latin typeface="Calibri"/>
                        <a:ea typeface="Calibri"/>
                        <a:cs typeface="Times New Roman"/>
                      </a:endParaRPr>
                    </a:p>
                  </a:txBody>
                  <a:tcPr marL="67601" marR="6760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8435" marR="0" indent="-171450" algn="l">
                        <a:lnSpc>
                          <a:spcPct val="107000"/>
                        </a:lnSpc>
                        <a:spcBef>
                          <a:spcPts val="0"/>
                        </a:spcBef>
                        <a:spcAft>
                          <a:spcPts val="0"/>
                        </a:spcAft>
                      </a:pPr>
                      <a:r>
                        <a:rPr lang="en-US" sz="2800" dirty="0">
                          <a:latin typeface="Corbel"/>
                          <a:ea typeface="Calibri"/>
                          <a:cs typeface="Times New Roman"/>
                        </a:rPr>
                        <a:t>A. Genetically modified staple food crops with </a:t>
                      </a:r>
                      <a:r>
                        <a:rPr lang="en-US" sz="2800" dirty="0" smtClean="0">
                          <a:latin typeface="Corbel"/>
                          <a:ea typeface="Calibri"/>
                          <a:cs typeface="Times New Roman"/>
                        </a:rPr>
                        <a:t>enhanced </a:t>
                      </a:r>
                      <a:r>
                        <a:rPr lang="en-US" sz="2800" dirty="0">
                          <a:latin typeface="Corbel"/>
                          <a:ea typeface="Calibri"/>
                          <a:cs typeface="Times New Roman"/>
                        </a:rPr>
                        <a:t>micronutrients and </a:t>
                      </a:r>
                      <a:r>
                        <a:rPr lang="en-US" sz="2800" dirty="0" smtClean="0">
                          <a:latin typeface="Corbel"/>
                          <a:ea typeface="Calibri"/>
                          <a:cs typeface="Times New Roman"/>
                        </a:rPr>
                        <a:t>vitamins. </a:t>
                      </a:r>
                      <a:endParaRPr lang="en-US" sz="2800" dirty="0">
                        <a:latin typeface="Calibri"/>
                        <a:ea typeface="Calibri"/>
                        <a:cs typeface="Times New Roman"/>
                      </a:endParaRPr>
                    </a:p>
                    <a:p>
                      <a:pPr marL="178435" marR="0" indent="-171450" algn="l">
                        <a:lnSpc>
                          <a:spcPct val="107000"/>
                        </a:lnSpc>
                        <a:spcBef>
                          <a:spcPts val="0"/>
                        </a:spcBef>
                        <a:spcAft>
                          <a:spcPts val="0"/>
                        </a:spcAft>
                      </a:pPr>
                      <a:r>
                        <a:rPr lang="en-US" sz="2800" dirty="0">
                          <a:latin typeface="Corbel"/>
                          <a:ea typeface="Calibri"/>
                          <a:cs typeface="Times New Roman"/>
                        </a:rPr>
                        <a:t>B. Enhanced diversity of food sources in an </a:t>
                      </a:r>
                      <a:r>
                        <a:rPr lang="en-US" sz="2800" dirty="0" err="1" smtClean="0">
                          <a:latin typeface="Corbel"/>
                          <a:ea typeface="Calibri"/>
                          <a:cs typeface="Times New Roman"/>
                        </a:rPr>
                        <a:t>agrodiversity</a:t>
                      </a:r>
                      <a:r>
                        <a:rPr lang="en-US" sz="2800" dirty="0" smtClean="0">
                          <a:latin typeface="Corbel"/>
                          <a:ea typeface="Calibri"/>
                          <a:cs typeface="Times New Roman"/>
                        </a:rPr>
                        <a:t> </a:t>
                      </a:r>
                      <a:r>
                        <a:rPr lang="en-US" sz="2800" dirty="0">
                          <a:latin typeface="Corbel"/>
                          <a:ea typeface="Calibri"/>
                          <a:cs typeface="Times New Roman"/>
                        </a:rPr>
                        <a:t>approach</a:t>
                      </a:r>
                      <a:endParaRPr lang="en-US" sz="2800" dirty="0">
                        <a:latin typeface="Calibri"/>
                        <a:ea typeface="Calibri"/>
                        <a:cs typeface="Times New Roman"/>
                      </a:endParaRPr>
                    </a:p>
                  </a:txBody>
                  <a:tcPr marL="67601" marR="6760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26123562"/>
              </p:ext>
            </p:extLst>
          </p:nvPr>
        </p:nvGraphicFramePr>
        <p:xfrm>
          <a:off x="310488" y="1981200"/>
          <a:ext cx="8763000" cy="326136"/>
        </p:xfrm>
        <a:graphic>
          <a:graphicData uri="http://schemas.openxmlformats.org/drawingml/2006/table">
            <a:tbl>
              <a:tblPr/>
              <a:tblGrid>
                <a:gridCol w="4572000"/>
                <a:gridCol w="3971925"/>
                <a:gridCol w="219075"/>
              </a:tblGrid>
              <a:tr h="176828">
                <a:tc>
                  <a:txBody>
                    <a:bodyPr/>
                    <a:lstStyle/>
                    <a:p>
                      <a:pPr marL="0" marR="0" algn="l">
                        <a:lnSpc>
                          <a:spcPct val="107000"/>
                        </a:lnSpc>
                        <a:spcBef>
                          <a:spcPts val="0"/>
                        </a:spcBef>
                        <a:spcAft>
                          <a:spcPts val="0"/>
                        </a:spcAft>
                      </a:pPr>
                      <a:r>
                        <a:rPr lang="en-US" sz="2000" b="1" dirty="0">
                          <a:latin typeface="Corbel"/>
                          <a:ea typeface="Calibri"/>
                          <a:cs typeface="Times New Roman"/>
                        </a:rPr>
                        <a:t>CGIAR system level objectives</a:t>
                      </a:r>
                      <a:endParaRPr lang="en-US" sz="2000" dirty="0">
                        <a:latin typeface="Calibri"/>
                        <a:ea typeface="Calibri"/>
                        <a:cs typeface="Times New Roman"/>
                      </a:endParaRPr>
                    </a:p>
                  </a:txBody>
                  <a:tcPr marL="67601" marR="6760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a:lnSpc>
                          <a:spcPct val="107000"/>
                        </a:lnSpc>
                        <a:spcBef>
                          <a:spcPts val="0"/>
                        </a:spcBef>
                        <a:spcAft>
                          <a:spcPts val="0"/>
                        </a:spcAft>
                      </a:pPr>
                      <a:r>
                        <a:rPr lang="en-US" sz="2000" b="1" dirty="0">
                          <a:latin typeface="Corbel"/>
                          <a:ea typeface="Calibri"/>
                          <a:cs typeface="Times New Roman"/>
                        </a:rPr>
                        <a:t>Competing Theories of Change</a:t>
                      </a:r>
                      <a:endParaRPr lang="en-US" sz="2000" dirty="0">
                        <a:latin typeface="Calibri"/>
                        <a:ea typeface="Calibri"/>
                        <a:cs typeface="Times New Roman"/>
                      </a:endParaRPr>
                    </a:p>
                  </a:txBody>
                  <a:tcPr marL="67601" marR="6760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Tree>
    <p:extLst>
      <p:ext uri="{BB962C8B-B14F-4D97-AF65-F5344CB8AC3E}">
        <p14:creationId xmlns:p14="http://schemas.microsoft.com/office/powerpoint/2010/main" val="1846580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US" dirty="0" smtClean="0"/>
              <a:t>Daily nutrient requirement</a:t>
            </a:r>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2952748147"/>
              </p:ext>
            </p:extLst>
          </p:nvPr>
        </p:nvGraphicFramePr>
        <p:xfrm>
          <a:off x="251521" y="1628800"/>
          <a:ext cx="2880319" cy="1691640"/>
        </p:xfrm>
        <a:graphic>
          <a:graphicData uri="http://schemas.openxmlformats.org/drawingml/2006/table">
            <a:tbl>
              <a:tblPr/>
              <a:tblGrid>
                <a:gridCol w="1899784"/>
                <a:gridCol w="612835"/>
                <a:gridCol w="367700"/>
              </a:tblGrid>
              <a:tr h="182880">
                <a:tc>
                  <a:txBody>
                    <a:bodyPr/>
                    <a:lstStyle/>
                    <a:p>
                      <a:pPr algn="l" fontAlgn="b"/>
                      <a:r>
                        <a:rPr lang="en-GB" sz="1800" b="1" i="0" u="none" strike="noStrike" dirty="0">
                          <a:solidFill>
                            <a:srgbClr val="000000"/>
                          </a:solidFill>
                          <a:effectLst/>
                          <a:latin typeface="Calibri"/>
                        </a:rPr>
                        <a:t>Macronutrients</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800" b="1" i="0" u="none" strike="noStrike" dirty="0" smtClean="0">
                          <a:solidFill>
                            <a:srgbClr val="000000"/>
                          </a:solidFill>
                          <a:effectLst/>
                          <a:latin typeface="Calibri"/>
                        </a:rPr>
                        <a:t>5</a:t>
                      </a:r>
                      <a:endParaRPr lang="en-GB" sz="1800" b="1" i="0" u="none" strike="noStrike" dirty="0">
                        <a:solidFill>
                          <a:srgbClr val="000000"/>
                        </a:solidFill>
                        <a:effectLst/>
                        <a:latin typeface="Calibri"/>
                      </a:endParaRP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GB" sz="1800" b="1" i="0" u="none" strike="noStrike" dirty="0">
                        <a:solidFill>
                          <a:srgbClr val="000000"/>
                        </a:solidFill>
                        <a:effectLst/>
                        <a:latin typeface="Calibri"/>
                      </a:endParaRP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82880">
                <a:tc>
                  <a:txBody>
                    <a:bodyPr/>
                    <a:lstStyle/>
                    <a:p>
                      <a:pPr algn="l" fontAlgn="b"/>
                      <a:r>
                        <a:rPr lang="en-GB" sz="1800" b="0" i="0" u="none" strike="noStrike" dirty="0" smtClean="0">
                          <a:solidFill>
                            <a:srgbClr val="000000"/>
                          </a:solidFill>
                          <a:effectLst/>
                          <a:latin typeface="Calibri"/>
                        </a:rPr>
                        <a:t>Carbohydrate </a:t>
                      </a:r>
                      <a:r>
                        <a:rPr lang="en-GB" sz="1800" b="0" i="0" u="none" strike="noStrike" dirty="0">
                          <a:solidFill>
                            <a:srgbClr val="000000"/>
                          </a:solidFill>
                          <a:effectLst/>
                          <a:latin typeface="Calibri"/>
                        </a:rPr>
                        <a:t>    </a:t>
                      </a: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800" b="0" i="0" u="none" strike="noStrike">
                          <a:solidFill>
                            <a:srgbClr val="000000"/>
                          </a:solidFill>
                          <a:effectLst/>
                          <a:latin typeface="Calibri"/>
                        </a:rPr>
                        <a:t>130</a:t>
                      </a: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r>
                        <a:rPr lang="en-GB" sz="1800" b="0" i="0" u="none" strike="noStrike">
                          <a:solidFill>
                            <a:srgbClr val="000000"/>
                          </a:solidFill>
                          <a:effectLst/>
                          <a:latin typeface="Calibri"/>
                        </a:rPr>
                        <a:t>g </a:t>
                      </a: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r>
              <a:tr h="182880">
                <a:tc>
                  <a:txBody>
                    <a:bodyPr/>
                    <a:lstStyle/>
                    <a:p>
                      <a:pPr algn="l" fontAlgn="b"/>
                      <a:r>
                        <a:rPr lang="en-GB" sz="1800" b="0" i="0" u="none" strike="noStrike">
                          <a:solidFill>
                            <a:srgbClr val="000000"/>
                          </a:solidFill>
                          <a:effectLst/>
                          <a:latin typeface="Calibri"/>
                        </a:rPr>
                        <a:t>Dietary Fiber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25</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Linoleic Acid     </a:t>
                      </a:r>
                    </a:p>
                  </a:txBody>
                  <a:tcPr marL="7620" marR="7620" marT="7620" marB="0" anchor="b">
                    <a:lnL>
                      <a:noFill/>
                    </a:lnL>
                    <a:lnR>
                      <a:noFill/>
                    </a:lnR>
                    <a:lnT>
                      <a:noFill/>
                    </a:lnT>
                    <a:lnB>
                      <a:noFill/>
                    </a:lnB>
                  </a:tcPr>
                </a:tc>
                <a:tc>
                  <a:txBody>
                    <a:bodyPr/>
                    <a:lstStyle/>
                    <a:p>
                      <a:pPr algn="r" fontAlgn="b"/>
                      <a:r>
                        <a:rPr lang="en-GB" sz="1800" b="0" i="0" u="none" strike="noStrike" dirty="0">
                          <a:solidFill>
                            <a:srgbClr val="000000"/>
                          </a:solidFill>
                          <a:effectLst/>
                          <a:latin typeface="Calibri"/>
                        </a:rPr>
                        <a:t>12000</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marL="271463" indent="-271463" algn="l" fontAlgn="b"/>
                      <a:r>
                        <a:rPr lang="en-GB" sz="1800" b="0" i="0" u="none" strike="noStrike" dirty="0">
                          <a:solidFill>
                            <a:srgbClr val="000000"/>
                          </a:solidFill>
                          <a:effectLst/>
                          <a:latin typeface="Calibri"/>
                        </a:rPr>
                        <a:t>Alpha-</a:t>
                      </a:r>
                      <a:r>
                        <a:rPr lang="en-GB" sz="1800" b="0" i="0" u="none" strike="noStrike" dirty="0" err="1">
                          <a:solidFill>
                            <a:srgbClr val="000000"/>
                          </a:solidFill>
                          <a:effectLst/>
                          <a:latin typeface="Calibri"/>
                        </a:rPr>
                        <a:t>Linolenic</a:t>
                      </a:r>
                      <a:r>
                        <a:rPr lang="en-GB" sz="1800" b="0" i="0" u="none" strike="noStrike" dirty="0">
                          <a:solidFill>
                            <a:srgbClr val="000000"/>
                          </a:solidFill>
                          <a:effectLst/>
                          <a:latin typeface="Calibri"/>
                        </a:rPr>
                        <a:t> Acid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1100</a:t>
                      </a:r>
                    </a:p>
                  </a:txBody>
                  <a:tcPr marL="7620" marR="7620" marT="7620" marB="0" anchor="b">
                    <a:lnL>
                      <a:noFill/>
                    </a:lnL>
                    <a:lnR>
                      <a:noFill/>
                    </a:lnR>
                    <a:lnT>
                      <a:noFill/>
                    </a:lnT>
                    <a:lnB>
                      <a:noFill/>
                    </a:lnB>
                  </a:tcPr>
                </a:tc>
                <a:tc>
                  <a:txBody>
                    <a:bodyPr/>
                    <a:lstStyle/>
                    <a:p>
                      <a:pPr algn="l" fontAlgn="b"/>
                      <a:r>
                        <a:rPr lang="en-GB" sz="1800" b="0" i="0" u="none" strike="noStrike" dirty="0">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dirty="0">
                          <a:solidFill>
                            <a:srgbClr val="000000"/>
                          </a:solidFill>
                          <a:effectLst/>
                          <a:latin typeface="Calibri"/>
                        </a:rPr>
                        <a:t>Protein     </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1800" b="0" i="0" u="none" strike="noStrike">
                          <a:solidFill>
                            <a:srgbClr val="000000"/>
                          </a:solidFill>
                          <a:effectLst/>
                          <a:latin typeface="Calibri"/>
                        </a:rPr>
                        <a:t>47</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en-GB" sz="1800" b="0" i="0" u="none" strike="noStrike" dirty="0">
                          <a:solidFill>
                            <a:srgbClr val="000000"/>
                          </a:solidFill>
                          <a:effectLst/>
                          <a:latin typeface="Calibri"/>
                        </a:rPr>
                        <a:t>g </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862640159"/>
              </p:ext>
            </p:extLst>
          </p:nvPr>
        </p:nvGraphicFramePr>
        <p:xfrm>
          <a:off x="3239852" y="1628800"/>
          <a:ext cx="2664296" cy="4503420"/>
        </p:xfrm>
        <a:graphic>
          <a:graphicData uri="http://schemas.openxmlformats.org/drawingml/2006/table">
            <a:tbl>
              <a:tblPr/>
              <a:tblGrid>
                <a:gridCol w="1480164"/>
                <a:gridCol w="464052"/>
                <a:gridCol w="720080"/>
              </a:tblGrid>
              <a:tr h="182880">
                <a:tc>
                  <a:txBody>
                    <a:bodyPr/>
                    <a:lstStyle/>
                    <a:p>
                      <a:pPr algn="l" fontAlgn="b"/>
                      <a:r>
                        <a:rPr lang="en-GB" sz="1800" b="1" i="0" u="none" strike="noStrike" dirty="0">
                          <a:solidFill>
                            <a:srgbClr val="000000"/>
                          </a:solidFill>
                          <a:effectLst/>
                          <a:latin typeface="Calibri"/>
                        </a:rPr>
                        <a:t>Vitamins</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GB" sz="1800" b="1" i="0" u="none" strike="noStrike">
                        <a:solidFill>
                          <a:srgbClr val="000000"/>
                        </a:solidFill>
                        <a:effectLst/>
                        <a:latin typeface="Calibri"/>
                      </a:endParaRP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800" b="1" i="0" u="none" strike="noStrike" dirty="0" smtClean="0">
                          <a:solidFill>
                            <a:srgbClr val="000000"/>
                          </a:solidFill>
                          <a:effectLst/>
                          <a:latin typeface="Calibri"/>
                        </a:rPr>
                        <a:t>14</a:t>
                      </a:r>
                      <a:endParaRPr lang="en-GB" sz="1800" b="1" i="0" u="none" strike="noStrike" dirty="0">
                        <a:solidFill>
                          <a:srgbClr val="000000"/>
                        </a:solidFill>
                        <a:effectLst/>
                        <a:latin typeface="Calibri"/>
                      </a:endParaRP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82880">
                <a:tc>
                  <a:txBody>
                    <a:bodyPr/>
                    <a:lstStyle/>
                    <a:p>
                      <a:pPr algn="l" fontAlgn="b"/>
                      <a:r>
                        <a:rPr lang="en-GB" sz="1800" b="0" i="0" u="none" strike="noStrike">
                          <a:solidFill>
                            <a:srgbClr val="000000"/>
                          </a:solidFill>
                          <a:effectLst/>
                          <a:latin typeface="Calibri"/>
                        </a:rPr>
                        <a:t>Vitamin A     </a:t>
                      </a: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800" b="0" i="0" u="none" strike="noStrike" dirty="0">
                          <a:solidFill>
                            <a:srgbClr val="000000"/>
                          </a:solidFill>
                          <a:effectLst/>
                          <a:latin typeface="Calibri"/>
                        </a:rPr>
                        <a:t>500</a:t>
                      </a: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r>
                        <a:rPr lang="en-GB" sz="1800" b="0" i="0" u="none" strike="noStrike" dirty="0" smtClean="0">
                          <a:solidFill>
                            <a:srgbClr val="000000"/>
                          </a:solidFill>
                          <a:effectLst/>
                          <a:latin typeface="Calibri"/>
                        </a:rPr>
                        <a:t>µg </a:t>
                      </a:r>
                      <a:r>
                        <a:rPr lang="en-GB" sz="1800" b="0" i="0" u="none" strike="noStrike" dirty="0">
                          <a:solidFill>
                            <a:srgbClr val="000000"/>
                          </a:solidFill>
                          <a:effectLst/>
                          <a:latin typeface="Calibri"/>
                        </a:rPr>
                        <a:t>RE</a:t>
                      </a: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r>
              <a:tr h="182880">
                <a:tc>
                  <a:txBody>
                    <a:bodyPr/>
                    <a:lstStyle/>
                    <a:p>
                      <a:pPr algn="l" fontAlgn="b"/>
                      <a:r>
                        <a:rPr lang="en-GB" sz="1800" b="0" i="0" u="none" strike="noStrike">
                          <a:solidFill>
                            <a:srgbClr val="000000"/>
                          </a:solidFill>
                          <a:effectLst/>
                          <a:latin typeface="Calibri"/>
                        </a:rPr>
                        <a:t>Vitamin C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50</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Vitamin D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200</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IU </a:t>
                      </a:r>
                    </a:p>
                  </a:txBody>
                  <a:tcPr marL="7620" marR="7620" marT="7620" marB="0" anchor="b">
                    <a:lnL>
                      <a:noFill/>
                    </a:lnL>
                    <a:lnR>
                      <a:noFill/>
                    </a:lnR>
                    <a:lnT>
                      <a:noFill/>
                    </a:lnT>
                    <a:lnB>
                      <a:noFill/>
                    </a:lnB>
                  </a:tcPr>
                </a:tc>
              </a:tr>
              <a:tr h="182880">
                <a:tc>
                  <a:txBody>
                    <a:bodyPr/>
                    <a:lstStyle/>
                    <a:p>
                      <a:pPr algn="l" fontAlgn="b"/>
                      <a:r>
                        <a:rPr lang="en-GB" sz="1800" b="0" i="0" u="none" strike="noStrike" dirty="0">
                          <a:solidFill>
                            <a:srgbClr val="000000"/>
                          </a:solidFill>
                          <a:effectLst/>
                          <a:latin typeface="Calibri"/>
                        </a:rPr>
                        <a:t>Vitamin E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15</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Vitamin K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90</a:t>
                      </a:r>
                    </a:p>
                  </a:txBody>
                  <a:tcPr marL="7620" marR="7620" marT="7620" marB="0" anchor="b">
                    <a:lnL>
                      <a:noFill/>
                    </a:lnL>
                    <a:lnR>
                      <a:noFill/>
                    </a:lnR>
                    <a:lnT>
                      <a:noFill/>
                    </a:lnT>
                    <a:lnB>
                      <a:noFill/>
                    </a:lnB>
                  </a:tcPr>
                </a:tc>
                <a:tc>
                  <a:txBody>
                    <a:bodyPr/>
                    <a:lstStyle/>
                    <a:p>
                      <a:pPr algn="l" fontAlgn="b"/>
                      <a:r>
                        <a:rPr lang="en-GB" sz="1800" b="0" i="0" u="none" strike="noStrike" dirty="0" smtClean="0">
                          <a:solidFill>
                            <a:srgbClr val="000000"/>
                          </a:solidFill>
                          <a:effectLst/>
                          <a:latin typeface="+mn-lt"/>
                        </a:rPr>
                        <a:t>µg</a:t>
                      </a:r>
                      <a:r>
                        <a:rPr lang="en-GB" sz="1800" b="0" i="0" u="none" strike="noStrike" dirty="0">
                          <a:solidFill>
                            <a:srgbClr val="000000"/>
                          </a:solidFill>
                          <a:effectLst/>
                          <a:latin typeface="Calibri"/>
                        </a:rPr>
                        <a:t>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Thiamin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1.1</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Riboflavin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1.1</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Niacin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14</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Vitamin B6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1.3</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Folate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400</a:t>
                      </a:r>
                    </a:p>
                  </a:txBody>
                  <a:tcPr marL="7620" marR="7620" marT="7620" marB="0" anchor="b">
                    <a:lnL>
                      <a:noFill/>
                    </a:lnL>
                    <a:lnR>
                      <a:noFill/>
                    </a:lnR>
                    <a:lnT>
                      <a:noFill/>
                    </a:lnT>
                    <a:lnB>
                      <a:noFill/>
                    </a:lnB>
                  </a:tcPr>
                </a:tc>
                <a:tc>
                  <a:txBody>
                    <a:bodyPr/>
                    <a:lstStyle/>
                    <a:p>
                      <a:pPr algn="l" fontAlgn="b"/>
                      <a:r>
                        <a:rPr lang="en-GB" sz="1800" b="0" i="0" u="none" strike="noStrike" dirty="0" smtClean="0">
                          <a:solidFill>
                            <a:srgbClr val="000000"/>
                          </a:solidFill>
                          <a:effectLst/>
                          <a:latin typeface="+mn-lt"/>
                        </a:rPr>
                        <a:t>µ</a:t>
                      </a:r>
                      <a:r>
                        <a:rPr lang="en-GB" sz="1800" b="0" i="0" u="none" strike="noStrike" dirty="0" smtClean="0">
                          <a:solidFill>
                            <a:srgbClr val="000000"/>
                          </a:solidFill>
                          <a:effectLst/>
                          <a:latin typeface="Calibri"/>
                        </a:rPr>
                        <a:t>g</a:t>
                      </a:r>
                      <a:r>
                        <a:rPr lang="en-GB" sz="1800" b="0" i="0" u="none" strike="noStrike" dirty="0">
                          <a:solidFill>
                            <a:srgbClr val="000000"/>
                          </a:solidFill>
                          <a:effectLst/>
                          <a:latin typeface="Calibri"/>
                        </a:rPr>
                        <a:t>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Vitamin B12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2.4</a:t>
                      </a:r>
                    </a:p>
                  </a:txBody>
                  <a:tcPr marL="7620" marR="7620" marT="7620" marB="0" anchor="b">
                    <a:lnL>
                      <a:noFill/>
                    </a:lnL>
                    <a:lnR>
                      <a:noFill/>
                    </a:lnR>
                    <a:lnT>
                      <a:noFill/>
                    </a:lnT>
                    <a:lnB>
                      <a:noFill/>
                    </a:lnB>
                  </a:tcPr>
                </a:tc>
                <a:tc>
                  <a:txBody>
                    <a:bodyPr/>
                    <a:lstStyle/>
                    <a:p>
                      <a:pPr algn="l" fontAlgn="b"/>
                      <a:r>
                        <a:rPr lang="en-GB" sz="1800" b="0" i="0" u="none" strike="noStrike" dirty="0" smtClean="0">
                          <a:solidFill>
                            <a:srgbClr val="000000"/>
                          </a:solidFill>
                          <a:effectLst/>
                          <a:latin typeface="+mn-lt"/>
                        </a:rPr>
                        <a:t>µ</a:t>
                      </a:r>
                      <a:r>
                        <a:rPr lang="en-GB" sz="1800" b="0" i="0" u="none" strike="noStrike" dirty="0" smtClean="0">
                          <a:solidFill>
                            <a:srgbClr val="000000"/>
                          </a:solidFill>
                          <a:effectLst/>
                          <a:latin typeface="Calibri"/>
                        </a:rPr>
                        <a:t>g</a:t>
                      </a:r>
                      <a:r>
                        <a:rPr lang="en-GB" sz="1800" b="0" i="0" u="none" strike="noStrike" dirty="0">
                          <a:solidFill>
                            <a:srgbClr val="000000"/>
                          </a:solidFill>
                          <a:effectLst/>
                          <a:latin typeface="Calibri"/>
                        </a:rPr>
                        <a:t> </a:t>
                      </a:r>
                    </a:p>
                  </a:txBody>
                  <a:tcPr marL="7620" marR="7620" marT="7620" marB="0" anchor="b">
                    <a:lnL>
                      <a:noFill/>
                    </a:lnL>
                    <a:lnR>
                      <a:noFill/>
                    </a:lnR>
                    <a:lnT>
                      <a:noFill/>
                    </a:lnT>
                    <a:lnB>
                      <a:noFill/>
                    </a:lnB>
                  </a:tcPr>
                </a:tc>
              </a:tr>
              <a:tr h="182880">
                <a:tc>
                  <a:txBody>
                    <a:bodyPr/>
                    <a:lstStyle/>
                    <a:p>
                      <a:pPr marL="358775" indent="-358775" algn="l" fontAlgn="b"/>
                      <a:r>
                        <a:rPr lang="en-GB" sz="1800" b="0" i="0" u="none" strike="noStrike" dirty="0">
                          <a:solidFill>
                            <a:srgbClr val="000000"/>
                          </a:solidFill>
                          <a:effectLst/>
                          <a:latin typeface="Calibri"/>
                        </a:rPr>
                        <a:t>Pantothenic Acid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5</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Biotin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30</a:t>
                      </a:r>
                    </a:p>
                  </a:txBody>
                  <a:tcPr marL="7620" marR="7620" marT="7620" marB="0" anchor="b">
                    <a:lnL>
                      <a:noFill/>
                    </a:lnL>
                    <a:lnR>
                      <a:noFill/>
                    </a:lnR>
                    <a:lnT>
                      <a:noFill/>
                    </a:lnT>
                    <a:lnB>
                      <a:noFill/>
                    </a:lnB>
                  </a:tcPr>
                </a:tc>
                <a:tc>
                  <a:txBody>
                    <a:bodyPr/>
                    <a:lstStyle/>
                    <a:p>
                      <a:pPr algn="l" fontAlgn="b"/>
                      <a:r>
                        <a:rPr lang="en-GB" sz="1800" b="0" i="0" u="none" strike="noStrike" dirty="0" smtClean="0">
                          <a:solidFill>
                            <a:srgbClr val="000000"/>
                          </a:solidFill>
                          <a:effectLst/>
                          <a:latin typeface="+mn-lt"/>
                        </a:rPr>
                        <a:t>µ</a:t>
                      </a:r>
                      <a:r>
                        <a:rPr lang="en-GB" sz="1800" b="0" i="0" u="none" strike="noStrike" dirty="0" smtClean="0">
                          <a:solidFill>
                            <a:srgbClr val="000000"/>
                          </a:solidFill>
                          <a:effectLst/>
                          <a:latin typeface="Calibri"/>
                        </a:rPr>
                        <a:t>g</a:t>
                      </a:r>
                      <a:r>
                        <a:rPr lang="en-GB" sz="1800" b="0" i="0" u="none" strike="noStrike" dirty="0">
                          <a:solidFill>
                            <a:srgbClr val="000000"/>
                          </a:solidFill>
                          <a:effectLst/>
                          <a:latin typeface="Calibri"/>
                        </a:rPr>
                        <a:t> </a:t>
                      </a:r>
                    </a:p>
                  </a:txBody>
                  <a:tcPr marL="7620" marR="7620" marT="7620" marB="0" anchor="b">
                    <a:lnL>
                      <a:noFill/>
                    </a:lnL>
                    <a:lnR>
                      <a:noFill/>
                    </a:lnR>
                    <a:lnT>
                      <a:noFill/>
                    </a:lnT>
                    <a:lnB>
                      <a:noFill/>
                    </a:lnB>
                  </a:tcPr>
                </a:tc>
              </a:tr>
              <a:tr h="182880">
                <a:tc>
                  <a:txBody>
                    <a:bodyPr/>
                    <a:lstStyle/>
                    <a:p>
                      <a:pPr algn="l" fontAlgn="b"/>
                      <a:r>
                        <a:rPr lang="en-GB" sz="1800" b="0" i="0" u="none" strike="noStrike" dirty="0">
                          <a:solidFill>
                            <a:srgbClr val="000000"/>
                          </a:solidFill>
                          <a:effectLst/>
                          <a:latin typeface="Calibri"/>
                        </a:rPr>
                        <a:t>Choline     </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1800" b="0" i="0" u="none" strike="noStrike">
                          <a:solidFill>
                            <a:srgbClr val="000000"/>
                          </a:solidFill>
                          <a:effectLst/>
                          <a:latin typeface="Calibri"/>
                        </a:rPr>
                        <a:t>425</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en-GB" sz="1800" b="0" i="0" u="none" strike="noStrike" dirty="0">
                          <a:solidFill>
                            <a:srgbClr val="000000"/>
                          </a:solidFill>
                          <a:effectLst/>
                          <a:latin typeface="Calibri"/>
                        </a:rPr>
                        <a:t>mg </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831452465"/>
              </p:ext>
            </p:extLst>
          </p:nvPr>
        </p:nvGraphicFramePr>
        <p:xfrm>
          <a:off x="6084168" y="1628800"/>
          <a:ext cx="2952329" cy="3665220"/>
        </p:xfrm>
        <a:graphic>
          <a:graphicData uri="http://schemas.openxmlformats.org/drawingml/2006/table">
            <a:tbl>
              <a:tblPr/>
              <a:tblGrid>
                <a:gridCol w="1656184"/>
                <a:gridCol w="720080"/>
                <a:gridCol w="576065"/>
              </a:tblGrid>
              <a:tr h="182880">
                <a:tc>
                  <a:txBody>
                    <a:bodyPr/>
                    <a:lstStyle/>
                    <a:p>
                      <a:pPr algn="l" fontAlgn="b"/>
                      <a:r>
                        <a:rPr lang="en-GB" sz="1800" b="1" i="0" u="none" strike="noStrike" dirty="0">
                          <a:solidFill>
                            <a:srgbClr val="000000"/>
                          </a:solidFill>
                          <a:effectLst/>
                          <a:latin typeface="Calibri"/>
                        </a:rPr>
                        <a:t>Minerals</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800" b="1" i="0" u="none" strike="noStrike" dirty="0" smtClean="0">
                          <a:solidFill>
                            <a:srgbClr val="000000"/>
                          </a:solidFill>
                          <a:effectLst/>
                          <a:latin typeface="Calibri"/>
                        </a:rPr>
                        <a:t>12</a:t>
                      </a:r>
                      <a:endParaRPr lang="en-GB" sz="1800" b="1" i="0" u="none" strike="noStrike" dirty="0">
                        <a:solidFill>
                          <a:srgbClr val="000000"/>
                        </a:solidFill>
                        <a:effectLst/>
                        <a:latin typeface="Calibri"/>
                      </a:endParaRP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GB" sz="1800" b="1" i="0" u="none" strike="noStrike" dirty="0">
                        <a:solidFill>
                          <a:srgbClr val="000000"/>
                        </a:solidFill>
                        <a:effectLst/>
                        <a:latin typeface="Calibri"/>
                      </a:endParaRP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82880">
                <a:tc>
                  <a:txBody>
                    <a:bodyPr/>
                    <a:lstStyle/>
                    <a:p>
                      <a:pPr algn="l" fontAlgn="b"/>
                      <a:r>
                        <a:rPr lang="en-GB" sz="1800" b="0" i="0" u="none" strike="noStrike">
                          <a:solidFill>
                            <a:srgbClr val="000000"/>
                          </a:solidFill>
                          <a:effectLst/>
                          <a:latin typeface="Calibri"/>
                        </a:rPr>
                        <a:t>Calcium     </a:t>
                      </a: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800" b="0" i="0" u="none" strike="noStrike">
                          <a:solidFill>
                            <a:srgbClr val="000000"/>
                          </a:solidFill>
                          <a:effectLst/>
                          <a:latin typeface="Calibri"/>
                        </a:rPr>
                        <a:t>1000</a:t>
                      </a: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r>
              <a:tr h="182880">
                <a:tc>
                  <a:txBody>
                    <a:bodyPr/>
                    <a:lstStyle/>
                    <a:p>
                      <a:pPr algn="l" fontAlgn="b"/>
                      <a:r>
                        <a:rPr lang="en-GB" sz="1800" b="0" i="0" u="none" strike="noStrike">
                          <a:solidFill>
                            <a:srgbClr val="000000"/>
                          </a:solidFill>
                          <a:effectLst/>
                          <a:latin typeface="Calibri"/>
                        </a:rPr>
                        <a:t>Chromium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25</a:t>
                      </a:r>
                    </a:p>
                  </a:txBody>
                  <a:tcPr marL="7620" marR="7620" marT="7620" marB="0" anchor="b">
                    <a:lnL>
                      <a:noFill/>
                    </a:lnL>
                    <a:lnR>
                      <a:noFill/>
                    </a:lnR>
                    <a:lnT>
                      <a:noFill/>
                    </a:lnT>
                    <a:lnB>
                      <a:noFill/>
                    </a:lnB>
                  </a:tcPr>
                </a:tc>
                <a:tc>
                  <a:txBody>
                    <a:bodyPr/>
                    <a:lstStyle/>
                    <a:p>
                      <a:pPr algn="l" fontAlgn="b"/>
                      <a:r>
                        <a:rPr lang="en-GB" sz="1800" b="0" i="0" u="none" strike="noStrike" dirty="0" smtClean="0">
                          <a:solidFill>
                            <a:srgbClr val="000000"/>
                          </a:solidFill>
                          <a:effectLst/>
                          <a:latin typeface="+mn-lt"/>
                        </a:rPr>
                        <a:t>µ</a:t>
                      </a:r>
                      <a:r>
                        <a:rPr lang="en-GB" sz="1800" b="0" i="0" u="none" strike="noStrike" dirty="0" smtClean="0">
                          <a:solidFill>
                            <a:srgbClr val="000000"/>
                          </a:solidFill>
                          <a:effectLst/>
                          <a:latin typeface="Calibri"/>
                        </a:rPr>
                        <a:t>g</a:t>
                      </a:r>
                      <a:r>
                        <a:rPr lang="en-GB" sz="1800" b="0" i="0" u="none" strike="noStrike" dirty="0">
                          <a:solidFill>
                            <a:srgbClr val="000000"/>
                          </a:solidFill>
                          <a:effectLst/>
                          <a:latin typeface="Calibri"/>
                        </a:rPr>
                        <a:t>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Copper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0.9</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Flouride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3</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Iodine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150</a:t>
                      </a:r>
                    </a:p>
                  </a:txBody>
                  <a:tcPr marL="7620" marR="7620" marT="7620" marB="0" anchor="b">
                    <a:lnL>
                      <a:noFill/>
                    </a:lnL>
                    <a:lnR>
                      <a:noFill/>
                    </a:lnR>
                    <a:lnT>
                      <a:noFill/>
                    </a:lnT>
                    <a:lnB>
                      <a:noFill/>
                    </a:lnB>
                  </a:tcPr>
                </a:tc>
                <a:tc>
                  <a:txBody>
                    <a:bodyPr/>
                    <a:lstStyle/>
                    <a:p>
                      <a:pPr algn="l" fontAlgn="b"/>
                      <a:r>
                        <a:rPr lang="en-GB" sz="1800" b="0" i="0" u="none" strike="noStrike" dirty="0" smtClean="0">
                          <a:solidFill>
                            <a:srgbClr val="000000"/>
                          </a:solidFill>
                          <a:effectLst/>
                          <a:latin typeface="+mn-lt"/>
                        </a:rPr>
                        <a:t>µ</a:t>
                      </a:r>
                      <a:r>
                        <a:rPr lang="en-GB" sz="1800" b="0" i="0" u="none" strike="noStrike" dirty="0" smtClean="0">
                          <a:solidFill>
                            <a:srgbClr val="000000"/>
                          </a:solidFill>
                          <a:effectLst/>
                          <a:latin typeface="Calibri"/>
                        </a:rPr>
                        <a:t>g</a:t>
                      </a:r>
                      <a:r>
                        <a:rPr lang="en-GB" sz="1800" b="0" i="0" u="none" strike="noStrike" dirty="0">
                          <a:solidFill>
                            <a:srgbClr val="000000"/>
                          </a:solidFill>
                          <a:effectLst/>
                          <a:latin typeface="Calibri"/>
                        </a:rPr>
                        <a:t>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Iron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18</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Magnesium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320</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Manganese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1.8</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Molybdenum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45</a:t>
                      </a:r>
                    </a:p>
                  </a:txBody>
                  <a:tcPr marL="7620" marR="7620" marT="7620" marB="0" anchor="b">
                    <a:lnL>
                      <a:noFill/>
                    </a:lnL>
                    <a:lnR>
                      <a:noFill/>
                    </a:lnR>
                    <a:lnT>
                      <a:noFill/>
                    </a:lnT>
                    <a:lnB>
                      <a:noFill/>
                    </a:lnB>
                  </a:tcPr>
                </a:tc>
                <a:tc>
                  <a:txBody>
                    <a:bodyPr/>
                    <a:lstStyle/>
                    <a:p>
                      <a:pPr algn="l" fontAlgn="b"/>
                      <a:r>
                        <a:rPr lang="en-GB" sz="1800" b="0" i="0" u="none" strike="noStrike" dirty="0" smtClean="0">
                          <a:solidFill>
                            <a:srgbClr val="000000"/>
                          </a:solidFill>
                          <a:effectLst/>
                          <a:latin typeface="+mn-lt"/>
                        </a:rPr>
                        <a:t>µ</a:t>
                      </a:r>
                      <a:r>
                        <a:rPr lang="en-GB" sz="1800" b="0" i="0" u="none" strike="noStrike" dirty="0" smtClean="0">
                          <a:solidFill>
                            <a:srgbClr val="000000"/>
                          </a:solidFill>
                          <a:effectLst/>
                          <a:latin typeface="Calibri"/>
                        </a:rPr>
                        <a:t>g</a:t>
                      </a:r>
                      <a:r>
                        <a:rPr lang="en-GB" sz="1800" b="0" i="0" u="none" strike="noStrike" dirty="0">
                          <a:solidFill>
                            <a:srgbClr val="000000"/>
                          </a:solidFill>
                          <a:effectLst/>
                          <a:latin typeface="Calibri"/>
                        </a:rPr>
                        <a:t>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Phosphorus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700</a:t>
                      </a:r>
                    </a:p>
                  </a:txBody>
                  <a:tcPr marL="7620" marR="7620" marT="7620" marB="0" anchor="b">
                    <a:lnL>
                      <a:noFill/>
                    </a:lnL>
                    <a:lnR>
                      <a:noFill/>
                    </a:lnR>
                    <a:lnT>
                      <a:noFill/>
                    </a:lnT>
                    <a:lnB>
                      <a:noFill/>
                    </a:lnB>
                  </a:tcPr>
                </a:tc>
                <a:tc>
                  <a:txBody>
                    <a:bodyPr/>
                    <a:lstStyle/>
                    <a:p>
                      <a:pPr algn="l" fontAlgn="b"/>
                      <a:r>
                        <a:rPr lang="en-GB" sz="1800" b="0" i="0" u="none" strike="noStrike">
                          <a:solidFill>
                            <a:srgbClr val="000000"/>
                          </a:solidFill>
                          <a:effectLst/>
                          <a:latin typeface="Calibri"/>
                        </a:rPr>
                        <a:t>mg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Selenium     </a:t>
                      </a:r>
                    </a:p>
                  </a:txBody>
                  <a:tcPr marL="7620" marR="7620" marT="7620" marB="0" anchor="b">
                    <a:lnL>
                      <a:noFill/>
                    </a:lnL>
                    <a:lnR>
                      <a:noFill/>
                    </a:lnR>
                    <a:lnT>
                      <a:noFill/>
                    </a:lnT>
                    <a:lnB>
                      <a:noFill/>
                    </a:lnB>
                  </a:tcPr>
                </a:tc>
                <a:tc>
                  <a:txBody>
                    <a:bodyPr/>
                    <a:lstStyle/>
                    <a:p>
                      <a:pPr algn="r" fontAlgn="b"/>
                      <a:r>
                        <a:rPr lang="en-GB" sz="1800" b="0" i="0" u="none" strike="noStrike">
                          <a:solidFill>
                            <a:srgbClr val="000000"/>
                          </a:solidFill>
                          <a:effectLst/>
                          <a:latin typeface="Calibri"/>
                        </a:rPr>
                        <a:t>55</a:t>
                      </a:r>
                    </a:p>
                  </a:txBody>
                  <a:tcPr marL="7620" marR="7620" marT="7620" marB="0" anchor="b">
                    <a:lnL>
                      <a:noFill/>
                    </a:lnL>
                    <a:lnR>
                      <a:noFill/>
                    </a:lnR>
                    <a:lnT>
                      <a:noFill/>
                    </a:lnT>
                    <a:lnB>
                      <a:noFill/>
                    </a:lnB>
                  </a:tcPr>
                </a:tc>
                <a:tc>
                  <a:txBody>
                    <a:bodyPr/>
                    <a:lstStyle/>
                    <a:p>
                      <a:pPr algn="l" fontAlgn="b"/>
                      <a:r>
                        <a:rPr lang="en-GB" sz="1800" b="0" i="0" u="none" strike="noStrike" dirty="0" smtClean="0">
                          <a:solidFill>
                            <a:srgbClr val="000000"/>
                          </a:solidFill>
                          <a:effectLst/>
                          <a:latin typeface="+mn-lt"/>
                        </a:rPr>
                        <a:t>µ</a:t>
                      </a:r>
                      <a:r>
                        <a:rPr lang="en-GB" sz="1800" b="0" i="0" u="none" strike="noStrike" dirty="0" smtClean="0">
                          <a:solidFill>
                            <a:srgbClr val="000000"/>
                          </a:solidFill>
                          <a:effectLst/>
                          <a:latin typeface="Calibri"/>
                        </a:rPr>
                        <a:t>g</a:t>
                      </a:r>
                      <a:r>
                        <a:rPr lang="en-GB" sz="1800" b="0" i="0" u="none" strike="noStrike" dirty="0">
                          <a:solidFill>
                            <a:srgbClr val="000000"/>
                          </a:solidFill>
                          <a:effectLst/>
                          <a:latin typeface="Calibri"/>
                        </a:rPr>
                        <a:t> </a:t>
                      </a:r>
                    </a:p>
                  </a:txBody>
                  <a:tcPr marL="7620" marR="7620" marT="7620" marB="0" anchor="b">
                    <a:lnL>
                      <a:noFill/>
                    </a:lnL>
                    <a:lnR>
                      <a:noFill/>
                    </a:lnR>
                    <a:lnT>
                      <a:noFill/>
                    </a:lnT>
                    <a:lnB>
                      <a:noFill/>
                    </a:lnB>
                  </a:tcPr>
                </a:tc>
              </a:tr>
              <a:tr h="182880">
                <a:tc>
                  <a:txBody>
                    <a:bodyPr/>
                    <a:lstStyle/>
                    <a:p>
                      <a:pPr algn="l" fontAlgn="b"/>
                      <a:r>
                        <a:rPr lang="en-GB" sz="1800" b="0" i="0" u="none" strike="noStrike">
                          <a:solidFill>
                            <a:srgbClr val="000000"/>
                          </a:solidFill>
                          <a:effectLst/>
                          <a:latin typeface="Calibri"/>
                        </a:rPr>
                        <a:t>Zinc     </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1800" b="0" i="0" u="none" strike="noStrike">
                          <a:solidFill>
                            <a:srgbClr val="000000"/>
                          </a:solidFill>
                          <a:effectLst/>
                          <a:latin typeface="Calibri"/>
                        </a:rPr>
                        <a:t>8</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en-GB" sz="1800" b="0" i="0" u="none" strike="noStrike" dirty="0">
                          <a:solidFill>
                            <a:srgbClr val="000000"/>
                          </a:solidFill>
                          <a:effectLst/>
                          <a:latin typeface="Calibri"/>
                        </a:rPr>
                        <a:t>mg </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tcPr>
                </a:tc>
              </a:tr>
            </a:tbl>
          </a:graphicData>
        </a:graphic>
      </p:graphicFrame>
      <p:sp>
        <p:nvSpPr>
          <p:cNvPr id="12" name="TextBox 11"/>
          <p:cNvSpPr txBox="1"/>
          <p:nvPr/>
        </p:nvSpPr>
        <p:spPr>
          <a:xfrm>
            <a:off x="467544" y="1124744"/>
            <a:ext cx="8352928" cy="400110"/>
          </a:xfrm>
          <a:prstGeom prst="rect">
            <a:avLst/>
          </a:prstGeom>
          <a:noFill/>
        </p:spPr>
        <p:txBody>
          <a:bodyPr wrap="square" rtlCol="0">
            <a:spAutoFit/>
          </a:bodyPr>
          <a:lstStyle/>
          <a:p>
            <a:r>
              <a:rPr lang="en-US" sz="2000" dirty="0" smtClean="0">
                <a:solidFill>
                  <a:schemeClr val="tx2">
                    <a:lumMod val="75000"/>
                  </a:schemeClr>
                </a:solidFill>
                <a:sym typeface="Wingdings" panose="05000000000000000000" pitchFamily="2" charset="2"/>
              </a:rPr>
              <a:t> </a:t>
            </a:r>
            <a:r>
              <a:rPr lang="en-US" sz="2000" dirty="0" smtClean="0">
                <a:solidFill>
                  <a:schemeClr val="tx2">
                    <a:lumMod val="75000"/>
                  </a:schemeClr>
                </a:solidFill>
              </a:rPr>
              <a:t>Adult female, 31-50 years old, not pregnant or lactating, sedentary lifestyle  </a:t>
            </a:r>
            <a:endParaRPr lang="en-GB" sz="2000" dirty="0">
              <a:solidFill>
                <a:schemeClr val="tx2">
                  <a:lumMod val="75000"/>
                </a:schemeClr>
              </a:solidFill>
            </a:endParaRPr>
          </a:p>
        </p:txBody>
      </p:sp>
      <p:sp>
        <p:nvSpPr>
          <p:cNvPr id="13" name="TextBox 12"/>
          <p:cNvSpPr txBox="1"/>
          <p:nvPr/>
        </p:nvSpPr>
        <p:spPr>
          <a:xfrm>
            <a:off x="395536" y="4509120"/>
            <a:ext cx="2304256" cy="830997"/>
          </a:xfrm>
          <a:prstGeom prst="rect">
            <a:avLst/>
          </a:prstGeom>
          <a:noFill/>
        </p:spPr>
        <p:txBody>
          <a:bodyPr wrap="square" rtlCol="0">
            <a:spAutoFit/>
          </a:bodyPr>
          <a:lstStyle/>
          <a:p>
            <a:pPr marL="361950" indent="-361950"/>
            <a:r>
              <a:rPr lang="en-US" sz="2400" dirty="0" smtClean="0">
                <a:solidFill>
                  <a:srgbClr val="0070C0"/>
                </a:solidFill>
                <a:sym typeface="Wingdings" panose="05000000000000000000" pitchFamily="2" charset="2"/>
              </a:rPr>
              <a:t> 31 nutrients to be covered</a:t>
            </a:r>
            <a:endParaRPr lang="en-GB" sz="2400" dirty="0">
              <a:solidFill>
                <a:srgbClr val="0070C0"/>
              </a:solidFill>
            </a:endParaRPr>
          </a:p>
        </p:txBody>
      </p:sp>
    </p:spTree>
    <p:extLst>
      <p:ext uri="{BB962C8B-B14F-4D97-AF65-F5344CB8AC3E}">
        <p14:creationId xmlns:p14="http://schemas.microsoft.com/office/powerpoint/2010/main" val="2065499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920" y="1723670"/>
            <a:ext cx="8915512" cy="4175812"/>
          </a:xfrm>
          <a:prstGeom prst="rect">
            <a:avLst/>
          </a:prstGeom>
        </p:spPr>
      </p:pic>
      <p:sp>
        <p:nvSpPr>
          <p:cNvPr id="6" name="Rectangle 2"/>
          <p:cNvSpPr>
            <a:spLocks noGrp="1" noChangeArrowheads="1"/>
          </p:cNvSpPr>
          <p:nvPr>
            <p:ph type="title"/>
          </p:nvPr>
        </p:nvSpPr>
        <p:spPr>
          <a:xfrm>
            <a:off x="685354" y="761256"/>
            <a:ext cx="7772177" cy="688703"/>
          </a:xfrm>
        </p:spPr>
        <p:txBody>
          <a:bodyPr lIns="38098" tIns="38098" rIns="38098" bIns="38098" anchor="t">
            <a:noAutofit/>
          </a:bodyPr>
          <a:lstStyle/>
          <a:p>
            <a:pPr defTabSz="914145">
              <a:defRPr/>
            </a:pPr>
            <a:r>
              <a:rPr lang="en-US" dirty="0">
                <a:latin typeface="Calibri"/>
                <a:cs typeface="Calibri"/>
                <a:sym typeface="Verdana" charset="0"/>
              </a:rPr>
              <a:t>Our core business</a:t>
            </a:r>
            <a:endParaRPr lang="en-US" dirty="0" smtClean="0">
              <a:latin typeface="Calibri"/>
              <a:cs typeface="Calibri"/>
            </a:endParaRPr>
          </a:p>
        </p:txBody>
      </p:sp>
    </p:spTree>
    <p:extLst>
      <p:ext uri="{BB962C8B-B14F-4D97-AF65-F5344CB8AC3E}">
        <p14:creationId xmlns:p14="http://schemas.microsoft.com/office/powerpoint/2010/main" val="66992775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US" dirty="0" smtClean="0"/>
              <a:t>Agro-biodiversity for balanced diets</a:t>
            </a:r>
            <a:endParaRPr lang="en-GB" dirty="0"/>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15409"/>
            <a:ext cx="2952328" cy="2213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214664"/>
            <a:ext cx="2952329" cy="221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1215408"/>
            <a:ext cx="2952329" cy="221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591673"/>
            <a:ext cx="2952328" cy="2213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6522" y="3602681"/>
            <a:ext cx="2937647" cy="220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7" y="3591673"/>
            <a:ext cx="2952328" cy="2213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308304" y="1484784"/>
            <a:ext cx="1800201" cy="1015663"/>
          </a:xfrm>
          <a:prstGeom prst="rect">
            <a:avLst/>
          </a:prstGeom>
          <a:noFill/>
        </p:spPr>
        <p:txBody>
          <a:bodyPr wrap="square" rtlCol="0">
            <a:spAutoFit/>
          </a:bodyPr>
          <a:lstStyle/>
          <a:p>
            <a:r>
              <a:rPr lang="en-US" sz="1200" dirty="0" smtClean="0">
                <a:solidFill>
                  <a:schemeClr val="tx1">
                    <a:lumMod val="65000"/>
                    <a:lumOff val="35000"/>
                  </a:schemeClr>
                </a:solidFill>
              </a:rPr>
              <a:t>or 50 g cassava leaves</a:t>
            </a:r>
          </a:p>
          <a:p>
            <a:r>
              <a:rPr lang="en-US" sz="1200" dirty="0">
                <a:solidFill>
                  <a:schemeClr val="tx1">
                    <a:lumMod val="65000"/>
                    <a:lumOff val="35000"/>
                  </a:schemeClr>
                </a:solidFill>
              </a:rPr>
              <a:t>o</a:t>
            </a:r>
            <a:r>
              <a:rPr lang="en-US" sz="1200" dirty="0" smtClean="0">
                <a:solidFill>
                  <a:schemeClr val="tx1">
                    <a:lumMod val="65000"/>
                    <a:lumOff val="35000"/>
                  </a:schemeClr>
                </a:solidFill>
              </a:rPr>
              <a:t>r 70 g </a:t>
            </a:r>
            <a:r>
              <a:rPr lang="en-US" sz="1200" dirty="0" err="1" smtClean="0">
                <a:solidFill>
                  <a:schemeClr val="tx1">
                    <a:lumMod val="65000"/>
                    <a:lumOff val="35000"/>
                  </a:schemeClr>
                </a:solidFill>
              </a:rPr>
              <a:t>moringa</a:t>
            </a:r>
            <a:r>
              <a:rPr lang="en-US" sz="1200" dirty="0" smtClean="0">
                <a:solidFill>
                  <a:schemeClr val="tx1">
                    <a:lumMod val="65000"/>
                    <a:lumOff val="35000"/>
                  </a:schemeClr>
                </a:solidFill>
              </a:rPr>
              <a:t> leaves</a:t>
            </a:r>
          </a:p>
          <a:p>
            <a:r>
              <a:rPr lang="en-US" sz="1200" dirty="0" smtClean="0">
                <a:solidFill>
                  <a:schemeClr val="tx1">
                    <a:lumMod val="65000"/>
                    <a:lumOff val="35000"/>
                  </a:schemeClr>
                </a:solidFill>
              </a:rPr>
              <a:t>or 9 g red palm oil</a:t>
            </a:r>
          </a:p>
          <a:p>
            <a:r>
              <a:rPr lang="en-US" sz="1200" dirty="0" smtClean="0">
                <a:solidFill>
                  <a:schemeClr val="tx1">
                    <a:lumMod val="65000"/>
                    <a:lumOff val="35000"/>
                  </a:schemeClr>
                </a:solidFill>
              </a:rPr>
              <a:t>or 90 g butternut</a:t>
            </a:r>
          </a:p>
          <a:p>
            <a:r>
              <a:rPr lang="en-US" sz="1200" dirty="0" smtClean="0">
                <a:solidFill>
                  <a:schemeClr val="tx1">
                    <a:lumMod val="65000"/>
                    <a:lumOff val="35000"/>
                  </a:schemeClr>
                </a:solidFill>
              </a:rPr>
              <a:t>or 125 g mango (orange)</a:t>
            </a:r>
            <a:endParaRPr lang="en-GB" sz="1200" dirty="0">
              <a:solidFill>
                <a:schemeClr val="tx1">
                  <a:lumMod val="65000"/>
                  <a:lumOff val="35000"/>
                </a:schemeClr>
              </a:solidFill>
            </a:endParaRPr>
          </a:p>
        </p:txBody>
      </p:sp>
      <p:sp>
        <p:nvSpPr>
          <p:cNvPr id="19" name="TextBox 18"/>
          <p:cNvSpPr txBox="1"/>
          <p:nvPr/>
        </p:nvSpPr>
        <p:spPr>
          <a:xfrm>
            <a:off x="4454463" y="3904481"/>
            <a:ext cx="1692189" cy="646331"/>
          </a:xfrm>
          <a:prstGeom prst="rect">
            <a:avLst/>
          </a:prstGeom>
          <a:noFill/>
        </p:spPr>
        <p:txBody>
          <a:bodyPr wrap="square" rtlCol="0">
            <a:spAutoFit/>
          </a:bodyPr>
          <a:lstStyle/>
          <a:p>
            <a:pPr marL="271463" indent="-271463"/>
            <a:r>
              <a:rPr lang="en-US" sz="1200" dirty="0" smtClean="0">
                <a:solidFill>
                  <a:schemeClr val="tx1">
                    <a:lumMod val="65000"/>
                    <a:lumOff val="35000"/>
                  </a:schemeClr>
                </a:solidFill>
              </a:rPr>
              <a:t>or 60 g sesame seeds</a:t>
            </a:r>
          </a:p>
          <a:p>
            <a:pPr marL="271463" indent="-271463"/>
            <a:r>
              <a:rPr lang="en-US" sz="1200" dirty="0" smtClean="0">
                <a:solidFill>
                  <a:schemeClr val="tx1">
                    <a:lumMod val="65000"/>
                    <a:lumOff val="35000"/>
                  </a:schemeClr>
                </a:solidFill>
              </a:rPr>
              <a:t>or 70 g </a:t>
            </a:r>
            <a:r>
              <a:rPr lang="en-US" sz="1200" i="1" dirty="0" err="1" smtClean="0">
                <a:solidFill>
                  <a:schemeClr val="tx1">
                    <a:lumMod val="65000"/>
                    <a:lumOff val="35000"/>
                  </a:schemeClr>
                </a:solidFill>
              </a:rPr>
              <a:t>Grewia</a:t>
            </a:r>
            <a:r>
              <a:rPr lang="en-US" sz="1200" i="1" dirty="0" smtClean="0">
                <a:solidFill>
                  <a:schemeClr val="tx1">
                    <a:lumMod val="65000"/>
                    <a:lumOff val="35000"/>
                  </a:schemeClr>
                </a:solidFill>
              </a:rPr>
              <a:t> </a:t>
            </a:r>
            <a:r>
              <a:rPr lang="en-US" sz="1200" i="1" dirty="0" err="1" smtClean="0">
                <a:solidFill>
                  <a:schemeClr val="tx1">
                    <a:lumMod val="65000"/>
                    <a:lumOff val="35000"/>
                  </a:schemeClr>
                </a:solidFill>
              </a:rPr>
              <a:t>tenax</a:t>
            </a:r>
            <a:r>
              <a:rPr lang="en-US" sz="1200" i="1" dirty="0" smtClean="0">
                <a:solidFill>
                  <a:schemeClr val="tx1">
                    <a:lumMod val="65000"/>
                    <a:lumOff val="35000"/>
                  </a:schemeClr>
                </a:solidFill>
              </a:rPr>
              <a:t> </a:t>
            </a:r>
            <a:r>
              <a:rPr lang="en-US" sz="1200" dirty="0" smtClean="0">
                <a:solidFill>
                  <a:schemeClr val="tx1">
                    <a:lumMod val="65000"/>
                    <a:lumOff val="35000"/>
                  </a:schemeClr>
                </a:solidFill>
              </a:rPr>
              <a:t>fruits</a:t>
            </a:r>
          </a:p>
        </p:txBody>
      </p:sp>
      <p:sp>
        <p:nvSpPr>
          <p:cNvPr id="20" name="TextBox 19"/>
          <p:cNvSpPr txBox="1"/>
          <p:nvPr/>
        </p:nvSpPr>
        <p:spPr>
          <a:xfrm>
            <a:off x="1439651" y="3892070"/>
            <a:ext cx="1692189" cy="830997"/>
          </a:xfrm>
          <a:prstGeom prst="rect">
            <a:avLst/>
          </a:prstGeom>
          <a:noFill/>
        </p:spPr>
        <p:txBody>
          <a:bodyPr wrap="square" rtlCol="0">
            <a:spAutoFit/>
          </a:bodyPr>
          <a:lstStyle/>
          <a:p>
            <a:pPr marL="271463" indent="-271463"/>
            <a:r>
              <a:rPr lang="en-US" sz="1200" dirty="0" smtClean="0">
                <a:solidFill>
                  <a:schemeClr val="tx1">
                    <a:lumMod val="65000"/>
                    <a:lumOff val="35000"/>
                  </a:schemeClr>
                </a:solidFill>
              </a:rPr>
              <a:t>or 20 g guava</a:t>
            </a:r>
          </a:p>
          <a:p>
            <a:pPr marL="271463" indent="-271463"/>
            <a:r>
              <a:rPr lang="en-US" sz="1200" dirty="0" smtClean="0">
                <a:solidFill>
                  <a:schemeClr val="tx1">
                    <a:lumMod val="65000"/>
                    <a:lumOff val="35000"/>
                  </a:schemeClr>
                </a:solidFill>
              </a:rPr>
              <a:t>or 20 g baobab pulp</a:t>
            </a:r>
          </a:p>
          <a:p>
            <a:pPr marL="271463" indent="-271463"/>
            <a:r>
              <a:rPr lang="en-US" sz="1200" dirty="0" smtClean="0">
                <a:solidFill>
                  <a:schemeClr val="tx1">
                    <a:lumMod val="65000"/>
                    <a:lumOff val="35000"/>
                  </a:schemeClr>
                </a:solidFill>
              </a:rPr>
              <a:t>or 30 g </a:t>
            </a:r>
            <a:r>
              <a:rPr lang="en-US" sz="1200" dirty="0" err="1" smtClean="0">
                <a:solidFill>
                  <a:schemeClr val="tx1">
                    <a:lumMod val="65000"/>
                    <a:lumOff val="35000"/>
                  </a:schemeClr>
                </a:solidFill>
              </a:rPr>
              <a:t>moringa</a:t>
            </a:r>
            <a:r>
              <a:rPr lang="en-US" sz="1200" dirty="0" smtClean="0">
                <a:solidFill>
                  <a:schemeClr val="tx1">
                    <a:lumMod val="65000"/>
                    <a:lumOff val="35000"/>
                  </a:schemeClr>
                </a:solidFill>
              </a:rPr>
              <a:t> leaves</a:t>
            </a:r>
          </a:p>
          <a:p>
            <a:pPr marL="271463" indent="-271463"/>
            <a:r>
              <a:rPr lang="en-US" sz="1200" dirty="0" smtClean="0">
                <a:solidFill>
                  <a:schemeClr val="tx1">
                    <a:lumMod val="65000"/>
                    <a:lumOff val="35000"/>
                  </a:schemeClr>
                </a:solidFill>
              </a:rPr>
              <a:t>or 80 g mango</a:t>
            </a:r>
          </a:p>
        </p:txBody>
      </p:sp>
      <p:sp>
        <p:nvSpPr>
          <p:cNvPr id="12" name="TextBox 11"/>
          <p:cNvSpPr txBox="1"/>
          <p:nvPr/>
        </p:nvSpPr>
        <p:spPr>
          <a:xfrm>
            <a:off x="287522" y="6063679"/>
            <a:ext cx="6660742" cy="461665"/>
          </a:xfrm>
          <a:prstGeom prst="rect">
            <a:avLst/>
          </a:prstGeom>
          <a:noFill/>
        </p:spPr>
        <p:txBody>
          <a:bodyPr wrap="square" rtlCol="0">
            <a:spAutoFit/>
          </a:bodyPr>
          <a:lstStyle/>
          <a:p>
            <a:pPr marL="361950" indent="-361950"/>
            <a:r>
              <a:rPr lang="en-US" sz="2400" dirty="0" smtClean="0">
                <a:solidFill>
                  <a:srgbClr val="0070C0"/>
                </a:solidFill>
                <a:sym typeface="Wingdings" panose="05000000000000000000" pitchFamily="2" charset="2"/>
              </a:rPr>
              <a:t> High agro-biodiversity = diverse, balanced diets</a:t>
            </a:r>
            <a:endParaRPr lang="en-GB" sz="2400" dirty="0">
              <a:solidFill>
                <a:srgbClr val="0070C0"/>
              </a:solidFill>
            </a:endParaRPr>
          </a:p>
        </p:txBody>
      </p:sp>
      <p:cxnSp>
        <p:nvCxnSpPr>
          <p:cNvPr id="4" name="Straight Connector 3"/>
          <p:cNvCxnSpPr/>
          <p:nvPr/>
        </p:nvCxnSpPr>
        <p:spPr>
          <a:xfrm>
            <a:off x="539552" y="2108473"/>
            <a:ext cx="8496944"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9552" y="4475212"/>
            <a:ext cx="8496944"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465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242337"/>
            <a:ext cx="9144000" cy="5583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4803486"/>
              </p:ext>
            </p:extLst>
          </p:nvPr>
        </p:nvGraphicFramePr>
        <p:xfrm>
          <a:off x="1043608" y="2564904"/>
          <a:ext cx="6480717" cy="4151221"/>
        </p:xfrm>
        <a:graphic>
          <a:graphicData uri="http://schemas.openxmlformats.org/drawingml/2006/table">
            <a:tbl>
              <a:tblPr/>
              <a:tblGrid>
                <a:gridCol w="1572809"/>
                <a:gridCol w="314561"/>
                <a:gridCol w="314561"/>
                <a:gridCol w="314561"/>
                <a:gridCol w="314561"/>
                <a:gridCol w="314561"/>
                <a:gridCol w="314561"/>
                <a:gridCol w="314561"/>
                <a:gridCol w="314561"/>
                <a:gridCol w="314561"/>
                <a:gridCol w="314561"/>
                <a:gridCol w="314561"/>
                <a:gridCol w="314561"/>
                <a:gridCol w="125070"/>
                <a:gridCol w="504053"/>
                <a:gridCol w="504053"/>
              </a:tblGrid>
              <a:tr h="303575">
                <a:tc>
                  <a:txBody>
                    <a:bodyPr/>
                    <a:lstStyle/>
                    <a:p>
                      <a:pPr algn="l" fontAlgn="b"/>
                      <a:r>
                        <a:rPr lang="en-GB" sz="1100" b="1" i="0" u="none" strike="noStrike" dirty="0">
                          <a:solidFill>
                            <a:srgbClr val="000000"/>
                          </a:solidFill>
                          <a:effectLst/>
                          <a:latin typeface="Calibri"/>
                        </a:rPr>
                        <a:t>Species name</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Jan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Feb</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Mar</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April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May</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Jun</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Jul</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Aug</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Sep</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Oct</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Nov</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Dec</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err="1" smtClean="0">
                          <a:solidFill>
                            <a:srgbClr val="990033"/>
                          </a:solidFill>
                          <a:effectLst/>
                          <a:latin typeface="Calibri"/>
                        </a:rPr>
                        <a:t>Vit</a:t>
                      </a:r>
                      <a:r>
                        <a:rPr lang="en-US" sz="1100" b="1" i="0" u="none" strike="noStrike" dirty="0" smtClean="0">
                          <a:solidFill>
                            <a:srgbClr val="990033"/>
                          </a:solidFill>
                          <a:effectLst/>
                          <a:latin typeface="Calibri"/>
                        </a:rPr>
                        <a:t> C</a:t>
                      </a:r>
                      <a:endParaRPr lang="en-US"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err="1" smtClean="0">
                          <a:solidFill>
                            <a:srgbClr val="C00000"/>
                          </a:solidFill>
                          <a:effectLst/>
                          <a:latin typeface="Calibri"/>
                        </a:rPr>
                        <a:t>Vit</a:t>
                      </a:r>
                      <a:r>
                        <a:rPr lang="en-US" sz="1100" b="1" i="0" u="none" strike="noStrike" dirty="0" smtClean="0">
                          <a:solidFill>
                            <a:srgbClr val="C00000"/>
                          </a:solidFill>
                          <a:effectLst/>
                          <a:latin typeface="Calibri"/>
                        </a:rPr>
                        <a:t> A</a:t>
                      </a:r>
                      <a:endParaRPr lang="en-US"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0" i="0" u="none" strike="noStrike">
                          <a:solidFill>
                            <a:srgbClr val="000000"/>
                          </a:solidFill>
                          <a:effectLst/>
                          <a:latin typeface="Calibri"/>
                        </a:rPr>
                        <a:t>Lantana camara</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4634">
                <a:tc>
                  <a:txBody>
                    <a:bodyPr/>
                    <a:lstStyle/>
                    <a:p>
                      <a:pPr algn="l" fontAlgn="b"/>
                      <a:r>
                        <a:rPr lang="en-GB" sz="1100" b="1" i="0" u="none" strike="noStrike" dirty="0" err="1">
                          <a:solidFill>
                            <a:srgbClr val="FF0000"/>
                          </a:solidFill>
                          <a:effectLst/>
                          <a:latin typeface="Calibri"/>
                        </a:rPr>
                        <a:t>Carica</a:t>
                      </a:r>
                      <a:r>
                        <a:rPr lang="en-GB" sz="1100" b="1" i="0" u="none" strike="noStrike" dirty="0">
                          <a:solidFill>
                            <a:srgbClr val="FF0000"/>
                          </a:solidFill>
                          <a:effectLst/>
                          <a:latin typeface="Calibri"/>
                        </a:rPr>
                        <a:t> papaya</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1" i="0" u="none" strike="noStrike" dirty="0" smtClean="0">
                          <a:solidFill>
                            <a:srgbClr val="990033"/>
                          </a:solidFill>
                          <a:effectLst/>
                          <a:latin typeface="Calibri"/>
                        </a:rPr>
                        <a:t>+</a:t>
                      </a:r>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1" i="0" u="none" strike="noStrike" dirty="0" smtClean="0">
                          <a:solidFill>
                            <a:srgbClr val="C00000"/>
                          </a:solidFill>
                          <a:effectLst/>
                          <a:latin typeface="Calibri"/>
                        </a:rPr>
                        <a:t>+++</a:t>
                      </a:r>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4634">
                <a:tc>
                  <a:txBody>
                    <a:bodyPr/>
                    <a:lstStyle/>
                    <a:p>
                      <a:pPr algn="l" fontAlgn="b"/>
                      <a:r>
                        <a:rPr lang="en-GB" sz="1100" b="1" i="0" u="none" strike="noStrike" dirty="0" err="1">
                          <a:solidFill>
                            <a:srgbClr val="FF0000"/>
                          </a:solidFill>
                          <a:effectLst/>
                          <a:latin typeface="Calibri"/>
                        </a:rPr>
                        <a:t>Mangifera</a:t>
                      </a:r>
                      <a:r>
                        <a:rPr lang="en-GB" sz="1100" b="1" i="0" u="none" strike="noStrike" dirty="0">
                          <a:solidFill>
                            <a:srgbClr val="FF0000"/>
                          </a:solidFill>
                          <a:effectLst/>
                          <a:latin typeface="Calibri"/>
                        </a:rPr>
                        <a:t> </a:t>
                      </a:r>
                      <a:r>
                        <a:rPr lang="en-GB" sz="1100" b="1" i="0" u="none" strike="noStrike" dirty="0" err="1">
                          <a:solidFill>
                            <a:srgbClr val="FF0000"/>
                          </a:solidFill>
                          <a:effectLst/>
                          <a:latin typeface="Calibri"/>
                        </a:rPr>
                        <a:t>indica</a:t>
                      </a:r>
                      <a:endParaRPr lang="en-GB" sz="1100" b="1" i="0" u="none" strike="noStrike" dirty="0">
                        <a:solidFill>
                          <a:srgbClr val="FF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1" i="0" u="none" strike="noStrike" dirty="0" smtClean="0">
                          <a:solidFill>
                            <a:srgbClr val="990033"/>
                          </a:solidFill>
                          <a:effectLst/>
                          <a:latin typeface="Calibri"/>
                        </a:rPr>
                        <a:t>+</a:t>
                      </a:r>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1" i="0" u="none" strike="noStrike" dirty="0" smtClean="0">
                          <a:solidFill>
                            <a:srgbClr val="C00000"/>
                          </a:solidFill>
                          <a:effectLst/>
                          <a:latin typeface="Calibri"/>
                        </a:rPr>
                        <a:t>+++</a:t>
                      </a:r>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4634">
                <a:tc>
                  <a:txBody>
                    <a:bodyPr/>
                    <a:lstStyle/>
                    <a:p>
                      <a:pPr algn="l" fontAlgn="b"/>
                      <a:r>
                        <a:rPr lang="en-GB" sz="1100" b="0" i="0" u="none" strike="noStrike">
                          <a:solidFill>
                            <a:srgbClr val="000000"/>
                          </a:solidFill>
                          <a:effectLst/>
                          <a:latin typeface="Calibri"/>
                        </a:rPr>
                        <a:t>Musa x paradisiaca</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1" i="0" u="none" strike="noStrike" dirty="0" err="1" smtClean="0">
                          <a:solidFill>
                            <a:srgbClr val="FF0000"/>
                          </a:solidFill>
                          <a:effectLst/>
                          <a:latin typeface="Calibri"/>
                        </a:rPr>
                        <a:t>Eriobotrya</a:t>
                      </a:r>
                      <a:r>
                        <a:rPr lang="en-GB" sz="1100" b="1" i="0" u="none" strike="noStrike" dirty="0" smtClean="0">
                          <a:solidFill>
                            <a:srgbClr val="FF0000"/>
                          </a:solidFill>
                          <a:effectLst/>
                          <a:latin typeface="Calibri"/>
                        </a:rPr>
                        <a:t> </a:t>
                      </a:r>
                      <a:r>
                        <a:rPr lang="en-GB" sz="1100" b="1" i="0" u="none" strike="noStrike" dirty="0">
                          <a:solidFill>
                            <a:srgbClr val="FF0000"/>
                          </a:solidFill>
                          <a:effectLst/>
                          <a:latin typeface="Calibri"/>
                        </a:rPr>
                        <a:t>japonica</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r>
                        <a:rPr lang="en-GB" sz="1100" b="0" i="0" u="none" strike="noStrike" dirty="0">
                          <a:solidFill>
                            <a:srgbClr val="000000"/>
                          </a:solidFill>
                          <a:effectLst/>
                          <a:latin typeface="Calibri"/>
                        </a:rPr>
                        <a:t> </a:t>
                      </a:r>
                      <a:endParaRPr lang="en-GB" sz="1100" b="0" i="0" u="none" strike="noStrike" kern="1200" dirty="0">
                        <a:solidFill>
                          <a:srgbClr val="000000"/>
                        </a:solidFill>
                        <a:effectLst/>
                        <a:latin typeface="Calibri"/>
                        <a:ea typeface="+mn-ea"/>
                        <a:cs typeface="+mn-cs"/>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C00000"/>
                          </a:solidFill>
                          <a:effectLst/>
                          <a:latin typeface="Calibri"/>
                        </a:rPr>
                        <a:t>+++</a:t>
                      </a:r>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1" i="0" u="none" strike="noStrike" dirty="0" err="1">
                          <a:solidFill>
                            <a:srgbClr val="FF0000"/>
                          </a:solidFill>
                          <a:effectLst/>
                          <a:latin typeface="Calibri"/>
                        </a:rPr>
                        <a:t>Morus</a:t>
                      </a:r>
                      <a:r>
                        <a:rPr lang="en-GB" sz="1100" b="1" i="0" u="none" strike="noStrike" dirty="0">
                          <a:solidFill>
                            <a:srgbClr val="FF0000"/>
                          </a:solidFill>
                          <a:effectLst/>
                          <a:latin typeface="Calibri"/>
                        </a:rPr>
                        <a:t> alba</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990033"/>
                          </a:solidFill>
                          <a:effectLst/>
                          <a:latin typeface="Calibri"/>
                        </a:rPr>
                        <a:t>(+)</a:t>
                      </a:r>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0" i="0" u="none" strike="noStrike">
                          <a:solidFill>
                            <a:srgbClr val="000000"/>
                          </a:solidFill>
                          <a:effectLst/>
                          <a:latin typeface="Calibri"/>
                        </a:rPr>
                        <a:t>Tamarindus indica</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1" i="0" u="none" strike="noStrike" dirty="0" err="1">
                          <a:solidFill>
                            <a:srgbClr val="FF0000"/>
                          </a:solidFill>
                          <a:effectLst/>
                          <a:latin typeface="Calibri"/>
                        </a:rPr>
                        <a:t>Syzygium</a:t>
                      </a:r>
                      <a:r>
                        <a:rPr lang="en-GB" sz="1100" b="1" i="0" u="none" strike="noStrike" dirty="0">
                          <a:solidFill>
                            <a:srgbClr val="FF0000"/>
                          </a:solidFill>
                          <a:effectLst/>
                          <a:latin typeface="Calibri"/>
                        </a:rPr>
                        <a:t> spp.</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C00000"/>
                          </a:solidFill>
                          <a:effectLst/>
                          <a:latin typeface="Calibri"/>
                        </a:rPr>
                        <a:t>+++</a:t>
                      </a:r>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1" i="0" u="none" strike="noStrike" dirty="0">
                          <a:solidFill>
                            <a:srgbClr val="FF0000"/>
                          </a:solidFill>
                          <a:effectLst/>
                          <a:latin typeface="Calibri"/>
                        </a:rPr>
                        <a:t>Annona </a:t>
                      </a:r>
                      <a:r>
                        <a:rPr lang="en-GB" sz="1100" b="1" i="0" u="none" strike="noStrike" dirty="0" err="1">
                          <a:solidFill>
                            <a:srgbClr val="FF0000"/>
                          </a:solidFill>
                          <a:effectLst/>
                          <a:latin typeface="Calibri"/>
                        </a:rPr>
                        <a:t>reticulata</a:t>
                      </a:r>
                      <a:endParaRPr lang="en-GB" sz="1100" b="1" i="0" u="none" strike="noStrike" dirty="0">
                        <a:solidFill>
                          <a:srgbClr val="FF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990033"/>
                          </a:solidFill>
                          <a:effectLst/>
                          <a:latin typeface="Calibri"/>
                        </a:rPr>
                        <a:t>(+)</a:t>
                      </a:r>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1" i="0" u="none" strike="noStrike" dirty="0" err="1">
                          <a:solidFill>
                            <a:srgbClr val="FF0000"/>
                          </a:solidFill>
                          <a:effectLst/>
                          <a:latin typeface="Calibri"/>
                        </a:rPr>
                        <a:t>Psidium</a:t>
                      </a:r>
                      <a:r>
                        <a:rPr lang="en-GB" sz="1100" b="1" i="0" u="none" strike="noStrike" dirty="0">
                          <a:solidFill>
                            <a:srgbClr val="FF0000"/>
                          </a:solidFill>
                          <a:effectLst/>
                          <a:latin typeface="Calibri"/>
                        </a:rPr>
                        <a:t> </a:t>
                      </a:r>
                      <a:r>
                        <a:rPr lang="en-GB" sz="1100" b="1" i="0" u="none" strike="noStrike" dirty="0" err="1">
                          <a:solidFill>
                            <a:srgbClr val="FF0000"/>
                          </a:solidFill>
                          <a:effectLst/>
                          <a:latin typeface="Calibri"/>
                        </a:rPr>
                        <a:t>guajava</a:t>
                      </a:r>
                      <a:endParaRPr lang="en-GB" sz="1100" b="1" i="0" u="none" strike="noStrike" dirty="0">
                        <a:solidFill>
                          <a:srgbClr val="FF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990033"/>
                          </a:solidFill>
                          <a:effectLst/>
                          <a:latin typeface="Calibri"/>
                        </a:rPr>
                        <a:t>+++</a:t>
                      </a:r>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C00000"/>
                          </a:solidFill>
                          <a:effectLst/>
                          <a:latin typeface="Calibri"/>
                        </a:rPr>
                        <a:t>+</a:t>
                      </a:r>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0" i="0" u="none" strike="noStrike">
                          <a:solidFill>
                            <a:srgbClr val="000000"/>
                          </a:solidFill>
                          <a:effectLst/>
                          <a:latin typeface="Calibri"/>
                        </a:rPr>
                        <a:t>Punica granatum</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1" i="0" u="none" strike="noStrike" dirty="0" err="1">
                          <a:solidFill>
                            <a:srgbClr val="FF0000"/>
                          </a:solidFill>
                          <a:effectLst/>
                          <a:latin typeface="Calibri"/>
                        </a:rPr>
                        <a:t>Casimiroa</a:t>
                      </a:r>
                      <a:r>
                        <a:rPr lang="en-GB" sz="1100" b="1" i="0" u="none" strike="noStrike" dirty="0">
                          <a:solidFill>
                            <a:srgbClr val="FF0000"/>
                          </a:solidFill>
                          <a:effectLst/>
                          <a:latin typeface="Calibri"/>
                        </a:rPr>
                        <a:t> </a:t>
                      </a:r>
                      <a:r>
                        <a:rPr lang="en-GB" sz="1100" b="1" i="0" u="none" strike="noStrike" dirty="0" err="1">
                          <a:solidFill>
                            <a:srgbClr val="FF0000"/>
                          </a:solidFill>
                          <a:effectLst/>
                          <a:latin typeface="Calibri"/>
                        </a:rPr>
                        <a:t>edulis</a:t>
                      </a:r>
                      <a:endParaRPr lang="en-GB" sz="1100" b="1" i="0" u="none" strike="noStrike" dirty="0">
                        <a:solidFill>
                          <a:srgbClr val="FF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990033"/>
                          </a:solidFill>
                          <a:effectLst/>
                          <a:latin typeface="Calibri"/>
                        </a:rPr>
                        <a:t>(+)</a:t>
                      </a:r>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gridSpan="2">
                  <a:txBody>
                    <a:bodyPr/>
                    <a:lstStyle/>
                    <a:p>
                      <a:pPr algn="l" fontAlgn="b"/>
                      <a:r>
                        <a:rPr lang="en-GB" sz="1100" b="0" i="0" u="none" strike="noStrike" dirty="0" err="1">
                          <a:solidFill>
                            <a:srgbClr val="000000"/>
                          </a:solidFill>
                          <a:effectLst/>
                          <a:latin typeface="Calibri"/>
                        </a:rPr>
                        <a:t>Vangueria</a:t>
                      </a:r>
                      <a:r>
                        <a:rPr lang="en-GB" sz="1100" b="0" i="0" u="none" strike="noStrike" dirty="0">
                          <a:solidFill>
                            <a:srgbClr val="000000"/>
                          </a:solidFill>
                          <a:effectLst/>
                          <a:latin typeface="Calibri"/>
                        </a:rPr>
                        <a:t> </a:t>
                      </a:r>
                      <a:r>
                        <a:rPr lang="en-GB" sz="1100" b="0" i="0" u="none" strike="noStrike" dirty="0" err="1" smtClean="0">
                          <a:solidFill>
                            <a:srgbClr val="000000"/>
                          </a:solidFill>
                          <a:effectLst/>
                          <a:latin typeface="Calibri"/>
                        </a:rPr>
                        <a:t>madagascariensis</a:t>
                      </a:r>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1" i="0" u="none" strike="noStrike" dirty="0">
                          <a:solidFill>
                            <a:srgbClr val="FF0000"/>
                          </a:solidFill>
                          <a:effectLst/>
                          <a:latin typeface="Calibri"/>
                        </a:rPr>
                        <a:t>Citrus </a:t>
                      </a:r>
                      <a:r>
                        <a:rPr lang="en-GB" sz="1100" b="1" i="0" u="none" strike="noStrike" dirty="0" err="1" smtClean="0">
                          <a:solidFill>
                            <a:srgbClr val="FF0000"/>
                          </a:solidFill>
                          <a:effectLst/>
                          <a:latin typeface="Calibri"/>
                        </a:rPr>
                        <a:t>limon</a:t>
                      </a:r>
                      <a:endParaRPr lang="en-GB" sz="1100" b="1" i="0" u="none" strike="noStrike" dirty="0">
                        <a:solidFill>
                          <a:srgbClr val="FF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990033"/>
                          </a:solidFill>
                          <a:effectLst/>
                          <a:latin typeface="Calibri"/>
                        </a:rPr>
                        <a:t>+</a:t>
                      </a:r>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1" i="0" u="none" strike="noStrike" dirty="0">
                          <a:solidFill>
                            <a:srgbClr val="FF0000"/>
                          </a:solidFill>
                          <a:effectLst/>
                          <a:latin typeface="Calibri"/>
                        </a:rPr>
                        <a:t>Citrus </a:t>
                      </a:r>
                      <a:r>
                        <a:rPr lang="en-GB" sz="1100" b="1" i="0" u="none" strike="noStrike" dirty="0" err="1">
                          <a:solidFill>
                            <a:srgbClr val="FF0000"/>
                          </a:solidFill>
                          <a:effectLst/>
                          <a:latin typeface="Calibri"/>
                        </a:rPr>
                        <a:t>sinensis</a:t>
                      </a:r>
                      <a:endParaRPr lang="en-GB" sz="1100" b="1" i="0" u="none" strike="noStrike" dirty="0">
                        <a:solidFill>
                          <a:srgbClr val="FF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990033"/>
                          </a:solidFill>
                          <a:effectLst/>
                          <a:latin typeface="Calibri"/>
                        </a:rPr>
                        <a:t>+</a:t>
                      </a:r>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1" i="0" u="none" strike="noStrike" dirty="0" err="1">
                          <a:solidFill>
                            <a:srgbClr val="FF0000"/>
                          </a:solidFill>
                          <a:effectLst/>
                          <a:latin typeface="Calibri"/>
                        </a:rPr>
                        <a:t>Vitex</a:t>
                      </a:r>
                      <a:r>
                        <a:rPr lang="en-GB" sz="1100" b="1" i="0" u="none" strike="noStrike" dirty="0">
                          <a:solidFill>
                            <a:srgbClr val="FF0000"/>
                          </a:solidFill>
                          <a:effectLst/>
                          <a:latin typeface="Calibri"/>
                        </a:rPr>
                        <a:t> </a:t>
                      </a:r>
                      <a:r>
                        <a:rPr lang="en-GB" sz="1100" b="1" i="0" u="none" strike="noStrike" dirty="0" err="1">
                          <a:solidFill>
                            <a:srgbClr val="FF0000"/>
                          </a:solidFill>
                          <a:effectLst/>
                          <a:latin typeface="Calibri"/>
                        </a:rPr>
                        <a:t>payos</a:t>
                      </a:r>
                      <a:endParaRPr lang="en-GB" sz="1100" b="1" i="0" u="none" strike="noStrike" dirty="0">
                        <a:solidFill>
                          <a:srgbClr val="FF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C00000"/>
                          </a:solidFill>
                          <a:effectLst/>
                          <a:latin typeface="Calibri"/>
                        </a:rPr>
                        <a:t>+++</a:t>
                      </a:r>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0" i="0" u="none" strike="noStrike">
                          <a:solidFill>
                            <a:srgbClr val="000000"/>
                          </a:solidFill>
                          <a:effectLst/>
                          <a:latin typeface="Calibri"/>
                        </a:rPr>
                        <a:t>Persea americana</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1" i="0" u="none" strike="noStrike" dirty="0" err="1">
                          <a:solidFill>
                            <a:srgbClr val="FF0000"/>
                          </a:solidFill>
                          <a:effectLst/>
                          <a:latin typeface="Calibri"/>
                        </a:rPr>
                        <a:t>Passiflora</a:t>
                      </a:r>
                      <a:r>
                        <a:rPr lang="en-GB" sz="1100" b="1" i="0" u="none" strike="noStrike" dirty="0">
                          <a:solidFill>
                            <a:srgbClr val="FF0000"/>
                          </a:solidFill>
                          <a:effectLst/>
                          <a:latin typeface="Calibri"/>
                        </a:rPr>
                        <a:t> </a:t>
                      </a:r>
                      <a:r>
                        <a:rPr lang="en-GB" sz="1100" b="1" i="0" u="none" strike="noStrike" dirty="0" err="1">
                          <a:solidFill>
                            <a:srgbClr val="FF0000"/>
                          </a:solidFill>
                          <a:effectLst/>
                          <a:latin typeface="Calibri"/>
                        </a:rPr>
                        <a:t>edulis</a:t>
                      </a:r>
                      <a:endParaRPr lang="en-GB" sz="1100" b="1" i="0" u="none" strike="noStrike" dirty="0">
                        <a:solidFill>
                          <a:srgbClr val="FF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C00000"/>
                          </a:solidFill>
                          <a:effectLst/>
                          <a:latin typeface="Calibri"/>
                        </a:rPr>
                        <a:t>+</a:t>
                      </a:r>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0" i="0" u="none" strike="noStrike">
                          <a:solidFill>
                            <a:srgbClr val="000000"/>
                          </a:solidFill>
                          <a:effectLst/>
                          <a:latin typeface="Calibri"/>
                        </a:rPr>
                        <a:t>Pappea capensis</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1" i="0" u="none" strike="noStrike" dirty="0" err="1">
                          <a:solidFill>
                            <a:srgbClr val="FF0000"/>
                          </a:solidFill>
                          <a:effectLst/>
                          <a:latin typeface="Calibri"/>
                        </a:rPr>
                        <a:t>Balanites</a:t>
                      </a:r>
                      <a:r>
                        <a:rPr lang="en-GB" sz="1100" b="1" i="0" u="none" strike="noStrike" dirty="0">
                          <a:solidFill>
                            <a:srgbClr val="FF0000"/>
                          </a:solidFill>
                          <a:effectLst/>
                          <a:latin typeface="Calibri"/>
                        </a:rPr>
                        <a:t> </a:t>
                      </a:r>
                      <a:r>
                        <a:rPr lang="en-GB" sz="1100" b="1" i="0" u="none" strike="noStrike" dirty="0" err="1">
                          <a:solidFill>
                            <a:srgbClr val="FF0000"/>
                          </a:solidFill>
                          <a:effectLst/>
                          <a:latin typeface="Calibri"/>
                        </a:rPr>
                        <a:t>aegyptiaca</a:t>
                      </a:r>
                      <a:endParaRPr lang="en-GB" sz="1100" b="1" i="0" u="none" strike="noStrike" dirty="0">
                        <a:solidFill>
                          <a:srgbClr val="FF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i="0" u="none" strike="noStrike" dirty="0" smtClean="0">
                          <a:solidFill>
                            <a:srgbClr val="990033"/>
                          </a:solidFill>
                          <a:effectLst/>
                          <a:latin typeface="Calibri"/>
                        </a:rPr>
                        <a:t>(+)</a:t>
                      </a:r>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4634">
                <a:tc>
                  <a:txBody>
                    <a:bodyPr/>
                    <a:lstStyle/>
                    <a:p>
                      <a:pPr algn="l" fontAlgn="b"/>
                      <a:r>
                        <a:rPr lang="en-GB" sz="1100" b="0" i="0" u="none" strike="noStrike">
                          <a:solidFill>
                            <a:srgbClr val="000000"/>
                          </a:solidFill>
                          <a:effectLst/>
                          <a:latin typeface="Calibri"/>
                        </a:rPr>
                        <a:t>Carissa edulis</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a:rPr>
                        <a:t> </a:t>
                      </a: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164634">
                <a:tc>
                  <a:txBody>
                    <a:bodyPr/>
                    <a:lstStyle/>
                    <a:p>
                      <a:pPr algn="l" fontAlgn="b"/>
                      <a:r>
                        <a:rPr lang="en-US" sz="1100" b="1" i="0" u="none" strike="noStrike" dirty="0" smtClean="0">
                          <a:solidFill>
                            <a:srgbClr val="000000"/>
                          </a:solidFill>
                          <a:effectLst/>
                          <a:latin typeface="Calibri"/>
                        </a:rPr>
                        <a:t>Available</a:t>
                      </a:r>
                      <a:r>
                        <a:rPr lang="en-US" sz="1100" b="1" i="0" u="none" strike="noStrike" baseline="0" dirty="0" smtClean="0">
                          <a:solidFill>
                            <a:srgbClr val="000000"/>
                          </a:solidFill>
                          <a:effectLst/>
                          <a:latin typeface="Calibri"/>
                        </a:rPr>
                        <a:t> species</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2</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4</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6</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4</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4</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5</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4</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2</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3</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1</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2</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2</a:t>
                      </a:r>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GB" sz="1100" b="1" i="0" u="none" strike="noStrike" dirty="0">
                        <a:solidFill>
                          <a:srgbClr val="000000"/>
                        </a:solidFill>
                        <a:effectLst/>
                        <a:latin typeface="Calibri"/>
                      </a:endParaRPr>
                    </a:p>
                  </a:txBody>
                  <a:tcPr marL="7253" marR="7253" marT="725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GB" sz="1100" b="1" i="0" u="none" strike="noStrike" dirty="0">
                        <a:solidFill>
                          <a:srgbClr val="990033"/>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GB" sz="1100" b="1" i="0" u="none" strike="noStrike" dirty="0">
                        <a:solidFill>
                          <a:srgbClr val="C00000"/>
                        </a:solidFill>
                        <a:effectLst/>
                        <a:latin typeface="Calibri"/>
                      </a:endParaRPr>
                    </a:p>
                  </a:txBody>
                  <a:tcPr marL="7253" marR="7253" marT="725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49" t="10757" r="1799" b="10330"/>
          <a:stretch/>
        </p:blipFill>
        <p:spPr bwMode="auto">
          <a:xfrm>
            <a:off x="2085975" y="1126628"/>
            <a:ext cx="4333875" cy="143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2"/>
          <p:cNvGrpSpPr/>
          <p:nvPr/>
        </p:nvGrpSpPr>
        <p:grpSpPr>
          <a:xfrm>
            <a:off x="4800600" y="1126628"/>
            <a:ext cx="1593850" cy="5398716"/>
            <a:chOff x="4800600" y="1126628"/>
            <a:chExt cx="1593850" cy="5398716"/>
          </a:xfrm>
        </p:grpSpPr>
        <p:sp>
          <p:nvSpPr>
            <p:cNvPr id="5" name="Rectangle 4"/>
            <p:cNvSpPr/>
            <p:nvPr/>
          </p:nvSpPr>
          <p:spPr>
            <a:xfrm>
              <a:off x="4800600" y="1126628"/>
              <a:ext cx="1593850" cy="53987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076056" y="1700808"/>
              <a:ext cx="1224136" cy="307777"/>
            </a:xfrm>
            <a:prstGeom prst="rect">
              <a:avLst/>
            </a:prstGeom>
            <a:noFill/>
          </p:spPr>
          <p:txBody>
            <a:bodyPr wrap="square" rtlCol="0">
              <a:spAutoFit/>
            </a:bodyPr>
            <a:lstStyle/>
            <a:p>
              <a:r>
                <a:rPr lang="en-US" sz="1400" b="1" dirty="0" smtClean="0"/>
                <a:t>Hunger gap</a:t>
              </a:r>
              <a:endParaRPr lang="en-GB" sz="1400" b="1" dirty="0"/>
            </a:p>
          </p:txBody>
        </p:sp>
      </p:grpSp>
      <p:sp>
        <p:nvSpPr>
          <p:cNvPr id="9" name="Title 1"/>
          <p:cNvSpPr>
            <a:spLocks noGrp="1"/>
          </p:cNvSpPr>
          <p:nvPr>
            <p:ph type="title"/>
          </p:nvPr>
        </p:nvSpPr>
        <p:spPr>
          <a:xfrm>
            <a:off x="457200" y="274638"/>
            <a:ext cx="8229600" cy="706090"/>
          </a:xfrm>
        </p:spPr>
        <p:txBody>
          <a:bodyPr>
            <a:normAutofit/>
          </a:bodyPr>
          <a:lstStyle/>
          <a:p>
            <a:r>
              <a:rPr lang="en-US" sz="3600" dirty="0" smtClean="0"/>
              <a:t>Fruit tree portfolio for vitamin supply</a:t>
            </a:r>
            <a:endParaRPr lang="en-GB" sz="3600" dirty="0"/>
          </a:p>
        </p:txBody>
      </p:sp>
      <p:sp>
        <p:nvSpPr>
          <p:cNvPr id="8" name="TextBox 7"/>
          <p:cNvSpPr txBox="1"/>
          <p:nvPr/>
        </p:nvSpPr>
        <p:spPr>
          <a:xfrm>
            <a:off x="35496" y="1320417"/>
            <a:ext cx="2160240" cy="1015663"/>
          </a:xfrm>
          <a:prstGeom prst="rect">
            <a:avLst/>
          </a:prstGeom>
          <a:noFill/>
        </p:spPr>
        <p:txBody>
          <a:bodyPr wrap="square" rtlCol="0">
            <a:spAutoFit/>
          </a:bodyPr>
          <a:lstStyle/>
          <a:p>
            <a:pPr marL="361950" indent="-361950"/>
            <a:r>
              <a:rPr lang="en-US" sz="2000" dirty="0" smtClean="0">
                <a:solidFill>
                  <a:srgbClr val="000000"/>
                </a:solidFill>
                <a:sym typeface="Wingdings" panose="05000000000000000000" pitchFamily="2" charset="2"/>
              </a:rPr>
              <a:t> Vitamin A and C supply possible year-round</a:t>
            </a:r>
            <a:endParaRPr lang="en-GB" sz="2000" dirty="0">
              <a:solidFill>
                <a:srgbClr val="000000"/>
              </a:solidFill>
            </a:endParaRPr>
          </a:p>
        </p:txBody>
      </p:sp>
      <p:sp>
        <p:nvSpPr>
          <p:cNvPr id="10" name="TextBox 9"/>
          <p:cNvSpPr txBox="1"/>
          <p:nvPr/>
        </p:nvSpPr>
        <p:spPr>
          <a:xfrm>
            <a:off x="6660232" y="1381749"/>
            <a:ext cx="2160240" cy="1015663"/>
          </a:xfrm>
          <a:prstGeom prst="rect">
            <a:avLst/>
          </a:prstGeom>
          <a:noFill/>
        </p:spPr>
        <p:txBody>
          <a:bodyPr wrap="square" rtlCol="0">
            <a:spAutoFit/>
          </a:bodyPr>
          <a:lstStyle/>
          <a:p>
            <a:pPr marL="361950" indent="-361950"/>
            <a:r>
              <a:rPr lang="en-US" sz="2000" dirty="0" smtClean="0">
                <a:solidFill>
                  <a:srgbClr val="000000"/>
                </a:solidFill>
                <a:sym typeface="Wingdings" panose="05000000000000000000" pitchFamily="2" charset="2"/>
              </a:rPr>
              <a:t> Cultivation of 8-13 fruit tree species </a:t>
            </a:r>
            <a:endParaRPr lang="en-GB" sz="2000" dirty="0">
              <a:solidFill>
                <a:srgbClr val="000000"/>
              </a:solidFill>
            </a:endParaRPr>
          </a:p>
        </p:txBody>
      </p:sp>
      <p:sp>
        <p:nvSpPr>
          <p:cNvPr id="3" name="Rectangle 2"/>
          <p:cNvSpPr/>
          <p:nvPr/>
        </p:nvSpPr>
        <p:spPr>
          <a:xfrm>
            <a:off x="7370764" y="5782865"/>
            <a:ext cx="1773236" cy="738664"/>
          </a:xfrm>
          <a:prstGeom prst="rect">
            <a:avLst/>
          </a:prstGeom>
        </p:spPr>
        <p:txBody>
          <a:bodyPr wrap="square">
            <a:spAutoFit/>
          </a:bodyPr>
          <a:lstStyle/>
          <a:p>
            <a:r>
              <a:rPr lang="en-US" sz="1400" i="1" dirty="0" smtClean="0"/>
              <a:t>ICRAF, </a:t>
            </a:r>
            <a:r>
              <a:rPr lang="en-US" sz="1400" i="1" dirty="0" err="1" smtClean="0"/>
              <a:t>Machakos</a:t>
            </a:r>
            <a:r>
              <a:rPr lang="en-US" sz="1400" i="1" dirty="0" smtClean="0"/>
              <a:t> </a:t>
            </a:r>
            <a:r>
              <a:rPr lang="en-US" sz="1400" i="1" dirty="0"/>
              <a:t>baseline data (2014, EC Fruit Project)</a:t>
            </a:r>
            <a:endParaRPr lang="en-GB" sz="1400" i="1" dirty="0"/>
          </a:p>
        </p:txBody>
      </p:sp>
    </p:spTree>
    <p:extLst>
      <p:ext uri="{BB962C8B-B14F-4D97-AF65-F5344CB8AC3E}">
        <p14:creationId xmlns:p14="http://schemas.microsoft.com/office/powerpoint/2010/main" val="517721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0399"/>
            <a:ext cx="9144000" cy="5715001"/>
          </a:xfrm>
          <a:prstGeom prst="rect">
            <a:avLst/>
          </a:prstGeom>
        </p:spPr>
      </p:pic>
    </p:spTree>
    <p:extLst>
      <p:ext uri="{BB962C8B-B14F-4D97-AF65-F5344CB8AC3E}">
        <p14:creationId xmlns:p14="http://schemas.microsoft.com/office/powerpoint/2010/main" val="419738407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0" y="693526"/>
            <a:ext cx="9144000" cy="5469681"/>
          </a:xfrm>
          <a:prstGeom prst="rect">
            <a:avLst/>
          </a:prstGeom>
          <a:noFill/>
        </p:spPr>
      </p:pic>
    </p:spTree>
    <p:extLst>
      <p:ext uri="{BB962C8B-B14F-4D97-AF65-F5344CB8AC3E}">
        <p14:creationId xmlns:p14="http://schemas.microsoft.com/office/powerpoint/2010/main" val="290373727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Obvious mitigation need.</a:t>
            </a:r>
            <a:endParaRPr lang="en-GB" dirty="0"/>
          </a:p>
        </p:txBody>
      </p:sp>
      <p:pic>
        <p:nvPicPr>
          <p:cNvPr id="129026" name="Picture 2" descr="http://edgar.jrc.ec.europa.eu/img/part/Composition-2005-contributing-sectors-to-global-GHG-emissions_big.jpg"/>
          <p:cNvPicPr>
            <a:picLocks noChangeAspect="1" noChangeArrowheads="1"/>
          </p:cNvPicPr>
          <p:nvPr/>
        </p:nvPicPr>
        <p:blipFill>
          <a:blip r:embed="rId2" cstate="print"/>
          <a:srcRect/>
          <a:stretch>
            <a:fillRect/>
          </a:stretch>
        </p:blipFill>
        <p:spPr bwMode="auto">
          <a:xfrm>
            <a:off x="0" y="1497523"/>
            <a:ext cx="9067244" cy="4404864"/>
          </a:xfrm>
          <a:prstGeom prst="rect">
            <a:avLst/>
          </a:prstGeom>
          <a:noFill/>
        </p:spPr>
      </p:pic>
      <p:sp>
        <p:nvSpPr>
          <p:cNvPr id="3" name="Pie 2"/>
          <p:cNvSpPr/>
          <p:nvPr/>
        </p:nvSpPr>
        <p:spPr>
          <a:xfrm rot="6735953">
            <a:off x="2097743" y="2004784"/>
            <a:ext cx="3413947" cy="3306987"/>
          </a:xfrm>
          <a:prstGeom prst="pie">
            <a:avLst>
              <a:gd name="adj1" fmla="val 7955987"/>
              <a:gd name="adj2" fmla="val 13973696"/>
            </a:avLst>
          </a:prstGeom>
          <a:noFill/>
          <a:ln w="1016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6091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MP Diagram1.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6817" y="2116677"/>
            <a:ext cx="8397140" cy="3794167"/>
          </a:xfrm>
          <a:prstGeom prst="rect">
            <a:avLst/>
          </a:prstGeom>
          <a:noFill/>
          <a:ln w="9525" cap="flat" cmpd="sng">
            <a:solidFill>
              <a:srgbClr val="FFFFFF"/>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p:txBody>
          <a:bodyPr/>
          <a:lstStyle/>
          <a:p>
            <a:r>
              <a:rPr lang="en-US" dirty="0" smtClean="0"/>
              <a:t>Obvious mitigation potential</a:t>
            </a:r>
            <a:endParaRPr lang="en-US" dirty="0"/>
          </a:p>
        </p:txBody>
      </p:sp>
    </p:spTree>
    <p:extLst>
      <p:ext uri="{BB962C8B-B14F-4D97-AF65-F5344CB8AC3E}">
        <p14:creationId xmlns:p14="http://schemas.microsoft.com/office/powerpoint/2010/main" val="2223484918"/>
      </p:ext>
    </p:extLst>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2947" y="1391889"/>
            <a:ext cx="8497714" cy="4800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1" name="AutoShape 3"/>
          <p:cNvSpPr>
            <a:spLocks/>
          </p:cNvSpPr>
          <p:nvPr/>
        </p:nvSpPr>
        <p:spPr bwMode="auto">
          <a:xfrm>
            <a:off x="5965031" y="6164833"/>
            <a:ext cx="2393156" cy="2801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lstStyle/>
          <a:p>
            <a:pPr marL="27905" algn="r" defTabSz="914145">
              <a:buClr>
                <a:srgbClr val="000000"/>
              </a:buClr>
              <a:defRPr/>
            </a:pPr>
            <a:r>
              <a:rPr lang="en-US" sz="1200" i="1" dirty="0" err="1">
                <a:latin typeface="Gill Sans" charset="0"/>
                <a:cs typeface="Gill Sans" charset="0"/>
                <a:sym typeface="Gill Sans" charset="0"/>
              </a:rPr>
              <a:t>Mbow</a:t>
            </a:r>
            <a:r>
              <a:rPr lang="en-US" sz="1200" i="1" dirty="0">
                <a:latin typeface="Gill Sans" charset="0"/>
                <a:cs typeface="Gill Sans" charset="0"/>
                <a:sym typeface="Gill Sans" charset="0"/>
              </a:rPr>
              <a:t> </a:t>
            </a:r>
            <a:r>
              <a:rPr lang="en-US" sz="1200" i="1" dirty="0" smtClean="0">
                <a:latin typeface="Gill Sans" charset="0"/>
                <a:cs typeface="Gill Sans" charset="0"/>
                <a:sym typeface="Gill Sans" charset="0"/>
              </a:rPr>
              <a:t>(</a:t>
            </a:r>
            <a:r>
              <a:rPr lang="en-US" sz="1200" i="1" dirty="0">
                <a:latin typeface="Gill Sans" charset="0"/>
                <a:cs typeface="Gill Sans" charset="0"/>
                <a:sym typeface="Gill Sans" charset="0"/>
              </a:rPr>
              <a:t>2012)</a:t>
            </a:r>
            <a:endParaRPr lang="en-US" dirty="0">
              <a:cs typeface="Helvetica Light" charset="0"/>
            </a:endParaRPr>
          </a:p>
        </p:txBody>
      </p:sp>
      <p:sp>
        <p:nvSpPr>
          <p:cNvPr id="2" name="Title 1"/>
          <p:cNvSpPr>
            <a:spLocks noGrp="1"/>
          </p:cNvSpPr>
          <p:nvPr>
            <p:ph type="title"/>
          </p:nvPr>
        </p:nvSpPr>
        <p:spPr>
          <a:xfrm>
            <a:off x="304726" y="146734"/>
            <a:ext cx="9065052" cy="949638"/>
          </a:xfrm>
        </p:spPr>
        <p:txBody>
          <a:bodyPr>
            <a:normAutofit/>
          </a:bodyPr>
          <a:lstStyle/>
          <a:p>
            <a:r>
              <a:rPr lang="en-US" dirty="0"/>
              <a:t>Mitigation potential </a:t>
            </a:r>
            <a:r>
              <a:rPr lang="en-US" dirty="0" smtClean="0"/>
              <a:t>of various AF systems</a:t>
            </a:r>
            <a:endParaRPr lang="en-US" dirty="0"/>
          </a:p>
        </p:txBody>
      </p:sp>
      <p:grpSp>
        <p:nvGrpSpPr>
          <p:cNvPr id="6" name="Group 5"/>
          <p:cNvGrpSpPr/>
          <p:nvPr/>
        </p:nvGrpSpPr>
        <p:grpSpPr>
          <a:xfrm>
            <a:off x="374031" y="3466472"/>
            <a:ext cx="8223147" cy="2231388"/>
            <a:chOff x="374031" y="3466472"/>
            <a:chExt cx="8223147" cy="2231388"/>
          </a:xfrm>
        </p:grpSpPr>
        <p:cxnSp>
          <p:nvCxnSpPr>
            <p:cNvPr id="4" name="Straight Connector 3"/>
            <p:cNvCxnSpPr/>
            <p:nvPr/>
          </p:nvCxnSpPr>
          <p:spPr>
            <a:xfrm flipH="1">
              <a:off x="1280893" y="3717080"/>
              <a:ext cx="7316285" cy="10856"/>
            </a:xfrm>
            <a:prstGeom prst="line">
              <a:avLst/>
            </a:prstGeom>
            <a:ln w="38100">
              <a:solidFill>
                <a:srgbClr val="CC0099"/>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rot="17943544">
              <a:off x="-510830" y="4351333"/>
              <a:ext cx="2231388" cy="461665"/>
            </a:xfrm>
            <a:prstGeom prst="rect">
              <a:avLst/>
            </a:prstGeom>
            <a:noFill/>
          </p:spPr>
          <p:txBody>
            <a:bodyPr wrap="none" rtlCol="0">
              <a:spAutoFit/>
            </a:bodyPr>
            <a:lstStyle/>
            <a:p>
              <a:r>
                <a:rPr lang="en-US" sz="1200" i="1" dirty="0" err="1" smtClean="0">
                  <a:solidFill>
                    <a:srgbClr val="CC0099"/>
                  </a:solidFill>
                </a:rPr>
                <a:t>Aertsens</a:t>
              </a:r>
              <a:r>
                <a:rPr lang="en-US" sz="1200" i="1" dirty="0" smtClean="0">
                  <a:solidFill>
                    <a:srgbClr val="CC0099"/>
                  </a:solidFill>
                </a:rPr>
                <a:t> et al</a:t>
              </a:r>
              <a:r>
                <a:rPr lang="en-US" sz="1200" dirty="0" smtClean="0">
                  <a:solidFill>
                    <a:srgbClr val="CC0099"/>
                  </a:solidFill>
                </a:rPr>
                <a:t>.’s estimate of </a:t>
              </a:r>
              <a:br>
                <a:rPr lang="en-US" sz="1200" dirty="0" smtClean="0">
                  <a:solidFill>
                    <a:srgbClr val="CC0099"/>
                  </a:solidFill>
                </a:rPr>
              </a:br>
              <a:r>
                <a:rPr lang="en-US" sz="1200" dirty="0" smtClean="0">
                  <a:solidFill>
                    <a:srgbClr val="CC0099"/>
                  </a:solidFill>
                </a:rPr>
                <a:t>mean European AF performance</a:t>
              </a:r>
              <a:endParaRPr lang="en-US" sz="1200" dirty="0">
                <a:solidFill>
                  <a:srgbClr val="CC0099"/>
                </a:solidFill>
              </a:endParaRPr>
            </a:p>
          </p:txBody>
        </p:sp>
      </p:grpSp>
    </p:spTree>
    <p:extLst>
      <p:ext uri="{BB962C8B-B14F-4D97-AF65-F5344CB8AC3E}">
        <p14:creationId xmlns:p14="http://schemas.microsoft.com/office/powerpoint/2010/main" val="23211847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2" descr="imag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739" y="1802681"/>
            <a:ext cx="5267400" cy="4362152"/>
          </a:xfrm>
          <a:prstGeom prst="rect">
            <a:avLst/>
          </a:prstGeom>
          <a:noFill/>
          <a:ln w="12700">
            <a:noFill/>
            <a:miter lim="0"/>
            <a:headEnd/>
            <a:tailEnd/>
          </a:ln>
        </p:spPr>
      </p:pic>
      <p:pic>
        <p:nvPicPr>
          <p:cNvPr id="63492" name="Picture 3" descr="WAC 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8094" y="6019726"/>
            <a:ext cx="1535906" cy="838274"/>
          </a:xfrm>
          <a:prstGeom prst="rect">
            <a:avLst/>
          </a:prstGeom>
          <a:noFill/>
          <a:ln w="12700">
            <a:noFill/>
            <a:miter lim="0"/>
            <a:headEnd/>
            <a:tailEnd/>
          </a:ln>
        </p:spPr>
      </p:pic>
      <p:sp>
        <p:nvSpPr>
          <p:cNvPr id="63493" name="AutoShape 4"/>
          <p:cNvSpPr>
            <a:spLocks/>
          </p:cNvSpPr>
          <p:nvPr/>
        </p:nvSpPr>
        <p:spPr bwMode="auto">
          <a:xfrm>
            <a:off x="438671" y="6167066"/>
            <a:ext cx="7785571" cy="280169"/>
          </a:xfrm>
          <a:custGeom>
            <a:avLst/>
            <a:gdLst>
              <a:gd name="T0" fmla="*/ 5536406 w 21600"/>
              <a:gd name="T1" fmla="*/ 199231 h 21600"/>
              <a:gd name="T2" fmla="*/ 5536406 w 21600"/>
              <a:gd name="T3" fmla="*/ 199231 h 21600"/>
              <a:gd name="T4" fmla="*/ 5536406 w 21600"/>
              <a:gd name="T5" fmla="*/ 199231 h 21600"/>
              <a:gd name="T6" fmla="*/ 5536406 w 21600"/>
              <a:gd name="T7" fmla="*/ 1992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798" tIns="50798" rIns="50798" bIns="50798"/>
          <a:lstStyle/>
          <a:p>
            <a:pPr marL="27905" defTabSz="914145">
              <a:buClr>
                <a:srgbClr val="000000"/>
              </a:buClr>
            </a:pPr>
            <a:r>
              <a:rPr lang="fr-FR" sz="1200">
                <a:latin typeface="Gill Sans" charset="0"/>
                <a:ea typeface="Gill Sans" charset="0"/>
                <a:cs typeface="Gill Sans" charset="0"/>
                <a:sym typeface="Gill Sans" charset="0"/>
              </a:rPr>
              <a:t>SOC stocks in the mid Yala, western Kenya. The effect of cloud is masked as no data </a:t>
            </a:r>
            <a:endParaRPr lang="fr-FR"/>
          </a:p>
        </p:txBody>
      </p:sp>
      <p:sp>
        <p:nvSpPr>
          <p:cNvPr id="63494" name="AutoShape 5"/>
          <p:cNvSpPr>
            <a:spLocks/>
          </p:cNvSpPr>
          <p:nvPr/>
        </p:nvSpPr>
        <p:spPr bwMode="auto">
          <a:xfrm>
            <a:off x="5930430" y="2072804"/>
            <a:ext cx="3072928" cy="458762"/>
          </a:xfrm>
          <a:custGeom>
            <a:avLst/>
            <a:gdLst>
              <a:gd name="T0" fmla="*/ 2185194 w 21600"/>
              <a:gd name="T1" fmla="*/ 326231 h 21600"/>
              <a:gd name="T2" fmla="*/ 2185194 w 21600"/>
              <a:gd name="T3" fmla="*/ 326231 h 21600"/>
              <a:gd name="T4" fmla="*/ 2185194 w 21600"/>
              <a:gd name="T5" fmla="*/ 326231 h 21600"/>
              <a:gd name="T6" fmla="*/ 2185194 w 21600"/>
              <a:gd name="T7" fmla="*/ 3262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798" tIns="50798" rIns="50798" bIns="50798"/>
          <a:lstStyle/>
          <a:p>
            <a:pPr marL="27905" defTabSz="914145">
              <a:buClr>
                <a:srgbClr val="000000"/>
              </a:buClr>
            </a:pPr>
            <a:r>
              <a:rPr lang="fr-FR" sz="1200">
                <a:latin typeface="Gill Sans" charset="0"/>
                <a:ea typeface="Gill Sans" charset="0"/>
                <a:cs typeface="Gill Sans" charset="0"/>
                <a:sym typeface="Gill Sans" charset="0"/>
              </a:rPr>
              <a:t>Mapping SOC Stocks using high resolution (QuickBird) satellite image </a:t>
            </a:r>
            <a:endParaRPr lang="fr-FR"/>
          </a:p>
        </p:txBody>
      </p:sp>
      <p:sp>
        <p:nvSpPr>
          <p:cNvPr id="63495" name="AutoShape 6"/>
          <p:cNvSpPr>
            <a:spLocks/>
          </p:cNvSpPr>
          <p:nvPr/>
        </p:nvSpPr>
        <p:spPr bwMode="auto">
          <a:xfrm>
            <a:off x="5930429" y="3272731"/>
            <a:ext cx="3301752" cy="637357"/>
          </a:xfrm>
          <a:custGeom>
            <a:avLst/>
            <a:gdLst>
              <a:gd name="T0" fmla="*/ 2347913 w 21600"/>
              <a:gd name="T1" fmla="*/ 453232 h 21600"/>
              <a:gd name="T2" fmla="*/ 2347913 w 21600"/>
              <a:gd name="T3" fmla="*/ 453232 h 21600"/>
              <a:gd name="T4" fmla="*/ 2347913 w 21600"/>
              <a:gd name="T5" fmla="*/ 453232 h 21600"/>
              <a:gd name="T6" fmla="*/ 2347913 w 21600"/>
              <a:gd name="T7" fmla="*/ 4532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798" tIns="50798" rIns="50798" bIns="50798"/>
          <a:lstStyle/>
          <a:p>
            <a:pPr marL="27905" defTabSz="914145">
              <a:buClr>
                <a:srgbClr val="000000"/>
              </a:buClr>
            </a:pPr>
            <a:r>
              <a:rPr lang="fr-FR" sz="1200">
                <a:latin typeface="Gill Sans" charset="0"/>
                <a:ea typeface="Gill Sans" charset="0"/>
                <a:cs typeface="Gill Sans" charset="0"/>
                <a:sym typeface="Gill Sans" charset="0"/>
              </a:rPr>
              <a:t>A landscape level SOC stocks mapping can be made using medium resolution satellite  imagery such as ASTER and Landsat</a:t>
            </a:r>
            <a:endParaRPr lang="fr-FR"/>
          </a:p>
        </p:txBody>
      </p:sp>
      <p:sp>
        <p:nvSpPr>
          <p:cNvPr id="2" name="Title 1"/>
          <p:cNvSpPr>
            <a:spLocks noGrp="1"/>
          </p:cNvSpPr>
          <p:nvPr>
            <p:ph type="title"/>
          </p:nvPr>
        </p:nvSpPr>
        <p:spPr/>
        <p:txBody>
          <a:bodyPr>
            <a:normAutofit/>
          </a:bodyPr>
          <a:lstStyle/>
          <a:p>
            <a:r>
              <a:rPr lang="en-US" dirty="0"/>
              <a:t>Mapping soil organic </a:t>
            </a:r>
            <a:r>
              <a:rPr lang="en-US" dirty="0" smtClean="0"/>
              <a:t>carbon</a:t>
            </a:r>
            <a:endParaRPr lang="en-US" dirty="0"/>
          </a:p>
        </p:txBody>
      </p:sp>
    </p:spTree>
    <p:extLst>
      <p:ext uri="{BB962C8B-B14F-4D97-AF65-F5344CB8AC3E}">
        <p14:creationId xmlns:p14="http://schemas.microsoft.com/office/powerpoint/2010/main" val="1019039812"/>
      </p:ext>
    </p:extLst>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092200"/>
            <a:ext cx="8845335" cy="48986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9208" y="2394225"/>
            <a:ext cx="4421747" cy="3975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5067" y="2414105"/>
            <a:ext cx="4422668" cy="39557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95% correlation between sat and lab</a:t>
            </a:r>
            <a:endParaRPr lang="en-US" dirty="0"/>
          </a:p>
        </p:txBody>
      </p:sp>
    </p:spTree>
    <p:extLst>
      <p:ext uri="{BB962C8B-B14F-4D97-AF65-F5344CB8AC3E}">
        <p14:creationId xmlns:p14="http://schemas.microsoft.com/office/powerpoint/2010/main" val="542317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734"/>
            <a:ext cx="8229600" cy="761433"/>
          </a:xfrm>
        </p:spPr>
        <p:txBody>
          <a:bodyPr>
            <a:normAutofit fontScale="90000"/>
          </a:bodyPr>
          <a:lstStyle/>
          <a:p>
            <a:r>
              <a:rPr lang="en-US" dirty="0" smtClean="0"/>
              <a:t>Arbitrary mitigation/adaptation distinction.</a:t>
            </a:r>
            <a:endParaRPr lang="en-US" dirty="0"/>
          </a:p>
        </p:txBody>
      </p:sp>
      <p:grpSp>
        <p:nvGrpSpPr>
          <p:cNvPr id="54" name="Group 53"/>
          <p:cNvGrpSpPr/>
          <p:nvPr/>
        </p:nvGrpSpPr>
        <p:grpSpPr>
          <a:xfrm>
            <a:off x="244670" y="781167"/>
            <a:ext cx="8741885" cy="5943485"/>
            <a:chOff x="244670" y="781167"/>
            <a:chExt cx="8741885" cy="5943485"/>
          </a:xfrm>
        </p:grpSpPr>
        <p:sp>
          <p:nvSpPr>
            <p:cNvPr id="8" name="TextBox 7"/>
            <p:cNvSpPr txBox="1"/>
            <p:nvPr/>
          </p:nvSpPr>
          <p:spPr>
            <a:xfrm>
              <a:off x="3629227" y="781167"/>
              <a:ext cx="1697004" cy="830997"/>
            </a:xfrm>
            <a:prstGeom prst="rect">
              <a:avLst/>
            </a:prstGeom>
            <a:noFill/>
            <a:ln w="9525">
              <a:solidFill>
                <a:schemeClr val="tx1"/>
              </a:solidFill>
            </a:ln>
          </p:spPr>
          <p:txBody>
            <a:bodyPr wrap="none" rtlCol="0">
              <a:spAutoFit/>
            </a:bodyPr>
            <a:lstStyle/>
            <a:p>
              <a:pPr algn="ctr"/>
              <a:r>
                <a:rPr lang="en-US" sz="1600" b="1" dirty="0" smtClean="0"/>
                <a:t>Improved carbon </a:t>
              </a:r>
            </a:p>
            <a:p>
              <a:pPr algn="ctr"/>
              <a:r>
                <a:rPr lang="en-US" sz="1600" b="1" dirty="0" smtClean="0"/>
                <a:t>sink management</a:t>
              </a:r>
            </a:p>
            <a:p>
              <a:pPr algn="ctr"/>
              <a:r>
                <a:rPr lang="en-US" sz="1600" b="1" dirty="0" smtClean="0"/>
                <a:t>[M]</a:t>
              </a:r>
              <a:endParaRPr lang="en-US" sz="1600" b="1" dirty="0"/>
            </a:p>
          </p:txBody>
        </p:sp>
        <p:sp>
          <p:nvSpPr>
            <p:cNvPr id="9" name="TextBox 8"/>
            <p:cNvSpPr txBox="1"/>
            <p:nvPr/>
          </p:nvSpPr>
          <p:spPr>
            <a:xfrm>
              <a:off x="6748747" y="1324689"/>
              <a:ext cx="1760739" cy="1077218"/>
            </a:xfrm>
            <a:prstGeom prst="rect">
              <a:avLst/>
            </a:prstGeom>
            <a:noFill/>
            <a:ln w="9525">
              <a:solidFill>
                <a:schemeClr val="tx1"/>
              </a:solidFill>
            </a:ln>
          </p:spPr>
          <p:txBody>
            <a:bodyPr wrap="none" rtlCol="0">
              <a:spAutoFit/>
            </a:bodyPr>
            <a:lstStyle/>
            <a:p>
              <a:pPr algn="ctr"/>
              <a:r>
                <a:rPr lang="en-US" sz="1600" b="1" dirty="0" smtClean="0"/>
                <a:t>Minimized </a:t>
              </a:r>
            </a:p>
            <a:p>
              <a:pPr algn="ctr"/>
              <a:r>
                <a:rPr lang="en-US" sz="1600" b="1" dirty="0" smtClean="0"/>
                <a:t>deforestation and</a:t>
              </a:r>
            </a:p>
            <a:p>
              <a:pPr algn="ctr"/>
              <a:r>
                <a:rPr lang="en-US" sz="1600" b="1" dirty="0" smtClean="0"/>
                <a:t>forest degradation</a:t>
              </a:r>
            </a:p>
            <a:p>
              <a:pPr algn="ctr"/>
              <a:r>
                <a:rPr lang="en-US" sz="1600" b="1" dirty="0" smtClean="0"/>
                <a:t>[M]</a:t>
              </a:r>
              <a:endParaRPr lang="en-US" sz="1600" b="1" dirty="0"/>
            </a:p>
          </p:txBody>
        </p:sp>
        <p:sp>
          <p:nvSpPr>
            <p:cNvPr id="10" name="TextBox 9"/>
            <p:cNvSpPr txBox="1"/>
            <p:nvPr/>
          </p:nvSpPr>
          <p:spPr>
            <a:xfrm>
              <a:off x="643843" y="1261952"/>
              <a:ext cx="2084803" cy="830997"/>
            </a:xfrm>
            <a:prstGeom prst="rect">
              <a:avLst/>
            </a:prstGeom>
            <a:noFill/>
            <a:ln w="9525">
              <a:solidFill>
                <a:schemeClr val="tx1"/>
              </a:solidFill>
            </a:ln>
          </p:spPr>
          <p:txBody>
            <a:bodyPr wrap="none" rtlCol="0">
              <a:spAutoFit/>
            </a:bodyPr>
            <a:lstStyle/>
            <a:p>
              <a:pPr algn="ctr"/>
              <a:r>
                <a:rPr lang="en-US" sz="1600" b="1" dirty="0" smtClean="0"/>
                <a:t>Improved adaptive </a:t>
              </a:r>
            </a:p>
            <a:p>
              <a:pPr algn="ctr"/>
              <a:r>
                <a:rPr lang="en-US" sz="1600" b="1" dirty="0" smtClean="0"/>
                <a:t>capacity of the society</a:t>
              </a:r>
            </a:p>
            <a:p>
              <a:pPr algn="ctr"/>
              <a:r>
                <a:rPr lang="en-US" sz="1600" b="1" dirty="0" smtClean="0"/>
                <a:t>[A]</a:t>
              </a:r>
              <a:endParaRPr lang="en-US" sz="1600" b="1" dirty="0"/>
            </a:p>
          </p:txBody>
        </p:sp>
        <p:sp>
          <p:nvSpPr>
            <p:cNvPr id="11" name="TextBox 10"/>
            <p:cNvSpPr txBox="1"/>
            <p:nvPr/>
          </p:nvSpPr>
          <p:spPr>
            <a:xfrm>
              <a:off x="4733952" y="2200126"/>
              <a:ext cx="1804597" cy="830997"/>
            </a:xfrm>
            <a:prstGeom prst="rect">
              <a:avLst/>
            </a:prstGeom>
            <a:noFill/>
            <a:ln w="9525">
              <a:solidFill>
                <a:schemeClr val="tx1"/>
              </a:solidFill>
            </a:ln>
          </p:spPr>
          <p:txBody>
            <a:bodyPr wrap="none" rtlCol="0">
              <a:spAutoFit/>
            </a:bodyPr>
            <a:lstStyle/>
            <a:p>
              <a:pPr algn="ctr"/>
              <a:r>
                <a:rPr lang="en-US" sz="1600" b="1" dirty="0" smtClean="0"/>
                <a:t>Diminished release</a:t>
              </a:r>
            </a:p>
            <a:p>
              <a:pPr algn="ctr"/>
              <a:r>
                <a:rPr lang="en-US" sz="1600" b="1" dirty="0" smtClean="0"/>
                <a:t>of GHG to the </a:t>
              </a:r>
            </a:p>
            <a:p>
              <a:pPr algn="ctr"/>
              <a:r>
                <a:rPr lang="en-US" sz="1600" b="1" dirty="0" smtClean="0"/>
                <a:t>Atmosphere [M] </a:t>
              </a:r>
              <a:endParaRPr lang="en-US" sz="1600" b="1" dirty="0"/>
            </a:p>
          </p:txBody>
        </p:sp>
        <p:sp>
          <p:nvSpPr>
            <p:cNvPr id="12" name="TextBox 11"/>
            <p:cNvSpPr txBox="1"/>
            <p:nvPr/>
          </p:nvSpPr>
          <p:spPr>
            <a:xfrm>
              <a:off x="2914661" y="2323236"/>
              <a:ext cx="1330493" cy="584775"/>
            </a:xfrm>
            <a:prstGeom prst="rect">
              <a:avLst/>
            </a:prstGeom>
            <a:noFill/>
            <a:ln w="9525">
              <a:solidFill>
                <a:schemeClr val="tx1"/>
              </a:solidFill>
            </a:ln>
          </p:spPr>
          <p:txBody>
            <a:bodyPr wrap="none" rtlCol="0">
              <a:spAutoFit/>
            </a:bodyPr>
            <a:lstStyle/>
            <a:p>
              <a:pPr algn="ctr"/>
              <a:r>
                <a:rPr lang="en-US" sz="1600" b="1" dirty="0" smtClean="0"/>
                <a:t>Improved</a:t>
              </a:r>
            </a:p>
            <a:p>
              <a:pPr algn="ctr"/>
              <a:r>
                <a:rPr lang="en-US" sz="1600" b="1" dirty="0" smtClean="0"/>
                <a:t>livelihood [A]</a:t>
              </a:r>
              <a:endParaRPr lang="en-US" sz="1600" b="1" dirty="0"/>
            </a:p>
          </p:txBody>
        </p:sp>
        <p:sp>
          <p:nvSpPr>
            <p:cNvPr id="13" name="TextBox 12"/>
            <p:cNvSpPr txBox="1"/>
            <p:nvPr/>
          </p:nvSpPr>
          <p:spPr>
            <a:xfrm>
              <a:off x="7315200" y="3031527"/>
              <a:ext cx="1671355" cy="830997"/>
            </a:xfrm>
            <a:prstGeom prst="rect">
              <a:avLst/>
            </a:prstGeom>
            <a:noFill/>
            <a:ln w="9525">
              <a:solidFill>
                <a:schemeClr val="tx1"/>
              </a:solidFill>
            </a:ln>
          </p:spPr>
          <p:txBody>
            <a:bodyPr wrap="none" rtlCol="0">
              <a:spAutoFit/>
            </a:bodyPr>
            <a:lstStyle/>
            <a:p>
              <a:pPr algn="ctr"/>
              <a:r>
                <a:rPr lang="en-US" sz="1600" b="1" dirty="0" smtClean="0"/>
                <a:t>Sustainable</a:t>
              </a:r>
            </a:p>
            <a:p>
              <a:pPr algn="ctr"/>
              <a:r>
                <a:rPr lang="en-US" sz="1600" b="1" dirty="0" smtClean="0"/>
                <a:t>forest</a:t>
              </a:r>
            </a:p>
            <a:p>
              <a:pPr algn="ctr"/>
              <a:r>
                <a:rPr lang="en-US" sz="1600" b="1" dirty="0" smtClean="0"/>
                <a:t>management [M]</a:t>
              </a:r>
              <a:endParaRPr lang="en-US" sz="1600" b="1" dirty="0"/>
            </a:p>
          </p:txBody>
        </p:sp>
        <p:sp>
          <p:nvSpPr>
            <p:cNvPr id="14" name="TextBox 13"/>
            <p:cNvSpPr txBox="1"/>
            <p:nvPr/>
          </p:nvSpPr>
          <p:spPr>
            <a:xfrm>
              <a:off x="7212190" y="4372151"/>
              <a:ext cx="1604222" cy="830997"/>
            </a:xfrm>
            <a:prstGeom prst="rect">
              <a:avLst/>
            </a:prstGeom>
            <a:noFill/>
            <a:ln w="9525">
              <a:solidFill>
                <a:schemeClr val="tx1"/>
              </a:solidFill>
            </a:ln>
          </p:spPr>
          <p:txBody>
            <a:bodyPr wrap="none" rtlCol="0">
              <a:spAutoFit/>
            </a:bodyPr>
            <a:lstStyle/>
            <a:p>
              <a:pPr algn="ctr"/>
              <a:r>
                <a:rPr lang="en-US" sz="1600" b="1" dirty="0" smtClean="0"/>
                <a:t>Reduced loss of </a:t>
              </a:r>
            </a:p>
            <a:p>
              <a:pPr algn="ctr"/>
              <a:r>
                <a:rPr lang="en-US" sz="1600" b="1" dirty="0" smtClean="0"/>
                <a:t>soil carbon stock</a:t>
              </a:r>
            </a:p>
            <a:p>
              <a:pPr algn="ctr"/>
              <a:r>
                <a:rPr lang="en-US" sz="1600" b="1" dirty="0" smtClean="0"/>
                <a:t>[M]</a:t>
              </a:r>
              <a:endParaRPr lang="en-US" sz="1600" b="1" dirty="0"/>
            </a:p>
          </p:txBody>
        </p:sp>
        <p:sp>
          <p:nvSpPr>
            <p:cNvPr id="15" name="TextBox 14"/>
            <p:cNvSpPr txBox="1"/>
            <p:nvPr/>
          </p:nvSpPr>
          <p:spPr>
            <a:xfrm>
              <a:off x="6150934" y="5559032"/>
              <a:ext cx="1626151" cy="584775"/>
            </a:xfrm>
            <a:prstGeom prst="rect">
              <a:avLst/>
            </a:prstGeom>
            <a:noFill/>
            <a:ln w="9525">
              <a:solidFill>
                <a:schemeClr val="tx1"/>
              </a:solidFill>
            </a:ln>
          </p:spPr>
          <p:txBody>
            <a:bodyPr wrap="none" rtlCol="0">
              <a:spAutoFit/>
            </a:bodyPr>
            <a:lstStyle/>
            <a:p>
              <a:pPr algn="ctr"/>
              <a:r>
                <a:rPr lang="en-US" sz="1600" b="1" dirty="0" smtClean="0"/>
                <a:t>Enhances carbon</a:t>
              </a:r>
            </a:p>
            <a:p>
              <a:pPr algn="ctr"/>
              <a:r>
                <a:rPr lang="en-US" sz="1600" b="1" dirty="0" smtClean="0"/>
                <a:t>sinks [M]</a:t>
              </a:r>
              <a:endParaRPr lang="en-US" sz="1600" b="1" dirty="0"/>
            </a:p>
          </p:txBody>
        </p:sp>
        <p:sp>
          <p:nvSpPr>
            <p:cNvPr id="16" name="TextBox 15"/>
            <p:cNvSpPr txBox="1"/>
            <p:nvPr/>
          </p:nvSpPr>
          <p:spPr>
            <a:xfrm>
              <a:off x="4178206" y="6139877"/>
              <a:ext cx="1679883" cy="584775"/>
            </a:xfrm>
            <a:prstGeom prst="rect">
              <a:avLst/>
            </a:prstGeom>
            <a:noFill/>
            <a:ln w="9525">
              <a:solidFill>
                <a:schemeClr val="tx1"/>
              </a:solidFill>
            </a:ln>
          </p:spPr>
          <p:txBody>
            <a:bodyPr wrap="none" rtlCol="0">
              <a:spAutoFit/>
            </a:bodyPr>
            <a:lstStyle/>
            <a:p>
              <a:pPr algn="ctr"/>
              <a:r>
                <a:rPr lang="en-US" sz="1600" b="1" dirty="0" smtClean="0"/>
                <a:t>Afforestation and</a:t>
              </a:r>
            </a:p>
            <a:p>
              <a:pPr algn="ctr"/>
              <a:r>
                <a:rPr lang="en-US" sz="1600" b="1" dirty="0" smtClean="0"/>
                <a:t>reforestation [M]</a:t>
              </a:r>
              <a:endParaRPr lang="en-US" sz="1600" b="1" dirty="0"/>
            </a:p>
          </p:txBody>
        </p:sp>
        <p:sp>
          <p:nvSpPr>
            <p:cNvPr id="17" name="TextBox 16"/>
            <p:cNvSpPr txBox="1"/>
            <p:nvPr/>
          </p:nvSpPr>
          <p:spPr>
            <a:xfrm>
              <a:off x="1263648" y="5490330"/>
              <a:ext cx="1592745" cy="584775"/>
            </a:xfrm>
            <a:prstGeom prst="rect">
              <a:avLst/>
            </a:prstGeom>
            <a:noFill/>
            <a:ln w="9525">
              <a:solidFill>
                <a:schemeClr val="tx1"/>
              </a:solidFill>
            </a:ln>
          </p:spPr>
          <p:txBody>
            <a:bodyPr wrap="none" rtlCol="0">
              <a:spAutoFit/>
            </a:bodyPr>
            <a:lstStyle/>
            <a:p>
              <a:pPr algn="ctr"/>
              <a:r>
                <a:rPr lang="en-US" sz="1600" b="1" dirty="0" smtClean="0"/>
                <a:t>Biodiversity</a:t>
              </a:r>
            </a:p>
            <a:p>
              <a:pPr algn="ctr"/>
              <a:r>
                <a:rPr lang="en-US" sz="1600" b="1" dirty="0"/>
                <a:t>c</a:t>
              </a:r>
              <a:r>
                <a:rPr lang="en-US" sz="1600" b="1" dirty="0" smtClean="0"/>
                <a:t>onservation [A]</a:t>
              </a:r>
              <a:endParaRPr lang="en-US" sz="1600" b="1" dirty="0"/>
            </a:p>
          </p:txBody>
        </p:sp>
        <p:sp>
          <p:nvSpPr>
            <p:cNvPr id="18" name="TextBox 17"/>
            <p:cNvSpPr txBox="1"/>
            <p:nvPr/>
          </p:nvSpPr>
          <p:spPr>
            <a:xfrm>
              <a:off x="3967594" y="5257800"/>
              <a:ext cx="1258999" cy="584775"/>
            </a:xfrm>
            <a:prstGeom prst="rect">
              <a:avLst/>
            </a:prstGeom>
            <a:noFill/>
            <a:ln w="9525">
              <a:solidFill>
                <a:schemeClr val="tx1"/>
              </a:solidFill>
            </a:ln>
          </p:spPr>
          <p:txBody>
            <a:bodyPr wrap="none" rtlCol="0">
              <a:spAutoFit/>
            </a:bodyPr>
            <a:lstStyle/>
            <a:p>
              <a:pPr algn="ctr"/>
              <a:r>
                <a:rPr lang="en-US" sz="1600" b="1" dirty="0" smtClean="0"/>
                <a:t>Agroforestry</a:t>
              </a:r>
            </a:p>
            <a:p>
              <a:pPr algn="ctr"/>
              <a:r>
                <a:rPr lang="en-US" sz="1600" b="1" dirty="0" smtClean="0"/>
                <a:t>[M] [A]</a:t>
              </a:r>
              <a:endParaRPr lang="en-US" sz="1600" b="1" dirty="0"/>
            </a:p>
          </p:txBody>
        </p:sp>
        <p:sp>
          <p:nvSpPr>
            <p:cNvPr id="19" name="TextBox 18"/>
            <p:cNvSpPr txBox="1"/>
            <p:nvPr/>
          </p:nvSpPr>
          <p:spPr>
            <a:xfrm>
              <a:off x="5018147" y="4352510"/>
              <a:ext cx="1592745" cy="584775"/>
            </a:xfrm>
            <a:prstGeom prst="rect">
              <a:avLst/>
            </a:prstGeom>
            <a:noFill/>
            <a:ln w="9525">
              <a:solidFill>
                <a:schemeClr val="tx1"/>
              </a:solidFill>
            </a:ln>
          </p:spPr>
          <p:txBody>
            <a:bodyPr wrap="none" rtlCol="0">
              <a:spAutoFit/>
            </a:bodyPr>
            <a:lstStyle/>
            <a:p>
              <a:pPr algn="ctr"/>
              <a:r>
                <a:rPr lang="en-US" sz="1600" b="1" dirty="0" smtClean="0"/>
                <a:t>Soil and water</a:t>
              </a:r>
            </a:p>
            <a:p>
              <a:pPr algn="ctr"/>
              <a:r>
                <a:rPr lang="en-US" sz="1600" b="1" dirty="0" smtClean="0"/>
                <a:t>conservation [A]</a:t>
              </a:r>
              <a:endParaRPr lang="en-US" sz="1600" b="1" dirty="0"/>
            </a:p>
          </p:txBody>
        </p:sp>
        <p:sp>
          <p:nvSpPr>
            <p:cNvPr id="20" name="TextBox 19"/>
            <p:cNvSpPr txBox="1"/>
            <p:nvPr/>
          </p:nvSpPr>
          <p:spPr>
            <a:xfrm>
              <a:off x="2978829" y="3412024"/>
              <a:ext cx="1977529" cy="584775"/>
            </a:xfrm>
            <a:prstGeom prst="rect">
              <a:avLst/>
            </a:prstGeom>
            <a:noFill/>
            <a:ln w="9525">
              <a:solidFill>
                <a:schemeClr val="tx1"/>
              </a:solidFill>
            </a:ln>
          </p:spPr>
          <p:txBody>
            <a:bodyPr wrap="none" rtlCol="0">
              <a:spAutoFit/>
            </a:bodyPr>
            <a:lstStyle/>
            <a:p>
              <a:pPr algn="ctr"/>
              <a:r>
                <a:rPr lang="en-US" sz="1600" b="1" dirty="0" smtClean="0"/>
                <a:t>Better landscape </a:t>
              </a:r>
            </a:p>
            <a:p>
              <a:pPr algn="ctr"/>
              <a:r>
                <a:rPr lang="en-US" sz="1600" b="1" dirty="0" smtClean="0"/>
                <a:t>management [M] [A]</a:t>
              </a:r>
              <a:endParaRPr lang="en-US" sz="1600" b="1" dirty="0"/>
            </a:p>
          </p:txBody>
        </p:sp>
        <p:sp>
          <p:nvSpPr>
            <p:cNvPr id="21" name="TextBox 20"/>
            <p:cNvSpPr txBox="1"/>
            <p:nvPr/>
          </p:nvSpPr>
          <p:spPr>
            <a:xfrm>
              <a:off x="500104" y="2779847"/>
              <a:ext cx="1527085" cy="830997"/>
            </a:xfrm>
            <a:prstGeom prst="rect">
              <a:avLst/>
            </a:prstGeom>
            <a:noFill/>
            <a:ln w="9525">
              <a:solidFill>
                <a:schemeClr val="tx1"/>
              </a:solidFill>
            </a:ln>
          </p:spPr>
          <p:txBody>
            <a:bodyPr wrap="none" rtlCol="0">
              <a:spAutoFit/>
            </a:bodyPr>
            <a:lstStyle/>
            <a:p>
              <a:pPr algn="ctr"/>
              <a:r>
                <a:rPr lang="en-US" sz="1600" b="1" dirty="0" smtClean="0"/>
                <a:t>Improved </a:t>
              </a:r>
            </a:p>
            <a:p>
              <a:pPr algn="ctr"/>
              <a:r>
                <a:rPr lang="en-US" sz="1600" b="1" dirty="0" smtClean="0"/>
                <a:t>agricultural</a:t>
              </a:r>
            </a:p>
            <a:p>
              <a:pPr algn="ctr"/>
              <a:r>
                <a:rPr lang="en-US" sz="1600" b="1" dirty="0" smtClean="0"/>
                <a:t>productivity [A]</a:t>
              </a:r>
              <a:endParaRPr lang="en-US" sz="1600" b="1" dirty="0"/>
            </a:p>
          </p:txBody>
        </p:sp>
        <p:sp>
          <p:nvSpPr>
            <p:cNvPr id="22" name="TextBox 21"/>
            <p:cNvSpPr txBox="1"/>
            <p:nvPr/>
          </p:nvSpPr>
          <p:spPr>
            <a:xfrm>
              <a:off x="286745" y="4156500"/>
              <a:ext cx="1953805" cy="830997"/>
            </a:xfrm>
            <a:prstGeom prst="rect">
              <a:avLst/>
            </a:prstGeom>
            <a:noFill/>
            <a:ln w="9525">
              <a:solidFill>
                <a:schemeClr val="tx1"/>
              </a:solidFill>
            </a:ln>
          </p:spPr>
          <p:txBody>
            <a:bodyPr wrap="none" rtlCol="0">
              <a:spAutoFit/>
            </a:bodyPr>
            <a:lstStyle/>
            <a:p>
              <a:pPr algn="ctr"/>
              <a:r>
                <a:rPr lang="en-US" sz="1600" b="1" dirty="0" smtClean="0"/>
                <a:t>Enhanced ecosystem</a:t>
              </a:r>
            </a:p>
            <a:p>
              <a:pPr algn="ctr"/>
              <a:r>
                <a:rPr lang="en-US" sz="1600" b="1" dirty="0" smtClean="0"/>
                <a:t>services and goods</a:t>
              </a:r>
            </a:p>
            <a:p>
              <a:pPr algn="ctr"/>
              <a:r>
                <a:rPr lang="en-US" sz="1600" b="1" dirty="0" smtClean="0"/>
                <a:t>availability [A]</a:t>
              </a:r>
              <a:endParaRPr lang="en-US" sz="1600" b="1" dirty="0"/>
            </a:p>
          </p:txBody>
        </p:sp>
        <p:sp>
          <p:nvSpPr>
            <p:cNvPr id="29" name="Freeform 28"/>
            <p:cNvSpPr/>
            <p:nvPr/>
          </p:nvSpPr>
          <p:spPr>
            <a:xfrm>
              <a:off x="5401340" y="880456"/>
              <a:ext cx="2137144" cy="352921"/>
            </a:xfrm>
            <a:custGeom>
              <a:avLst/>
              <a:gdLst>
                <a:gd name="connsiteX0" fmla="*/ 0 w 2137144"/>
                <a:gd name="connsiteY0" fmla="*/ 2046 h 352921"/>
                <a:gd name="connsiteX1" fmla="*/ 372139 w 2137144"/>
                <a:gd name="connsiteY1" fmla="*/ 2046 h 352921"/>
                <a:gd name="connsiteX2" fmla="*/ 701748 w 2137144"/>
                <a:gd name="connsiteY2" fmla="*/ 23311 h 352921"/>
                <a:gd name="connsiteX3" fmla="*/ 1403497 w 2137144"/>
                <a:gd name="connsiteY3" fmla="*/ 108372 h 352921"/>
                <a:gd name="connsiteX4" fmla="*/ 1850065 w 2137144"/>
                <a:gd name="connsiteY4" fmla="*/ 214697 h 352921"/>
                <a:gd name="connsiteX5" fmla="*/ 2137144 w 2137144"/>
                <a:gd name="connsiteY5" fmla="*/ 352921 h 35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144" h="352921">
                  <a:moveTo>
                    <a:pt x="0" y="2046"/>
                  </a:moveTo>
                  <a:cubicBezTo>
                    <a:pt x="127590" y="274"/>
                    <a:pt x="255181" y="-1498"/>
                    <a:pt x="372139" y="2046"/>
                  </a:cubicBezTo>
                  <a:cubicBezTo>
                    <a:pt x="489097" y="5590"/>
                    <a:pt x="529855" y="5590"/>
                    <a:pt x="701748" y="23311"/>
                  </a:cubicBezTo>
                  <a:cubicBezTo>
                    <a:pt x="873641" y="41032"/>
                    <a:pt x="1212111" y="76474"/>
                    <a:pt x="1403497" y="108372"/>
                  </a:cubicBezTo>
                  <a:cubicBezTo>
                    <a:pt x="1594883" y="140270"/>
                    <a:pt x="1727791" y="173939"/>
                    <a:pt x="1850065" y="214697"/>
                  </a:cubicBezTo>
                  <a:cubicBezTo>
                    <a:pt x="1972339" y="255455"/>
                    <a:pt x="2054741" y="304188"/>
                    <a:pt x="2137144" y="352921"/>
                  </a:cubicBez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645888" y="1722474"/>
              <a:ext cx="1010093" cy="404038"/>
            </a:xfrm>
            <a:custGeom>
              <a:avLst/>
              <a:gdLst>
                <a:gd name="connsiteX0" fmla="*/ 1010093 w 1010093"/>
                <a:gd name="connsiteY0" fmla="*/ 0 h 404038"/>
                <a:gd name="connsiteX1" fmla="*/ 669852 w 1010093"/>
                <a:gd name="connsiteY1" fmla="*/ 21266 h 404038"/>
                <a:gd name="connsiteX2" fmla="*/ 308345 w 1010093"/>
                <a:gd name="connsiteY2" fmla="*/ 106326 h 404038"/>
                <a:gd name="connsiteX3" fmla="*/ 116959 w 1010093"/>
                <a:gd name="connsiteY3" fmla="*/ 255182 h 404038"/>
                <a:gd name="connsiteX4" fmla="*/ 0 w 1010093"/>
                <a:gd name="connsiteY4" fmla="*/ 404038 h 40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093" h="404038">
                  <a:moveTo>
                    <a:pt x="1010093" y="0"/>
                  </a:moveTo>
                  <a:cubicBezTo>
                    <a:pt x="898451" y="1772"/>
                    <a:pt x="786810" y="3545"/>
                    <a:pt x="669852" y="21266"/>
                  </a:cubicBezTo>
                  <a:cubicBezTo>
                    <a:pt x="552894" y="38987"/>
                    <a:pt x="400494" y="67340"/>
                    <a:pt x="308345" y="106326"/>
                  </a:cubicBezTo>
                  <a:cubicBezTo>
                    <a:pt x="216196" y="145312"/>
                    <a:pt x="168350" y="205563"/>
                    <a:pt x="116959" y="255182"/>
                  </a:cubicBezTo>
                  <a:cubicBezTo>
                    <a:pt x="65568" y="304801"/>
                    <a:pt x="32784" y="354419"/>
                    <a:pt x="0" y="404038"/>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8027581" y="2477386"/>
              <a:ext cx="213109" cy="489098"/>
            </a:xfrm>
            <a:custGeom>
              <a:avLst/>
              <a:gdLst>
                <a:gd name="connsiteX0" fmla="*/ 212652 w 213109"/>
                <a:gd name="connsiteY0" fmla="*/ 489098 h 489098"/>
                <a:gd name="connsiteX1" fmla="*/ 202019 w 213109"/>
                <a:gd name="connsiteY1" fmla="*/ 297712 h 489098"/>
                <a:gd name="connsiteX2" fmla="*/ 138224 w 213109"/>
                <a:gd name="connsiteY2" fmla="*/ 159488 h 489098"/>
                <a:gd name="connsiteX3" fmla="*/ 0 w 213109"/>
                <a:gd name="connsiteY3" fmla="*/ 0 h 489098"/>
              </a:gdLst>
              <a:ahLst/>
              <a:cxnLst>
                <a:cxn ang="0">
                  <a:pos x="connsiteX0" y="connsiteY0"/>
                </a:cxn>
                <a:cxn ang="0">
                  <a:pos x="connsiteX1" y="connsiteY1"/>
                </a:cxn>
                <a:cxn ang="0">
                  <a:pos x="connsiteX2" y="connsiteY2"/>
                </a:cxn>
                <a:cxn ang="0">
                  <a:pos x="connsiteX3" y="connsiteY3"/>
                </a:cxn>
              </a:cxnLst>
              <a:rect l="l" t="t" r="r" b="b"/>
              <a:pathLst>
                <a:path w="213109" h="489098">
                  <a:moveTo>
                    <a:pt x="212652" y="489098"/>
                  </a:moveTo>
                  <a:cubicBezTo>
                    <a:pt x="213538" y="420872"/>
                    <a:pt x="214424" y="352647"/>
                    <a:pt x="202019" y="297712"/>
                  </a:cubicBezTo>
                  <a:cubicBezTo>
                    <a:pt x="189614" y="242777"/>
                    <a:pt x="171894" y="209107"/>
                    <a:pt x="138224" y="159488"/>
                  </a:cubicBezTo>
                  <a:cubicBezTo>
                    <a:pt x="104554" y="109869"/>
                    <a:pt x="52277" y="54934"/>
                    <a:pt x="0" y="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8399209" y="3916907"/>
              <a:ext cx="140417" cy="382138"/>
            </a:xfrm>
            <a:custGeom>
              <a:avLst/>
              <a:gdLst>
                <a:gd name="connsiteX0" fmla="*/ 136478 w 140417"/>
                <a:gd name="connsiteY0" fmla="*/ 0 h 382138"/>
                <a:gd name="connsiteX1" fmla="*/ 136478 w 140417"/>
                <a:gd name="connsiteY1" fmla="*/ 136478 h 382138"/>
                <a:gd name="connsiteX2" fmla="*/ 95534 w 140417"/>
                <a:gd name="connsiteY2" fmla="*/ 245660 h 382138"/>
                <a:gd name="connsiteX3" fmla="*/ 0 w 140417"/>
                <a:gd name="connsiteY3" fmla="*/ 382138 h 382138"/>
                <a:gd name="connsiteX4" fmla="*/ 0 w 140417"/>
                <a:gd name="connsiteY4" fmla="*/ 382138 h 382138"/>
                <a:gd name="connsiteX5" fmla="*/ 0 w 140417"/>
                <a:gd name="connsiteY5" fmla="*/ 382138 h 38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417" h="382138">
                  <a:moveTo>
                    <a:pt x="136478" y="0"/>
                  </a:moveTo>
                  <a:cubicBezTo>
                    <a:pt x="139890" y="47767"/>
                    <a:pt x="143302" y="95535"/>
                    <a:pt x="136478" y="136478"/>
                  </a:cubicBezTo>
                  <a:cubicBezTo>
                    <a:pt x="129654" y="177421"/>
                    <a:pt x="118280" y="204717"/>
                    <a:pt x="95534" y="245660"/>
                  </a:cubicBezTo>
                  <a:cubicBezTo>
                    <a:pt x="72788" y="286603"/>
                    <a:pt x="0" y="382138"/>
                    <a:pt x="0" y="382138"/>
                  </a:cubicBezTo>
                  <a:lnTo>
                    <a:pt x="0" y="382138"/>
                  </a:lnTo>
                  <a:lnTo>
                    <a:pt x="0" y="382138"/>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858855" y="5257800"/>
              <a:ext cx="388332" cy="571500"/>
            </a:xfrm>
            <a:custGeom>
              <a:avLst/>
              <a:gdLst>
                <a:gd name="connsiteX0" fmla="*/ 381000 w 388332"/>
                <a:gd name="connsiteY0" fmla="*/ 0 h 571500"/>
                <a:gd name="connsiteX1" fmla="*/ 381000 w 388332"/>
                <a:gd name="connsiteY1" fmla="*/ 142875 h 571500"/>
                <a:gd name="connsiteX2" fmla="*/ 304800 w 388332"/>
                <a:gd name="connsiteY2" fmla="*/ 314325 h 571500"/>
                <a:gd name="connsiteX3" fmla="*/ 161925 w 388332"/>
                <a:gd name="connsiteY3" fmla="*/ 495300 h 571500"/>
                <a:gd name="connsiteX4" fmla="*/ 0 w 388332"/>
                <a:gd name="connsiteY4" fmla="*/ 57150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32" h="571500">
                  <a:moveTo>
                    <a:pt x="381000" y="0"/>
                  </a:moveTo>
                  <a:cubicBezTo>
                    <a:pt x="387350" y="45244"/>
                    <a:pt x="393700" y="90488"/>
                    <a:pt x="381000" y="142875"/>
                  </a:cubicBezTo>
                  <a:cubicBezTo>
                    <a:pt x="368300" y="195263"/>
                    <a:pt x="341312" y="255588"/>
                    <a:pt x="304800" y="314325"/>
                  </a:cubicBezTo>
                  <a:cubicBezTo>
                    <a:pt x="268288" y="373062"/>
                    <a:pt x="212725" y="452438"/>
                    <a:pt x="161925" y="495300"/>
                  </a:cubicBezTo>
                  <a:cubicBezTo>
                    <a:pt x="111125" y="538162"/>
                    <a:pt x="55562" y="554831"/>
                    <a:pt x="0" y="57150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875168" y="6191250"/>
              <a:ext cx="1144757" cy="266700"/>
            </a:xfrm>
            <a:custGeom>
              <a:avLst/>
              <a:gdLst>
                <a:gd name="connsiteX0" fmla="*/ 990600 w 990600"/>
                <a:gd name="connsiteY0" fmla="*/ 0 h 266700"/>
                <a:gd name="connsiteX1" fmla="*/ 914400 w 990600"/>
                <a:gd name="connsiteY1" fmla="*/ 114300 h 266700"/>
                <a:gd name="connsiteX2" fmla="*/ 723900 w 990600"/>
                <a:gd name="connsiteY2" fmla="*/ 190500 h 266700"/>
                <a:gd name="connsiteX3" fmla="*/ 409575 w 990600"/>
                <a:gd name="connsiteY3" fmla="*/ 247650 h 266700"/>
                <a:gd name="connsiteX4" fmla="*/ 0 w 990600"/>
                <a:gd name="connsiteY4" fmla="*/ 26670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266700">
                  <a:moveTo>
                    <a:pt x="990600" y="0"/>
                  </a:moveTo>
                  <a:cubicBezTo>
                    <a:pt x="974725" y="41275"/>
                    <a:pt x="958850" y="82550"/>
                    <a:pt x="914400" y="114300"/>
                  </a:cubicBezTo>
                  <a:cubicBezTo>
                    <a:pt x="869950" y="146050"/>
                    <a:pt x="808037" y="168275"/>
                    <a:pt x="723900" y="190500"/>
                  </a:cubicBezTo>
                  <a:cubicBezTo>
                    <a:pt x="639762" y="212725"/>
                    <a:pt x="530225" y="234950"/>
                    <a:pt x="409575" y="247650"/>
                  </a:cubicBezTo>
                  <a:cubicBezTo>
                    <a:pt x="288925" y="260350"/>
                    <a:pt x="144462" y="263525"/>
                    <a:pt x="0" y="266700"/>
                  </a:cubicBezTo>
                </a:path>
              </a:pathLst>
            </a:custGeom>
            <a:noFill/>
            <a:ln>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181225" y="6162675"/>
              <a:ext cx="1924050" cy="276225"/>
            </a:xfrm>
            <a:custGeom>
              <a:avLst/>
              <a:gdLst>
                <a:gd name="connsiteX0" fmla="*/ 1924050 w 1924050"/>
                <a:gd name="connsiteY0" fmla="*/ 276225 h 276225"/>
                <a:gd name="connsiteX1" fmla="*/ 1000125 w 1924050"/>
                <a:gd name="connsiteY1" fmla="*/ 257175 h 276225"/>
                <a:gd name="connsiteX2" fmla="*/ 447675 w 1924050"/>
                <a:gd name="connsiteY2" fmla="*/ 190500 h 276225"/>
                <a:gd name="connsiteX3" fmla="*/ 0 w 1924050"/>
                <a:gd name="connsiteY3" fmla="*/ 0 h 276225"/>
              </a:gdLst>
              <a:ahLst/>
              <a:cxnLst>
                <a:cxn ang="0">
                  <a:pos x="connsiteX0" y="connsiteY0"/>
                </a:cxn>
                <a:cxn ang="0">
                  <a:pos x="connsiteX1" y="connsiteY1"/>
                </a:cxn>
                <a:cxn ang="0">
                  <a:pos x="connsiteX2" y="connsiteY2"/>
                </a:cxn>
                <a:cxn ang="0">
                  <a:pos x="connsiteX3" y="connsiteY3"/>
                </a:cxn>
              </a:cxnLst>
              <a:rect l="l" t="t" r="r" b="b"/>
              <a:pathLst>
                <a:path w="1924050" h="276225">
                  <a:moveTo>
                    <a:pt x="1924050" y="276225"/>
                  </a:moveTo>
                  <a:cubicBezTo>
                    <a:pt x="1585118" y="273843"/>
                    <a:pt x="1246187" y="271462"/>
                    <a:pt x="1000125" y="257175"/>
                  </a:cubicBezTo>
                  <a:cubicBezTo>
                    <a:pt x="754063" y="242888"/>
                    <a:pt x="614362" y="233362"/>
                    <a:pt x="447675" y="190500"/>
                  </a:cubicBezTo>
                  <a:cubicBezTo>
                    <a:pt x="280988" y="147638"/>
                    <a:pt x="140494" y="73819"/>
                    <a:pt x="0"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2924175" y="5505450"/>
              <a:ext cx="952500" cy="190500"/>
            </a:xfrm>
            <a:custGeom>
              <a:avLst/>
              <a:gdLst>
                <a:gd name="connsiteX0" fmla="*/ 952500 w 952500"/>
                <a:gd name="connsiteY0" fmla="*/ 0 h 190500"/>
                <a:gd name="connsiteX1" fmla="*/ 638175 w 952500"/>
                <a:gd name="connsiteY1" fmla="*/ 9525 h 190500"/>
                <a:gd name="connsiteX2" fmla="*/ 285750 w 952500"/>
                <a:gd name="connsiteY2" fmla="*/ 47625 h 190500"/>
                <a:gd name="connsiteX3" fmla="*/ 0 w 952500"/>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952500" h="190500">
                  <a:moveTo>
                    <a:pt x="952500" y="0"/>
                  </a:moveTo>
                  <a:cubicBezTo>
                    <a:pt x="850900" y="794"/>
                    <a:pt x="749300" y="1588"/>
                    <a:pt x="638175" y="9525"/>
                  </a:cubicBezTo>
                  <a:cubicBezTo>
                    <a:pt x="527050" y="17462"/>
                    <a:pt x="392113" y="17462"/>
                    <a:pt x="285750" y="47625"/>
                  </a:cubicBezTo>
                  <a:cubicBezTo>
                    <a:pt x="179387" y="77788"/>
                    <a:pt x="89693" y="134144"/>
                    <a:pt x="0" y="19050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286375" y="5495925"/>
              <a:ext cx="800100" cy="266700"/>
            </a:xfrm>
            <a:custGeom>
              <a:avLst/>
              <a:gdLst>
                <a:gd name="connsiteX0" fmla="*/ 0 w 800100"/>
                <a:gd name="connsiteY0" fmla="*/ 0 h 266700"/>
                <a:gd name="connsiteX1" fmla="*/ 428625 w 800100"/>
                <a:gd name="connsiteY1" fmla="*/ 66675 h 266700"/>
                <a:gd name="connsiteX2" fmla="*/ 800100 w 800100"/>
                <a:gd name="connsiteY2" fmla="*/ 266700 h 266700"/>
              </a:gdLst>
              <a:ahLst/>
              <a:cxnLst>
                <a:cxn ang="0">
                  <a:pos x="connsiteX0" y="connsiteY0"/>
                </a:cxn>
                <a:cxn ang="0">
                  <a:pos x="connsiteX1" y="connsiteY1"/>
                </a:cxn>
                <a:cxn ang="0">
                  <a:pos x="connsiteX2" y="connsiteY2"/>
                </a:cxn>
              </a:cxnLst>
              <a:rect l="l" t="t" r="r" b="b"/>
              <a:pathLst>
                <a:path w="800100" h="266700">
                  <a:moveTo>
                    <a:pt x="0" y="0"/>
                  </a:moveTo>
                  <a:cubicBezTo>
                    <a:pt x="147637" y="11112"/>
                    <a:pt x="295275" y="22225"/>
                    <a:pt x="428625" y="66675"/>
                  </a:cubicBezTo>
                  <a:cubicBezTo>
                    <a:pt x="561975" y="111125"/>
                    <a:pt x="681037" y="188912"/>
                    <a:pt x="800100" y="26670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448175" y="4714875"/>
              <a:ext cx="504825" cy="457200"/>
            </a:xfrm>
            <a:custGeom>
              <a:avLst/>
              <a:gdLst>
                <a:gd name="connsiteX0" fmla="*/ 0 w 504825"/>
                <a:gd name="connsiteY0" fmla="*/ 603614 h 603614"/>
                <a:gd name="connsiteX1" fmla="*/ 161925 w 504825"/>
                <a:gd name="connsiteY1" fmla="*/ 298814 h 603614"/>
                <a:gd name="connsiteX2" fmla="*/ 352425 w 504825"/>
                <a:gd name="connsiteY2" fmla="*/ 41639 h 603614"/>
                <a:gd name="connsiteX3" fmla="*/ 504825 w 504825"/>
                <a:gd name="connsiteY3" fmla="*/ 3539 h 603614"/>
              </a:gdLst>
              <a:ahLst/>
              <a:cxnLst>
                <a:cxn ang="0">
                  <a:pos x="connsiteX0" y="connsiteY0"/>
                </a:cxn>
                <a:cxn ang="0">
                  <a:pos x="connsiteX1" y="connsiteY1"/>
                </a:cxn>
                <a:cxn ang="0">
                  <a:pos x="connsiteX2" y="connsiteY2"/>
                </a:cxn>
                <a:cxn ang="0">
                  <a:pos x="connsiteX3" y="connsiteY3"/>
                </a:cxn>
              </a:cxnLst>
              <a:rect l="l" t="t" r="r" b="b"/>
              <a:pathLst>
                <a:path w="504825" h="603614">
                  <a:moveTo>
                    <a:pt x="0" y="603614"/>
                  </a:moveTo>
                  <a:cubicBezTo>
                    <a:pt x="51594" y="498045"/>
                    <a:pt x="103188" y="392476"/>
                    <a:pt x="161925" y="298814"/>
                  </a:cubicBezTo>
                  <a:cubicBezTo>
                    <a:pt x="220662" y="205152"/>
                    <a:pt x="295275" y="90851"/>
                    <a:pt x="352425" y="41639"/>
                  </a:cubicBezTo>
                  <a:cubicBezTo>
                    <a:pt x="409575" y="-7574"/>
                    <a:pt x="457200" y="-2018"/>
                    <a:pt x="504825" y="3539"/>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6677025" y="4714875"/>
              <a:ext cx="278673" cy="762000"/>
            </a:xfrm>
            <a:custGeom>
              <a:avLst/>
              <a:gdLst>
                <a:gd name="connsiteX0" fmla="*/ 0 w 278673"/>
                <a:gd name="connsiteY0" fmla="*/ 0 h 762000"/>
                <a:gd name="connsiteX1" fmla="*/ 247650 w 278673"/>
                <a:gd name="connsiteY1" fmla="*/ 352425 h 762000"/>
                <a:gd name="connsiteX2" fmla="*/ 266700 w 278673"/>
                <a:gd name="connsiteY2" fmla="*/ 762000 h 762000"/>
              </a:gdLst>
              <a:ahLst/>
              <a:cxnLst>
                <a:cxn ang="0">
                  <a:pos x="connsiteX0" y="connsiteY0"/>
                </a:cxn>
                <a:cxn ang="0">
                  <a:pos x="connsiteX1" y="connsiteY1"/>
                </a:cxn>
                <a:cxn ang="0">
                  <a:pos x="connsiteX2" y="connsiteY2"/>
                </a:cxn>
              </a:cxnLst>
              <a:rect l="l" t="t" r="r" b="b"/>
              <a:pathLst>
                <a:path w="278673" h="762000">
                  <a:moveTo>
                    <a:pt x="0" y="0"/>
                  </a:moveTo>
                  <a:cubicBezTo>
                    <a:pt x="101600" y="112712"/>
                    <a:pt x="203200" y="225425"/>
                    <a:pt x="247650" y="352425"/>
                  </a:cubicBezTo>
                  <a:cubicBezTo>
                    <a:pt x="292100" y="479425"/>
                    <a:pt x="279400" y="620712"/>
                    <a:pt x="266700" y="76200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5018147" y="3429000"/>
              <a:ext cx="2211328" cy="279004"/>
            </a:xfrm>
            <a:custGeom>
              <a:avLst/>
              <a:gdLst>
                <a:gd name="connsiteX0" fmla="*/ 0 w 2305050"/>
                <a:gd name="connsiteY0" fmla="*/ 247650 h 279004"/>
                <a:gd name="connsiteX1" fmla="*/ 1381125 w 2305050"/>
                <a:gd name="connsiteY1" fmla="*/ 257175 h 279004"/>
                <a:gd name="connsiteX2" fmla="*/ 2305050 w 2305050"/>
                <a:gd name="connsiteY2" fmla="*/ 0 h 279004"/>
              </a:gdLst>
              <a:ahLst/>
              <a:cxnLst>
                <a:cxn ang="0">
                  <a:pos x="connsiteX0" y="connsiteY0"/>
                </a:cxn>
                <a:cxn ang="0">
                  <a:pos x="connsiteX1" y="connsiteY1"/>
                </a:cxn>
                <a:cxn ang="0">
                  <a:pos x="connsiteX2" y="connsiteY2"/>
                </a:cxn>
              </a:cxnLst>
              <a:rect l="l" t="t" r="r" b="b"/>
              <a:pathLst>
                <a:path w="2305050" h="279004">
                  <a:moveTo>
                    <a:pt x="0" y="247650"/>
                  </a:moveTo>
                  <a:cubicBezTo>
                    <a:pt x="498475" y="273050"/>
                    <a:pt x="996950" y="298450"/>
                    <a:pt x="1381125" y="257175"/>
                  </a:cubicBezTo>
                  <a:cubicBezTo>
                    <a:pt x="1765300" y="215900"/>
                    <a:pt x="2035175" y="107950"/>
                    <a:pt x="2305050"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781175" y="3646045"/>
              <a:ext cx="1133486" cy="270862"/>
            </a:xfrm>
            <a:custGeom>
              <a:avLst/>
              <a:gdLst>
                <a:gd name="connsiteX0" fmla="*/ 1104900 w 1104900"/>
                <a:gd name="connsiteY0" fmla="*/ 400050 h 400050"/>
                <a:gd name="connsiteX1" fmla="*/ 285750 w 1104900"/>
                <a:gd name="connsiteY1" fmla="*/ 266700 h 400050"/>
                <a:gd name="connsiteX2" fmla="*/ 0 w 1104900"/>
                <a:gd name="connsiteY2" fmla="*/ 0 h 400050"/>
              </a:gdLst>
              <a:ahLst/>
              <a:cxnLst>
                <a:cxn ang="0">
                  <a:pos x="connsiteX0" y="connsiteY0"/>
                </a:cxn>
                <a:cxn ang="0">
                  <a:pos x="connsiteX1" y="connsiteY1"/>
                </a:cxn>
                <a:cxn ang="0">
                  <a:pos x="connsiteX2" y="connsiteY2"/>
                </a:cxn>
              </a:cxnLst>
              <a:rect l="l" t="t" r="r" b="b"/>
              <a:pathLst>
                <a:path w="1104900" h="400050">
                  <a:moveTo>
                    <a:pt x="1104900" y="400050"/>
                  </a:moveTo>
                  <a:cubicBezTo>
                    <a:pt x="787400" y="366712"/>
                    <a:pt x="469900" y="333375"/>
                    <a:pt x="285750" y="266700"/>
                  </a:cubicBezTo>
                  <a:cubicBezTo>
                    <a:pt x="101600" y="200025"/>
                    <a:pt x="50800" y="100012"/>
                    <a:pt x="0"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3924300" y="4076700"/>
              <a:ext cx="1019175" cy="495299"/>
            </a:xfrm>
            <a:custGeom>
              <a:avLst/>
              <a:gdLst>
                <a:gd name="connsiteX0" fmla="*/ 0 w 1019175"/>
                <a:gd name="connsiteY0" fmla="*/ 0 h 516991"/>
                <a:gd name="connsiteX1" fmla="*/ 209550 w 1019175"/>
                <a:gd name="connsiteY1" fmla="*/ 171450 h 516991"/>
                <a:gd name="connsiteX2" fmla="*/ 771525 w 1019175"/>
                <a:gd name="connsiteY2" fmla="*/ 466725 h 516991"/>
                <a:gd name="connsiteX3" fmla="*/ 1019175 w 1019175"/>
                <a:gd name="connsiteY3" fmla="*/ 514350 h 516991"/>
              </a:gdLst>
              <a:ahLst/>
              <a:cxnLst>
                <a:cxn ang="0">
                  <a:pos x="connsiteX0" y="connsiteY0"/>
                </a:cxn>
                <a:cxn ang="0">
                  <a:pos x="connsiteX1" y="connsiteY1"/>
                </a:cxn>
                <a:cxn ang="0">
                  <a:pos x="connsiteX2" y="connsiteY2"/>
                </a:cxn>
                <a:cxn ang="0">
                  <a:pos x="connsiteX3" y="connsiteY3"/>
                </a:cxn>
              </a:cxnLst>
              <a:rect l="l" t="t" r="r" b="b"/>
              <a:pathLst>
                <a:path w="1019175" h="516991">
                  <a:moveTo>
                    <a:pt x="0" y="0"/>
                  </a:moveTo>
                  <a:cubicBezTo>
                    <a:pt x="40481" y="46831"/>
                    <a:pt x="80963" y="93663"/>
                    <a:pt x="209550" y="171450"/>
                  </a:cubicBezTo>
                  <a:cubicBezTo>
                    <a:pt x="338138" y="249238"/>
                    <a:pt x="636588" y="409575"/>
                    <a:pt x="771525" y="466725"/>
                  </a:cubicBezTo>
                  <a:cubicBezTo>
                    <a:pt x="906462" y="523875"/>
                    <a:pt x="962818" y="519112"/>
                    <a:pt x="1019175" y="51435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771900" y="2962275"/>
              <a:ext cx="146181" cy="371475"/>
            </a:xfrm>
            <a:custGeom>
              <a:avLst/>
              <a:gdLst>
                <a:gd name="connsiteX0" fmla="*/ 133350 w 146181"/>
                <a:gd name="connsiteY0" fmla="*/ 371475 h 371475"/>
                <a:gd name="connsiteX1" fmla="*/ 133350 w 146181"/>
                <a:gd name="connsiteY1" fmla="*/ 152400 h 371475"/>
                <a:gd name="connsiteX2" fmla="*/ 0 w 146181"/>
                <a:gd name="connsiteY2" fmla="*/ 0 h 371475"/>
              </a:gdLst>
              <a:ahLst/>
              <a:cxnLst>
                <a:cxn ang="0">
                  <a:pos x="connsiteX0" y="connsiteY0"/>
                </a:cxn>
                <a:cxn ang="0">
                  <a:pos x="connsiteX1" y="connsiteY1"/>
                </a:cxn>
                <a:cxn ang="0">
                  <a:pos x="connsiteX2" y="connsiteY2"/>
                </a:cxn>
              </a:cxnLst>
              <a:rect l="l" t="t" r="r" b="b"/>
              <a:pathLst>
                <a:path w="146181" h="371475">
                  <a:moveTo>
                    <a:pt x="133350" y="371475"/>
                  </a:moveTo>
                  <a:cubicBezTo>
                    <a:pt x="144462" y="292894"/>
                    <a:pt x="155575" y="214313"/>
                    <a:pt x="133350" y="152400"/>
                  </a:cubicBezTo>
                  <a:cubicBezTo>
                    <a:pt x="111125" y="90487"/>
                    <a:pt x="55562" y="45243"/>
                    <a:pt x="0"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800100" y="5114925"/>
              <a:ext cx="371475" cy="657225"/>
            </a:xfrm>
            <a:custGeom>
              <a:avLst/>
              <a:gdLst>
                <a:gd name="connsiteX0" fmla="*/ 371475 w 371475"/>
                <a:gd name="connsiteY0" fmla="*/ 657225 h 657225"/>
                <a:gd name="connsiteX1" fmla="*/ 95250 w 371475"/>
                <a:gd name="connsiteY1" fmla="*/ 400050 h 657225"/>
                <a:gd name="connsiteX2" fmla="*/ 0 w 371475"/>
                <a:gd name="connsiteY2" fmla="*/ 0 h 657225"/>
              </a:gdLst>
              <a:ahLst/>
              <a:cxnLst>
                <a:cxn ang="0">
                  <a:pos x="connsiteX0" y="connsiteY0"/>
                </a:cxn>
                <a:cxn ang="0">
                  <a:pos x="connsiteX1" y="connsiteY1"/>
                </a:cxn>
                <a:cxn ang="0">
                  <a:pos x="connsiteX2" y="connsiteY2"/>
                </a:cxn>
              </a:cxnLst>
              <a:rect l="l" t="t" r="r" b="b"/>
              <a:pathLst>
                <a:path w="371475" h="657225">
                  <a:moveTo>
                    <a:pt x="371475" y="657225"/>
                  </a:moveTo>
                  <a:cubicBezTo>
                    <a:pt x="264318" y="583406"/>
                    <a:pt x="157162" y="509587"/>
                    <a:pt x="95250" y="400050"/>
                  </a:cubicBezTo>
                  <a:cubicBezTo>
                    <a:pt x="33338" y="290513"/>
                    <a:pt x="16669" y="145256"/>
                    <a:pt x="0"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999924" y="3646045"/>
              <a:ext cx="104976" cy="421130"/>
            </a:xfrm>
            <a:custGeom>
              <a:avLst/>
              <a:gdLst>
                <a:gd name="connsiteX0" fmla="*/ 66876 w 104976"/>
                <a:gd name="connsiteY0" fmla="*/ 421130 h 421130"/>
                <a:gd name="connsiteX1" fmla="*/ 201 w 104976"/>
                <a:gd name="connsiteY1" fmla="*/ 240155 h 421130"/>
                <a:gd name="connsiteX2" fmla="*/ 85926 w 104976"/>
                <a:gd name="connsiteY2" fmla="*/ 21080 h 421130"/>
                <a:gd name="connsiteX3" fmla="*/ 104976 w 104976"/>
                <a:gd name="connsiteY3" fmla="*/ 21080 h 421130"/>
              </a:gdLst>
              <a:ahLst/>
              <a:cxnLst>
                <a:cxn ang="0">
                  <a:pos x="connsiteX0" y="connsiteY0"/>
                </a:cxn>
                <a:cxn ang="0">
                  <a:pos x="connsiteX1" y="connsiteY1"/>
                </a:cxn>
                <a:cxn ang="0">
                  <a:pos x="connsiteX2" y="connsiteY2"/>
                </a:cxn>
                <a:cxn ang="0">
                  <a:pos x="connsiteX3" y="connsiteY3"/>
                </a:cxn>
              </a:cxnLst>
              <a:rect l="l" t="t" r="r" b="b"/>
              <a:pathLst>
                <a:path w="104976" h="421130">
                  <a:moveTo>
                    <a:pt x="66876" y="421130"/>
                  </a:moveTo>
                  <a:cubicBezTo>
                    <a:pt x="31951" y="363980"/>
                    <a:pt x="-2974" y="306830"/>
                    <a:pt x="201" y="240155"/>
                  </a:cubicBezTo>
                  <a:cubicBezTo>
                    <a:pt x="3376" y="173480"/>
                    <a:pt x="68464" y="57592"/>
                    <a:pt x="85926" y="21080"/>
                  </a:cubicBezTo>
                  <a:cubicBezTo>
                    <a:pt x="103388" y="-15432"/>
                    <a:pt x="104182" y="2824"/>
                    <a:pt x="104976" y="2108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44670" y="2200126"/>
              <a:ext cx="456029" cy="1867049"/>
            </a:xfrm>
            <a:custGeom>
              <a:avLst/>
              <a:gdLst>
                <a:gd name="connsiteX0" fmla="*/ 175000 w 479800"/>
                <a:gd name="connsiteY0" fmla="*/ 2038350 h 2038350"/>
                <a:gd name="connsiteX1" fmla="*/ 13075 w 479800"/>
                <a:gd name="connsiteY1" fmla="*/ 847725 h 2038350"/>
                <a:gd name="connsiteX2" fmla="*/ 479800 w 479800"/>
                <a:gd name="connsiteY2" fmla="*/ 0 h 2038350"/>
              </a:gdLst>
              <a:ahLst/>
              <a:cxnLst>
                <a:cxn ang="0">
                  <a:pos x="connsiteX0" y="connsiteY0"/>
                </a:cxn>
                <a:cxn ang="0">
                  <a:pos x="connsiteX1" y="connsiteY1"/>
                </a:cxn>
                <a:cxn ang="0">
                  <a:pos x="connsiteX2" y="connsiteY2"/>
                </a:cxn>
              </a:cxnLst>
              <a:rect l="l" t="t" r="r" b="b"/>
              <a:pathLst>
                <a:path w="479800" h="2038350">
                  <a:moveTo>
                    <a:pt x="175000" y="2038350"/>
                  </a:moveTo>
                  <a:cubicBezTo>
                    <a:pt x="68637" y="1612900"/>
                    <a:pt x="-37725" y="1187450"/>
                    <a:pt x="13075" y="847725"/>
                  </a:cubicBezTo>
                  <a:cubicBezTo>
                    <a:pt x="63875" y="508000"/>
                    <a:pt x="271837" y="254000"/>
                    <a:pt x="479800"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1781175" y="2416588"/>
              <a:ext cx="1047750" cy="298037"/>
            </a:xfrm>
            <a:custGeom>
              <a:avLst/>
              <a:gdLst>
                <a:gd name="connsiteX0" fmla="*/ 0 w 1047750"/>
                <a:gd name="connsiteY0" fmla="*/ 298037 h 298037"/>
                <a:gd name="connsiteX1" fmla="*/ 704850 w 1047750"/>
                <a:gd name="connsiteY1" fmla="*/ 12287 h 298037"/>
                <a:gd name="connsiteX2" fmla="*/ 1047750 w 1047750"/>
                <a:gd name="connsiteY2" fmla="*/ 78962 h 298037"/>
              </a:gdLst>
              <a:ahLst/>
              <a:cxnLst>
                <a:cxn ang="0">
                  <a:pos x="connsiteX0" y="connsiteY0"/>
                </a:cxn>
                <a:cxn ang="0">
                  <a:pos x="connsiteX1" y="connsiteY1"/>
                </a:cxn>
                <a:cxn ang="0">
                  <a:pos x="connsiteX2" y="connsiteY2"/>
                </a:cxn>
              </a:cxnLst>
              <a:rect l="l" t="t" r="r" b="b"/>
              <a:pathLst>
                <a:path w="1047750" h="298037">
                  <a:moveTo>
                    <a:pt x="0" y="298037"/>
                  </a:moveTo>
                  <a:cubicBezTo>
                    <a:pt x="265112" y="173418"/>
                    <a:pt x="530225" y="48799"/>
                    <a:pt x="704850" y="12287"/>
                  </a:cubicBezTo>
                  <a:cubicBezTo>
                    <a:pt x="879475" y="-24225"/>
                    <a:pt x="963612" y="27368"/>
                    <a:pt x="1047750" y="78962"/>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3714750" y="1524000"/>
              <a:ext cx="2857500" cy="723900"/>
            </a:xfrm>
            <a:custGeom>
              <a:avLst/>
              <a:gdLst>
                <a:gd name="connsiteX0" fmla="*/ 0 w 2857500"/>
                <a:gd name="connsiteY0" fmla="*/ 807265 h 807265"/>
                <a:gd name="connsiteX1" fmla="*/ 1981200 w 2857500"/>
                <a:gd name="connsiteY1" fmla="*/ 83365 h 807265"/>
                <a:gd name="connsiteX2" fmla="*/ 2857500 w 2857500"/>
                <a:gd name="connsiteY2" fmla="*/ 45265 h 807265"/>
              </a:gdLst>
              <a:ahLst/>
              <a:cxnLst>
                <a:cxn ang="0">
                  <a:pos x="connsiteX0" y="connsiteY0"/>
                </a:cxn>
                <a:cxn ang="0">
                  <a:pos x="connsiteX1" y="connsiteY1"/>
                </a:cxn>
                <a:cxn ang="0">
                  <a:pos x="connsiteX2" y="connsiteY2"/>
                </a:cxn>
              </a:cxnLst>
              <a:rect l="l" t="t" r="r" b="b"/>
              <a:pathLst>
                <a:path w="2857500" h="807265">
                  <a:moveTo>
                    <a:pt x="0" y="807265"/>
                  </a:moveTo>
                  <a:cubicBezTo>
                    <a:pt x="752475" y="508815"/>
                    <a:pt x="1504950" y="210365"/>
                    <a:pt x="1981200" y="83365"/>
                  </a:cubicBezTo>
                  <a:cubicBezTo>
                    <a:pt x="2457450" y="-43635"/>
                    <a:pt x="2657475" y="815"/>
                    <a:pt x="2857500" y="45265"/>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6626431" y="2612571"/>
              <a:ext cx="1034053" cy="356260"/>
            </a:xfrm>
            <a:custGeom>
              <a:avLst/>
              <a:gdLst>
                <a:gd name="connsiteX0" fmla="*/ 1021278 w 1034053"/>
                <a:gd name="connsiteY0" fmla="*/ 356260 h 356260"/>
                <a:gd name="connsiteX1" fmla="*/ 985652 w 1034053"/>
                <a:gd name="connsiteY1" fmla="*/ 296884 h 356260"/>
                <a:gd name="connsiteX2" fmla="*/ 629392 w 1034053"/>
                <a:gd name="connsiteY2" fmla="*/ 83128 h 356260"/>
                <a:gd name="connsiteX3" fmla="*/ 0 w 1034053"/>
                <a:gd name="connsiteY3" fmla="*/ 0 h 356260"/>
                <a:gd name="connsiteX4" fmla="*/ 0 w 1034053"/>
                <a:gd name="connsiteY4" fmla="*/ 0 h 3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053" h="356260">
                  <a:moveTo>
                    <a:pt x="1021278" y="356260"/>
                  </a:moveTo>
                  <a:cubicBezTo>
                    <a:pt x="1036122" y="349333"/>
                    <a:pt x="1050966" y="342406"/>
                    <a:pt x="985652" y="296884"/>
                  </a:cubicBezTo>
                  <a:cubicBezTo>
                    <a:pt x="920338" y="251362"/>
                    <a:pt x="793667" y="132609"/>
                    <a:pt x="629392" y="83128"/>
                  </a:cubicBezTo>
                  <a:cubicBezTo>
                    <a:pt x="465117" y="33647"/>
                    <a:pt x="0" y="0"/>
                    <a:pt x="0" y="0"/>
                  </a:cubicBezTo>
                  <a:lnTo>
                    <a:pt x="0" y="0"/>
                  </a:ln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1310185" y="3684896"/>
              <a:ext cx="2920621" cy="1514901"/>
            </a:xfrm>
            <a:custGeom>
              <a:avLst/>
              <a:gdLst>
                <a:gd name="connsiteX0" fmla="*/ 2920621 w 2920621"/>
                <a:gd name="connsiteY0" fmla="*/ 1514901 h 1514901"/>
                <a:gd name="connsiteX1" fmla="*/ 2388358 w 2920621"/>
                <a:gd name="connsiteY1" fmla="*/ 900752 h 1514901"/>
                <a:gd name="connsiteX2" fmla="*/ 1692322 w 2920621"/>
                <a:gd name="connsiteY2" fmla="*/ 491319 h 1514901"/>
                <a:gd name="connsiteX3" fmla="*/ 805218 w 2920621"/>
                <a:gd name="connsiteY3" fmla="*/ 327546 h 1514901"/>
                <a:gd name="connsiteX4" fmla="*/ 177421 w 2920621"/>
                <a:gd name="connsiteY4" fmla="*/ 191068 h 1514901"/>
                <a:gd name="connsiteX5" fmla="*/ 0 w 2920621"/>
                <a:gd name="connsiteY5" fmla="*/ 0 h 151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0621" h="1514901">
                  <a:moveTo>
                    <a:pt x="2920621" y="1514901"/>
                  </a:moveTo>
                  <a:cubicBezTo>
                    <a:pt x="2756848" y="1293125"/>
                    <a:pt x="2593075" y="1071349"/>
                    <a:pt x="2388358" y="900752"/>
                  </a:cubicBezTo>
                  <a:cubicBezTo>
                    <a:pt x="2183641" y="730155"/>
                    <a:pt x="1956179" y="586853"/>
                    <a:pt x="1692322" y="491319"/>
                  </a:cubicBezTo>
                  <a:cubicBezTo>
                    <a:pt x="1428465" y="395785"/>
                    <a:pt x="1057701" y="377588"/>
                    <a:pt x="805218" y="327546"/>
                  </a:cubicBezTo>
                  <a:cubicBezTo>
                    <a:pt x="552735" y="277504"/>
                    <a:pt x="311624" y="245659"/>
                    <a:pt x="177421" y="191068"/>
                  </a:cubicBezTo>
                  <a:cubicBezTo>
                    <a:pt x="43218" y="136477"/>
                    <a:pt x="21609" y="68238"/>
                    <a:pt x="0"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785876" y="5718412"/>
              <a:ext cx="267509" cy="532263"/>
            </a:xfrm>
            <a:custGeom>
              <a:avLst/>
              <a:gdLst>
                <a:gd name="connsiteX0" fmla="*/ 90088 w 267509"/>
                <a:gd name="connsiteY0" fmla="*/ 0 h 532263"/>
                <a:gd name="connsiteX1" fmla="*/ 8202 w 267509"/>
                <a:gd name="connsiteY1" fmla="*/ 354842 h 532263"/>
                <a:gd name="connsiteX2" fmla="*/ 267509 w 267509"/>
                <a:gd name="connsiteY2" fmla="*/ 532263 h 532263"/>
              </a:gdLst>
              <a:ahLst/>
              <a:cxnLst>
                <a:cxn ang="0">
                  <a:pos x="connsiteX0" y="connsiteY0"/>
                </a:cxn>
                <a:cxn ang="0">
                  <a:pos x="connsiteX1" y="connsiteY1"/>
                </a:cxn>
                <a:cxn ang="0">
                  <a:pos x="connsiteX2" y="connsiteY2"/>
                </a:cxn>
              </a:cxnLst>
              <a:rect l="l" t="t" r="r" b="b"/>
              <a:pathLst>
                <a:path w="267509" h="532263">
                  <a:moveTo>
                    <a:pt x="90088" y="0"/>
                  </a:moveTo>
                  <a:cubicBezTo>
                    <a:pt x="34360" y="133065"/>
                    <a:pt x="-21368" y="266131"/>
                    <a:pt x="8202" y="354842"/>
                  </a:cubicBezTo>
                  <a:cubicBezTo>
                    <a:pt x="37772" y="443553"/>
                    <a:pt x="152640" y="487908"/>
                    <a:pt x="267509" y="532263"/>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1105469" y="2169994"/>
              <a:ext cx="368489" cy="532263"/>
            </a:xfrm>
            <a:custGeom>
              <a:avLst/>
              <a:gdLst>
                <a:gd name="connsiteX0" fmla="*/ 0 w 368489"/>
                <a:gd name="connsiteY0" fmla="*/ 532263 h 532263"/>
                <a:gd name="connsiteX1" fmla="*/ 191068 w 368489"/>
                <a:gd name="connsiteY1" fmla="*/ 122830 h 532263"/>
                <a:gd name="connsiteX2" fmla="*/ 368489 w 368489"/>
                <a:gd name="connsiteY2" fmla="*/ 0 h 532263"/>
              </a:gdLst>
              <a:ahLst/>
              <a:cxnLst>
                <a:cxn ang="0">
                  <a:pos x="connsiteX0" y="connsiteY0"/>
                </a:cxn>
                <a:cxn ang="0">
                  <a:pos x="connsiteX1" y="connsiteY1"/>
                </a:cxn>
                <a:cxn ang="0">
                  <a:pos x="connsiteX2" y="connsiteY2"/>
                </a:cxn>
              </a:cxnLst>
              <a:rect l="l" t="t" r="r" b="b"/>
              <a:pathLst>
                <a:path w="368489" h="532263">
                  <a:moveTo>
                    <a:pt x="0" y="532263"/>
                  </a:moveTo>
                  <a:cubicBezTo>
                    <a:pt x="64826" y="371901"/>
                    <a:pt x="129653" y="211540"/>
                    <a:pt x="191068" y="122830"/>
                  </a:cubicBezTo>
                  <a:cubicBezTo>
                    <a:pt x="252483" y="34120"/>
                    <a:pt x="310486" y="17060"/>
                    <a:pt x="368489"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7267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p:cNvSpPr>
          <p:nvPr/>
        </p:nvSpPr>
        <p:spPr bwMode="auto">
          <a:xfrm>
            <a:off x="4400894" y="5850934"/>
            <a:ext cx="4384477" cy="334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8" tIns="38098" rIns="38098" bIns="38098"/>
          <a:lstStyle/>
          <a:p>
            <a:pPr algn="r" defTabSz="914145">
              <a:defRPr/>
            </a:pPr>
            <a:r>
              <a:rPr lang="en-US" sz="1100" i="1" dirty="0">
                <a:latin typeface="Arial" charset="0"/>
                <a:cs typeface="Arial" charset="0"/>
                <a:sym typeface="Arial" charset="0"/>
              </a:rPr>
              <a:t>World Bank World Development Indicators</a:t>
            </a:r>
            <a:endParaRPr lang="en-US" sz="1100" i="1" dirty="0">
              <a:cs typeface="Helvetica Light" charset="0"/>
            </a:endParaRPr>
          </a:p>
        </p:txBody>
      </p:sp>
      <p:sp>
        <p:nvSpPr>
          <p:cNvPr id="11267" name="AutoShape 3"/>
          <p:cNvSpPr>
            <a:spLocks/>
          </p:cNvSpPr>
          <p:nvPr/>
        </p:nvSpPr>
        <p:spPr bwMode="auto">
          <a:xfrm>
            <a:off x="980033" y="964406"/>
            <a:ext cx="59160" cy="51122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62"/>
                </a:moveTo>
                <a:lnTo>
                  <a:pt x="21600" y="21562"/>
                </a:lnTo>
                <a:lnTo>
                  <a:pt x="21600" y="21600"/>
                </a:lnTo>
                <a:lnTo>
                  <a:pt x="0" y="21600"/>
                </a:lnTo>
                <a:lnTo>
                  <a:pt x="0" y="21562"/>
                </a:lnTo>
                <a:close/>
                <a:moveTo>
                  <a:pt x="0" y="19418"/>
                </a:moveTo>
                <a:lnTo>
                  <a:pt x="21600" y="19418"/>
                </a:lnTo>
                <a:lnTo>
                  <a:pt x="21600" y="19456"/>
                </a:lnTo>
                <a:lnTo>
                  <a:pt x="0" y="19456"/>
                </a:lnTo>
                <a:lnTo>
                  <a:pt x="0" y="19418"/>
                </a:lnTo>
                <a:close/>
                <a:moveTo>
                  <a:pt x="0" y="17229"/>
                </a:moveTo>
                <a:lnTo>
                  <a:pt x="21600" y="17229"/>
                </a:lnTo>
                <a:lnTo>
                  <a:pt x="21600" y="17275"/>
                </a:lnTo>
                <a:lnTo>
                  <a:pt x="0" y="17275"/>
                </a:lnTo>
                <a:lnTo>
                  <a:pt x="0" y="17229"/>
                </a:lnTo>
                <a:close/>
                <a:moveTo>
                  <a:pt x="0" y="15085"/>
                </a:moveTo>
                <a:lnTo>
                  <a:pt x="21600" y="15085"/>
                </a:lnTo>
                <a:lnTo>
                  <a:pt x="21600" y="15132"/>
                </a:lnTo>
                <a:lnTo>
                  <a:pt x="0" y="15132"/>
                </a:lnTo>
                <a:lnTo>
                  <a:pt x="0" y="15085"/>
                </a:lnTo>
                <a:close/>
                <a:moveTo>
                  <a:pt x="0" y="12943"/>
                </a:moveTo>
                <a:lnTo>
                  <a:pt x="21600" y="12943"/>
                </a:lnTo>
                <a:lnTo>
                  <a:pt x="21600" y="12989"/>
                </a:lnTo>
                <a:lnTo>
                  <a:pt x="0" y="12989"/>
                </a:lnTo>
                <a:lnTo>
                  <a:pt x="0" y="12943"/>
                </a:lnTo>
                <a:close/>
                <a:moveTo>
                  <a:pt x="0" y="10762"/>
                </a:moveTo>
                <a:lnTo>
                  <a:pt x="21600" y="10762"/>
                </a:lnTo>
                <a:lnTo>
                  <a:pt x="21600" y="10800"/>
                </a:lnTo>
                <a:lnTo>
                  <a:pt x="0" y="10800"/>
                </a:lnTo>
                <a:lnTo>
                  <a:pt x="0" y="10762"/>
                </a:lnTo>
                <a:close/>
                <a:moveTo>
                  <a:pt x="0" y="8619"/>
                </a:moveTo>
                <a:lnTo>
                  <a:pt x="21600" y="8619"/>
                </a:lnTo>
                <a:lnTo>
                  <a:pt x="21600" y="8657"/>
                </a:lnTo>
                <a:lnTo>
                  <a:pt x="0" y="8657"/>
                </a:lnTo>
                <a:lnTo>
                  <a:pt x="0" y="8619"/>
                </a:lnTo>
                <a:close/>
                <a:moveTo>
                  <a:pt x="0" y="6475"/>
                </a:moveTo>
                <a:lnTo>
                  <a:pt x="21600" y="6475"/>
                </a:lnTo>
                <a:lnTo>
                  <a:pt x="21600" y="6514"/>
                </a:lnTo>
                <a:lnTo>
                  <a:pt x="0" y="6514"/>
                </a:lnTo>
                <a:lnTo>
                  <a:pt x="0" y="6475"/>
                </a:lnTo>
                <a:close/>
                <a:moveTo>
                  <a:pt x="0" y="4332"/>
                </a:moveTo>
                <a:lnTo>
                  <a:pt x="21600" y="4332"/>
                </a:lnTo>
                <a:lnTo>
                  <a:pt x="21600" y="4371"/>
                </a:lnTo>
                <a:lnTo>
                  <a:pt x="0" y="4371"/>
                </a:lnTo>
                <a:lnTo>
                  <a:pt x="0" y="4332"/>
                </a:lnTo>
                <a:close/>
                <a:moveTo>
                  <a:pt x="0" y="2143"/>
                </a:moveTo>
                <a:lnTo>
                  <a:pt x="21600" y="2143"/>
                </a:lnTo>
                <a:lnTo>
                  <a:pt x="21600" y="2189"/>
                </a:lnTo>
                <a:lnTo>
                  <a:pt x="0" y="2189"/>
                </a:lnTo>
                <a:lnTo>
                  <a:pt x="0" y="2143"/>
                </a:lnTo>
                <a:close/>
                <a:moveTo>
                  <a:pt x="0" y="0"/>
                </a:moveTo>
                <a:lnTo>
                  <a:pt x="21600" y="0"/>
                </a:lnTo>
                <a:lnTo>
                  <a:pt x="21600" y="38"/>
                </a:lnTo>
                <a:lnTo>
                  <a:pt x="0" y="38"/>
                </a:lnTo>
                <a:lnTo>
                  <a:pt x="0" y="0"/>
                </a:lnTo>
                <a:close/>
              </a:path>
            </a:pathLst>
          </a:custGeom>
          <a:solidFill>
            <a:srgbClr val="868686"/>
          </a:solidFill>
          <a:ln w="4515" cap="flat" cmpd="sng">
            <a:solidFill>
              <a:srgbClr val="86868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nchor="ctr"/>
          <a:lstStyle/>
          <a:p>
            <a:pPr defTabSz="583758">
              <a:defRPr/>
            </a:pPr>
            <a:endParaRPr lang="en-US" sz="2400">
              <a:solidFill>
                <a:srgbClr val="FFFFFF"/>
              </a:solidFill>
              <a:cs typeface="Helvetica Light" charset="0"/>
            </a:endParaRPr>
          </a:p>
        </p:txBody>
      </p:sp>
      <p:sp>
        <p:nvSpPr>
          <p:cNvPr id="11268" name="AutoShape 4"/>
          <p:cNvSpPr>
            <a:spLocks/>
          </p:cNvSpPr>
          <p:nvPr/>
        </p:nvSpPr>
        <p:spPr bwMode="auto">
          <a:xfrm>
            <a:off x="1039193" y="6066607"/>
            <a:ext cx="7628186" cy="591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 y="0"/>
                </a:moveTo>
                <a:lnTo>
                  <a:pt x="31" y="21600"/>
                </a:lnTo>
                <a:lnTo>
                  <a:pt x="0" y="21600"/>
                </a:lnTo>
                <a:lnTo>
                  <a:pt x="0" y="0"/>
                </a:lnTo>
                <a:lnTo>
                  <a:pt x="31" y="0"/>
                </a:lnTo>
                <a:close/>
                <a:moveTo>
                  <a:pt x="2420" y="0"/>
                </a:moveTo>
                <a:lnTo>
                  <a:pt x="2420" y="21600"/>
                </a:lnTo>
                <a:lnTo>
                  <a:pt x="2388" y="21600"/>
                </a:lnTo>
                <a:lnTo>
                  <a:pt x="2388" y="0"/>
                </a:lnTo>
                <a:lnTo>
                  <a:pt x="2420" y="0"/>
                </a:lnTo>
                <a:close/>
                <a:moveTo>
                  <a:pt x="4834" y="0"/>
                </a:moveTo>
                <a:lnTo>
                  <a:pt x="4834" y="21600"/>
                </a:lnTo>
                <a:lnTo>
                  <a:pt x="4803" y="21600"/>
                </a:lnTo>
                <a:lnTo>
                  <a:pt x="4803" y="0"/>
                </a:lnTo>
                <a:lnTo>
                  <a:pt x="4834" y="0"/>
                </a:lnTo>
                <a:close/>
                <a:moveTo>
                  <a:pt x="7223" y="0"/>
                </a:moveTo>
                <a:lnTo>
                  <a:pt x="7223" y="21600"/>
                </a:lnTo>
                <a:lnTo>
                  <a:pt x="7191" y="21600"/>
                </a:lnTo>
                <a:lnTo>
                  <a:pt x="7191" y="0"/>
                </a:lnTo>
                <a:lnTo>
                  <a:pt x="7223" y="0"/>
                </a:lnTo>
                <a:close/>
                <a:moveTo>
                  <a:pt x="9611" y="0"/>
                </a:moveTo>
                <a:lnTo>
                  <a:pt x="9611" y="21600"/>
                </a:lnTo>
                <a:lnTo>
                  <a:pt x="9580" y="21600"/>
                </a:lnTo>
                <a:lnTo>
                  <a:pt x="9580" y="0"/>
                </a:lnTo>
                <a:lnTo>
                  <a:pt x="9611" y="0"/>
                </a:lnTo>
                <a:close/>
                <a:moveTo>
                  <a:pt x="12025" y="0"/>
                </a:moveTo>
                <a:lnTo>
                  <a:pt x="12025" y="21600"/>
                </a:lnTo>
                <a:lnTo>
                  <a:pt x="11993" y="21600"/>
                </a:lnTo>
                <a:lnTo>
                  <a:pt x="11993" y="0"/>
                </a:lnTo>
                <a:lnTo>
                  <a:pt x="12025" y="0"/>
                </a:lnTo>
                <a:close/>
                <a:moveTo>
                  <a:pt x="14414" y="0"/>
                </a:moveTo>
                <a:lnTo>
                  <a:pt x="14414" y="21600"/>
                </a:lnTo>
                <a:lnTo>
                  <a:pt x="14382" y="21600"/>
                </a:lnTo>
                <a:lnTo>
                  <a:pt x="14382" y="0"/>
                </a:lnTo>
                <a:lnTo>
                  <a:pt x="14414" y="0"/>
                </a:lnTo>
                <a:close/>
                <a:moveTo>
                  <a:pt x="16797" y="0"/>
                </a:moveTo>
                <a:lnTo>
                  <a:pt x="16797" y="21600"/>
                </a:lnTo>
                <a:lnTo>
                  <a:pt x="16771" y="21600"/>
                </a:lnTo>
                <a:lnTo>
                  <a:pt x="16771" y="0"/>
                </a:lnTo>
                <a:lnTo>
                  <a:pt x="16797" y="0"/>
                </a:lnTo>
                <a:close/>
                <a:moveTo>
                  <a:pt x="19216" y="0"/>
                </a:moveTo>
                <a:lnTo>
                  <a:pt x="19216" y="21600"/>
                </a:lnTo>
                <a:lnTo>
                  <a:pt x="19185" y="21600"/>
                </a:lnTo>
                <a:lnTo>
                  <a:pt x="19185" y="0"/>
                </a:lnTo>
                <a:lnTo>
                  <a:pt x="19216" y="0"/>
                </a:lnTo>
                <a:close/>
                <a:moveTo>
                  <a:pt x="21600" y="0"/>
                </a:moveTo>
                <a:lnTo>
                  <a:pt x="21600" y="21600"/>
                </a:lnTo>
                <a:lnTo>
                  <a:pt x="21574" y="21600"/>
                </a:lnTo>
                <a:lnTo>
                  <a:pt x="21574" y="0"/>
                </a:lnTo>
                <a:lnTo>
                  <a:pt x="21600" y="0"/>
                </a:lnTo>
                <a:close/>
              </a:path>
            </a:pathLst>
          </a:custGeom>
          <a:solidFill>
            <a:srgbClr val="868686"/>
          </a:solidFill>
          <a:ln w="4515" cap="flat" cmpd="sng">
            <a:solidFill>
              <a:srgbClr val="86868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583758">
              <a:defRPr/>
            </a:pPr>
            <a:endParaRPr lang="en-US" sz="2400">
              <a:solidFill>
                <a:srgbClr val="FFFFFF"/>
              </a:solidFill>
              <a:cs typeface="Helvetica Light" charset="0"/>
            </a:endParaRPr>
          </a:p>
        </p:txBody>
      </p:sp>
      <p:sp>
        <p:nvSpPr>
          <p:cNvPr id="11269" name="AutoShape 5"/>
          <p:cNvSpPr>
            <a:spLocks/>
          </p:cNvSpPr>
          <p:nvPr/>
        </p:nvSpPr>
        <p:spPr bwMode="auto">
          <a:xfrm>
            <a:off x="1268016" y="1414239"/>
            <a:ext cx="7339087" cy="33653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 y="21228"/>
                </a:moveTo>
                <a:lnTo>
                  <a:pt x="526" y="20530"/>
                </a:lnTo>
                <a:lnTo>
                  <a:pt x="1024" y="19659"/>
                </a:lnTo>
                <a:lnTo>
                  <a:pt x="1517" y="19089"/>
                </a:lnTo>
                <a:lnTo>
                  <a:pt x="2016" y="18589"/>
                </a:lnTo>
                <a:lnTo>
                  <a:pt x="2514" y="18031"/>
                </a:lnTo>
                <a:lnTo>
                  <a:pt x="2541" y="18031"/>
                </a:lnTo>
                <a:lnTo>
                  <a:pt x="3035" y="17659"/>
                </a:lnTo>
                <a:lnTo>
                  <a:pt x="3533" y="17531"/>
                </a:lnTo>
                <a:lnTo>
                  <a:pt x="4059" y="17461"/>
                </a:lnTo>
                <a:lnTo>
                  <a:pt x="3999" y="17531"/>
                </a:lnTo>
                <a:lnTo>
                  <a:pt x="4498" y="16276"/>
                </a:lnTo>
                <a:lnTo>
                  <a:pt x="4557" y="16217"/>
                </a:lnTo>
                <a:lnTo>
                  <a:pt x="5050" y="16031"/>
                </a:lnTo>
                <a:lnTo>
                  <a:pt x="5110" y="16031"/>
                </a:lnTo>
                <a:lnTo>
                  <a:pt x="5603" y="16403"/>
                </a:lnTo>
                <a:lnTo>
                  <a:pt x="5517" y="16403"/>
                </a:lnTo>
                <a:lnTo>
                  <a:pt x="6015" y="15520"/>
                </a:lnTo>
                <a:lnTo>
                  <a:pt x="6508" y="14961"/>
                </a:lnTo>
                <a:lnTo>
                  <a:pt x="7007" y="14520"/>
                </a:lnTo>
                <a:lnTo>
                  <a:pt x="7532" y="14148"/>
                </a:lnTo>
                <a:lnTo>
                  <a:pt x="7592" y="14148"/>
                </a:lnTo>
                <a:lnTo>
                  <a:pt x="8085" y="14520"/>
                </a:lnTo>
                <a:lnTo>
                  <a:pt x="7970" y="14590"/>
                </a:lnTo>
                <a:lnTo>
                  <a:pt x="8464" y="13020"/>
                </a:lnTo>
                <a:lnTo>
                  <a:pt x="8963" y="11835"/>
                </a:lnTo>
                <a:lnTo>
                  <a:pt x="9050" y="11765"/>
                </a:lnTo>
                <a:lnTo>
                  <a:pt x="9548" y="11951"/>
                </a:lnTo>
                <a:lnTo>
                  <a:pt x="9489" y="11951"/>
                </a:lnTo>
                <a:lnTo>
                  <a:pt x="9982" y="11137"/>
                </a:lnTo>
                <a:lnTo>
                  <a:pt x="9955" y="11207"/>
                </a:lnTo>
                <a:lnTo>
                  <a:pt x="10453" y="9265"/>
                </a:lnTo>
                <a:lnTo>
                  <a:pt x="10453" y="9207"/>
                </a:lnTo>
                <a:lnTo>
                  <a:pt x="10979" y="8009"/>
                </a:lnTo>
                <a:lnTo>
                  <a:pt x="11472" y="6881"/>
                </a:lnTo>
                <a:lnTo>
                  <a:pt x="11531" y="6824"/>
                </a:lnTo>
                <a:lnTo>
                  <a:pt x="11591" y="6824"/>
                </a:lnTo>
                <a:lnTo>
                  <a:pt x="12084" y="7451"/>
                </a:lnTo>
                <a:lnTo>
                  <a:pt x="12025" y="7451"/>
                </a:lnTo>
                <a:lnTo>
                  <a:pt x="12522" y="7068"/>
                </a:lnTo>
                <a:lnTo>
                  <a:pt x="13022" y="6695"/>
                </a:lnTo>
                <a:lnTo>
                  <a:pt x="13048" y="6695"/>
                </a:lnTo>
                <a:lnTo>
                  <a:pt x="13547" y="6881"/>
                </a:lnTo>
                <a:lnTo>
                  <a:pt x="13488" y="6881"/>
                </a:lnTo>
                <a:lnTo>
                  <a:pt x="13981" y="6254"/>
                </a:lnTo>
                <a:lnTo>
                  <a:pt x="13954" y="6324"/>
                </a:lnTo>
                <a:lnTo>
                  <a:pt x="14452" y="4941"/>
                </a:lnTo>
                <a:lnTo>
                  <a:pt x="14538" y="4883"/>
                </a:lnTo>
                <a:lnTo>
                  <a:pt x="15032" y="4941"/>
                </a:lnTo>
                <a:lnTo>
                  <a:pt x="14973" y="4941"/>
                </a:lnTo>
                <a:lnTo>
                  <a:pt x="15470" y="4383"/>
                </a:lnTo>
                <a:lnTo>
                  <a:pt x="15970" y="3383"/>
                </a:lnTo>
                <a:lnTo>
                  <a:pt x="16023" y="3383"/>
                </a:lnTo>
                <a:lnTo>
                  <a:pt x="16522" y="3569"/>
                </a:lnTo>
                <a:lnTo>
                  <a:pt x="16462" y="3569"/>
                </a:lnTo>
                <a:lnTo>
                  <a:pt x="16961" y="3069"/>
                </a:lnTo>
                <a:lnTo>
                  <a:pt x="16929" y="3127"/>
                </a:lnTo>
                <a:lnTo>
                  <a:pt x="17427" y="1941"/>
                </a:lnTo>
                <a:lnTo>
                  <a:pt x="17487" y="1872"/>
                </a:lnTo>
                <a:lnTo>
                  <a:pt x="17514" y="1872"/>
                </a:lnTo>
                <a:lnTo>
                  <a:pt x="18040" y="2186"/>
                </a:lnTo>
                <a:lnTo>
                  <a:pt x="17980" y="2186"/>
                </a:lnTo>
                <a:lnTo>
                  <a:pt x="18479" y="1558"/>
                </a:lnTo>
                <a:lnTo>
                  <a:pt x="18538" y="1558"/>
                </a:lnTo>
                <a:lnTo>
                  <a:pt x="19030" y="1558"/>
                </a:lnTo>
                <a:lnTo>
                  <a:pt x="19064" y="1558"/>
                </a:lnTo>
                <a:lnTo>
                  <a:pt x="19556" y="2186"/>
                </a:lnTo>
                <a:lnTo>
                  <a:pt x="19496" y="2186"/>
                </a:lnTo>
                <a:lnTo>
                  <a:pt x="19995" y="1941"/>
                </a:lnTo>
                <a:lnTo>
                  <a:pt x="19969" y="1941"/>
                </a:lnTo>
                <a:lnTo>
                  <a:pt x="20462" y="1372"/>
                </a:lnTo>
                <a:lnTo>
                  <a:pt x="20521" y="1372"/>
                </a:lnTo>
                <a:lnTo>
                  <a:pt x="21015" y="1372"/>
                </a:lnTo>
                <a:lnTo>
                  <a:pt x="20927" y="1442"/>
                </a:lnTo>
                <a:lnTo>
                  <a:pt x="21426" y="58"/>
                </a:lnTo>
                <a:lnTo>
                  <a:pt x="21485" y="0"/>
                </a:lnTo>
                <a:lnTo>
                  <a:pt x="21539" y="0"/>
                </a:lnTo>
                <a:lnTo>
                  <a:pt x="21600" y="127"/>
                </a:lnTo>
                <a:lnTo>
                  <a:pt x="21573" y="243"/>
                </a:lnTo>
                <a:lnTo>
                  <a:pt x="21074" y="1628"/>
                </a:lnTo>
                <a:lnTo>
                  <a:pt x="21015" y="1755"/>
                </a:lnTo>
                <a:lnTo>
                  <a:pt x="20521" y="1755"/>
                </a:lnTo>
                <a:lnTo>
                  <a:pt x="20548" y="1686"/>
                </a:lnTo>
                <a:lnTo>
                  <a:pt x="20055" y="2255"/>
                </a:lnTo>
                <a:lnTo>
                  <a:pt x="20022" y="2255"/>
                </a:lnTo>
                <a:lnTo>
                  <a:pt x="19529" y="2499"/>
                </a:lnTo>
                <a:lnTo>
                  <a:pt x="19469" y="2499"/>
                </a:lnTo>
                <a:lnTo>
                  <a:pt x="18971" y="1872"/>
                </a:lnTo>
                <a:lnTo>
                  <a:pt x="19030" y="1941"/>
                </a:lnTo>
                <a:lnTo>
                  <a:pt x="18538" y="1941"/>
                </a:lnTo>
                <a:lnTo>
                  <a:pt x="18565" y="1872"/>
                </a:lnTo>
                <a:lnTo>
                  <a:pt x="18067" y="2499"/>
                </a:lnTo>
                <a:lnTo>
                  <a:pt x="18013" y="2499"/>
                </a:lnTo>
                <a:lnTo>
                  <a:pt x="17487" y="2186"/>
                </a:lnTo>
                <a:lnTo>
                  <a:pt x="17574" y="2186"/>
                </a:lnTo>
                <a:lnTo>
                  <a:pt x="17075" y="3383"/>
                </a:lnTo>
                <a:lnTo>
                  <a:pt x="17048" y="3383"/>
                </a:lnTo>
                <a:lnTo>
                  <a:pt x="16550" y="3882"/>
                </a:lnTo>
                <a:lnTo>
                  <a:pt x="16495" y="3941"/>
                </a:lnTo>
                <a:lnTo>
                  <a:pt x="15996" y="3755"/>
                </a:lnTo>
                <a:lnTo>
                  <a:pt x="16083" y="3697"/>
                </a:lnTo>
                <a:lnTo>
                  <a:pt x="15589" y="4697"/>
                </a:lnTo>
                <a:lnTo>
                  <a:pt x="15558" y="4697"/>
                </a:lnTo>
                <a:lnTo>
                  <a:pt x="15064" y="5255"/>
                </a:lnTo>
                <a:lnTo>
                  <a:pt x="15005" y="5323"/>
                </a:lnTo>
                <a:lnTo>
                  <a:pt x="14507" y="5255"/>
                </a:lnTo>
                <a:lnTo>
                  <a:pt x="14592" y="5127"/>
                </a:lnTo>
                <a:lnTo>
                  <a:pt x="14100" y="6510"/>
                </a:lnTo>
                <a:lnTo>
                  <a:pt x="14068" y="6567"/>
                </a:lnTo>
                <a:lnTo>
                  <a:pt x="13575" y="7196"/>
                </a:lnTo>
                <a:lnTo>
                  <a:pt x="13515" y="7266"/>
                </a:lnTo>
                <a:lnTo>
                  <a:pt x="13022" y="7068"/>
                </a:lnTo>
                <a:lnTo>
                  <a:pt x="13075" y="7010"/>
                </a:lnTo>
                <a:lnTo>
                  <a:pt x="12583" y="7382"/>
                </a:lnTo>
                <a:lnTo>
                  <a:pt x="12084" y="7765"/>
                </a:lnTo>
                <a:lnTo>
                  <a:pt x="11998" y="7765"/>
                </a:lnTo>
                <a:lnTo>
                  <a:pt x="11503" y="7137"/>
                </a:lnTo>
                <a:lnTo>
                  <a:pt x="11618" y="7137"/>
                </a:lnTo>
                <a:lnTo>
                  <a:pt x="11119" y="8324"/>
                </a:lnTo>
                <a:lnTo>
                  <a:pt x="10599" y="9510"/>
                </a:lnTo>
                <a:lnTo>
                  <a:pt x="10599" y="9450"/>
                </a:lnTo>
                <a:lnTo>
                  <a:pt x="10101" y="11393"/>
                </a:lnTo>
                <a:lnTo>
                  <a:pt x="10074" y="11451"/>
                </a:lnTo>
                <a:lnTo>
                  <a:pt x="9575" y="12265"/>
                </a:lnTo>
                <a:lnTo>
                  <a:pt x="9516" y="12335"/>
                </a:lnTo>
                <a:lnTo>
                  <a:pt x="9023" y="12149"/>
                </a:lnTo>
                <a:lnTo>
                  <a:pt x="9109" y="12079"/>
                </a:lnTo>
                <a:lnTo>
                  <a:pt x="8611" y="13206"/>
                </a:lnTo>
                <a:lnTo>
                  <a:pt x="8118" y="14776"/>
                </a:lnTo>
                <a:lnTo>
                  <a:pt x="8058" y="14834"/>
                </a:lnTo>
                <a:lnTo>
                  <a:pt x="8030" y="14834"/>
                </a:lnTo>
                <a:lnTo>
                  <a:pt x="7532" y="14462"/>
                </a:lnTo>
                <a:lnTo>
                  <a:pt x="7592" y="14462"/>
                </a:lnTo>
                <a:lnTo>
                  <a:pt x="7093" y="14834"/>
                </a:lnTo>
                <a:lnTo>
                  <a:pt x="6600" y="15276"/>
                </a:lnTo>
                <a:lnTo>
                  <a:pt x="6102" y="15834"/>
                </a:lnTo>
                <a:lnTo>
                  <a:pt x="5603" y="16717"/>
                </a:lnTo>
                <a:lnTo>
                  <a:pt x="5549" y="16717"/>
                </a:lnTo>
                <a:lnTo>
                  <a:pt x="5050" y="16334"/>
                </a:lnTo>
                <a:lnTo>
                  <a:pt x="5083" y="16403"/>
                </a:lnTo>
                <a:lnTo>
                  <a:pt x="4584" y="16589"/>
                </a:lnTo>
                <a:lnTo>
                  <a:pt x="4644" y="16531"/>
                </a:lnTo>
                <a:lnTo>
                  <a:pt x="4146" y="17775"/>
                </a:lnTo>
                <a:lnTo>
                  <a:pt x="4086" y="17845"/>
                </a:lnTo>
                <a:lnTo>
                  <a:pt x="3560" y="17903"/>
                </a:lnTo>
                <a:lnTo>
                  <a:pt x="3067" y="18031"/>
                </a:lnTo>
                <a:lnTo>
                  <a:pt x="3094" y="17973"/>
                </a:lnTo>
                <a:lnTo>
                  <a:pt x="2601" y="18345"/>
                </a:lnTo>
                <a:lnTo>
                  <a:pt x="2103" y="18903"/>
                </a:lnTo>
                <a:lnTo>
                  <a:pt x="1609" y="19403"/>
                </a:lnTo>
                <a:lnTo>
                  <a:pt x="1111" y="19972"/>
                </a:lnTo>
                <a:lnTo>
                  <a:pt x="612" y="20844"/>
                </a:lnTo>
                <a:lnTo>
                  <a:pt x="119" y="21530"/>
                </a:lnTo>
                <a:lnTo>
                  <a:pt x="60" y="21600"/>
                </a:lnTo>
                <a:lnTo>
                  <a:pt x="0" y="21472"/>
                </a:lnTo>
                <a:lnTo>
                  <a:pt x="0" y="21344"/>
                </a:lnTo>
                <a:lnTo>
                  <a:pt x="33" y="21228"/>
                </a:lnTo>
                <a:close/>
              </a:path>
            </a:pathLst>
          </a:custGeom>
          <a:solidFill>
            <a:srgbClr val="B6DCDF"/>
          </a:solidFill>
          <a:ln w="4515" cap="flat" cmpd="sng">
            <a:solidFill>
              <a:srgbClr val="B6DCD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nchor="ctr"/>
          <a:lstStyle/>
          <a:p>
            <a:pPr defTabSz="583758">
              <a:defRPr/>
            </a:pPr>
            <a:endParaRPr lang="en-US" sz="2400">
              <a:solidFill>
                <a:srgbClr val="FFFFFF"/>
              </a:solidFill>
              <a:cs typeface="Helvetica Light" charset="0"/>
            </a:endParaRPr>
          </a:p>
        </p:txBody>
      </p:sp>
      <p:sp>
        <p:nvSpPr>
          <p:cNvPr id="11270" name="AutoShape 6"/>
          <p:cNvSpPr>
            <a:spLocks/>
          </p:cNvSpPr>
          <p:nvPr/>
        </p:nvSpPr>
        <p:spPr bwMode="auto">
          <a:xfrm>
            <a:off x="1230065" y="4682505"/>
            <a:ext cx="107156" cy="106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1714"/>
                </a:moveTo>
                <a:lnTo>
                  <a:pt x="17573" y="17572"/>
                </a:lnTo>
                <a:lnTo>
                  <a:pt x="11714" y="21600"/>
                </a:lnTo>
                <a:lnTo>
                  <a:pt x="4027" y="17572"/>
                </a:lnTo>
                <a:lnTo>
                  <a:pt x="0" y="11714"/>
                </a:lnTo>
                <a:lnTo>
                  <a:pt x="4027" y="4027"/>
                </a:lnTo>
                <a:lnTo>
                  <a:pt x="11714" y="0"/>
                </a:lnTo>
                <a:lnTo>
                  <a:pt x="17573" y="4027"/>
                </a:lnTo>
                <a:lnTo>
                  <a:pt x="21600" y="11714"/>
                </a:lnTo>
                <a:close/>
              </a:path>
            </a:pathLst>
          </a:custGeom>
          <a:solidFill>
            <a:srgbClr val="BBE0E3"/>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nchor="ctr"/>
          <a:lstStyle/>
          <a:p>
            <a:pPr defTabSz="583758">
              <a:defRPr/>
            </a:pPr>
            <a:endParaRPr lang="en-US" sz="2400">
              <a:solidFill>
                <a:srgbClr val="FFFFFF"/>
              </a:solidFill>
              <a:cs typeface="Helvetica Light" charset="0"/>
            </a:endParaRPr>
          </a:p>
        </p:txBody>
      </p:sp>
      <p:sp>
        <p:nvSpPr>
          <p:cNvPr id="11271" name="AutoShape 7"/>
          <p:cNvSpPr>
            <a:spLocks/>
          </p:cNvSpPr>
          <p:nvPr/>
        </p:nvSpPr>
        <p:spPr bwMode="auto">
          <a:xfrm>
            <a:off x="1230064" y="4682505"/>
            <a:ext cx="117203" cy="117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8972"/>
                </a:moveTo>
                <a:lnTo>
                  <a:pt x="21600" y="10634"/>
                </a:lnTo>
                <a:lnTo>
                  <a:pt x="19913" y="14289"/>
                </a:lnTo>
                <a:lnTo>
                  <a:pt x="18225" y="17945"/>
                </a:lnTo>
                <a:lnTo>
                  <a:pt x="14513" y="19606"/>
                </a:lnTo>
                <a:lnTo>
                  <a:pt x="10800" y="21600"/>
                </a:lnTo>
                <a:lnTo>
                  <a:pt x="9112" y="21600"/>
                </a:lnTo>
                <a:lnTo>
                  <a:pt x="5400" y="19606"/>
                </a:lnTo>
                <a:lnTo>
                  <a:pt x="1686" y="17945"/>
                </a:lnTo>
                <a:lnTo>
                  <a:pt x="0" y="14289"/>
                </a:lnTo>
                <a:lnTo>
                  <a:pt x="0" y="10634"/>
                </a:lnTo>
                <a:lnTo>
                  <a:pt x="0" y="8972"/>
                </a:lnTo>
                <a:lnTo>
                  <a:pt x="0" y="5317"/>
                </a:lnTo>
                <a:lnTo>
                  <a:pt x="1686" y="1662"/>
                </a:lnTo>
                <a:lnTo>
                  <a:pt x="5400" y="0"/>
                </a:lnTo>
                <a:lnTo>
                  <a:pt x="9112" y="0"/>
                </a:lnTo>
                <a:lnTo>
                  <a:pt x="10800" y="0"/>
                </a:lnTo>
                <a:lnTo>
                  <a:pt x="14513" y="0"/>
                </a:lnTo>
                <a:lnTo>
                  <a:pt x="18225" y="1662"/>
                </a:lnTo>
                <a:lnTo>
                  <a:pt x="19913" y="5317"/>
                </a:lnTo>
                <a:lnTo>
                  <a:pt x="21600" y="8972"/>
                </a:lnTo>
                <a:close/>
                <a:moveTo>
                  <a:pt x="18225" y="7311"/>
                </a:moveTo>
                <a:lnTo>
                  <a:pt x="16200" y="3655"/>
                </a:lnTo>
                <a:lnTo>
                  <a:pt x="12487" y="1662"/>
                </a:lnTo>
                <a:lnTo>
                  <a:pt x="14513" y="1662"/>
                </a:lnTo>
                <a:lnTo>
                  <a:pt x="9112" y="1662"/>
                </a:lnTo>
                <a:lnTo>
                  <a:pt x="10800" y="1662"/>
                </a:lnTo>
                <a:lnTo>
                  <a:pt x="7086" y="1662"/>
                </a:lnTo>
                <a:lnTo>
                  <a:pt x="3712" y="3655"/>
                </a:lnTo>
                <a:lnTo>
                  <a:pt x="1686" y="7311"/>
                </a:lnTo>
                <a:lnTo>
                  <a:pt x="1686" y="10634"/>
                </a:lnTo>
                <a:lnTo>
                  <a:pt x="1686" y="8972"/>
                </a:lnTo>
                <a:lnTo>
                  <a:pt x="1686" y="14289"/>
                </a:lnTo>
                <a:lnTo>
                  <a:pt x="1686" y="12628"/>
                </a:lnTo>
                <a:lnTo>
                  <a:pt x="3712" y="15951"/>
                </a:lnTo>
                <a:lnTo>
                  <a:pt x="7086" y="17945"/>
                </a:lnTo>
                <a:lnTo>
                  <a:pt x="10800" y="19606"/>
                </a:lnTo>
                <a:lnTo>
                  <a:pt x="9112" y="19606"/>
                </a:lnTo>
                <a:lnTo>
                  <a:pt x="14513" y="17945"/>
                </a:lnTo>
                <a:lnTo>
                  <a:pt x="12487" y="17945"/>
                </a:lnTo>
                <a:lnTo>
                  <a:pt x="16200" y="15951"/>
                </a:lnTo>
                <a:lnTo>
                  <a:pt x="18225" y="12628"/>
                </a:lnTo>
                <a:lnTo>
                  <a:pt x="18225" y="14289"/>
                </a:lnTo>
                <a:lnTo>
                  <a:pt x="19913" y="8972"/>
                </a:lnTo>
                <a:lnTo>
                  <a:pt x="19913" y="10634"/>
                </a:lnTo>
                <a:lnTo>
                  <a:pt x="18225" y="7311"/>
                </a:lnTo>
                <a:close/>
              </a:path>
            </a:pathLst>
          </a:custGeom>
          <a:solidFill>
            <a:srgbClr val="B6DCDF"/>
          </a:solidFill>
          <a:ln w="4515" cap="flat" cmpd="sng">
            <a:solidFill>
              <a:srgbClr val="B6DCD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583758">
              <a:defRPr/>
            </a:pPr>
            <a:endParaRPr lang="en-US" sz="2400">
              <a:solidFill>
                <a:srgbClr val="FFFFFF"/>
              </a:solidFill>
              <a:cs typeface="Helvetica Light" charset="0"/>
            </a:endParaRPr>
          </a:p>
        </p:txBody>
      </p:sp>
      <p:sp>
        <p:nvSpPr>
          <p:cNvPr id="11272" name="AutoShape 8"/>
          <p:cNvSpPr>
            <a:spLocks/>
          </p:cNvSpPr>
          <p:nvPr/>
        </p:nvSpPr>
        <p:spPr bwMode="auto">
          <a:xfrm>
            <a:off x="1268016" y="2857500"/>
            <a:ext cx="7339087" cy="19422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 y="21056"/>
                </a:moveTo>
                <a:lnTo>
                  <a:pt x="526" y="20290"/>
                </a:lnTo>
                <a:lnTo>
                  <a:pt x="585" y="20290"/>
                </a:lnTo>
                <a:lnTo>
                  <a:pt x="1084" y="20613"/>
                </a:lnTo>
                <a:lnTo>
                  <a:pt x="1024" y="20613"/>
                </a:lnTo>
                <a:lnTo>
                  <a:pt x="1517" y="19746"/>
                </a:lnTo>
                <a:lnTo>
                  <a:pt x="1577" y="19746"/>
                </a:lnTo>
                <a:lnTo>
                  <a:pt x="2075" y="20069"/>
                </a:lnTo>
                <a:lnTo>
                  <a:pt x="2043" y="20069"/>
                </a:lnTo>
                <a:lnTo>
                  <a:pt x="2541" y="19968"/>
                </a:lnTo>
                <a:lnTo>
                  <a:pt x="3035" y="19323"/>
                </a:lnTo>
                <a:lnTo>
                  <a:pt x="3094" y="19323"/>
                </a:lnTo>
                <a:lnTo>
                  <a:pt x="3593" y="20190"/>
                </a:lnTo>
                <a:lnTo>
                  <a:pt x="3506" y="20190"/>
                </a:lnTo>
                <a:lnTo>
                  <a:pt x="4032" y="19424"/>
                </a:lnTo>
                <a:lnTo>
                  <a:pt x="4525" y="18114"/>
                </a:lnTo>
                <a:lnTo>
                  <a:pt x="4584" y="18114"/>
                </a:lnTo>
                <a:lnTo>
                  <a:pt x="5083" y="18557"/>
                </a:lnTo>
                <a:lnTo>
                  <a:pt x="5576" y="19101"/>
                </a:lnTo>
                <a:lnTo>
                  <a:pt x="5489" y="19202"/>
                </a:lnTo>
                <a:lnTo>
                  <a:pt x="5988" y="17248"/>
                </a:lnTo>
                <a:lnTo>
                  <a:pt x="6042" y="17147"/>
                </a:lnTo>
                <a:lnTo>
                  <a:pt x="6541" y="16603"/>
                </a:lnTo>
                <a:lnTo>
                  <a:pt x="6568" y="16603"/>
                </a:lnTo>
                <a:lnTo>
                  <a:pt x="7066" y="17026"/>
                </a:lnTo>
                <a:lnTo>
                  <a:pt x="7034" y="17026"/>
                </a:lnTo>
                <a:lnTo>
                  <a:pt x="7532" y="16925"/>
                </a:lnTo>
                <a:lnTo>
                  <a:pt x="8030" y="16281"/>
                </a:lnTo>
                <a:lnTo>
                  <a:pt x="8524" y="16059"/>
                </a:lnTo>
                <a:lnTo>
                  <a:pt x="9023" y="15836"/>
                </a:lnTo>
                <a:lnTo>
                  <a:pt x="8990" y="15836"/>
                </a:lnTo>
                <a:lnTo>
                  <a:pt x="9489" y="15092"/>
                </a:lnTo>
                <a:lnTo>
                  <a:pt x="9456" y="15192"/>
                </a:lnTo>
                <a:lnTo>
                  <a:pt x="9955" y="12916"/>
                </a:lnTo>
                <a:lnTo>
                  <a:pt x="10041" y="12795"/>
                </a:lnTo>
                <a:lnTo>
                  <a:pt x="10540" y="12916"/>
                </a:lnTo>
                <a:lnTo>
                  <a:pt x="11066" y="12916"/>
                </a:lnTo>
                <a:lnTo>
                  <a:pt x="11006" y="12916"/>
                </a:lnTo>
                <a:lnTo>
                  <a:pt x="11503" y="11606"/>
                </a:lnTo>
                <a:lnTo>
                  <a:pt x="11531" y="11606"/>
                </a:lnTo>
                <a:lnTo>
                  <a:pt x="12025" y="11183"/>
                </a:lnTo>
                <a:lnTo>
                  <a:pt x="12084" y="11183"/>
                </a:lnTo>
                <a:lnTo>
                  <a:pt x="12583" y="12372"/>
                </a:lnTo>
                <a:lnTo>
                  <a:pt x="12496" y="12372"/>
                </a:lnTo>
                <a:lnTo>
                  <a:pt x="12989" y="11606"/>
                </a:lnTo>
                <a:lnTo>
                  <a:pt x="13048" y="11606"/>
                </a:lnTo>
                <a:lnTo>
                  <a:pt x="13547" y="11727"/>
                </a:lnTo>
                <a:lnTo>
                  <a:pt x="13515" y="11727"/>
                </a:lnTo>
                <a:lnTo>
                  <a:pt x="14012" y="11505"/>
                </a:lnTo>
                <a:lnTo>
                  <a:pt x="14041" y="11505"/>
                </a:lnTo>
                <a:lnTo>
                  <a:pt x="14538" y="11727"/>
                </a:lnTo>
                <a:lnTo>
                  <a:pt x="14479" y="11727"/>
                </a:lnTo>
                <a:lnTo>
                  <a:pt x="14973" y="10740"/>
                </a:lnTo>
                <a:lnTo>
                  <a:pt x="14946" y="10840"/>
                </a:lnTo>
                <a:lnTo>
                  <a:pt x="15444" y="7919"/>
                </a:lnTo>
                <a:lnTo>
                  <a:pt x="15497" y="7818"/>
                </a:lnTo>
                <a:lnTo>
                  <a:pt x="15996" y="7153"/>
                </a:lnTo>
                <a:lnTo>
                  <a:pt x="16023" y="7153"/>
                </a:lnTo>
                <a:lnTo>
                  <a:pt x="16522" y="7697"/>
                </a:lnTo>
                <a:lnTo>
                  <a:pt x="16462" y="7697"/>
                </a:lnTo>
                <a:lnTo>
                  <a:pt x="16961" y="6508"/>
                </a:lnTo>
                <a:lnTo>
                  <a:pt x="16988" y="6508"/>
                </a:lnTo>
                <a:lnTo>
                  <a:pt x="17487" y="6186"/>
                </a:lnTo>
                <a:lnTo>
                  <a:pt x="17454" y="6186"/>
                </a:lnTo>
                <a:lnTo>
                  <a:pt x="17980" y="4654"/>
                </a:lnTo>
                <a:lnTo>
                  <a:pt x="18479" y="3466"/>
                </a:lnTo>
                <a:lnTo>
                  <a:pt x="18506" y="3466"/>
                </a:lnTo>
                <a:lnTo>
                  <a:pt x="19003" y="3365"/>
                </a:lnTo>
                <a:lnTo>
                  <a:pt x="19496" y="3043"/>
                </a:lnTo>
                <a:lnTo>
                  <a:pt x="19469" y="3043"/>
                </a:lnTo>
                <a:lnTo>
                  <a:pt x="19969" y="1310"/>
                </a:lnTo>
                <a:lnTo>
                  <a:pt x="19995" y="1310"/>
                </a:lnTo>
                <a:lnTo>
                  <a:pt x="20055" y="1310"/>
                </a:lnTo>
                <a:lnTo>
                  <a:pt x="20548" y="2055"/>
                </a:lnTo>
                <a:lnTo>
                  <a:pt x="20435" y="2176"/>
                </a:lnTo>
                <a:lnTo>
                  <a:pt x="20927" y="101"/>
                </a:lnTo>
                <a:lnTo>
                  <a:pt x="20988" y="0"/>
                </a:lnTo>
                <a:lnTo>
                  <a:pt x="21074" y="0"/>
                </a:lnTo>
                <a:lnTo>
                  <a:pt x="21573" y="1632"/>
                </a:lnTo>
                <a:lnTo>
                  <a:pt x="21600" y="1834"/>
                </a:lnTo>
                <a:lnTo>
                  <a:pt x="21573" y="2176"/>
                </a:lnTo>
                <a:lnTo>
                  <a:pt x="21512" y="2277"/>
                </a:lnTo>
                <a:lnTo>
                  <a:pt x="21453" y="2176"/>
                </a:lnTo>
                <a:lnTo>
                  <a:pt x="20961" y="544"/>
                </a:lnTo>
                <a:lnTo>
                  <a:pt x="21074" y="544"/>
                </a:lnTo>
                <a:lnTo>
                  <a:pt x="20581" y="2599"/>
                </a:lnTo>
                <a:lnTo>
                  <a:pt x="20521" y="2720"/>
                </a:lnTo>
                <a:lnTo>
                  <a:pt x="20462" y="2599"/>
                </a:lnTo>
                <a:lnTo>
                  <a:pt x="19969" y="1834"/>
                </a:lnTo>
                <a:lnTo>
                  <a:pt x="20082" y="1834"/>
                </a:lnTo>
                <a:lnTo>
                  <a:pt x="19584" y="3587"/>
                </a:lnTo>
                <a:lnTo>
                  <a:pt x="19529" y="3687"/>
                </a:lnTo>
                <a:lnTo>
                  <a:pt x="19030" y="4010"/>
                </a:lnTo>
                <a:lnTo>
                  <a:pt x="18538" y="4131"/>
                </a:lnTo>
                <a:lnTo>
                  <a:pt x="18565" y="4010"/>
                </a:lnTo>
                <a:lnTo>
                  <a:pt x="18067" y="5199"/>
                </a:lnTo>
                <a:lnTo>
                  <a:pt x="17541" y="6730"/>
                </a:lnTo>
                <a:lnTo>
                  <a:pt x="17514" y="6831"/>
                </a:lnTo>
                <a:lnTo>
                  <a:pt x="17021" y="7153"/>
                </a:lnTo>
                <a:lnTo>
                  <a:pt x="17048" y="7052"/>
                </a:lnTo>
                <a:lnTo>
                  <a:pt x="16550" y="8241"/>
                </a:lnTo>
                <a:lnTo>
                  <a:pt x="16495" y="8241"/>
                </a:lnTo>
                <a:lnTo>
                  <a:pt x="15996" y="7697"/>
                </a:lnTo>
                <a:lnTo>
                  <a:pt x="16055" y="7697"/>
                </a:lnTo>
                <a:lnTo>
                  <a:pt x="15558" y="8362"/>
                </a:lnTo>
                <a:lnTo>
                  <a:pt x="15589" y="8241"/>
                </a:lnTo>
                <a:lnTo>
                  <a:pt x="15091" y="11183"/>
                </a:lnTo>
                <a:lnTo>
                  <a:pt x="15064" y="11284"/>
                </a:lnTo>
                <a:lnTo>
                  <a:pt x="14565" y="12251"/>
                </a:lnTo>
                <a:lnTo>
                  <a:pt x="14507" y="12372"/>
                </a:lnTo>
                <a:lnTo>
                  <a:pt x="14012" y="12150"/>
                </a:lnTo>
                <a:lnTo>
                  <a:pt x="14041" y="12150"/>
                </a:lnTo>
                <a:lnTo>
                  <a:pt x="13547" y="12372"/>
                </a:lnTo>
                <a:lnTo>
                  <a:pt x="13515" y="12372"/>
                </a:lnTo>
                <a:lnTo>
                  <a:pt x="13022" y="12251"/>
                </a:lnTo>
                <a:lnTo>
                  <a:pt x="13075" y="12150"/>
                </a:lnTo>
                <a:lnTo>
                  <a:pt x="12583" y="12916"/>
                </a:lnTo>
                <a:lnTo>
                  <a:pt x="12496" y="12916"/>
                </a:lnTo>
                <a:lnTo>
                  <a:pt x="11998" y="11727"/>
                </a:lnTo>
                <a:lnTo>
                  <a:pt x="12057" y="11727"/>
                </a:lnTo>
                <a:lnTo>
                  <a:pt x="11558" y="12150"/>
                </a:lnTo>
                <a:lnTo>
                  <a:pt x="11591" y="12150"/>
                </a:lnTo>
                <a:lnTo>
                  <a:pt x="11093" y="13460"/>
                </a:lnTo>
                <a:lnTo>
                  <a:pt x="11066" y="13560"/>
                </a:lnTo>
                <a:lnTo>
                  <a:pt x="10506" y="13560"/>
                </a:lnTo>
                <a:lnTo>
                  <a:pt x="10014" y="13460"/>
                </a:lnTo>
                <a:lnTo>
                  <a:pt x="10101" y="13238"/>
                </a:lnTo>
                <a:lnTo>
                  <a:pt x="9602" y="15515"/>
                </a:lnTo>
                <a:lnTo>
                  <a:pt x="9575" y="15616"/>
                </a:lnTo>
                <a:lnTo>
                  <a:pt x="9076" y="16380"/>
                </a:lnTo>
                <a:lnTo>
                  <a:pt x="9050" y="16502"/>
                </a:lnTo>
                <a:lnTo>
                  <a:pt x="8550" y="16704"/>
                </a:lnTo>
                <a:lnTo>
                  <a:pt x="8058" y="16925"/>
                </a:lnTo>
                <a:lnTo>
                  <a:pt x="8085" y="16825"/>
                </a:lnTo>
                <a:lnTo>
                  <a:pt x="7592" y="17469"/>
                </a:lnTo>
                <a:lnTo>
                  <a:pt x="7559" y="17570"/>
                </a:lnTo>
                <a:lnTo>
                  <a:pt x="7066" y="17691"/>
                </a:lnTo>
                <a:lnTo>
                  <a:pt x="7034" y="17570"/>
                </a:lnTo>
                <a:lnTo>
                  <a:pt x="6541" y="17147"/>
                </a:lnTo>
                <a:lnTo>
                  <a:pt x="6568" y="17147"/>
                </a:lnTo>
                <a:lnTo>
                  <a:pt x="6075" y="17691"/>
                </a:lnTo>
                <a:lnTo>
                  <a:pt x="6129" y="17691"/>
                </a:lnTo>
                <a:lnTo>
                  <a:pt x="5636" y="19646"/>
                </a:lnTo>
                <a:lnTo>
                  <a:pt x="5549" y="19646"/>
                </a:lnTo>
                <a:lnTo>
                  <a:pt x="5050" y="19101"/>
                </a:lnTo>
                <a:lnTo>
                  <a:pt x="4557" y="18657"/>
                </a:lnTo>
                <a:lnTo>
                  <a:pt x="4612" y="18657"/>
                </a:lnTo>
                <a:lnTo>
                  <a:pt x="4118" y="19968"/>
                </a:lnTo>
                <a:lnTo>
                  <a:pt x="3593" y="20734"/>
                </a:lnTo>
                <a:lnTo>
                  <a:pt x="3506" y="20734"/>
                </a:lnTo>
                <a:lnTo>
                  <a:pt x="3008" y="19847"/>
                </a:lnTo>
                <a:lnTo>
                  <a:pt x="3094" y="19847"/>
                </a:lnTo>
                <a:lnTo>
                  <a:pt x="2601" y="20512"/>
                </a:lnTo>
                <a:lnTo>
                  <a:pt x="2569" y="20613"/>
                </a:lnTo>
                <a:lnTo>
                  <a:pt x="2075" y="20734"/>
                </a:lnTo>
                <a:lnTo>
                  <a:pt x="2043" y="20734"/>
                </a:lnTo>
                <a:lnTo>
                  <a:pt x="1550" y="20390"/>
                </a:lnTo>
                <a:lnTo>
                  <a:pt x="1609" y="20290"/>
                </a:lnTo>
                <a:lnTo>
                  <a:pt x="1111" y="21157"/>
                </a:lnTo>
                <a:lnTo>
                  <a:pt x="1051" y="21257"/>
                </a:lnTo>
                <a:lnTo>
                  <a:pt x="558" y="20935"/>
                </a:lnTo>
                <a:lnTo>
                  <a:pt x="612" y="20834"/>
                </a:lnTo>
                <a:lnTo>
                  <a:pt x="119" y="21600"/>
                </a:lnTo>
                <a:lnTo>
                  <a:pt x="33" y="21600"/>
                </a:lnTo>
                <a:lnTo>
                  <a:pt x="0" y="21479"/>
                </a:lnTo>
                <a:lnTo>
                  <a:pt x="0" y="21157"/>
                </a:lnTo>
                <a:lnTo>
                  <a:pt x="33" y="21056"/>
                </a:lnTo>
                <a:close/>
              </a:path>
            </a:pathLst>
          </a:custGeom>
          <a:solidFill>
            <a:srgbClr val="2F2F98"/>
          </a:solidFill>
          <a:ln w="4515" cap="flat" cmpd="sng">
            <a:solidFill>
              <a:srgbClr val="2F2F98"/>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nchor="ctr"/>
          <a:lstStyle/>
          <a:p>
            <a:pPr defTabSz="583758">
              <a:defRPr/>
            </a:pPr>
            <a:endParaRPr lang="en-US" sz="2400">
              <a:solidFill>
                <a:srgbClr val="FFFFFF"/>
              </a:solidFill>
              <a:cs typeface="Helvetica Light" charset="0"/>
            </a:endParaRPr>
          </a:p>
        </p:txBody>
      </p:sp>
      <p:sp>
        <p:nvSpPr>
          <p:cNvPr id="11273" name="AutoShape 9"/>
          <p:cNvSpPr>
            <a:spLocks/>
          </p:cNvSpPr>
          <p:nvPr/>
        </p:nvSpPr>
        <p:spPr bwMode="auto">
          <a:xfrm>
            <a:off x="1230065" y="4711527"/>
            <a:ext cx="107156" cy="106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1714"/>
                </a:moveTo>
                <a:lnTo>
                  <a:pt x="17573" y="17939"/>
                </a:lnTo>
                <a:lnTo>
                  <a:pt x="11714" y="21600"/>
                </a:lnTo>
                <a:lnTo>
                  <a:pt x="4027" y="17939"/>
                </a:lnTo>
                <a:lnTo>
                  <a:pt x="0" y="11714"/>
                </a:lnTo>
                <a:lnTo>
                  <a:pt x="4027" y="4027"/>
                </a:lnTo>
                <a:lnTo>
                  <a:pt x="11714" y="0"/>
                </a:lnTo>
                <a:lnTo>
                  <a:pt x="17573" y="4027"/>
                </a:lnTo>
                <a:lnTo>
                  <a:pt x="21600" y="11714"/>
                </a:lnTo>
                <a:close/>
              </a:path>
            </a:pathLst>
          </a:custGeom>
          <a:solidFill>
            <a:srgbClr val="333399"/>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nchor="ctr"/>
          <a:lstStyle/>
          <a:p>
            <a:pPr defTabSz="583758">
              <a:defRPr/>
            </a:pPr>
            <a:endParaRPr lang="en-US" sz="2400">
              <a:solidFill>
                <a:srgbClr val="FFFFFF"/>
              </a:solidFill>
              <a:cs typeface="Helvetica Light" charset="0"/>
            </a:endParaRPr>
          </a:p>
        </p:txBody>
      </p:sp>
      <p:sp>
        <p:nvSpPr>
          <p:cNvPr id="11274" name="AutoShape 10"/>
          <p:cNvSpPr>
            <a:spLocks/>
          </p:cNvSpPr>
          <p:nvPr/>
        </p:nvSpPr>
        <p:spPr bwMode="auto">
          <a:xfrm>
            <a:off x="1230064" y="4711527"/>
            <a:ext cx="117203" cy="117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8972"/>
                </a:moveTo>
                <a:lnTo>
                  <a:pt x="21600" y="10634"/>
                </a:lnTo>
                <a:lnTo>
                  <a:pt x="19913" y="14289"/>
                </a:lnTo>
                <a:lnTo>
                  <a:pt x="18225" y="17945"/>
                </a:lnTo>
                <a:lnTo>
                  <a:pt x="14513" y="19606"/>
                </a:lnTo>
                <a:lnTo>
                  <a:pt x="10800" y="21600"/>
                </a:lnTo>
                <a:lnTo>
                  <a:pt x="9112" y="21600"/>
                </a:lnTo>
                <a:lnTo>
                  <a:pt x="5400" y="19606"/>
                </a:lnTo>
                <a:lnTo>
                  <a:pt x="1686" y="17945"/>
                </a:lnTo>
                <a:lnTo>
                  <a:pt x="0" y="14289"/>
                </a:lnTo>
                <a:lnTo>
                  <a:pt x="0" y="10634"/>
                </a:lnTo>
                <a:lnTo>
                  <a:pt x="0" y="8972"/>
                </a:lnTo>
                <a:lnTo>
                  <a:pt x="0" y="5317"/>
                </a:lnTo>
                <a:lnTo>
                  <a:pt x="1686" y="1994"/>
                </a:lnTo>
                <a:lnTo>
                  <a:pt x="5400" y="0"/>
                </a:lnTo>
                <a:lnTo>
                  <a:pt x="9112" y="0"/>
                </a:lnTo>
                <a:lnTo>
                  <a:pt x="10800" y="0"/>
                </a:lnTo>
                <a:lnTo>
                  <a:pt x="14513" y="0"/>
                </a:lnTo>
                <a:lnTo>
                  <a:pt x="18225" y="1994"/>
                </a:lnTo>
                <a:lnTo>
                  <a:pt x="19913" y="5317"/>
                </a:lnTo>
                <a:lnTo>
                  <a:pt x="21600" y="8972"/>
                </a:lnTo>
                <a:close/>
                <a:moveTo>
                  <a:pt x="18225" y="7311"/>
                </a:moveTo>
                <a:lnTo>
                  <a:pt x="16200" y="3655"/>
                </a:lnTo>
                <a:lnTo>
                  <a:pt x="12487" y="1994"/>
                </a:lnTo>
                <a:lnTo>
                  <a:pt x="14513" y="1994"/>
                </a:lnTo>
                <a:lnTo>
                  <a:pt x="9112" y="1994"/>
                </a:lnTo>
                <a:lnTo>
                  <a:pt x="10800" y="1994"/>
                </a:lnTo>
                <a:lnTo>
                  <a:pt x="7086" y="1994"/>
                </a:lnTo>
                <a:lnTo>
                  <a:pt x="3712" y="3655"/>
                </a:lnTo>
                <a:lnTo>
                  <a:pt x="1686" y="7311"/>
                </a:lnTo>
                <a:lnTo>
                  <a:pt x="1686" y="10634"/>
                </a:lnTo>
                <a:lnTo>
                  <a:pt x="1686" y="8972"/>
                </a:lnTo>
                <a:lnTo>
                  <a:pt x="1686" y="14289"/>
                </a:lnTo>
                <a:lnTo>
                  <a:pt x="1686" y="12628"/>
                </a:lnTo>
                <a:lnTo>
                  <a:pt x="3712" y="16283"/>
                </a:lnTo>
                <a:lnTo>
                  <a:pt x="7086" y="17945"/>
                </a:lnTo>
                <a:lnTo>
                  <a:pt x="10800" y="19606"/>
                </a:lnTo>
                <a:lnTo>
                  <a:pt x="9112" y="19606"/>
                </a:lnTo>
                <a:lnTo>
                  <a:pt x="14513" y="17945"/>
                </a:lnTo>
                <a:lnTo>
                  <a:pt x="12487" y="17945"/>
                </a:lnTo>
                <a:lnTo>
                  <a:pt x="16200" y="16283"/>
                </a:lnTo>
                <a:lnTo>
                  <a:pt x="18225" y="12628"/>
                </a:lnTo>
                <a:lnTo>
                  <a:pt x="18225" y="14289"/>
                </a:lnTo>
                <a:lnTo>
                  <a:pt x="19913" y="8972"/>
                </a:lnTo>
                <a:lnTo>
                  <a:pt x="19913" y="10634"/>
                </a:lnTo>
                <a:lnTo>
                  <a:pt x="18225" y="7311"/>
                </a:lnTo>
                <a:close/>
              </a:path>
            </a:pathLst>
          </a:custGeom>
          <a:solidFill>
            <a:srgbClr val="2F2F98"/>
          </a:solidFill>
          <a:ln w="4515" cap="flat" cmpd="sng">
            <a:solidFill>
              <a:srgbClr val="2F2F98"/>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583758">
              <a:defRPr/>
            </a:pPr>
            <a:endParaRPr lang="en-US" sz="2400">
              <a:solidFill>
                <a:srgbClr val="FFFFFF"/>
              </a:solidFill>
              <a:cs typeface="Helvetica Light" charset="0"/>
            </a:endParaRPr>
          </a:p>
        </p:txBody>
      </p:sp>
      <p:sp>
        <p:nvSpPr>
          <p:cNvPr id="11275" name="AutoShape 11"/>
          <p:cNvSpPr>
            <a:spLocks/>
          </p:cNvSpPr>
          <p:nvPr/>
        </p:nvSpPr>
        <p:spPr bwMode="auto">
          <a:xfrm>
            <a:off x="1268016" y="3501554"/>
            <a:ext cx="7339087" cy="16497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7" y="19798"/>
                </a:moveTo>
                <a:lnTo>
                  <a:pt x="585" y="20177"/>
                </a:lnTo>
                <a:lnTo>
                  <a:pt x="558" y="20177"/>
                </a:lnTo>
                <a:lnTo>
                  <a:pt x="1051" y="19419"/>
                </a:lnTo>
                <a:lnTo>
                  <a:pt x="1550" y="19157"/>
                </a:lnTo>
                <a:lnTo>
                  <a:pt x="1609" y="19157"/>
                </a:lnTo>
                <a:lnTo>
                  <a:pt x="2103" y="20699"/>
                </a:lnTo>
                <a:lnTo>
                  <a:pt x="2075" y="20699"/>
                </a:lnTo>
                <a:lnTo>
                  <a:pt x="2569" y="20818"/>
                </a:lnTo>
                <a:lnTo>
                  <a:pt x="2514" y="20818"/>
                </a:lnTo>
                <a:lnTo>
                  <a:pt x="3008" y="19157"/>
                </a:lnTo>
                <a:lnTo>
                  <a:pt x="3035" y="19157"/>
                </a:lnTo>
                <a:lnTo>
                  <a:pt x="3533" y="18399"/>
                </a:lnTo>
                <a:lnTo>
                  <a:pt x="4059" y="18138"/>
                </a:lnTo>
                <a:lnTo>
                  <a:pt x="4032" y="18138"/>
                </a:lnTo>
                <a:lnTo>
                  <a:pt x="4525" y="17237"/>
                </a:lnTo>
                <a:lnTo>
                  <a:pt x="4584" y="17237"/>
                </a:lnTo>
                <a:lnTo>
                  <a:pt x="5083" y="17498"/>
                </a:lnTo>
                <a:lnTo>
                  <a:pt x="5576" y="17640"/>
                </a:lnTo>
                <a:lnTo>
                  <a:pt x="5549" y="17640"/>
                </a:lnTo>
                <a:lnTo>
                  <a:pt x="6042" y="16858"/>
                </a:lnTo>
                <a:lnTo>
                  <a:pt x="6102" y="16858"/>
                </a:lnTo>
                <a:lnTo>
                  <a:pt x="6600" y="17759"/>
                </a:lnTo>
                <a:lnTo>
                  <a:pt x="6481" y="17759"/>
                </a:lnTo>
                <a:lnTo>
                  <a:pt x="6980" y="15578"/>
                </a:lnTo>
                <a:lnTo>
                  <a:pt x="7066" y="15578"/>
                </a:lnTo>
                <a:lnTo>
                  <a:pt x="7559" y="16218"/>
                </a:lnTo>
                <a:lnTo>
                  <a:pt x="7504" y="16218"/>
                </a:lnTo>
                <a:lnTo>
                  <a:pt x="7998" y="14700"/>
                </a:lnTo>
                <a:lnTo>
                  <a:pt x="8030" y="14700"/>
                </a:lnTo>
                <a:lnTo>
                  <a:pt x="8524" y="14178"/>
                </a:lnTo>
                <a:lnTo>
                  <a:pt x="8584" y="14178"/>
                </a:lnTo>
                <a:lnTo>
                  <a:pt x="9076" y="15837"/>
                </a:lnTo>
                <a:lnTo>
                  <a:pt x="8990" y="15837"/>
                </a:lnTo>
                <a:lnTo>
                  <a:pt x="9489" y="14060"/>
                </a:lnTo>
                <a:lnTo>
                  <a:pt x="9516" y="14060"/>
                </a:lnTo>
                <a:lnTo>
                  <a:pt x="10014" y="13539"/>
                </a:lnTo>
                <a:lnTo>
                  <a:pt x="10041" y="13539"/>
                </a:lnTo>
                <a:lnTo>
                  <a:pt x="10540" y="14060"/>
                </a:lnTo>
                <a:lnTo>
                  <a:pt x="10453" y="14178"/>
                </a:lnTo>
                <a:lnTo>
                  <a:pt x="10979" y="11617"/>
                </a:lnTo>
                <a:lnTo>
                  <a:pt x="11066" y="11498"/>
                </a:lnTo>
                <a:lnTo>
                  <a:pt x="11558" y="11617"/>
                </a:lnTo>
                <a:lnTo>
                  <a:pt x="11531" y="11617"/>
                </a:lnTo>
                <a:lnTo>
                  <a:pt x="12025" y="11238"/>
                </a:lnTo>
                <a:lnTo>
                  <a:pt x="12522" y="11120"/>
                </a:lnTo>
                <a:lnTo>
                  <a:pt x="13048" y="11238"/>
                </a:lnTo>
                <a:lnTo>
                  <a:pt x="12962" y="11238"/>
                </a:lnTo>
                <a:lnTo>
                  <a:pt x="13454" y="9081"/>
                </a:lnTo>
                <a:lnTo>
                  <a:pt x="13981" y="7160"/>
                </a:lnTo>
                <a:lnTo>
                  <a:pt x="14041" y="7160"/>
                </a:lnTo>
                <a:lnTo>
                  <a:pt x="14538" y="7421"/>
                </a:lnTo>
                <a:lnTo>
                  <a:pt x="14507" y="7421"/>
                </a:lnTo>
                <a:lnTo>
                  <a:pt x="15005" y="6900"/>
                </a:lnTo>
                <a:lnTo>
                  <a:pt x="14973" y="6900"/>
                </a:lnTo>
                <a:lnTo>
                  <a:pt x="15470" y="5762"/>
                </a:lnTo>
                <a:lnTo>
                  <a:pt x="15497" y="5762"/>
                </a:lnTo>
                <a:lnTo>
                  <a:pt x="15996" y="4979"/>
                </a:lnTo>
                <a:lnTo>
                  <a:pt x="16023" y="4979"/>
                </a:lnTo>
                <a:lnTo>
                  <a:pt x="16522" y="4979"/>
                </a:lnTo>
                <a:lnTo>
                  <a:pt x="16495" y="4979"/>
                </a:lnTo>
                <a:lnTo>
                  <a:pt x="16988" y="4600"/>
                </a:lnTo>
                <a:lnTo>
                  <a:pt x="16961" y="4600"/>
                </a:lnTo>
                <a:lnTo>
                  <a:pt x="17454" y="3722"/>
                </a:lnTo>
                <a:lnTo>
                  <a:pt x="17487" y="3722"/>
                </a:lnTo>
                <a:lnTo>
                  <a:pt x="18013" y="3200"/>
                </a:lnTo>
                <a:lnTo>
                  <a:pt x="18506" y="2560"/>
                </a:lnTo>
                <a:lnTo>
                  <a:pt x="18479" y="2560"/>
                </a:lnTo>
                <a:lnTo>
                  <a:pt x="18971" y="1540"/>
                </a:lnTo>
                <a:lnTo>
                  <a:pt x="19003" y="1540"/>
                </a:lnTo>
                <a:lnTo>
                  <a:pt x="19496" y="1161"/>
                </a:lnTo>
                <a:lnTo>
                  <a:pt x="19469" y="1161"/>
                </a:lnTo>
                <a:lnTo>
                  <a:pt x="19969" y="0"/>
                </a:lnTo>
                <a:lnTo>
                  <a:pt x="20022" y="0"/>
                </a:lnTo>
                <a:lnTo>
                  <a:pt x="20082" y="0"/>
                </a:lnTo>
                <a:lnTo>
                  <a:pt x="20581" y="2062"/>
                </a:lnTo>
                <a:lnTo>
                  <a:pt x="20462" y="2062"/>
                </a:lnTo>
                <a:lnTo>
                  <a:pt x="20961" y="260"/>
                </a:lnTo>
                <a:lnTo>
                  <a:pt x="21015" y="260"/>
                </a:lnTo>
                <a:lnTo>
                  <a:pt x="21512" y="402"/>
                </a:lnTo>
                <a:lnTo>
                  <a:pt x="21573" y="521"/>
                </a:lnTo>
                <a:lnTo>
                  <a:pt x="21600" y="781"/>
                </a:lnTo>
                <a:lnTo>
                  <a:pt x="21573" y="1019"/>
                </a:lnTo>
                <a:lnTo>
                  <a:pt x="21485" y="1161"/>
                </a:lnTo>
                <a:lnTo>
                  <a:pt x="20988" y="1019"/>
                </a:lnTo>
                <a:lnTo>
                  <a:pt x="21047" y="900"/>
                </a:lnTo>
                <a:lnTo>
                  <a:pt x="20548" y="2679"/>
                </a:lnTo>
                <a:lnTo>
                  <a:pt x="20489" y="2821"/>
                </a:lnTo>
                <a:lnTo>
                  <a:pt x="20462" y="2679"/>
                </a:lnTo>
                <a:lnTo>
                  <a:pt x="19969" y="639"/>
                </a:lnTo>
                <a:lnTo>
                  <a:pt x="20055" y="639"/>
                </a:lnTo>
                <a:lnTo>
                  <a:pt x="19556" y="1801"/>
                </a:lnTo>
                <a:lnTo>
                  <a:pt x="19529" y="1920"/>
                </a:lnTo>
                <a:lnTo>
                  <a:pt x="19030" y="2299"/>
                </a:lnTo>
                <a:lnTo>
                  <a:pt x="19064" y="2180"/>
                </a:lnTo>
                <a:lnTo>
                  <a:pt x="18565" y="3200"/>
                </a:lnTo>
                <a:lnTo>
                  <a:pt x="18538" y="3200"/>
                </a:lnTo>
                <a:lnTo>
                  <a:pt x="18040" y="3841"/>
                </a:lnTo>
                <a:lnTo>
                  <a:pt x="17514" y="4339"/>
                </a:lnTo>
                <a:lnTo>
                  <a:pt x="17541" y="4339"/>
                </a:lnTo>
                <a:lnTo>
                  <a:pt x="17048" y="5240"/>
                </a:lnTo>
                <a:lnTo>
                  <a:pt x="17021" y="5382"/>
                </a:lnTo>
                <a:lnTo>
                  <a:pt x="16522" y="5762"/>
                </a:lnTo>
                <a:lnTo>
                  <a:pt x="16023" y="5762"/>
                </a:lnTo>
                <a:lnTo>
                  <a:pt x="16055" y="5619"/>
                </a:lnTo>
                <a:lnTo>
                  <a:pt x="15558" y="6402"/>
                </a:lnTo>
                <a:lnTo>
                  <a:pt x="15064" y="7540"/>
                </a:lnTo>
                <a:lnTo>
                  <a:pt x="15032" y="7540"/>
                </a:lnTo>
                <a:lnTo>
                  <a:pt x="14538" y="8061"/>
                </a:lnTo>
                <a:lnTo>
                  <a:pt x="14507" y="8180"/>
                </a:lnTo>
                <a:lnTo>
                  <a:pt x="14012" y="7918"/>
                </a:lnTo>
                <a:lnTo>
                  <a:pt x="14100" y="7801"/>
                </a:lnTo>
                <a:lnTo>
                  <a:pt x="13602" y="9721"/>
                </a:lnTo>
                <a:lnTo>
                  <a:pt x="13107" y="11879"/>
                </a:lnTo>
                <a:lnTo>
                  <a:pt x="13022" y="12021"/>
                </a:lnTo>
                <a:lnTo>
                  <a:pt x="12549" y="11879"/>
                </a:lnTo>
                <a:lnTo>
                  <a:pt x="12057" y="12021"/>
                </a:lnTo>
                <a:lnTo>
                  <a:pt x="11558" y="12399"/>
                </a:lnTo>
                <a:lnTo>
                  <a:pt x="11531" y="12399"/>
                </a:lnTo>
                <a:lnTo>
                  <a:pt x="11032" y="12258"/>
                </a:lnTo>
                <a:lnTo>
                  <a:pt x="11119" y="12140"/>
                </a:lnTo>
                <a:lnTo>
                  <a:pt x="10599" y="14700"/>
                </a:lnTo>
                <a:lnTo>
                  <a:pt x="10506" y="14700"/>
                </a:lnTo>
                <a:lnTo>
                  <a:pt x="10014" y="14178"/>
                </a:lnTo>
                <a:lnTo>
                  <a:pt x="10041" y="14178"/>
                </a:lnTo>
                <a:lnTo>
                  <a:pt x="9548" y="14700"/>
                </a:lnTo>
                <a:lnTo>
                  <a:pt x="9575" y="14700"/>
                </a:lnTo>
                <a:lnTo>
                  <a:pt x="9076" y="16479"/>
                </a:lnTo>
                <a:lnTo>
                  <a:pt x="9050" y="16597"/>
                </a:lnTo>
                <a:lnTo>
                  <a:pt x="8990" y="16479"/>
                </a:lnTo>
                <a:lnTo>
                  <a:pt x="8497" y="14819"/>
                </a:lnTo>
                <a:lnTo>
                  <a:pt x="8550" y="14819"/>
                </a:lnTo>
                <a:lnTo>
                  <a:pt x="8058" y="15341"/>
                </a:lnTo>
                <a:lnTo>
                  <a:pt x="8085" y="15341"/>
                </a:lnTo>
                <a:lnTo>
                  <a:pt x="7592" y="16858"/>
                </a:lnTo>
                <a:lnTo>
                  <a:pt x="7532" y="16858"/>
                </a:lnTo>
                <a:lnTo>
                  <a:pt x="7034" y="16218"/>
                </a:lnTo>
                <a:lnTo>
                  <a:pt x="7126" y="16218"/>
                </a:lnTo>
                <a:lnTo>
                  <a:pt x="6627" y="18399"/>
                </a:lnTo>
                <a:lnTo>
                  <a:pt x="6568" y="18399"/>
                </a:lnTo>
                <a:lnTo>
                  <a:pt x="6508" y="18399"/>
                </a:lnTo>
                <a:lnTo>
                  <a:pt x="6015" y="17498"/>
                </a:lnTo>
                <a:lnTo>
                  <a:pt x="6102" y="17498"/>
                </a:lnTo>
                <a:lnTo>
                  <a:pt x="5603" y="18256"/>
                </a:lnTo>
                <a:lnTo>
                  <a:pt x="5549" y="18399"/>
                </a:lnTo>
                <a:lnTo>
                  <a:pt x="5050" y="18256"/>
                </a:lnTo>
                <a:lnTo>
                  <a:pt x="4557" y="18020"/>
                </a:lnTo>
                <a:lnTo>
                  <a:pt x="4612" y="17877"/>
                </a:lnTo>
                <a:lnTo>
                  <a:pt x="4118" y="18778"/>
                </a:lnTo>
                <a:lnTo>
                  <a:pt x="4086" y="18897"/>
                </a:lnTo>
                <a:lnTo>
                  <a:pt x="3560" y="19157"/>
                </a:lnTo>
                <a:lnTo>
                  <a:pt x="3593" y="19039"/>
                </a:lnTo>
                <a:lnTo>
                  <a:pt x="3094" y="19798"/>
                </a:lnTo>
                <a:lnTo>
                  <a:pt x="2601" y="21458"/>
                </a:lnTo>
                <a:lnTo>
                  <a:pt x="2541" y="21600"/>
                </a:lnTo>
                <a:lnTo>
                  <a:pt x="2043" y="21458"/>
                </a:lnTo>
                <a:lnTo>
                  <a:pt x="2016" y="21339"/>
                </a:lnTo>
                <a:lnTo>
                  <a:pt x="1517" y="19798"/>
                </a:lnTo>
                <a:lnTo>
                  <a:pt x="1577" y="19940"/>
                </a:lnTo>
                <a:lnTo>
                  <a:pt x="1084" y="20177"/>
                </a:lnTo>
                <a:lnTo>
                  <a:pt x="1111" y="20059"/>
                </a:lnTo>
                <a:lnTo>
                  <a:pt x="612" y="20818"/>
                </a:lnTo>
                <a:lnTo>
                  <a:pt x="558" y="20960"/>
                </a:lnTo>
                <a:lnTo>
                  <a:pt x="60" y="20557"/>
                </a:lnTo>
                <a:lnTo>
                  <a:pt x="0" y="20320"/>
                </a:lnTo>
                <a:lnTo>
                  <a:pt x="0" y="20059"/>
                </a:lnTo>
                <a:lnTo>
                  <a:pt x="33" y="19798"/>
                </a:lnTo>
                <a:lnTo>
                  <a:pt x="87" y="19798"/>
                </a:lnTo>
                <a:close/>
              </a:path>
            </a:pathLst>
          </a:custGeom>
          <a:solidFill>
            <a:schemeClr val="accent3">
              <a:lumMod val="75000"/>
            </a:schemeClr>
          </a:solidFill>
          <a:ln w="4515" cap="flat" cmpd="sng">
            <a:solidFill>
              <a:schemeClr val="accent3">
                <a:lumMod val="75000"/>
              </a:schemeClr>
            </a:solidFill>
            <a:prstDash val="solid"/>
            <a:round/>
            <a:headEnd/>
            <a:tailEnd/>
          </a:ln>
          <a:effectLst/>
          <a:extLst/>
        </p:spPr>
        <p:txBody>
          <a:bodyPr lIns="50798" tIns="50798" rIns="50798" bIns="50798" anchor="ctr"/>
          <a:lstStyle/>
          <a:p>
            <a:pPr defTabSz="583758">
              <a:defRPr/>
            </a:pPr>
            <a:endParaRPr lang="en-US" sz="2400">
              <a:solidFill>
                <a:srgbClr val="FFFFFF"/>
              </a:solidFill>
              <a:cs typeface="Helvetica Light" charset="0"/>
            </a:endParaRPr>
          </a:p>
        </p:txBody>
      </p:sp>
      <p:sp>
        <p:nvSpPr>
          <p:cNvPr id="11276" name="AutoShape 12"/>
          <p:cNvSpPr>
            <a:spLocks/>
          </p:cNvSpPr>
          <p:nvPr/>
        </p:nvSpPr>
        <p:spPr bwMode="auto">
          <a:xfrm>
            <a:off x="1230065" y="4974953"/>
            <a:ext cx="107156" cy="1071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1714"/>
                </a:moveTo>
                <a:lnTo>
                  <a:pt x="17573" y="17573"/>
                </a:lnTo>
                <a:lnTo>
                  <a:pt x="11714" y="21600"/>
                </a:lnTo>
                <a:lnTo>
                  <a:pt x="4027" y="17573"/>
                </a:lnTo>
                <a:lnTo>
                  <a:pt x="0" y="11714"/>
                </a:lnTo>
                <a:lnTo>
                  <a:pt x="4027" y="3660"/>
                </a:lnTo>
                <a:lnTo>
                  <a:pt x="11714" y="0"/>
                </a:lnTo>
                <a:lnTo>
                  <a:pt x="17573" y="3660"/>
                </a:lnTo>
                <a:lnTo>
                  <a:pt x="21600" y="11714"/>
                </a:lnTo>
                <a:close/>
              </a:path>
            </a:pathLst>
          </a:custGeom>
          <a:solidFill>
            <a:srgbClr val="FFFFFF"/>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nchor="ctr"/>
          <a:lstStyle/>
          <a:p>
            <a:pPr defTabSz="583758">
              <a:defRPr/>
            </a:pPr>
            <a:endParaRPr lang="en-US" sz="2400">
              <a:solidFill>
                <a:srgbClr val="FFFFFF"/>
              </a:solidFill>
              <a:cs typeface="Helvetica Light" charset="0"/>
            </a:endParaRPr>
          </a:p>
        </p:txBody>
      </p:sp>
      <p:sp>
        <p:nvSpPr>
          <p:cNvPr id="11277" name="AutoShape 13"/>
          <p:cNvSpPr>
            <a:spLocks/>
          </p:cNvSpPr>
          <p:nvPr/>
        </p:nvSpPr>
        <p:spPr bwMode="auto">
          <a:xfrm>
            <a:off x="1230064" y="4974952"/>
            <a:ext cx="117203" cy="1160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9113"/>
                </a:moveTo>
                <a:lnTo>
                  <a:pt x="21600" y="10800"/>
                </a:lnTo>
                <a:lnTo>
                  <a:pt x="19913" y="14513"/>
                </a:lnTo>
                <a:lnTo>
                  <a:pt x="18225" y="17888"/>
                </a:lnTo>
                <a:lnTo>
                  <a:pt x="14513" y="19913"/>
                </a:lnTo>
                <a:lnTo>
                  <a:pt x="10800" y="21600"/>
                </a:lnTo>
                <a:lnTo>
                  <a:pt x="9112" y="21600"/>
                </a:lnTo>
                <a:lnTo>
                  <a:pt x="5400" y="19913"/>
                </a:lnTo>
                <a:lnTo>
                  <a:pt x="1686" y="17888"/>
                </a:lnTo>
                <a:lnTo>
                  <a:pt x="0" y="14513"/>
                </a:lnTo>
                <a:lnTo>
                  <a:pt x="0" y="10800"/>
                </a:lnTo>
                <a:lnTo>
                  <a:pt x="0" y="9113"/>
                </a:lnTo>
                <a:lnTo>
                  <a:pt x="0" y="5400"/>
                </a:lnTo>
                <a:lnTo>
                  <a:pt x="1686" y="1688"/>
                </a:lnTo>
                <a:lnTo>
                  <a:pt x="5400" y="0"/>
                </a:lnTo>
                <a:lnTo>
                  <a:pt x="9112" y="0"/>
                </a:lnTo>
                <a:lnTo>
                  <a:pt x="10800" y="0"/>
                </a:lnTo>
                <a:lnTo>
                  <a:pt x="14513" y="0"/>
                </a:lnTo>
                <a:lnTo>
                  <a:pt x="18225" y="1688"/>
                </a:lnTo>
                <a:lnTo>
                  <a:pt x="19913" y="5400"/>
                </a:lnTo>
                <a:lnTo>
                  <a:pt x="21600" y="9113"/>
                </a:lnTo>
                <a:close/>
                <a:moveTo>
                  <a:pt x="18225" y="7088"/>
                </a:moveTo>
                <a:lnTo>
                  <a:pt x="16200" y="3374"/>
                </a:lnTo>
                <a:lnTo>
                  <a:pt x="12487" y="1688"/>
                </a:lnTo>
                <a:lnTo>
                  <a:pt x="14513" y="1688"/>
                </a:lnTo>
                <a:lnTo>
                  <a:pt x="9112" y="1688"/>
                </a:lnTo>
                <a:lnTo>
                  <a:pt x="10800" y="1688"/>
                </a:lnTo>
                <a:lnTo>
                  <a:pt x="7086" y="1688"/>
                </a:lnTo>
                <a:lnTo>
                  <a:pt x="3712" y="3374"/>
                </a:lnTo>
                <a:lnTo>
                  <a:pt x="1686" y="7088"/>
                </a:lnTo>
                <a:lnTo>
                  <a:pt x="1686" y="10800"/>
                </a:lnTo>
                <a:lnTo>
                  <a:pt x="1686" y="9113"/>
                </a:lnTo>
                <a:lnTo>
                  <a:pt x="1686" y="14513"/>
                </a:lnTo>
                <a:lnTo>
                  <a:pt x="1686" y="12488"/>
                </a:lnTo>
                <a:lnTo>
                  <a:pt x="3712" y="16199"/>
                </a:lnTo>
                <a:lnTo>
                  <a:pt x="7086" y="17888"/>
                </a:lnTo>
                <a:lnTo>
                  <a:pt x="10800" y="19913"/>
                </a:lnTo>
                <a:lnTo>
                  <a:pt x="9112" y="19913"/>
                </a:lnTo>
                <a:lnTo>
                  <a:pt x="14513" y="17888"/>
                </a:lnTo>
                <a:lnTo>
                  <a:pt x="12487" y="17888"/>
                </a:lnTo>
                <a:lnTo>
                  <a:pt x="16200" y="16199"/>
                </a:lnTo>
                <a:lnTo>
                  <a:pt x="18225" y="12488"/>
                </a:lnTo>
                <a:lnTo>
                  <a:pt x="18225" y="14513"/>
                </a:lnTo>
                <a:lnTo>
                  <a:pt x="19913" y="9113"/>
                </a:lnTo>
                <a:lnTo>
                  <a:pt x="19913" y="10800"/>
                </a:lnTo>
                <a:lnTo>
                  <a:pt x="18225" y="7088"/>
                </a:lnTo>
                <a:close/>
              </a:path>
            </a:pathLst>
          </a:custGeom>
          <a:solidFill>
            <a:srgbClr val="F9F9F9"/>
          </a:solidFill>
          <a:ln w="4515" cap="flat" cmpd="sng">
            <a:solidFill>
              <a:srgbClr val="F9F9F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583758">
              <a:defRPr/>
            </a:pPr>
            <a:endParaRPr lang="en-US" sz="2400">
              <a:solidFill>
                <a:srgbClr val="FFFFFF"/>
              </a:solidFill>
              <a:cs typeface="Helvetica Light" charset="0"/>
            </a:endParaRPr>
          </a:p>
        </p:txBody>
      </p:sp>
      <p:sp>
        <p:nvSpPr>
          <p:cNvPr id="11278" name="AutoShape 14"/>
          <p:cNvSpPr>
            <a:spLocks/>
          </p:cNvSpPr>
          <p:nvPr/>
        </p:nvSpPr>
        <p:spPr bwMode="auto">
          <a:xfrm>
            <a:off x="1268016" y="4768453"/>
            <a:ext cx="7339087" cy="548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0" y="17380"/>
                </a:moveTo>
                <a:lnTo>
                  <a:pt x="558" y="16593"/>
                </a:lnTo>
                <a:lnTo>
                  <a:pt x="1084" y="16593"/>
                </a:lnTo>
                <a:lnTo>
                  <a:pt x="1577" y="18167"/>
                </a:lnTo>
                <a:lnTo>
                  <a:pt x="2075" y="19311"/>
                </a:lnTo>
                <a:lnTo>
                  <a:pt x="2569" y="19311"/>
                </a:lnTo>
                <a:lnTo>
                  <a:pt x="2482" y="19669"/>
                </a:lnTo>
                <a:lnTo>
                  <a:pt x="2980" y="12731"/>
                </a:lnTo>
                <a:lnTo>
                  <a:pt x="3035" y="12373"/>
                </a:lnTo>
                <a:lnTo>
                  <a:pt x="3094" y="12373"/>
                </a:lnTo>
                <a:lnTo>
                  <a:pt x="3593" y="17738"/>
                </a:lnTo>
                <a:lnTo>
                  <a:pt x="3560" y="17738"/>
                </a:lnTo>
                <a:lnTo>
                  <a:pt x="4086" y="17738"/>
                </a:lnTo>
                <a:lnTo>
                  <a:pt x="4059" y="17738"/>
                </a:lnTo>
                <a:lnTo>
                  <a:pt x="4557" y="16593"/>
                </a:lnTo>
                <a:lnTo>
                  <a:pt x="4525" y="16593"/>
                </a:lnTo>
                <a:lnTo>
                  <a:pt x="5023" y="13518"/>
                </a:lnTo>
                <a:lnTo>
                  <a:pt x="5050" y="13518"/>
                </a:lnTo>
                <a:lnTo>
                  <a:pt x="5549" y="12731"/>
                </a:lnTo>
                <a:lnTo>
                  <a:pt x="5636" y="12731"/>
                </a:lnTo>
                <a:lnTo>
                  <a:pt x="6129" y="18525"/>
                </a:lnTo>
                <a:lnTo>
                  <a:pt x="5988" y="18882"/>
                </a:lnTo>
                <a:lnTo>
                  <a:pt x="6481" y="8869"/>
                </a:lnTo>
                <a:lnTo>
                  <a:pt x="6568" y="8510"/>
                </a:lnTo>
                <a:lnTo>
                  <a:pt x="7066" y="9298"/>
                </a:lnTo>
                <a:lnTo>
                  <a:pt x="7093" y="9298"/>
                </a:lnTo>
                <a:lnTo>
                  <a:pt x="7592" y="12373"/>
                </a:lnTo>
                <a:lnTo>
                  <a:pt x="7504" y="12373"/>
                </a:lnTo>
                <a:lnTo>
                  <a:pt x="7998" y="9298"/>
                </a:lnTo>
                <a:lnTo>
                  <a:pt x="8030" y="9298"/>
                </a:lnTo>
                <a:lnTo>
                  <a:pt x="8524" y="8154"/>
                </a:lnTo>
                <a:lnTo>
                  <a:pt x="8550" y="8154"/>
                </a:lnTo>
                <a:lnTo>
                  <a:pt x="9050" y="10085"/>
                </a:lnTo>
                <a:lnTo>
                  <a:pt x="9023" y="10085"/>
                </a:lnTo>
                <a:lnTo>
                  <a:pt x="9516" y="8154"/>
                </a:lnTo>
                <a:lnTo>
                  <a:pt x="9456" y="8510"/>
                </a:lnTo>
                <a:lnTo>
                  <a:pt x="9955" y="428"/>
                </a:lnTo>
                <a:lnTo>
                  <a:pt x="10014" y="0"/>
                </a:lnTo>
                <a:lnTo>
                  <a:pt x="10101" y="428"/>
                </a:lnTo>
                <a:lnTo>
                  <a:pt x="10599" y="7724"/>
                </a:lnTo>
                <a:lnTo>
                  <a:pt x="11119" y="13518"/>
                </a:lnTo>
                <a:lnTo>
                  <a:pt x="11066" y="13518"/>
                </a:lnTo>
                <a:lnTo>
                  <a:pt x="11558" y="14305"/>
                </a:lnTo>
                <a:lnTo>
                  <a:pt x="11472" y="14662"/>
                </a:lnTo>
                <a:lnTo>
                  <a:pt x="11970" y="7724"/>
                </a:lnTo>
                <a:lnTo>
                  <a:pt x="12057" y="7367"/>
                </a:lnTo>
                <a:lnTo>
                  <a:pt x="12549" y="8154"/>
                </a:lnTo>
                <a:lnTo>
                  <a:pt x="13048" y="9298"/>
                </a:lnTo>
                <a:lnTo>
                  <a:pt x="12989" y="9298"/>
                </a:lnTo>
                <a:lnTo>
                  <a:pt x="13488" y="6580"/>
                </a:lnTo>
                <a:lnTo>
                  <a:pt x="13515" y="6580"/>
                </a:lnTo>
                <a:lnTo>
                  <a:pt x="14012" y="5006"/>
                </a:lnTo>
                <a:lnTo>
                  <a:pt x="14068" y="5006"/>
                </a:lnTo>
                <a:lnTo>
                  <a:pt x="14565" y="8869"/>
                </a:lnTo>
                <a:lnTo>
                  <a:pt x="14507" y="8869"/>
                </a:lnTo>
                <a:lnTo>
                  <a:pt x="15005" y="8510"/>
                </a:lnTo>
                <a:lnTo>
                  <a:pt x="15091" y="8510"/>
                </a:lnTo>
                <a:lnTo>
                  <a:pt x="15589" y="15091"/>
                </a:lnTo>
                <a:lnTo>
                  <a:pt x="15444" y="15449"/>
                </a:lnTo>
                <a:lnTo>
                  <a:pt x="15936" y="7724"/>
                </a:lnTo>
                <a:lnTo>
                  <a:pt x="16023" y="7367"/>
                </a:lnTo>
                <a:lnTo>
                  <a:pt x="16522" y="8154"/>
                </a:lnTo>
                <a:lnTo>
                  <a:pt x="16550" y="8154"/>
                </a:lnTo>
                <a:lnTo>
                  <a:pt x="17048" y="10800"/>
                </a:lnTo>
                <a:lnTo>
                  <a:pt x="16961" y="10800"/>
                </a:lnTo>
                <a:lnTo>
                  <a:pt x="17454" y="4648"/>
                </a:lnTo>
                <a:lnTo>
                  <a:pt x="17487" y="4648"/>
                </a:lnTo>
                <a:lnTo>
                  <a:pt x="17541" y="4648"/>
                </a:lnTo>
                <a:lnTo>
                  <a:pt x="18067" y="7724"/>
                </a:lnTo>
                <a:lnTo>
                  <a:pt x="18013" y="7724"/>
                </a:lnTo>
                <a:lnTo>
                  <a:pt x="18506" y="6937"/>
                </a:lnTo>
                <a:lnTo>
                  <a:pt x="19003" y="6222"/>
                </a:lnTo>
                <a:lnTo>
                  <a:pt x="19496" y="5435"/>
                </a:lnTo>
                <a:lnTo>
                  <a:pt x="19529" y="5435"/>
                </a:lnTo>
                <a:lnTo>
                  <a:pt x="20022" y="7367"/>
                </a:lnTo>
                <a:lnTo>
                  <a:pt x="20521" y="7367"/>
                </a:lnTo>
                <a:lnTo>
                  <a:pt x="20988" y="6937"/>
                </a:lnTo>
                <a:lnTo>
                  <a:pt x="21512" y="7367"/>
                </a:lnTo>
                <a:lnTo>
                  <a:pt x="21573" y="7724"/>
                </a:lnTo>
                <a:lnTo>
                  <a:pt x="21600" y="8510"/>
                </a:lnTo>
                <a:lnTo>
                  <a:pt x="21573" y="9298"/>
                </a:lnTo>
                <a:lnTo>
                  <a:pt x="21485" y="9656"/>
                </a:lnTo>
                <a:lnTo>
                  <a:pt x="21015" y="9298"/>
                </a:lnTo>
                <a:lnTo>
                  <a:pt x="20521" y="9656"/>
                </a:lnTo>
                <a:lnTo>
                  <a:pt x="20022" y="9656"/>
                </a:lnTo>
                <a:lnTo>
                  <a:pt x="19995" y="9298"/>
                </a:lnTo>
                <a:lnTo>
                  <a:pt x="19496" y="7367"/>
                </a:lnTo>
                <a:lnTo>
                  <a:pt x="19529" y="7724"/>
                </a:lnTo>
                <a:lnTo>
                  <a:pt x="19030" y="8510"/>
                </a:lnTo>
                <a:lnTo>
                  <a:pt x="18538" y="9298"/>
                </a:lnTo>
                <a:lnTo>
                  <a:pt x="18040" y="10085"/>
                </a:lnTo>
                <a:lnTo>
                  <a:pt x="17980" y="9656"/>
                </a:lnTo>
                <a:lnTo>
                  <a:pt x="17454" y="6580"/>
                </a:lnTo>
                <a:lnTo>
                  <a:pt x="17574" y="6580"/>
                </a:lnTo>
                <a:lnTo>
                  <a:pt x="17075" y="12731"/>
                </a:lnTo>
                <a:lnTo>
                  <a:pt x="17021" y="13160"/>
                </a:lnTo>
                <a:lnTo>
                  <a:pt x="16961" y="12731"/>
                </a:lnTo>
                <a:lnTo>
                  <a:pt x="16462" y="10085"/>
                </a:lnTo>
                <a:lnTo>
                  <a:pt x="16495" y="10442"/>
                </a:lnTo>
                <a:lnTo>
                  <a:pt x="15996" y="9656"/>
                </a:lnTo>
                <a:lnTo>
                  <a:pt x="16083" y="9298"/>
                </a:lnTo>
                <a:lnTo>
                  <a:pt x="15589" y="16951"/>
                </a:lnTo>
                <a:lnTo>
                  <a:pt x="15531" y="17380"/>
                </a:lnTo>
                <a:lnTo>
                  <a:pt x="15444" y="16951"/>
                </a:lnTo>
                <a:lnTo>
                  <a:pt x="14946" y="10442"/>
                </a:lnTo>
                <a:lnTo>
                  <a:pt x="15032" y="10800"/>
                </a:lnTo>
                <a:lnTo>
                  <a:pt x="14538" y="11229"/>
                </a:lnTo>
                <a:lnTo>
                  <a:pt x="14479" y="10800"/>
                </a:lnTo>
                <a:lnTo>
                  <a:pt x="13981" y="6937"/>
                </a:lnTo>
                <a:lnTo>
                  <a:pt x="14041" y="6937"/>
                </a:lnTo>
                <a:lnTo>
                  <a:pt x="13547" y="8510"/>
                </a:lnTo>
                <a:lnTo>
                  <a:pt x="13575" y="8510"/>
                </a:lnTo>
                <a:lnTo>
                  <a:pt x="13075" y="11229"/>
                </a:lnTo>
                <a:lnTo>
                  <a:pt x="13022" y="11587"/>
                </a:lnTo>
                <a:lnTo>
                  <a:pt x="12522" y="10442"/>
                </a:lnTo>
                <a:lnTo>
                  <a:pt x="12025" y="9656"/>
                </a:lnTo>
                <a:lnTo>
                  <a:pt x="12117" y="9298"/>
                </a:lnTo>
                <a:lnTo>
                  <a:pt x="11618" y="16236"/>
                </a:lnTo>
                <a:lnTo>
                  <a:pt x="11531" y="16593"/>
                </a:lnTo>
                <a:lnTo>
                  <a:pt x="11032" y="15807"/>
                </a:lnTo>
                <a:lnTo>
                  <a:pt x="11006" y="15449"/>
                </a:lnTo>
                <a:lnTo>
                  <a:pt x="10453" y="9298"/>
                </a:lnTo>
                <a:lnTo>
                  <a:pt x="9955" y="1930"/>
                </a:lnTo>
                <a:lnTo>
                  <a:pt x="10101" y="1573"/>
                </a:lnTo>
                <a:lnTo>
                  <a:pt x="9602" y="9656"/>
                </a:lnTo>
                <a:lnTo>
                  <a:pt x="9548" y="10085"/>
                </a:lnTo>
                <a:lnTo>
                  <a:pt x="9050" y="11944"/>
                </a:lnTo>
                <a:lnTo>
                  <a:pt x="9023" y="11944"/>
                </a:lnTo>
                <a:lnTo>
                  <a:pt x="8524" y="10085"/>
                </a:lnTo>
                <a:lnTo>
                  <a:pt x="8550" y="10442"/>
                </a:lnTo>
                <a:lnTo>
                  <a:pt x="8058" y="11587"/>
                </a:lnTo>
                <a:lnTo>
                  <a:pt x="8085" y="11229"/>
                </a:lnTo>
                <a:lnTo>
                  <a:pt x="7592" y="14305"/>
                </a:lnTo>
                <a:lnTo>
                  <a:pt x="7504" y="14305"/>
                </a:lnTo>
                <a:lnTo>
                  <a:pt x="7007" y="11229"/>
                </a:lnTo>
                <a:lnTo>
                  <a:pt x="7034" y="11587"/>
                </a:lnTo>
                <a:lnTo>
                  <a:pt x="6541" y="10800"/>
                </a:lnTo>
                <a:lnTo>
                  <a:pt x="6627" y="10085"/>
                </a:lnTo>
                <a:lnTo>
                  <a:pt x="6129" y="20098"/>
                </a:lnTo>
                <a:lnTo>
                  <a:pt x="6075" y="20812"/>
                </a:lnTo>
                <a:lnTo>
                  <a:pt x="6015" y="20456"/>
                </a:lnTo>
                <a:lnTo>
                  <a:pt x="5517" y="14662"/>
                </a:lnTo>
                <a:lnTo>
                  <a:pt x="5576" y="15091"/>
                </a:lnTo>
                <a:lnTo>
                  <a:pt x="5083" y="15807"/>
                </a:lnTo>
                <a:lnTo>
                  <a:pt x="5110" y="15449"/>
                </a:lnTo>
                <a:lnTo>
                  <a:pt x="4612" y="18525"/>
                </a:lnTo>
                <a:lnTo>
                  <a:pt x="4584" y="18882"/>
                </a:lnTo>
                <a:lnTo>
                  <a:pt x="4086" y="20098"/>
                </a:lnTo>
                <a:lnTo>
                  <a:pt x="3560" y="20098"/>
                </a:lnTo>
                <a:lnTo>
                  <a:pt x="3506" y="19669"/>
                </a:lnTo>
                <a:lnTo>
                  <a:pt x="3008" y="14305"/>
                </a:lnTo>
                <a:lnTo>
                  <a:pt x="3127" y="14305"/>
                </a:lnTo>
                <a:lnTo>
                  <a:pt x="2628" y="21242"/>
                </a:lnTo>
                <a:lnTo>
                  <a:pt x="2569" y="21600"/>
                </a:lnTo>
                <a:lnTo>
                  <a:pt x="2075" y="21600"/>
                </a:lnTo>
                <a:lnTo>
                  <a:pt x="2043" y="21600"/>
                </a:lnTo>
                <a:lnTo>
                  <a:pt x="1550" y="20098"/>
                </a:lnTo>
                <a:lnTo>
                  <a:pt x="1051" y="18525"/>
                </a:lnTo>
                <a:lnTo>
                  <a:pt x="1084" y="18882"/>
                </a:lnTo>
                <a:lnTo>
                  <a:pt x="585" y="18882"/>
                </a:lnTo>
                <a:lnTo>
                  <a:pt x="87" y="19669"/>
                </a:lnTo>
                <a:lnTo>
                  <a:pt x="33" y="19311"/>
                </a:lnTo>
                <a:lnTo>
                  <a:pt x="0" y="18525"/>
                </a:lnTo>
                <a:lnTo>
                  <a:pt x="0" y="17738"/>
                </a:lnTo>
                <a:lnTo>
                  <a:pt x="60" y="17380"/>
                </a:lnTo>
                <a:close/>
              </a:path>
            </a:pathLst>
          </a:custGeom>
          <a:solidFill>
            <a:srgbClr val="000000"/>
          </a:solidFill>
          <a:ln w="451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nchor="ctr"/>
          <a:lstStyle/>
          <a:p>
            <a:pPr defTabSz="583758">
              <a:defRPr/>
            </a:pPr>
            <a:endParaRPr lang="en-US" sz="2400">
              <a:solidFill>
                <a:srgbClr val="FFFFFF"/>
              </a:solidFill>
              <a:cs typeface="Helvetica Light" charset="0"/>
            </a:endParaRPr>
          </a:p>
        </p:txBody>
      </p:sp>
      <p:sp>
        <p:nvSpPr>
          <p:cNvPr id="11279" name="AutoShape 15"/>
          <p:cNvSpPr>
            <a:spLocks/>
          </p:cNvSpPr>
          <p:nvPr/>
        </p:nvSpPr>
        <p:spPr bwMode="auto">
          <a:xfrm>
            <a:off x="1230065" y="5168057"/>
            <a:ext cx="107156" cy="1093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1880"/>
                </a:moveTo>
                <a:lnTo>
                  <a:pt x="17573" y="17639"/>
                </a:lnTo>
                <a:lnTo>
                  <a:pt x="11714" y="21600"/>
                </a:lnTo>
                <a:lnTo>
                  <a:pt x="4027" y="17639"/>
                </a:lnTo>
                <a:lnTo>
                  <a:pt x="0" y="11880"/>
                </a:lnTo>
                <a:lnTo>
                  <a:pt x="4027" y="3959"/>
                </a:lnTo>
                <a:lnTo>
                  <a:pt x="11714" y="0"/>
                </a:lnTo>
                <a:lnTo>
                  <a:pt x="17573" y="3959"/>
                </a:lnTo>
                <a:lnTo>
                  <a:pt x="21600" y="11880"/>
                </a:lnTo>
                <a:close/>
              </a:path>
            </a:pathLst>
          </a:custGeom>
          <a:solidFill>
            <a:srgbClr val="000000"/>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50798" bIns="50798" anchor="ctr"/>
          <a:lstStyle/>
          <a:p>
            <a:pPr defTabSz="583758">
              <a:defRPr/>
            </a:pPr>
            <a:endParaRPr lang="en-US" sz="2400">
              <a:solidFill>
                <a:srgbClr val="FFFFFF"/>
              </a:solidFill>
              <a:cs typeface="Helvetica Light" charset="0"/>
            </a:endParaRPr>
          </a:p>
        </p:txBody>
      </p:sp>
      <p:sp>
        <p:nvSpPr>
          <p:cNvPr id="11280" name="AutoShape 16"/>
          <p:cNvSpPr>
            <a:spLocks/>
          </p:cNvSpPr>
          <p:nvPr/>
        </p:nvSpPr>
        <p:spPr bwMode="auto">
          <a:xfrm>
            <a:off x="1230064" y="5168057"/>
            <a:ext cx="117203" cy="1194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8971"/>
                </a:moveTo>
                <a:lnTo>
                  <a:pt x="21600" y="10966"/>
                </a:lnTo>
                <a:lnTo>
                  <a:pt x="19913" y="14289"/>
                </a:lnTo>
                <a:lnTo>
                  <a:pt x="18225" y="17945"/>
                </a:lnTo>
                <a:lnTo>
                  <a:pt x="14513" y="19938"/>
                </a:lnTo>
                <a:lnTo>
                  <a:pt x="10800" y="21600"/>
                </a:lnTo>
                <a:lnTo>
                  <a:pt x="9112" y="21600"/>
                </a:lnTo>
                <a:lnTo>
                  <a:pt x="5400" y="19938"/>
                </a:lnTo>
                <a:lnTo>
                  <a:pt x="1686" y="17945"/>
                </a:lnTo>
                <a:lnTo>
                  <a:pt x="0" y="14289"/>
                </a:lnTo>
                <a:lnTo>
                  <a:pt x="0" y="10966"/>
                </a:lnTo>
                <a:lnTo>
                  <a:pt x="0" y="8971"/>
                </a:lnTo>
                <a:lnTo>
                  <a:pt x="0" y="5317"/>
                </a:lnTo>
                <a:lnTo>
                  <a:pt x="1686" y="1993"/>
                </a:lnTo>
                <a:lnTo>
                  <a:pt x="5400" y="0"/>
                </a:lnTo>
                <a:lnTo>
                  <a:pt x="9112" y="0"/>
                </a:lnTo>
                <a:lnTo>
                  <a:pt x="10800" y="0"/>
                </a:lnTo>
                <a:lnTo>
                  <a:pt x="14513" y="0"/>
                </a:lnTo>
                <a:lnTo>
                  <a:pt x="18225" y="1993"/>
                </a:lnTo>
                <a:lnTo>
                  <a:pt x="19913" y="5317"/>
                </a:lnTo>
                <a:lnTo>
                  <a:pt x="21600" y="8971"/>
                </a:lnTo>
                <a:close/>
                <a:moveTo>
                  <a:pt x="18225" y="7310"/>
                </a:moveTo>
                <a:lnTo>
                  <a:pt x="16200" y="3655"/>
                </a:lnTo>
                <a:lnTo>
                  <a:pt x="12487" y="1993"/>
                </a:lnTo>
                <a:lnTo>
                  <a:pt x="14513" y="1993"/>
                </a:lnTo>
                <a:lnTo>
                  <a:pt x="9112" y="1993"/>
                </a:lnTo>
                <a:lnTo>
                  <a:pt x="10800" y="1993"/>
                </a:lnTo>
                <a:lnTo>
                  <a:pt x="7086" y="1993"/>
                </a:lnTo>
                <a:lnTo>
                  <a:pt x="3712" y="3655"/>
                </a:lnTo>
                <a:lnTo>
                  <a:pt x="1686" y="7310"/>
                </a:lnTo>
                <a:lnTo>
                  <a:pt x="1686" y="10966"/>
                </a:lnTo>
                <a:lnTo>
                  <a:pt x="1686" y="8971"/>
                </a:lnTo>
                <a:lnTo>
                  <a:pt x="1686" y="14289"/>
                </a:lnTo>
                <a:lnTo>
                  <a:pt x="1686" y="12628"/>
                </a:lnTo>
                <a:lnTo>
                  <a:pt x="3712" y="16282"/>
                </a:lnTo>
                <a:lnTo>
                  <a:pt x="7086" y="17945"/>
                </a:lnTo>
                <a:lnTo>
                  <a:pt x="10800" y="19938"/>
                </a:lnTo>
                <a:lnTo>
                  <a:pt x="9112" y="19938"/>
                </a:lnTo>
                <a:lnTo>
                  <a:pt x="14513" y="17945"/>
                </a:lnTo>
                <a:lnTo>
                  <a:pt x="12487" y="17945"/>
                </a:lnTo>
                <a:lnTo>
                  <a:pt x="16200" y="16282"/>
                </a:lnTo>
                <a:lnTo>
                  <a:pt x="18225" y="12628"/>
                </a:lnTo>
                <a:lnTo>
                  <a:pt x="18225" y="14289"/>
                </a:lnTo>
                <a:lnTo>
                  <a:pt x="19913" y="8971"/>
                </a:lnTo>
                <a:lnTo>
                  <a:pt x="19913" y="10966"/>
                </a:lnTo>
                <a:lnTo>
                  <a:pt x="18225" y="7310"/>
                </a:lnTo>
                <a:close/>
              </a:path>
            </a:pathLst>
          </a:custGeom>
          <a:solidFill>
            <a:srgbClr val="000000"/>
          </a:solidFill>
          <a:ln w="451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583758">
              <a:defRPr/>
            </a:pPr>
            <a:endParaRPr lang="en-US" sz="2400">
              <a:solidFill>
                <a:srgbClr val="FFFFFF"/>
              </a:solidFill>
              <a:cs typeface="Helvetica Light" charset="0"/>
            </a:endParaRPr>
          </a:p>
        </p:txBody>
      </p:sp>
      <p:sp>
        <p:nvSpPr>
          <p:cNvPr id="11281" name="AutoShape 17"/>
          <p:cNvSpPr>
            <a:spLocks/>
          </p:cNvSpPr>
          <p:nvPr/>
        </p:nvSpPr>
        <p:spPr bwMode="auto">
          <a:xfrm>
            <a:off x="7020967" y="4038451"/>
            <a:ext cx="981150" cy="244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500" dirty="0">
                <a:solidFill>
                  <a:schemeClr val="accent3">
                    <a:lumMod val="75000"/>
                  </a:schemeClr>
                </a:solidFill>
                <a:latin typeface="Arial" charset="0"/>
                <a:cs typeface="Arial" charset="0"/>
                <a:sym typeface="Arial" charset="0"/>
              </a:rPr>
              <a:t>South Asia</a:t>
            </a:r>
            <a:endParaRPr lang="en-US" dirty="0">
              <a:solidFill>
                <a:schemeClr val="accent3">
                  <a:lumMod val="75000"/>
                </a:schemeClr>
              </a:solidFill>
              <a:cs typeface="Helvetica Light" charset="0"/>
            </a:endParaRPr>
          </a:p>
        </p:txBody>
      </p:sp>
      <p:sp>
        <p:nvSpPr>
          <p:cNvPr id="11282" name="AutoShape 18"/>
          <p:cNvSpPr>
            <a:spLocks/>
          </p:cNvSpPr>
          <p:nvPr/>
        </p:nvSpPr>
        <p:spPr bwMode="auto">
          <a:xfrm>
            <a:off x="772418" y="5959451"/>
            <a:ext cx="100459" cy="197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0</a:t>
            </a:r>
            <a:endParaRPr lang="en-US">
              <a:cs typeface="Helvetica Light" charset="0"/>
            </a:endParaRPr>
          </a:p>
        </p:txBody>
      </p:sp>
      <p:sp>
        <p:nvSpPr>
          <p:cNvPr id="11283" name="AutoShape 19"/>
          <p:cNvSpPr>
            <a:spLocks/>
          </p:cNvSpPr>
          <p:nvPr/>
        </p:nvSpPr>
        <p:spPr bwMode="auto">
          <a:xfrm>
            <a:off x="564803" y="5450458"/>
            <a:ext cx="284634"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500</a:t>
            </a:r>
            <a:endParaRPr lang="en-US">
              <a:cs typeface="Helvetica Light" charset="0"/>
            </a:endParaRPr>
          </a:p>
        </p:txBody>
      </p:sp>
      <p:sp>
        <p:nvSpPr>
          <p:cNvPr id="11284" name="AutoShape 20"/>
          <p:cNvSpPr>
            <a:spLocks/>
          </p:cNvSpPr>
          <p:nvPr/>
        </p:nvSpPr>
        <p:spPr bwMode="auto">
          <a:xfrm>
            <a:off x="464344" y="498276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1000</a:t>
            </a:r>
            <a:endParaRPr lang="en-US">
              <a:cs typeface="Helvetica Light" charset="0"/>
            </a:endParaRPr>
          </a:p>
        </p:txBody>
      </p:sp>
      <p:sp>
        <p:nvSpPr>
          <p:cNvPr id="11285" name="AutoShape 21"/>
          <p:cNvSpPr>
            <a:spLocks/>
          </p:cNvSpPr>
          <p:nvPr/>
        </p:nvSpPr>
        <p:spPr bwMode="auto">
          <a:xfrm>
            <a:off x="464344" y="4429125"/>
            <a:ext cx="376163" cy="1975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1500</a:t>
            </a:r>
            <a:endParaRPr lang="en-US">
              <a:cs typeface="Helvetica Light" charset="0"/>
            </a:endParaRPr>
          </a:p>
        </p:txBody>
      </p:sp>
      <p:sp>
        <p:nvSpPr>
          <p:cNvPr id="11286" name="AutoShape 22"/>
          <p:cNvSpPr>
            <a:spLocks/>
          </p:cNvSpPr>
          <p:nvPr/>
        </p:nvSpPr>
        <p:spPr bwMode="auto">
          <a:xfrm>
            <a:off x="464344" y="3920133"/>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2000</a:t>
            </a:r>
            <a:endParaRPr lang="en-US">
              <a:cs typeface="Helvetica Light" charset="0"/>
            </a:endParaRPr>
          </a:p>
        </p:txBody>
      </p:sp>
      <p:sp>
        <p:nvSpPr>
          <p:cNvPr id="11287" name="AutoShape 23"/>
          <p:cNvSpPr>
            <a:spLocks/>
          </p:cNvSpPr>
          <p:nvPr/>
        </p:nvSpPr>
        <p:spPr bwMode="auto">
          <a:xfrm>
            <a:off x="464344" y="3414490"/>
            <a:ext cx="376163" cy="197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2500</a:t>
            </a:r>
            <a:endParaRPr lang="en-US">
              <a:cs typeface="Helvetica Light" charset="0"/>
            </a:endParaRPr>
          </a:p>
        </p:txBody>
      </p:sp>
      <p:sp>
        <p:nvSpPr>
          <p:cNvPr id="11288" name="AutoShape 24"/>
          <p:cNvSpPr>
            <a:spLocks/>
          </p:cNvSpPr>
          <p:nvPr/>
        </p:nvSpPr>
        <p:spPr bwMode="auto">
          <a:xfrm>
            <a:off x="464344" y="2906613"/>
            <a:ext cx="376163" cy="1975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3000</a:t>
            </a:r>
            <a:endParaRPr lang="en-US">
              <a:cs typeface="Helvetica Light" charset="0"/>
            </a:endParaRPr>
          </a:p>
        </p:txBody>
      </p:sp>
      <p:sp>
        <p:nvSpPr>
          <p:cNvPr id="11289" name="AutoShape 25"/>
          <p:cNvSpPr>
            <a:spLocks/>
          </p:cNvSpPr>
          <p:nvPr/>
        </p:nvSpPr>
        <p:spPr bwMode="auto">
          <a:xfrm>
            <a:off x="464344" y="2388692"/>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3500</a:t>
            </a:r>
            <a:endParaRPr lang="en-US">
              <a:cs typeface="Helvetica Light" charset="0"/>
            </a:endParaRPr>
          </a:p>
        </p:txBody>
      </p:sp>
      <p:sp>
        <p:nvSpPr>
          <p:cNvPr id="11290" name="AutoShape 26"/>
          <p:cNvSpPr>
            <a:spLocks/>
          </p:cNvSpPr>
          <p:nvPr/>
        </p:nvSpPr>
        <p:spPr bwMode="auto">
          <a:xfrm>
            <a:off x="464344" y="188081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4000</a:t>
            </a:r>
            <a:endParaRPr lang="en-US">
              <a:cs typeface="Helvetica Light" charset="0"/>
            </a:endParaRPr>
          </a:p>
        </p:txBody>
      </p:sp>
      <p:sp>
        <p:nvSpPr>
          <p:cNvPr id="11291" name="AutoShape 27"/>
          <p:cNvSpPr>
            <a:spLocks/>
          </p:cNvSpPr>
          <p:nvPr/>
        </p:nvSpPr>
        <p:spPr bwMode="auto">
          <a:xfrm>
            <a:off x="464344" y="137405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4500</a:t>
            </a:r>
            <a:endParaRPr lang="en-US">
              <a:cs typeface="Helvetica Light" charset="0"/>
            </a:endParaRPr>
          </a:p>
        </p:txBody>
      </p:sp>
      <p:sp>
        <p:nvSpPr>
          <p:cNvPr id="11292" name="AutoShape 28"/>
          <p:cNvSpPr>
            <a:spLocks/>
          </p:cNvSpPr>
          <p:nvPr/>
        </p:nvSpPr>
        <p:spPr bwMode="auto">
          <a:xfrm>
            <a:off x="464344" y="858367"/>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5000</a:t>
            </a:r>
            <a:endParaRPr lang="en-US">
              <a:cs typeface="Helvetica Light" charset="0"/>
            </a:endParaRPr>
          </a:p>
        </p:txBody>
      </p:sp>
      <p:sp>
        <p:nvSpPr>
          <p:cNvPr id="11293" name="AutoShape 29"/>
          <p:cNvSpPr>
            <a:spLocks/>
          </p:cNvSpPr>
          <p:nvPr/>
        </p:nvSpPr>
        <p:spPr bwMode="auto">
          <a:xfrm>
            <a:off x="910828" y="623180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1960</a:t>
            </a:r>
            <a:endParaRPr lang="en-US">
              <a:cs typeface="Helvetica Light" charset="0"/>
            </a:endParaRPr>
          </a:p>
        </p:txBody>
      </p:sp>
      <p:sp>
        <p:nvSpPr>
          <p:cNvPr id="11294" name="AutoShape 30"/>
          <p:cNvSpPr>
            <a:spLocks/>
          </p:cNvSpPr>
          <p:nvPr/>
        </p:nvSpPr>
        <p:spPr bwMode="auto">
          <a:xfrm>
            <a:off x="1753568" y="623180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1965</a:t>
            </a:r>
            <a:endParaRPr lang="en-US">
              <a:cs typeface="Helvetica Light" charset="0"/>
            </a:endParaRPr>
          </a:p>
        </p:txBody>
      </p:sp>
      <p:sp>
        <p:nvSpPr>
          <p:cNvPr id="11295" name="AutoShape 31"/>
          <p:cNvSpPr>
            <a:spLocks/>
          </p:cNvSpPr>
          <p:nvPr/>
        </p:nvSpPr>
        <p:spPr bwMode="auto">
          <a:xfrm>
            <a:off x="2596307" y="623180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1970</a:t>
            </a:r>
            <a:endParaRPr lang="en-US">
              <a:cs typeface="Helvetica Light" charset="0"/>
            </a:endParaRPr>
          </a:p>
        </p:txBody>
      </p:sp>
      <p:sp>
        <p:nvSpPr>
          <p:cNvPr id="11296" name="AutoShape 32"/>
          <p:cNvSpPr>
            <a:spLocks/>
          </p:cNvSpPr>
          <p:nvPr/>
        </p:nvSpPr>
        <p:spPr bwMode="auto">
          <a:xfrm>
            <a:off x="3450209" y="623180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1975</a:t>
            </a:r>
            <a:endParaRPr lang="en-US">
              <a:cs typeface="Helvetica Light" charset="0"/>
            </a:endParaRPr>
          </a:p>
        </p:txBody>
      </p:sp>
      <p:sp>
        <p:nvSpPr>
          <p:cNvPr id="11297" name="AutoShape 33"/>
          <p:cNvSpPr>
            <a:spLocks/>
          </p:cNvSpPr>
          <p:nvPr/>
        </p:nvSpPr>
        <p:spPr bwMode="auto">
          <a:xfrm>
            <a:off x="4294064" y="623180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1980</a:t>
            </a:r>
            <a:endParaRPr lang="en-US">
              <a:cs typeface="Helvetica Light" charset="0"/>
            </a:endParaRPr>
          </a:p>
        </p:txBody>
      </p:sp>
      <p:sp>
        <p:nvSpPr>
          <p:cNvPr id="11298" name="AutoShape 34"/>
          <p:cNvSpPr>
            <a:spLocks/>
          </p:cNvSpPr>
          <p:nvPr/>
        </p:nvSpPr>
        <p:spPr bwMode="auto">
          <a:xfrm>
            <a:off x="5136803" y="623180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1985</a:t>
            </a:r>
            <a:endParaRPr lang="en-US">
              <a:cs typeface="Helvetica Light" charset="0"/>
            </a:endParaRPr>
          </a:p>
        </p:txBody>
      </p:sp>
      <p:sp>
        <p:nvSpPr>
          <p:cNvPr id="11299" name="AutoShape 35"/>
          <p:cNvSpPr>
            <a:spLocks/>
          </p:cNvSpPr>
          <p:nvPr/>
        </p:nvSpPr>
        <p:spPr bwMode="auto">
          <a:xfrm>
            <a:off x="5989588" y="623180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1990</a:t>
            </a:r>
            <a:endParaRPr lang="en-US">
              <a:cs typeface="Helvetica Light" charset="0"/>
            </a:endParaRPr>
          </a:p>
        </p:txBody>
      </p:sp>
      <p:sp>
        <p:nvSpPr>
          <p:cNvPr id="11300" name="AutoShape 36"/>
          <p:cNvSpPr>
            <a:spLocks/>
          </p:cNvSpPr>
          <p:nvPr/>
        </p:nvSpPr>
        <p:spPr bwMode="auto">
          <a:xfrm>
            <a:off x="6832328" y="623180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1995</a:t>
            </a:r>
            <a:endParaRPr lang="en-US">
              <a:cs typeface="Helvetica Light" charset="0"/>
            </a:endParaRPr>
          </a:p>
        </p:txBody>
      </p:sp>
      <p:sp>
        <p:nvSpPr>
          <p:cNvPr id="11301" name="AutoShape 37"/>
          <p:cNvSpPr>
            <a:spLocks/>
          </p:cNvSpPr>
          <p:nvPr/>
        </p:nvSpPr>
        <p:spPr bwMode="auto">
          <a:xfrm>
            <a:off x="7683997" y="6231806"/>
            <a:ext cx="377279"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2000</a:t>
            </a:r>
            <a:endParaRPr lang="en-US">
              <a:cs typeface="Helvetica Light" charset="0"/>
            </a:endParaRPr>
          </a:p>
        </p:txBody>
      </p:sp>
      <p:sp>
        <p:nvSpPr>
          <p:cNvPr id="11302" name="AutoShape 38"/>
          <p:cNvSpPr>
            <a:spLocks/>
          </p:cNvSpPr>
          <p:nvPr/>
        </p:nvSpPr>
        <p:spPr bwMode="auto">
          <a:xfrm>
            <a:off x="8528968" y="6231806"/>
            <a:ext cx="376163" cy="198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300">
                <a:latin typeface="Arial" charset="0"/>
                <a:cs typeface="Arial" charset="0"/>
                <a:sym typeface="Arial" charset="0"/>
              </a:rPr>
              <a:t>2005</a:t>
            </a:r>
            <a:endParaRPr lang="en-US">
              <a:cs typeface="Helvetica Light" charset="0"/>
            </a:endParaRPr>
          </a:p>
        </p:txBody>
      </p:sp>
      <p:sp>
        <p:nvSpPr>
          <p:cNvPr id="11303" name="AutoShape 39"/>
          <p:cNvSpPr>
            <a:spLocks/>
          </p:cNvSpPr>
          <p:nvPr/>
        </p:nvSpPr>
        <p:spPr bwMode="auto">
          <a:xfrm rot="16200000">
            <a:off x="-471041" y="3547318"/>
            <a:ext cx="1454423" cy="244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500" b="1">
                <a:latin typeface="Arial" charset="0"/>
                <a:cs typeface="Arial" charset="0"/>
                <a:sym typeface="Arial" charset="0"/>
              </a:rPr>
              <a:t>Kg per Hectare</a:t>
            </a:r>
            <a:endParaRPr lang="en-US">
              <a:cs typeface="Helvetica Light" charset="0"/>
            </a:endParaRPr>
          </a:p>
        </p:txBody>
      </p:sp>
      <p:sp>
        <p:nvSpPr>
          <p:cNvPr id="11304" name="AutoShape 40"/>
          <p:cNvSpPr>
            <a:spLocks/>
          </p:cNvSpPr>
          <p:nvPr/>
        </p:nvSpPr>
        <p:spPr bwMode="auto">
          <a:xfrm>
            <a:off x="6914928" y="5257354"/>
            <a:ext cx="1886396" cy="244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500" b="1">
                <a:latin typeface="Arial" charset="0"/>
                <a:cs typeface="Arial" charset="0"/>
                <a:sym typeface="Arial" charset="0"/>
              </a:rPr>
              <a:t>Sub-Saharan Africa</a:t>
            </a:r>
            <a:endParaRPr lang="en-US">
              <a:cs typeface="Helvetica Light" charset="0"/>
            </a:endParaRPr>
          </a:p>
        </p:txBody>
      </p:sp>
      <p:sp>
        <p:nvSpPr>
          <p:cNvPr id="11305" name="AutoShape 41"/>
          <p:cNvSpPr>
            <a:spLocks/>
          </p:cNvSpPr>
          <p:nvPr/>
        </p:nvSpPr>
        <p:spPr bwMode="auto">
          <a:xfrm>
            <a:off x="6682755" y="2818433"/>
            <a:ext cx="1241227" cy="24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500">
                <a:solidFill>
                  <a:srgbClr val="2D2D8A"/>
                </a:solidFill>
                <a:latin typeface="Arial" charset="0"/>
                <a:cs typeface="Arial" charset="0"/>
                <a:sym typeface="Arial" charset="0"/>
              </a:rPr>
              <a:t>Latin America</a:t>
            </a:r>
            <a:endParaRPr lang="en-US">
              <a:cs typeface="Helvetica Light" charset="0"/>
            </a:endParaRPr>
          </a:p>
        </p:txBody>
      </p:sp>
      <p:sp>
        <p:nvSpPr>
          <p:cNvPr id="11306" name="AutoShape 42"/>
          <p:cNvSpPr>
            <a:spLocks/>
          </p:cNvSpPr>
          <p:nvPr/>
        </p:nvSpPr>
        <p:spPr bwMode="auto">
          <a:xfrm>
            <a:off x="7228582" y="1948904"/>
            <a:ext cx="857250" cy="244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145">
              <a:defRPr/>
            </a:pPr>
            <a:r>
              <a:rPr lang="en-US" sz="1500">
                <a:solidFill>
                  <a:srgbClr val="BBE0E3"/>
                </a:solidFill>
                <a:latin typeface="Arial" charset="0"/>
                <a:cs typeface="Arial" charset="0"/>
                <a:sym typeface="Arial" charset="0"/>
              </a:rPr>
              <a:t>East Asia</a:t>
            </a:r>
            <a:endParaRPr lang="en-US">
              <a:cs typeface="Helvetica Light" charset="0"/>
            </a:endParaRPr>
          </a:p>
        </p:txBody>
      </p:sp>
      <p:sp>
        <p:nvSpPr>
          <p:cNvPr id="11307" name="AutoShape 43"/>
          <p:cNvSpPr>
            <a:spLocks/>
          </p:cNvSpPr>
          <p:nvPr/>
        </p:nvSpPr>
        <p:spPr bwMode="auto">
          <a:xfrm>
            <a:off x="0" y="105106"/>
            <a:ext cx="9089833" cy="5212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914145">
              <a:defRPr/>
            </a:pPr>
            <a:r>
              <a:rPr lang="en-US" sz="4000" dirty="0" smtClean="0">
                <a:solidFill>
                  <a:srgbClr val="CC0099"/>
                </a:solidFill>
                <a:latin typeface="Calibri"/>
                <a:cs typeface="Calibri"/>
                <a:sym typeface="Arial" charset="0"/>
              </a:rPr>
              <a:t>Malnutrition means not </a:t>
            </a:r>
            <a:r>
              <a:rPr lang="en-US" sz="4000" dirty="0">
                <a:solidFill>
                  <a:srgbClr val="CC0099"/>
                </a:solidFill>
                <a:latin typeface="Calibri"/>
                <a:cs typeface="Calibri"/>
                <a:sym typeface="Arial" charset="0"/>
              </a:rPr>
              <a:t>enough calories</a:t>
            </a:r>
            <a:r>
              <a:rPr lang="en-US" sz="4000" dirty="0" smtClean="0">
                <a:solidFill>
                  <a:srgbClr val="CC0099"/>
                </a:solidFill>
                <a:latin typeface="Calibri"/>
                <a:cs typeface="Calibri"/>
                <a:sym typeface="Arial" charset="0"/>
              </a:rPr>
              <a:t>…</a:t>
            </a:r>
            <a:endParaRPr lang="en-US" sz="4000" dirty="0">
              <a:solidFill>
                <a:srgbClr val="CC0099"/>
              </a:solidFill>
              <a:latin typeface="Calibri"/>
              <a:cs typeface="Calibri"/>
              <a:sym typeface="Arial" charset="0"/>
            </a:endParaRPr>
          </a:p>
        </p:txBody>
      </p:sp>
      <p:sp>
        <p:nvSpPr>
          <p:cNvPr id="2" name="TextBox 1"/>
          <p:cNvSpPr txBox="1"/>
          <p:nvPr/>
        </p:nvSpPr>
        <p:spPr>
          <a:xfrm>
            <a:off x="1437993" y="973391"/>
            <a:ext cx="3570972" cy="646331"/>
          </a:xfrm>
          <a:prstGeom prst="rect">
            <a:avLst/>
          </a:prstGeom>
          <a:noFill/>
        </p:spPr>
        <p:txBody>
          <a:bodyPr wrap="none" rtlCol="0">
            <a:spAutoFit/>
          </a:bodyPr>
          <a:lstStyle/>
          <a:p>
            <a:r>
              <a:rPr lang="en-US" i="1" dirty="0">
                <a:cs typeface="Calibri"/>
                <a:sym typeface="Arial" charset="0"/>
              </a:rPr>
              <a:t>Cereal yields by </a:t>
            </a:r>
            <a:r>
              <a:rPr lang="en-US" i="1" dirty="0" smtClean="0">
                <a:cs typeface="Calibri"/>
                <a:sym typeface="Arial" charset="0"/>
              </a:rPr>
              <a:t>region, 1960-2005</a:t>
            </a:r>
            <a:r>
              <a:rPr lang="en-US" i="1" dirty="0">
                <a:cs typeface="Calibri"/>
                <a:sym typeface="Arial" charset="0"/>
              </a:rPr>
              <a:t>	</a:t>
            </a:r>
            <a:endParaRPr lang="en-US" i="1" dirty="0">
              <a:cs typeface="Calibri"/>
            </a:endParaRPr>
          </a:p>
          <a:p>
            <a:endParaRPr lang="en-US" dirty="0"/>
          </a:p>
        </p:txBody>
      </p:sp>
      <p:cxnSp>
        <p:nvCxnSpPr>
          <p:cNvPr id="4" name="Straight Connector 3"/>
          <p:cNvCxnSpPr/>
          <p:nvPr/>
        </p:nvCxnSpPr>
        <p:spPr>
          <a:xfrm>
            <a:off x="1039193" y="973391"/>
            <a:ext cx="0" cy="51032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039193" y="6076652"/>
            <a:ext cx="77621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1879506"/>
      </p:ext>
    </p:extLst>
  </p:cSld>
  <p:clrMapOvr>
    <a:masterClrMapping/>
  </p:clrMapOvr>
  <p:transition xmlns:p14="http://schemas.microsoft.com/office/powerpoint/2010/main">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wipe(left)">
                                      <p:cBhvr>
                                        <p:cTn id="7" dur="500"/>
                                        <p:tgtEl>
                                          <p:spTgt spid="1126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272"/>
                                        </p:tgtEl>
                                        <p:attrNameLst>
                                          <p:attrName>style.visibility</p:attrName>
                                        </p:attrNameLst>
                                      </p:cBhvr>
                                      <p:to>
                                        <p:strVal val="visible"/>
                                      </p:to>
                                    </p:set>
                                    <p:animEffect transition="in" filter="wipe(left)">
                                      <p:cBhvr>
                                        <p:cTn id="11" dur="500"/>
                                        <p:tgtEl>
                                          <p:spTgt spid="11272"/>
                                        </p:tgtEl>
                                      </p:cBhvr>
                                    </p:animEffect>
                                  </p:childTnLst>
                                </p:cTn>
                              </p:par>
                            </p:childTnLst>
                          </p:cTn>
                        </p:par>
                        <p:par>
                          <p:cTn id="12" fill="hold" nodeType="afterGroup">
                            <p:stCondLst>
                              <p:cond delay="1000"/>
                            </p:stCondLst>
                            <p:childTnLst>
                              <p:par>
                                <p:cTn id="13" presetID="22" presetClass="entr" presetSubtype="8" fill="hold" nodeType="afterEffect">
                                  <p:stCondLst>
                                    <p:cond delay="500"/>
                                  </p:stCondLst>
                                  <p:childTnLst>
                                    <p:set>
                                      <p:cBhvr>
                                        <p:cTn id="14" dur="1" fill="hold">
                                          <p:stCondLst>
                                            <p:cond delay="0"/>
                                          </p:stCondLst>
                                        </p:cTn>
                                        <p:tgtEl>
                                          <p:spTgt spid="11275"/>
                                        </p:tgtEl>
                                        <p:attrNameLst>
                                          <p:attrName>style.visibility</p:attrName>
                                        </p:attrNameLst>
                                      </p:cBhvr>
                                      <p:to>
                                        <p:strVal val="visible"/>
                                      </p:to>
                                    </p:set>
                                    <p:animEffect transition="in" filter="wipe(left)">
                                      <p:cBhvr>
                                        <p:cTn id="15" dur="500"/>
                                        <p:tgtEl>
                                          <p:spTgt spid="112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278"/>
                                        </p:tgtEl>
                                        <p:attrNameLst>
                                          <p:attrName>style.visibility</p:attrName>
                                        </p:attrNameLst>
                                      </p:cBhvr>
                                      <p:to>
                                        <p:strVal val="visible"/>
                                      </p:to>
                                    </p:set>
                                    <p:animEffect transition="in" filter="wipe(left)">
                                      <p:cBhvr>
                                        <p:cTn id="20" dur="500"/>
                                        <p:tgtEl>
                                          <p:spTgt spid="1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Wanted: heat buffering</a:t>
            </a:r>
            <a:endParaRPr lang="en-US" dirty="0"/>
          </a:p>
        </p:txBody>
      </p:sp>
      <p:pic>
        <p:nvPicPr>
          <p:cNvPr id="4" name="Picture 4" descr="temperature"/>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81500" y="2340368"/>
            <a:ext cx="4572000" cy="36801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34628" y="2602604"/>
            <a:ext cx="684966" cy="523220"/>
          </a:xfrm>
          <a:prstGeom prst="rect">
            <a:avLst/>
          </a:prstGeom>
          <a:solidFill>
            <a:schemeClr val="bg1"/>
          </a:solidFill>
          <a:ln>
            <a:solidFill>
              <a:schemeClr val="bg1"/>
            </a:solidFill>
          </a:ln>
        </p:spPr>
        <p:txBody>
          <a:bodyPr wrap="none" rtlCol="0">
            <a:spAutoFit/>
          </a:bodyPr>
          <a:lstStyle/>
          <a:p>
            <a:r>
              <a:rPr lang="en-US" sz="1400" b="1" dirty="0" smtClean="0"/>
              <a:t>Wheat</a:t>
            </a:r>
          </a:p>
          <a:p>
            <a:r>
              <a:rPr lang="en-US" sz="1400" b="1" dirty="0" smtClean="0"/>
              <a:t>Maize</a:t>
            </a:r>
            <a:endParaRPr lang="en-US" sz="1400" b="1" dirty="0"/>
          </a:p>
        </p:txBody>
      </p:sp>
      <p:sp>
        <p:nvSpPr>
          <p:cNvPr id="8" name="Text Box 5"/>
          <p:cNvSpPr txBox="1">
            <a:spLocks noChangeArrowheads="1"/>
          </p:cNvSpPr>
          <p:nvPr/>
        </p:nvSpPr>
        <p:spPr bwMode="auto">
          <a:xfrm>
            <a:off x="8163595" y="6072056"/>
            <a:ext cx="523205"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marL="1827213">
              <a:defRPr sz="2400">
                <a:solidFill>
                  <a:schemeClr val="tx1"/>
                </a:solidFill>
                <a:latin typeface="Times New Roman" charset="0"/>
              </a:defRPr>
            </a:lvl5pPr>
            <a:lvl6pPr marL="2284413" eaLnBrk="0" fontAlgn="base" hangingPunct="0">
              <a:spcBef>
                <a:spcPct val="0"/>
              </a:spcBef>
              <a:spcAft>
                <a:spcPct val="0"/>
              </a:spcAft>
              <a:defRPr sz="2400">
                <a:solidFill>
                  <a:schemeClr val="tx1"/>
                </a:solidFill>
                <a:latin typeface="Times New Roman" charset="0"/>
              </a:defRPr>
            </a:lvl6pPr>
            <a:lvl7pPr marL="2741613" eaLnBrk="0" fontAlgn="base" hangingPunct="0">
              <a:spcBef>
                <a:spcPct val="0"/>
              </a:spcBef>
              <a:spcAft>
                <a:spcPct val="0"/>
              </a:spcAft>
              <a:defRPr sz="2400">
                <a:solidFill>
                  <a:schemeClr val="tx1"/>
                </a:solidFill>
                <a:latin typeface="Times New Roman" charset="0"/>
              </a:defRPr>
            </a:lvl7pPr>
            <a:lvl8pPr marL="3198813" eaLnBrk="0" fontAlgn="base" hangingPunct="0">
              <a:spcBef>
                <a:spcPct val="0"/>
              </a:spcBef>
              <a:spcAft>
                <a:spcPct val="0"/>
              </a:spcAft>
              <a:defRPr sz="2400">
                <a:solidFill>
                  <a:schemeClr val="tx1"/>
                </a:solidFill>
                <a:latin typeface="Times New Roman" charset="0"/>
              </a:defRPr>
            </a:lvl8pPr>
            <a:lvl9pPr marL="3656013" eaLnBrk="0" fontAlgn="base" hangingPunct="0">
              <a:spcBef>
                <a:spcPct val="0"/>
              </a:spcBef>
              <a:spcAft>
                <a:spcPct val="0"/>
              </a:spcAft>
              <a:defRPr sz="2400">
                <a:solidFill>
                  <a:schemeClr val="tx1"/>
                </a:solidFill>
                <a:latin typeface="Times New Roman" charset="0"/>
              </a:defRPr>
            </a:lvl9pPr>
          </a:lstStyle>
          <a:p>
            <a:pPr algn="ctr"/>
            <a:r>
              <a:rPr lang="it-IT" sz="1800" b="1" dirty="0" smtClean="0">
                <a:solidFill>
                  <a:srgbClr val="000000"/>
                </a:solidFill>
                <a:latin typeface="Arial Narrow" pitchFamily="32" charset="0"/>
              </a:rPr>
              <a:t>T° (C)</a:t>
            </a:r>
            <a:endParaRPr lang="it-IT" sz="1800" b="1" dirty="0">
              <a:solidFill>
                <a:srgbClr val="000000"/>
              </a:solidFill>
              <a:latin typeface="Arial Narrow" pitchFamily="32" charset="0"/>
            </a:endParaRPr>
          </a:p>
        </p:txBody>
      </p:sp>
      <p:pic>
        <p:nvPicPr>
          <p:cNvPr id="10" name="Picture 9"/>
          <p:cNvPicPr>
            <a:picLocks noChangeAspect="1"/>
          </p:cNvPicPr>
          <p:nvPr/>
        </p:nvPicPr>
        <p:blipFill>
          <a:blip r:embed="rId3" cstate="screen">
            <a:clrChange>
              <a:clrFrom>
                <a:srgbClr val="DCDCDC"/>
              </a:clrFrom>
              <a:clrTo>
                <a:srgbClr val="DCDCDC">
                  <a:alpha val="0"/>
                </a:srgbClr>
              </a:clrTo>
            </a:clrChange>
            <a:extLst>
              <a:ext uri="{28A0092B-C50C-407E-A947-70E740481C1C}">
                <a14:useLocalDpi xmlns:a14="http://schemas.microsoft.com/office/drawing/2010/main"/>
              </a:ext>
            </a:extLst>
          </a:blip>
          <a:stretch>
            <a:fillRect/>
          </a:stretch>
        </p:blipFill>
        <p:spPr>
          <a:xfrm>
            <a:off x="-431800" y="1096372"/>
            <a:ext cx="5245100" cy="3115918"/>
          </a:xfrm>
          <a:prstGeom prst="rect">
            <a:avLst/>
          </a:prstGeom>
        </p:spPr>
      </p:pic>
      <p:sp>
        <p:nvSpPr>
          <p:cNvPr id="12" name="TextBox 11"/>
          <p:cNvSpPr txBox="1"/>
          <p:nvPr/>
        </p:nvSpPr>
        <p:spPr>
          <a:xfrm>
            <a:off x="5179794" y="1971036"/>
            <a:ext cx="3020929" cy="369332"/>
          </a:xfrm>
          <a:prstGeom prst="rect">
            <a:avLst/>
          </a:prstGeom>
          <a:noFill/>
        </p:spPr>
        <p:txBody>
          <a:bodyPr wrap="none" rtlCol="0">
            <a:spAutoFit/>
          </a:bodyPr>
          <a:lstStyle/>
          <a:p>
            <a:r>
              <a:rPr lang="en-US" dirty="0" smtClean="0"/>
              <a:t>C3/C4 plant productivity vs. T°</a:t>
            </a:r>
            <a:endParaRPr lang="en-US" dirty="0"/>
          </a:p>
        </p:txBody>
      </p:sp>
    </p:spTree>
    <p:extLst>
      <p:ext uri="{BB962C8B-B14F-4D97-AF65-F5344CB8AC3E}">
        <p14:creationId xmlns:p14="http://schemas.microsoft.com/office/powerpoint/2010/main" val="42707114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7600" y="1204844"/>
            <a:ext cx="6705599" cy="416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itle 5"/>
          <p:cNvSpPr>
            <a:spLocks noGrp="1"/>
          </p:cNvSpPr>
          <p:nvPr>
            <p:ph type="title"/>
          </p:nvPr>
        </p:nvSpPr>
        <p:spPr/>
        <p:txBody>
          <a:bodyPr/>
          <a:lstStyle/>
          <a:p>
            <a:r>
              <a:rPr lang="en-US" dirty="0" smtClean="0"/>
              <a:t>Microclimatic effect of canopy shade </a:t>
            </a:r>
            <a:endParaRPr lang="en-US" dirty="0"/>
          </a:p>
        </p:txBody>
      </p:sp>
      <p:sp>
        <p:nvSpPr>
          <p:cNvPr id="8" name="TextBox 7"/>
          <p:cNvSpPr txBox="1"/>
          <p:nvPr/>
        </p:nvSpPr>
        <p:spPr>
          <a:xfrm>
            <a:off x="6324600" y="6248400"/>
            <a:ext cx="1246806" cy="276999"/>
          </a:xfrm>
          <a:prstGeom prst="rect">
            <a:avLst/>
          </a:prstGeom>
          <a:noFill/>
        </p:spPr>
        <p:txBody>
          <a:bodyPr wrap="none" rtlCol="0">
            <a:spAutoFit/>
          </a:bodyPr>
          <a:lstStyle/>
          <a:p>
            <a:r>
              <a:rPr lang="en-US" sz="1200" i="1" dirty="0" smtClean="0"/>
              <a:t>Source: CIMMYT</a:t>
            </a:r>
            <a:endParaRPr lang="en-US" sz="1200" i="1" dirty="0"/>
          </a:p>
        </p:txBody>
      </p:sp>
      <p:sp>
        <p:nvSpPr>
          <p:cNvPr id="9" name="TextBox 8"/>
          <p:cNvSpPr txBox="1"/>
          <p:nvPr/>
        </p:nvSpPr>
        <p:spPr>
          <a:xfrm>
            <a:off x="1397000" y="5511800"/>
            <a:ext cx="4616356" cy="369332"/>
          </a:xfrm>
          <a:prstGeom prst="rect">
            <a:avLst/>
          </a:prstGeom>
          <a:noFill/>
        </p:spPr>
        <p:txBody>
          <a:bodyPr wrap="none" rtlCol="0">
            <a:spAutoFit/>
          </a:bodyPr>
          <a:lstStyle/>
          <a:p>
            <a:r>
              <a:rPr lang="en-US" dirty="0" smtClean="0"/>
              <a:t>Lower T° extends the crops’ grain-filling period. </a:t>
            </a:r>
            <a:endParaRPr lang="en-US" dirty="0"/>
          </a:p>
        </p:txBody>
      </p:sp>
    </p:spTree>
    <p:extLst>
      <p:ext uri="{BB962C8B-B14F-4D97-AF65-F5344CB8AC3E}">
        <p14:creationId xmlns:p14="http://schemas.microsoft.com/office/powerpoint/2010/main" val="18834083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Maize-mixed: Aggregated Assessment</a:t>
            </a:r>
          </a:p>
        </p:txBody>
      </p:sp>
      <p:sp>
        <p:nvSpPr>
          <p:cNvPr id="6041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83CF2D1-E414-9143-877A-EF6568582E61}" type="slidenum">
              <a:rPr lang="en-US" sz="1400"/>
              <a:pPr/>
              <a:t>82</a:t>
            </a:fld>
            <a:endParaRPr lang="en-US" sz="1400"/>
          </a:p>
        </p:txBody>
      </p:sp>
      <p:pic>
        <p:nvPicPr>
          <p:cNvPr id="6042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033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1930400" y="3403600"/>
            <a:ext cx="7213600" cy="381000"/>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943100" y="3937000"/>
            <a:ext cx="7213600" cy="381000"/>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357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Chart 1"/>
          <p:cNvGraphicFramePr>
            <a:graphicFrameLocks/>
          </p:cNvGraphicFramePr>
          <p:nvPr/>
        </p:nvGraphicFramePr>
        <p:xfrm>
          <a:off x="939800" y="1625600"/>
          <a:ext cx="8102600" cy="4749800"/>
        </p:xfrm>
        <a:graphic>
          <a:graphicData uri="http://schemas.openxmlformats.org/presentationml/2006/ole">
            <mc:AlternateContent xmlns:mc="http://schemas.openxmlformats.org/markup-compatibility/2006">
              <mc:Choice xmlns:v="urn:schemas-microsoft-com:vml" Requires="v">
                <p:oleObj spid="_x0000_s47122" name="Worksheet" r:id="rId3" imgW="8102286" imgH="4749196" progId="Excel.Sheet.8">
                  <p:embed/>
                </p:oleObj>
              </mc:Choice>
              <mc:Fallback>
                <p:oleObj name="Worksheet" r:id="rId3" imgW="8102286" imgH="4749196"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625600"/>
                        <a:ext cx="8102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5" name="Title 3"/>
          <p:cNvSpPr>
            <a:spLocks noGrp="1"/>
          </p:cNvSpPr>
          <p:nvPr>
            <p:ph type="title"/>
          </p:nvPr>
        </p:nvSpPr>
        <p:spPr>
          <a:xfrm>
            <a:off x="457200" y="274638"/>
            <a:ext cx="7924800" cy="715962"/>
          </a:xfrm>
        </p:spPr>
        <p:txBody>
          <a:bodyPr>
            <a:normAutofit fontScale="90000"/>
          </a:bodyPr>
          <a:lstStyle/>
          <a:p>
            <a:r>
              <a:rPr lang="en-US" sz="2400">
                <a:latin typeface="Calibri" charset="0"/>
              </a:rPr>
              <a:t>Soil biota density under crops compared with agroforestry</a:t>
            </a:r>
            <a:br>
              <a:rPr lang="en-US" sz="2400">
                <a:latin typeface="Calibri" charset="0"/>
              </a:rPr>
            </a:br>
            <a:r>
              <a:rPr lang="en-US" sz="2400">
                <a:latin typeface="Calibri" charset="0"/>
              </a:rPr>
              <a:t>Number per m</a:t>
            </a:r>
            <a:r>
              <a:rPr lang="en-US" sz="2400" baseline="30000">
                <a:latin typeface="Calibri" charset="0"/>
              </a:rPr>
              <a:t>2 </a:t>
            </a:r>
            <a:r>
              <a:rPr lang="en-US" sz="1800">
                <a:latin typeface="Calibri" charset="0"/>
              </a:rPr>
              <a:t>(Barrios et al 2012)</a:t>
            </a:r>
          </a:p>
        </p:txBody>
      </p:sp>
    </p:spTree>
    <p:extLst>
      <p:ext uri="{BB962C8B-B14F-4D97-AF65-F5344CB8AC3E}">
        <p14:creationId xmlns:p14="http://schemas.microsoft.com/office/powerpoint/2010/main" val="312889606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304800"/>
            <a:ext cx="8229600" cy="1143000"/>
          </a:xfrm>
        </p:spPr>
        <p:txBody>
          <a:bodyPr/>
          <a:lstStyle/>
          <a:p>
            <a:r>
              <a:rPr lang="en-US" sz="2400">
                <a:latin typeface="Calibri" charset="0"/>
              </a:rPr>
              <a:t>Soil biota density under crops compared with agroforestry</a:t>
            </a:r>
            <a:br>
              <a:rPr lang="en-US" sz="2400">
                <a:latin typeface="Calibri" charset="0"/>
              </a:rPr>
            </a:br>
            <a:r>
              <a:rPr lang="en-US" sz="2400">
                <a:latin typeface="Calibri" charset="0"/>
              </a:rPr>
              <a:t>Number per m</a:t>
            </a:r>
            <a:r>
              <a:rPr lang="en-US" sz="2400" baseline="30000">
                <a:latin typeface="Calibri" charset="0"/>
              </a:rPr>
              <a:t>2 </a:t>
            </a:r>
            <a:r>
              <a:rPr lang="en-US" sz="1800">
                <a:latin typeface="Calibri" charset="0"/>
              </a:rPr>
              <a:t>(Barrios et al 2012)</a:t>
            </a:r>
          </a:p>
        </p:txBody>
      </p:sp>
      <p:graphicFrame>
        <p:nvGraphicFramePr>
          <p:cNvPr id="24579" name="Chart 2"/>
          <p:cNvGraphicFramePr>
            <a:graphicFrameLocks/>
          </p:cNvGraphicFramePr>
          <p:nvPr/>
        </p:nvGraphicFramePr>
        <p:xfrm>
          <a:off x="635000" y="1549400"/>
          <a:ext cx="7797800" cy="5359400"/>
        </p:xfrm>
        <a:graphic>
          <a:graphicData uri="http://schemas.openxmlformats.org/presentationml/2006/ole">
            <mc:AlternateContent xmlns:mc="http://schemas.openxmlformats.org/markup-compatibility/2006">
              <mc:Choice xmlns:v="urn:schemas-microsoft-com:vml" Requires="v">
                <p:oleObj spid="_x0000_s48146" name="Worksheet" r:id="rId4" imgW="7797460" imgH="5358848" progId="Excel.Sheet.8">
                  <p:embed/>
                </p:oleObj>
              </mc:Choice>
              <mc:Fallback>
                <p:oleObj name="Worksheet" r:id="rId4" imgW="7797460" imgH="5358848"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0" y="1549400"/>
                        <a:ext cx="77978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1078919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water buffering</a:t>
            </a:r>
            <a:endParaRPr lang="en-US" dirty="0"/>
          </a:p>
        </p:txBody>
      </p:sp>
      <p:pic>
        <p:nvPicPr>
          <p:cNvPr id="3" name="Picture 2"/>
          <p:cNvPicPr>
            <a:picLocks noChangeAspect="1"/>
          </p:cNvPicPr>
          <p:nvPr/>
        </p:nvPicPr>
        <p:blipFill>
          <a:blip r:embed="rId2"/>
          <a:stretch>
            <a:fillRect/>
          </a:stretch>
        </p:blipFill>
        <p:spPr>
          <a:xfrm>
            <a:off x="713160" y="1672102"/>
            <a:ext cx="7973640" cy="4383259"/>
          </a:xfrm>
          <a:prstGeom prst="rect">
            <a:avLst/>
          </a:prstGeom>
        </p:spPr>
      </p:pic>
      <p:sp>
        <p:nvSpPr>
          <p:cNvPr id="4" name="TextBox 3"/>
          <p:cNvSpPr txBox="1"/>
          <p:nvPr/>
        </p:nvSpPr>
        <p:spPr>
          <a:xfrm>
            <a:off x="3571303" y="1394636"/>
            <a:ext cx="2398960" cy="923330"/>
          </a:xfrm>
          <a:prstGeom prst="rect">
            <a:avLst/>
          </a:prstGeom>
          <a:noFill/>
        </p:spPr>
        <p:txBody>
          <a:bodyPr wrap="square" rtlCol="0">
            <a:spAutoFit/>
          </a:bodyPr>
          <a:lstStyle/>
          <a:p>
            <a:r>
              <a:rPr lang="en-US" dirty="0" smtClean="0"/>
              <a:t>Trees crowns buffer crops from storms, droughts</a:t>
            </a:r>
            <a:endParaRPr lang="en-US" dirty="0"/>
          </a:p>
        </p:txBody>
      </p:sp>
      <p:sp>
        <p:nvSpPr>
          <p:cNvPr id="5" name="TextBox 4"/>
          <p:cNvSpPr txBox="1"/>
          <p:nvPr/>
        </p:nvSpPr>
        <p:spPr>
          <a:xfrm>
            <a:off x="1172343" y="5392427"/>
            <a:ext cx="2398960" cy="646331"/>
          </a:xfrm>
          <a:prstGeom prst="rect">
            <a:avLst/>
          </a:prstGeom>
          <a:noFill/>
        </p:spPr>
        <p:txBody>
          <a:bodyPr wrap="square" rtlCol="0">
            <a:spAutoFit/>
          </a:bodyPr>
          <a:lstStyle/>
          <a:p>
            <a:r>
              <a:rPr lang="en-US" dirty="0" smtClean="0"/>
              <a:t>Trees roots help prevent waterlogging</a:t>
            </a:r>
            <a:endParaRPr lang="en-US" dirty="0"/>
          </a:p>
        </p:txBody>
      </p:sp>
      <p:sp>
        <p:nvSpPr>
          <p:cNvPr id="6" name="TextBox 5"/>
          <p:cNvSpPr txBox="1"/>
          <p:nvPr/>
        </p:nvSpPr>
        <p:spPr>
          <a:xfrm>
            <a:off x="3115391" y="4469097"/>
            <a:ext cx="3310782" cy="923330"/>
          </a:xfrm>
          <a:prstGeom prst="rect">
            <a:avLst/>
          </a:prstGeom>
          <a:noFill/>
        </p:spPr>
        <p:txBody>
          <a:bodyPr wrap="square" rtlCol="0">
            <a:spAutoFit/>
          </a:bodyPr>
          <a:lstStyle/>
          <a:p>
            <a:pPr algn="ctr"/>
            <a:r>
              <a:rPr lang="en-US" dirty="0" smtClean="0"/>
              <a:t>Crop roots force tree roots deeper, helping shield trees from droughts</a:t>
            </a:r>
            <a:endParaRPr lang="en-US" dirty="0"/>
          </a:p>
        </p:txBody>
      </p:sp>
    </p:spTree>
    <p:extLst>
      <p:ext uri="{BB962C8B-B14F-4D97-AF65-F5344CB8AC3E}">
        <p14:creationId xmlns:p14="http://schemas.microsoft.com/office/powerpoint/2010/main" val="270999174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buffering and woody biomass</a:t>
            </a:r>
            <a:endParaRPr lang="en-US" dirty="0"/>
          </a:p>
        </p:txBody>
      </p:sp>
      <p:sp>
        <p:nvSpPr>
          <p:cNvPr id="7" name="Content Placeholder 6"/>
          <p:cNvSpPr>
            <a:spLocks noGrp="1"/>
          </p:cNvSpPr>
          <p:nvPr>
            <p:ph idx="1"/>
          </p:nvPr>
        </p:nvSpPr>
        <p:spPr>
          <a:xfrm>
            <a:off x="457200" y="3937000"/>
            <a:ext cx="4121934" cy="2189164"/>
          </a:xfrm>
        </p:spPr>
        <p:txBody>
          <a:bodyPr>
            <a:normAutofit fontScale="85000" lnSpcReduction="20000"/>
          </a:bodyPr>
          <a:lstStyle/>
          <a:p>
            <a:pPr marL="0" indent="0">
              <a:buNone/>
            </a:pPr>
            <a:r>
              <a:rPr lang="en-US" dirty="0" smtClean="0"/>
              <a:t>The lower tree roots in the AF system explain why woody biomass is higher than in pure forests: the trees are less exposed to water stress.</a:t>
            </a:r>
            <a:endParaRPr lang="en-US" dirty="0"/>
          </a:p>
        </p:txBody>
      </p:sp>
      <p:pic>
        <p:nvPicPr>
          <p:cNvPr id="4" name="Picture 3" descr="Unneeded.tif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49800" y="3035301"/>
            <a:ext cx="4178300" cy="3111500"/>
          </a:xfrm>
          <a:prstGeom prst="rect">
            <a:avLst/>
          </a:prstGeom>
        </p:spPr>
      </p:pic>
      <p:pic>
        <p:nvPicPr>
          <p:cNvPr id="5" name="Picture 4"/>
          <p:cNvPicPr>
            <a:picLocks noChangeAspect="1"/>
          </p:cNvPicPr>
          <p:nvPr/>
        </p:nvPicPr>
        <p:blipFill>
          <a:blip r:embed="rId3"/>
          <a:stretch>
            <a:fillRect/>
          </a:stretch>
        </p:blipFill>
        <p:spPr>
          <a:xfrm>
            <a:off x="713160" y="1672103"/>
            <a:ext cx="3865974" cy="2125198"/>
          </a:xfrm>
          <a:prstGeom prst="rect">
            <a:avLst/>
          </a:prstGeom>
        </p:spPr>
      </p:pic>
    </p:spTree>
    <p:extLst>
      <p:ext uri="{BB962C8B-B14F-4D97-AF65-F5344CB8AC3E}">
        <p14:creationId xmlns:p14="http://schemas.microsoft.com/office/powerpoint/2010/main" val="31518777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p:cNvSpPr>
          <p:nvPr/>
        </p:nvSpPr>
        <p:spPr bwMode="auto">
          <a:xfrm>
            <a:off x="685354" y="609452"/>
            <a:ext cx="7772177" cy="1369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139695" bIns="50798"/>
          <a:lstStyle/>
          <a:p>
            <a:pPr marL="18975" defTabSz="911912">
              <a:defRPr/>
            </a:pPr>
            <a:endParaRPr lang="en-US" sz="2000" dirty="0">
              <a:cs typeface="Helvetica Light" charset="0"/>
            </a:endParaRPr>
          </a:p>
        </p:txBody>
      </p:sp>
      <p:sp>
        <p:nvSpPr>
          <p:cNvPr id="2" name="Title 1"/>
          <p:cNvSpPr>
            <a:spLocks noGrp="1"/>
          </p:cNvSpPr>
          <p:nvPr>
            <p:ph type="title"/>
          </p:nvPr>
        </p:nvSpPr>
        <p:spPr/>
        <p:txBody>
          <a:bodyPr>
            <a:normAutofit/>
          </a:bodyPr>
          <a:lstStyle/>
          <a:p>
            <a:r>
              <a:rPr lang="en-US" dirty="0" smtClean="0"/>
              <a:t>Other adaptation effects</a:t>
            </a:r>
            <a:endParaRPr lang="en-US" dirty="0"/>
          </a:p>
        </p:txBody>
      </p:sp>
      <p:sp>
        <p:nvSpPr>
          <p:cNvPr id="4" name="Content Placeholder 3"/>
          <p:cNvSpPr>
            <a:spLocks noGrp="1"/>
          </p:cNvSpPr>
          <p:nvPr>
            <p:ph idx="1"/>
          </p:nvPr>
        </p:nvSpPr>
        <p:spPr>
          <a:xfrm>
            <a:off x="457200" y="1242550"/>
            <a:ext cx="8229600" cy="4883614"/>
          </a:xfrm>
        </p:spPr>
        <p:txBody>
          <a:bodyPr>
            <a:noAutofit/>
          </a:bodyPr>
          <a:lstStyle/>
          <a:p>
            <a:pPr>
              <a:lnSpc>
                <a:spcPct val="80000"/>
              </a:lnSpc>
            </a:pPr>
            <a:r>
              <a:rPr lang="en-US" sz="1600" b="1" dirty="0" smtClean="0">
                <a:solidFill>
                  <a:srgbClr val="008000"/>
                </a:solidFill>
              </a:rPr>
              <a:t>Better use of light and water resources: </a:t>
            </a:r>
            <a:r>
              <a:rPr lang="en-US" sz="1600" dirty="0" smtClean="0"/>
              <a:t>land equivalency ratios &gt; 1</a:t>
            </a:r>
          </a:p>
          <a:p>
            <a:pPr>
              <a:lnSpc>
                <a:spcPct val="80000"/>
              </a:lnSpc>
            </a:pPr>
            <a:endParaRPr lang="en-US" sz="1600" b="1" dirty="0" smtClean="0">
              <a:solidFill>
                <a:srgbClr val="008000"/>
              </a:solidFill>
            </a:endParaRPr>
          </a:p>
          <a:p>
            <a:pPr>
              <a:lnSpc>
                <a:spcPct val="80000"/>
              </a:lnSpc>
            </a:pPr>
            <a:r>
              <a:rPr lang="en-US" sz="1600" b="1" dirty="0" smtClean="0">
                <a:solidFill>
                  <a:srgbClr val="008000"/>
                </a:solidFill>
              </a:rPr>
              <a:t>Crop </a:t>
            </a:r>
            <a:r>
              <a:rPr lang="en-US" sz="1600" b="1" dirty="0">
                <a:solidFill>
                  <a:srgbClr val="008000"/>
                </a:solidFill>
              </a:rPr>
              <a:t>yields</a:t>
            </a:r>
            <a:r>
              <a:rPr lang="en-US" sz="1600" dirty="0">
                <a:solidFill>
                  <a:srgbClr val="008000"/>
                </a:solidFill>
              </a:rPr>
              <a:t>: </a:t>
            </a:r>
            <a:r>
              <a:rPr lang="en-US" sz="1600" dirty="0" smtClean="0"/>
              <a:t>more soil organic </a:t>
            </a:r>
            <a:r>
              <a:rPr lang="en-US" sz="1600" dirty="0"/>
              <a:t>matter</a:t>
            </a:r>
            <a:r>
              <a:rPr lang="en-US" sz="1600" dirty="0" smtClean="0"/>
              <a:t>, better plant nutrient availability</a:t>
            </a:r>
            <a:endParaRPr lang="en-US" sz="1600" dirty="0"/>
          </a:p>
          <a:p>
            <a:pPr marL="0" indent="0">
              <a:lnSpc>
                <a:spcPct val="80000"/>
              </a:lnSpc>
              <a:buNone/>
            </a:pPr>
            <a:endParaRPr lang="en-US" sz="1600" dirty="0"/>
          </a:p>
          <a:p>
            <a:pPr>
              <a:lnSpc>
                <a:spcPct val="80000"/>
              </a:lnSpc>
            </a:pPr>
            <a:r>
              <a:rPr lang="en-US" sz="1600" b="1" dirty="0" smtClean="0">
                <a:solidFill>
                  <a:srgbClr val="008000"/>
                </a:solidFill>
              </a:rPr>
              <a:t>Livestock farming: </a:t>
            </a:r>
            <a:r>
              <a:rPr lang="en-US" sz="1600" dirty="0" smtClean="0"/>
              <a:t>more on-land fodder, shelter </a:t>
            </a:r>
            <a:endParaRPr lang="en-US" sz="1600" dirty="0"/>
          </a:p>
          <a:p>
            <a:pPr>
              <a:lnSpc>
                <a:spcPct val="80000"/>
              </a:lnSpc>
            </a:pPr>
            <a:endParaRPr lang="en-US" sz="1600" dirty="0"/>
          </a:p>
          <a:p>
            <a:pPr>
              <a:lnSpc>
                <a:spcPct val="80000"/>
              </a:lnSpc>
            </a:pPr>
            <a:r>
              <a:rPr lang="en-US" sz="1600" b="1" dirty="0" smtClean="0">
                <a:solidFill>
                  <a:srgbClr val="008000"/>
                </a:solidFill>
              </a:rPr>
              <a:t>Extreme weather resilience: </a:t>
            </a:r>
            <a:r>
              <a:rPr lang="en-US" sz="1600" dirty="0" smtClean="0"/>
              <a:t>roots </a:t>
            </a:r>
            <a:r>
              <a:rPr lang="en-US" sz="1600" dirty="0"/>
              <a:t>pump water, trees </a:t>
            </a:r>
            <a:r>
              <a:rPr lang="en-US" sz="1600" dirty="0" smtClean="0"/>
              <a:t>can shade crops from excess heat, windbreaks</a:t>
            </a:r>
            <a:endParaRPr lang="en-US" sz="1600" dirty="0"/>
          </a:p>
          <a:p>
            <a:pPr>
              <a:lnSpc>
                <a:spcPct val="80000"/>
              </a:lnSpc>
            </a:pPr>
            <a:endParaRPr lang="en-US" sz="1600" dirty="0"/>
          </a:p>
          <a:p>
            <a:pPr>
              <a:lnSpc>
                <a:spcPct val="80000"/>
              </a:lnSpc>
            </a:pPr>
            <a:r>
              <a:rPr lang="en-US" sz="1600" b="1" dirty="0" smtClean="0">
                <a:solidFill>
                  <a:srgbClr val="008000"/>
                </a:solidFill>
              </a:rPr>
              <a:t>Insurance function (old age…): </a:t>
            </a:r>
            <a:r>
              <a:rPr lang="en-US" sz="1600" dirty="0" smtClean="0"/>
              <a:t>timber sales offer one-</a:t>
            </a:r>
            <a:r>
              <a:rPr lang="en-US" sz="1600" dirty="0"/>
              <a:t>o</a:t>
            </a:r>
            <a:r>
              <a:rPr lang="en-US" sz="1600" dirty="0" smtClean="0"/>
              <a:t>ff cash income</a:t>
            </a:r>
            <a:endParaRPr lang="en-US" sz="1600" dirty="0"/>
          </a:p>
          <a:p>
            <a:pPr>
              <a:lnSpc>
                <a:spcPct val="80000"/>
              </a:lnSpc>
            </a:pPr>
            <a:endParaRPr lang="en-US" sz="1600" dirty="0"/>
          </a:p>
          <a:p>
            <a:pPr>
              <a:lnSpc>
                <a:spcPct val="80000"/>
              </a:lnSpc>
            </a:pPr>
            <a:r>
              <a:rPr lang="en-US" sz="1600" b="1" dirty="0">
                <a:solidFill>
                  <a:srgbClr val="008000"/>
                </a:solidFill>
              </a:rPr>
              <a:t>Income diversification: </a:t>
            </a:r>
            <a:r>
              <a:rPr lang="en-US" sz="1600" dirty="0"/>
              <a:t>crops, </a:t>
            </a:r>
            <a:r>
              <a:rPr lang="en-US" sz="1600" dirty="0" smtClean="0"/>
              <a:t>biomass, </a:t>
            </a:r>
            <a:r>
              <a:rPr lang="en-US" sz="1600" dirty="0"/>
              <a:t>fodder, timber, </a:t>
            </a:r>
            <a:r>
              <a:rPr lang="en-US" sz="1600" dirty="0" smtClean="0"/>
              <a:t>fruits, nuts, C credits…</a:t>
            </a:r>
            <a:endParaRPr lang="en-US" sz="1600" dirty="0"/>
          </a:p>
          <a:p>
            <a:pPr marL="0" indent="0">
              <a:lnSpc>
                <a:spcPct val="80000"/>
              </a:lnSpc>
              <a:buNone/>
            </a:pPr>
            <a:endParaRPr lang="en-US" sz="1600" dirty="0"/>
          </a:p>
          <a:p>
            <a:pPr>
              <a:lnSpc>
                <a:spcPct val="80000"/>
              </a:lnSpc>
            </a:pPr>
            <a:r>
              <a:rPr lang="en-US" sz="1600" b="1" dirty="0" smtClean="0">
                <a:solidFill>
                  <a:srgbClr val="008000"/>
                </a:solidFill>
              </a:rPr>
              <a:t>Higher biodiversity: </a:t>
            </a:r>
            <a:r>
              <a:rPr lang="en-US" sz="1600" dirty="0" smtClean="0"/>
              <a:t>fewer </a:t>
            </a:r>
            <a:r>
              <a:rPr lang="en-US" sz="1600" dirty="0"/>
              <a:t>niches for pests, more niches for pest predators</a:t>
            </a:r>
          </a:p>
          <a:p>
            <a:pPr>
              <a:lnSpc>
                <a:spcPct val="80000"/>
              </a:lnSpc>
            </a:pPr>
            <a:endParaRPr lang="en-US" sz="1600" dirty="0"/>
          </a:p>
          <a:p>
            <a:pPr>
              <a:lnSpc>
                <a:spcPct val="80000"/>
              </a:lnSpc>
            </a:pPr>
            <a:r>
              <a:rPr lang="en-US" sz="1600" b="1" dirty="0" smtClean="0">
                <a:solidFill>
                  <a:srgbClr val="008000"/>
                </a:solidFill>
              </a:rPr>
              <a:t>Soil restoration: </a:t>
            </a:r>
            <a:r>
              <a:rPr lang="en-US" sz="1600" dirty="0" smtClean="0"/>
              <a:t>more </a:t>
            </a:r>
            <a:r>
              <a:rPr lang="en-US" sz="1600" dirty="0"/>
              <a:t>SOC, richer soil microbiology, enhanced percolation</a:t>
            </a:r>
            <a:r>
              <a:rPr lang="en-US" sz="1600" dirty="0" smtClean="0"/>
              <a:t>, less </a:t>
            </a:r>
            <a:r>
              <a:rPr lang="en-US" sz="1600" dirty="0"/>
              <a:t>erosion, less </a:t>
            </a:r>
            <a:r>
              <a:rPr lang="en-US" sz="1600" dirty="0" smtClean="0"/>
              <a:t>degradation</a:t>
            </a:r>
          </a:p>
          <a:p>
            <a:pPr>
              <a:lnSpc>
                <a:spcPct val="80000"/>
              </a:lnSpc>
            </a:pPr>
            <a:endParaRPr lang="en-US" sz="1600" dirty="0"/>
          </a:p>
          <a:p>
            <a:pPr>
              <a:lnSpc>
                <a:spcPct val="80000"/>
              </a:lnSpc>
            </a:pPr>
            <a:r>
              <a:rPr lang="en-US" sz="1600" b="1" dirty="0" smtClean="0">
                <a:solidFill>
                  <a:srgbClr val="008000"/>
                </a:solidFill>
              </a:rPr>
              <a:t>Water capture: </a:t>
            </a:r>
            <a:r>
              <a:rPr lang="en-US" sz="1600" dirty="0" smtClean="0"/>
              <a:t>better water retention and percolation, less runoff</a:t>
            </a:r>
          </a:p>
          <a:p>
            <a:pPr>
              <a:lnSpc>
                <a:spcPct val="80000"/>
              </a:lnSpc>
            </a:pPr>
            <a:endParaRPr lang="en-US" sz="1600" dirty="0"/>
          </a:p>
          <a:p>
            <a:pPr>
              <a:lnSpc>
                <a:spcPct val="80000"/>
              </a:lnSpc>
            </a:pPr>
            <a:r>
              <a:rPr lang="en-US" sz="1600" b="1" dirty="0" smtClean="0">
                <a:solidFill>
                  <a:srgbClr val="008000"/>
                </a:solidFill>
              </a:rPr>
              <a:t>More rainfall?</a:t>
            </a:r>
            <a:r>
              <a:rPr lang="en-US" sz="1600" dirty="0" smtClean="0"/>
              <a:t> evapotranspiration is the source for most rainfall in the Sahel, other regions.</a:t>
            </a:r>
            <a:endParaRPr lang="en-US" sz="1600" dirty="0"/>
          </a:p>
          <a:p>
            <a:pPr marL="0" indent="0">
              <a:lnSpc>
                <a:spcPct val="80000"/>
              </a:lnSpc>
              <a:buNone/>
            </a:pPr>
            <a:endParaRPr lang="en-US" sz="1600" dirty="0"/>
          </a:p>
          <a:p>
            <a:pPr>
              <a:lnSpc>
                <a:spcPct val="80000"/>
              </a:lnSpc>
            </a:pPr>
            <a:endParaRPr lang="en-US" sz="1600" dirty="0"/>
          </a:p>
        </p:txBody>
      </p:sp>
    </p:spTree>
    <p:extLst>
      <p:ext uri="{BB962C8B-B14F-4D97-AF65-F5344CB8AC3E}">
        <p14:creationId xmlns:p14="http://schemas.microsoft.com/office/powerpoint/2010/main" val="38681972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90900" y="3970554"/>
            <a:ext cx="5753100" cy="288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100" y="1128378"/>
            <a:ext cx="5797264" cy="282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5"/>
          <p:cNvSpPr>
            <a:spLocks noChangeArrowheads="1"/>
          </p:cNvSpPr>
          <p:nvPr/>
        </p:nvSpPr>
        <p:spPr bwMode="auto">
          <a:xfrm>
            <a:off x="381000" y="5724747"/>
            <a:ext cx="243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050" i="1" dirty="0">
                <a:latin typeface="Calibri" charset="0"/>
              </a:rPr>
              <a:t>van der </a:t>
            </a:r>
            <a:r>
              <a:rPr lang="en-GB" sz="1050" i="1" dirty="0" err="1">
                <a:latin typeface="Calibri" charset="0"/>
              </a:rPr>
              <a:t>Ent</a:t>
            </a:r>
            <a:r>
              <a:rPr lang="en-GB" sz="1050" i="1" dirty="0">
                <a:latin typeface="Calibri" charset="0"/>
              </a:rPr>
              <a:t> RJ, </a:t>
            </a:r>
            <a:r>
              <a:rPr lang="en-GB" sz="1050" i="1" dirty="0" err="1">
                <a:latin typeface="Calibri" charset="0"/>
              </a:rPr>
              <a:t>Savenije</a:t>
            </a:r>
            <a:r>
              <a:rPr lang="en-GB" sz="1050" i="1" dirty="0">
                <a:latin typeface="Calibri" charset="0"/>
              </a:rPr>
              <a:t> HHG, </a:t>
            </a:r>
            <a:r>
              <a:rPr lang="en-GB" sz="1050" i="1" dirty="0" err="1">
                <a:latin typeface="Calibri" charset="0"/>
              </a:rPr>
              <a:t>Schaefli</a:t>
            </a:r>
            <a:r>
              <a:rPr lang="en-GB" sz="1050" i="1" dirty="0">
                <a:latin typeface="Calibri" charset="0"/>
              </a:rPr>
              <a:t> B, Steele‐ Dunne SC, 2010. Origin and fate of atmospheric moisture over continents. Water Resources Research 46, W09525,</a:t>
            </a:r>
          </a:p>
        </p:txBody>
      </p:sp>
      <p:sp>
        <p:nvSpPr>
          <p:cNvPr id="48133" name="TextBox 7"/>
          <p:cNvSpPr txBox="1">
            <a:spLocks noChangeArrowheads="1"/>
          </p:cNvSpPr>
          <p:nvPr/>
        </p:nvSpPr>
        <p:spPr bwMode="auto">
          <a:xfrm>
            <a:off x="3860800" y="5721410"/>
            <a:ext cx="114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Calibri" charset="0"/>
              </a:rPr>
              <a:t>E/P</a:t>
            </a:r>
            <a:endParaRPr lang="en-GB" sz="2000">
              <a:latin typeface="Calibri" charset="0"/>
            </a:endParaRPr>
          </a:p>
        </p:txBody>
      </p:sp>
      <p:sp>
        <p:nvSpPr>
          <p:cNvPr id="48134" name="TextBox 8"/>
          <p:cNvSpPr txBox="1">
            <a:spLocks noChangeArrowheads="1"/>
          </p:cNvSpPr>
          <p:nvPr/>
        </p:nvSpPr>
        <p:spPr bwMode="auto">
          <a:xfrm>
            <a:off x="749300" y="2738564"/>
            <a:ext cx="190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latin typeface="Calibri" charset="0"/>
              </a:rPr>
              <a:t>P</a:t>
            </a:r>
            <a:r>
              <a:rPr lang="en-US" sz="2000" baseline="-25000" dirty="0" err="1">
                <a:latin typeface="Calibri" charset="0"/>
              </a:rPr>
              <a:t>from</a:t>
            </a:r>
            <a:r>
              <a:rPr lang="en-US" sz="2000" baseline="-25000" dirty="0">
                <a:latin typeface="Calibri" charset="0"/>
              </a:rPr>
              <a:t> Et</a:t>
            </a:r>
            <a:r>
              <a:rPr lang="en-US" sz="2000" dirty="0">
                <a:latin typeface="Calibri" charset="0"/>
              </a:rPr>
              <a:t>/P</a:t>
            </a:r>
            <a:endParaRPr lang="en-GB" sz="2000" dirty="0">
              <a:latin typeface="Calibri" charset="0"/>
            </a:endParaRPr>
          </a:p>
        </p:txBody>
      </p:sp>
      <p:sp>
        <p:nvSpPr>
          <p:cNvPr id="2" name="TextBox 1"/>
          <p:cNvSpPr txBox="1"/>
          <p:nvPr/>
        </p:nvSpPr>
        <p:spPr>
          <a:xfrm>
            <a:off x="6838665" y="1270385"/>
            <a:ext cx="2305336" cy="2569934"/>
          </a:xfrm>
          <a:prstGeom prst="rect">
            <a:avLst/>
          </a:prstGeom>
          <a:noFill/>
        </p:spPr>
        <p:txBody>
          <a:bodyPr wrap="square" rtlCol="0">
            <a:spAutoFit/>
          </a:bodyPr>
          <a:lstStyle/>
          <a:p>
            <a:r>
              <a:rPr lang="en-US" sz="1600" dirty="0" smtClean="0"/>
              <a:t>As plants prefer one of the naturally available isotopes of oxygen, it’s easy to measure if rain evaporated from the oceans or from plants.</a:t>
            </a:r>
            <a:br>
              <a:rPr lang="en-US" sz="1600" dirty="0" smtClean="0"/>
            </a:br>
            <a:r>
              <a:rPr lang="en-US" sz="1600" dirty="0" smtClean="0"/>
              <a:t/>
            </a:r>
            <a:br>
              <a:rPr lang="en-US" sz="1600" dirty="0" smtClean="0"/>
            </a:br>
            <a:endParaRPr lang="en-US" sz="1600" dirty="0" smtClean="0"/>
          </a:p>
          <a:p>
            <a:r>
              <a:rPr lang="en-US" sz="1100" b="1" dirty="0" smtClean="0"/>
              <a:t>P = precipitation</a:t>
            </a:r>
          </a:p>
          <a:p>
            <a:r>
              <a:rPr lang="en-US" sz="1100" b="1" dirty="0" smtClean="0"/>
              <a:t>P </a:t>
            </a:r>
            <a:r>
              <a:rPr lang="en-US" sz="900" b="1" dirty="0" smtClean="0"/>
              <a:t>from Et </a:t>
            </a:r>
            <a:r>
              <a:rPr lang="en-US" sz="1100" b="1" dirty="0" smtClean="0"/>
              <a:t>= P from evapotranspiration</a:t>
            </a:r>
          </a:p>
          <a:p>
            <a:r>
              <a:rPr lang="en-US" sz="1100" b="1" dirty="0" smtClean="0"/>
              <a:t>E = evaporation </a:t>
            </a:r>
            <a:endParaRPr lang="en-US" sz="1100" dirty="0"/>
          </a:p>
        </p:txBody>
      </p:sp>
      <p:sp>
        <p:nvSpPr>
          <p:cNvPr id="3" name="Title 2"/>
          <p:cNvSpPr>
            <a:spLocks noGrp="1"/>
          </p:cNvSpPr>
          <p:nvPr>
            <p:ph type="title"/>
          </p:nvPr>
        </p:nvSpPr>
        <p:spPr>
          <a:xfrm>
            <a:off x="457200" y="146734"/>
            <a:ext cx="8788400" cy="949638"/>
          </a:xfrm>
        </p:spPr>
        <p:txBody>
          <a:bodyPr>
            <a:normAutofit fontScale="90000"/>
          </a:bodyPr>
          <a:lstStyle/>
          <a:p>
            <a:r>
              <a:rPr lang="en-US" dirty="0" smtClean="0"/>
              <a:t>Much rain does</a:t>
            </a:r>
            <a:r>
              <a:rPr lang="en-US" i="1" dirty="0" smtClean="0"/>
              <a:t> not </a:t>
            </a:r>
            <a:r>
              <a:rPr lang="en-US" dirty="0" smtClean="0"/>
              <a:t>originate from the seas.</a:t>
            </a:r>
            <a:endParaRPr lang="en-US" dirty="0"/>
          </a:p>
        </p:txBody>
      </p:sp>
    </p:spTree>
    <p:extLst>
      <p:ext uri="{BB962C8B-B14F-4D97-AF65-F5344CB8AC3E}">
        <p14:creationId xmlns:p14="http://schemas.microsoft.com/office/powerpoint/2010/main" val="118807479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7475" y="1928508"/>
            <a:ext cx="93821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183256"/>
            <a:ext cx="9144000" cy="109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864388" y="2057668"/>
            <a:ext cx="4921395" cy="24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smtClean="0"/>
              <a:t>Global water management</a:t>
            </a:r>
            <a:endParaRPr lang="en-US" dirty="0"/>
          </a:p>
        </p:txBody>
      </p:sp>
    </p:spTree>
    <p:extLst>
      <p:ext uri="{BB962C8B-B14F-4D97-AF65-F5344CB8AC3E}">
        <p14:creationId xmlns:p14="http://schemas.microsoft.com/office/powerpoint/2010/main" val="2712511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92969" y="288215"/>
            <a:ext cx="7982634" cy="1012613"/>
          </a:xfrm>
        </p:spPr>
        <p:txBody>
          <a:bodyPr>
            <a:noAutofit/>
          </a:bodyPr>
          <a:lstStyle/>
          <a:p>
            <a:r>
              <a:rPr lang="en-US" dirty="0" smtClean="0"/>
              <a:t>… and a lack of micronutrients. </a:t>
            </a:r>
            <a:endParaRPr lang="en-US" i="1" dirty="0">
              <a:solidFill>
                <a:srgbClr val="000000"/>
              </a:solidFill>
              <a:latin typeface="Verdana"/>
              <a:cs typeface="Verdan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8432410"/>
              </p:ext>
            </p:extLst>
          </p:nvPr>
        </p:nvGraphicFramePr>
        <p:xfrm>
          <a:off x="892969" y="1946672"/>
          <a:ext cx="7358063" cy="4018359"/>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bwMode="auto">
          <a:xfrm>
            <a:off x="6040288" y="1688877"/>
            <a:ext cx="2689318" cy="642938"/>
          </a:xfrm>
          <a:prstGeom prst="rect">
            <a:avLst/>
          </a:prstGeom>
          <a:solidFill>
            <a:schemeClr val="bg1"/>
          </a:solidFill>
          <a:ln>
            <a:noFill/>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dirty="0">
              <a:solidFill>
                <a:srgbClr val="CC0099"/>
              </a:solidFill>
              <a:latin typeface="Helvetica Light" charset="0"/>
              <a:ea typeface="ＭＳ Ｐゴシック" charset="0"/>
              <a:cs typeface="Helvetica Light" charset="0"/>
              <a:sym typeface="Helvetica Light" charset="0"/>
            </a:endParaRPr>
          </a:p>
        </p:txBody>
      </p:sp>
      <p:sp>
        <p:nvSpPr>
          <p:cNvPr id="9" name="Rectangle 8"/>
          <p:cNvSpPr/>
          <p:nvPr/>
        </p:nvSpPr>
        <p:spPr>
          <a:xfrm>
            <a:off x="3407496" y="6163054"/>
            <a:ext cx="5417477" cy="218808"/>
          </a:xfrm>
          <a:prstGeom prst="rect">
            <a:avLst/>
          </a:prstGeom>
        </p:spPr>
        <p:txBody>
          <a:bodyPr wrap="square" lIns="64291" tIns="32146" rIns="64291" bIns="32146">
            <a:spAutoFit/>
          </a:bodyPr>
          <a:lstStyle/>
          <a:p>
            <a:pPr algn="r"/>
            <a:r>
              <a:rPr lang="en-US" sz="1000" i="1" dirty="0"/>
              <a:t>Modified after: </a:t>
            </a:r>
            <a:r>
              <a:rPr lang="en-US" sz="1000" i="1" dirty="0" err="1"/>
              <a:t>Msangi</a:t>
            </a:r>
            <a:r>
              <a:rPr lang="en-US" sz="1000" i="1" dirty="0"/>
              <a:t> and </a:t>
            </a:r>
            <a:r>
              <a:rPr lang="en-US" sz="1000" i="1" dirty="0" err="1"/>
              <a:t>Rosegrant</a:t>
            </a:r>
            <a:r>
              <a:rPr lang="en-US" sz="1000" i="1" dirty="0"/>
              <a:t> 2011. Feeding the Future’s Changing Diets.</a:t>
            </a:r>
          </a:p>
        </p:txBody>
      </p:sp>
      <p:sp>
        <p:nvSpPr>
          <p:cNvPr id="7" name="Rectangle 6"/>
          <p:cNvSpPr/>
          <p:nvPr/>
        </p:nvSpPr>
        <p:spPr bwMode="auto">
          <a:xfrm>
            <a:off x="5195608" y="1568267"/>
            <a:ext cx="2689318" cy="642938"/>
          </a:xfrm>
          <a:prstGeom prst="rect">
            <a:avLst/>
          </a:prstGeom>
          <a:solidFill>
            <a:schemeClr val="bg1"/>
          </a:solidFill>
          <a:ln>
            <a:noFill/>
          </a:ln>
          <a:effectLst/>
          <a:ex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en-US" sz="2500" dirty="0">
              <a:solidFill>
                <a:srgbClr val="CC0099"/>
              </a:solidFill>
              <a:latin typeface="Helvetica Light" charset="0"/>
              <a:ea typeface="ＭＳ Ｐゴシック" charset="0"/>
              <a:cs typeface="Helvetica Light" charset="0"/>
              <a:sym typeface="Helvetica Light" charset="0"/>
            </a:endParaRPr>
          </a:p>
        </p:txBody>
      </p:sp>
      <p:sp>
        <p:nvSpPr>
          <p:cNvPr id="2" name="TextBox 1"/>
          <p:cNvSpPr txBox="1"/>
          <p:nvPr/>
        </p:nvSpPr>
        <p:spPr>
          <a:xfrm>
            <a:off x="783390" y="1300828"/>
            <a:ext cx="3776971" cy="523220"/>
          </a:xfrm>
          <a:prstGeom prst="rect">
            <a:avLst/>
          </a:prstGeom>
          <a:noFill/>
        </p:spPr>
        <p:txBody>
          <a:bodyPr wrap="none" rtlCol="0">
            <a:spAutoFit/>
          </a:bodyPr>
          <a:lstStyle/>
          <a:p>
            <a:r>
              <a:rPr lang="en-US" sz="2800" dirty="0">
                <a:solidFill>
                  <a:srgbClr val="000000"/>
                </a:solidFill>
                <a:latin typeface="Calibri"/>
                <a:cs typeface="Calibri"/>
              </a:rPr>
              <a:t>Fruit &amp; veg consumption</a:t>
            </a:r>
            <a:endParaRPr lang="en-US" sz="2800" dirty="0">
              <a:latin typeface="Calibri"/>
              <a:cs typeface="Calibri"/>
            </a:endParaRPr>
          </a:p>
        </p:txBody>
      </p:sp>
    </p:spTree>
    <p:extLst>
      <p:ext uri="{BB962C8B-B14F-4D97-AF65-F5344CB8AC3E}">
        <p14:creationId xmlns:p14="http://schemas.microsoft.com/office/powerpoint/2010/main" val="316477581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9063"/>
            <a:ext cx="9144000" cy="737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6934200" y="609600"/>
            <a:ext cx="1905000" cy="2209800"/>
          </a:xfrm>
          <a:prstGeom prst="wedgeRoundRectCallout">
            <a:avLst>
              <a:gd name="adj1" fmla="val -244833"/>
              <a:gd name="adj2" fmla="val 11525"/>
              <a:gd name="adj3" fmla="val 16667"/>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Deforesting Myanmar will reduce rainfall in China</a:t>
            </a:r>
            <a:endParaRPr lang="en-GB" sz="2400" dirty="0"/>
          </a:p>
        </p:txBody>
      </p:sp>
    </p:spTree>
    <p:extLst>
      <p:ext uri="{BB962C8B-B14F-4D97-AF65-F5344CB8AC3E}">
        <p14:creationId xmlns:p14="http://schemas.microsoft.com/office/powerpoint/2010/main" val="195880443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p:cNvSpPr>
          <p:nvPr/>
        </p:nvSpPr>
        <p:spPr bwMode="auto">
          <a:xfrm>
            <a:off x="685354" y="609452"/>
            <a:ext cx="7772177" cy="1369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8" tIns="50798" rIns="139695" bIns="50798"/>
          <a:lstStyle/>
          <a:p>
            <a:pPr marL="18975" defTabSz="911912">
              <a:defRPr/>
            </a:pPr>
            <a:endParaRPr lang="en-US" sz="2000" dirty="0">
              <a:cs typeface="Helvetica Light" charset="0"/>
            </a:endParaRPr>
          </a:p>
        </p:txBody>
      </p:sp>
      <p:sp>
        <p:nvSpPr>
          <p:cNvPr id="2" name="Title 1"/>
          <p:cNvSpPr>
            <a:spLocks noGrp="1"/>
          </p:cNvSpPr>
          <p:nvPr>
            <p:ph type="title"/>
          </p:nvPr>
        </p:nvSpPr>
        <p:spPr>
          <a:xfrm>
            <a:off x="457200" y="0"/>
            <a:ext cx="8229600" cy="800100"/>
          </a:xfrm>
        </p:spPr>
        <p:txBody>
          <a:bodyPr>
            <a:normAutofit/>
          </a:bodyPr>
          <a:lstStyle/>
          <a:p>
            <a:r>
              <a:rPr lang="en-US" dirty="0" smtClean="0"/>
              <a:t>Some things trees give to the land</a:t>
            </a:r>
            <a:endParaRPr lang="en-US" dirty="0"/>
          </a:p>
        </p:txBody>
      </p:sp>
      <p:sp>
        <p:nvSpPr>
          <p:cNvPr id="4" name="Content Placeholder 3"/>
          <p:cNvSpPr>
            <a:spLocks noGrp="1"/>
          </p:cNvSpPr>
          <p:nvPr>
            <p:ph sz="half" idx="1"/>
          </p:nvPr>
        </p:nvSpPr>
        <p:spPr>
          <a:xfrm>
            <a:off x="457200" y="990600"/>
            <a:ext cx="4038600" cy="5359400"/>
          </a:xfrm>
        </p:spPr>
        <p:txBody>
          <a:bodyPr>
            <a:noAutofit/>
          </a:bodyPr>
          <a:lstStyle/>
          <a:p>
            <a:pPr>
              <a:lnSpc>
                <a:spcPct val="80000"/>
              </a:lnSpc>
            </a:pPr>
            <a:r>
              <a:rPr lang="en-US" sz="2000" b="1" dirty="0">
                <a:solidFill>
                  <a:srgbClr val="008000"/>
                </a:solidFill>
              </a:rPr>
              <a:t>Soil restoration: </a:t>
            </a:r>
            <a:endParaRPr lang="en-US" sz="2000" b="1" dirty="0" smtClean="0">
              <a:solidFill>
                <a:srgbClr val="008000"/>
              </a:solidFill>
            </a:endParaRPr>
          </a:p>
          <a:p>
            <a:pPr lvl="1">
              <a:lnSpc>
                <a:spcPct val="80000"/>
              </a:lnSpc>
            </a:pPr>
            <a:r>
              <a:rPr lang="en-US" sz="1600" dirty="0" smtClean="0"/>
              <a:t>more </a:t>
            </a:r>
            <a:r>
              <a:rPr lang="en-US" sz="1600" dirty="0"/>
              <a:t>SOC, richer soil microbiology, enhanced percolation, less erosion, less </a:t>
            </a:r>
            <a:r>
              <a:rPr lang="en-US" sz="1600" dirty="0" smtClean="0"/>
              <a:t>degradation</a:t>
            </a:r>
          </a:p>
          <a:p>
            <a:pPr>
              <a:lnSpc>
                <a:spcPct val="80000"/>
              </a:lnSpc>
            </a:pPr>
            <a:r>
              <a:rPr lang="en-US" sz="2000" b="1" dirty="0" smtClean="0">
                <a:solidFill>
                  <a:srgbClr val="008000"/>
                </a:solidFill>
                <a:cs typeface="Calibri"/>
                <a:sym typeface="Verdana" charset="0"/>
              </a:rPr>
              <a:t>Soil fertility: </a:t>
            </a:r>
          </a:p>
          <a:p>
            <a:pPr lvl="1">
              <a:lnSpc>
                <a:spcPct val="80000"/>
              </a:lnSpc>
            </a:pPr>
            <a:r>
              <a:rPr lang="en-US" sz="1600" dirty="0" smtClean="0">
                <a:sym typeface="Verdana" charset="0"/>
              </a:rPr>
              <a:t>more </a:t>
            </a:r>
            <a:r>
              <a:rPr lang="en-US" sz="1600" dirty="0">
                <a:sym typeface="Verdana" charset="0"/>
              </a:rPr>
              <a:t>SOC, more N if legumes, nutrient pump</a:t>
            </a:r>
          </a:p>
          <a:p>
            <a:pPr>
              <a:lnSpc>
                <a:spcPct val="80000"/>
              </a:lnSpc>
            </a:pPr>
            <a:r>
              <a:rPr lang="en-US" sz="2000" b="1" dirty="0">
                <a:solidFill>
                  <a:srgbClr val="008000"/>
                </a:solidFill>
                <a:cs typeface="Calibri"/>
                <a:sym typeface="Verdana" charset="0"/>
              </a:rPr>
              <a:t>Increased carbon </a:t>
            </a:r>
            <a:r>
              <a:rPr lang="en-US" sz="2000" b="1" dirty="0" smtClean="0">
                <a:solidFill>
                  <a:srgbClr val="008000"/>
                </a:solidFill>
                <a:cs typeface="Calibri"/>
                <a:sym typeface="Verdana" charset="0"/>
              </a:rPr>
              <a:t>accumulation</a:t>
            </a:r>
            <a:endParaRPr lang="en-US" sz="2000" b="1" dirty="0">
              <a:solidFill>
                <a:srgbClr val="008000"/>
              </a:solidFill>
              <a:cs typeface="Calibri"/>
              <a:sym typeface="Verdana" charset="0"/>
            </a:endParaRPr>
          </a:p>
          <a:p>
            <a:pPr lvl="1">
              <a:lnSpc>
                <a:spcPct val="80000"/>
              </a:lnSpc>
            </a:pPr>
            <a:r>
              <a:rPr lang="en-US" sz="1600" dirty="0" smtClean="0">
                <a:cs typeface="Calibri"/>
                <a:sym typeface="Verdana" charset="0"/>
              </a:rPr>
              <a:t>6</a:t>
            </a:r>
            <a:r>
              <a:rPr lang="en-US" sz="1600" dirty="0">
                <a:cs typeface="Calibri"/>
                <a:sym typeface="Verdana" charset="0"/>
              </a:rPr>
              <a:t>-10 tons of </a:t>
            </a:r>
            <a:r>
              <a:rPr lang="en-US" sz="1600" dirty="0" smtClean="0">
                <a:cs typeface="Calibri"/>
                <a:sym typeface="Verdana" charset="0"/>
              </a:rPr>
              <a:t>CO</a:t>
            </a:r>
            <a:r>
              <a:rPr lang="en-US" sz="1600" baseline="-19000" dirty="0" smtClean="0">
                <a:cs typeface="Calibri"/>
                <a:sym typeface="Verdana" charset="0"/>
              </a:rPr>
              <a:t>2-eq.</a:t>
            </a:r>
            <a:r>
              <a:rPr lang="en-US" sz="1600" dirty="0" smtClean="0">
                <a:cs typeface="Calibri"/>
                <a:sym typeface="Verdana" charset="0"/>
              </a:rPr>
              <a:t> </a:t>
            </a:r>
            <a:r>
              <a:rPr lang="en-US" sz="1600" baseline="-19000" dirty="0" smtClean="0">
                <a:cs typeface="Calibri"/>
                <a:sym typeface="Verdana" charset="0"/>
              </a:rPr>
              <a:t> </a:t>
            </a:r>
            <a:r>
              <a:rPr lang="en-US" sz="1600" dirty="0">
                <a:cs typeface="Calibri"/>
                <a:sym typeface="Verdana" charset="0"/>
              </a:rPr>
              <a:t>per hectare per year </a:t>
            </a:r>
            <a:r>
              <a:rPr lang="en-US" sz="1600" dirty="0" smtClean="0">
                <a:cs typeface="Calibri"/>
                <a:sym typeface="Verdana" charset="0"/>
              </a:rPr>
              <a:t>are common</a:t>
            </a:r>
          </a:p>
          <a:p>
            <a:pPr>
              <a:lnSpc>
                <a:spcPct val="80000"/>
              </a:lnSpc>
            </a:pPr>
            <a:r>
              <a:rPr lang="en-US" sz="2000" b="1" dirty="0">
                <a:solidFill>
                  <a:srgbClr val="008000"/>
                </a:solidFill>
              </a:rPr>
              <a:t>Higher biodiversity: </a:t>
            </a:r>
            <a:endParaRPr lang="en-US" sz="2000" b="1" dirty="0" smtClean="0">
              <a:solidFill>
                <a:srgbClr val="008000"/>
              </a:solidFill>
            </a:endParaRPr>
          </a:p>
          <a:p>
            <a:pPr lvl="1">
              <a:lnSpc>
                <a:spcPct val="80000"/>
              </a:lnSpc>
            </a:pPr>
            <a:r>
              <a:rPr lang="en-US" sz="1600" dirty="0" smtClean="0"/>
              <a:t>fewer </a:t>
            </a:r>
            <a:r>
              <a:rPr lang="en-US" sz="1600" dirty="0"/>
              <a:t>niches for pests, more niches for pest predators</a:t>
            </a:r>
          </a:p>
          <a:p>
            <a:pPr>
              <a:lnSpc>
                <a:spcPct val="80000"/>
              </a:lnSpc>
            </a:pPr>
            <a:r>
              <a:rPr lang="en-US" sz="2000" b="1" dirty="0" smtClean="0">
                <a:solidFill>
                  <a:srgbClr val="008000"/>
                </a:solidFill>
              </a:rPr>
              <a:t>Lower input requirements: </a:t>
            </a:r>
          </a:p>
          <a:p>
            <a:pPr lvl="1">
              <a:lnSpc>
                <a:spcPct val="80000"/>
              </a:lnSpc>
            </a:pPr>
            <a:r>
              <a:rPr lang="en-US" sz="1600" dirty="0" smtClean="0"/>
              <a:t>fewer </a:t>
            </a:r>
            <a:r>
              <a:rPr lang="en-US" sz="1600" dirty="0"/>
              <a:t>pesticides, fewer </a:t>
            </a:r>
            <a:r>
              <a:rPr lang="en-US" sz="1600" dirty="0" err="1"/>
              <a:t>fertilisers</a:t>
            </a:r>
            <a:endParaRPr lang="en-US" sz="1600" dirty="0"/>
          </a:p>
          <a:p>
            <a:pPr>
              <a:lnSpc>
                <a:spcPct val="80000"/>
              </a:lnSpc>
            </a:pPr>
            <a:r>
              <a:rPr lang="en-US" sz="2000" b="1" dirty="0" smtClean="0">
                <a:solidFill>
                  <a:srgbClr val="008000"/>
                </a:solidFill>
              </a:rPr>
              <a:t>Higher productivity: </a:t>
            </a:r>
          </a:p>
          <a:p>
            <a:pPr lvl="1">
              <a:lnSpc>
                <a:spcPct val="80000"/>
              </a:lnSpc>
            </a:pPr>
            <a:r>
              <a:rPr lang="en-US" sz="1600" dirty="0" smtClean="0"/>
              <a:t>better use of water, nutrients,</a:t>
            </a:r>
            <a:r>
              <a:rPr lang="en-US" sz="1600" dirty="0"/>
              <a:t> </a:t>
            </a:r>
            <a:r>
              <a:rPr lang="en-US" sz="1600" dirty="0" smtClean="0"/>
              <a:t>light</a:t>
            </a:r>
          </a:p>
          <a:p>
            <a:pPr>
              <a:lnSpc>
                <a:spcPct val="80000"/>
              </a:lnSpc>
            </a:pPr>
            <a:r>
              <a:rPr lang="en-US" sz="2000" b="1" dirty="0" smtClean="0">
                <a:solidFill>
                  <a:srgbClr val="008000"/>
                </a:solidFill>
              </a:rPr>
              <a:t>Better, crop yields</a:t>
            </a:r>
            <a:r>
              <a:rPr lang="en-US" sz="2000" dirty="0" smtClean="0">
                <a:solidFill>
                  <a:srgbClr val="008000"/>
                </a:solidFill>
              </a:rPr>
              <a:t>: </a:t>
            </a:r>
          </a:p>
          <a:p>
            <a:pPr lvl="1">
              <a:lnSpc>
                <a:spcPct val="80000"/>
              </a:lnSpc>
            </a:pPr>
            <a:r>
              <a:rPr lang="en-US" sz="1600" dirty="0" smtClean="0"/>
              <a:t>more soil organic matter, better plant nutrient availability, protective microclimate</a:t>
            </a:r>
          </a:p>
        </p:txBody>
      </p:sp>
      <p:sp>
        <p:nvSpPr>
          <p:cNvPr id="3" name="Content Placeholder 2"/>
          <p:cNvSpPr>
            <a:spLocks noGrp="1"/>
          </p:cNvSpPr>
          <p:nvPr>
            <p:ph sz="half" idx="2"/>
          </p:nvPr>
        </p:nvSpPr>
        <p:spPr>
          <a:xfrm>
            <a:off x="4648200" y="990600"/>
            <a:ext cx="4038600" cy="5359400"/>
          </a:xfrm>
        </p:spPr>
        <p:txBody>
          <a:bodyPr>
            <a:noAutofit/>
          </a:bodyPr>
          <a:lstStyle/>
          <a:p>
            <a:pPr>
              <a:lnSpc>
                <a:spcPct val="80000"/>
              </a:lnSpc>
            </a:pPr>
            <a:r>
              <a:rPr lang="en-US" sz="2000" b="1" dirty="0">
                <a:solidFill>
                  <a:srgbClr val="008000"/>
                </a:solidFill>
              </a:rPr>
              <a:t>Better nutrition</a:t>
            </a:r>
            <a:r>
              <a:rPr lang="en-US" sz="2000" b="1" dirty="0" smtClean="0">
                <a:solidFill>
                  <a:srgbClr val="008000"/>
                </a:solidFill>
              </a:rPr>
              <a:t>:</a:t>
            </a:r>
          </a:p>
          <a:p>
            <a:pPr lvl="1">
              <a:lnSpc>
                <a:spcPct val="80000"/>
              </a:lnSpc>
            </a:pPr>
            <a:r>
              <a:rPr lang="en-US" sz="1600" dirty="0" smtClean="0">
                <a:solidFill>
                  <a:srgbClr val="008000"/>
                </a:solidFill>
              </a:rPr>
              <a:t> </a:t>
            </a:r>
            <a:r>
              <a:rPr lang="en-US" sz="1600" dirty="0"/>
              <a:t>fruits, fodder, multi-crop system support</a:t>
            </a:r>
          </a:p>
          <a:p>
            <a:pPr>
              <a:lnSpc>
                <a:spcPct val="80000"/>
              </a:lnSpc>
            </a:pPr>
            <a:r>
              <a:rPr lang="en-US" sz="2000" b="1" dirty="0">
                <a:solidFill>
                  <a:srgbClr val="008000"/>
                </a:solidFill>
              </a:rPr>
              <a:t>Livestock farming: </a:t>
            </a:r>
            <a:endParaRPr lang="en-US" sz="2000" b="1" dirty="0" smtClean="0">
              <a:solidFill>
                <a:srgbClr val="008000"/>
              </a:solidFill>
            </a:endParaRPr>
          </a:p>
          <a:p>
            <a:pPr lvl="1">
              <a:lnSpc>
                <a:spcPct val="80000"/>
              </a:lnSpc>
            </a:pPr>
            <a:r>
              <a:rPr lang="en-US" sz="1600" dirty="0" smtClean="0"/>
              <a:t>more </a:t>
            </a:r>
            <a:r>
              <a:rPr lang="en-US" sz="1600" dirty="0"/>
              <a:t>dry season fodder availability</a:t>
            </a:r>
          </a:p>
          <a:p>
            <a:pPr>
              <a:lnSpc>
                <a:spcPct val="80000"/>
              </a:lnSpc>
            </a:pPr>
            <a:r>
              <a:rPr lang="en-US" sz="2000" b="1" dirty="0">
                <a:solidFill>
                  <a:srgbClr val="008000"/>
                </a:solidFill>
              </a:rPr>
              <a:t>Weather resilience: </a:t>
            </a:r>
            <a:endParaRPr lang="en-US" sz="2000" b="1" dirty="0" smtClean="0">
              <a:solidFill>
                <a:srgbClr val="008000"/>
              </a:solidFill>
            </a:endParaRPr>
          </a:p>
          <a:p>
            <a:pPr lvl="1">
              <a:lnSpc>
                <a:spcPct val="80000"/>
              </a:lnSpc>
            </a:pPr>
            <a:r>
              <a:rPr lang="en-US" sz="1600" dirty="0" smtClean="0"/>
              <a:t>roots </a:t>
            </a:r>
            <a:r>
              <a:rPr lang="en-US" sz="1600" dirty="0"/>
              <a:t>pump water, trees offer shade and windbreaks</a:t>
            </a:r>
          </a:p>
          <a:p>
            <a:pPr>
              <a:lnSpc>
                <a:spcPct val="80000"/>
              </a:lnSpc>
            </a:pPr>
            <a:r>
              <a:rPr lang="en-US" sz="2000" b="1" dirty="0">
                <a:solidFill>
                  <a:srgbClr val="008000"/>
                </a:solidFill>
              </a:rPr>
              <a:t>Insurance: </a:t>
            </a:r>
            <a:endParaRPr lang="en-US" sz="2000" b="1" dirty="0" smtClean="0">
              <a:solidFill>
                <a:srgbClr val="008000"/>
              </a:solidFill>
            </a:endParaRPr>
          </a:p>
          <a:p>
            <a:pPr lvl="1">
              <a:lnSpc>
                <a:spcPct val="80000"/>
              </a:lnSpc>
            </a:pPr>
            <a:r>
              <a:rPr lang="en-US" sz="1600" dirty="0" smtClean="0"/>
              <a:t>in </a:t>
            </a:r>
            <a:r>
              <a:rPr lang="en-US" sz="1600" dirty="0"/>
              <a:t>hard times, farmers can sell timber</a:t>
            </a:r>
          </a:p>
          <a:p>
            <a:pPr>
              <a:lnSpc>
                <a:spcPct val="80000"/>
              </a:lnSpc>
            </a:pPr>
            <a:r>
              <a:rPr lang="en-US" sz="2000" b="1" dirty="0">
                <a:solidFill>
                  <a:srgbClr val="008000"/>
                </a:solidFill>
              </a:rPr>
              <a:t>Income diversification: </a:t>
            </a:r>
            <a:endParaRPr lang="en-US" sz="2000" b="1" dirty="0" smtClean="0">
              <a:solidFill>
                <a:srgbClr val="008000"/>
              </a:solidFill>
            </a:endParaRPr>
          </a:p>
          <a:p>
            <a:pPr lvl="1">
              <a:lnSpc>
                <a:spcPct val="80000"/>
              </a:lnSpc>
            </a:pPr>
            <a:r>
              <a:rPr lang="en-US" sz="1600" dirty="0" smtClean="0"/>
              <a:t>crops</a:t>
            </a:r>
            <a:r>
              <a:rPr lang="en-US" sz="1600" dirty="0"/>
              <a:t>, fuel, fodder, timber, fruits</a:t>
            </a:r>
          </a:p>
          <a:p>
            <a:pPr>
              <a:lnSpc>
                <a:spcPct val="80000"/>
              </a:lnSpc>
            </a:pPr>
            <a:r>
              <a:rPr lang="en-US" sz="2000" b="1" dirty="0">
                <a:solidFill>
                  <a:srgbClr val="008000"/>
                </a:solidFill>
              </a:rPr>
              <a:t>Health: </a:t>
            </a:r>
            <a:endParaRPr lang="en-US" sz="2000" b="1" dirty="0" smtClean="0">
              <a:solidFill>
                <a:srgbClr val="008000"/>
              </a:solidFill>
            </a:endParaRPr>
          </a:p>
          <a:p>
            <a:pPr lvl="1">
              <a:lnSpc>
                <a:spcPct val="80000"/>
              </a:lnSpc>
            </a:pPr>
            <a:r>
              <a:rPr lang="en-US" sz="1600" dirty="0" smtClean="0"/>
              <a:t>nutrition</a:t>
            </a:r>
            <a:r>
              <a:rPr lang="en-US" sz="1600" dirty="0"/>
              <a:t>, medicinal barks and leaves</a:t>
            </a:r>
          </a:p>
          <a:p>
            <a:pPr>
              <a:lnSpc>
                <a:spcPct val="80000"/>
              </a:lnSpc>
            </a:pPr>
            <a:r>
              <a:rPr lang="en-US" sz="2000" b="1" dirty="0">
                <a:solidFill>
                  <a:srgbClr val="008000"/>
                </a:solidFill>
              </a:rPr>
              <a:t>Energy resources: </a:t>
            </a:r>
            <a:endParaRPr lang="en-US" sz="2000" b="1" dirty="0" smtClean="0">
              <a:solidFill>
                <a:srgbClr val="008000"/>
              </a:solidFill>
            </a:endParaRPr>
          </a:p>
          <a:p>
            <a:pPr lvl="1">
              <a:lnSpc>
                <a:spcPct val="80000"/>
              </a:lnSpc>
            </a:pPr>
            <a:r>
              <a:rPr lang="en-US" sz="1600" dirty="0" err="1" smtClean="0"/>
              <a:t>fuelwood</a:t>
            </a:r>
            <a:r>
              <a:rPr lang="en-US" sz="1600" dirty="0"/>
              <a:t>, charcoal</a:t>
            </a:r>
          </a:p>
          <a:p>
            <a:pPr>
              <a:lnSpc>
                <a:spcPct val="80000"/>
              </a:lnSpc>
            </a:pPr>
            <a:r>
              <a:rPr lang="en-US" sz="2000" b="1" dirty="0">
                <a:solidFill>
                  <a:srgbClr val="008000"/>
                </a:solidFill>
              </a:rPr>
              <a:t>Reduced deforestation: </a:t>
            </a:r>
            <a:endParaRPr lang="en-US" sz="2000" b="1" dirty="0" smtClean="0">
              <a:solidFill>
                <a:srgbClr val="008000"/>
              </a:solidFill>
            </a:endParaRPr>
          </a:p>
          <a:p>
            <a:pPr lvl="1">
              <a:lnSpc>
                <a:spcPct val="80000"/>
              </a:lnSpc>
            </a:pPr>
            <a:r>
              <a:rPr lang="en-US" sz="1600" dirty="0" smtClean="0"/>
              <a:t>more </a:t>
            </a:r>
            <a:r>
              <a:rPr lang="en-US" sz="1600" dirty="0"/>
              <a:t>tree products sourced off-</a:t>
            </a:r>
            <a:r>
              <a:rPr lang="en-US" sz="1600" dirty="0" smtClean="0"/>
              <a:t>forest</a:t>
            </a:r>
            <a:endParaRPr lang="en-US" sz="1600" b="1" dirty="0">
              <a:solidFill>
                <a:srgbClr val="008000"/>
              </a:solidFill>
            </a:endParaRPr>
          </a:p>
        </p:txBody>
      </p:sp>
    </p:spTree>
    <p:extLst>
      <p:ext uri="{BB962C8B-B14F-4D97-AF65-F5344CB8AC3E}">
        <p14:creationId xmlns:p14="http://schemas.microsoft.com/office/powerpoint/2010/main" val="19550105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16200000">
            <a:off x="3900053" y="-165862"/>
            <a:ext cx="2307027" cy="6913800"/>
          </a:xfrm>
          <a:prstGeom prst="triangle">
            <a:avLst/>
          </a:prstGeom>
          <a:gradFill flip="none" rotWithShape="1">
            <a:gsLst>
              <a:gs pos="0">
                <a:schemeClr val="accent3">
                  <a:tint val="100000"/>
                  <a:shade val="100000"/>
                  <a:satMod val="130000"/>
                  <a:alpha val="40000"/>
                </a:schemeClr>
              </a:gs>
              <a:gs pos="100000">
                <a:schemeClr val="accent3">
                  <a:tint val="50000"/>
                  <a:shade val="100000"/>
                  <a:satMod val="350000"/>
                  <a:alpha val="40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cxnSp>
        <p:nvCxnSpPr>
          <p:cNvPr id="3" name="Straight Connector 2"/>
          <p:cNvCxnSpPr/>
          <p:nvPr/>
        </p:nvCxnSpPr>
        <p:spPr bwMode="auto">
          <a:xfrm>
            <a:off x="1584793" y="1012879"/>
            <a:ext cx="0" cy="4809909"/>
          </a:xfrm>
          <a:prstGeom prst="line">
            <a:avLst/>
          </a:prstGeom>
          <a:solidFill>
            <a:srgbClr val="095CC4"/>
          </a:solidFill>
          <a:ln w="50800" cap="flat" cmpd="sng" algn="ctr">
            <a:solidFill>
              <a:schemeClr val="tx1"/>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flipH="1">
            <a:off x="1584793" y="5822788"/>
            <a:ext cx="6227567" cy="5895"/>
          </a:xfrm>
          <a:prstGeom prst="line">
            <a:avLst/>
          </a:prstGeom>
          <a:solidFill>
            <a:srgbClr val="095CC4"/>
          </a:solidFill>
          <a:ln w="50800" cap="flat" cmpd="sng" algn="ctr">
            <a:solidFill>
              <a:schemeClr val="tx1"/>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2141730" y="1266032"/>
            <a:ext cx="5619999" cy="4151711"/>
          </a:xfrm>
          <a:prstGeom prst="line">
            <a:avLst/>
          </a:prstGeom>
          <a:solidFill>
            <a:srgbClr val="095CC4"/>
          </a:solidFill>
          <a:ln w="114300" cap="flat" cmpd="sng" algn="ctr">
            <a:solidFill>
              <a:schemeClr val="tx1"/>
            </a:solidFill>
            <a:prstDash val="solid"/>
            <a:miter lim="0"/>
            <a:headEnd type="none" w="med" len="med"/>
            <a:tailEnd type="stealth"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flipV="1">
            <a:off x="2242991" y="1063509"/>
            <a:ext cx="5518738" cy="4101081"/>
          </a:xfrm>
          <a:prstGeom prst="line">
            <a:avLst/>
          </a:prstGeom>
          <a:solidFill>
            <a:srgbClr val="095CC4"/>
          </a:solidFill>
          <a:ln w="114300" cap="flat" cmpd="sng" algn="ctr">
            <a:solidFill>
              <a:srgbClr val="FF6600"/>
            </a:solidFill>
            <a:prstDash val="solid"/>
            <a:miter lim="0"/>
            <a:headEnd type="none" w="med" len="med"/>
            <a:tailEnd type="stealth"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p:cNvSpPr txBox="1"/>
          <p:nvPr/>
        </p:nvSpPr>
        <p:spPr>
          <a:xfrm rot="19369709">
            <a:off x="2031905" y="3620721"/>
            <a:ext cx="2388240" cy="618918"/>
          </a:xfrm>
          <a:prstGeom prst="rect">
            <a:avLst/>
          </a:prstGeom>
          <a:noFill/>
        </p:spPr>
        <p:txBody>
          <a:bodyPr wrap="square" lIns="64291" tIns="32146" rIns="64291" bIns="32146" rtlCol="0">
            <a:spAutoFit/>
          </a:bodyPr>
          <a:lstStyle/>
          <a:p>
            <a:r>
              <a:rPr lang="en-US" dirty="0" smtClean="0"/>
              <a:t>Expertise, </a:t>
            </a:r>
          </a:p>
          <a:p>
            <a:r>
              <a:rPr lang="en-US" dirty="0" smtClean="0"/>
              <a:t>knowledge, Skills </a:t>
            </a:r>
            <a:endParaRPr lang="en-US" dirty="0"/>
          </a:p>
        </p:txBody>
      </p:sp>
      <p:sp>
        <p:nvSpPr>
          <p:cNvPr id="17" name="TextBox 16"/>
          <p:cNvSpPr txBox="1"/>
          <p:nvPr/>
        </p:nvSpPr>
        <p:spPr>
          <a:xfrm rot="2223949">
            <a:off x="2180900" y="1707559"/>
            <a:ext cx="2749132" cy="341919"/>
          </a:xfrm>
          <a:prstGeom prst="rect">
            <a:avLst/>
          </a:prstGeom>
          <a:noFill/>
        </p:spPr>
        <p:txBody>
          <a:bodyPr wrap="none" lIns="64291" tIns="32146" rIns="64291" bIns="32146" rtlCol="0">
            <a:spAutoFit/>
          </a:bodyPr>
          <a:lstStyle/>
          <a:p>
            <a:r>
              <a:rPr lang="en-US" dirty="0" smtClean="0"/>
              <a:t>Capital (except land), inputs</a:t>
            </a:r>
          </a:p>
        </p:txBody>
      </p:sp>
      <p:sp>
        <p:nvSpPr>
          <p:cNvPr id="19" name="TextBox 18"/>
          <p:cNvSpPr txBox="1"/>
          <p:nvPr/>
        </p:nvSpPr>
        <p:spPr>
          <a:xfrm>
            <a:off x="724073" y="5924049"/>
            <a:ext cx="3189729" cy="372696"/>
          </a:xfrm>
          <a:prstGeom prst="rect">
            <a:avLst/>
          </a:prstGeom>
          <a:noFill/>
        </p:spPr>
        <p:txBody>
          <a:bodyPr wrap="square" lIns="64291" tIns="32146" rIns="64291" bIns="32146" rtlCol="0">
            <a:spAutoFit/>
          </a:bodyPr>
          <a:lstStyle/>
          <a:p>
            <a:r>
              <a:rPr lang="en-US" sz="2000" dirty="0"/>
              <a:t>Intensive agriculture</a:t>
            </a:r>
          </a:p>
        </p:txBody>
      </p:sp>
      <p:sp>
        <p:nvSpPr>
          <p:cNvPr id="20" name="TextBox 19"/>
          <p:cNvSpPr txBox="1"/>
          <p:nvPr/>
        </p:nvSpPr>
        <p:spPr>
          <a:xfrm>
            <a:off x="5685874" y="5974680"/>
            <a:ext cx="3189729" cy="372696"/>
          </a:xfrm>
          <a:prstGeom prst="rect">
            <a:avLst/>
          </a:prstGeom>
          <a:noFill/>
        </p:spPr>
        <p:txBody>
          <a:bodyPr wrap="square" lIns="64291" tIns="32146" rIns="64291" bIns="32146" rtlCol="0">
            <a:spAutoFit/>
          </a:bodyPr>
          <a:lstStyle/>
          <a:p>
            <a:r>
              <a:rPr lang="en-US" sz="2000" dirty="0"/>
              <a:t>Agroecological systems</a:t>
            </a:r>
          </a:p>
        </p:txBody>
      </p:sp>
      <p:cxnSp>
        <p:nvCxnSpPr>
          <p:cNvPr id="22" name="Straight Arrow Connector 21"/>
          <p:cNvCxnSpPr/>
          <p:nvPr/>
        </p:nvCxnSpPr>
        <p:spPr bwMode="auto">
          <a:xfrm>
            <a:off x="3225800" y="6195043"/>
            <a:ext cx="2349500" cy="0"/>
          </a:xfrm>
          <a:prstGeom prst="straightConnector1">
            <a:avLst/>
          </a:prstGeom>
          <a:solidFill>
            <a:srgbClr val="095CC4"/>
          </a:solidFill>
          <a:ln w="152400" cap="rnd" cmpd="sng" algn="ctr">
            <a:solidFill>
              <a:srgbClr val="CC0099"/>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rot="19369709">
            <a:off x="5290188" y="1875501"/>
            <a:ext cx="3122657" cy="1172915"/>
          </a:xfrm>
          <a:prstGeom prst="rect">
            <a:avLst/>
          </a:prstGeom>
          <a:noFill/>
        </p:spPr>
        <p:txBody>
          <a:bodyPr wrap="none" lIns="64291" tIns="32146" rIns="64291" bIns="32146" rtlCol="0">
            <a:spAutoFit/>
          </a:bodyPr>
          <a:lstStyle/>
          <a:p>
            <a:r>
              <a:rPr lang="en-US" dirty="0" smtClean="0"/>
              <a:t>Resilience, sustainability</a:t>
            </a:r>
          </a:p>
          <a:p>
            <a:r>
              <a:rPr lang="en-US" dirty="0"/>
              <a:t>r</a:t>
            </a:r>
            <a:r>
              <a:rPr lang="en-US" dirty="0" smtClean="0"/>
              <a:t>isk proofing, micronutrients, </a:t>
            </a:r>
            <a:br>
              <a:rPr lang="en-US" dirty="0" smtClean="0"/>
            </a:br>
            <a:r>
              <a:rPr lang="en-US" dirty="0" smtClean="0"/>
              <a:t>biodiversity, mitigation, </a:t>
            </a:r>
            <a:br>
              <a:rPr lang="en-US" dirty="0" smtClean="0"/>
            </a:br>
            <a:r>
              <a:rPr lang="en-US" dirty="0" smtClean="0"/>
              <a:t>adaptation, water availability…</a:t>
            </a:r>
            <a:endParaRPr lang="en-US" dirty="0"/>
          </a:p>
        </p:txBody>
      </p:sp>
      <p:sp>
        <p:nvSpPr>
          <p:cNvPr id="24" name="TextBox 23"/>
          <p:cNvSpPr txBox="1"/>
          <p:nvPr/>
        </p:nvSpPr>
        <p:spPr>
          <a:xfrm rot="2223949">
            <a:off x="4354773" y="4088641"/>
            <a:ext cx="2855155" cy="1372970"/>
          </a:xfrm>
          <a:prstGeom prst="rect">
            <a:avLst/>
          </a:prstGeom>
          <a:noFill/>
        </p:spPr>
        <p:txBody>
          <a:bodyPr wrap="none" lIns="64291" tIns="32146" rIns="64291" bIns="32146" rtlCol="0">
            <a:spAutoFit/>
          </a:bodyPr>
          <a:lstStyle/>
          <a:p>
            <a:r>
              <a:rPr lang="en-US" sz="1700" dirty="0" smtClean="0"/>
              <a:t>Neg. externalities</a:t>
            </a:r>
            <a:r>
              <a:rPr lang="en-US" sz="1700" dirty="0"/>
              <a:t>: GHG, land </a:t>
            </a:r>
            <a:br>
              <a:rPr lang="en-US" sz="1700" dirty="0"/>
            </a:br>
            <a:r>
              <a:rPr lang="en-US" sz="1700" dirty="0"/>
              <a:t>degradation, </a:t>
            </a:r>
            <a:r>
              <a:rPr lang="en-US" sz="1700" dirty="0" smtClean="0"/>
              <a:t>biodiversity </a:t>
            </a:r>
            <a:r>
              <a:rPr lang="en-US" sz="1700" dirty="0"/>
              <a:t>loss, </a:t>
            </a:r>
            <a:br>
              <a:rPr lang="en-US" sz="1700" dirty="0"/>
            </a:br>
            <a:r>
              <a:rPr lang="en-US" sz="1700" dirty="0"/>
              <a:t>autonomy </a:t>
            </a:r>
            <a:r>
              <a:rPr lang="en-US" sz="1700" dirty="0" smtClean="0"/>
              <a:t>loss, </a:t>
            </a:r>
            <a:r>
              <a:rPr lang="en-US" sz="1700" dirty="0"/>
              <a:t>nutrient </a:t>
            </a:r>
            <a:r>
              <a:rPr lang="en-US" sz="1700" dirty="0" smtClean="0"/>
              <a:t/>
            </a:r>
            <a:br>
              <a:rPr lang="en-US" sz="1700" dirty="0" smtClean="0"/>
            </a:br>
            <a:r>
              <a:rPr lang="en-US" sz="1700" dirty="0" smtClean="0"/>
              <a:t>deficiency, weather risks,</a:t>
            </a:r>
            <a:br>
              <a:rPr lang="en-US" sz="1700" dirty="0" smtClean="0"/>
            </a:br>
            <a:r>
              <a:rPr lang="en-US" sz="1700" dirty="0" smtClean="0"/>
              <a:t>water stress, debt…</a:t>
            </a:r>
            <a:endParaRPr lang="en-US" sz="1700" dirty="0"/>
          </a:p>
        </p:txBody>
      </p:sp>
      <p:sp>
        <p:nvSpPr>
          <p:cNvPr id="2" name="Title 1"/>
          <p:cNvSpPr>
            <a:spLocks noGrp="1"/>
          </p:cNvSpPr>
          <p:nvPr>
            <p:ph type="title"/>
          </p:nvPr>
        </p:nvSpPr>
        <p:spPr>
          <a:xfrm>
            <a:off x="457200" y="25368"/>
            <a:ext cx="8229600" cy="1143000"/>
          </a:xfrm>
        </p:spPr>
        <p:txBody>
          <a:bodyPr>
            <a:normAutofit/>
          </a:bodyPr>
          <a:lstStyle/>
          <a:p>
            <a:r>
              <a:rPr lang="en-US" dirty="0" smtClean="0"/>
              <a:t>The sustainability transition</a:t>
            </a:r>
            <a:endParaRPr lang="en-US" dirty="0"/>
          </a:p>
        </p:txBody>
      </p:sp>
      <p:sp>
        <p:nvSpPr>
          <p:cNvPr id="7" name="TextBox 6"/>
          <p:cNvSpPr txBox="1"/>
          <p:nvPr/>
        </p:nvSpPr>
        <p:spPr>
          <a:xfrm>
            <a:off x="7671296" y="3068532"/>
            <a:ext cx="1255760" cy="369332"/>
          </a:xfrm>
          <a:prstGeom prst="rect">
            <a:avLst/>
          </a:prstGeom>
          <a:noFill/>
        </p:spPr>
        <p:txBody>
          <a:bodyPr wrap="none" rtlCol="0">
            <a:spAutoFit/>
          </a:bodyPr>
          <a:lstStyle/>
          <a:p>
            <a:r>
              <a:rPr lang="en-US" b="1" dirty="0" smtClean="0"/>
              <a:t>Yield range</a:t>
            </a:r>
            <a:endParaRPr lang="en-US" b="1" dirty="0"/>
          </a:p>
        </p:txBody>
      </p:sp>
      <p:sp>
        <p:nvSpPr>
          <p:cNvPr id="18" name="Isosceles Triangle 17"/>
          <p:cNvSpPr/>
          <p:nvPr/>
        </p:nvSpPr>
        <p:spPr>
          <a:xfrm rot="15430934">
            <a:off x="3977971" y="-1258432"/>
            <a:ext cx="2420110" cy="7365323"/>
          </a:xfrm>
          <a:prstGeom prst="triangle">
            <a:avLst/>
          </a:prstGeom>
          <a:gradFill flip="none" rotWithShape="1">
            <a:gsLst>
              <a:gs pos="0">
                <a:schemeClr val="accent1">
                  <a:tint val="100000"/>
                  <a:shade val="100000"/>
                  <a:satMod val="130000"/>
                  <a:alpha val="24000"/>
                </a:schemeClr>
              </a:gs>
              <a:gs pos="100000">
                <a:schemeClr val="accent1">
                  <a:tint val="50000"/>
                  <a:shade val="100000"/>
                  <a:satMod val="350000"/>
                  <a:alpha val="2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8510467" y="296755"/>
            <a:ext cx="633533" cy="27717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791610" y="983702"/>
            <a:ext cx="1290362" cy="369332"/>
          </a:xfrm>
          <a:prstGeom prst="rect">
            <a:avLst/>
          </a:prstGeom>
          <a:noFill/>
        </p:spPr>
        <p:txBody>
          <a:bodyPr wrap="none" rtlCol="0">
            <a:spAutoFit/>
          </a:bodyPr>
          <a:lstStyle/>
          <a:p>
            <a:r>
              <a:rPr lang="en-US" b="1" dirty="0" smtClean="0"/>
              <a:t>Net income</a:t>
            </a:r>
            <a:endParaRPr lang="en-US" b="1" dirty="0"/>
          </a:p>
        </p:txBody>
      </p:sp>
    </p:spTree>
    <p:extLst>
      <p:ext uri="{BB962C8B-B14F-4D97-AF65-F5344CB8AC3E}">
        <p14:creationId xmlns:p14="http://schemas.microsoft.com/office/powerpoint/2010/main" val="45428624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p:cNvSpPr>
            <a:spLocks noGrp="1"/>
          </p:cNvSpPr>
          <p:nvPr>
            <p:ph type="ctrTitle"/>
          </p:nvPr>
        </p:nvSpPr>
        <p:spPr bwMode="auto">
          <a:noFill/>
          <a:ln>
            <a:miter lim="800000"/>
            <a:headEnd/>
            <a:tailEnd/>
          </a:ln>
        </p:spPr>
        <p:txBody>
          <a:bodyPr vert="horz" wrap="square" lIns="64291" tIns="32146" rIns="64291" bIns="32146" numCol="1" anchor="t" anchorCtr="0" compatLnSpc="1">
            <a:prstTxWarp prst="textNoShape">
              <a:avLst/>
            </a:prstTxWarp>
            <a:normAutofit/>
          </a:bodyPr>
          <a:lstStyle/>
          <a:p>
            <a:pPr eaLnBrk="1"/>
            <a:r>
              <a:rPr lang="en-GB" sz="5100" dirty="0" smtClean="0"/>
              <a:t>How do we get there?</a:t>
            </a:r>
            <a:endParaRPr lang="en-GB" sz="5100" dirty="0"/>
          </a:p>
        </p:txBody>
      </p:sp>
      <p:sp>
        <p:nvSpPr>
          <p:cNvPr id="53251" name="Subtitle 4"/>
          <p:cNvSpPr>
            <a:spLocks noGrp="1"/>
          </p:cNvSpPr>
          <p:nvPr>
            <p:ph type="subTitle" idx="1"/>
          </p:nvPr>
        </p:nvSpPr>
        <p:spPr bwMode="auto">
          <a:noFill/>
          <a:ln>
            <a:miter lim="800000"/>
            <a:headEnd/>
            <a:tailEnd/>
          </a:ln>
        </p:spPr>
        <p:txBody>
          <a:bodyPr vert="horz" wrap="square" lIns="64291" tIns="32146" rIns="64291" bIns="32146" numCol="1" anchor="t" anchorCtr="0" compatLnSpc="1">
            <a:prstTxWarp prst="textNoShape">
              <a:avLst/>
            </a:prstTxWarp>
          </a:bodyPr>
          <a:lstStyle/>
          <a:p>
            <a:pPr eaLnBrk="1"/>
            <a:endParaRPr lang="en-GB" smtClean="0"/>
          </a:p>
        </p:txBody>
      </p:sp>
    </p:spTree>
    <p:extLst>
      <p:ext uri="{BB962C8B-B14F-4D97-AF65-F5344CB8AC3E}">
        <p14:creationId xmlns:p14="http://schemas.microsoft.com/office/powerpoint/2010/main" val="196650547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53" name="Picture 13" descr="image6.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35581" y="959488"/>
            <a:ext cx="3645283" cy="4977483"/>
          </a:xfrm>
          <a:prstGeom prst="rect">
            <a:avLst/>
          </a:prstGeom>
          <a:noFill/>
          <a:ln w="12700">
            <a:noFill/>
            <a:miter lim="0"/>
            <a:headEnd/>
            <a:tailEnd/>
          </a:ln>
        </p:spPr>
      </p:pic>
      <p:grpSp>
        <p:nvGrpSpPr>
          <p:cNvPr id="3" name="Group 2"/>
          <p:cNvGrpSpPr/>
          <p:nvPr/>
        </p:nvGrpSpPr>
        <p:grpSpPr>
          <a:xfrm>
            <a:off x="942147" y="959488"/>
            <a:ext cx="3326015" cy="4993409"/>
            <a:chOff x="5608138" y="1631302"/>
            <a:chExt cx="3326015" cy="4993409"/>
          </a:xfrm>
        </p:grpSpPr>
        <p:grpSp>
          <p:nvGrpSpPr>
            <p:cNvPr id="36866" name="Group 1"/>
            <p:cNvGrpSpPr>
              <a:grpSpLocks/>
            </p:cNvGrpSpPr>
            <p:nvPr/>
          </p:nvGrpSpPr>
          <p:grpSpPr bwMode="auto">
            <a:xfrm>
              <a:off x="5634023" y="1631302"/>
              <a:ext cx="3300130" cy="4993409"/>
              <a:chOff x="0" y="0"/>
              <a:chExt cx="476" cy="667"/>
            </a:xfrm>
          </p:grpSpPr>
          <p:sp>
            <p:nvSpPr>
              <p:cNvPr id="36869" name="AutoShape 2"/>
              <p:cNvSpPr>
                <a:spLocks/>
              </p:cNvSpPr>
              <p:nvPr/>
            </p:nvSpPr>
            <p:spPr bwMode="auto">
              <a:xfrm>
                <a:off x="237" y="476"/>
                <a:ext cx="239" cy="190"/>
              </a:xfrm>
              <a:custGeom>
                <a:avLst/>
                <a:gdLst>
                  <a:gd name="T0" fmla="*/ 120 w 21600"/>
                  <a:gd name="T1" fmla="*/ 95 h 21600"/>
                  <a:gd name="T2" fmla="*/ 120 w 21600"/>
                  <a:gd name="T3" fmla="*/ 95 h 21600"/>
                  <a:gd name="T4" fmla="*/ 120 w 21600"/>
                  <a:gd name="T5" fmla="*/ 95 h 21600"/>
                  <a:gd name="T6" fmla="*/ 120 w 21600"/>
                  <a:gd name="T7" fmla="*/ 9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0099FF"/>
              </a:solidFill>
              <a:ln w="36124" cap="flat" cmpd="sng">
                <a:solidFill>
                  <a:srgbClr val="000000"/>
                </a:solidFill>
                <a:prstDash val="solid"/>
                <a:round/>
                <a:headEnd/>
                <a:tailEnd/>
              </a:ln>
            </p:spPr>
            <p:txBody>
              <a:bodyPr lIns="0" tIns="0" rIns="0" bIns="0" anchor="ctr"/>
              <a:lstStyle/>
              <a:p>
                <a:endParaRPr lang="en-GB" sz="1200"/>
              </a:p>
            </p:txBody>
          </p:sp>
          <p:sp>
            <p:nvSpPr>
              <p:cNvPr id="36870" name="AutoShape 3"/>
              <p:cNvSpPr>
                <a:spLocks/>
              </p:cNvSpPr>
              <p:nvPr/>
            </p:nvSpPr>
            <p:spPr bwMode="auto">
              <a:xfrm>
                <a:off x="4" y="476"/>
                <a:ext cx="283" cy="191"/>
              </a:xfrm>
              <a:custGeom>
                <a:avLst/>
                <a:gdLst>
                  <a:gd name="T0" fmla="*/ 142 w 21600"/>
                  <a:gd name="T1" fmla="*/ 96 h 21600"/>
                  <a:gd name="T2" fmla="*/ 142 w 21600"/>
                  <a:gd name="T3" fmla="*/ 96 h 21600"/>
                  <a:gd name="T4" fmla="*/ 142 w 21600"/>
                  <a:gd name="T5" fmla="*/ 96 h 21600"/>
                  <a:gd name="T6" fmla="*/ 142 w 21600"/>
                  <a:gd name="T7" fmla="*/ 9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FF00"/>
              </a:solidFill>
              <a:ln w="36124" cap="flat" cmpd="sng">
                <a:solidFill>
                  <a:srgbClr val="000000"/>
                </a:solidFill>
                <a:prstDash val="solid"/>
                <a:round/>
                <a:headEnd/>
                <a:tailEnd/>
              </a:ln>
            </p:spPr>
            <p:txBody>
              <a:bodyPr lIns="0" tIns="0" rIns="0" bIns="0" anchor="ctr"/>
              <a:lstStyle/>
              <a:p>
                <a:endParaRPr lang="en-GB" sz="1200"/>
              </a:p>
            </p:txBody>
          </p:sp>
          <p:sp>
            <p:nvSpPr>
              <p:cNvPr id="36871" name="AutoShape 4"/>
              <p:cNvSpPr>
                <a:spLocks/>
              </p:cNvSpPr>
              <p:nvPr/>
            </p:nvSpPr>
            <p:spPr bwMode="auto">
              <a:xfrm>
                <a:off x="4" y="0"/>
                <a:ext cx="172" cy="251"/>
              </a:xfrm>
              <a:custGeom>
                <a:avLst/>
                <a:gdLst>
                  <a:gd name="T0" fmla="*/ 86 w 21600"/>
                  <a:gd name="T1" fmla="*/ 126 h 21600"/>
                  <a:gd name="T2" fmla="*/ 86 w 21600"/>
                  <a:gd name="T3" fmla="*/ 126 h 21600"/>
                  <a:gd name="T4" fmla="*/ 86 w 21600"/>
                  <a:gd name="T5" fmla="*/ 126 h 21600"/>
                  <a:gd name="T6" fmla="*/ 86 w 21600"/>
                  <a:gd name="T7" fmla="*/ 12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CC6600"/>
              </a:solidFill>
              <a:ln w="36124" cap="flat" cmpd="sng">
                <a:solidFill>
                  <a:srgbClr val="000000"/>
                </a:solidFill>
                <a:prstDash val="solid"/>
                <a:round/>
                <a:headEnd/>
                <a:tailEnd/>
              </a:ln>
            </p:spPr>
            <p:txBody>
              <a:bodyPr lIns="0" tIns="0" rIns="0" bIns="0" anchor="ctr"/>
              <a:lstStyle/>
              <a:p>
                <a:endParaRPr lang="en-GB" sz="1200"/>
              </a:p>
            </p:txBody>
          </p:sp>
          <p:sp>
            <p:nvSpPr>
              <p:cNvPr id="36872" name="AutoShape 5"/>
              <p:cNvSpPr>
                <a:spLocks/>
              </p:cNvSpPr>
              <p:nvPr/>
            </p:nvSpPr>
            <p:spPr bwMode="auto">
              <a:xfrm>
                <a:off x="34" y="250"/>
                <a:ext cx="442" cy="227"/>
              </a:xfrm>
              <a:custGeom>
                <a:avLst/>
                <a:gdLst>
                  <a:gd name="T0" fmla="*/ 221 w 21600"/>
                  <a:gd name="T1" fmla="*/ 114 h 21600"/>
                  <a:gd name="T2" fmla="*/ 221 w 21600"/>
                  <a:gd name="T3" fmla="*/ 114 h 21600"/>
                  <a:gd name="T4" fmla="*/ 221 w 21600"/>
                  <a:gd name="T5" fmla="*/ 114 h 21600"/>
                  <a:gd name="T6" fmla="*/ 221 w 21600"/>
                  <a:gd name="T7" fmla="*/ 11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009900"/>
              </a:solidFill>
              <a:ln w="36124" cap="flat" cmpd="sng">
                <a:solidFill>
                  <a:srgbClr val="000000"/>
                </a:solidFill>
                <a:prstDash val="solid"/>
                <a:round/>
                <a:headEnd/>
                <a:tailEnd/>
              </a:ln>
            </p:spPr>
            <p:txBody>
              <a:bodyPr lIns="0" tIns="0" rIns="0" bIns="0" anchor="ctr"/>
              <a:lstStyle/>
              <a:p>
                <a:endParaRPr lang="en-GB" sz="1200"/>
              </a:p>
            </p:txBody>
          </p:sp>
          <p:sp>
            <p:nvSpPr>
              <p:cNvPr id="36873" name="AutoShape 6"/>
              <p:cNvSpPr>
                <a:spLocks/>
              </p:cNvSpPr>
              <p:nvPr/>
            </p:nvSpPr>
            <p:spPr bwMode="auto">
              <a:xfrm>
                <a:off x="4" y="250"/>
                <a:ext cx="31" cy="227"/>
              </a:xfrm>
              <a:custGeom>
                <a:avLst/>
                <a:gdLst>
                  <a:gd name="T0" fmla="*/ 16 w 21600"/>
                  <a:gd name="T1" fmla="*/ 114 h 21600"/>
                  <a:gd name="T2" fmla="*/ 16 w 21600"/>
                  <a:gd name="T3" fmla="*/ 114 h 21600"/>
                  <a:gd name="T4" fmla="*/ 16 w 21600"/>
                  <a:gd name="T5" fmla="*/ 114 h 21600"/>
                  <a:gd name="T6" fmla="*/ 16 w 21600"/>
                  <a:gd name="T7" fmla="*/ 11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00FF00"/>
              </a:solidFill>
              <a:ln w="36124" cap="flat" cmpd="sng">
                <a:solidFill>
                  <a:srgbClr val="000000"/>
                </a:solidFill>
                <a:prstDash val="solid"/>
                <a:round/>
                <a:headEnd/>
                <a:tailEnd/>
              </a:ln>
            </p:spPr>
            <p:txBody>
              <a:bodyPr lIns="0" tIns="0" rIns="0" bIns="0" anchor="ctr"/>
              <a:lstStyle/>
              <a:p>
                <a:endParaRPr lang="en-GB" sz="1200"/>
              </a:p>
            </p:txBody>
          </p:sp>
          <p:sp>
            <p:nvSpPr>
              <p:cNvPr id="36874" name="AutoShape 7"/>
              <p:cNvSpPr>
                <a:spLocks/>
              </p:cNvSpPr>
              <p:nvPr/>
            </p:nvSpPr>
            <p:spPr bwMode="auto">
              <a:xfrm>
                <a:off x="175" y="0"/>
                <a:ext cx="299" cy="251"/>
              </a:xfrm>
              <a:custGeom>
                <a:avLst/>
                <a:gdLst>
                  <a:gd name="T0" fmla="*/ 150 w 21600"/>
                  <a:gd name="T1" fmla="*/ 126 h 21600"/>
                  <a:gd name="T2" fmla="*/ 150 w 21600"/>
                  <a:gd name="T3" fmla="*/ 126 h 21600"/>
                  <a:gd name="T4" fmla="*/ 150 w 21600"/>
                  <a:gd name="T5" fmla="*/ 126 h 21600"/>
                  <a:gd name="T6" fmla="*/ 150 w 21600"/>
                  <a:gd name="T7" fmla="*/ 12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CC80"/>
              </a:solidFill>
              <a:ln w="36124" cap="flat" cmpd="sng">
                <a:solidFill>
                  <a:srgbClr val="000000"/>
                </a:solidFill>
                <a:prstDash val="solid"/>
                <a:round/>
                <a:headEnd/>
                <a:tailEnd/>
              </a:ln>
            </p:spPr>
            <p:txBody>
              <a:bodyPr lIns="0" tIns="0" rIns="0" bIns="0" anchor="ctr"/>
              <a:lstStyle/>
              <a:p>
                <a:endParaRPr lang="en-GB" sz="1200"/>
              </a:p>
            </p:txBody>
          </p:sp>
          <p:sp>
            <p:nvSpPr>
              <p:cNvPr id="36875" name="AutoShape 8"/>
              <p:cNvSpPr>
                <a:spLocks/>
              </p:cNvSpPr>
              <p:nvPr/>
            </p:nvSpPr>
            <p:spPr bwMode="auto">
              <a:xfrm>
                <a:off x="259" y="306"/>
                <a:ext cx="182" cy="160"/>
              </a:xfrm>
              <a:custGeom>
                <a:avLst/>
                <a:gdLst>
                  <a:gd name="T0" fmla="*/ 91 w 21600"/>
                  <a:gd name="T1" fmla="*/ 80 h 21600"/>
                  <a:gd name="T2" fmla="*/ 91 w 21600"/>
                  <a:gd name="T3" fmla="*/ 80 h 21600"/>
                  <a:gd name="T4" fmla="*/ 91 w 21600"/>
                  <a:gd name="T5" fmla="*/ 80 h 21600"/>
                  <a:gd name="T6" fmla="*/ 91 w 21600"/>
                  <a:gd name="T7" fmla="*/ 8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914145"/>
                <a:r>
                  <a:rPr lang="fr-FR" sz="1600" b="1">
                    <a:latin typeface="Helvetica" charset="0"/>
                    <a:ea typeface="Helvetica" charset="0"/>
                    <a:cs typeface="Helvetica" charset="0"/>
                    <a:sym typeface="Helvetica" charset="0"/>
                  </a:rPr>
                  <a:t>Natural</a:t>
                </a:r>
                <a:endParaRPr lang="fr-FR" sz="1200">
                  <a:latin typeface="Helvetica" charset="0"/>
                  <a:ea typeface="Helvetica" charset="0"/>
                  <a:cs typeface="Helvetica" charset="0"/>
                  <a:sym typeface="Helvetica" charset="0"/>
                </a:endParaRPr>
              </a:p>
              <a:p>
                <a:pPr defTabSz="914145"/>
                <a:r>
                  <a:rPr lang="fr-FR" sz="1600" b="1">
                    <a:latin typeface="Helvetica" charset="0"/>
                    <a:ea typeface="Helvetica" charset="0"/>
                    <a:cs typeface="Helvetica" charset="0"/>
                    <a:sym typeface="Helvetica" charset="0"/>
                  </a:rPr>
                  <a:t>Forest</a:t>
                </a:r>
                <a:endParaRPr lang="fr-FR" sz="1200">
                  <a:latin typeface="Helvetica" charset="0"/>
                  <a:ea typeface="Helvetica" charset="0"/>
                  <a:cs typeface="Helvetica" charset="0"/>
                  <a:sym typeface="Helvetica" charset="0"/>
                </a:endParaRPr>
              </a:p>
              <a:p>
                <a:pPr defTabSz="914145"/>
                <a:endParaRPr lang="fr-FR" sz="1200" b="1">
                  <a:latin typeface="Helvetica" charset="0"/>
                  <a:ea typeface="Helvetica" charset="0"/>
                  <a:cs typeface="Helvetica" charset="0"/>
                  <a:sym typeface="Helvetica" charset="0"/>
                </a:endParaRPr>
              </a:p>
              <a:p>
                <a:pPr defTabSz="914145"/>
                <a:r>
                  <a:rPr lang="fr-FR" sz="1400" i="1">
                    <a:latin typeface="Helvetica" charset="0"/>
                    <a:ea typeface="Helvetica" charset="0"/>
                    <a:cs typeface="Helvetica" charset="0"/>
                    <a:sym typeface="Helvetica" charset="0"/>
                  </a:rPr>
                  <a:t>4.1 billion ha</a:t>
                </a:r>
                <a:endParaRPr lang="fr-FR" sz="1200"/>
              </a:p>
            </p:txBody>
          </p:sp>
          <p:sp>
            <p:nvSpPr>
              <p:cNvPr id="36876" name="AutoShape 9"/>
              <p:cNvSpPr>
                <a:spLocks/>
              </p:cNvSpPr>
              <p:nvPr/>
            </p:nvSpPr>
            <p:spPr bwMode="auto">
              <a:xfrm>
                <a:off x="0" y="38"/>
                <a:ext cx="182" cy="156"/>
              </a:xfrm>
              <a:custGeom>
                <a:avLst/>
                <a:gdLst>
                  <a:gd name="T0" fmla="*/ 91 w 21600"/>
                  <a:gd name="T1" fmla="*/ 78 h 21600"/>
                  <a:gd name="T2" fmla="*/ 91 w 21600"/>
                  <a:gd name="T3" fmla="*/ 78 h 21600"/>
                  <a:gd name="T4" fmla="*/ 91 w 21600"/>
                  <a:gd name="T5" fmla="*/ 78 h 21600"/>
                  <a:gd name="T6" fmla="*/ 91 w 21600"/>
                  <a:gd name="T7" fmla="*/ 7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914145"/>
                <a:r>
                  <a:rPr lang="fr-FR" sz="1600" b="1" dirty="0" err="1">
                    <a:latin typeface="Helvetica" charset="0"/>
                    <a:ea typeface="Helvetica" charset="0"/>
                    <a:cs typeface="Helvetica" charset="0"/>
                    <a:sym typeface="Helvetica" charset="0"/>
                  </a:rPr>
                  <a:t>Crop</a:t>
                </a:r>
                <a:endParaRPr lang="fr-FR" sz="1200" dirty="0">
                  <a:latin typeface="Helvetica" charset="0"/>
                  <a:ea typeface="Helvetica" charset="0"/>
                  <a:cs typeface="Helvetica" charset="0"/>
                  <a:sym typeface="Helvetica" charset="0"/>
                </a:endParaRPr>
              </a:p>
              <a:p>
                <a:pPr defTabSz="914145"/>
                <a:r>
                  <a:rPr lang="fr-FR" sz="1600" b="1" dirty="0">
                    <a:latin typeface="Helvetica" charset="0"/>
                    <a:ea typeface="Helvetica" charset="0"/>
                    <a:cs typeface="Helvetica" charset="0"/>
                    <a:sym typeface="Helvetica" charset="0"/>
                  </a:rPr>
                  <a:t>Land</a:t>
                </a:r>
                <a:endParaRPr lang="fr-FR" sz="1200" dirty="0">
                  <a:latin typeface="Helvetica" charset="0"/>
                  <a:ea typeface="Helvetica" charset="0"/>
                  <a:cs typeface="Helvetica" charset="0"/>
                  <a:sym typeface="Helvetica" charset="0"/>
                </a:endParaRPr>
              </a:p>
              <a:p>
                <a:pPr defTabSz="914145"/>
                <a:endParaRPr lang="fr-FR" sz="1100" b="1" dirty="0">
                  <a:latin typeface="Helvetica" charset="0"/>
                  <a:ea typeface="Helvetica" charset="0"/>
                  <a:cs typeface="Helvetica" charset="0"/>
                  <a:sym typeface="Helvetica" charset="0"/>
                </a:endParaRPr>
              </a:p>
              <a:p>
                <a:pPr defTabSz="914145"/>
                <a:r>
                  <a:rPr lang="fr-FR" sz="1400" i="1" dirty="0">
                    <a:latin typeface="Helvetica" charset="0"/>
                    <a:ea typeface="Helvetica" charset="0"/>
                    <a:cs typeface="Helvetica" charset="0"/>
                    <a:sym typeface="Helvetica" charset="0"/>
                  </a:rPr>
                  <a:t>1.5 billion ha</a:t>
                </a:r>
                <a:endParaRPr lang="fr-FR" sz="1200" dirty="0"/>
              </a:p>
            </p:txBody>
          </p:sp>
          <p:sp>
            <p:nvSpPr>
              <p:cNvPr id="36877" name="AutoShape 10"/>
              <p:cNvSpPr>
                <a:spLocks/>
              </p:cNvSpPr>
              <p:nvPr/>
            </p:nvSpPr>
            <p:spPr bwMode="auto">
              <a:xfrm>
                <a:off x="213" y="36"/>
                <a:ext cx="223" cy="161"/>
              </a:xfrm>
              <a:custGeom>
                <a:avLst/>
                <a:gdLst>
                  <a:gd name="T0" fmla="*/ 112 w 21600"/>
                  <a:gd name="T1" fmla="*/ 81 h 21600"/>
                  <a:gd name="T2" fmla="*/ 112 w 21600"/>
                  <a:gd name="T3" fmla="*/ 81 h 21600"/>
                  <a:gd name="T4" fmla="*/ 112 w 21600"/>
                  <a:gd name="T5" fmla="*/ 81 h 21600"/>
                  <a:gd name="T6" fmla="*/ 112 w 21600"/>
                  <a:gd name="T7" fmla="*/ 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914145"/>
                <a:r>
                  <a:rPr lang="fr-FR" sz="1600" b="1" dirty="0">
                    <a:latin typeface="Helvetica" charset="0"/>
                    <a:ea typeface="Helvetica" charset="0"/>
                    <a:cs typeface="Helvetica" charset="0"/>
                    <a:sym typeface="Helvetica" charset="0"/>
                  </a:rPr>
                  <a:t>Pasture &amp;</a:t>
                </a:r>
                <a:endParaRPr lang="fr-FR" sz="1200" dirty="0">
                  <a:latin typeface="Helvetica" charset="0"/>
                  <a:ea typeface="Helvetica" charset="0"/>
                  <a:cs typeface="Helvetica" charset="0"/>
                  <a:sym typeface="Helvetica" charset="0"/>
                </a:endParaRPr>
              </a:p>
              <a:p>
                <a:pPr defTabSz="914145"/>
                <a:r>
                  <a:rPr lang="fr-FR" sz="1600" b="1" dirty="0" err="1">
                    <a:latin typeface="Helvetica" charset="0"/>
                    <a:ea typeface="Helvetica" charset="0"/>
                    <a:cs typeface="Helvetica" charset="0"/>
                    <a:sym typeface="Helvetica" charset="0"/>
                  </a:rPr>
                  <a:t>Rangelands</a:t>
                </a:r>
                <a:endParaRPr lang="fr-FR" sz="1200" dirty="0">
                  <a:latin typeface="Helvetica" charset="0"/>
                  <a:ea typeface="Helvetica" charset="0"/>
                  <a:cs typeface="Helvetica" charset="0"/>
                  <a:sym typeface="Helvetica" charset="0"/>
                </a:endParaRPr>
              </a:p>
              <a:p>
                <a:pPr defTabSz="914145"/>
                <a:endParaRPr lang="fr-FR" sz="1200" b="1" dirty="0">
                  <a:latin typeface="Helvetica" charset="0"/>
                  <a:ea typeface="Helvetica" charset="0"/>
                  <a:cs typeface="Helvetica" charset="0"/>
                  <a:sym typeface="Helvetica" charset="0"/>
                </a:endParaRPr>
              </a:p>
              <a:p>
                <a:pPr defTabSz="914145"/>
                <a:r>
                  <a:rPr lang="fr-FR" sz="1400" i="1" dirty="0">
                    <a:latin typeface="Helvetica" charset="0"/>
                    <a:ea typeface="Helvetica" charset="0"/>
                    <a:cs typeface="Helvetica" charset="0"/>
                    <a:sym typeface="Helvetica" charset="0"/>
                  </a:rPr>
                  <a:t>3.4 billion ha</a:t>
                </a:r>
                <a:endParaRPr lang="fr-FR" sz="1200" dirty="0"/>
              </a:p>
            </p:txBody>
          </p:sp>
          <p:sp>
            <p:nvSpPr>
              <p:cNvPr id="36878" name="AutoShape 11"/>
              <p:cNvSpPr>
                <a:spLocks/>
              </p:cNvSpPr>
              <p:nvPr/>
            </p:nvSpPr>
            <p:spPr bwMode="auto">
              <a:xfrm>
                <a:off x="280" y="528"/>
                <a:ext cx="183" cy="119"/>
              </a:xfrm>
              <a:custGeom>
                <a:avLst/>
                <a:gdLst>
                  <a:gd name="T0" fmla="*/ 92 w 21600"/>
                  <a:gd name="T1" fmla="*/ 59 h 21600"/>
                  <a:gd name="T2" fmla="*/ 92 w 21600"/>
                  <a:gd name="T3" fmla="*/ 59 h 21600"/>
                  <a:gd name="T4" fmla="*/ 92 w 21600"/>
                  <a:gd name="T5" fmla="*/ 59 h 21600"/>
                  <a:gd name="T6" fmla="*/ 92 w 21600"/>
                  <a:gd name="T7" fmla="*/ 5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914145"/>
                <a:r>
                  <a:rPr lang="fr-FR" sz="1600" b="1">
                    <a:latin typeface="Helvetica" charset="0"/>
                    <a:ea typeface="Helvetica" charset="0"/>
                    <a:cs typeface="Helvetica" charset="0"/>
                    <a:sym typeface="Helvetica" charset="0"/>
                  </a:rPr>
                  <a:t>Wetlands</a:t>
                </a:r>
                <a:endParaRPr lang="fr-FR" sz="1200">
                  <a:latin typeface="Helvetica" charset="0"/>
                  <a:ea typeface="Helvetica" charset="0"/>
                  <a:cs typeface="Helvetica" charset="0"/>
                  <a:sym typeface="Helvetica" charset="0"/>
                </a:endParaRPr>
              </a:p>
              <a:p>
                <a:pPr defTabSz="914145"/>
                <a:endParaRPr lang="fr-FR" sz="1200" b="1">
                  <a:latin typeface="Helvetica" charset="0"/>
                  <a:ea typeface="Helvetica" charset="0"/>
                  <a:cs typeface="Helvetica" charset="0"/>
                  <a:sym typeface="Helvetica" charset="0"/>
                </a:endParaRPr>
              </a:p>
              <a:p>
                <a:pPr defTabSz="914145"/>
                <a:r>
                  <a:rPr lang="fr-FR" sz="1400" i="1">
                    <a:latin typeface="Helvetica" charset="0"/>
                    <a:ea typeface="Helvetica" charset="0"/>
                    <a:cs typeface="Helvetica" charset="0"/>
                    <a:sym typeface="Helvetica" charset="0"/>
                  </a:rPr>
                  <a:t>1.3 billion ha</a:t>
                </a:r>
                <a:endParaRPr lang="fr-FR" sz="1200"/>
              </a:p>
            </p:txBody>
          </p:sp>
          <p:sp>
            <p:nvSpPr>
              <p:cNvPr id="36879" name="AutoShape 12"/>
              <p:cNvSpPr>
                <a:spLocks/>
              </p:cNvSpPr>
              <p:nvPr/>
            </p:nvSpPr>
            <p:spPr bwMode="auto">
              <a:xfrm>
                <a:off x="29" y="524"/>
                <a:ext cx="182" cy="119"/>
              </a:xfrm>
              <a:custGeom>
                <a:avLst/>
                <a:gdLst>
                  <a:gd name="T0" fmla="*/ 91 w 21600"/>
                  <a:gd name="T1" fmla="*/ 59 h 21600"/>
                  <a:gd name="T2" fmla="*/ 91 w 21600"/>
                  <a:gd name="T3" fmla="*/ 59 h 21600"/>
                  <a:gd name="T4" fmla="*/ 91 w 21600"/>
                  <a:gd name="T5" fmla="*/ 59 h 21600"/>
                  <a:gd name="T6" fmla="*/ 91 w 21600"/>
                  <a:gd name="T7" fmla="*/ 5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126435" tIns="72248" rIns="126435" bIns="72248"/>
              <a:lstStyle/>
              <a:p>
                <a:pPr defTabSz="914145"/>
                <a:r>
                  <a:rPr lang="fr-FR" sz="1600" b="1">
                    <a:latin typeface="Helvetica" charset="0"/>
                    <a:ea typeface="Helvetica" charset="0"/>
                    <a:cs typeface="Helvetica" charset="0"/>
                    <a:sym typeface="Helvetica" charset="0"/>
                  </a:rPr>
                  <a:t>Deserts</a:t>
                </a:r>
                <a:endParaRPr lang="fr-FR" sz="1200">
                  <a:latin typeface="Helvetica" charset="0"/>
                  <a:ea typeface="Helvetica" charset="0"/>
                  <a:cs typeface="Helvetica" charset="0"/>
                  <a:sym typeface="Helvetica" charset="0"/>
                </a:endParaRPr>
              </a:p>
              <a:p>
                <a:pPr defTabSz="914145"/>
                <a:endParaRPr lang="fr-FR" sz="1200" b="1">
                  <a:latin typeface="Helvetica" charset="0"/>
                  <a:ea typeface="Helvetica" charset="0"/>
                  <a:cs typeface="Helvetica" charset="0"/>
                  <a:sym typeface="Helvetica" charset="0"/>
                </a:endParaRPr>
              </a:p>
              <a:p>
                <a:pPr defTabSz="914145"/>
                <a:r>
                  <a:rPr lang="fr-FR" sz="1400" i="1">
                    <a:latin typeface="Helvetica" charset="0"/>
                    <a:ea typeface="Helvetica" charset="0"/>
                    <a:cs typeface="Helvetica" charset="0"/>
                    <a:sym typeface="Helvetica" charset="0"/>
                  </a:rPr>
                  <a:t>1.9 billion ha</a:t>
                </a:r>
                <a:endParaRPr lang="fr-FR" sz="1200"/>
              </a:p>
            </p:txBody>
          </p:sp>
        </p:grpSp>
        <p:sp>
          <p:nvSpPr>
            <p:cNvPr id="2" name="TextBox 1"/>
            <p:cNvSpPr txBox="1"/>
            <p:nvPr/>
          </p:nvSpPr>
          <p:spPr>
            <a:xfrm>
              <a:off x="5608138" y="4013200"/>
              <a:ext cx="925754" cy="584776"/>
            </a:xfrm>
            <a:prstGeom prst="rect">
              <a:avLst/>
            </a:prstGeom>
            <a:noFill/>
          </p:spPr>
          <p:txBody>
            <a:bodyPr wrap="none" rtlCol="0">
              <a:spAutoFit/>
            </a:bodyPr>
            <a:lstStyle/>
            <a:p>
              <a:r>
                <a:rPr lang="en-US" sz="1600" b="1" dirty="0" smtClean="0">
                  <a:latin typeface="Helvetica"/>
                  <a:cs typeface="Helvetica"/>
                </a:rPr>
                <a:t>Planted</a:t>
              </a:r>
              <a:br>
                <a:rPr lang="en-US" sz="1600" b="1" dirty="0" smtClean="0">
                  <a:latin typeface="Helvetica"/>
                  <a:cs typeface="Helvetica"/>
                </a:rPr>
              </a:br>
              <a:r>
                <a:rPr lang="en-US" sz="1600" b="1" dirty="0" smtClean="0">
                  <a:latin typeface="Helvetica"/>
                  <a:cs typeface="Helvetica"/>
                </a:rPr>
                <a:t>forests</a:t>
              </a:r>
              <a:endParaRPr lang="en-US" sz="1600" b="1" dirty="0">
                <a:latin typeface="Helvetica"/>
                <a:cs typeface="Helvetica"/>
              </a:endParaRPr>
            </a:p>
          </p:txBody>
        </p:sp>
      </p:grpSp>
    </p:spTree>
    <p:extLst>
      <p:ext uri="{BB962C8B-B14F-4D97-AF65-F5344CB8AC3E}">
        <p14:creationId xmlns:p14="http://schemas.microsoft.com/office/powerpoint/2010/main" val="42104929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5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img.alibaba.com/img/pb/640/573/206/1216114645897_hz_myalibaba_web9_1078.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979489"/>
            <a:ext cx="9178925" cy="5916612"/>
          </a:xfrm>
          <a:prstGeom prst="rect">
            <a:avLst/>
          </a:prstGeom>
          <a:noFill/>
          <a:ln w="9525">
            <a:noFill/>
            <a:miter lim="800000"/>
            <a:headEnd/>
            <a:tailEnd/>
          </a:ln>
        </p:spPr>
      </p:pic>
      <p:sp>
        <p:nvSpPr>
          <p:cNvPr id="2" name="TextBox 1"/>
          <p:cNvSpPr txBox="1">
            <a:spLocks noChangeArrowheads="1"/>
          </p:cNvSpPr>
          <p:nvPr/>
        </p:nvSpPr>
        <p:spPr bwMode="auto">
          <a:xfrm>
            <a:off x="2606347" y="3554413"/>
            <a:ext cx="1252030" cy="369328"/>
          </a:xfrm>
          <a:prstGeom prst="rect">
            <a:avLst/>
          </a:prstGeom>
          <a:solidFill>
            <a:srgbClr val="FFFF00"/>
          </a:solidFill>
          <a:ln w="9525">
            <a:solidFill>
              <a:schemeClr val="tx1"/>
            </a:solidFill>
            <a:miter lim="800000"/>
            <a:headEnd/>
            <a:tailEnd/>
          </a:ln>
        </p:spPr>
        <p:txBody>
          <a:bodyPr wrap="none" lIns="91435" tIns="45718" rIns="91435" bIns="45718">
            <a:spAutoFit/>
          </a:bodyPr>
          <a:lstStyle/>
          <a:p>
            <a:r>
              <a:rPr lang="en-US" b="1" dirty="0"/>
              <a:t>Agriculture</a:t>
            </a:r>
            <a:endParaRPr lang="en-US" sz="2000" b="1" dirty="0"/>
          </a:p>
        </p:txBody>
      </p:sp>
      <p:sp>
        <p:nvSpPr>
          <p:cNvPr id="4" name="TextBox 3"/>
          <p:cNvSpPr txBox="1">
            <a:spLocks noChangeArrowheads="1"/>
          </p:cNvSpPr>
          <p:nvPr/>
        </p:nvSpPr>
        <p:spPr bwMode="auto">
          <a:xfrm>
            <a:off x="5063534" y="3954463"/>
            <a:ext cx="979745" cy="369328"/>
          </a:xfrm>
          <a:prstGeom prst="rect">
            <a:avLst/>
          </a:prstGeom>
          <a:solidFill>
            <a:srgbClr val="FFFF00"/>
          </a:solidFill>
          <a:ln w="9525">
            <a:solidFill>
              <a:schemeClr val="tx1"/>
            </a:solidFill>
            <a:miter lim="800000"/>
            <a:headEnd/>
            <a:tailEnd/>
          </a:ln>
        </p:spPr>
        <p:txBody>
          <a:bodyPr wrap="none" lIns="91435" tIns="45718" rIns="91435" bIns="45718">
            <a:spAutoFit/>
          </a:bodyPr>
          <a:lstStyle/>
          <a:p>
            <a:r>
              <a:rPr lang="en-US" b="1" dirty="0"/>
              <a:t>Forestry</a:t>
            </a:r>
          </a:p>
        </p:txBody>
      </p:sp>
      <p:sp>
        <p:nvSpPr>
          <p:cNvPr id="5" name="TextBox 4"/>
          <p:cNvSpPr txBox="1">
            <a:spLocks noChangeArrowheads="1"/>
          </p:cNvSpPr>
          <p:nvPr/>
        </p:nvSpPr>
        <p:spPr bwMode="auto">
          <a:xfrm>
            <a:off x="6694145" y="4354513"/>
            <a:ext cx="1424929" cy="369328"/>
          </a:xfrm>
          <a:prstGeom prst="rect">
            <a:avLst/>
          </a:prstGeom>
          <a:solidFill>
            <a:srgbClr val="FFFF00"/>
          </a:solidFill>
          <a:ln w="9525">
            <a:solidFill>
              <a:schemeClr val="tx1"/>
            </a:solidFill>
            <a:miter lim="800000"/>
            <a:headEnd/>
            <a:tailEnd/>
          </a:ln>
        </p:spPr>
        <p:txBody>
          <a:bodyPr wrap="none" lIns="91435" tIns="45718" rIns="91435" bIns="45718">
            <a:spAutoFit/>
          </a:bodyPr>
          <a:lstStyle/>
          <a:p>
            <a:r>
              <a:rPr lang="en-US" b="1" dirty="0"/>
              <a:t>Environment</a:t>
            </a:r>
          </a:p>
        </p:txBody>
      </p:sp>
      <p:pic>
        <p:nvPicPr>
          <p:cNvPr id="28678" name="Picture 2" descr="http://img.alibaba.com/img/pb/640/573/206/1216114645897_hz_myalibaba_web9_1078.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0461625" cy="979488"/>
          </a:xfrm>
          <a:prstGeom prst="rect">
            <a:avLst/>
          </a:prstGeom>
          <a:noFill/>
          <a:ln w="9525">
            <a:noFill/>
            <a:miter lim="800000"/>
            <a:headEnd/>
            <a:tailEnd/>
          </a:ln>
        </p:spPr>
      </p:pic>
      <p:sp>
        <p:nvSpPr>
          <p:cNvPr id="3" name="TextBox 2"/>
          <p:cNvSpPr txBox="1"/>
          <p:nvPr/>
        </p:nvSpPr>
        <p:spPr>
          <a:xfrm>
            <a:off x="950054" y="1"/>
            <a:ext cx="4194167" cy="1723545"/>
          </a:xfrm>
          <a:prstGeom prst="rect">
            <a:avLst/>
          </a:prstGeom>
          <a:noFill/>
        </p:spPr>
        <p:txBody>
          <a:bodyPr wrap="none" lIns="91435" tIns="45718" rIns="91435" bIns="45718">
            <a:spAutoFit/>
          </a:bodyPr>
          <a:lstStyle/>
          <a:p>
            <a:pPr lvl="8">
              <a:defRPr/>
            </a:pPr>
            <a:r>
              <a:rPr lang="en-US" sz="2400" b="1" dirty="0">
                <a:solidFill>
                  <a:schemeClr val="bg1"/>
                </a:solidFill>
              </a:rPr>
              <a:t>Is this the best way to achieve..</a:t>
            </a:r>
          </a:p>
          <a:p>
            <a:pPr lvl="8">
              <a:defRPr/>
            </a:pPr>
            <a:endParaRPr lang="en-US" sz="1000" b="1" u="sng" dirty="0">
              <a:solidFill>
                <a:schemeClr val="bg1"/>
              </a:solidFill>
            </a:endParaRPr>
          </a:p>
          <a:p>
            <a:pPr lvl="8">
              <a:buFont typeface="Arial" pitchFamily="34" charset="0"/>
              <a:buChar char="•"/>
              <a:defRPr/>
            </a:pPr>
            <a:r>
              <a:rPr lang="en-US" b="1" dirty="0">
                <a:solidFill>
                  <a:schemeClr val="bg1"/>
                </a:solidFill>
              </a:rPr>
              <a:t>  Productivity/Income ?</a:t>
            </a:r>
          </a:p>
          <a:p>
            <a:pPr lvl="8">
              <a:buFont typeface="Arial" pitchFamily="34" charset="0"/>
              <a:buChar char="•"/>
              <a:defRPr/>
            </a:pPr>
            <a:r>
              <a:rPr lang="en-US" b="1" dirty="0">
                <a:solidFill>
                  <a:schemeClr val="bg1"/>
                </a:solidFill>
              </a:rPr>
              <a:t>  Sequestration/Mitigation ?</a:t>
            </a:r>
          </a:p>
          <a:p>
            <a:pPr lvl="8">
              <a:buFont typeface="Arial" pitchFamily="34" charset="0"/>
              <a:buChar char="•"/>
              <a:defRPr/>
            </a:pPr>
            <a:r>
              <a:rPr lang="en-US" b="1" dirty="0">
                <a:solidFill>
                  <a:schemeClr val="bg1"/>
                </a:solidFill>
              </a:rPr>
              <a:t>  Reduced emissions ?</a:t>
            </a:r>
          </a:p>
          <a:p>
            <a:pPr lvl="8">
              <a:buFont typeface="Arial" pitchFamily="34" charset="0"/>
              <a:buChar char="•"/>
              <a:defRPr/>
            </a:pPr>
            <a:r>
              <a:rPr lang="en-US" b="1" dirty="0">
                <a:solidFill>
                  <a:schemeClr val="bg1"/>
                </a:solidFill>
              </a:rPr>
              <a:t>  Resilience/Adaptation ?</a:t>
            </a:r>
          </a:p>
        </p:txBody>
      </p:sp>
      <p:sp>
        <p:nvSpPr>
          <p:cNvPr id="8" name="TextBox 7"/>
          <p:cNvSpPr txBox="1">
            <a:spLocks noChangeArrowheads="1"/>
          </p:cNvSpPr>
          <p:nvPr/>
        </p:nvSpPr>
        <p:spPr bwMode="auto">
          <a:xfrm>
            <a:off x="2917025" y="4725989"/>
            <a:ext cx="556553" cy="369328"/>
          </a:xfrm>
          <a:prstGeom prst="rect">
            <a:avLst/>
          </a:prstGeom>
          <a:solidFill>
            <a:srgbClr val="66FF33"/>
          </a:solidFill>
          <a:ln w="9525">
            <a:solidFill>
              <a:schemeClr val="tx1"/>
            </a:solidFill>
            <a:miter lim="800000"/>
            <a:headEnd/>
            <a:tailEnd/>
          </a:ln>
        </p:spPr>
        <p:txBody>
          <a:bodyPr wrap="none" lIns="91435" tIns="45718" rIns="91435" bIns="45718">
            <a:spAutoFit/>
          </a:bodyPr>
          <a:lstStyle/>
          <a:p>
            <a:r>
              <a:rPr lang="en-US" b="1" dirty="0"/>
              <a:t>CSA</a:t>
            </a:r>
          </a:p>
        </p:txBody>
      </p:sp>
      <p:sp>
        <p:nvSpPr>
          <p:cNvPr id="9" name="TextBox 8"/>
          <p:cNvSpPr txBox="1">
            <a:spLocks noChangeArrowheads="1"/>
          </p:cNvSpPr>
          <p:nvPr/>
        </p:nvSpPr>
        <p:spPr bwMode="auto">
          <a:xfrm>
            <a:off x="4998024" y="4987926"/>
            <a:ext cx="902801" cy="523216"/>
          </a:xfrm>
          <a:prstGeom prst="rect">
            <a:avLst/>
          </a:prstGeom>
          <a:solidFill>
            <a:srgbClr val="66FF33"/>
          </a:solidFill>
          <a:ln w="9525">
            <a:solidFill>
              <a:schemeClr val="tx1"/>
            </a:solidFill>
            <a:miter lim="800000"/>
            <a:headEnd/>
            <a:tailEnd/>
          </a:ln>
        </p:spPr>
        <p:txBody>
          <a:bodyPr wrap="none" lIns="91435" tIns="45718" rIns="91435" bIns="45718">
            <a:spAutoFit/>
          </a:bodyPr>
          <a:lstStyle/>
          <a:p>
            <a:r>
              <a:rPr lang="en-US" b="1" dirty="0"/>
              <a:t>REDD</a:t>
            </a:r>
            <a:r>
              <a:rPr lang="en-US" sz="2800" b="1" dirty="0"/>
              <a:t>+</a:t>
            </a:r>
          </a:p>
        </p:txBody>
      </p:sp>
      <p:sp>
        <p:nvSpPr>
          <p:cNvPr id="10" name="TextBox 9"/>
          <p:cNvSpPr txBox="1">
            <a:spLocks noChangeArrowheads="1"/>
          </p:cNvSpPr>
          <p:nvPr/>
        </p:nvSpPr>
        <p:spPr bwMode="auto">
          <a:xfrm>
            <a:off x="7195829" y="5249863"/>
            <a:ext cx="529214" cy="369328"/>
          </a:xfrm>
          <a:prstGeom prst="rect">
            <a:avLst/>
          </a:prstGeom>
          <a:solidFill>
            <a:srgbClr val="66FF33"/>
          </a:solidFill>
          <a:ln w="9525">
            <a:solidFill>
              <a:schemeClr val="tx1"/>
            </a:solidFill>
            <a:miter lim="800000"/>
            <a:headEnd/>
            <a:tailEnd/>
          </a:ln>
        </p:spPr>
        <p:txBody>
          <a:bodyPr wrap="none" lIns="91435" tIns="45718" rIns="91435" bIns="45718">
            <a:spAutoFit/>
          </a:bodyPr>
          <a:lstStyle/>
          <a:p>
            <a:r>
              <a:rPr lang="en-US" b="1" dirty="0"/>
              <a:t>PES</a:t>
            </a:r>
          </a:p>
        </p:txBody>
      </p:sp>
    </p:spTree>
    <p:extLst>
      <p:ext uri="{BB962C8B-B14F-4D97-AF65-F5344CB8AC3E}">
        <p14:creationId xmlns:p14="http://schemas.microsoft.com/office/powerpoint/2010/main" val="3801225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9" grpId="0" animBg="1"/>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99"/>
          <p:cNvSpPr>
            <a:spLocks noChangeArrowheads="1"/>
          </p:cNvSpPr>
          <p:nvPr/>
        </p:nvSpPr>
        <p:spPr bwMode="auto">
          <a:xfrm>
            <a:off x="0" y="0"/>
            <a:ext cx="9144000" cy="6858000"/>
          </a:xfrm>
          <a:prstGeom prst="rect">
            <a:avLst/>
          </a:prstGeom>
          <a:solidFill>
            <a:schemeClr val="bg1"/>
          </a:solidFill>
          <a:ln w="25400" algn="ctr">
            <a:noFill/>
            <a:round/>
            <a:headEnd/>
            <a:tailEnd/>
          </a:ln>
        </p:spPr>
        <p:txBody>
          <a:bodyPr lIns="91435" tIns="45718" rIns="91435" bIns="45718"/>
          <a:lstStyle/>
          <a:p>
            <a:endParaRPr lang="en-GB"/>
          </a:p>
        </p:txBody>
      </p:sp>
      <p:grpSp>
        <p:nvGrpSpPr>
          <p:cNvPr id="2" name="Group 130"/>
          <p:cNvGrpSpPr>
            <a:grpSpLocks/>
          </p:cNvGrpSpPr>
          <p:nvPr/>
        </p:nvGrpSpPr>
        <p:grpSpPr bwMode="auto">
          <a:xfrm>
            <a:off x="-128587" y="76989"/>
            <a:ext cx="9080288" cy="6341409"/>
            <a:chOff x="-129024" y="-125335"/>
            <a:chExt cx="9080790" cy="6341458"/>
          </a:xfrm>
        </p:grpSpPr>
        <p:sp>
          <p:nvSpPr>
            <p:cNvPr id="27652" name="Freeform 5"/>
            <p:cNvSpPr>
              <a:spLocks/>
            </p:cNvSpPr>
            <p:nvPr/>
          </p:nvSpPr>
          <p:spPr bwMode="auto">
            <a:xfrm rot="5400000">
              <a:off x="4823055" y="866602"/>
              <a:ext cx="2531652" cy="2403412"/>
            </a:xfrm>
            <a:custGeom>
              <a:avLst/>
              <a:gdLst>
                <a:gd name="T0" fmla="*/ 0 w 1727"/>
                <a:gd name="T1" fmla="*/ 2147483647 h 1514"/>
                <a:gd name="T2" fmla="*/ 2147483647 w 1727"/>
                <a:gd name="T3" fmla="*/ 0 h 1514"/>
                <a:gd name="T4" fmla="*/ 2147483647 w 1727"/>
                <a:gd name="T5" fmla="*/ 2147483647 h 1514"/>
                <a:gd name="T6" fmla="*/ 0 w 1727"/>
                <a:gd name="T7" fmla="*/ 2147483647 h 1514"/>
                <a:gd name="T8" fmla="*/ 0 60000 65536"/>
                <a:gd name="T9" fmla="*/ 0 60000 65536"/>
                <a:gd name="T10" fmla="*/ 0 60000 65536"/>
                <a:gd name="T11" fmla="*/ 0 60000 65536"/>
                <a:gd name="T12" fmla="*/ 0 w 1727"/>
                <a:gd name="T13" fmla="*/ 0 h 1514"/>
                <a:gd name="T14" fmla="*/ 1727 w 1727"/>
                <a:gd name="T15" fmla="*/ 1514 h 1514"/>
              </a:gdLst>
              <a:ahLst/>
              <a:cxnLst>
                <a:cxn ang="T8">
                  <a:pos x="T0" y="T1"/>
                </a:cxn>
                <a:cxn ang="T9">
                  <a:pos x="T2" y="T3"/>
                </a:cxn>
                <a:cxn ang="T10">
                  <a:pos x="T4" y="T5"/>
                </a:cxn>
                <a:cxn ang="T11">
                  <a:pos x="T6" y="T7"/>
                </a:cxn>
              </a:cxnLst>
              <a:rect l="T12" t="T13" r="T14" b="T15"/>
              <a:pathLst>
                <a:path w="1727" h="1514">
                  <a:moveTo>
                    <a:pt x="0" y="1513"/>
                  </a:moveTo>
                  <a:lnTo>
                    <a:pt x="863" y="0"/>
                  </a:lnTo>
                  <a:lnTo>
                    <a:pt x="1726" y="1513"/>
                  </a:lnTo>
                  <a:lnTo>
                    <a:pt x="0" y="1513"/>
                  </a:lnTo>
                </a:path>
              </a:pathLst>
            </a:custGeom>
            <a:pattFill prst="wdDnDiag">
              <a:fgClr>
                <a:srgbClr val="000000"/>
              </a:fgClr>
              <a:bgClr>
                <a:srgbClr val="FFFF00"/>
              </a:bgClr>
            </a:pattFill>
            <a:ln w="0" cap="flat" cmpd="sng">
              <a:solidFill>
                <a:srgbClr val="FFFF80"/>
              </a:solidFill>
              <a:prstDash val="solid"/>
              <a:round/>
              <a:headEnd type="none" w="med" len="med"/>
              <a:tailEnd type="none" w="med" len="med"/>
            </a:ln>
          </p:spPr>
          <p:txBody>
            <a:bodyPr/>
            <a:lstStyle/>
            <a:p>
              <a:endParaRPr lang="en-GB"/>
            </a:p>
          </p:txBody>
        </p:sp>
        <p:sp>
          <p:nvSpPr>
            <p:cNvPr id="27653" name="Freeform 26"/>
            <p:cNvSpPr>
              <a:spLocks/>
            </p:cNvSpPr>
            <p:nvPr/>
          </p:nvSpPr>
          <p:spPr bwMode="auto">
            <a:xfrm rot="5400000">
              <a:off x="4823789" y="3637933"/>
              <a:ext cx="2530186" cy="2403412"/>
            </a:xfrm>
            <a:custGeom>
              <a:avLst/>
              <a:gdLst>
                <a:gd name="T0" fmla="*/ 0 w 1726"/>
                <a:gd name="T1" fmla="*/ 2147483647 h 1514"/>
                <a:gd name="T2" fmla="*/ 2147483647 w 1726"/>
                <a:gd name="T3" fmla="*/ 0 h 1514"/>
                <a:gd name="T4" fmla="*/ 2147483647 w 1726"/>
                <a:gd name="T5" fmla="*/ 2147483647 h 1514"/>
                <a:gd name="T6" fmla="*/ 0 w 1726"/>
                <a:gd name="T7" fmla="*/ 2147483647 h 1514"/>
                <a:gd name="T8" fmla="*/ 0 60000 65536"/>
                <a:gd name="T9" fmla="*/ 0 60000 65536"/>
                <a:gd name="T10" fmla="*/ 0 60000 65536"/>
                <a:gd name="T11" fmla="*/ 0 60000 65536"/>
                <a:gd name="T12" fmla="*/ 0 w 1726"/>
                <a:gd name="T13" fmla="*/ 0 h 1514"/>
                <a:gd name="T14" fmla="*/ 1726 w 1726"/>
                <a:gd name="T15" fmla="*/ 1514 h 1514"/>
              </a:gdLst>
              <a:ahLst/>
              <a:cxnLst>
                <a:cxn ang="T8">
                  <a:pos x="T0" y="T1"/>
                </a:cxn>
                <a:cxn ang="T9">
                  <a:pos x="T2" y="T3"/>
                </a:cxn>
                <a:cxn ang="T10">
                  <a:pos x="T4" y="T5"/>
                </a:cxn>
                <a:cxn ang="T11">
                  <a:pos x="T6" y="T7"/>
                </a:cxn>
              </a:cxnLst>
              <a:rect l="T12" t="T13" r="T14" b="T15"/>
              <a:pathLst>
                <a:path w="1726" h="1514">
                  <a:moveTo>
                    <a:pt x="0" y="1513"/>
                  </a:moveTo>
                  <a:lnTo>
                    <a:pt x="862" y="0"/>
                  </a:lnTo>
                  <a:lnTo>
                    <a:pt x="1725" y="1513"/>
                  </a:lnTo>
                  <a:lnTo>
                    <a:pt x="0" y="1513"/>
                  </a:lnTo>
                </a:path>
              </a:pathLst>
            </a:custGeom>
            <a:pattFill prst="openDmnd">
              <a:fgClr>
                <a:srgbClr val="000000"/>
              </a:fgClr>
              <a:bgClr>
                <a:srgbClr val="FF0000"/>
              </a:bgClr>
            </a:pattFill>
            <a:ln w="0" cap="flat" cmpd="sng">
              <a:solidFill>
                <a:srgbClr val="FFFF80"/>
              </a:solidFill>
              <a:prstDash val="solid"/>
              <a:round/>
              <a:headEnd type="none" w="med" len="med"/>
              <a:tailEnd type="none" w="med" len="med"/>
            </a:ln>
          </p:spPr>
          <p:txBody>
            <a:bodyPr/>
            <a:lstStyle/>
            <a:p>
              <a:endParaRPr lang="en-GB"/>
            </a:p>
          </p:txBody>
        </p:sp>
        <p:sp>
          <p:nvSpPr>
            <p:cNvPr id="27654" name="Freeform 47"/>
            <p:cNvSpPr>
              <a:spLocks/>
            </p:cNvSpPr>
            <p:nvPr/>
          </p:nvSpPr>
          <p:spPr bwMode="auto">
            <a:xfrm rot="5400000" flipH="1" flipV="1">
              <a:off x="1919350" y="2295400"/>
              <a:ext cx="457201" cy="381001"/>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80" y="0"/>
                  </a:lnTo>
                  <a:lnTo>
                    <a:pt x="559" y="505"/>
                  </a:lnTo>
                  <a:lnTo>
                    <a:pt x="0" y="505"/>
                  </a:lnTo>
                </a:path>
              </a:pathLst>
            </a:custGeom>
            <a:pattFill prst="openDmnd">
              <a:fgClr>
                <a:srgbClr val="000000"/>
              </a:fgClr>
              <a:bgClr>
                <a:srgbClr val="FF0000"/>
              </a:bgClr>
            </a:pattFill>
            <a:ln w="9525">
              <a:noFill/>
              <a:round/>
              <a:headEnd/>
              <a:tailEnd/>
            </a:ln>
          </p:spPr>
          <p:txBody>
            <a:bodyPr/>
            <a:lstStyle/>
            <a:p>
              <a:endParaRPr lang="en-GB"/>
            </a:p>
          </p:txBody>
        </p:sp>
        <p:sp>
          <p:nvSpPr>
            <p:cNvPr id="27655" name="Freeform 50"/>
            <p:cNvSpPr>
              <a:spLocks/>
            </p:cNvSpPr>
            <p:nvPr/>
          </p:nvSpPr>
          <p:spPr bwMode="auto">
            <a:xfrm rot="5400000">
              <a:off x="4823056" y="2251900"/>
              <a:ext cx="2531652" cy="2403412"/>
            </a:xfrm>
            <a:custGeom>
              <a:avLst/>
              <a:gdLst>
                <a:gd name="T0" fmla="*/ 0 w 1727"/>
                <a:gd name="T1" fmla="*/ 0 h 1514"/>
                <a:gd name="T2" fmla="*/ 2147483647 w 1727"/>
                <a:gd name="T3" fmla="*/ 2147483647 h 1514"/>
                <a:gd name="T4" fmla="*/ 2147483647 w 1727"/>
                <a:gd name="T5" fmla="*/ 0 h 1514"/>
                <a:gd name="T6" fmla="*/ 0 w 1727"/>
                <a:gd name="T7" fmla="*/ 0 h 1514"/>
                <a:gd name="T8" fmla="*/ 0 60000 65536"/>
                <a:gd name="T9" fmla="*/ 0 60000 65536"/>
                <a:gd name="T10" fmla="*/ 0 60000 65536"/>
                <a:gd name="T11" fmla="*/ 0 60000 65536"/>
                <a:gd name="T12" fmla="*/ 0 w 1727"/>
                <a:gd name="T13" fmla="*/ 0 h 1514"/>
                <a:gd name="T14" fmla="*/ 1727 w 1727"/>
                <a:gd name="T15" fmla="*/ 1514 h 1514"/>
              </a:gdLst>
              <a:ahLst/>
              <a:cxnLst>
                <a:cxn ang="T8">
                  <a:pos x="T0" y="T1"/>
                </a:cxn>
                <a:cxn ang="T9">
                  <a:pos x="T2" y="T3"/>
                </a:cxn>
                <a:cxn ang="T10">
                  <a:pos x="T4" y="T5"/>
                </a:cxn>
                <a:cxn ang="T11">
                  <a:pos x="T6" y="T7"/>
                </a:cxn>
              </a:cxnLst>
              <a:rect l="T12" t="T13" r="T14" b="T15"/>
              <a:pathLst>
                <a:path w="1727" h="1514">
                  <a:moveTo>
                    <a:pt x="0" y="0"/>
                  </a:moveTo>
                  <a:lnTo>
                    <a:pt x="863" y="1513"/>
                  </a:lnTo>
                  <a:lnTo>
                    <a:pt x="1726" y="0"/>
                  </a:lnTo>
                  <a:lnTo>
                    <a:pt x="0" y="0"/>
                  </a:lnTo>
                </a:path>
              </a:pathLst>
            </a:custGeom>
            <a:pattFill prst="dkVert">
              <a:fgClr>
                <a:srgbClr val="000000"/>
              </a:fgClr>
              <a:bgClr>
                <a:srgbClr val="0000FF"/>
              </a:bgClr>
            </a:pattFill>
            <a:ln w="0" cap="flat" cmpd="sng">
              <a:solidFill>
                <a:srgbClr val="FFFF80"/>
              </a:solidFill>
              <a:prstDash val="solid"/>
              <a:round/>
              <a:headEnd type="none" w="med" len="med"/>
              <a:tailEnd type="none" w="med" len="med"/>
            </a:ln>
          </p:spPr>
          <p:txBody>
            <a:bodyPr/>
            <a:lstStyle/>
            <a:p>
              <a:endParaRPr lang="en-GB"/>
            </a:p>
          </p:txBody>
        </p:sp>
        <p:sp>
          <p:nvSpPr>
            <p:cNvPr id="27656" name="Freeform 58"/>
            <p:cNvSpPr>
              <a:spLocks/>
            </p:cNvSpPr>
            <p:nvPr/>
          </p:nvSpPr>
          <p:spPr bwMode="auto">
            <a:xfrm rot="5400000">
              <a:off x="2006983" y="3238942"/>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8"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657" name="Freeform 62"/>
            <p:cNvSpPr>
              <a:spLocks/>
            </p:cNvSpPr>
            <p:nvPr/>
          </p:nvSpPr>
          <p:spPr bwMode="auto">
            <a:xfrm rot="5400000">
              <a:off x="2021775" y="3721925"/>
              <a:ext cx="381000" cy="381000"/>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80"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658" name="Freeform 63"/>
            <p:cNvSpPr>
              <a:spLocks/>
            </p:cNvSpPr>
            <p:nvPr/>
          </p:nvSpPr>
          <p:spPr bwMode="auto">
            <a:xfrm rot="5400000">
              <a:off x="1977318" y="2559057"/>
              <a:ext cx="363718" cy="346054"/>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80" y="0"/>
                  </a:lnTo>
                  <a:lnTo>
                    <a:pt x="559" y="505"/>
                  </a:lnTo>
                  <a:lnTo>
                    <a:pt x="0" y="505"/>
                  </a:lnTo>
                </a:path>
              </a:pathLst>
            </a:custGeom>
            <a:pattFill prst="dkVert">
              <a:fgClr>
                <a:srgbClr val="000000"/>
              </a:fgClr>
              <a:bgClr>
                <a:srgbClr val="0000FF"/>
              </a:bgClr>
            </a:pattFill>
            <a:ln w="9525">
              <a:noFill/>
              <a:round/>
              <a:headEnd/>
              <a:tailEnd/>
            </a:ln>
          </p:spPr>
          <p:txBody>
            <a:bodyPr/>
            <a:lstStyle/>
            <a:p>
              <a:endParaRPr lang="en-GB"/>
            </a:p>
          </p:txBody>
        </p:sp>
        <p:grpSp>
          <p:nvGrpSpPr>
            <p:cNvPr id="3" name="Group 85"/>
            <p:cNvGrpSpPr>
              <a:grpSpLocks/>
            </p:cNvGrpSpPr>
            <p:nvPr/>
          </p:nvGrpSpPr>
          <p:grpSpPr bwMode="auto">
            <a:xfrm>
              <a:off x="1999363" y="3733800"/>
              <a:ext cx="830377" cy="1057119"/>
              <a:chOff x="1989838" y="2800350"/>
              <a:chExt cx="830377" cy="1057119"/>
            </a:xfrm>
          </p:grpSpPr>
          <p:sp>
            <p:nvSpPr>
              <p:cNvPr id="27745" name="Freeform 20"/>
              <p:cNvSpPr>
                <a:spLocks/>
              </p:cNvSpPr>
              <p:nvPr/>
            </p:nvSpPr>
            <p:spPr bwMode="auto">
              <a:xfrm rot="5400000">
                <a:off x="2431702" y="2785649"/>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746" name="Freeform 37"/>
              <p:cNvSpPr>
                <a:spLocks/>
              </p:cNvSpPr>
              <p:nvPr/>
            </p:nvSpPr>
            <p:spPr bwMode="auto">
              <a:xfrm rot="5400000">
                <a:off x="2418073" y="3242532"/>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47" name="Freeform 38"/>
              <p:cNvSpPr>
                <a:spLocks/>
              </p:cNvSpPr>
              <p:nvPr/>
            </p:nvSpPr>
            <p:spPr bwMode="auto">
              <a:xfrm rot="5400000">
                <a:off x="2003013" y="3469017"/>
                <a:ext cx="375277" cy="401627"/>
              </a:xfrm>
              <a:custGeom>
                <a:avLst/>
                <a:gdLst>
                  <a:gd name="T0" fmla="*/ 0 w 256"/>
                  <a:gd name="T1" fmla="*/ 2147483647 h 253"/>
                  <a:gd name="T2" fmla="*/ 2147483647 w 256"/>
                  <a:gd name="T3" fmla="*/ 0 h 253"/>
                  <a:gd name="T4" fmla="*/ 2147483647 w 256"/>
                  <a:gd name="T5" fmla="*/ 2147483647 h 253"/>
                  <a:gd name="T6" fmla="*/ 0 w 256"/>
                  <a:gd name="T7" fmla="*/ 2147483647 h 253"/>
                  <a:gd name="T8" fmla="*/ 0 60000 65536"/>
                  <a:gd name="T9" fmla="*/ 0 60000 65536"/>
                  <a:gd name="T10" fmla="*/ 0 60000 65536"/>
                  <a:gd name="T11" fmla="*/ 0 60000 65536"/>
                  <a:gd name="T12" fmla="*/ 0 w 256"/>
                  <a:gd name="T13" fmla="*/ 0 h 253"/>
                  <a:gd name="T14" fmla="*/ 256 w 256"/>
                  <a:gd name="T15" fmla="*/ 253 h 253"/>
                </a:gdLst>
                <a:ahLst/>
                <a:cxnLst>
                  <a:cxn ang="T8">
                    <a:pos x="T0" y="T1"/>
                  </a:cxn>
                  <a:cxn ang="T9">
                    <a:pos x="T2" y="T3"/>
                  </a:cxn>
                  <a:cxn ang="T10">
                    <a:pos x="T4" y="T5"/>
                  </a:cxn>
                  <a:cxn ang="T11">
                    <a:pos x="T6" y="T7"/>
                  </a:cxn>
                </a:cxnLst>
                <a:rect l="T12" t="T13" r="T14" b="T15"/>
                <a:pathLst>
                  <a:path w="256" h="253">
                    <a:moveTo>
                      <a:pt x="0" y="252"/>
                    </a:moveTo>
                    <a:lnTo>
                      <a:pt x="128" y="0"/>
                    </a:lnTo>
                    <a:lnTo>
                      <a:pt x="255"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48" name="Freeform 64"/>
              <p:cNvSpPr>
                <a:spLocks/>
              </p:cNvSpPr>
              <p:nvPr/>
            </p:nvSpPr>
            <p:spPr bwMode="auto">
              <a:xfrm rot="5400000">
                <a:off x="2003747" y="3260123"/>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grpSp>
          <p:nvGrpSpPr>
            <p:cNvPr id="4" name="Group 126"/>
            <p:cNvGrpSpPr>
              <a:grpSpLocks/>
            </p:cNvGrpSpPr>
            <p:nvPr/>
          </p:nvGrpSpPr>
          <p:grpSpPr bwMode="auto">
            <a:xfrm>
              <a:off x="2022486" y="4465827"/>
              <a:ext cx="817541" cy="804792"/>
              <a:chOff x="1989838" y="4465827"/>
              <a:chExt cx="817541" cy="804792"/>
            </a:xfrm>
          </p:grpSpPr>
          <p:sp>
            <p:nvSpPr>
              <p:cNvPr id="27741" name="Freeform 18"/>
              <p:cNvSpPr>
                <a:spLocks/>
              </p:cNvSpPr>
              <p:nvPr/>
            </p:nvSpPr>
            <p:spPr bwMode="auto">
              <a:xfrm rot="5400000">
                <a:off x="2417279" y="4451126"/>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7" y="253"/>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42" name="Freeform 39"/>
              <p:cNvSpPr>
                <a:spLocks/>
              </p:cNvSpPr>
              <p:nvPr/>
            </p:nvSpPr>
            <p:spPr bwMode="auto">
              <a:xfrm rot="5400000">
                <a:off x="2003746" y="4657149"/>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43" name="Freeform 40"/>
              <p:cNvSpPr>
                <a:spLocks/>
              </p:cNvSpPr>
              <p:nvPr/>
            </p:nvSpPr>
            <p:spPr bwMode="auto">
              <a:xfrm rot="5400000">
                <a:off x="2418866" y="4882107"/>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7" y="253"/>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44" name="Freeform 65"/>
              <p:cNvSpPr>
                <a:spLocks/>
              </p:cNvSpPr>
              <p:nvPr/>
            </p:nvSpPr>
            <p:spPr bwMode="auto">
              <a:xfrm rot="5400000">
                <a:off x="2418073" y="4673275"/>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dkVert">
                <a:fgClr>
                  <a:srgbClr val="000000"/>
                </a:fgClr>
                <a:bgClr>
                  <a:srgbClr val="0000FF"/>
                </a:bgClr>
              </a:pattFill>
              <a:ln w="9525">
                <a:noFill/>
                <a:round/>
                <a:headEnd/>
                <a:tailEnd/>
              </a:ln>
            </p:spPr>
            <p:txBody>
              <a:bodyPr/>
              <a:lstStyle/>
              <a:p>
                <a:endParaRPr lang="en-GB"/>
              </a:p>
            </p:txBody>
          </p:sp>
        </p:grpSp>
        <p:grpSp>
          <p:nvGrpSpPr>
            <p:cNvPr id="5" name="Group 124"/>
            <p:cNvGrpSpPr>
              <a:grpSpLocks/>
            </p:cNvGrpSpPr>
            <p:nvPr/>
          </p:nvGrpSpPr>
          <p:grpSpPr bwMode="auto">
            <a:xfrm>
              <a:off x="2856591" y="1224025"/>
              <a:ext cx="843850" cy="4484908"/>
              <a:chOff x="2856591" y="1224025"/>
              <a:chExt cx="843850" cy="4484908"/>
            </a:xfrm>
          </p:grpSpPr>
          <p:sp>
            <p:nvSpPr>
              <p:cNvPr id="27728" name="Freeform 46"/>
              <p:cNvSpPr>
                <a:spLocks/>
              </p:cNvSpPr>
              <p:nvPr/>
            </p:nvSpPr>
            <p:spPr bwMode="auto">
              <a:xfrm rot="5400000">
                <a:off x="2887561" y="4896053"/>
                <a:ext cx="820918" cy="804841"/>
              </a:xfrm>
              <a:custGeom>
                <a:avLst/>
                <a:gdLst>
                  <a:gd name="T0" fmla="*/ 0 w 560"/>
                  <a:gd name="T1" fmla="*/ 0 h 507"/>
                  <a:gd name="T2" fmla="*/ 2147483647 w 560"/>
                  <a:gd name="T3" fmla="*/ 2147483647 h 507"/>
                  <a:gd name="T4" fmla="*/ 2147483647 w 560"/>
                  <a:gd name="T5" fmla="*/ 0 h 507"/>
                  <a:gd name="T6" fmla="*/ 0 w 560"/>
                  <a:gd name="T7" fmla="*/ 0 h 507"/>
                  <a:gd name="T8" fmla="*/ 0 60000 65536"/>
                  <a:gd name="T9" fmla="*/ 0 60000 65536"/>
                  <a:gd name="T10" fmla="*/ 0 60000 65536"/>
                  <a:gd name="T11" fmla="*/ 0 60000 65536"/>
                  <a:gd name="T12" fmla="*/ 0 w 560"/>
                  <a:gd name="T13" fmla="*/ 0 h 507"/>
                  <a:gd name="T14" fmla="*/ 560 w 560"/>
                  <a:gd name="T15" fmla="*/ 507 h 507"/>
                </a:gdLst>
                <a:ahLst/>
                <a:cxnLst>
                  <a:cxn ang="T8">
                    <a:pos x="T0" y="T1"/>
                  </a:cxn>
                  <a:cxn ang="T9">
                    <a:pos x="T2" y="T3"/>
                  </a:cxn>
                  <a:cxn ang="T10">
                    <a:pos x="T4" y="T5"/>
                  </a:cxn>
                  <a:cxn ang="T11">
                    <a:pos x="T6" y="T7"/>
                  </a:cxn>
                </a:cxnLst>
                <a:rect l="T12" t="T13" r="T14" b="T15"/>
                <a:pathLst>
                  <a:path w="560" h="507">
                    <a:moveTo>
                      <a:pt x="0" y="0"/>
                    </a:moveTo>
                    <a:lnTo>
                      <a:pt x="279" y="506"/>
                    </a:lnTo>
                    <a:lnTo>
                      <a:pt x="559" y="0"/>
                    </a:lnTo>
                    <a:lnTo>
                      <a:pt x="0" y="0"/>
                    </a:lnTo>
                  </a:path>
                </a:pathLst>
              </a:custGeom>
              <a:pattFill prst="openDmnd">
                <a:fgClr>
                  <a:srgbClr val="000000"/>
                </a:fgClr>
                <a:bgClr>
                  <a:srgbClr val="FF0000"/>
                </a:bgClr>
              </a:pattFill>
              <a:ln w="9525">
                <a:noFill/>
                <a:round/>
                <a:headEnd/>
                <a:tailEnd/>
              </a:ln>
            </p:spPr>
            <p:txBody>
              <a:bodyPr/>
              <a:lstStyle/>
              <a:p>
                <a:endParaRPr lang="en-GB"/>
              </a:p>
            </p:txBody>
          </p:sp>
          <p:grpSp>
            <p:nvGrpSpPr>
              <p:cNvPr id="6" name="Group 82"/>
              <p:cNvGrpSpPr>
                <a:grpSpLocks/>
              </p:cNvGrpSpPr>
              <p:nvPr/>
            </p:nvGrpSpPr>
            <p:grpSpPr bwMode="auto">
              <a:xfrm>
                <a:off x="2882899" y="1224025"/>
                <a:ext cx="817542" cy="793067"/>
                <a:chOff x="3721755" y="814208"/>
                <a:chExt cx="817542" cy="793067"/>
              </a:xfrm>
            </p:grpSpPr>
            <p:sp>
              <p:nvSpPr>
                <p:cNvPr id="27737" name="Freeform 12"/>
                <p:cNvSpPr>
                  <a:spLocks/>
                </p:cNvSpPr>
                <p:nvPr/>
              </p:nvSpPr>
              <p:spPr bwMode="auto">
                <a:xfrm rot="5400000">
                  <a:off x="4149989" y="800300"/>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38" name="Freeform 29"/>
                <p:cNvSpPr>
                  <a:spLocks/>
                </p:cNvSpPr>
                <p:nvPr/>
              </p:nvSpPr>
              <p:spPr bwMode="auto">
                <a:xfrm rot="5400000">
                  <a:off x="4150784" y="1218763"/>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7" y="253"/>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39" name="Freeform 35"/>
                <p:cNvSpPr>
                  <a:spLocks/>
                </p:cNvSpPr>
                <p:nvPr/>
              </p:nvSpPr>
              <p:spPr bwMode="auto">
                <a:xfrm rot="5400000">
                  <a:off x="3734930" y="993071"/>
                  <a:ext cx="375277" cy="401627"/>
                </a:xfrm>
                <a:custGeom>
                  <a:avLst/>
                  <a:gdLst>
                    <a:gd name="T0" fmla="*/ 0 w 256"/>
                    <a:gd name="T1" fmla="*/ 0 h 253"/>
                    <a:gd name="T2" fmla="*/ 2147483647 w 256"/>
                    <a:gd name="T3" fmla="*/ 2147483647 h 253"/>
                    <a:gd name="T4" fmla="*/ 2147483647 w 256"/>
                    <a:gd name="T5" fmla="*/ 0 h 253"/>
                    <a:gd name="T6" fmla="*/ 0 w 256"/>
                    <a:gd name="T7" fmla="*/ 0 h 253"/>
                    <a:gd name="T8" fmla="*/ 0 60000 65536"/>
                    <a:gd name="T9" fmla="*/ 0 60000 65536"/>
                    <a:gd name="T10" fmla="*/ 0 60000 65536"/>
                    <a:gd name="T11" fmla="*/ 0 60000 65536"/>
                    <a:gd name="T12" fmla="*/ 0 w 256"/>
                    <a:gd name="T13" fmla="*/ 0 h 253"/>
                    <a:gd name="T14" fmla="*/ 256 w 256"/>
                    <a:gd name="T15" fmla="*/ 253 h 253"/>
                  </a:gdLst>
                  <a:ahLst/>
                  <a:cxnLst>
                    <a:cxn ang="T8">
                      <a:pos x="T0" y="T1"/>
                    </a:cxn>
                    <a:cxn ang="T9">
                      <a:pos x="T2" y="T3"/>
                    </a:cxn>
                    <a:cxn ang="T10">
                      <a:pos x="T4" y="T5"/>
                    </a:cxn>
                    <a:cxn ang="T11">
                      <a:pos x="T6" y="T7"/>
                    </a:cxn>
                  </a:cxnLst>
                  <a:rect l="T12" t="T13" r="T14" b="T15"/>
                  <a:pathLst>
                    <a:path w="256" h="253">
                      <a:moveTo>
                        <a:pt x="0" y="0"/>
                      </a:moveTo>
                      <a:lnTo>
                        <a:pt x="127" y="252"/>
                      </a:lnTo>
                      <a:lnTo>
                        <a:pt x="255"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40" name="Freeform 59"/>
                <p:cNvSpPr>
                  <a:spLocks/>
                </p:cNvSpPr>
                <p:nvPr/>
              </p:nvSpPr>
              <p:spPr bwMode="auto">
                <a:xfrm rot="5400000">
                  <a:off x="4149989" y="1009927"/>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dkVert">
                  <a:fgClr>
                    <a:srgbClr val="000000"/>
                  </a:fgClr>
                  <a:bgClr>
                    <a:srgbClr val="0000FF"/>
                  </a:bgClr>
                </a:pattFill>
                <a:ln w="9525">
                  <a:noFill/>
                  <a:round/>
                  <a:headEnd/>
                  <a:tailEnd/>
                </a:ln>
              </p:spPr>
              <p:txBody>
                <a:bodyPr/>
                <a:lstStyle/>
                <a:p>
                  <a:endParaRPr lang="en-GB"/>
                </a:p>
              </p:txBody>
            </p:sp>
          </p:grpSp>
          <p:sp>
            <p:nvSpPr>
              <p:cNvPr id="27730" name="Freeform 68"/>
              <p:cNvSpPr>
                <a:spLocks/>
              </p:cNvSpPr>
              <p:nvPr/>
            </p:nvSpPr>
            <p:spPr bwMode="auto">
              <a:xfrm rot="5400000">
                <a:off x="2888355" y="2134929"/>
                <a:ext cx="820918" cy="803254"/>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79"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nvGrpSpPr>
              <p:cNvPr id="7" name="Group 123"/>
              <p:cNvGrpSpPr>
                <a:grpSpLocks/>
              </p:cNvGrpSpPr>
              <p:nvPr/>
            </p:nvGrpSpPr>
            <p:grpSpPr bwMode="auto">
              <a:xfrm>
                <a:off x="2856591" y="3985943"/>
                <a:ext cx="843850" cy="793068"/>
                <a:chOff x="2855004" y="3986471"/>
                <a:chExt cx="843850" cy="793068"/>
              </a:xfrm>
            </p:grpSpPr>
            <p:sp>
              <p:nvSpPr>
                <p:cNvPr id="27733" name="Freeform 24"/>
                <p:cNvSpPr>
                  <a:spLocks/>
                </p:cNvSpPr>
                <p:nvPr/>
              </p:nvSpPr>
              <p:spPr bwMode="auto">
                <a:xfrm rot="5400000">
                  <a:off x="3282559" y="4391820"/>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34" name="Freeform 44"/>
                <p:cNvSpPr>
                  <a:spLocks/>
                </p:cNvSpPr>
                <p:nvPr/>
              </p:nvSpPr>
              <p:spPr bwMode="auto">
                <a:xfrm rot="5400000">
                  <a:off x="2869705" y="4165271"/>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6" y="253"/>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35" name="Freeform 45"/>
                <p:cNvSpPr>
                  <a:spLocks/>
                </p:cNvSpPr>
                <p:nvPr/>
              </p:nvSpPr>
              <p:spPr bwMode="auto">
                <a:xfrm rot="5400000">
                  <a:off x="3284825" y="3972563"/>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36" name="Freeform 69"/>
                <p:cNvSpPr>
                  <a:spLocks/>
                </p:cNvSpPr>
                <p:nvPr/>
              </p:nvSpPr>
              <p:spPr bwMode="auto">
                <a:xfrm rot="5400000">
                  <a:off x="3310341" y="4191717"/>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dkVert">
                  <a:fgClr>
                    <a:srgbClr val="000000"/>
                  </a:fgClr>
                  <a:bgClr>
                    <a:srgbClr val="0000FF"/>
                  </a:bgClr>
                </a:pattFill>
                <a:ln w="9525">
                  <a:noFill/>
                  <a:round/>
                  <a:headEnd/>
                  <a:tailEnd/>
                </a:ln>
              </p:spPr>
              <p:txBody>
                <a:bodyPr/>
                <a:lstStyle/>
                <a:p>
                  <a:endParaRPr lang="en-GB"/>
                </a:p>
              </p:txBody>
            </p:sp>
          </p:grpSp>
          <p:sp>
            <p:nvSpPr>
              <p:cNvPr id="27732" name="Freeform 70"/>
              <p:cNvSpPr>
                <a:spLocks/>
              </p:cNvSpPr>
              <p:nvPr/>
            </p:nvSpPr>
            <p:spPr bwMode="auto">
              <a:xfrm rot="5400000">
                <a:off x="2887561" y="3064058"/>
                <a:ext cx="820918" cy="804841"/>
              </a:xfrm>
              <a:custGeom>
                <a:avLst/>
                <a:gdLst>
                  <a:gd name="T0" fmla="*/ 0 w 560"/>
                  <a:gd name="T1" fmla="*/ 0 h 507"/>
                  <a:gd name="T2" fmla="*/ 2147483647 w 560"/>
                  <a:gd name="T3" fmla="*/ 2147483647 h 507"/>
                  <a:gd name="T4" fmla="*/ 2147483647 w 560"/>
                  <a:gd name="T5" fmla="*/ 0 h 507"/>
                  <a:gd name="T6" fmla="*/ 0 w 560"/>
                  <a:gd name="T7" fmla="*/ 0 h 507"/>
                  <a:gd name="T8" fmla="*/ 0 60000 65536"/>
                  <a:gd name="T9" fmla="*/ 0 60000 65536"/>
                  <a:gd name="T10" fmla="*/ 0 60000 65536"/>
                  <a:gd name="T11" fmla="*/ 0 60000 65536"/>
                  <a:gd name="T12" fmla="*/ 0 w 560"/>
                  <a:gd name="T13" fmla="*/ 0 h 507"/>
                  <a:gd name="T14" fmla="*/ 560 w 560"/>
                  <a:gd name="T15" fmla="*/ 507 h 507"/>
                </a:gdLst>
                <a:ahLst/>
                <a:cxnLst>
                  <a:cxn ang="T8">
                    <a:pos x="T0" y="T1"/>
                  </a:cxn>
                  <a:cxn ang="T9">
                    <a:pos x="T2" y="T3"/>
                  </a:cxn>
                  <a:cxn ang="T10">
                    <a:pos x="T4" y="T5"/>
                  </a:cxn>
                  <a:cxn ang="T11">
                    <a:pos x="T6" y="T7"/>
                  </a:cxn>
                </a:cxnLst>
                <a:rect l="T12" t="T13" r="T14" b="T15"/>
                <a:pathLst>
                  <a:path w="560" h="507">
                    <a:moveTo>
                      <a:pt x="0" y="0"/>
                    </a:moveTo>
                    <a:lnTo>
                      <a:pt x="279" y="506"/>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sp>
          <p:nvSpPr>
            <p:cNvPr id="27662" name="Text Box 71"/>
            <p:cNvSpPr txBox="1">
              <a:spLocks noChangeArrowheads="1"/>
            </p:cNvSpPr>
            <p:nvPr/>
          </p:nvSpPr>
          <p:spPr bwMode="auto">
            <a:xfrm>
              <a:off x="673050" y="-125335"/>
              <a:ext cx="8245885" cy="819461"/>
            </a:xfrm>
            <a:prstGeom prst="rect">
              <a:avLst/>
            </a:prstGeom>
            <a:noFill/>
            <a:ln w="9525">
              <a:noFill/>
              <a:miter lim="800000"/>
              <a:headEnd/>
              <a:tailEnd/>
            </a:ln>
          </p:spPr>
          <p:txBody>
            <a:bodyPr wrap="none" anchor="ctr">
              <a:spAutoFit/>
            </a:bodyPr>
            <a:lstStyle/>
            <a:p>
              <a:pPr>
                <a:lnSpc>
                  <a:spcPct val="85000"/>
                </a:lnSpc>
                <a:spcBef>
                  <a:spcPct val="30000"/>
                </a:spcBef>
              </a:pPr>
              <a:r>
                <a:rPr lang="en-US" sz="5400" dirty="0">
                  <a:solidFill>
                    <a:srgbClr val="006600"/>
                  </a:solidFill>
                  <a:latin typeface="Calibri" pitchFamily="34" charset="0"/>
                </a:rPr>
                <a:t>Integrate                 Segregate</a:t>
              </a:r>
              <a:endParaRPr lang="en-US" dirty="0">
                <a:solidFill>
                  <a:srgbClr val="006600"/>
                </a:solidFill>
                <a:latin typeface="Calibri" pitchFamily="34" charset="0"/>
              </a:endParaRPr>
            </a:p>
          </p:txBody>
        </p:sp>
        <p:sp>
          <p:nvSpPr>
            <p:cNvPr id="27663" name="Text Box 25"/>
            <p:cNvSpPr txBox="1">
              <a:spLocks noChangeArrowheads="1"/>
            </p:cNvSpPr>
            <p:nvPr/>
          </p:nvSpPr>
          <p:spPr bwMode="auto">
            <a:xfrm>
              <a:off x="-129024" y="5300614"/>
              <a:ext cx="2086472" cy="523224"/>
            </a:xfrm>
            <a:prstGeom prst="rect">
              <a:avLst/>
            </a:prstGeom>
            <a:noFill/>
            <a:ln w="9525">
              <a:noFill/>
              <a:miter lim="800000"/>
              <a:headEnd/>
              <a:tailEnd/>
            </a:ln>
          </p:spPr>
          <p:txBody>
            <a:bodyPr>
              <a:spAutoFit/>
            </a:bodyPr>
            <a:lstStyle/>
            <a:p>
              <a:pPr algn="r">
                <a:spcBef>
                  <a:spcPct val="50000"/>
                </a:spcBef>
              </a:pPr>
              <a:r>
                <a:rPr lang="en-US" sz="2800" b="1" dirty="0" err="1">
                  <a:solidFill>
                    <a:srgbClr val="C00000"/>
                  </a:solidFill>
                  <a:latin typeface="Calibri" pitchFamily="34" charset="0"/>
                </a:rPr>
                <a:t>Agroforests</a:t>
              </a:r>
              <a:r>
                <a:rPr lang="en-US" sz="2800" dirty="0">
                  <a:solidFill>
                    <a:srgbClr val="C00000"/>
                  </a:solidFill>
                  <a:latin typeface="Calibri" pitchFamily="34" charset="0"/>
                </a:rPr>
                <a:t> </a:t>
              </a:r>
            </a:p>
          </p:txBody>
        </p:sp>
        <p:sp>
          <p:nvSpPr>
            <p:cNvPr id="27664" name="Text Box 26"/>
            <p:cNvSpPr txBox="1">
              <a:spLocks noChangeArrowheads="1"/>
            </p:cNvSpPr>
            <p:nvPr/>
          </p:nvSpPr>
          <p:spPr bwMode="auto">
            <a:xfrm rot="19891289">
              <a:off x="5002187" y="5504545"/>
              <a:ext cx="2474951" cy="523224"/>
            </a:xfrm>
            <a:prstGeom prst="rect">
              <a:avLst/>
            </a:prstGeom>
            <a:noFill/>
            <a:ln w="9525">
              <a:noFill/>
              <a:miter lim="800000"/>
              <a:headEnd/>
              <a:tailEnd/>
            </a:ln>
          </p:spPr>
          <p:txBody>
            <a:bodyPr>
              <a:spAutoFit/>
            </a:bodyPr>
            <a:lstStyle/>
            <a:p>
              <a:pPr algn="ctr">
                <a:spcBef>
                  <a:spcPct val="50000"/>
                </a:spcBef>
              </a:pPr>
              <a:r>
                <a:rPr lang="en-US" sz="2800" dirty="0">
                  <a:latin typeface="Calibri" pitchFamily="34" charset="0"/>
                </a:rPr>
                <a:t>Natural forest</a:t>
              </a:r>
            </a:p>
          </p:txBody>
        </p:sp>
        <p:sp>
          <p:nvSpPr>
            <p:cNvPr id="27665" name="Text Box 27"/>
            <p:cNvSpPr txBox="1">
              <a:spLocks noChangeArrowheads="1"/>
            </p:cNvSpPr>
            <p:nvPr/>
          </p:nvSpPr>
          <p:spPr bwMode="auto">
            <a:xfrm>
              <a:off x="7572268" y="4522567"/>
              <a:ext cx="1379498" cy="1373188"/>
            </a:xfrm>
            <a:prstGeom prst="rect">
              <a:avLst/>
            </a:prstGeom>
            <a:noFill/>
            <a:ln w="9525">
              <a:noFill/>
              <a:miter lim="800000"/>
              <a:headEnd/>
              <a:tailEnd/>
            </a:ln>
          </p:spPr>
          <p:txBody>
            <a:bodyPr>
              <a:spAutoFit/>
            </a:bodyPr>
            <a:lstStyle/>
            <a:p>
              <a:pPr>
                <a:spcBef>
                  <a:spcPct val="50000"/>
                </a:spcBef>
              </a:pPr>
              <a:r>
                <a:rPr lang="en-US" sz="2800" b="1" dirty="0">
                  <a:solidFill>
                    <a:srgbClr val="C00000"/>
                  </a:solidFill>
                  <a:latin typeface="Calibri" pitchFamily="34" charset="0"/>
                </a:rPr>
                <a:t>Fields, Forests &amp; Parks</a:t>
              </a:r>
            </a:p>
          </p:txBody>
        </p:sp>
        <p:sp>
          <p:nvSpPr>
            <p:cNvPr id="27666" name="Text Box 28"/>
            <p:cNvSpPr txBox="1">
              <a:spLocks noChangeArrowheads="1"/>
            </p:cNvSpPr>
            <p:nvPr/>
          </p:nvSpPr>
          <p:spPr bwMode="auto">
            <a:xfrm rot="1790659">
              <a:off x="4535746" y="1167421"/>
              <a:ext cx="4038482" cy="523224"/>
            </a:xfrm>
            <a:prstGeom prst="rect">
              <a:avLst/>
            </a:prstGeom>
            <a:noFill/>
            <a:ln w="9525">
              <a:noFill/>
              <a:miter lim="800000"/>
              <a:headEnd/>
              <a:tailEnd/>
            </a:ln>
          </p:spPr>
          <p:txBody>
            <a:bodyPr>
              <a:spAutoFit/>
            </a:bodyPr>
            <a:lstStyle/>
            <a:p>
              <a:pPr>
                <a:spcBef>
                  <a:spcPct val="50000"/>
                </a:spcBef>
              </a:pPr>
              <a:r>
                <a:rPr lang="en-US" sz="2800" dirty="0">
                  <a:latin typeface="Calibri" pitchFamily="34" charset="0"/>
                </a:rPr>
                <a:t>Open field agriculture</a:t>
              </a:r>
            </a:p>
          </p:txBody>
        </p:sp>
        <p:sp>
          <p:nvSpPr>
            <p:cNvPr id="27667" name="Text Box 26"/>
            <p:cNvSpPr txBox="1">
              <a:spLocks noChangeArrowheads="1"/>
            </p:cNvSpPr>
            <p:nvPr/>
          </p:nvSpPr>
          <p:spPr bwMode="auto">
            <a:xfrm rot="16200000">
              <a:off x="6334792" y="3261851"/>
              <a:ext cx="2474951" cy="523249"/>
            </a:xfrm>
            <a:prstGeom prst="rect">
              <a:avLst/>
            </a:prstGeom>
            <a:noFill/>
            <a:ln w="9525">
              <a:noFill/>
              <a:miter lim="800000"/>
              <a:headEnd/>
              <a:tailEnd/>
            </a:ln>
          </p:spPr>
          <p:txBody>
            <a:bodyPr>
              <a:spAutoFit/>
            </a:bodyPr>
            <a:lstStyle/>
            <a:p>
              <a:pPr algn="ctr">
                <a:spcBef>
                  <a:spcPct val="50000"/>
                </a:spcBef>
              </a:pPr>
              <a:r>
                <a:rPr lang="en-US" sz="2800" dirty="0">
                  <a:latin typeface="Calibri" pitchFamily="34" charset="0"/>
                </a:rPr>
                <a:t>Plantations</a:t>
              </a:r>
            </a:p>
          </p:txBody>
        </p:sp>
        <p:sp>
          <p:nvSpPr>
            <p:cNvPr id="27668" name="Rectangle 77"/>
            <p:cNvSpPr>
              <a:spLocks noChangeArrowheads="1"/>
            </p:cNvSpPr>
            <p:nvPr/>
          </p:nvSpPr>
          <p:spPr bwMode="auto">
            <a:xfrm rot="16200000">
              <a:off x="-407822" y="3141307"/>
              <a:ext cx="4214536" cy="523249"/>
            </a:xfrm>
            <a:prstGeom prst="rect">
              <a:avLst/>
            </a:prstGeom>
            <a:noFill/>
            <a:ln w="9525">
              <a:noFill/>
              <a:miter lim="800000"/>
              <a:headEnd/>
              <a:tailEnd/>
            </a:ln>
          </p:spPr>
          <p:txBody>
            <a:bodyPr wrap="none">
              <a:spAutoFit/>
            </a:bodyPr>
            <a:lstStyle/>
            <a:p>
              <a:pPr algn="ctr">
                <a:spcBef>
                  <a:spcPct val="50000"/>
                </a:spcBef>
              </a:pPr>
              <a:r>
                <a:rPr lang="en-US" sz="2800" i="1" dirty="0" err="1">
                  <a:latin typeface="Calibri" pitchFamily="34" charset="0"/>
                </a:rPr>
                <a:t>Fields,fallow</a:t>
              </a:r>
              <a:r>
                <a:rPr lang="en-US" sz="2800" i="1" dirty="0">
                  <a:latin typeface="Calibri" pitchFamily="34" charset="0"/>
                </a:rPr>
                <a:t>, forest mosaic</a:t>
              </a:r>
            </a:p>
          </p:txBody>
        </p:sp>
        <p:sp>
          <p:nvSpPr>
            <p:cNvPr id="27669" name="Text Box 22"/>
            <p:cNvSpPr txBox="1">
              <a:spLocks noChangeArrowheads="1"/>
            </p:cNvSpPr>
            <p:nvPr/>
          </p:nvSpPr>
          <p:spPr bwMode="auto">
            <a:xfrm rot="1554602">
              <a:off x="1660435" y="5558028"/>
              <a:ext cx="3803539" cy="523224"/>
            </a:xfrm>
            <a:prstGeom prst="rect">
              <a:avLst/>
            </a:prstGeom>
            <a:noFill/>
            <a:ln w="9525">
              <a:noFill/>
              <a:miter lim="800000"/>
              <a:headEnd/>
              <a:tailEnd/>
            </a:ln>
          </p:spPr>
          <p:txBody>
            <a:bodyPr>
              <a:spAutoFit/>
            </a:bodyPr>
            <a:lstStyle/>
            <a:p>
              <a:pPr>
                <a:spcBef>
                  <a:spcPct val="50000"/>
                </a:spcBef>
              </a:pPr>
              <a:r>
                <a:rPr lang="en-US" sz="2800" i="1" dirty="0">
                  <a:latin typeface="Calibri" pitchFamily="34" charset="0"/>
                  <a:sym typeface="Wingdings" pitchFamily="2" charset="2"/>
                </a:rPr>
                <a:t></a:t>
              </a:r>
              <a:r>
                <a:rPr lang="en-US" sz="2800" i="1" dirty="0">
                  <a:latin typeface="Calibri" pitchFamily="34" charset="0"/>
                </a:rPr>
                <a:t>forest modification</a:t>
              </a:r>
            </a:p>
          </p:txBody>
        </p:sp>
        <p:sp>
          <p:nvSpPr>
            <p:cNvPr id="27670" name="Text Box 18"/>
            <p:cNvSpPr txBox="1">
              <a:spLocks noChangeArrowheads="1"/>
            </p:cNvSpPr>
            <p:nvPr/>
          </p:nvSpPr>
          <p:spPr bwMode="auto">
            <a:xfrm rot="19874359">
              <a:off x="1684580" y="904905"/>
              <a:ext cx="2885991" cy="523224"/>
            </a:xfrm>
            <a:prstGeom prst="rect">
              <a:avLst/>
            </a:prstGeom>
            <a:noFill/>
            <a:ln w="9525">
              <a:noFill/>
              <a:miter lim="800000"/>
              <a:headEnd/>
              <a:tailEnd/>
            </a:ln>
          </p:spPr>
          <p:txBody>
            <a:bodyPr>
              <a:spAutoFit/>
            </a:bodyPr>
            <a:lstStyle/>
            <a:p>
              <a:pPr>
                <a:spcBef>
                  <a:spcPct val="50000"/>
                </a:spcBef>
              </a:pPr>
              <a:r>
                <a:rPr lang="en-US" sz="2800" i="1" dirty="0">
                  <a:latin typeface="Calibri" pitchFamily="34" charset="0"/>
                  <a:sym typeface="Wingdings" pitchFamily="2" charset="2"/>
                </a:rPr>
                <a:t></a:t>
              </a:r>
              <a:r>
                <a:rPr lang="en-US" sz="2800" i="1" dirty="0" err="1">
                  <a:latin typeface="Calibri" pitchFamily="34" charset="0"/>
                  <a:sym typeface="Wingdings" pitchFamily="2" charset="2"/>
                </a:rPr>
                <a:t>agroforestation</a:t>
              </a:r>
              <a:endParaRPr lang="en-US" sz="2800" i="1" dirty="0">
                <a:latin typeface="Calibri" pitchFamily="34" charset="0"/>
              </a:endParaRPr>
            </a:p>
          </p:txBody>
        </p:sp>
        <p:sp>
          <p:nvSpPr>
            <p:cNvPr id="27671" name="Text Box 19"/>
            <p:cNvSpPr txBox="1">
              <a:spLocks noChangeArrowheads="1"/>
            </p:cNvSpPr>
            <p:nvPr/>
          </p:nvSpPr>
          <p:spPr bwMode="auto">
            <a:xfrm rot="16200000">
              <a:off x="2810755" y="2322005"/>
              <a:ext cx="3803539" cy="461691"/>
            </a:xfrm>
            <a:prstGeom prst="rect">
              <a:avLst/>
            </a:prstGeom>
            <a:noFill/>
            <a:ln w="9525">
              <a:noFill/>
              <a:miter lim="800000"/>
              <a:headEnd/>
              <a:tailEnd/>
            </a:ln>
          </p:spPr>
          <p:txBody>
            <a:bodyPr>
              <a:spAutoFit/>
            </a:bodyPr>
            <a:lstStyle/>
            <a:p>
              <a:pPr algn="r">
                <a:spcBef>
                  <a:spcPct val="50000"/>
                </a:spcBef>
              </a:pPr>
              <a:r>
                <a:rPr lang="en-US" sz="2400" b="1" i="1" dirty="0">
                  <a:latin typeface="Calibri" pitchFamily="34" charset="0"/>
                  <a:sym typeface="Wingdings" pitchFamily="2" charset="2"/>
                </a:rPr>
                <a:t>re- and </a:t>
              </a:r>
              <a:r>
                <a:rPr lang="en-US" sz="2400" b="1" i="1" dirty="0" err="1">
                  <a:latin typeface="Calibri" pitchFamily="34" charset="0"/>
                  <a:sym typeface="Wingdings" pitchFamily="2" charset="2"/>
                </a:rPr>
                <a:t>afforestation</a:t>
              </a:r>
              <a:endParaRPr lang="en-US" sz="2400" b="1" i="1" dirty="0">
                <a:latin typeface="Calibri" pitchFamily="34" charset="0"/>
              </a:endParaRPr>
            </a:p>
          </p:txBody>
        </p:sp>
        <p:sp>
          <p:nvSpPr>
            <p:cNvPr id="27672" name="Text Box 21"/>
            <p:cNvSpPr txBox="1">
              <a:spLocks noChangeArrowheads="1"/>
            </p:cNvSpPr>
            <p:nvPr/>
          </p:nvSpPr>
          <p:spPr bwMode="auto">
            <a:xfrm rot="16200000">
              <a:off x="3267708" y="4542240"/>
              <a:ext cx="2886075" cy="461691"/>
            </a:xfrm>
            <a:prstGeom prst="rect">
              <a:avLst/>
            </a:prstGeom>
            <a:noFill/>
            <a:ln w="9525">
              <a:noFill/>
              <a:miter lim="800000"/>
              <a:headEnd/>
              <a:tailEnd/>
            </a:ln>
          </p:spPr>
          <p:txBody>
            <a:bodyPr>
              <a:spAutoFit/>
            </a:bodyPr>
            <a:lstStyle/>
            <a:p>
              <a:pPr>
                <a:spcBef>
                  <a:spcPct val="50000"/>
                </a:spcBef>
              </a:pPr>
              <a:r>
                <a:rPr lang="en-US" sz="2400" b="1" i="1" dirty="0">
                  <a:latin typeface="Calibri" pitchFamily="34" charset="0"/>
                  <a:sym typeface="Wingdings" pitchFamily="2" charset="2"/>
                </a:rPr>
                <a:t>deforestation</a:t>
              </a:r>
              <a:endParaRPr lang="en-US" sz="2400" b="1" i="1" dirty="0">
                <a:latin typeface="Calibri" pitchFamily="34" charset="0"/>
              </a:endParaRPr>
            </a:p>
          </p:txBody>
        </p:sp>
        <p:grpSp>
          <p:nvGrpSpPr>
            <p:cNvPr id="8" name="Group 121"/>
            <p:cNvGrpSpPr>
              <a:grpSpLocks/>
            </p:cNvGrpSpPr>
            <p:nvPr/>
          </p:nvGrpSpPr>
          <p:grpSpPr bwMode="auto">
            <a:xfrm>
              <a:off x="3743324" y="762001"/>
              <a:ext cx="804842" cy="5353352"/>
              <a:chOff x="3743324" y="762001"/>
              <a:chExt cx="804842" cy="5353352"/>
            </a:xfrm>
          </p:grpSpPr>
          <p:sp>
            <p:nvSpPr>
              <p:cNvPr id="27722" name="Freeform 8"/>
              <p:cNvSpPr>
                <a:spLocks/>
              </p:cNvSpPr>
              <p:nvPr/>
            </p:nvSpPr>
            <p:spPr bwMode="auto">
              <a:xfrm rot="5400000">
                <a:off x="3736813" y="770100"/>
                <a:ext cx="819452" cy="803253"/>
              </a:xfrm>
              <a:custGeom>
                <a:avLst/>
                <a:gdLst>
                  <a:gd name="T0" fmla="*/ 0 w 559"/>
                  <a:gd name="T1" fmla="*/ 0 h 506"/>
                  <a:gd name="T2" fmla="*/ 2147483647 w 559"/>
                  <a:gd name="T3" fmla="*/ 2147483647 h 506"/>
                  <a:gd name="T4" fmla="*/ 2147483647 w 559"/>
                  <a:gd name="T5" fmla="*/ 0 h 506"/>
                  <a:gd name="T6" fmla="*/ 0 w 559"/>
                  <a:gd name="T7" fmla="*/ 0 h 506"/>
                  <a:gd name="T8" fmla="*/ 0 60000 65536"/>
                  <a:gd name="T9" fmla="*/ 0 60000 65536"/>
                  <a:gd name="T10" fmla="*/ 0 60000 65536"/>
                  <a:gd name="T11" fmla="*/ 0 60000 65536"/>
                  <a:gd name="T12" fmla="*/ 0 w 559"/>
                  <a:gd name="T13" fmla="*/ 0 h 506"/>
                  <a:gd name="T14" fmla="*/ 559 w 559"/>
                  <a:gd name="T15" fmla="*/ 506 h 506"/>
                </a:gdLst>
                <a:ahLst/>
                <a:cxnLst>
                  <a:cxn ang="T8">
                    <a:pos x="T0" y="T1"/>
                  </a:cxn>
                  <a:cxn ang="T9">
                    <a:pos x="T2" y="T3"/>
                  </a:cxn>
                  <a:cxn ang="T10">
                    <a:pos x="T4" y="T5"/>
                  </a:cxn>
                  <a:cxn ang="T11">
                    <a:pos x="T6" y="T7"/>
                  </a:cxn>
                </a:cxnLst>
                <a:rect l="T12" t="T13" r="T14" b="T15"/>
                <a:pathLst>
                  <a:path w="559" h="506">
                    <a:moveTo>
                      <a:pt x="0" y="0"/>
                    </a:moveTo>
                    <a:lnTo>
                      <a:pt x="279" y="505"/>
                    </a:lnTo>
                    <a:lnTo>
                      <a:pt x="558"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23" name="Freeform 10"/>
              <p:cNvSpPr>
                <a:spLocks/>
              </p:cNvSpPr>
              <p:nvPr/>
            </p:nvSpPr>
            <p:spPr bwMode="auto">
              <a:xfrm rot="5400000">
                <a:off x="3736813" y="1676294"/>
                <a:ext cx="819452" cy="803253"/>
              </a:xfrm>
              <a:custGeom>
                <a:avLst/>
                <a:gdLst>
                  <a:gd name="T0" fmla="*/ 0 w 559"/>
                  <a:gd name="T1" fmla="*/ 0 h 506"/>
                  <a:gd name="T2" fmla="*/ 2147483647 w 559"/>
                  <a:gd name="T3" fmla="*/ 2147483647 h 506"/>
                  <a:gd name="T4" fmla="*/ 2147483647 w 559"/>
                  <a:gd name="T5" fmla="*/ 0 h 506"/>
                  <a:gd name="T6" fmla="*/ 0 w 559"/>
                  <a:gd name="T7" fmla="*/ 0 h 506"/>
                  <a:gd name="T8" fmla="*/ 0 60000 65536"/>
                  <a:gd name="T9" fmla="*/ 0 60000 65536"/>
                  <a:gd name="T10" fmla="*/ 0 60000 65536"/>
                  <a:gd name="T11" fmla="*/ 0 60000 65536"/>
                  <a:gd name="T12" fmla="*/ 0 w 559"/>
                  <a:gd name="T13" fmla="*/ 0 h 506"/>
                  <a:gd name="T14" fmla="*/ 559 w 559"/>
                  <a:gd name="T15" fmla="*/ 506 h 506"/>
                </a:gdLst>
                <a:ahLst/>
                <a:cxnLst>
                  <a:cxn ang="T8">
                    <a:pos x="T0" y="T1"/>
                  </a:cxn>
                  <a:cxn ang="T9">
                    <a:pos x="T2" y="T3"/>
                  </a:cxn>
                  <a:cxn ang="T10">
                    <a:pos x="T4" y="T5"/>
                  </a:cxn>
                  <a:cxn ang="T11">
                    <a:pos x="T6" y="T7"/>
                  </a:cxn>
                </a:cxnLst>
                <a:rect l="T12" t="T13" r="T14" b="T15"/>
                <a:pathLst>
                  <a:path w="559" h="506">
                    <a:moveTo>
                      <a:pt x="0" y="0"/>
                    </a:moveTo>
                    <a:lnTo>
                      <a:pt x="279" y="505"/>
                    </a:lnTo>
                    <a:lnTo>
                      <a:pt x="558"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24" name="Freeform 48"/>
              <p:cNvSpPr>
                <a:spLocks/>
              </p:cNvSpPr>
              <p:nvPr/>
            </p:nvSpPr>
            <p:spPr bwMode="auto">
              <a:xfrm rot="5400000">
                <a:off x="3736019" y="4397014"/>
                <a:ext cx="819452" cy="804841"/>
              </a:xfrm>
              <a:custGeom>
                <a:avLst/>
                <a:gdLst>
                  <a:gd name="T0" fmla="*/ 0 w 559"/>
                  <a:gd name="T1" fmla="*/ 0 h 507"/>
                  <a:gd name="T2" fmla="*/ 2147483647 w 559"/>
                  <a:gd name="T3" fmla="*/ 2147483647 h 507"/>
                  <a:gd name="T4" fmla="*/ 2147483647 w 559"/>
                  <a:gd name="T5" fmla="*/ 0 h 507"/>
                  <a:gd name="T6" fmla="*/ 0 w 559"/>
                  <a:gd name="T7" fmla="*/ 0 h 507"/>
                  <a:gd name="T8" fmla="*/ 0 60000 65536"/>
                  <a:gd name="T9" fmla="*/ 0 60000 65536"/>
                  <a:gd name="T10" fmla="*/ 0 60000 65536"/>
                  <a:gd name="T11" fmla="*/ 0 60000 65536"/>
                  <a:gd name="T12" fmla="*/ 0 w 559"/>
                  <a:gd name="T13" fmla="*/ 0 h 507"/>
                  <a:gd name="T14" fmla="*/ 559 w 559"/>
                  <a:gd name="T15" fmla="*/ 507 h 507"/>
                </a:gdLst>
                <a:ahLst/>
                <a:cxnLst>
                  <a:cxn ang="T8">
                    <a:pos x="T0" y="T1"/>
                  </a:cxn>
                  <a:cxn ang="T9">
                    <a:pos x="T2" y="T3"/>
                  </a:cxn>
                  <a:cxn ang="T10">
                    <a:pos x="T4" y="T5"/>
                  </a:cxn>
                  <a:cxn ang="T11">
                    <a:pos x="T6" y="T7"/>
                  </a:cxn>
                </a:cxnLst>
                <a:rect l="T12" t="T13" r="T14" b="T15"/>
                <a:pathLst>
                  <a:path w="559" h="507">
                    <a:moveTo>
                      <a:pt x="0" y="0"/>
                    </a:moveTo>
                    <a:lnTo>
                      <a:pt x="279" y="506"/>
                    </a:lnTo>
                    <a:lnTo>
                      <a:pt x="558"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25" name="Freeform 54"/>
              <p:cNvSpPr>
                <a:spLocks/>
              </p:cNvSpPr>
              <p:nvPr/>
            </p:nvSpPr>
            <p:spPr bwMode="auto">
              <a:xfrm rot="5400000">
                <a:off x="3736080" y="2583221"/>
                <a:ext cx="820918" cy="803254"/>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80"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726" name="Freeform 48"/>
              <p:cNvSpPr>
                <a:spLocks/>
              </p:cNvSpPr>
              <p:nvPr/>
            </p:nvSpPr>
            <p:spPr bwMode="auto">
              <a:xfrm rot="5400000">
                <a:off x="3736019" y="5303206"/>
                <a:ext cx="819452" cy="804841"/>
              </a:xfrm>
              <a:custGeom>
                <a:avLst/>
                <a:gdLst>
                  <a:gd name="T0" fmla="*/ 0 w 559"/>
                  <a:gd name="T1" fmla="*/ 0 h 507"/>
                  <a:gd name="T2" fmla="*/ 2147483647 w 559"/>
                  <a:gd name="T3" fmla="*/ 2147483647 h 507"/>
                  <a:gd name="T4" fmla="*/ 2147483647 w 559"/>
                  <a:gd name="T5" fmla="*/ 0 h 507"/>
                  <a:gd name="T6" fmla="*/ 0 w 559"/>
                  <a:gd name="T7" fmla="*/ 0 h 507"/>
                  <a:gd name="T8" fmla="*/ 0 60000 65536"/>
                  <a:gd name="T9" fmla="*/ 0 60000 65536"/>
                  <a:gd name="T10" fmla="*/ 0 60000 65536"/>
                  <a:gd name="T11" fmla="*/ 0 60000 65536"/>
                  <a:gd name="T12" fmla="*/ 0 w 559"/>
                  <a:gd name="T13" fmla="*/ 0 h 507"/>
                  <a:gd name="T14" fmla="*/ 559 w 559"/>
                  <a:gd name="T15" fmla="*/ 507 h 507"/>
                </a:gdLst>
                <a:ahLst/>
                <a:cxnLst>
                  <a:cxn ang="T8">
                    <a:pos x="T0" y="T1"/>
                  </a:cxn>
                  <a:cxn ang="T9">
                    <a:pos x="T2" y="T3"/>
                  </a:cxn>
                  <a:cxn ang="T10">
                    <a:pos x="T4" y="T5"/>
                  </a:cxn>
                  <a:cxn ang="T11">
                    <a:pos x="T6" y="T7"/>
                  </a:cxn>
                </a:cxnLst>
                <a:rect l="T12" t="T13" r="T14" b="T15"/>
                <a:pathLst>
                  <a:path w="559" h="507">
                    <a:moveTo>
                      <a:pt x="0" y="0"/>
                    </a:moveTo>
                    <a:lnTo>
                      <a:pt x="279" y="506"/>
                    </a:lnTo>
                    <a:lnTo>
                      <a:pt x="558"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727" name="Freeform 54"/>
              <p:cNvSpPr>
                <a:spLocks/>
              </p:cNvSpPr>
              <p:nvPr/>
            </p:nvSpPr>
            <p:spPr bwMode="auto">
              <a:xfrm rot="5400000">
                <a:off x="3736080" y="3490881"/>
                <a:ext cx="820918" cy="803254"/>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80"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grpSp>
          <p:nvGrpSpPr>
            <p:cNvPr id="9" name="Group 86"/>
            <p:cNvGrpSpPr>
              <a:grpSpLocks/>
            </p:cNvGrpSpPr>
            <p:nvPr/>
          </p:nvGrpSpPr>
          <p:grpSpPr bwMode="auto">
            <a:xfrm>
              <a:off x="1992147" y="3457575"/>
              <a:ext cx="381000" cy="447519"/>
              <a:chOff x="1988251" y="3051209"/>
              <a:chExt cx="817541" cy="806260"/>
            </a:xfrm>
          </p:grpSpPr>
          <p:sp>
            <p:nvSpPr>
              <p:cNvPr id="27718" name="Freeform 20"/>
              <p:cNvSpPr>
                <a:spLocks/>
              </p:cNvSpPr>
              <p:nvPr/>
            </p:nvSpPr>
            <p:spPr bwMode="auto">
              <a:xfrm rot="5400000">
                <a:off x="2002952" y="3036508"/>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719" name="Freeform 37"/>
              <p:cNvSpPr>
                <a:spLocks/>
              </p:cNvSpPr>
              <p:nvPr/>
            </p:nvSpPr>
            <p:spPr bwMode="auto">
              <a:xfrm rot="5400000">
                <a:off x="2418073" y="3242532"/>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20" name="Freeform 38"/>
              <p:cNvSpPr>
                <a:spLocks/>
              </p:cNvSpPr>
              <p:nvPr/>
            </p:nvSpPr>
            <p:spPr bwMode="auto">
              <a:xfrm rot="5400000">
                <a:off x="2003013" y="3469017"/>
                <a:ext cx="375277" cy="401627"/>
              </a:xfrm>
              <a:custGeom>
                <a:avLst/>
                <a:gdLst>
                  <a:gd name="T0" fmla="*/ 0 w 256"/>
                  <a:gd name="T1" fmla="*/ 2147483647 h 253"/>
                  <a:gd name="T2" fmla="*/ 2147483647 w 256"/>
                  <a:gd name="T3" fmla="*/ 0 h 253"/>
                  <a:gd name="T4" fmla="*/ 2147483647 w 256"/>
                  <a:gd name="T5" fmla="*/ 2147483647 h 253"/>
                  <a:gd name="T6" fmla="*/ 0 w 256"/>
                  <a:gd name="T7" fmla="*/ 2147483647 h 253"/>
                  <a:gd name="T8" fmla="*/ 0 60000 65536"/>
                  <a:gd name="T9" fmla="*/ 0 60000 65536"/>
                  <a:gd name="T10" fmla="*/ 0 60000 65536"/>
                  <a:gd name="T11" fmla="*/ 0 60000 65536"/>
                  <a:gd name="T12" fmla="*/ 0 w 256"/>
                  <a:gd name="T13" fmla="*/ 0 h 253"/>
                  <a:gd name="T14" fmla="*/ 256 w 256"/>
                  <a:gd name="T15" fmla="*/ 253 h 253"/>
                </a:gdLst>
                <a:ahLst/>
                <a:cxnLst>
                  <a:cxn ang="T8">
                    <a:pos x="T0" y="T1"/>
                  </a:cxn>
                  <a:cxn ang="T9">
                    <a:pos x="T2" y="T3"/>
                  </a:cxn>
                  <a:cxn ang="T10">
                    <a:pos x="T4" y="T5"/>
                  </a:cxn>
                  <a:cxn ang="T11">
                    <a:pos x="T6" y="T7"/>
                  </a:cxn>
                </a:cxnLst>
                <a:rect l="T12" t="T13" r="T14" b="T15"/>
                <a:pathLst>
                  <a:path w="256" h="253">
                    <a:moveTo>
                      <a:pt x="0" y="252"/>
                    </a:moveTo>
                    <a:lnTo>
                      <a:pt x="128" y="0"/>
                    </a:lnTo>
                    <a:lnTo>
                      <a:pt x="255"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21" name="Freeform 64"/>
              <p:cNvSpPr>
                <a:spLocks/>
              </p:cNvSpPr>
              <p:nvPr/>
            </p:nvSpPr>
            <p:spPr bwMode="auto">
              <a:xfrm rot="5400000">
                <a:off x="2003747" y="3260123"/>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grpSp>
          <p:nvGrpSpPr>
            <p:cNvPr id="10" name="Group 125"/>
            <p:cNvGrpSpPr>
              <a:grpSpLocks/>
            </p:cNvGrpSpPr>
            <p:nvPr/>
          </p:nvGrpSpPr>
          <p:grpSpPr bwMode="auto">
            <a:xfrm>
              <a:off x="2881249" y="1667380"/>
              <a:ext cx="817541" cy="3587175"/>
              <a:chOff x="2881249" y="1667380"/>
              <a:chExt cx="817541" cy="3587175"/>
            </a:xfrm>
          </p:grpSpPr>
          <p:sp>
            <p:nvSpPr>
              <p:cNvPr id="27710" name="Freeform 23"/>
              <p:cNvSpPr>
                <a:spLocks/>
              </p:cNvSpPr>
              <p:nvPr/>
            </p:nvSpPr>
            <p:spPr bwMode="auto">
              <a:xfrm rot="5400000">
                <a:off x="2872417" y="1676212"/>
                <a:ext cx="820918" cy="803254"/>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80" y="0"/>
                    </a:lnTo>
                    <a:lnTo>
                      <a:pt x="559" y="505"/>
                    </a:lnTo>
                    <a:lnTo>
                      <a:pt x="0" y="505"/>
                    </a:lnTo>
                  </a:path>
                </a:pathLst>
              </a:custGeom>
              <a:pattFill prst="wdDnDiag">
                <a:fgClr>
                  <a:srgbClr val="000000"/>
                </a:fgClr>
                <a:bgClr>
                  <a:srgbClr val="FFFF00"/>
                </a:bgClr>
              </a:pattFill>
              <a:ln w="9525">
                <a:noFill/>
                <a:round/>
                <a:headEnd/>
                <a:tailEnd/>
              </a:ln>
            </p:spPr>
            <p:txBody>
              <a:bodyPr/>
              <a:lstStyle/>
              <a:p>
                <a:endParaRPr lang="en-GB"/>
              </a:p>
            </p:txBody>
          </p:sp>
          <p:grpSp>
            <p:nvGrpSpPr>
              <p:cNvPr id="11" name="Group 92"/>
              <p:cNvGrpSpPr>
                <a:grpSpLocks/>
              </p:cNvGrpSpPr>
              <p:nvPr/>
            </p:nvGrpSpPr>
            <p:grpSpPr bwMode="auto">
              <a:xfrm>
                <a:off x="2881249" y="2598749"/>
                <a:ext cx="817541" cy="794533"/>
                <a:chOff x="3720168" y="3074663"/>
                <a:chExt cx="817541" cy="794533"/>
              </a:xfrm>
            </p:grpSpPr>
            <p:sp>
              <p:nvSpPr>
                <p:cNvPr id="27714" name="Freeform 13"/>
                <p:cNvSpPr>
                  <a:spLocks/>
                </p:cNvSpPr>
                <p:nvPr/>
              </p:nvSpPr>
              <p:spPr bwMode="auto">
                <a:xfrm rot="5400000">
                  <a:off x="3734869" y="3059962"/>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8"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715" name="Freeform 31"/>
                <p:cNvSpPr>
                  <a:spLocks/>
                </p:cNvSpPr>
                <p:nvPr/>
              </p:nvSpPr>
              <p:spPr bwMode="auto">
                <a:xfrm rot="5400000">
                  <a:off x="4149990" y="3254260"/>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8"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16" name="Freeform 32"/>
                <p:cNvSpPr>
                  <a:spLocks/>
                </p:cNvSpPr>
                <p:nvPr/>
              </p:nvSpPr>
              <p:spPr bwMode="auto">
                <a:xfrm rot="5400000">
                  <a:off x="3734870" y="3480684"/>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openDmnd">
                  <a:fgClr>
                    <a:srgbClr val="000000"/>
                  </a:fgClr>
                  <a:bgClr>
                    <a:srgbClr val="FF0000"/>
                  </a:bgClr>
                </a:pattFill>
                <a:ln w="9525">
                  <a:noFill/>
                  <a:round/>
                  <a:headEnd/>
                  <a:tailEnd/>
                </a:ln>
              </p:spPr>
              <p:txBody>
                <a:bodyPr/>
                <a:lstStyle/>
                <a:p>
                  <a:endParaRPr lang="en-GB"/>
                </a:p>
              </p:txBody>
            </p:sp>
            <p:sp>
              <p:nvSpPr>
                <p:cNvPr id="27717" name="Freeform 57"/>
                <p:cNvSpPr>
                  <a:spLocks/>
                </p:cNvSpPr>
                <p:nvPr/>
              </p:nvSpPr>
              <p:spPr bwMode="auto">
                <a:xfrm rot="5400000">
                  <a:off x="3735663" y="3271849"/>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sp>
            <p:nvSpPr>
              <p:cNvPr id="27712" name="Freeform 67"/>
              <p:cNvSpPr>
                <a:spLocks/>
              </p:cNvSpPr>
              <p:nvPr/>
            </p:nvSpPr>
            <p:spPr bwMode="auto">
              <a:xfrm rot="5400000">
                <a:off x="2873150" y="4443202"/>
                <a:ext cx="819452" cy="803254"/>
              </a:xfrm>
              <a:custGeom>
                <a:avLst/>
                <a:gdLst>
                  <a:gd name="T0" fmla="*/ 0 w 559"/>
                  <a:gd name="T1" fmla="*/ 2147483647 h 506"/>
                  <a:gd name="T2" fmla="*/ 2147483647 w 559"/>
                  <a:gd name="T3" fmla="*/ 0 h 506"/>
                  <a:gd name="T4" fmla="*/ 2147483647 w 559"/>
                  <a:gd name="T5" fmla="*/ 2147483647 h 506"/>
                  <a:gd name="T6" fmla="*/ 0 w 559"/>
                  <a:gd name="T7" fmla="*/ 2147483647 h 506"/>
                  <a:gd name="T8" fmla="*/ 0 60000 65536"/>
                  <a:gd name="T9" fmla="*/ 0 60000 65536"/>
                  <a:gd name="T10" fmla="*/ 0 60000 65536"/>
                  <a:gd name="T11" fmla="*/ 0 60000 65536"/>
                  <a:gd name="T12" fmla="*/ 0 w 559"/>
                  <a:gd name="T13" fmla="*/ 0 h 506"/>
                  <a:gd name="T14" fmla="*/ 559 w 559"/>
                  <a:gd name="T15" fmla="*/ 506 h 506"/>
                </a:gdLst>
                <a:ahLst/>
                <a:cxnLst>
                  <a:cxn ang="T8">
                    <a:pos x="T0" y="T1"/>
                  </a:cxn>
                  <a:cxn ang="T9">
                    <a:pos x="T2" y="T3"/>
                  </a:cxn>
                  <a:cxn ang="T10">
                    <a:pos x="T4" y="T5"/>
                  </a:cxn>
                  <a:cxn ang="T11">
                    <a:pos x="T6" y="T7"/>
                  </a:cxn>
                </a:cxnLst>
                <a:rect l="T12" t="T13" r="T14" b="T15"/>
                <a:pathLst>
                  <a:path w="559" h="506">
                    <a:moveTo>
                      <a:pt x="0" y="505"/>
                    </a:moveTo>
                    <a:lnTo>
                      <a:pt x="279" y="0"/>
                    </a:lnTo>
                    <a:lnTo>
                      <a:pt x="558" y="505"/>
                    </a:lnTo>
                    <a:lnTo>
                      <a:pt x="0" y="505"/>
                    </a:lnTo>
                  </a:path>
                </a:pathLst>
              </a:custGeom>
              <a:pattFill prst="dkVert">
                <a:fgClr>
                  <a:srgbClr val="000000"/>
                </a:fgClr>
                <a:bgClr>
                  <a:srgbClr val="0000FF"/>
                </a:bgClr>
              </a:pattFill>
              <a:ln w="9525">
                <a:noFill/>
                <a:round/>
                <a:headEnd/>
                <a:tailEnd/>
              </a:ln>
            </p:spPr>
            <p:txBody>
              <a:bodyPr/>
              <a:lstStyle/>
              <a:p>
                <a:endParaRPr lang="en-GB"/>
              </a:p>
            </p:txBody>
          </p:sp>
          <p:sp>
            <p:nvSpPr>
              <p:cNvPr id="27713" name="Freeform 30"/>
              <p:cNvSpPr>
                <a:spLocks/>
              </p:cNvSpPr>
              <p:nvPr/>
            </p:nvSpPr>
            <p:spPr bwMode="auto">
              <a:xfrm rot="5400000">
                <a:off x="2872418" y="3512565"/>
                <a:ext cx="820918" cy="803253"/>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79" y="0"/>
                    </a:lnTo>
                    <a:lnTo>
                      <a:pt x="559" y="505"/>
                    </a:lnTo>
                    <a:lnTo>
                      <a:pt x="0" y="505"/>
                    </a:lnTo>
                  </a:path>
                </a:pathLst>
              </a:custGeom>
              <a:pattFill prst="openDmnd">
                <a:fgClr>
                  <a:srgbClr val="000000"/>
                </a:fgClr>
                <a:bgClr>
                  <a:srgbClr val="FF0000"/>
                </a:bgClr>
              </a:pattFill>
              <a:ln w="9525">
                <a:noFill/>
                <a:round/>
                <a:headEnd/>
                <a:tailEnd/>
              </a:ln>
            </p:spPr>
            <p:txBody>
              <a:bodyPr/>
              <a:lstStyle/>
              <a:p>
                <a:endParaRPr lang="en-GB"/>
              </a:p>
            </p:txBody>
          </p:sp>
        </p:grpSp>
        <p:grpSp>
          <p:nvGrpSpPr>
            <p:cNvPr id="12" name="Group 122"/>
            <p:cNvGrpSpPr>
              <a:grpSpLocks/>
            </p:cNvGrpSpPr>
            <p:nvPr/>
          </p:nvGrpSpPr>
          <p:grpSpPr bwMode="auto">
            <a:xfrm>
              <a:off x="3748025" y="1209566"/>
              <a:ext cx="803254" cy="4446236"/>
              <a:chOff x="3748025" y="1209566"/>
              <a:chExt cx="803254" cy="4446236"/>
            </a:xfrm>
          </p:grpSpPr>
          <p:sp>
            <p:nvSpPr>
              <p:cNvPr id="27705" name="Freeform 22"/>
              <p:cNvSpPr>
                <a:spLocks/>
              </p:cNvSpPr>
              <p:nvPr/>
            </p:nvSpPr>
            <p:spPr bwMode="auto">
              <a:xfrm rot="5400000">
                <a:off x="3739193" y="3938118"/>
                <a:ext cx="820918" cy="803254"/>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79" y="0"/>
                    </a:lnTo>
                    <a:lnTo>
                      <a:pt x="559" y="505"/>
                    </a:lnTo>
                    <a:lnTo>
                      <a:pt x="0" y="505"/>
                    </a:lnTo>
                  </a:path>
                </a:pathLst>
              </a:custGeom>
              <a:pattFill prst="wdDnDiag">
                <a:fgClr>
                  <a:srgbClr val="000000"/>
                </a:fgClr>
                <a:bgClr>
                  <a:srgbClr val="FFFF00"/>
                </a:bgClr>
              </a:pattFill>
              <a:ln w="9525">
                <a:noFill/>
                <a:round/>
                <a:headEnd/>
                <a:tailEnd/>
              </a:ln>
            </p:spPr>
            <p:txBody>
              <a:bodyPr/>
              <a:lstStyle/>
              <a:p>
                <a:endParaRPr lang="en-GB"/>
              </a:p>
            </p:txBody>
          </p:sp>
          <p:sp>
            <p:nvSpPr>
              <p:cNvPr id="27706" name="Freeform 30"/>
              <p:cNvSpPr>
                <a:spLocks/>
              </p:cNvSpPr>
              <p:nvPr/>
            </p:nvSpPr>
            <p:spPr bwMode="auto">
              <a:xfrm rot="5400000">
                <a:off x="3739193" y="2123994"/>
                <a:ext cx="820918" cy="803253"/>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79" y="0"/>
                    </a:lnTo>
                    <a:lnTo>
                      <a:pt x="559" y="505"/>
                    </a:lnTo>
                    <a:lnTo>
                      <a:pt x="0" y="505"/>
                    </a:lnTo>
                  </a:path>
                </a:pathLst>
              </a:custGeom>
              <a:pattFill prst="openDmnd">
                <a:fgClr>
                  <a:srgbClr val="000000"/>
                </a:fgClr>
                <a:bgClr>
                  <a:srgbClr val="FF0000"/>
                </a:bgClr>
              </a:pattFill>
              <a:ln w="9525">
                <a:noFill/>
                <a:round/>
                <a:headEnd/>
                <a:tailEnd/>
              </a:ln>
            </p:spPr>
            <p:txBody>
              <a:bodyPr/>
              <a:lstStyle/>
              <a:p>
                <a:endParaRPr lang="en-GB"/>
              </a:p>
            </p:txBody>
          </p:sp>
          <p:sp>
            <p:nvSpPr>
              <p:cNvPr id="27707" name="Freeform 53"/>
              <p:cNvSpPr>
                <a:spLocks/>
              </p:cNvSpPr>
              <p:nvPr/>
            </p:nvSpPr>
            <p:spPr bwMode="auto">
              <a:xfrm rot="5400000">
                <a:off x="3739926" y="1217665"/>
                <a:ext cx="819452" cy="803254"/>
              </a:xfrm>
              <a:custGeom>
                <a:avLst/>
                <a:gdLst>
                  <a:gd name="T0" fmla="*/ 0 w 559"/>
                  <a:gd name="T1" fmla="*/ 2147483647 h 506"/>
                  <a:gd name="T2" fmla="*/ 2147483647 w 559"/>
                  <a:gd name="T3" fmla="*/ 0 h 506"/>
                  <a:gd name="T4" fmla="*/ 2147483647 w 559"/>
                  <a:gd name="T5" fmla="*/ 2147483647 h 506"/>
                  <a:gd name="T6" fmla="*/ 0 w 559"/>
                  <a:gd name="T7" fmla="*/ 2147483647 h 506"/>
                  <a:gd name="T8" fmla="*/ 0 60000 65536"/>
                  <a:gd name="T9" fmla="*/ 0 60000 65536"/>
                  <a:gd name="T10" fmla="*/ 0 60000 65536"/>
                  <a:gd name="T11" fmla="*/ 0 60000 65536"/>
                  <a:gd name="T12" fmla="*/ 0 w 559"/>
                  <a:gd name="T13" fmla="*/ 0 h 506"/>
                  <a:gd name="T14" fmla="*/ 559 w 559"/>
                  <a:gd name="T15" fmla="*/ 506 h 506"/>
                </a:gdLst>
                <a:ahLst/>
                <a:cxnLst>
                  <a:cxn ang="T8">
                    <a:pos x="T0" y="T1"/>
                  </a:cxn>
                  <a:cxn ang="T9">
                    <a:pos x="T2" y="T3"/>
                  </a:cxn>
                  <a:cxn ang="T10">
                    <a:pos x="T4" y="T5"/>
                  </a:cxn>
                  <a:cxn ang="T11">
                    <a:pos x="T6" y="T7"/>
                  </a:cxn>
                </a:cxnLst>
                <a:rect l="T12" t="T13" r="T14" b="T15"/>
                <a:pathLst>
                  <a:path w="559" h="506">
                    <a:moveTo>
                      <a:pt x="0" y="505"/>
                    </a:moveTo>
                    <a:lnTo>
                      <a:pt x="279" y="0"/>
                    </a:lnTo>
                    <a:lnTo>
                      <a:pt x="558" y="505"/>
                    </a:lnTo>
                    <a:lnTo>
                      <a:pt x="0" y="505"/>
                    </a:lnTo>
                  </a:path>
                </a:pathLst>
              </a:custGeom>
              <a:pattFill prst="dkVert">
                <a:fgClr>
                  <a:srgbClr val="000000"/>
                </a:fgClr>
                <a:bgClr>
                  <a:srgbClr val="0000FF"/>
                </a:bgClr>
              </a:pattFill>
              <a:ln w="9525">
                <a:noFill/>
                <a:round/>
                <a:headEnd/>
                <a:tailEnd/>
              </a:ln>
            </p:spPr>
            <p:txBody>
              <a:bodyPr/>
              <a:lstStyle/>
              <a:p>
                <a:endParaRPr lang="en-GB"/>
              </a:p>
            </p:txBody>
          </p:sp>
          <p:sp>
            <p:nvSpPr>
              <p:cNvPr id="27708" name="Freeform 56"/>
              <p:cNvSpPr>
                <a:spLocks/>
              </p:cNvSpPr>
              <p:nvPr/>
            </p:nvSpPr>
            <p:spPr bwMode="auto">
              <a:xfrm rot="5400000">
                <a:off x="3739926" y="4844449"/>
                <a:ext cx="819452" cy="803254"/>
              </a:xfrm>
              <a:custGeom>
                <a:avLst/>
                <a:gdLst>
                  <a:gd name="T0" fmla="*/ 0 w 559"/>
                  <a:gd name="T1" fmla="*/ 2147483647 h 506"/>
                  <a:gd name="T2" fmla="*/ 2147483647 w 559"/>
                  <a:gd name="T3" fmla="*/ 0 h 506"/>
                  <a:gd name="T4" fmla="*/ 2147483647 w 559"/>
                  <a:gd name="T5" fmla="*/ 2147483647 h 506"/>
                  <a:gd name="T6" fmla="*/ 0 w 559"/>
                  <a:gd name="T7" fmla="*/ 2147483647 h 506"/>
                  <a:gd name="T8" fmla="*/ 0 60000 65536"/>
                  <a:gd name="T9" fmla="*/ 0 60000 65536"/>
                  <a:gd name="T10" fmla="*/ 0 60000 65536"/>
                  <a:gd name="T11" fmla="*/ 0 60000 65536"/>
                  <a:gd name="T12" fmla="*/ 0 w 559"/>
                  <a:gd name="T13" fmla="*/ 0 h 506"/>
                  <a:gd name="T14" fmla="*/ 559 w 559"/>
                  <a:gd name="T15" fmla="*/ 506 h 506"/>
                </a:gdLst>
                <a:ahLst/>
                <a:cxnLst>
                  <a:cxn ang="T8">
                    <a:pos x="T0" y="T1"/>
                  </a:cxn>
                  <a:cxn ang="T9">
                    <a:pos x="T2" y="T3"/>
                  </a:cxn>
                  <a:cxn ang="T10">
                    <a:pos x="T4" y="T5"/>
                  </a:cxn>
                  <a:cxn ang="T11">
                    <a:pos x="T6" y="T7"/>
                  </a:cxn>
                </a:cxnLst>
                <a:rect l="T12" t="T13" r="T14" b="T15"/>
                <a:pathLst>
                  <a:path w="559" h="506">
                    <a:moveTo>
                      <a:pt x="0" y="505"/>
                    </a:moveTo>
                    <a:lnTo>
                      <a:pt x="279" y="0"/>
                    </a:lnTo>
                    <a:lnTo>
                      <a:pt x="558" y="505"/>
                    </a:lnTo>
                    <a:lnTo>
                      <a:pt x="0" y="505"/>
                    </a:lnTo>
                  </a:path>
                </a:pathLst>
              </a:custGeom>
              <a:pattFill prst="dkVert">
                <a:fgClr>
                  <a:srgbClr val="000000"/>
                </a:fgClr>
                <a:bgClr>
                  <a:srgbClr val="0000FF"/>
                </a:bgClr>
              </a:pattFill>
              <a:ln w="9525">
                <a:noFill/>
                <a:round/>
                <a:headEnd/>
                <a:tailEnd/>
              </a:ln>
            </p:spPr>
            <p:txBody>
              <a:bodyPr/>
              <a:lstStyle/>
              <a:p>
                <a:endParaRPr lang="en-GB"/>
              </a:p>
            </p:txBody>
          </p:sp>
          <p:sp>
            <p:nvSpPr>
              <p:cNvPr id="27709" name="Freeform 30"/>
              <p:cNvSpPr>
                <a:spLocks/>
              </p:cNvSpPr>
              <p:nvPr/>
            </p:nvSpPr>
            <p:spPr bwMode="auto">
              <a:xfrm rot="5400000">
                <a:off x="3739193" y="3031056"/>
                <a:ext cx="820918" cy="803253"/>
              </a:xfrm>
              <a:custGeom>
                <a:avLst/>
                <a:gdLst>
                  <a:gd name="T0" fmla="*/ 0 w 560"/>
                  <a:gd name="T1" fmla="*/ 2147483647 h 506"/>
                  <a:gd name="T2" fmla="*/ 2147483647 w 560"/>
                  <a:gd name="T3" fmla="*/ 0 h 506"/>
                  <a:gd name="T4" fmla="*/ 2147483647 w 560"/>
                  <a:gd name="T5" fmla="*/ 2147483647 h 506"/>
                  <a:gd name="T6" fmla="*/ 0 w 560"/>
                  <a:gd name="T7" fmla="*/ 2147483647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505"/>
                    </a:moveTo>
                    <a:lnTo>
                      <a:pt x="279" y="0"/>
                    </a:lnTo>
                    <a:lnTo>
                      <a:pt x="559" y="505"/>
                    </a:lnTo>
                    <a:lnTo>
                      <a:pt x="0" y="505"/>
                    </a:lnTo>
                  </a:path>
                </a:pathLst>
              </a:custGeom>
              <a:pattFill prst="openDmnd">
                <a:fgClr>
                  <a:srgbClr val="000000"/>
                </a:fgClr>
                <a:bgClr>
                  <a:srgbClr val="FF0000"/>
                </a:bgClr>
              </a:pattFill>
              <a:ln w="9525">
                <a:noFill/>
                <a:round/>
                <a:headEnd/>
                <a:tailEnd/>
              </a:ln>
            </p:spPr>
            <p:txBody>
              <a:bodyPr/>
              <a:lstStyle/>
              <a:p>
                <a:endParaRPr lang="en-GB"/>
              </a:p>
            </p:txBody>
          </p:sp>
        </p:grpSp>
        <p:sp>
          <p:nvSpPr>
            <p:cNvPr id="27677" name="Freeform 20"/>
            <p:cNvSpPr>
              <a:spLocks/>
            </p:cNvSpPr>
            <p:nvPr/>
          </p:nvSpPr>
          <p:spPr bwMode="auto">
            <a:xfrm rot="5400000">
              <a:off x="1982359" y="3010163"/>
              <a:ext cx="207486" cy="187910"/>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678" name="Freeform 37"/>
            <p:cNvSpPr>
              <a:spLocks/>
            </p:cNvSpPr>
            <p:nvPr/>
          </p:nvSpPr>
          <p:spPr bwMode="auto">
            <a:xfrm rot="5400000">
              <a:off x="2174397" y="3124447"/>
              <a:ext cx="207486" cy="187171"/>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679" name="Freeform 64"/>
            <p:cNvSpPr>
              <a:spLocks/>
            </p:cNvSpPr>
            <p:nvPr/>
          </p:nvSpPr>
          <p:spPr bwMode="auto">
            <a:xfrm rot="5400000">
              <a:off x="1981308" y="3134211"/>
              <a:ext cx="207486" cy="187171"/>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680" name="Freeform 20"/>
            <p:cNvSpPr>
              <a:spLocks/>
            </p:cNvSpPr>
            <p:nvPr/>
          </p:nvSpPr>
          <p:spPr bwMode="auto">
            <a:xfrm rot="5400000">
              <a:off x="1982359" y="3257813"/>
              <a:ext cx="207486" cy="187910"/>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grpSp>
          <p:nvGrpSpPr>
            <p:cNvPr id="13" name="Group 128"/>
            <p:cNvGrpSpPr>
              <a:grpSpLocks/>
            </p:cNvGrpSpPr>
            <p:nvPr/>
          </p:nvGrpSpPr>
          <p:grpSpPr bwMode="auto">
            <a:xfrm>
              <a:off x="2435277" y="3019300"/>
              <a:ext cx="404750" cy="656934"/>
              <a:chOff x="2385950" y="3019300"/>
              <a:chExt cx="404750" cy="656934"/>
            </a:xfrm>
          </p:grpSpPr>
          <p:sp>
            <p:nvSpPr>
              <p:cNvPr id="27700" name="Freeform 17"/>
              <p:cNvSpPr>
                <a:spLocks/>
              </p:cNvSpPr>
              <p:nvPr/>
            </p:nvSpPr>
            <p:spPr bwMode="auto">
              <a:xfrm rot="5400000">
                <a:off x="2429568" y="3028132"/>
                <a:ext cx="363718" cy="346054"/>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79" y="505"/>
                    </a:lnTo>
                    <a:lnTo>
                      <a:pt x="559"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701" name="Freeform 20"/>
              <p:cNvSpPr>
                <a:spLocks/>
              </p:cNvSpPr>
              <p:nvPr/>
            </p:nvSpPr>
            <p:spPr bwMode="auto">
              <a:xfrm rot="5400000">
                <a:off x="2399912" y="3233938"/>
                <a:ext cx="207486" cy="187910"/>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702" name="Freeform 37"/>
              <p:cNvSpPr>
                <a:spLocks/>
              </p:cNvSpPr>
              <p:nvPr/>
            </p:nvSpPr>
            <p:spPr bwMode="auto">
              <a:xfrm rot="5400000">
                <a:off x="2593372" y="3348222"/>
                <a:ext cx="207486" cy="187171"/>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703" name="Freeform 64"/>
              <p:cNvSpPr>
                <a:spLocks/>
              </p:cNvSpPr>
              <p:nvPr/>
            </p:nvSpPr>
            <p:spPr bwMode="auto">
              <a:xfrm rot="5400000">
                <a:off x="2400283" y="3357986"/>
                <a:ext cx="207486" cy="187171"/>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704" name="Freeform 11"/>
              <p:cNvSpPr>
                <a:spLocks/>
              </p:cNvSpPr>
              <p:nvPr/>
            </p:nvSpPr>
            <p:spPr bwMode="auto">
              <a:xfrm rot="5400000">
                <a:off x="2383492" y="3448283"/>
                <a:ext cx="230409" cy="225493"/>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grpSp>
        <p:grpSp>
          <p:nvGrpSpPr>
            <p:cNvPr id="14" name="Group 127"/>
            <p:cNvGrpSpPr>
              <a:grpSpLocks/>
            </p:cNvGrpSpPr>
            <p:nvPr/>
          </p:nvGrpSpPr>
          <p:grpSpPr bwMode="auto">
            <a:xfrm>
              <a:off x="2447152" y="3518075"/>
              <a:ext cx="392875" cy="796625"/>
              <a:chOff x="2399800" y="3518075"/>
              <a:chExt cx="392875" cy="796625"/>
            </a:xfrm>
          </p:grpSpPr>
          <p:sp>
            <p:nvSpPr>
              <p:cNvPr id="27698" name="Freeform 62"/>
              <p:cNvSpPr>
                <a:spLocks/>
              </p:cNvSpPr>
              <p:nvPr/>
            </p:nvSpPr>
            <p:spPr bwMode="auto">
              <a:xfrm rot="5400000">
                <a:off x="2411675" y="3518075"/>
                <a:ext cx="381000" cy="381000"/>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80"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sp>
            <p:nvSpPr>
              <p:cNvPr id="27699" name="Freeform 62"/>
              <p:cNvSpPr>
                <a:spLocks/>
              </p:cNvSpPr>
              <p:nvPr/>
            </p:nvSpPr>
            <p:spPr bwMode="auto">
              <a:xfrm rot="5400000">
                <a:off x="2399800" y="3933700"/>
                <a:ext cx="381000" cy="381000"/>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80" y="505"/>
                    </a:lnTo>
                    <a:lnTo>
                      <a:pt x="559"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grpSp>
          <p:nvGrpSpPr>
            <p:cNvPr id="15" name="Group 111"/>
            <p:cNvGrpSpPr>
              <a:grpSpLocks/>
            </p:cNvGrpSpPr>
            <p:nvPr/>
          </p:nvGrpSpPr>
          <p:grpSpPr bwMode="auto">
            <a:xfrm>
              <a:off x="2002047" y="3930600"/>
              <a:ext cx="381000" cy="447519"/>
              <a:chOff x="1988251" y="3051209"/>
              <a:chExt cx="817541" cy="806260"/>
            </a:xfrm>
          </p:grpSpPr>
          <p:sp>
            <p:nvSpPr>
              <p:cNvPr id="27694" name="Freeform 20"/>
              <p:cNvSpPr>
                <a:spLocks/>
              </p:cNvSpPr>
              <p:nvPr/>
            </p:nvSpPr>
            <p:spPr bwMode="auto">
              <a:xfrm rot="5400000">
                <a:off x="2002952" y="3036508"/>
                <a:ext cx="373811" cy="403214"/>
              </a:xfrm>
              <a:custGeom>
                <a:avLst/>
                <a:gdLst>
                  <a:gd name="T0" fmla="*/ 0 w 255"/>
                  <a:gd name="T1" fmla="*/ 2147483647 h 254"/>
                  <a:gd name="T2" fmla="*/ 2147483647 w 255"/>
                  <a:gd name="T3" fmla="*/ 0 h 254"/>
                  <a:gd name="T4" fmla="*/ 2147483647 w 255"/>
                  <a:gd name="T5" fmla="*/ 2147483647 h 254"/>
                  <a:gd name="T6" fmla="*/ 0 w 255"/>
                  <a:gd name="T7" fmla="*/ 2147483647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253"/>
                    </a:moveTo>
                    <a:lnTo>
                      <a:pt x="127" y="0"/>
                    </a:lnTo>
                    <a:lnTo>
                      <a:pt x="254" y="253"/>
                    </a:lnTo>
                    <a:lnTo>
                      <a:pt x="0" y="253"/>
                    </a:lnTo>
                  </a:path>
                </a:pathLst>
              </a:custGeom>
              <a:pattFill prst="wdDnDiag">
                <a:fgClr>
                  <a:srgbClr val="000000"/>
                </a:fgClr>
                <a:bgClr>
                  <a:srgbClr val="FFFF00"/>
                </a:bgClr>
              </a:pattFill>
              <a:ln w="9525">
                <a:noFill/>
                <a:round/>
                <a:headEnd/>
                <a:tailEnd/>
              </a:ln>
            </p:spPr>
            <p:txBody>
              <a:bodyPr/>
              <a:lstStyle/>
              <a:p>
                <a:endParaRPr lang="en-GB"/>
              </a:p>
            </p:txBody>
          </p:sp>
          <p:sp>
            <p:nvSpPr>
              <p:cNvPr id="27695" name="Freeform 37"/>
              <p:cNvSpPr>
                <a:spLocks/>
              </p:cNvSpPr>
              <p:nvPr/>
            </p:nvSpPr>
            <p:spPr bwMode="auto">
              <a:xfrm rot="5400000">
                <a:off x="2418073" y="3242532"/>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696" name="Freeform 38"/>
              <p:cNvSpPr>
                <a:spLocks/>
              </p:cNvSpPr>
              <p:nvPr/>
            </p:nvSpPr>
            <p:spPr bwMode="auto">
              <a:xfrm rot="5400000">
                <a:off x="2003013" y="3469017"/>
                <a:ext cx="375277" cy="401627"/>
              </a:xfrm>
              <a:custGeom>
                <a:avLst/>
                <a:gdLst>
                  <a:gd name="T0" fmla="*/ 0 w 256"/>
                  <a:gd name="T1" fmla="*/ 2147483647 h 253"/>
                  <a:gd name="T2" fmla="*/ 2147483647 w 256"/>
                  <a:gd name="T3" fmla="*/ 0 h 253"/>
                  <a:gd name="T4" fmla="*/ 2147483647 w 256"/>
                  <a:gd name="T5" fmla="*/ 2147483647 h 253"/>
                  <a:gd name="T6" fmla="*/ 0 w 256"/>
                  <a:gd name="T7" fmla="*/ 2147483647 h 253"/>
                  <a:gd name="T8" fmla="*/ 0 60000 65536"/>
                  <a:gd name="T9" fmla="*/ 0 60000 65536"/>
                  <a:gd name="T10" fmla="*/ 0 60000 65536"/>
                  <a:gd name="T11" fmla="*/ 0 60000 65536"/>
                  <a:gd name="T12" fmla="*/ 0 w 256"/>
                  <a:gd name="T13" fmla="*/ 0 h 253"/>
                  <a:gd name="T14" fmla="*/ 256 w 256"/>
                  <a:gd name="T15" fmla="*/ 253 h 253"/>
                </a:gdLst>
                <a:ahLst/>
                <a:cxnLst>
                  <a:cxn ang="T8">
                    <a:pos x="T0" y="T1"/>
                  </a:cxn>
                  <a:cxn ang="T9">
                    <a:pos x="T2" y="T3"/>
                  </a:cxn>
                  <a:cxn ang="T10">
                    <a:pos x="T4" y="T5"/>
                  </a:cxn>
                  <a:cxn ang="T11">
                    <a:pos x="T6" y="T7"/>
                  </a:cxn>
                </a:cxnLst>
                <a:rect l="T12" t="T13" r="T14" b="T15"/>
                <a:pathLst>
                  <a:path w="256" h="253">
                    <a:moveTo>
                      <a:pt x="0" y="252"/>
                    </a:moveTo>
                    <a:lnTo>
                      <a:pt x="128" y="0"/>
                    </a:lnTo>
                    <a:lnTo>
                      <a:pt x="255" y="252"/>
                    </a:lnTo>
                    <a:lnTo>
                      <a:pt x="0" y="252"/>
                    </a:lnTo>
                  </a:path>
                </a:pathLst>
              </a:custGeom>
              <a:pattFill prst="openDmnd">
                <a:fgClr>
                  <a:srgbClr val="000000"/>
                </a:fgClr>
                <a:bgClr>
                  <a:srgbClr val="FF0000"/>
                </a:bgClr>
              </a:pattFill>
              <a:ln w="9525">
                <a:noFill/>
                <a:round/>
                <a:headEnd/>
                <a:tailEnd/>
              </a:ln>
            </p:spPr>
            <p:txBody>
              <a:bodyPr/>
              <a:lstStyle/>
              <a:p>
                <a:endParaRPr lang="en-GB"/>
              </a:p>
            </p:txBody>
          </p:sp>
          <p:sp>
            <p:nvSpPr>
              <p:cNvPr id="27697" name="Freeform 64"/>
              <p:cNvSpPr>
                <a:spLocks/>
              </p:cNvSpPr>
              <p:nvPr/>
            </p:nvSpPr>
            <p:spPr bwMode="auto">
              <a:xfrm rot="5400000">
                <a:off x="2003747" y="3260123"/>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7" y="252"/>
                    </a:lnTo>
                    <a:lnTo>
                      <a:pt x="254" y="0"/>
                    </a:lnTo>
                    <a:lnTo>
                      <a:pt x="0" y="0"/>
                    </a:lnTo>
                  </a:path>
                </a:pathLst>
              </a:custGeom>
              <a:pattFill prst="dkVert">
                <a:fgClr>
                  <a:srgbClr val="000000"/>
                </a:fgClr>
                <a:bgClr>
                  <a:srgbClr val="0000FF"/>
                </a:bgClr>
              </a:pattFill>
              <a:ln w="9525">
                <a:noFill/>
                <a:round/>
                <a:headEnd/>
                <a:tailEnd/>
              </a:ln>
            </p:spPr>
            <p:txBody>
              <a:bodyPr/>
              <a:lstStyle/>
              <a:p>
                <a:endParaRPr lang="en-GB"/>
              </a:p>
            </p:txBody>
          </p:sp>
        </p:grpSp>
        <p:sp>
          <p:nvSpPr>
            <p:cNvPr id="27684" name="Freeform 17"/>
            <p:cNvSpPr>
              <a:spLocks/>
            </p:cNvSpPr>
            <p:nvPr/>
          </p:nvSpPr>
          <p:spPr bwMode="auto">
            <a:xfrm rot="5400000">
              <a:off x="2000093" y="2788657"/>
              <a:ext cx="363718" cy="346054"/>
            </a:xfrm>
            <a:custGeom>
              <a:avLst/>
              <a:gdLst>
                <a:gd name="T0" fmla="*/ 0 w 560"/>
                <a:gd name="T1" fmla="*/ 0 h 506"/>
                <a:gd name="T2" fmla="*/ 2147483647 w 560"/>
                <a:gd name="T3" fmla="*/ 2147483647 h 506"/>
                <a:gd name="T4" fmla="*/ 2147483647 w 560"/>
                <a:gd name="T5" fmla="*/ 0 h 506"/>
                <a:gd name="T6" fmla="*/ 0 w 560"/>
                <a:gd name="T7" fmla="*/ 0 h 506"/>
                <a:gd name="T8" fmla="*/ 0 60000 65536"/>
                <a:gd name="T9" fmla="*/ 0 60000 65536"/>
                <a:gd name="T10" fmla="*/ 0 60000 65536"/>
                <a:gd name="T11" fmla="*/ 0 60000 65536"/>
                <a:gd name="T12" fmla="*/ 0 w 560"/>
                <a:gd name="T13" fmla="*/ 0 h 506"/>
                <a:gd name="T14" fmla="*/ 560 w 560"/>
                <a:gd name="T15" fmla="*/ 506 h 506"/>
              </a:gdLst>
              <a:ahLst/>
              <a:cxnLst>
                <a:cxn ang="T8">
                  <a:pos x="T0" y="T1"/>
                </a:cxn>
                <a:cxn ang="T9">
                  <a:pos x="T2" y="T3"/>
                </a:cxn>
                <a:cxn ang="T10">
                  <a:pos x="T4" y="T5"/>
                </a:cxn>
                <a:cxn ang="T11">
                  <a:pos x="T6" y="T7"/>
                </a:cxn>
              </a:cxnLst>
              <a:rect l="T12" t="T13" r="T14" b="T15"/>
              <a:pathLst>
                <a:path w="560" h="506">
                  <a:moveTo>
                    <a:pt x="0" y="0"/>
                  </a:moveTo>
                  <a:lnTo>
                    <a:pt x="279" y="505"/>
                  </a:lnTo>
                  <a:lnTo>
                    <a:pt x="559"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685" name="Freeform 19"/>
            <p:cNvSpPr>
              <a:spLocks/>
            </p:cNvSpPr>
            <p:nvPr/>
          </p:nvSpPr>
          <p:spPr bwMode="auto">
            <a:xfrm rot="5400000">
              <a:off x="1975929" y="1832200"/>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8" y="253"/>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grpSp>
          <p:nvGrpSpPr>
            <p:cNvPr id="16" name="Group 129"/>
            <p:cNvGrpSpPr>
              <a:grpSpLocks/>
            </p:cNvGrpSpPr>
            <p:nvPr/>
          </p:nvGrpSpPr>
          <p:grpSpPr bwMode="auto">
            <a:xfrm>
              <a:off x="2397825" y="1635126"/>
              <a:ext cx="442202" cy="1505635"/>
              <a:chOff x="2374075" y="1635126"/>
              <a:chExt cx="442202" cy="1505635"/>
            </a:xfrm>
          </p:grpSpPr>
          <p:sp>
            <p:nvSpPr>
              <p:cNvPr id="27688" name="Freeform 19"/>
              <p:cNvSpPr>
                <a:spLocks/>
              </p:cNvSpPr>
              <p:nvPr/>
            </p:nvSpPr>
            <p:spPr bwMode="auto">
              <a:xfrm rot="5400000">
                <a:off x="2417279" y="1620425"/>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8" y="253"/>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sp>
            <p:nvSpPr>
              <p:cNvPr id="27689" name="Freeform 41"/>
              <p:cNvSpPr>
                <a:spLocks/>
              </p:cNvSpPr>
              <p:nvPr/>
            </p:nvSpPr>
            <p:spPr bwMode="auto">
              <a:xfrm rot="5400000">
                <a:off x="2387983" y="2536317"/>
                <a:ext cx="373811" cy="401627"/>
              </a:xfrm>
              <a:custGeom>
                <a:avLst/>
                <a:gdLst>
                  <a:gd name="T0" fmla="*/ 0 w 255"/>
                  <a:gd name="T1" fmla="*/ 0 h 253"/>
                  <a:gd name="T2" fmla="*/ 2147483647 w 255"/>
                  <a:gd name="T3" fmla="*/ 2147483647 h 253"/>
                  <a:gd name="T4" fmla="*/ 2147483647 w 255"/>
                  <a:gd name="T5" fmla="*/ 0 h 253"/>
                  <a:gd name="T6" fmla="*/ 0 w 255"/>
                  <a:gd name="T7" fmla="*/ 0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0"/>
                    </a:moveTo>
                    <a:lnTo>
                      <a:pt x="128" y="252"/>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690" name="Freeform 42"/>
              <p:cNvSpPr>
                <a:spLocks/>
              </p:cNvSpPr>
              <p:nvPr/>
            </p:nvSpPr>
            <p:spPr bwMode="auto">
              <a:xfrm rot="5400000">
                <a:off x="2418866" y="2052873"/>
                <a:ext cx="373811" cy="403214"/>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7" y="253"/>
                    </a:lnTo>
                    <a:lnTo>
                      <a:pt x="254" y="0"/>
                    </a:lnTo>
                    <a:lnTo>
                      <a:pt x="0" y="0"/>
                    </a:lnTo>
                  </a:path>
                </a:pathLst>
              </a:custGeom>
              <a:pattFill prst="openDmnd">
                <a:fgClr>
                  <a:srgbClr val="000000"/>
                </a:fgClr>
                <a:bgClr>
                  <a:srgbClr val="FF0000"/>
                </a:bgClr>
              </a:pattFill>
              <a:ln w="9525">
                <a:noFill/>
                <a:round/>
                <a:headEnd/>
                <a:tailEnd/>
              </a:ln>
            </p:spPr>
            <p:txBody>
              <a:bodyPr/>
              <a:lstStyle/>
              <a:p>
                <a:endParaRPr lang="en-GB"/>
              </a:p>
            </p:txBody>
          </p:sp>
          <p:sp>
            <p:nvSpPr>
              <p:cNvPr id="27691" name="Freeform 61"/>
              <p:cNvSpPr>
                <a:spLocks/>
              </p:cNvSpPr>
              <p:nvPr/>
            </p:nvSpPr>
            <p:spPr bwMode="auto">
              <a:xfrm rot="5400000">
                <a:off x="2418073" y="1844039"/>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dkVert">
                <a:fgClr>
                  <a:srgbClr val="000000"/>
                </a:fgClr>
                <a:bgClr>
                  <a:srgbClr val="0000FF"/>
                </a:bgClr>
              </a:pattFill>
              <a:ln w="9525">
                <a:noFill/>
                <a:round/>
                <a:headEnd/>
                <a:tailEnd/>
              </a:ln>
            </p:spPr>
            <p:txBody>
              <a:bodyPr/>
              <a:lstStyle/>
              <a:p>
                <a:endParaRPr lang="en-GB"/>
              </a:p>
            </p:txBody>
          </p:sp>
          <p:sp>
            <p:nvSpPr>
              <p:cNvPr id="27692" name="Freeform 61"/>
              <p:cNvSpPr>
                <a:spLocks/>
              </p:cNvSpPr>
              <p:nvPr/>
            </p:nvSpPr>
            <p:spPr bwMode="auto">
              <a:xfrm rot="5400000">
                <a:off x="2428558" y="2753042"/>
                <a:ext cx="373811" cy="401627"/>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dkVert">
                <a:fgClr>
                  <a:srgbClr val="000000"/>
                </a:fgClr>
                <a:bgClr>
                  <a:srgbClr val="0000FF"/>
                </a:bgClr>
              </a:pattFill>
              <a:ln w="9525">
                <a:noFill/>
                <a:round/>
                <a:headEnd/>
                <a:tailEnd/>
              </a:ln>
            </p:spPr>
            <p:txBody>
              <a:bodyPr/>
              <a:lstStyle/>
              <a:p>
                <a:endParaRPr lang="en-GB"/>
              </a:p>
            </p:txBody>
          </p:sp>
          <p:sp>
            <p:nvSpPr>
              <p:cNvPr id="27693" name="Freeform 19"/>
              <p:cNvSpPr>
                <a:spLocks/>
              </p:cNvSpPr>
              <p:nvPr/>
            </p:nvSpPr>
            <p:spPr bwMode="auto">
              <a:xfrm rot="5400000" flipV="1">
                <a:off x="2408477" y="2289741"/>
                <a:ext cx="373811" cy="414383"/>
              </a:xfrm>
              <a:custGeom>
                <a:avLst/>
                <a:gdLst>
                  <a:gd name="T0" fmla="*/ 0 w 255"/>
                  <a:gd name="T1" fmla="*/ 0 h 254"/>
                  <a:gd name="T2" fmla="*/ 2147483647 w 255"/>
                  <a:gd name="T3" fmla="*/ 2147483647 h 254"/>
                  <a:gd name="T4" fmla="*/ 2147483647 w 255"/>
                  <a:gd name="T5" fmla="*/ 0 h 254"/>
                  <a:gd name="T6" fmla="*/ 0 w 255"/>
                  <a:gd name="T7" fmla="*/ 0 h 254"/>
                  <a:gd name="T8" fmla="*/ 0 60000 65536"/>
                  <a:gd name="T9" fmla="*/ 0 60000 65536"/>
                  <a:gd name="T10" fmla="*/ 0 60000 65536"/>
                  <a:gd name="T11" fmla="*/ 0 60000 65536"/>
                  <a:gd name="T12" fmla="*/ 0 w 255"/>
                  <a:gd name="T13" fmla="*/ 0 h 254"/>
                  <a:gd name="T14" fmla="*/ 255 w 255"/>
                  <a:gd name="T15" fmla="*/ 254 h 254"/>
                </a:gdLst>
                <a:ahLst/>
                <a:cxnLst>
                  <a:cxn ang="T8">
                    <a:pos x="T0" y="T1"/>
                  </a:cxn>
                  <a:cxn ang="T9">
                    <a:pos x="T2" y="T3"/>
                  </a:cxn>
                  <a:cxn ang="T10">
                    <a:pos x="T4" y="T5"/>
                  </a:cxn>
                  <a:cxn ang="T11">
                    <a:pos x="T6" y="T7"/>
                  </a:cxn>
                </a:cxnLst>
                <a:rect l="T12" t="T13" r="T14" b="T15"/>
                <a:pathLst>
                  <a:path w="255" h="254">
                    <a:moveTo>
                      <a:pt x="0" y="0"/>
                    </a:moveTo>
                    <a:lnTo>
                      <a:pt x="128" y="253"/>
                    </a:lnTo>
                    <a:lnTo>
                      <a:pt x="254" y="0"/>
                    </a:lnTo>
                    <a:lnTo>
                      <a:pt x="0" y="0"/>
                    </a:lnTo>
                  </a:path>
                </a:pathLst>
              </a:custGeom>
              <a:pattFill prst="wdDnDiag">
                <a:fgClr>
                  <a:srgbClr val="000000"/>
                </a:fgClr>
                <a:bgClr>
                  <a:srgbClr val="FFFF00"/>
                </a:bgClr>
              </a:pattFill>
              <a:ln w="9525">
                <a:noFill/>
                <a:round/>
                <a:headEnd/>
                <a:tailEnd/>
              </a:ln>
            </p:spPr>
            <p:txBody>
              <a:bodyPr/>
              <a:lstStyle/>
              <a:p>
                <a:endParaRPr lang="en-GB"/>
              </a:p>
            </p:txBody>
          </p:sp>
        </p:grpSp>
        <p:sp>
          <p:nvSpPr>
            <p:cNvPr id="27687" name="Freeform 61"/>
            <p:cNvSpPr>
              <a:spLocks/>
            </p:cNvSpPr>
            <p:nvPr/>
          </p:nvSpPr>
          <p:spPr bwMode="auto">
            <a:xfrm rot="5400000">
              <a:off x="1967189" y="2089098"/>
              <a:ext cx="373811" cy="311310"/>
            </a:xfrm>
            <a:custGeom>
              <a:avLst/>
              <a:gdLst>
                <a:gd name="T0" fmla="*/ 0 w 255"/>
                <a:gd name="T1" fmla="*/ 2147483647 h 253"/>
                <a:gd name="T2" fmla="*/ 2147483647 w 255"/>
                <a:gd name="T3" fmla="*/ 0 h 253"/>
                <a:gd name="T4" fmla="*/ 2147483647 w 255"/>
                <a:gd name="T5" fmla="*/ 2147483647 h 253"/>
                <a:gd name="T6" fmla="*/ 0 w 255"/>
                <a:gd name="T7" fmla="*/ 2147483647 h 253"/>
                <a:gd name="T8" fmla="*/ 0 60000 65536"/>
                <a:gd name="T9" fmla="*/ 0 60000 65536"/>
                <a:gd name="T10" fmla="*/ 0 60000 65536"/>
                <a:gd name="T11" fmla="*/ 0 60000 65536"/>
                <a:gd name="T12" fmla="*/ 0 w 255"/>
                <a:gd name="T13" fmla="*/ 0 h 253"/>
                <a:gd name="T14" fmla="*/ 255 w 255"/>
                <a:gd name="T15" fmla="*/ 253 h 253"/>
              </a:gdLst>
              <a:ahLst/>
              <a:cxnLst>
                <a:cxn ang="T8">
                  <a:pos x="T0" y="T1"/>
                </a:cxn>
                <a:cxn ang="T9">
                  <a:pos x="T2" y="T3"/>
                </a:cxn>
                <a:cxn ang="T10">
                  <a:pos x="T4" y="T5"/>
                </a:cxn>
                <a:cxn ang="T11">
                  <a:pos x="T6" y="T7"/>
                </a:cxn>
              </a:cxnLst>
              <a:rect l="T12" t="T13" r="T14" b="T15"/>
              <a:pathLst>
                <a:path w="255" h="253">
                  <a:moveTo>
                    <a:pt x="0" y="252"/>
                  </a:moveTo>
                  <a:lnTo>
                    <a:pt x="127" y="0"/>
                  </a:lnTo>
                  <a:lnTo>
                    <a:pt x="254" y="252"/>
                  </a:lnTo>
                  <a:lnTo>
                    <a:pt x="0" y="252"/>
                  </a:lnTo>
                </a:path>
              </a:pathLst>
            </a:custGeom>
            <a:pattFill prst="dkVert">
              <a:fgClr>
                <a:srgbClr val="000000"/>
              </a:fgClr>
              <a:bgClr>
                <a:srgbClr val="0000FF"/>
              </a:bgClr>
            </a:pattFill>
            <a:ln w="9525">
              <a:noFill/>
              <a:round/>
              <a:headEnd/>
              <a:tailEnd/>
            </a:ln>
          </p:spPr>
          <p:txBody>
            <a:bodyPr/>
            <a:lstStyle/>
            <a:p>
              <a:endParaRPr lang="en-GB"/>
            </a:p>
          </p:txBody>
        </p:sp>
      </p:grpSp>
    </p:spTree>
    <p:extLst>
      <p:ext uri="{BB962C8B-B14F-4D97-AF65-F5344CB8AC3E}">
        <p14:creationId xmlns:p14="http://schemas.microsoft.com/office/powerpoint/2010/main" val="96805959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1"/>
          <p:cNvSpPr>
            <a:spLocks/>
          </p:cNvSpPr>
          <p:nvPr/>
        </p:nvSpPr>
        <p:spPr bwMode="auto">
          <a:xfrm>
            <a:off x="1752451" y="1065982"/>
            <a:ext cx="1218902" cy="4038451"/>
          </a:xfrm>
          <a:custGeom>
            <a:avLst/>
            <a:gdLst>
              <a:gd name="T0" fmla="*/ 866775 w 21600"/>
              <a:gd name="T1" fmla="*/ 2871788 h 21600"/>
              <a:gd name="T2" fmla="*/ 866775 w 21600"/>
              <a:gd name="T3" fmla="*/ 2871788 h 21600"/>
              <a:gd name="T4" fmla="*/ 866775 w 21600"/>
              <a:gd name="T5" fmla="*/ 2871788 h 21600"/>
              <a:gd name="T6" fmla="*/ 866775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92D050"/>
          </a:solidFill>
          <a:ln w="36124" cap="flat" cmpd="sng">
            <a:solidFill>
              <a:srgbClr val="92D050"/>
            </a:solidFill>
            <a:prstDash val="solid"/>
            <a:miter lim="0"/>
            <a:headEnd/>
            <a:tailEnd/>
          </a:ln>
        </p:spPr>
        <p:txBody>
          <a:bodyPr lIns="50798" tIns="50798" rIns="50798" bIns="50798" anchor="ctr"/>
          <a:lstStyle/>
          <a:p>
            <a:endParaRPr lang="en-GB"/>
          </a:p>
        </p:txBody>
      </p:sp>
      <p:sp>
        <p:nvSpPr>
          <p:cNvPr id="51203" name="AutoShape 2"/>
          <p:cNvSpPr>
            <a:spLocks/>
          </p:cNvSpPr>
          <p:nvPr/>
        </p:nvSpPr>
        <p:spPr bwMode="auto">
          <a:xfrm>
            <a:off x="2971354" y="1065982"/>
            <a:ext cx="2666628" cy="4038451"/>
          </a:xfrm>
          <a:custGeom>
            <a:avLst/>
            <a:gdLst>
              <a:gd name="T0" fmla="*/ 1896269 w 21600"/>
              <a:gd name="T1" fmla="*/ 2871788 h 21600"/>
              <a:gd name="T2" fmla="*/ 1896269 w 21600"/>
              <a:gd name="T3" fmla="*/ 2871788 h 21600"/>
              <a:gd name="T4" fmla="*/ 1896269 w 21600"/>
              <a:gd name="T5" fmla="*/ 2871788 h 21600"/>
              <a:gd name="T6" fmla="*/ 1896269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600"/>
                </a:moveTo>
                <a:lnTo>
                  <a:pt x="21600" y="21600"/>
                </a:lnTo>
                <a:lnTo>
                  <a:pt x="0" y="0"/>
                </a:lnTo>
                <a:close/>
              </a:path>
            </a:pathLst>
          </a:custGeom>
          <a:solidFill>
            <a:srgbClr val="92D050"/>
          </a:solidFill>
          <a:ln w="36124" cap="flat" cmpd="sng">
            <a:solidFill>
              <a:srgbClr val="92D050"/>
            </a:solidFill>
            <a:prstDash val="solid"/>
            <a:miter lim="0"/>
            <a:headEnd/>
            <a:tailEnd/>
          </a:ln>
        </p:spPr>
        <p:txBody>
          <a:bodyPr lIns="0" tIns="0" rIns="0" bIns="0" anchor="ctr"/>
          <a:lstStyle/>
          <a:p>
            <a:endParaRPr lang="en-GB"/>
          </a:p>
        </p:txBody>
      </p:sp>
      <p:sp>
        <p:nvSpPr>
          <p:cNvPr id="51204" name="AutoShape 3"/>
          <p:cNvSpPr>
            <a:spLocks/>
          </p:cNvSpPr>
          <p:nvPr/>
        </p:nvSpPr>
        <p:spPr bwMode="auto">
          <a:xfrm>
            <a:off x="5637982" y="1065982"/>
            <a:ext cx="1981274" cy="4038451"/>
          </a:xfrm>
          <a:custGeom>
            <a:avLst/>
            <a:gdLst>
              <a:gd name="T0" fmla="*/ 1408906 w 21600"/>
              <a:gd name="T1" fmla="*/ 2871788 h 21600"/>
              <a:gd name="T2" fmla="*/ 1408906 w 21600"/>
              <a:gd name="T3" fmla="*/ 2871788 h 21600"/>
              <a:gd name="T4" fmla="*/ 1408906 w 21600"/>
              <a:gd name="T5" fmla="*/ 2871788 h 21600"/>
              <a:gd name="T6" fmla="*/ 1408906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6600"/>
          </a:solidFill>
          <a:ln w="36124" cap="flat" cmpd="sng">
            <a:solidFill>
              <a:srgbClr val="FF6600"/>
            </a:solidFill>
            <a:prstDash val="solid"/>
            <a:miter lim="0"/>
            <a:headEnd/>
            <a:tailEnd/>
          </a:ln>
        </p:spPr>
        <p:txBody>
          <a:bodyPr lIns="50798" tIns="50798" rIns="50798" bIns="50798" anchor="ctr"/>
          <a:lstStyle/>
          <a:p>
            <a:endParaRPr lang="en-GB"/>
          </a:p>
        </p:txBody>
      </p:sp>
      <p:sp>
        <p:nvSpPr>
          <p:cNvPr id="51205" name="AutoShape 4"/>
          <p:cNvSpPr>
            <a:spLocks/>
          </p:cNvSpPr>
          <p:nvPr/>
        </p:nvSpPr>
        <p:spPr bwMode="auto">
          <a:xfrm rot="10800000">
            <a:off x="2971354" y="1065982"/>
            <a:ext cx="2666628" cy="4038451"/>
          </a:xfrm>
          <a:custGeom>
            <a:avLst/>
            <a:gdLst>
              <a:gd name="T0" fmla="*/ 1896269 w 21600"/>
              <a:gd name="T1" fmla="*/ 2871788 h 21600"/>
              <a:gd name="T2" fmla="*/ 1896269 w 21600"/>
              <a:gd name="T3" fmla="*/ 2871788 h 21600"/>
              <a:gd name="T4" fmla="*/ 1896269 w 21600"/>
              <a:gd name="T5" fmla="*/ 2871788 h 21600"/>
              <a:gd name="T6" fmla="*/ 1896269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600"/>
                </a:moveTo>
                <a:lnTo>
                  <a:pt x="21600" y="21600"/>
                </a:lnTo>
                <a:lnTo>
                  <a:pt x="0" y="0"/>
                </a:lnTo>
                <a:close/>
              </a:path>
            </a:pathLst>
          </a:custGeom>
          <a:solidFill>
            <a:srgbClr val="FF6600"/>
          </a:solidFill>
          <a:ln w="36124" cap="flat" cmpd="sng">
            <a:solidFill>
              <a:srgbClr val="FF6600"/>
            </a:solidFill>
            <a:prstDash val="solid"/>
            <a:miter lim="0"/>
            <a:headEnd/>
            <a:tailEnd/>
          </a:ln>
        </p:spPr>
        <p:txBody>
          <a:bodyPr lIns="0" tIns="0" rIns="0" bIns="0" anchor="ctr"/>
          <a:lstStyle/>
          <a:p>
            <a:endParaRPr lang="en-GB"/>
          </a:p>
        </p:txBody>
      </p:sp>
      <p:sp>
        <p:nvSpPr>
          <p:cNvPr id="51206" name="Line 5"/>
          <p:cNvSpPr>
            <a:spLocks noChangeShapeType="1"/>
          </p:cNvSpPr>
          <p:nvPr/>
        </p:nvSpPr>
        <p:spPr bwMode="auto">
          <a:xfrm>
            <a:off x="1675433" y="5403578"/>
            <a:ext cx="6325567" cy="2232"/>
          </a:xfrm>
          <a:prstGeom prst="line">
            <a:avLst/>
          </a:prstGeom>
          <a:noFill/>
          <a:ln w="72248">
            <a:solidFill>
              <a:srgbClr val="000000"/>
            </a:solidFill>
            <a:round/>
            <a:headEnd/>
            <a:tailEnd type="triangle" w="med" len="med"/>
          </a:ln>
        </p:spPr>
        <p:txBody>
          <a:bodyPr lIns="50798" tIns="50798" rIns="50798" bIns="50798" anchor="ctr"/>
          <a:lstStyle/>
          <a:p>
            <a:endParaRPr lang="en-GB"/>
          </a:p>
        </p:txBody>
      </p:sp>
      <p:sp>
        <p:nvSpPr>
          <p:cNvPr id="51207" name="AutoShape 6"/>
          <p:cNvSpPr>
            <a:spLocks/>
          </p:cNvSpPr>
          <p:nvPr/>
        </p:nvSpPr>
        <p:spPr bwMode="auto">
          <a:xfrm>
            <a:off x="3733726" y="5632401"/>
            <a:ext cx="1637481" cy="690935"/>
          </a:xfrm>
          <a:custGeom>
            <a:avLst/>
            <a:gdLst>
              <a:gd name="T0" fmla="*/ 1164431 w 21600"/>
              <a:gd name="T1" fmla="*/ 491331 h 21600"/>
              <a:gd name="T2" fmla="*/ 1164431 w 21600"/>
              <a:gd name="T3" fmla="*/ 491331 h 21600"/>
              <a:gd name="T4" fmla="*/ 1164431 w 21600"/>
              <a:gd name="T5" fmla="*/ 491331 h 21600"/>
              <a:gd name="T6" fmla="*/ 1164431 w 21600"/>
              <a:gd name="T7" fmla="*/ 4913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798" tIns="50798" rIns="50798" bIns="50798"/>
          <a:lstStyle/>
          <a:p>
            <a:pPr marL="27905" defTabSz="914145">
              <a:buClr>
                <a:srgbClr val="000000"/>
              </a:buClr>
            </a:pPr>
            <a:r>
              <a:rPr lang="fr-FR" sz="2000" b="1">
                <a:latin typeface="Gill Sans" charset="0"/>
                <a:ea typeface="Gill Sans" charset="0"/>
                <a:cs typeface="Gill Sans" charset="0"/>
                <a:sym typeface="Gill Sans" charset="0"/>
              </a:rPr>
              <a:t>Time  (years)</a:t>
            </a:r>
            <a:endParaRPr lang="fr-FR"/>
          </a:p>
        </p:txBody>
      </p:sp>
      <p:sp>
        <p:nvSpPr>
          <p:cNvPr id="51208" name="AutoShape 7"/>
          <p:cNvSpPr>
            <a:spLocks/>
          </p:cNvSpPr>
          <p:nvPr/>
        </p:nvSpPr>
        <p:spPr bwMode="auto">
          <a:xfrm>
            <a:off x="1980159" y="3656708"/>
            <a:ext cx="3779490" cy="994544"/>
          </a:xfrm>
          <a:custGeom>
            <a:avLst/>
            <a:gdLst>
              <a:gd name="T0" fmla="*/ 2687638 w 21600"/>
              <a:gd name="T1" fmla="*/ 707232 h 21600"/>
              <a:gd name="T2" fmla="*/ 2687638 w 21600"/>
              <a:gd name="T3" fmla="*/ 707232 h 21600"/>
              <a:gd name="T4" fmla="*/ 2687638 w 21600"/>
              <a:gd name="T5" fmla="*/ 707232 h 21600"/>
              <a:gd name="T6" fmla="*/ 2687638 w 21600"/>
              <a:gd name="T7" fmla="*/ 7072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798" tIns="50798" rIns="50798" bIns="50798"/>
          <a:lstStyle/>
          <a:p>
            <a:pPr marL="27905" defTabSz="914145">
              <a:buClr>
                <a:srgbClr val="000000"/>
              </a:buClr>
            </a:pPr>
            <a:r>
              <a:rPr lang="fr-FR" sz="3600" b="1">
                <a:latin typeface="Gill Sans" charset="0"/>
                <a:ea typeface="Gill Sans" charset="0"/>
                <a:cs typeface="Gill Sans" charset="0"/>
                <a:sym typeface="Gill Sans" charset="0"/>
              </a:rPr>
              <a:t>Research</a:t>
            </a:r>
          </a:p>
          <a:p>
            <a:pPr marL="27905" defTabSz="914145">
              <a:buClr>
                <a:srgbClr val="000000"/>
              </a:buClr>
            </a:pPr>
            <a:r>
              <a:rPr lang="fr-FR" sz="2400" b="1">
                <a:latin typeface="Gill Sans" charset="0"/>
                <a:ea typeface="Gill Sans" charset="0"/>
                <a:cs typeface="Gill Sans" charset="0"/>
                <a:sym typeface="Gill Sans" charset="0"/>
              </a:rPr>
              <a:t>(building of knowledge)</a:t>
            </a:r>
            <a:endParaRPr lang="fr-FR"/>
          </a:p>
        </p:txBody>
      </p:sp>
      <p:sp>
        <p:nvSpPr>
          <p:cNvPr id="51210" name="AutoShape 9"/>
          <p:cNvSpPr>
            <a:spLocks/>
          </p:cNvSpPr>
          <p:nvPr/>
        </p:nvSpPr>
        <p:spPr bwMode="auto">
          <a:xfrm>
            <a:off x="4038451" y="1218903"/>
            <a:ext cx="4259461" cy="1092771"/>
          </a:xfrm>
          <a:custGeom>
            <a:avLst/>
            <a:gdLst>
              <a:gd name="T0" fmla="*/ 3028950 w 21600"/>
              <a:gd name="T1" fmla="*/ 777082 h 21600"/>
              <a:gd name="T2" fmla="*/ 3028950 w 21600"/>
              <a:gd name="T3" fmla="*/ 777082 h 21600"/>
              <a:gd name="T4" fmla="*/ 3028950 w 21600"/>
              <a:gd name="T5" fmla="*/ 777082 h 21600"/>
              <a:gd name="T6" fmla="*/ 3028950 w 21600"/>
              <a:gd name="T7" fmla="*/ 777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798" tIns="50798" rIns="50798" bIns="50798"/>
          <a:lstStyle/>
          <a:p>
            <a:pPr marL="27905" defTabSz="914145">
              <a:lnSpc>
                <a:spcPts val="3937"/>
              </a:lnSpc>
              <a:buClr>
                <a:srgbClr val="000000"/>
              </a:buClr>
            </a:pPr>
            <a:r>
              <a:rPr lang="fr-FR" sz="3600" b="1">
                <a:latin typeface="Gill Sans" charset="0"/>
                <a:ea typeface="Gill Sans" charset="0"/>
                <a:cs typeface="Gill Sans" charset="0"/>
                <a:sym typeface="Gill Sans" charset="0"/>
              </a:rPr>
              <a:t>Development</a:t>
            </a:r>
          </a:p>
          <a:p>
            <a:pPr marL="27905" defTabSz="914145">
              <a:lnSpc>
                <a:spcPts val="3937"/>
              </a:lnSpc>
              <a:buClr>
                <a:srgbClr val="000000"/>
              </a:buClr>
            </a:pPr>
            <a:r>
              <a:rPr lang="fr-FR" sz="2400" b="1">
                <a:latin typeface="Gill Sans" charset="0"/>
                <a:ea typeface="Gill Sans" charset="0"/>
                <a:cs typeface="Gill Sans" charset="0"/>
                <a:sym typeface="Gill Sans" charset="0"/>
              </a:rPr>
              <a:t>(application of knowledge)</a:t>
            </a:r>
            <a:endParaRPr lang="fr-FR"/>
          </a:p>
        </p:txBody>
      </p:sp>
      <p:sp>
        <p:nvSpPr>
          <p:cNvPr id="2" name="Title 1"/>
          <p:cNvSpPr>
            <a:spLocks noGrp="1"/>
          </p:cNvSpPr>
          <p:nvPr>
            <p:ph type="title"/>
          </p:nvPr>
        </p:nvSpPr>
        <p:spPr/>
        <p:txBody>
          <a:bodyPr/>
          <a:lstStyle/>
          <a:p>
            <a:r>
              <a:rPr lang="en-US" dirty="0"/>
              <a:t>Old Impact Pathway Paradigm</a:t>
            </a:r>
          </a:p>
        </p:txBody>
      </p:sp>
    </p:spTree>
    <p:extLst>
      <p:ext uri="{BB962C8B-B14F-4D97-AF65-F5344CB8AC3E}">
        <p14:creationId xmlns:p14="http://schemas.microsoft.com/office/powerpoint/2010/main" val="25723116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1"/>
          <p:cNvSpPr>
            <a:spLocks/>
          </p:cNvSpPr>
          <p:nvPr/>
        </p:nvSpPr>
        <p:spPr bwMode="auto">
          <a:xfrm>
            <a:off x="1752451" y="1065982"/>
            <a:ext cx="1218902" cy="4038451"/>
          </a:xfrm>
          <a:custGeom>
            <a:avLst/>
            <a:gdLst>
              <a:gd name="T0" fmla="*/ 866775 w 21600"/>
              <a:gd name="T1" fmla="*/ 2871788 h 21600"/>
              <a:gd name="T2" fmla="*/ 866775 w 21600"/>
              <a:gd name="T3" fmla="*/ 2871788 h 21600"/>
              <a:gd name="T4" fmla="*/ 866775 w 21600"/>
              <a:gd name="T5" fmla="*/ 2871788 h 21600"/>
              <a:gd name="T6" fmla="*/ 866775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92D050"/>
          </a:solidFill>
          <a:ln w="36124" cap="flat" cmpd="sng">
            <a:solidFill>
              <a:srgbClr val="92D050"/>
            </a:solidFill>
            <a:prstDash val="solid"/>
            <a:miter lim="0"/>
            <a:headEnd/>
            <a:tailEnd/>
          </a:ln>
        </p:spPr>
        <p:txBody>
          <a:bodyPr lIns="0" tIns="0" rIns="0" bIns="0" anchor="ctr"/>
          <a:lstStyle/>
          <a:p>
            <a:endParaRPr lang="en-GB"/>
          </a:p>
        </p:txBody>
      </p:sp>
      <p:sp>
        <p:nvSpPr>
          <p:cNvPr id="52227" name="AutoShape 2"/>
          <p:cNvSpPr>
            <a:spLocks/>
          </p:cNvSpPr>
          <p:nvPr/>
        </p:nvSpPr>
        <p:spPr bwMode="auto">
          <a:xfrm>
            <a:off x="2971354" y="1065982"/>
            <a:ext cx="2666628" cy="4038451"/>
          </a:xfrm>
          <a:custGeom>
            <a:avLst/>
            <a:gdLst>
              <a:gd name="T0" fmla="*/ 1896269 w 21600"/>
              <a:gd name="T1" fmla="*/ 2871788 h 21600"/>
              <a:gd name="T2" fmla="*/ 1896269 w 21600"/>
              <a:gd name="T3" fmla="*/ 2871788 h 21600"/>
              <a:gd name="T4" fmla="*/ 1896269 w 21600"/>
              <a:gd name="T5" fmla="*/ 2871788 h 21600"/>
              <a:gd name="T6" fmla="*/ 1896269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600"/>
                </a:moveTo>
                <a:lnTo>
                  <a:pt x="21600" y="21600"/>
                </a:lnTo>
                <a:lnTo>
                  <a:pt x="0" y="0"/>
                </a:lnTo>
                <a:close/>
              </a:path>
            </a:pathLst>
          </a:custGeom>
          <a:solidFill>
            <a:srgbClr val="92D050"/>
          </a:solidFill>
          <a:ln w="36124" cap="flat" cmpd="sng">
            <a:solidFill>
              <a:srgbClr val="92D050"/>
            </a:solidFill>
            <a:prstDash val="solid"/>
            <a:miter lim="0"/>
            <a:headEnd/>
            <a:tailEnd/>
          </a:ln>
        </p:spPr>
        <p:txBody>
          <a:bodyPr lIns="0" tIns="0" rIns="0" bIns="0" anchor="ctr"/>
          <a:lstStyle/>
          <a:p>
            <a:endParaRPr lang="en-GB"/>
          </a:p>
        </p:txBody>
      </p:sp>
      <p:sp>
        <p:nvSpPr>
          <p:cNvPr id="52228" name="AutoShape 3"/>
          <p:cNvSpPr>
            <a:spLocks/>
          </p:cNvSpPr>
          <p:nvPr/>
        </p:nvSpPr>
        <p:spPr bwMode="auto">
          <a:xfrm>
            <a:off x="5637982" y="1065982"/>
            <a:ext cx="1981274" cy="4038451"/>
          </a:xfrm>
          <a:custGeom>
            <a:avLst/>
            <a:gdLst>
              <a:gd name="T0" fmla="*/ 1408906 w 21600"/>
              <a:gd name="T1" fmla="*/ 2871788 h 21600"/>
              <a:gd name="T2" fmla="*/ 1408906 w 21600"/>
              <a:gd name="T3" fmla="*/ 2871788 h 21600"/>
              <a:gd name="T4" fmla="*/ 1408906 w 21600"/>
              <a:gd name="T5" fmla="*/ 2871788 h 21600"/>
              <a:gd name="T6" fmla="*/ 1408906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FF6600"/>
          </a:solidFill>
          <a:ln w="36124" cap="flat" cmpd="sng">
            <a:solidFill>
              <a:srgbClr val="FF6600"/>
            </a:solidFill>
            <a:prstDash val="solid"/>
            <a:miter lim="0"/>
            <a:headEnd/>
            <a:tailEnd/>
          </a:ln>
        </p:spPr>
        <p:txBody>
          <a:bodyPr lIns="0" tIns="0" rIns="0" bIns="0" anchor="ctr"/>
          <a:lstStyle/>
          <a:p>
            <a:endParaRPr lang="en-GB"/>
          </a:p>
        </p:txBody>
      </p:sp>
      <p:sp>
        <p:nvSpPr>
          <p:cNvPr id="52229" name="AutoShape 4"/>
          <p:cNvSpPr>
            <a:spLocks/>
          </p:cNvSpPr>
          <p:nvPr/>
        </p:nvSpPr>
        <p:spPr bwMode="auto">
          <a:xfrm rot="10800000">
            <a:off x="2971354" y="1065982"/>
            <a:ext cx="2666628" cy="4038451"/>
          </a:xfrm>
          <a:custGeom>
            <a:avLst/>
            <a:gdLst>
              <a:gd name="T0" fmla="*/ 1896269 w 21600"/>
              <a:gd name="T1" fmla="*/ 2871788 h 21600"/>
              <a:gd name="T2" fmla="*/ 1896269 w 21600"/>
              <a:gd name="T3" fmla="*/ 2871788 h 21600"/>
              <a:gd name="T4" fmla="*/ 1896269 w 21600"/>
              <a:gd name="T5" fmla="*/ 2871788 h 21600"/>
              <a:gd name="T6" fmla="*/ 1896269 w 21600"/>
              <a:gd name="T7" fmla="*/ 28717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600"/>
                </a:moveTo>
                <a:lnTo>
                  <a:pt x="21600" y="21600"/>
                </a:lnTo>
                <a:lnTo>
                  <a:pt x="0" y="0"/>
                </a:lnTo>
                <a:close/>
              </a:path>
            </a:pathLst>
          </a:custGeom>
          <a:solidFill>
            <a:srgbClr val="FF6600"/>
          </a:solidFill>
          <a:ln w="36124" cap="flat" cmpd="sng">
            <a:solidFill>
              <a:srgbClr val="FF6600"/>
            </a:solidFill>
            <a:prstDash val="solid"/>
            <a:miter lim="0"/>
            <a:headEnd/>
            <a:tailEnd/>
          </a:ln>
        </p:spPr>
        <p:txBody>
          <a:bodyPr lIns="0" tIns="0" rIns="0" bIns="0" anchor="ctr"/>
          <a:lstStyle/>
          <a:p>
            <a:endParaRPr lang="en-GB"/>
          </a:p>
        </p:txBody>
      </p:sp>
      <p:sp>
        <p:nvSpPr>
          <p:cNvPr id="52230" name="AutoShape 7"/>
          <p:cNvSpPr>
            <a:spLocks/>
          </p:cNvSpPr>
          <p:nvPr/>
        </p:nvSpPr>
        <p:spPr bwMode="auto">
          <a:xfrm>
            <a:off x="3656707" y="1218902"/>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50798" tIns="50798" rIns="50798" bIns="50798" anchor="ctr"/>
          <a:lstStyle/>
          <a:p>
            <a:endParaRPr lang="en-GB"/>
          </a:p>
        </p:txBody>
      </p:sp>
      <p:sp>
        <p:nvSpPr>
          <p:cNvPr id="52231" name="AutoShape 8"/>
          <p:cNvSpPr>
            <a:spLocks/>
          </p:cNvSpPr>
          <p:nvPr/>
        </p:nvSpPr>
        <p:spPr bwMode="auto">
          <a:xfrm>
            <a:off x="4114353" y="1218902"/>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2" name="AutoShape 9"/>
          <p:cNvSpPr>
            <a:spLocks/>
          </p:cNvSpPr>
          <p:nvPr/>
        </p:nvSpPr>
        <p:spPr bwMode="auto">
          <a:xfrm>
            <a:off x="4572000" y="1218902"/>
            <a:ext cx="227707" cy="228824"/>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3" name="AutoShape 10"/>
          <p:cNvSpPr>
            <a:spLocks/>
          </p:cNvSpPr>
          <p:nvPr/>
        </p:nvSpPr>
        <p:spPr bwMode="auto">
          <a:xfrm>
            <a:off x="5028531" y="1218902"/>
            <a:ext cx="228823" cy="228824"/>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4" name="AutoShape 11"/>
          <p:cNvSpPr>
            <a:spLocks/>
          </p:cNvSpPr>
          <p:nvPr/>
        </p:nvSpPr>
        <p:spPr bwMode="auto">
          <a:xfrm>
            <a:off x="5486177" y="1218902"/>
            <a:ext cx="228823" cy="228824"/>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5" name="AutoShape 12"/>
          <p:cNvSpPr>
            <a:spLocks/>
          </p:cNvSpPr>
          <p:nvPr/>
        </p:nvSpPr>
        <p:spPr bwMode="auto">
          <a:xfrm>
            <a:off x="5942707" y="1218902"/>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6" name="AutoShape 13"/>
          <p:cNvSpPr>
            <a:spLocks/>
          </p:cNvSpPr>
          <p:nvPr/>
        </p:nvSpPr>
        <p:spPr bwMode="auto">
          <a:xfrm>
            <a:off x="6400353" y="1218902"/>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7" name="AutoShape 14"/>
          <p:cNvSpPr>
            <a:spLocks/>
          </p:cNvSpPr>
          <p:nvPr/>
        </p:nvSpPr>
        <p:spPr bwMode="auto">
          <a:xfrm>
            <a:off x="6858000" y="1218902"/>
            <a:ext cx="227707" cy="228824"/>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8" name="AutoShape 15"/>
          <p:cNvSpPr>
            <a:spLocks/>
          </p:cNvSpPr>
          <p:nvPr/>
        </p:nvSpPr>
        <p:spPr bwMode="auto">
          <a:xfrm>
            <a:off x="7314531" y="1218902"/>
            <a:ext cx="228823" cy="228824"/>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39" name="AutoShape 16"/>
          <p:cNvSpPr>
            <a:spLocks/>
          </p:cNvSpPr>
          <p:nvPr/>
        </p:nvSpPr>
        <p:spPr bwMode="auto">
          <a:xfrm>
            <a:off x="3656707" y="1675433"/>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0" name="AutoShape 17"/>
          <p:cNvSpPr>
            <a:spLocks/>
          </p:cNvSpPr>
          <p:nvPr/>
        </p:nvSpPr>
        <p:spPr bwMode="auto">
          <a:xfrm>
            <a:off x="4114353" y="1675433"/>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1" name="AutoShape 18"/>
          <p:cNvSpPr>
            <a:spLocks/>
          </p:cNvSpPr>
          <p:nvPr/>
        </p:nvSpPr>
        <p:spPr bwMode="auto">
          <a:xfrm>
            <a:off x="4572000" y="1675433"/>
            <a:ext cx="227707" cy="228823"/>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2" name="AutoShape 19"/>
          <p:cNvSpPr>
            <a:spLocks/>
          </p:cNvSpPr>
          <p:nvPr/>
        </p:nvSpPr>
        <p:spPr bwMode="auto">
          <a:xfrm>
            <a:off x="5028531" y="1675433"/>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3" name="AutoShape 20"/>
          <p:cNvSpPr>
            <a:spLocks/>
          </p:cNvSpPr>
          <p:nvPr/>
        </p:nvSpPr>
        <p:spPr bwMode="auto">
          <a:xfrm>
            <a:off x="5486177" y="1675433"/>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4" name="AutoShape 21"/>
          <p:cNvSpPr>
            <a:spLocks/>
          </p:cNvSpPr>
          <p:nvPr/>
        </p:nvSpPr>
        <p:spPr bwMode="auto">
          <a:xfrm>
            <a:off x="5942707" y="1675433"/>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5" name="AutoShape 22"/>
          <p:cNvSpPr>
            <a:spLocks/>
          </p:cNvSpPr>
          <p:nvPr/>
        </p:nvSpPr>
        <p:spPr bwMode="auto">
          <a:xfrm>
            <a:off x="6400353" y="1675433"/>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6" name="AutoShape 23"/>
          <p:cNvSpPr>
            <a:spLocks/>
          </p:cNvSpPr>
          <p:nvPr/>
        </p:nvSpPr>
        <p:spPr bwMode="auto">
          <a:xfrm>
            <a:off x="6858000" y="1675433"/>
            <a:ext cx="227707" cy="228823"/>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7" name="AutoShape 24"/>
          <p:cNvSpPr>
            <a:spLocks/>
          </p:cNvSpPr>
          <p:nvPr/>
        </p:nvSpPr>
        <p:spPr bwMode="auto">
          <a:xfrm>
            <a:off x="7314531" y="1675433"/>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8" name="AutoShape 25"/>
          <p:cNvSpPr>
            <a:spLocks/>
          </p:cNvSpPr>
          <p:nvPr/>
        </p:nvSpPr>
        <p:spPr bwMode="auto">
          <a:xfrm>
            <a:off x="3656707" y="2208982"/>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49" name="AutoShape 26"/>
          <p:cNvSpPr>
            <a:spLocks/>
          </p:cNvSpPr>
          <p:nvPr/>
        </p:nvSpPr>
        <p:spPr bwMode="auto">
          <a:xfrm>
            <a:off x="4114353" y="2208982"/>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0" name="AutoShape 27"/>
          <p:cNvSpPr>
            <a:spLocks/>
          </p:cNvSpPr>
          <p:nvPr/>
        </p:nvSpPr>
        <p:spPr bwMode="auto">
          <a:xfrm>
            <a:off x="4572000" y="2208982"/>
            <a:ext cx="227707" cy="228823"/>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1" name="AutoShape 28"/>
          <p:cNvSpPr>
            <a:spLocks/>
          </p:cNvSpPr>
          <p:nvPr/>
        </p:nvSpPr>
        <p:spPr bwMode="auto">
          <a:xfrm>
            <a:off x="5028531" y="2208982"/>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2" name="AutoShape 29"/>
          <p:cNvSpPr>
            <a:spLocks/>
          </p:cNvSpPr>
          <p:nvPr/>
        </p:nvSpPr>
        <p:spPr bwMode="auto">
          <a:xfrm>
            <a:off x="5486177" y="2208982"/>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3" name="AutoShape 30"/>
          <p:cNvSpPr>
            <a:spLocks/>
          </p:cNvSpPr>
          <p:nvPr/>
        </p:nvSpPr>
        <p:spPr bwMode="auto">
          <a:xfrm>
            <a:off x="5942707" y="2208982"/>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4" name="AutoShape 31"/>
          <p:cNvSpPr>
            <a:spLocks/>
          </p:cNvSpPr>
          <p:nvPr/>
        </p:nvSpPr>
        <p:spPr bwMode="auto">
          <a:xfrm>
            <a:off x="6400353" y="2208982"/>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5" name="AutoShape 32"/>
          <p:cNvSpPr>
            <a:spLocks/>
          </p:cNvSpPr>
          <p:nvPr/>
        </p:nvSpPr>
        <p:spPr bwMode="auto">
          <a:xfrm>
            <a:off x="6858000" y="2208982"/>
            <a:ext cx="227707" cy="228823"/>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6" name="AutoShape 33"/>
          <p:cNvSpPr>
            <a:spLocks/>
          </p:cNvSpPr>
          <p:nvPr/>
        </p:nvSpPr>
        <p:spPr bwMode="auto">
          <a:xfrm>
            <a:off x="7314531" y="2208982"/>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7" name="AutoShape 34"/>
          <p:cNvSpPr>
            <a:spLocks/>
          </p:cNvSpPr>
          <p:nvPr/>
        </p:nvSpPr>
        <p:spPr bwMode="auto">
          <a:xfrm>
            <a:off x="3656707" y="2666629"/>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8" name="AutoShape 35"/>
          <p:cNvSpPr>
            <a:spLocks/>
          </p:cNvSpPr>
          <p:nvPr/>
        </p:nvSpPr>
        <p:spPr bwMode="auto">
          <a:xfrm>
            <a:off x="4114353" y="2666629"/>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59" name="AutoShape 36"/>
          <p:cNvSpPr>
            <a:spLocks/>
          </p:cNvSpPr>
          <p:nvPr/>
        </p:nvSpPr>
        <p:spPr bwMode="auto">
          <a:xfrm>
            <a:off x="4572000" y="2666629"/>
            <a:ext cx="227707" cy="228823"/>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0" name="AutoShape 37"/>
          <p:cNvSpPr>
            <a:spLocks/>
          </p:cNvSpPr>
          <p:nvPr/>
        </p:nvSpPr>
        <p:spPr bwMode="auto">
          <a:xfrm>
            <a:off x="5028531" y="2666629"/>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1" name="AutoShape 38"/>
          <p:cNvSpPr>
            <a:spLocks/>
          </p:cNvSpPr>
          <p:nvPr/>
        </p:nvSpPr>
        <p:spPr bwMode="auto">
          <a:xfrm>
            <a:off x="5486177" y="2666629"/>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2" name="AutoShape 39"/>
          <p:cNvSpPr>
            <a:spLocks/>
          </p:cNvSpPr>
          <p:nvPr/>
        </p:nvSpPr>
        <p:spPr bwMode="auto">
          <a:xfrm>
            <a:off x="5942707" y="2666629"/>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3" name="AutoShape 40"/>
          <p:cNvSpPr>
            <a:spLocks/>
          </p:cNvSpPr>
          <p:nvPr/>
        </p:nvSpPr>
        <p:spPr bwMode="auto">
          <a:xfrm>
            <a:off x="6400353" y="2666629"/>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4" name="AutoShape 41"/>
          <p:cNvSpPr>
            <a:spLocks/>
          </p:cNvSpPr>
          <p:nvPr/>
        </p:nvSpPr>
        <p:spPr bwMode="auto">
          <a:xfrm>
            <a:off x="6858000" y="2666629"/>
            <a:ext cx="227707" cy="228823"/>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5" name="AutoShape 42"/>
          <p:cNvSpPr>
            <a:spLocks/>
          </p:cNvSpPr>
          <p:nvPr/>
        </p:nvSpPr>
        <p:spPr bwMode="auto">
          <a:xfrm>
            <a:off x="7314531" y="2666629"/>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6" name="AutoShape 43"/>
          <p:cNvSpPr>
            <a:spLocks/>
          </p:cNvSpPr>
          <p:nvPr/>
        </p:nvSpPr>
        <p:spPr bwMode="auto">
          <a:xfrm>
            <a:off x="3656707" y="3123158"/>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7" name="AutoShape 44"/>
          <p:cNvSpPr>
            <a:spLocks/>
          </p:cNvSpPr>
          <p:nvPr/>
        </p:nvSpPr>
        <p:spPr bwMode="auto">
          <a:xfrm>
            <a:off x="4114353" y="3123158"/>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8" name="AutoShape 45"/>
          <p:cNvSpPr>
            <a:spLocks/>
          </p:cNvSpPr>
          <p:nvPr/>
        </p:nvSpPr>
        <p:spPr bwMode="auto">
          <a:xfrm>
            <a:off x="4572000" y="3123158"/>
            <a:ext cx="227707" cy="228824"/>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69" name="AutoShape 46"/>
          <p:cNvSpPr>
            <a:spLocks/>
          </p:cNvSpPr>
          <p:nvPr/>
        </p:nvSpPr>
        <p:spPr bwMode="auto">
          <a:xfrm>
            <a:off x="5028531" y="3123158"/>
            <a:ext cx="228823" cy="228824"/>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0" name="AutoShape 47"/>
          <p:cNvSpPr>
            <a:spLocks/>
          </p:cNvSpPr>
          <p:nvPr/>
        </p:nvSpPr>
        <p:spPr bwMode="auto">
          <a:xfrm>
            <a:off x="5486177" y="3123158"/>
            <a:ext cx="228823" cy="228824"/>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1" name="AutoShape 48"/>
          <p:cNvSpPr>
            <a:spLocks/>
          </p:cNvSpPr>
          <p:nvPr/>
        </p:nvSpPr>
        <p:spPr bwMode="auto">
          <a:xfrm>
            <a:off x="5942707" y="3123158"/>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2" name="AutoShape 49"/>
          <p:cNvSpPr>
            <a:spLocks/>
          </p:cNvSpPr>
          <p:nvPr/>
        </p:nvSpPr>
        <p:spPr bwMode="auto">
          <a:xfrm>
            <a:off x="6400353" y="3123158"/>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3" name="AutoShape 50"/>
          <p:cNvSpPr>
            <a:spLocks/>
          </p:cNvSpPr>
          <p:nvPr/>
        </p:nvSpPr>
        <p:spPr bwMode="auto">
          <a:xfrm>
            <a:off x="6858000" y="3123158"/>
            <a:ext cx="227707" cy="228824"/>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4" name="AutoShape 51"/>
          <p:cNvSpPr>
            <a:spLocks/>
          </p:cNvSpPr>
          <p:nvPr/>
        </p:nvSpPr>
        <p:spPr bwMode="auto">
          <a:xfrm>
            <a:off x="7314531" y="3123158"/>
            <a:ext cx="228823" cy="228824"/>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5" name="AutoShape 52"/>
          <p:cNvSpPr>
            <a:spLocks/>
          </p:cNvSpPr>
          <p:nvPr/>
        </p:nvSpPr>
        <p:spPr bwMode="auto">
          <a:xfrm>
            <a:off x="3656707" y="3580804"/>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6" name="AutoShape 53"/>
          <p:cNvSpPr>
            <a:spLocks/>
          </p:cNvSpPr>
          <p:nvPr/>
        </p:nvSpPr>
        <p:spPr bwMode="auto">
          <a:xfrm>
            <a:off x="4114353" y="3580804"/>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7" name="AutoShape 54"/>
          <p:cNvSpPr>
            <a:spLocks/>
          </p:cNvSpPr>
          <p:nvPr/>
        </p:nvSpPr>
        <p:spPr bwMode="auto">
          <a:xfrm>
            <a:off x="4572000" y="3580804"/>
            <a:ext cx="227707" cy="228824"/>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8" name="AutoShape 55"/>
          <p:cNvSpPr>
            <a:spLocks/>
          </p:cNvSpPr>
          <p:nvPr/>
        </p:nvSpPr>
        <p:spPr bwMode="auto">
          <a:xfrm>
            <a:off x="5028531" y="3580804"/>
            <a:ext cx="228823" cy="228824"/>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79" name="AutoShape 56"/>
          <p:cNvSpPr>
            <a:spLocks/>
          </p:cNvSpPr>
          <p:nvPr/>
        </p:nvSpPr>
        <p:spPr bwMode="auto">
          <a:xfrm>
            <a:off x="5486177" y="3580804"/>
            <a:ext cx="228823" cy="228824"/>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0" name="AutoShape 57"/>
          <p:cNvSpPr>
            <a:spLocks/>
          </p:cNvSpPr>
          <p:nvPr/>
        </p:nvSpPr>
        <p:spPr bwMode="auto">
          <a:xfrm>
            <a:off x="5942707" y="3580804"/>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1" name="AutoShape 58"/>
          <p:cNvSpPr>
            <a:spLocks/>
          </p:cNvSpPr>
          <p:nvPr/>
        </p:nvSpPr>
        <p:spPr bwMode="auto">
          <a:xfrm>
            <a:off x="6400353" y="3580804"/>
            <a:ext cx="228824" cy="228824"/>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2" name="AutoShape 59"/>
          <p:cNvSpPr>
            <a:spLocks/>
          </p:cNvSpPr>
          <p:nvPr/>
        </p:nvSpPr>
        <p:spPr bwMode="auto">
          <a:xfrm>
            <a:off x="6858000" y="3580804"/>
            <a:ext cx="227707" cy="228824"/>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3" name="AutoShape 60"/>
          <p:cNvSpPr>
            <a:spLocks/>
          </p:cNvSpPr>
          <p:nvPr/>
        </p:nvSpPr>
        <p:spPr bwMode="auto">
          <a:xfrm>
            <a:off x="7314531" y="3580804"/>
            <a:ext cx="228823" cy="228824"/>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4" name="AutoShape 61"/>
          <p:cNvSpPr>
            <a:spLocks/>
          </p:cNvSpPr>
          <p:nvPr/>
        </p:nvSpPr>
        <p:spPr bwMode="auto">
          <a:xfrm>
            <a:off x="3656707" y="4038451"/>
            <a:ext cx="228824" cy="227707"/>
          </a:xfrm>
          <a:custGeom>
            <a:avLst/>
            <a:gdLst>
              <a:gd name="T0" fmla="*/ 162711 w 19679"/>
              <a:gd name="T1" fmla="*/ 177732 h 19679"/>
              <a:gd name="T2" fmla="*/ 162711 w 19679"/>
              <a:gd name="T3" fmla="*/ 177732 h 19679"/>
              <a:gd name="T4" fmla="*/ 162711 w 19679"/>
              <a:gd name="T5" fmla="*/ 177732 h 19679"/>
              <a:gd name="T6" fmla="*/ 162711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5" name="AutoShape 62"/>
          <p:cNvSpPr>
            <a:spLocks/>
          </p:cNvSpPr>
          <p:nvPr/>
        </p:nvSpPr>
        <p:spPr bwMode="auto">
          <a:xfrm>
            <a:off x="4114353" y="4038451"/>
            <a:ext cx="228824" cy="227707"/>
          </a:xfrm>
          <a:custGeom>
            <a:avLst/>
            <a:gdLst>
              <a:gd name="T0" fmla="*/ 162711 w 19679"/>
              <a:gd name="T1" fmla="*/ 177732 h 19679"/>
              <a:gd name="T2" fmla="*/ 162711 w 19679"/>
              <a:gd name="T3" fmla="*/ 177732 h 19679"/>
              <a:gd name="T4" fmla="*/ 162711 w 19679"/>
              <a:gd name="T5" fmla="*/ 177732 h 19679"/>
              <a:gd name="T6" fmla="*/ 162711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6" name="AutoShape 63"/>
          <p:cNvSpPr>
            <a:spLocks/>
          </p:cNvSpPr>
          <p:nvPr/>
        </p:nvSpPr>
        <p:spPr bwMode="auto">
          <a:xfrm>
            <a:off x="4572000" y="4038451"/>
            <a:ext cx="227707" cy="227707"/>
          </a:xfrm>
          <a:custGeom>
            <a:avLst/>
            <a:gdLst>
              <a:gd name="T0" fmla="*/ 161917 w 19679"/>
              <a:gd name="T1" fmla="*/ 177732 h 19679"/>
              <a:gd name="T2" fmla="*/ 161917 w 19679"/>
              <a:gd name="T3" fmla="*/ 177732 h 19679"/>
              <a:gd name="T4" fmla="*/ 161917 w 19679"/>
              <a:gd name="T5" fmla="*/ 177732 h 19679"/>
              <a:gd name="T6" fmla="*/ 161917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7" name="AutoShape 64"/>
          <p:cNvSpPr>
            <a:spLocks/>
          </p:cNvSpPr>
          <p:nvPr/>
        </p:nvSpPr>
        <p:spPr bwMode="auto">
          <a:xfrm>
            <a:off x="5028531" y="4038451"/>
            <a:ext cx="228823" cy="227707"/>
          </a:xfrm>
          <a:custGeom>
            <a:avLst/>
            <a:gdLst>
              <a:gd name="T0" fmla="*/ 162710 w 19679"/>
              <a:gd name="T1" fmla="*/ 177732 h 19679"/>
              <a:gd name="T2" fmla="*/ 162710 w 19679"/>
              <a:gd name="T3" fmla="*/ 177732 h 19679"/>
              <a:gd name="T4" fmla="*/ 162710 w 19679"/>
              <a:gd name="T5" fmla="*/ 177732 h 19679"/>
              <a:gd name="T6" fmla="*/ 162710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8" name="AutoShape 65"/>
          <p:cNvSpPr>
            <a:spLocks/>
          </p:cNvSpPr>
          <p:nvPr/>
        </p:nvSpPr>
        <p:spPr bwMode="auto">
          <a:xfrm>
            <a:off x="5486177" y="4038451"/>
            <a:ext cx="228823" cy="227707"/>
          </a:xfrm>
          <a:custGeom>
            <a:avLst/>
            <a:gdLst>
              <a:gd name="T0" fmla="*/ 162710 w 19679"/>
              <a:gd name="T1" fmla="*/ 177732 h 19679"/>
              <a:gd name="T2" fmla="*/ 162710 w 19679"/>
              <a:gd name="T3" fmla="*/ 177732 h 19679"/>
              <a:gd name="T4" fmla="*/ 162710 w 19679"/>
              <a:gd name="T5" fmla="*/ 177732 h 19679"/>
              <a:gd name="T6" fmla="*/ 162710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89" name="AutoShape 66"/>
          <p:cNvSpPr>
            <a:spLocks/>
          </p:cNvSpPr>
          <p:nvPr/>
        </p:nvSpPr>
        <p:spPr bwMode="auto">
          <a:xfrm>
            <a:off x="5942707" y="4038451"/>
            <a:ext cx="228824" cy="227707"/>
          </a:xfrm>
          <a:custGeom>
            <a:avLst/>
            <a:gdLst>
              <a:gd name="T0" fmla="*/ 162711 w 19679"/>
              <a:gd name="T1" fmla="*/ 177732 h 19679"/>
              <a:gd name="T2" fmla="*/ 162711 w 19679"/>
              <a:gd name="T3" fmla="*/ 177732 h 19679"/>
              <a:gd name="T4" fmla="*/ 162711 w 19679"/>
              <a:gd name="T5" fmla="*/ 177732 h 19679"/>
              <a:gd name="T6" fmla="*/ 162711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0" name="AutoShape 67"/>
          <p:cNvSpPr>
            <a:spLocks/>
          </p:cNvSpPr>
          <p:nvPr/>
        </p:nvSpPr>
        <p:spPr bwMode="auto">
          <a:xfrm>
            <a:off x="6400353" y="4038451"/>
            <a:ext cx="228824" cy="227707"/>
          </a:xfrm>
          <a:custGeom>
            <a:avLst/>
            <a:gdLst>
              <a:gd name="T0" fmla="*/ 162711 w 19679"/>
              <a:gd name="T1" fmla="*/ 177732 h 19679"/>
              <a:gd name="T2" fmla="*/ 162711 w 19679"/>
              <a:gd name="T3" fmla="*/ 177732 h 19679"/>
              <a:gd name="T4" fmla="*/ 162711 w 19679"/>
              <a:gd name="T5" fmla="*/ 177732 h 19679"/>
              <a:gd name="T6" fmla="*/ 162711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1" name="AutoShape 68"/>
          <p:cNvSpPr>
            <a:spLocks/>
          </p:cNvSpPr>
          <p:nvPr/>
        </p:nvSpPr>
        <p:spPr bwMode="auto">
          <a:xfrm>
            <a:off x="6858000" y="4038451"/>
            <a:ext cx="227707" cy="227707"/>
          </a:xfrm>
          <a:custGeom>
            <a:avLst/>
            <a:gdLst>
              <a:gd name="T0" fmla="*/ 161917 w 19679"/>
              <a:gd name="T1" fmla="*/ 177732 h 19679"/>
              <a:gd name="T2" fmla="*/ 161917 w 19679"/>
              <a:gd name="T3" fmla="*/ 177732 h 19679"/>
              <a:gd name="T4" fmla="*/ 161917 w 19679"/>
              <a:gd name="T5" fmla="*/ 177732 h 19679"/>
              <a:gd name="T6" fmla="*/ 161917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2" name="AutoShape 69"/>
          <p:cNvSpPr>
            <a:spLocks/>
          </p:cNvSpPr>
          <p:nvPr/>
        </p:nvSpPr>
        <p:spPr bwMode="auto">
          <a:xfrm>
            <a:off x="7314531" y="4038451"/>
            <a:ext cx="228823" cy="227707"/>
          </a:xfrm>
          <a:custGeom>
            <a:avLst/>
            <a:gdLst>
              <a:gd name="T0" fmla="*/ 162710 w 19679"/>
              <a:gd name="T1" fmla="*/ 177732 h 19679"/>
              <a:gd name="T2" fmla="*/ 162710 w 19679"/>
              <a:gd name="T3" fmla="*/ 177732 h 19679"/>
              <a:gd name="T4" fmla="*/ 162710 w 19679"/>
              <a:gd name="T5" fmla="*/ 177732 h 19679"/>
              <a:gd name="T6" fmla="*/ 162710 w 19679"/>
              <a:gd name="T7" fmla="*/ 177732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3" name="AutoShape 70"/>
          <p:cNvSpPr>
            <a:spLocks/>
          </p:cNvSpPr>
          <p:nvPr/>
        </p:nvSpPr>
        <p:spPr bwMode="auto">
          <a:xfrm>
            <a:off x="3656707" y="4494982"/>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4" name="AutoShape 71"/>
          <p:cNvSpPr>
            <a:spLocks/>
          </p:cNvSpPr>
          <p:nvPr/>
        </p:nvSpPr>
        <p:spPr bwMode="auto">
          <a:xfrm>
            <a:off x="4114353" y="4494982"/>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5" name="AutoShape 72"/>
          <p:cNvSpPr>
            <a:spLocks/>
          </p:cNvSpPr>
          <p:nvPr/>
        </p:nvSpPr>
        <p:spPr bwMode="auto">
          <a:xfrm>
            <a:off x="4572000" y="4494982"/>
            <a:ext cx="227707" cy="228823"/>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6" name="AutoShape 73"/>
          <p:cNvSpPr>
            <a:spLocks/>
          </p:cNvSpPr>
          <p:nvPr/>
        </p:nvSpPr>
        <p:spPr bwMode="auto">
          <a:xfrm>
            <a:off x="5028531" y="4494982"/>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7" name="AutoShape 74"/>
          <p:cNvSpPr>
            <a:spLocks/>
          </p:cNvSpPr>
          <p:nvPr/>
        </p:nvSpPr>
        <p:spPr bwMode="auto">
          <a:xfrm>
            <a:off x="5486177" y="4494982"/>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8" name="AutoShape 75"/>
          <p:cNvSpPr>
            <a:spLocks/>
          </p:cNvSpPr>
          <p:nvPr/>
        </p:nvSpPr>
        <p:spPr bwMode="auto">
          <a:xfrm>
            <a:off x="5942707" y="4494982"/>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299" name="AutoShape 76"/>
          <p:cNvSpPr>
            <a:spLocks/>
          </p:cNvSpPr>
          <p:nvPr/>
        </p:nvSpPr>
        <p:spPr bwMode="auto">
          <a:xfrm>
            <a:off x="6400353" y="4494982"/>
            <a:ext cx="228824" cy="228823"/>
          </a:xfrm>
          <a:custGeom>
            <a:avLst/>
            <a:gdLst>
              <a:gd name="T0" fmla="*/ 162711 w 19679"/>
              <a:gd name="T1" fmla="*/ 178603 h 19679"/>
              <a:gd name="T2" fmla="*/ 162711 w 19679"/>
              <a:gd name="T3" fmla="*/ 178603 h 19679"/>
              <a:gd name="T4" fmla="*/ 162711 w 19679"/>
              <a:gd name="T5" fmla="*/ 178603 h 19679"/>
              <a:gd name="T6" fmla="*/ 162711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300" name="AutoShape 77"/>
          <p:cNvSpPr>
            <a:spLocks/>
          </p:cNvSpPr>
          <p:nvPr/>
        </p:nvSpPr>
        <p:spPr bwMode="auto">
          <a:xfrm>
            <a:off x="6858000" y="4494982"/>
            <a:ext cx="227707" cy="228823"/>
          </a:xfrm>
          <a:custGeom>
            <a:avLst/>
            <a:gdLst>
              <a:gd name="T0" fmla="*/ 161917 w 19679"/>
              <a:gd name="T1" fmla="*/ 178603 h 19679"/>
              <a:gd name="T2" fmla="*/ 161917 w 19679"/>
              <a:gd name="T3" fmla="*/ 178603 h 19679"/>
              <a:gd name="T4" fmla="*/ 161917 w 19679"/>
              <a:gd name="T5" fmla="*/ 178603 h 19679"/>
              <a:gd name="T6" fmla="*/ 161917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301" name="AutoShape 78"/>
          <p:cNvSpPr>
            <a:spLocks/>
          </p:cNvSpPr>
          <p:nvPr/>
        </p:nvSpPr>
        <p:spPr bwMode="auto">
          <a:xfrm>
            <a:off x="7314531" y="4494982"/>
            <a:ext cx="228823" cy="228823"/>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302" name="AutoShape 79"/>
          <p:cNvSpPr>
            <a:spLocks/>
          </p:cNvSpPr>
          <p:nvPr/>
        </p:nvSpPr>
        <p:spPr bwMode="auto">
          <a:xfrm>
            <a:off x="3200177" y="1218902"/>
            <a:ext cx="228823" cy="228824"/>
          </a:xfrm>
          <a:custGeom>
            <a:avLst/>
            <a:gdLst>
              <a:gd name="T0" fmla="*/ 162710 w 19679"/>
              <a:gd name="T1" fmla="*/ 178603 h 19679"/>
              <a:gd name="T2" fmla="*/ 162710 w 19679"/>
              <a:gd name="T3" fmla="*/ 178603 h 19679"/>
              <a:gd name="T4" fmla="*/ 162710 w 19679"/>
              <a:gd name="T5" fmla="*/ 178603 h 19679"/>
              <a:gd name="T6" fmla="*/ 162710 w 19679"/>
              <a:gd name="T7" fmla="*/ 17860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2D050"/>
          </a:solidFill>
          <a:ln w="36124" cap="flat" cmpd="sng">
            <a:solidFill>
              <a:srgbClr val="92D050"/>
            </a:solidFill>
            <a:prstDash val="solid"/>
            <a:round/>
            <a:headEnd/>
            <a:tailEnd/>
          </a:ln>
        </p:spPr>
        <p:txBody>
          <a:bodyPr lIns="0" tIns="0" rIns="0" bIns="0" anchor="ctr"/>
          <a:lstStyle/>
          <a:p>
            <a:endParaRPr lang="en-GB"/>
          </a:p>
        </p:txBody>
      </p:sp>
      <p:sp>
        <p:nvSpPr>
          <p:cNvPr id="52303" name="AutoShape 80"/>
          <p:cNvSpPr>
            <a:spLocks/>
          </p:cNvSpPr>
          <p:nvPr/>
        </p:nvSpPr>
        <p:spPr bwMode="auto">
          <a:xfrm>
            <a:off x="1980159" y="3656708"/>
            <a:ext cx="3779490" cy="994544"/>
          </a:xfrm>
          <a:custGeom>
            <a:avLst/>
            <a:gdLst>
              <a:gd name="T0" fmla="*/ 2687638 w 21600"/>
              <a:gd name="T1" fmla="*/ 707232 h 21600"/>
              <a:gd name="T2" fmla="*/ 2687638 w 21600"/>
              <a:gd name="T3" fmla="*/ 707232 h 21600"/>
              <a:gd name="T4" fmla="*/ 2687638 w 21600"/>
              <a:gd name="T5" fmla="*/ 707232 h 21600"/>
              <a:gd name="T6" fmla="*/ 2687638 w 21600"/>
              <a:gd name="T7" fmla="*/ 7072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798" tIns="50798" rIns="50798" bIns="50798"/>
          <a:lstStyle/>
          <a:p>
            <a:pPr marL="27905" defTabSz="914145">
              <a:buClr>
                <a:srgbClr val="000000"/>
              </a:buClr>
            </a:pPr>
            <a:r>
              <a:rPr lang="fr-FR" sz="3600" b="1">
                <a:latin typeface="Gill Sans" charset="0"/>
                <a:ea typeface="Gill Sans" charset="0"/>
                <a:cs typeface="Gill Sans" charset="0"/>
                <a:sym typeface="Gill Sans" charset="0"/>
              </a:rPr>
              <a:t>Research</a:t>
            </a:r>
          </a:p>
          <a:p>
            <a:pPr marL="27905" defTabSz="914145">
              <a:buClr>
                <a:srgbClr val="000000"/>
              </a:buClr>
            </a:pPr>
            <a:r>
              <a:rPr lang="fr-FR" sz="2400" b="1">
                <a:latin typeface="Gill Sans" charset="0"/>
                <a:ea typeface="Gill Sans" charset="0"/>
                <a:cs typeface="Gill Sans" charset="0"/>
                <a:sym typeface="Gill Sans" charset="0"/>
              </a:rPr>
              <a:t>(building of knowledge)</a:t>
            </a:r>
            <a:endParaRPr lang="fr-FR"/>
          </a:p>
        </p:txBody>
      </p:sp>
      <p:sp>
        <p:nvSpPr>
          <p:cNvPr id="52304" name="AutoShape 81"/>
          <p:cNvSpPr>
            <a:spLocks/>
          </p:cNvSpPr>
          <p:nvPr/>
        </p:nvSpPr>
        <p:spPr bwMode="auto">
          <a:xfrm>
            <a:off x="4038452" y="1218903"/>
            <a:ext cx="4142259" cy="1601763"/>
          </a:xfrm>
          <a:custGeom>
            <a:avLst/>
            <a:gdLst>
              <a:gd name="T0" fmla="*/ 2945607 w 21600"/>
              <a:gd name="T1" fmla="*/ 1139032 h 21600"/>
              <a:gd name="T2" fmla="*/ 2945607 w 21600"/>
              <a:gd name="T3" fmla="*/ 1139032 h 21600"/>
              <a:gd name="T4" fmla="*/ 2945607 w 21600"/>
              <a:gd name="T5" fmla="*/ 1139032 h 21600"/>
              <a:gd name="T6" fmla="*/ 2945607 w 21600"/>
              <a:gd name="T7" fmla="*/ 1139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798" tIns="50798" rIns="50798" bIns="50798"/>
          <a:lstStyle/>
          <a:p>
            <a:pPr marL="27905" defTabSz="914145">
              <a:lnSpc>
                <a:spcPts val="3937"/>
              </a:lnSpc>
              <a:buClr>
                <a:srgbClr val="000000"/>
              </a:buClr>
            </a:pPr>
            <a:r>
              <a:rPr lang="fr-FR" sz="3600" b="1">
                <a:latin typeface="Gill Sans" charset="0"/>
                <a:ea typeface="Gill Sans" charset="0"/>
                <a:cs typeface="Gill Sans" charset="0"/>
                <a:sym typeface="Gill Sans" charset="0"/>
              </a:rPr>
              <a:t>Development</a:t>
            </a:r>
          </a:p>
          <a:p>
            <a:pPr marL="27905" defTabSz="914145">
              <a:lnSpc>
                <a:spcPts val="3937"/>
              </a:lnSpc>
              <a:buClr>
                <a:srgbClr val="000000"/>
              </a:buClr>
            </a:pPr>
            <a:r>
              <a:rPr lang="fr-FR" sz="2400" b="1">
                <a:latin typeface="Gill Sans" charset="0"/>
                <a:ea typeface="Gill Sans" charset="0"/>
                <a:cs typeface="Gill Sans" charset="0"/>
                <a:sym typeface="Gill Sans" charset="0"/>
              </a:rPr>
              <a:t>(proof of application &amp; </a:t>
            </a:r>
          </a:p>
          <a:p>
            <a:pPr marL="27905" defTabSz="914145">
              <a:lnSpc>
                <a:spcPts val="3937"/>
              </a:lnSpc>
              <a:buClr>
                <a:srgbClr val="000000"/>
              </a:buClr>
            </a:pPr>
            <a:r>
              <a:rPr lang="fr-FR" sz="2400" b="1">
                <a:latin typeface="Gill Sans" charset="0"/>
                <a:ea typeface="Gill Sans" charset="0"/>
                <a:cs typeface="Gill Sans" charset="0"/>
                <a:sym typeface="Gill Sans" charset="0"/>
              </a:rPr>
              <a:t>application of knowledge)</a:t>
            </a:r>
            <a:endParaRPr lang="fr-FR"/>
          </a:p>
        </p:txBody>
      </p:sp>
      <p:sp>
        <p:nvSpPr>
          <p:cNvPr id="52306" name="Line 5"/>
          <p:cNvSpPr>
            <a:spLocks noChangeShapeType="1"/>
          </p:cNvSpPr>
          <p:nvPr/>
        </p:nvSpPr>
        <p:spPr bwMode="auto">
          <a:xfrm>
            <a:off x="1675433" y="5403578"/>
            <a:ext cx="6325567" cy="2232"/>
          </a:xfrm>
          <a:prstGeom prst="line">
            <a:avLst/>
          </a:prstGeom>
          <a:noFill/>
          <a:ln w="72248">
            <a:solidFill>
              <a:srgbClr val="000000"/>
            </a:solidFill>
            <a:round/>
            <a:headEnd/>
            <a:tailEnd type="triangle" w="med" len="med"/>
          </a:ln>
        </p:spPr>
        <p:txBody>
          <a:bodyPr lIns="50798" tIns="50798" rIns="50798" bIns="50798" anchor="ctr"/>
          <a:lstStyle/>
          <a:p>
            <a:endParaRPr lang="en-GB"/>
          </a:p>
        </p:txBody>
      </p:sp>
      <p:sp>
        <p:nvSpPr>
          <p:cNvPr id="52307" name="AutoShape 6"/>
          <p:cNvSpPr>
            <a:spLocks/>
          </p:cNvSpPr>
          <p:nvPr/>
        </p:nvSpPr>
        <p:spPr bwMode="auto">
          <a:xfrm>
            <a:off x="3733726" y="5632401"/>
            <a:ext cx="1637481" cy="690935"/>
          </a:xfrm>
          <a:custGeom>
            <a:avLst/>
            <a:gdLst>
              <a:gd name="T0" fmla="*/ 1164431 w 21600"/>
              <a:gd name="T1" fmla="*/ 491331 h 21600"/>
              <a:gd name="T2" fmla="*/ 1164431 w 21600"/>
              <a:gd name="T3" fmla="*/ 491331 h 21600"/>
              <a:gd name="T4" fmla="*/ 1164431 w 21600"/>
              <a:gd name="T5" fmla="*/ 491331 h 21600"/>
              <a:gd name="T6" fmla="*/ 1164431 w 21600"/>
              <a:gd name="T7" fmla="*/ 4913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798" tIns="50798" rIns="50798" bIns="50798"/>
          <a:lstStyle/>
          <a:p>
            <a:pPr marL="27905" defTabSz="914145">
              <a:buClr>
                <a:srgbClr val="000000"/>
              </a:buClr>
            </a:pPr>
            <a:r>
              <a:rPr lang="fr-FR" sz="2000" b="1">
                <a:latin typeface="Gill Sans" charset="0"/>
                <a:ea typeface="Gill Sans" charset="0"/>
                <a:cs typeface="Gill Sans" charset="0"/>
                <a:sym typeface="Gill Sans" charset="0"/>
              </a:rPr>
              <a:t>Time  (years)</a:t>
            </a:r>
            <a:endParaRPr lang="fr-FR"/>
          </a:p>
        </p:txBody>
      </p:sp>
      <p:sp>
        <p:nvSpPr>
          <p:cNvPr id="2" name="Title 1"/>
          <p:cNvSpPr>
            <a:spLocks noGrp="1"/>
          </p:cNvSpPr>
          <p:nvPr>
            <p:ph type="title"/>
          </p:nvPr>
        </p:nvSpPr>
        <p:spPr/>
        <p:txBody>
          <a:bodyPr/>
          <a:lstStyle/>
          <a:p>
            <a:r>
              <a:rPr lang="en-US" dirty="0" smtClean="0"/>
              <a:t>New Impact </a:t>
            </a:r>
            <a:r>
              <a:rPr lang="en-US" dirty="0"/>
              <a:t>Pathway Paradigm</a:t>
            </a:r>
          </a:p>
        </p:txBody>
      </p:sp>
    </p:spTree>
    <p:extLst>
      <p:ext uri="{BB962C8B-B14F-4D97-AF65-F5344CB8AC3E}">
        <p14:creationId xmlns:p14="http://schemas.microsoft.com/office/powerpoint/2010/main" val="41245781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46734"/>
            <a:ext cx="8582739" cy="949638"/>
          </a:xfrm>
        </p:spPr>
        <p:txBody>
          <a:bodyPr>
            <a:normAutofit fontScale="90000"/>
          </a:bodyPr>
          <a:lstStyle/>
          <a:p>
            <a:r>
              <a:rPr lang="en-US" dirty="0"/>
              <a:t>The African </a:t>
            </a:r>
            <a:r>
              <a:rPr lang="en-US" dirty="0" smtClean="0"/>
              <a:t>Union’s 2</a:t>
            </a:r>
            <a:r>
              <a:rPr lang="en-US" baseline="30000" dirty="0" smtClean="0"/>
              <a:t>nd</a:t>
            </a:r>
            <a:r>
              <a:rPr lang="en-US" dirty="0" smtClean="0"/>
              <a:t> </a:t>
            </a:r>
            <a:r>
              <a:rPr lang="en-US" dirty="0" err="1" smtClean="0"/>
              <a:t>Drylands</a:t>
            </a:r>
            <a:r>
              <a:rPr lang="en-US" dirty="0" smtClean="0"/>
              <a:t> Declaration</a:t>
            </a:r>
            <a:endParaRPr lang="en-US" dirty="0"/>
          </a:p>
        </p:txBody>
      </p:sp>
      <p:sp>
        <p:nvSpPr>
          <p:cNvPr id="3" name="Content Placeholder 2"/>
          <p:cNvSpPr>
            <a:spLocks noGrp="1"/>
          </p:cNvSpPr>
          <p:nvPr>
            <p:ph idx="1"/>
          </p:nvPr>
        </p:nvSpPr>
        <p:spPr>
          <a:xfrm>
            <a:off x="457200" y="1675480"/>
            <a:ext cx="8229600" cy="4450683"/>
          </a:xfrm>
        </p:spPr>
        <p:txBody>
          <a:bodyPr>
            <a:normAutofit/>
          </a:bodyPr>
          <a:lstStyle/>
          <a:p>
            <a:pPr marL="0" indent="0">
              <a:buNone/>
            </a:pPr>
            <a:r>
              <a:rPr lang="nb-NO" sz="2400" dirty="0">
                <a:latin typeface="Arial" charset="0"/>
                <a:ea typeface="ＭＳ Ｐゴシック" charset="0"/>
              </a:rPr>
              <a:t>"RECOMMEND AND PROPOSE </a:t>
            </a:r>
            <a:r>
              <a:rPr lang="nb-NO" sz="2400" dirty="0" err="1">
                <a:latin typeface="Arial" charset="0"/>
                <a:ea typeface="ＭＳ Ｐゴシック" charset="0"/>
              </a:rPr>
              <a:t>that</a:t>
            </a:r>
            <a:r>
              <a:rPr lang="nb-NO" sz="2400" dirty="0">
                <a:latin typeface="Arial" charset="0"/>
                <a:ea typeface="ＭＳ Ｐゴシック" charset="0"/>
              </a:rPr>
              <a:t> </a:t>
            </a:r>
            <a:r>
              <a:rPr lang="nb-NO" sz="2400" dirty="0" err="1">
                <a:latin typeface="Arial" charset="0"/>
                <a:ea typeface="ＭＳ Ｐゴシック" charset="0"/>
              </a:rPr>
              <a:t>the</a:t>
            </a:r>
            <a:r>
              <a:rPr lang="nb-NO" sz="2400" dirty="0">
                <a:latin typeface="Arial" charset="0"/>
                <a:ea typeface="ＭＳ Ｐゴシック" charset="0"/>
              </a:rPr>
              <a:t> </a:t>
            </a:r>
            <a:r>
              <a:rPr lang="nb-NO" sz="2400" dirty="0" err="1">
                <a:latin typeface="Arial" charset="0"/>
                <a:ea typeface="ＭＳ Ｐゴシック" charset="0"/>
              </a:rPr>
              <a:t>drylands</a:t>
            </a:r>
            <a:r>
              <a:rPr lang="nb-NO" sz="2400" dirty="0">
                <a:latin typeface="Arial" charset="0"/>
                <a:ea typeface="ＭＳ Ｐゴシック" charset="0"/>
              </a:rPr>
              <a:t> </a:t>
            </a:r>
            <a:r>
              <a:rPr lang="nb-NO" sz="2400" dirty="0" err="1">
                <a:latin typeface="Arial" charset="0"/>
                <a:ea typeface="ＭＳ Ｐゴシック" charset="0"/>
              </a:rPr>
              <a:t>development</a:t>
            </a:r>
            <a:r>
              <a:rPr lang="nb-NO" sz="2400" dirty="0">
                <a:latin typeface="Arial" charset="0"/>
                <a:ea typeface="ＭＳ Ｐゴシック" charset="0"/>
              </a:rPr>
              <a:t> </a:t>
            </a:r>
            <a:r>
              <a:rPr lang="nb-NO" sz="2400" dirty="0" err="1">
                <a:latin typeface="Arial" charset="0"/>
                <a:ea typeface="ＭＳ Ｐゴシック" charset="0"/>
              </a:rPr>
              <a:t>community</a:t>
            </a:r>
            <a:r>
              <a:rPr lang="nb-NO" sz="2400" dirty="0">
                <a:latin typeface="Arial" charset="0"/>
                <a:ea typeface="ＭＳ Ｐゴシック" charset="0"/>
              </a:rPr>
              <a:t>, </a:t>
            </a:r>
            <a:r>
              <a:rPr lang="nb-NO" sz="2400" dirty="0" err="1">
                <a:latin typeface="Arial" charset="0"/>
                <a:ea typeface="ＭＳ Ｐゴシック" charset="0"/>
              </a:rPr>
              <a:t>through</a:t>
            </a:r>
            <a:r>
              <a:rPr lang="nb-NO" sz="2400" dirty="0">
                <a:latin typeface="Arial" charset="0"/>
                <a:ea typeface="ＭＳ Ｐゴシック" charset="0"/>
              </a:rPr>
              <a:t> </a:t>
            </a:r>
            <a:r>
              <a:rPr lang="nb-NO" sz="2400" dirty="0" err="1">
                <a:latin typeface="Arial" charset="0"/>
                <a:ea typeface="ＭＳ Ｐゴシック" charset="0"/>
              </a:rPr>
              <a:t>the</a:t>
            </a:r>
            <a:r>
              <a:rPr lang="nb-NO" sz="2400" dirty="0">
                <a:latin typeface="Arial" charset="0"/>
                <a:ea typeface="ＭＳ Ｐゴシック" charset="0"/>
              </a:rPr>
              <a:t> </a:t>
            </a:r>
            <a:r>
              <a:rPr lang="nb-NO" sz="2400" dirty="0" err="1">
                <a:latin typeface="Arial" charset="0"/>
                <a:ea typeface="ＭＳ Ｐゴシック" charset="0"/>
              </a:rPr>
              <a:t>African</a:t>
            </a:r>
            <a:r>
              <a:rPr lang="nb-NO" sz="2400" dirty="0">
                <a:latin typeface="Arial" charset="0"/>
                <a:ea typeface="ＭＳ Ｐゴシック" charset="0"/>
              </a:rPr>
              <a:t> Union, and all </a:t>
            </a:r>
            <a:r>
              <a:rPr lang="nb-NO" sz="2400" dirty="0" err="1">
                <a:latin typeface="Arial" charset="0"/>
                <a:ea typeface="ＭＳ Ｐゴシック" charset="0"/>
              </a:rPr>
              <a:t>collaborating</a:t>
            </a:r>
            <a:r>
              <a:rPr lang="nb-NO" sz="2400" dirty="0">
                <a:latin typeface="Arial" charset="0"/>
                <a:ea typeface="ＭＳ Ｐゴシック" charset="0"/>
              </a:rPr>
              <a:t> and </a:t>
            </a:r>
            <a:r>
              <a:rPr lang="nb-NO" sz="2400" dirty="0" err="1">
                <a:latin typeface="Arial" charset="0"/>
                <a:ea typeface="ＭＳ Ｐゴシック" charset="0"/>
              </a:rPr>
              <a:t>supporting</a:t>
            </a:r>
            <a:r>
              <a:rPr lang="nb-NO" sz="2400" dirty="0">
                <a:latin typeface="Arial" charset="0"/>
                <a:ea typeface="ＭＳ Ｐゴシック" charset="0"/>
              </a:rPr>
              <a:t> </a:t>
            </a:r>
            <a:r>
              <a:rPr lang="nb-NO" sz="2400" dirty="0" err="1">
                <a:latin typeface="Arial" charset="0"/>
                <a:ea typeface="ＭＳ Ｐゴシック" charset="0"/>
              </a:rPr>
              <a:t>organizations</a:t>
            </a:r>
            <a:r>
              <a:rPr lang="nb-NO" sz="2400" dirty="0">
                <a:latin typeface="Arial" charset="0"/>
                <a:ea typeface="ＭＳ Ｐゴシック" charset="0"/>
              </a:rPr>
              <a:t>, </a:t>
            </a:r>
            <a:r>
              <a:rPr lang="nb-NO" sz="2400" dirty="0" err="1">
                <a:latin typeface="Arial" charset="0"/>
                <a:ea typeface="ＭＳ Ｐゴシック" charset="0"/>
              </a:rPr>
              <a:t>commit</a:t>
            </a:r>
            <a:r>
              <a:rPr lang="nb-NO" sz="2400" dirty="0">
                <a:latin typeface="Arial" charset="0"/>
                <a:ea typeface="ＭＳ Ｐゴシック" charset="0"/>
              </a:rPr>
              <a:t> </a:t>
            </a:r>
            <a:r>
              <a:rPr lang="nb-NO" sz="2400" dirty="0" err="1">
                <a:latin typeface="Arial" charset="0"/>
                <a:ea typeface="ＭＳ Ｐゴシック" charset="0"/>
              </a:rPr>
              <a:t>seriously</a:t>
            </a:r>
            <a:r>
              <a:rPr lang="nb-NO" sz="2400" dirty="0">
                <a:latin typeface="Arial" charset="0"/>
                <a:ea typeface="ＭＳ Ｐゴシック" charset="0"/>
              </a:rPr>
              <a:t> to </a:t>
            </a:r>
            <a:r>
              <a:rPr lang="nb-NO" sz="2400" dirty="0" err="1">
                <a:latin typeface="Arial" charset="0"/>
                <a:ea typeface="ＭＳ Ｐゴシック" charset="0"/>
              </a:rPr>
              <a:t>achieving</a:t>
            </a:r>
            <a:r>
              <a:rPr lang="nb-NO" sz="2400" dirty="0">
                <a:latin typeface="Arial" charset="0"/>
                <a:ea typeface="ＭＳ Ｐゴシック" charset="0"/>
              </a:rPr>
              <a:t> </a:t>
            </a:r>
            <a:r>
              <a:rPr lang="nb-NO" sz="2400" dirty="0" err="1">
                <a:latin typeface="Arial" charset="0"/>
                <a:ea typeface="ＭＳ Ｐゴシック" charset="0"/>
              </a:rPr>
              <a:t>the</a:t>
            </a:r>
            <a:r>
              <a:rPr lang="nb-NO" sz="2400" dirty="0">
                <a:latin typeface="Arial" charset="0"/>
                <a:ea typeface="ＭＳ Ｐゴシック" charset="0"/>
              </a:rPr>
              <a:t> goal </a:t>
            </a:r>
            <a:r>
              <a:rPr lang="nb-NO" sz="2400" dirty="0" err="1">
                <a:latin typeface="Arial" charset="0"/>
                <a:ea typeface="ＭＳ Ｐゴシック" charset="0"/>
              </a:rPr>
              <a:t>of</a:t>
            </a:r>
            <a:r>
              <a:rPr lang="nb-NO" sz="2400" dirty="0">
                <a:latin typeface="Arial" charset="0"/>
                <a:ea typeface="ＭＳ Ｐゴシック" charset="0"/>
              </a:rPr>
              <a:t> </a:t>
            </a:r>
            <a:r>
              <a:rPr lang="nb-NO" sz="2400" dirty="0" err="1">
                <a:latin typeface="Arial" charset="0"/>
                <a:ea typeface="ＭＳ Ｐゴシック" charset="0"/>
              </a:rPr>
              <a:t>enabling</a:t>
            </a:r>
            <a:r>
              <a:rPr lang="nb-NO" sz="2400" dirty="0">
                <a:latin typeface="Arial" charset="0"/>
                <a:ea typeface="ＭＳ Ｐゴシック" charset="0"/>
              </a:rPr>
              <a:t> </a:t>
            </a:r>
            <a:r>
              <a:rPr lang="nb-NO" sz="2400" i="1" dirty="0">
                <a:latin typeface="Arial" charset="0"/>
                <a:ea typeface="ＭＳ Ｐゴシック" charset="0"/>
              </a:rPr>
              <a:t>EVERY</a:t>
            </a:r>
            <a:r>
              <a:rPr lang="nb-NO" sz="2400" dirty="0">
                <a:latin typeface="Arial" charset="0"/>
                <a:ea typeface="ＭＳ Ｐゴシック" charset="0"/>
              </a:rPr>
              <a:t> farm </a:t>
            </a:r>
            <a:r>
              <a:rPr lang="nb-NO" sz="2400" dirty="0" err="1">
                <a:latin typeface="Arial" charset="0"/>
                <a:ea typeface="ＭＳ Ｐゴシック" charset="0"/>
              </a:rPr>
              <a:t>family</a:t>
            </a:r>
            <a:r>
              <a:rPr lang="nb-NO" sz="2400" dirty="0">
                <a:latin typeface="Arial" charset="0"/>
                <a:ea typeface="ＭＳ Ｐゴシック" charset="0"/>
              </a:rPr>
              <a:t> and </a:t>
            </a:r>
            <a:r>
              <a:rPr lang="nb-NO" sz="2400" i="1" dirty="0">
                <a:latin typeface="Arial" charset="0"/>
                <a:ea typeface="ＭＳ Ｐゴシック" charset="0"/>
              </a:rPr>
              <a:t>EVERY </a:t>
            </a:r>
            <a:r>
              <a:rPr lang="nb-NO" sz="2400" dirty="0" err="1">
                <a:latin typeface="Arial" charset="0"/>
                <a:ea typeface="ＭＳ Ｐゴシック" charset="0"/>
              </a:rPr>
              <a:t>village</a:t>
            </a:r>
            <a:r>
              <a:rPr lang="nb-NO" sz="2400" dirty="0">
                <a:latin typeface="Arial" charset="0"/>
                <a:ea typeface="ＭＳ Ｐゴシック" charset="0"/>
              </a:rPr>
              <a:t> </a:t>
            </a:r>
            <a:r>
              <a:rPr lang="nb-NO" sz="2400" dirty="0" err="1">
                <a:latin typeface="Arial" charset="0"/>
                <a:ea typeface="ＭＳ Ｐゴシック" charset="0"/>
              </a:rPr>
              <a:t>across</a:t>
            </a:r>
            <a:r>
              <a:rPr lang="nb-NO" sz="2400" dirty="0">
                <a:latin typeface="Arial" charset="0"/>
                <a:ea typeface="ＭＳ Ｐゴシック" charset="0"/>
              </a:rPr>
              <a:t> </a:t>
            </a:r>
            <a:r>
              <a:rPr lang="nb-NO" sz="2400" dirty="0" err="1">
                <a:latin typeface="Arial" charset="0"/>
                <a:ea typeface="ＭＳ Ｐゴシック" charset="0"/>
              </a:rPr>
              <a:t>the</a:t>
            </a:r>
            <a:r>
              <a:rPr lang="nb-NO" sz="2400" dirty="0">
                <a:latin typeface="Arial" charset="0"/>
                <a:ea typeface="ＭＳ Ｐゴシック" charset="0"/>
              </a:rPr>
              <a:t> </a:t>
            </a:r>
            <a:r>
              <a:rPr lang="nb-NO" sz="2400" dirty="0" err="1">
                <a:latin typeface="Arial" charset="0"/>
                <a:ea typeface="ＭＳ Ｐゴシック" charset="0"/>
              </a:rPr>
              <a:t>drylands</a:t>
            </a:r>
            <a:r>
              <a:rPr lang="nb-NO" sz="2400" dirty="0">
                <a:latin typeface="Arial" charset="0"/>
                <a:ea typeface="ＭＳ Ｐゴシック" charset="0"/>
              </a:rPr>
              <a:t> </a:t>
            </a:r>
            <a:r>
              <a:rPr lang="nb-NO" sz="2400" dirty="0" err="1">
                <a:latin typeface="Arial" charset="0"/>
                <a:ea typeface="ＭＳ Ｐゴシック" charset="0"/>
              </a:rPr>
              <a:t>of</a:t>
            </a:r>
            <a:r>
              <a:rPr lang="nb-NO" sz="2400" dirty="0">
                <a:latin typeface="Arial" charset="0"/>
                <a:ea typeface="ＭＳ Ｐゴシック" charset="0"/>
              </a:rPr>
              <a:t> </a:t>
            </a:r>
            <a:r>
              <a:rPr lang="nb-NO" sz="2400" dirty="0" err="1">
                <a:latin typeface="Arial" charset="0"/>
                <a:ea typeface="ＭＳ Ｐゴシック" charset="0"/>
              </a:rPr>
              <a:t>Africa</a:t>
            </a:r>
            <a:r>
              <a:rPr lang="nb-NO" sz="2400" dirty="0">
                <a:latin typeface="Arial" charset="0"/>
                <a:ea typeface="ＭＳ Ｐゴシック" charset="0"/>
              </a:rPr>
              <a:t> to be </a:t>
            </a:r>
            <a:r>
              <a:rPr lang="nb-NO" sz="2400" dirty="0" err="1">
                <a:latin typeface="Arial" charset="0"/>
                <a:ea typeface="ＭＳ Ｐゴシック" charset="0"/>
              </a:rPr>
              <a:t>practicing</a:t>
            </a:r>
            <a:r>
              <a:rPr lang="nb-NO" sz="2400" dirty="0">
                <a:latin typeface="Arial" charset="0"/>
                <a:ea typeface="ＭＳ Ｐゴシック" charset="0"/>
              </a:rPr>
              <a:t> Farmer-</a:t>
            </a:r>
            <a:r>
              <a:rPr lang="nb-NO" sz="2400" dirty="0" err="1">
                <a:latin typeface="Arial" charset="0"/>
                <a:ea typeface="ＭＳ Ｐゴシック" charset="0"/>
              </a:rPr>
              <a:t>Managed</a:t>
            </a:r>
            <a:r>
              <a:rPr lang="nb-NO" sz="2400" dirty="0">
                <a:latin typeface="Arial" charset="0"/>
                <a:ea typeface="ＭＳ Ｐゴシック" charset="0"/>
              </a:rPr>
              <a:t> Natural </a:t>
            </a:r>
            <a:r>
              <a:rPr lang="nb-NO" sz="2400" dirty="0" err="1">
                <a:latin typeface="Arial" charset="0"/>
                <a:ea typeface="ＭＳ Ｐゴシック" charset="0"/>
              </a:rPr>
              <a:t>Regeneration</a:t>
            </a:r>
            <a:r>
              <a:rPr lang="nb-NO" sz="2400" dirty="0">
                <a:latin typeface="Arial" charset="0"/>
                <a:ea typeface="ＭＳ Ｐゴシック" charset="0"/>
              </a:rPr>
              <a:t> and </a:t>
            </a:r>
            <a:r>
              <a:rPr lang="nb-NO" sz="2400" dirty="0" err="1">
                <a:latin typeface="Arial" charset="0"/>
                <a:ea typeface="ＭＳ Ｐゴシック" charset="0"/>
              </a:rPr>
              <a:t>Assisted</a:t>
            </a:r>
            <a:r>
              <a:rPr lang="nb-NO" sz="2400" dirty="0">
                <a:latin typeface="Arial" charset="0"/>
                <a:ea typeface="ＭＳ Ｐゴシック" charset="0"/>
              </a:rPr>
              <a:t> Natural </a:t>
            </a:r>
            <a:r>
              <a:rPr lang="nb-NO" sz="2400" dirty="0" err="1">
                <a:latin typeface="Arial" charset="0"/>
                <a:ea typeface="ＭＳ Ｐゴシック" charset="0"/>
              </a:rPr>
              <a:t>Regeneration</a:t>
            </a:r>
            <a:r>
              <a:rPr lang="nb-NO" sz="2400" dirty="0">
                <a:latin typeface="Arial" charset="0"/>
                <a:ea typeface="ＭＳ Ｐゴシック" charset="0"/>
              </a:rPr>
              <a:t> by </a:t>
            </a:r>
            <a:r>
              <a:rPr lang="nb-NO" sz="2400" dirty="0" err="1">
                <a:latin typeface="Arial" charset="0"/>
                <a:ea typeface="ＭＳ Ｐゴシック" charset="0"/>
              </a:rPr>
              <a:t>the</a:t>
            </a:r>
            <a:r>
              <a:rPr lang="nb-NO" sz="2400" dirty="0">
                <a:latin typeface="Arial" charset="0"/>
                <a:ea typeface="ＭＳ Ｐゴシック" charset="0"/>
              </a:rPr>
              <a:t> </a:t>
            </a:r>
            <a:r>
              <a:rPr lang="nb-NO" sz="2400" dirty="0" err="1">
                <a:latin typeface="Arial" charset="0"/>
                <a:ea typeface="ＭＳ Ｐゴシック" charset="0"/>
              </a:rPr>
              <a:t>year</a:t>
            </a:r>
            <a:r>
              <a:rPr lang="nb-NO" sz="2400" dirty="0">
                <a:latin typeface="Arial" charset="0"/>
                <a:ea typeface="ＭＳ Ｐゴシック" charset="0"/>
              </a:rPr>
              <a:t> 2025."</a:t>
            </a:r>
            <a:endParaRPr lang="en-US" sz="2400" dirty="0"/>
          </a:p>
        </p:txBody>
      </p:sp>
    </p:spTree>
    <p:extLst>
      <p:ext uri="{BB962C8B-B14F-4D97-AF65-F5344CB8AC3E}">
        <p14:creationId xmlns:p14="http://schemas.microsoft.com/office/powerpoint/2010/main" val="3892542562"/>
      </p:ext>
    </p:extLst>
  </p:cSld>
  <p:clrMapOvr>
    <a:masterClrMapping/>
  </p:clrMapOvr>
</p:sld>
</file>

<file path=ppt/theme/theme1.xml><?xml version="1.0" encoding="utf-8"?>
<a:theme xmlns:a="http://schemas.openxmlformats.org/drawingml/2006/main" name="ICRAF 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ICRAF new.potx</Template>
  <TotalTime>42949</TotalTime>
  <Words>3770</Words>
  <Application>Microsoft Macintosh PowerPoint</Application>
  <PresentationFormat>On-screen Show (4:3)</PresentationFormat>
  <Paragraphs>861</Paragraphs>
  <Slides>109</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1" baseType="lpstr">
      <vt:lpstr>ICRAF new</vt:lpstr>
      <vt:lpstr>Worksheet</vt:lpstr>
      <vt:lpstr>How do the challenges of Climate Change, Food and Nutrition Security and Health affect each other and what, in this context, is the role of R&amp;D in providing sustainable and appropriate solutions?</vt:lpstr>
      <vt:lpstr>Small farms are the bedrock of development.</vt:lpstr>
      <vt:lpstr>Who are we?</vt:lpstr>
      <vt:lpstr>Our HQ &amp; regional research nodes</vt:lpstr>
      <vt:lpstr>PowerPoint Presentation</vt:lpstr>
      <vt:lpstr>We seek answers to this challenge:                  “by 2050, we need to…</vt:lpstr>
      <vt:lpstr>Our core business</vt:lpstr>
      <vt:lpstr>PowerPoint Presentation</vt:lpstr>
      <vt:lpstr>… and a lack of micronutrients. </vt:lpstr>
      <vt:lpstr>PowerPoint Presentation</vt:lpstr>
      <vt:lpstr>Malnutrion begets stunting…</vt:lpstr>
      <vt:lpstr>… which (co-)begets poverty.</vt:lpstr>
      <vt:lpstr>That brings undernourishment, which... </vt:lpstr>
      <vt:lpstr>    </vt:lpstr>
      <vt:lpstr>… poverty.</vt:lpstr>
      <vt:lpstr>Poverty brings low literacy…</vt:lpstr>
      <vt:lpstr>… which especially afflicts women.</vt:lpstr>
      <vt:lpstr>Both bring high maternal mortality…</vt:lpstr>
      <vt:lpstr>… and high child mortality.</vt:lpstr>
      <vt:lpstr>Families react by having lots of children….</vt:lpstr>
      <vt:lpstr>…bringing huge pop growth rates.</vt:lpstr>
      <vt:lpstr>…exacerbating low literacy, which...</vt:lpstr>
      <vt:lpstr>… encourages poor agronomic practices…</vt:lpstr>
      <vt:lpstr>…of a kind needlessly sensitive to changing local climates…</vt:lpstr>
      <vt:lpstr>     … that will affect Africa more than most.</vt:lpstr>
      <vt:lpstr>That will exacerbate huge yield gaps…</vt:lpstr>
      <vt:lpstr>… and thus bring more hunger…</vt:lpstr>
      <vt:lpstr>    </vt:lpstr>
      <vt:lpstr>PowerPoint Presentation</vt:lpstr>
      <vt:lpstr>PowerPoint Presentation</vt:lpstr>
      <vt:lpstr>PowerPoint Presentation</vt:lpstr>
      <vt:lpstr>PowerPoint Presentation</vt:lpstr>
      <vt:lpstr>Child mortality over time</vt:lpstr>
      <vt:lpstr>Food supply over time</vt:lpstr>
      <vt:lpstr>Literacy rate</vt:lpstr>
      <vt:lpstr>So, nothing to worry about?</vt:lpstr>
      <vt:lpstr>PowerPoint Presentation</vt:lpstr>
      <vt:lpstr>Populations keep rising.</vt:lpstr>
      <vt:lpstr>So do GHG emissions.</vt:lpstr>
      <vt:lpstr>And that will have an impact.</vt:lpstr>
      <vt:lpstr>PowerPoint Presentation</vt:lpstr>
      <vt:lpstr>Help define terms.</vt:lpstr>
      <vt:lpstr>PowerPoint Presentation</vt:lpstr>
      <vt:lpstr>PowerPoint Presentation</vt:lpstr>
      <vt:lpstr>Does this work?</vt:lpstr>
      <vt:lpstr>(Hint: not terribly well)</vt:lpstr>
      <vt:lpstr>Small farms are the rule…</vt:lpstr>
      <vt:lpstr>… and they outperform large ones...</vt:lpstr>
      <vt:lpstr>Only 6% of R&amp;D funding spent in Africa!</vt:lpstr>
      <vt:lpstr>Example: agroforestry</vt:lpstr>
      <vt:lpstr>Semi arid tropics: Malawi</vt:lpstr>
      <vt:lpstr>Humid tropic: Sumatra (Indonesia)</vt:lpstr>
      <vt:lpstr>Sahel drylands: Kantché, Zinder (Niger)</vt:lpstr>
      <vt:lpstr>Commodity: oil palm agroforestry</vt:lpstr>
      <vt:lpstr>Key agroforestry metric: the Land Equivalency Ratio</vt:lpstr>
      <vt:lpstr>Poplar-winter wheat, France</vt:lpstr>
      <vt:lpstr>Environmental LERs, too.</vt:lpstr>
      <vt:lpstr>African farm facts</vt:lpstr>
      <vt:lpstr>PowerPoint Presentation</vt:lpstr>
      <vt:lpstr>Fertilizer trees can outperform NPK.</vt:lpstr>
      <vt:lpstr>Trees can reclaim barren lands.</vt:lpstr>
      <vt:lpstr>PowerPoint Presentation</vt:lpstr>
      <vt:lpstr>Zambia: conservation agriculture with Faidherbia</vt:lpstr>
      <vt:lpstr>Faidherbia Trial Results in Zambia</vt:lpstr>
      <vt:lpstr>The yield gap lesson</vt:lpstr>
      <vt:lpstr>PowerPoint Presentation</vt:lpstr>
      <vt:lpstr>Nutrition issue. Where will micronutrients come from?</vt:lpstr>
      <vt:lpstr>PowerPoint Presentation</vt:lpstr>
      <vt:lpstr>Daily nutrient requirement</vt:lpstr>
      <vt:lpstr>Agro-biodiversity for balanced diets</vt:lpstr>
      <vt:lpstr>Fruit tree portfolio for vitamin supply</vt:lpstr>
      <vt:lpstr>PowerPoint Presentation</vt:lpstr>
      <vt:lpstr>PowerPoint Presentation</vt:lpstr>
      <vt:lpstr>Obvious mitigation need.</vt:lpstr>
      <vt:lpstr>Obvious mitigation potential</vt:lpstr>
      <vt:lpstr>Mitigation potential of various AF systems</vt:lpstr>
      <vt:lpstr>Mapping soil organic carbon</vt:lpstr>
      <vt:lpstr>95% correlation between sat and lab</vt:lpstr>
      <vt:lpstr>Arbitrary mitigation/adaptation distinction.</vt:lpstr>
      <vt:lpstr>Wanted: heat buffering</vt:lpstr>
      <vt:lpstr>Microclimatic effect of canopy shade </vt:lpstr>
      <vt:lpstr>Maize-mixed: Aggregated Assessment</vt:lpstr>
      <vt:lpstr>Soil biota density under crops compared with agroforestry Number per m2 (Barrios et al 2012)</vt:lpstr>
      <vt:lpstr>Soil biota density under crops compared with agroforestry Number per m2 (Barrios et al 2012)</vt:lpstr>
      <vt:lpstr>Local water buffering</vt:lpstr>
      <vt:lpstr>Water buffering and woody biomass</vt:lpstr>
      <vt:lpstr>Other adaptation effects</vt:lpstr>
      <vt:lpstr>Much rain does not originate from the seas.</vt:lpstr>
      <vt:lpstr>Global water management</vt:lpstr>
      <vt:lpstr>PowerPoint Presentation</vt:lpstr>
      <vt:lpstr>Some things trees give to the land</vt:lpstr>
      <vt:lpstr>The sustainability transition</vt:lpstr>
      <vt:lpstr>How do we get there?</vt:lpstr>
      <vt:lpstr>PowerPoint Presentation</vt:lpstr>
      <vt:lpstr>PowerPoint Presentation</vt:lpstr>
      <vt:lpstr>PowerPoint Presentation</vt:lpstr>
      <vt:lpstr>Old Impact Pathway Paradigm</vt:lpstr>
      <vt:lpstr>New Impact Pathway Paradigm</vt:lpstr>
      <vt:lpstr>The African Union’s 2nd Drylands Declaration</vt:lpstr>
      <vt:lpstr>African Union Strategy  to End Hunger by 2025</vt:lpstr>
      <vt:lpstr>The Malabo Declaration of African Heads of State - June 2014</vt:lpstr>
      <vt:lpstr>EU policy changes</vt:lpstr>
      <vt:lpstr>PowerPoint Presentation</vt:lpstr>
      <vt:lpstr>… then why this?</vt:lpstr>
      <vt:lpstr>Well, to some this list….</vt:lpstr>
      <vt:lpstr>… sounds too good to be true.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Office 2004 Test Drive User</dc:creator>
  <cp:keywords/>
  <dc:description/>
  <cp:lastModifiedBy>Patrick Worms</cp:lastModifiedBy>
  <cp:revision>244</cp:revision>
  <cp:lastPrinted>2014-10-03T13:46:48Z</cp:lastPrinted>
  <dcterms:created xsi:type="dcterms:W3CDTF">2012-04-13T11:42:46Z</dcterms:created>
  <dcterms:modified xsi:type="dcterms:W3CDTF">2014-11-24T07:24:02Z</dcterms:modified>
  <cp:category/>
</cp:coreProperties>
</file>