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23" r:id="rId2"/>
    <p:sldId id="343" r:id="rId3"/>
    <p:sldId id="341" r:id="rId4"/>
    <p:sldId id="385" r:id="rId5"/>
    <p:sldId id="354" r:id="rId6"/>
    <p:sldId id="344" r:id="rId7"/>
    <p:sldId id="345" r:id="rId8"/>
    <p:sldId id="347" r:id="rId9"/>
    <p:sldId id="348" r:id="rId10"/>
    <p:sldId id="355" r:id="rId11"/>
    <p:sldId id="349" r:id="rId12"/>
    <p:sldId id="365" r:id="rId13"/>
    <p:sldId id="368" r:id="rId14"/>
    <p:sldId id="351" r:id="rId15"/>
    <p:sldId id="350" r:id="rId16"/>
    <p:sldId id="353" r:id="rId17"/>
    <p:sldId id="360" r:id="rId18"/>
    <p:sldId id="352" r:id="rId19"/>
    <p:sldId id="358" r:id="rId20"/>
    <p:sldId id="356" r:id="rId21"/>
    <p:sldId id="359" r:id="rId22"/>
    <p:sldId id="337" r:id="rId23"/>
    <p:sldId id="338" r:id="rId24"/>
    <p:sldId id="373" r:id="rId25"/>
    <p:sldId id="375" r:id="rId26"/>
    <p:sldId id="376" r:id="rId27"/>
    <p:sldId id="377" r:id="rId28"/>
    <p:sldId id="378" r:id="rId29"/>
    <p:sldId id="379" r:id="rId30"/>
    <p:sldId id="380" r:id="rId31"/>
    <p:sldId id="381" r:id="rId32"/>
    <p:sldId id="382" r:id="rId33"/>
    <p:sldId id="383" r:id="rId34"/>
    <p:sldId id="371" r:id="rId35"/>
    <p:sldId id="372" r:id="rId36"/>
    <p:sldId id="384" r:id="rId37"/>
    <p:sldId id="362" r:id="rId38"/>
    <p:sldId id="363" r:id="rId39"/>
    <p:sldId id="386" r:id="rId40"/>
    <p:sldId id="302"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1E60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72" y="-66"/>
      </p:cViewPr>
      <p:guideLst>
        <p:guide orient="horz" pos="2160"/>
        <p:guide pos="2880"/>
      </p:guideLst>
    </p:cSldViewPr>
  </p:slideViewPr>
  <p:notesTextViewPr>
    <p:cViewPr>
      <p:scale>
        <a:sx n="1" d="1"/>
        <a:sy n="1" d="1"/>
      </p:scale>
      <p:origin x="0" y="0"/>
    </p:cViewPr>
  </p:notesTextViewPr>
  <p:sorterViewPr>
    <p:cViewPr>
      <p:scale>
        <a:sx n="100" d="100"/>
        <a:sy n="100" d="100"/>
      </p:scale>
      <p:origin x="0" y="579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Trent\Documents\TLC%20Malawi\CA%20Presentations%20and%20Evidence\TLC%20CA%20Demos\CA%20&amp;%20Faidherbia%202010.xls"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Trent\Documents\TLC%20Malawi\Faidherbia%20Yields%20under%20CA%20and%20Ridging\Maize%20Yields%20under%20CA%20and%20CRT%20with%20and%20wo%20FA%20April%208%202015-CT.xlsx" TargetMode="External"/></Relationships>
</file>

<file path=ppt/charts/_rels/chart3.xml.rels><?xml version="1.0" encoding="UTF-8" standalone="yes"?>
<Relationships xmlns="http://schemas.openxmlformats.org/package/2006/relationships"><Relationship Id="rId2" Type="http://schemas.openxmlformats.org/officeDocument/2006/relationships/oleObject" Target="file:///C:\Users\user\Documents\LOCAL%20DISK%20DOCS%20-TRENT\TLC%20Malawi\CA%20Literature%20and%20Presentations\CA%20New%20Publications\FA%20Zambia.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94177198438431"/>
          <c:y val="5.9327427821522311E-2"/>
          <c:w val="0.83450263569994931"/>
          <c:h val="0.75514397097421659"/>
        </c:manualLayout>
      </c:layout>
      <c:barChart>
        <c:barDir val="col"/>
        <c:grouping val="clustered"/>
        <c:varyColors val="0"/>
        <c:ser>
          <c:idx val="0"/>
          <c:order val="0"/>
          <c:tx>
            <c:strRef>
              <c:f>Sheet1!$D$14</c:f>
              <c:strCache>
                <c:ptCount val="1"/>
                <c:pt idx="0">
                  <c:v>Maize Yields</c:v>
                </c:pt>
              </c:strCache>
            </c:strRef>
          </c:tx>
          <c:invertIfNegative val="0"/>
          <c:dPt>
            <c:idx val="0"/>
            <c:invertIfNegative val="0"/>
            <c:bubble3D val="0"/>
            <c:spPr>
              <a:solidFill>
                <a:srgbClr val="00B050"/>
              </a:solidFill>
            </c:spPr>
          </c:dPt>
          <c:dPt>
            <c:idx val="1"/>
            <c:invertIfNegative val="0"/>
            <c:bubble3D val="0"/>
            <c:spPr>
              <a:solidFill>
                <a:srgbClr val="FF0000"/>
              </a:solidFill>
            </c:spPr>
          </c:dPt>
          <c:dLbls>
            <c:txPr>
              <a:bodyPr/>
              <a:lstStyle/>
              <a:p>
                <a:pPr>
                  <a:defRPr sz="2400"/>
                </a:pPr>
                <a:endParaRPr lang="en-US"/>
              </a:p>
            </c:txPr>
            <c:dLblPos val="outEnd"/>
            <c:showLegendKey val="0"/>
            <c:showVal val="1"/>
            <c:showCatName val="0"/>
            <c:showSerName val="0"/>
            <c:showPercent val="0"/>
            <c:showBubbleSize val="0"/>
            <c:showLeaderLines val="0"/>
          </c:dLbls>
          <c:cat>
            <c:strRef>
              <c:f>Sheet1!$C$15:$C$16</c:f>
              <c:strCache>
                <c:ptCount val="2"/>
                <c:pt idx="0">
                  <c:v>Conventional Ridging + Faidherbia</c:v>
                </c:pt>
                <c:pt idx="1">
                  <c:v>CA + Faidherbia</c:v>
                </c:pt>
              </c:strCache>
            </c:strRef>
          </c:cat>
          <c:val>
            <c:numRef>
              <c:f>Sheet1!$D$15:$D$16</c:f>
              <c:numCache>
                <c:formatCode>0</c:formatCode>
                <c:ptCount val="2"/>
                <c:pt idx="0">
                  <c:v>2798.6993071108709</c:v>
                </c:pt>
                <c:pt idx="1">
                  <c:v>3857.6244958293732</c:v>
                </c:pt>
              </c:numCache>
            </c:numRef>
          </c:val>
        </c:ser>
        <c:dLbls>
          <c:showLegendKey val="0"/>
          <c:showVal val="0"/>
          <c:showCatName val="0"/>
          <c:showSerName val="0"/>
          <c:showPercent val="0"/>
          <c:showBubbleSize val="0"/>
        </c:dLbls>
        <c:gapWidth val="150"/>
        <c:axId val="132294528"/>
        <c:axId val="132296064"/>
      </c:barChart>
      <c:catAx>
        <c:axId val="132294528"/>
        <c:scaling>
          <c:orientation val="minMax"/>
        </c:scaling>
        <c:delete val="0"/>
        <c:axPos val="b"/>
        <c:numFmt formatCode="General" sourceLinked="1"/>
        <c:majorTickMark val="out"/>
        <c:minorTickMark val="none"/>
        <c:tickLblPos val="nextTo"/>
        <c:txPr>
          <a:bodyPr rot="0" vert="horz"/>
          <a:lstStyle/>
          <a:p>
            <a:pPr>
              <a:defRPr sz="2400"/>
            </a:pPr>
            <a:endParaRPr lang="en-US"/>
          </a:p>
        </c:txPr>
        <c:crossAx val="132296064"/>
        <c:crosses val="autoZero"/>
        <c:auto val="1"/>
        <c:lblAlgn val="ctr"/>
        <c:lblOffset val="100"/>
        <c:noMultiLvlLbl val="0"/>
      </c:catAx>
      <c:valAx>
        <c:axId val="132296064"/>
        <c:scaling>
          <c:orientation val="minMax"/>
        </c:scaling>
        <c:delete val="0"/>
        <c:axPos val="l"/>
        <c:numFmt formatCode="0" sourceLinked="1"/>
        <c:majorTickMark val="out"/>
        <c:minorTickMark val="none"/>
        <c:tickLblPos val="nextTo"/>
        <c:txPr>
          <a:bodyPr rot="0" vert="horz"/>
          <a:lstStyle/>
          <a:p>
            <a:pPr>
              <a:defRPr sz="2400"/>
            </a:pPr>
            <a:endParaRPr lang="en-US"/>
          </a:p>
        </c:txPr>
        <c:crossAx val="132294528"/>
        <c:crosses val="autoZero"/>
        <c:crossBetween val="between"/>
      </c:valAx>
    </c:plotArea>
    <c:plotVisOnly val="1"/>
    <c:dispBlanksAs val="gap"/>
    <c:showDLblsOverMax val="0"/>
  </c:chart>
  <c:txPr>
    <a:bodyPr/>
    <a:lstStyle/>
    <a:p>
      <a:pPr>
        <a:defRPr sz="1800" b="1" i="0" u="none" strike="noStrike" baseline="0">
          <a:solidFill>
            <a:schemeClr val="tx1"/>
          </a:solidFill>
          <a:latin typeface="Calibri"/>
          <a:ea typeface="Calibri"/>
          <a:cs typeface="Calibri"/>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66447944007"/>
          <c:y val="2.409535156789612E-2"/>
          <c:w val="0.89323862642169727"/>
          <c:h val="0.68693845835060097"/>
        </c:manualLayout>
      </c:layout>
      <c:barChart>
        <c:barDir val="col"/>
        <c:grouping val="clustered"/>
        <c:varyColors val="0"/>
        <c:ser>
          <c:idx val="0"/>
          <c:order val="0"/>
          <c:invertIfNegative val="0"/>
          <c:dPt>
            <c:idx val="0"/>
            <c:invertIfNegative val="0"/>
            <c:bubble3D val="0"/>
            <c:spPr>
              <a:solidFill>
                <a:srgbClr val="FFFF66"/>
              </a:solidFill>
            </c:spPr>
          </c:dPt>
          <c:dPt>
            <c:idx val="1"/>
            <c:invertIfNegative val="0"/>
            <c:bubble3D val="0"/>
            <c:spPr>
              <a:solidFill>
                <a:srgbClr val="FF3F3F"/>
              </a:solidFill>
            </c:spPr>
          </c:dPt>
          <c:dPt>
            <c:idx val="2"/>
            <c:invertIfNegative val="0"/>
            <c:bubble3D val="0"/>
            <c:spPr>
              <a:solidFill>
                <a:srgbClr val="00B0F0"/>
              </a:solidFill>
            </c:spPr>
          </c:dPt>
          <c:dPt>
            <c:idx val="3"/>
            <c:invertIfNegative val="0"/>
            <c:bubble3D val="0"/>
            <c:spPr>
              <a:solidFill>
                <a:srgbClr val="1FC76B"/>
              </a:solidFill>
            </c:spPr>
          </c:dPt>
          <c:dLbls>
            <c:txPr>
              <a:bodyPr/>
              <a:lstStyle/>
              <a:p>
                <a:pPr>
                  <a:defRPr sz="2400" b="1"/>
                </a:pPr>
                <a:endParaRPr lang="en-US"/>
              </a:p>
            </c:txPr>
            <c:dLblPos val="outEnd"/>
            <c:showLegendKey val="0"/>
            <c:showVal val="1"/>
            <c:showCatName val="0"/>
            <c:showSerName val="0"/>
            <c:showPercent val="0"/>
            <c:showBubbleSize val="0"/>
            <c:showLeaderLines val="0"/>
          </c:dLbls>
          <c:cat>
            <c:strRef>
              <c:f>'Combined Data Set'!$O$209:$O$212</c:f>
              <c:strCache>
                <c:ptCount val="4"/>
                <c:pt idx="0">
                  <c:v>Ridge Tillage Only</c:v>
                </c:pt>
                <c:pt idx="1">
                  <c:v>CA Only</c:v>
                </c:pt>
                <c:pt idx="2">
                  <c:v>Ridge Tillage + Faidherbia</c:v>
                </c:pt>
                <c:pt idx="3">
                  <c:v>CA + Faidherbia</c:v>
                </c:pt>
              </c:strCache>
            </c:strRef>
          </c:cat>
          <c:val>
            <c:numRef>
              <c:f>'Combined Data Set'!$V$209:$V$212</c:f>
              <c:numCache>
                <c:formatCode>0_);\(0\)</c:formatCode>
                <c:ptCount val="4"/>
                <c:pt idx="0">
                  <c:v>3266.3305985546526</c:v>
                </c:pt>
                <c:pt idx="1">
                  <c:v>3809.7850640717706</c:v>
                </c:pt>
                <c:pt idx="2">
                  <c:v>3963.2913394926932</c:v>
                </c:pt>
                <c:pt idx="3">
                  <c:v>4576.8280763843804</c:v>
                </c:pt>
              </c:numCache>
            </c:numRef>
          </c:val>
        </c:ser>
        <c:dLbls>
          <c:showLegendKey val="0"/>
          <c:showVal val="0"/>
          <c:showCatName val="0"/>
          <c:showSerName val="0"/>
          <c:showPercent val="0"/>
          <c:showBubbleSize val="0"/>
        </c:dLbls>
        <c:gapWidth val="150"/>
        <c:axId val="133269760"/>
        <c:axId val="133271552"/>
      </c:barChart>
      <c:catAx>
        <c:axId val="133269760"/>
        <c:scaling>
          <c:orientation val="minMax"/>
        </c:scaling>
        <c:delete val="0"/>
        <c:axPos val="b"/>
        <c:majorTickMark val="out"/>
        <c:minorTickMark val="none"/>
        <c:tickLblPos val="nextTo"/>
        <c:txPr>
          <a:bodyPr/>
          <a:lstStyle/>
          <a:p>
            <a:pPr>
              <a:defRPr sz="2400" b="1"/>
            </a:pPr>
            <a:endParaRPr lang="en-US"/>
          </a:p>
        </c:txPr>
        <c:crossAx val="133271552"/>
        <c:crosses val="autoZero"/>
        <c:auto val="1"/>
        <c:lblAlgn val="ctr"/>
        <c:lblOffset val="100"/>
        <c:noMultiLvlLbl val="0"/>
      </c:catAx>
      <c:valAx>
        <c:axId val="133271552"/>
        <c:scaling>
          <c:orientation val="minMax"/>
        </c:scaling>
        <c:delete val="0"/>
        <c:axPos val="l"/>
        <c:numFmt formatCode="0_);\(0\)" sourceLinked="1"/>
        <c:majorTickMark val="out"/>
        <c:minorTickMark val="none"/>
        <c:tickLblPos val="nextTo"/>
        <c:txPr>
          <a:bodyPr/>
          <a:lstStyle/>
          <a:p>
            <a:pPr>
              <a:defRPr sz="1800" b="1"/>
            </a:pPr>
            <a:endParaRPr lang="en-US"/>
          </a:p>
        </c:txPr>
        <c:crossAx val="133269760"/>
        <c:crosses val="autoZero"/>
        <c:crossBetween val="between"/>
      </c:valAx>
    </c:plotArea>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015507436570428"/>
          <c:y val="3.3117353974820962E-2"/>
          <c:w val="0.81933245844269453"/>
          <c:h val="0.75261192350956241"/>
        </c:manualLayout>
      </c:layout>
      <c:barChart>
        <c:barDir val="col"/>
        <c:grouping val="clustered"/>
        <c:varyColors val="0"/>
        <c:ser>
          <c:idx val="0"/>
          <c:order val="0"/>
          <c:tx>
            <c:strRef>
              <c:f>Sheet1!$C$3</c:f>
              <c:strCache>
                <c:ptCount val="1"/>
                <c:pt idx="0">
                  <c:v>Away from Canopy</c:v>
                </c:pt>
              </c:strCache>
            </c:strRef>
          </c:tx>
          <c:spPr>
            <a:solidFill>
              <a:srgbClr val="FF0000"/>
            </a:solidFill>
          </c:spPr>
          <c:invertIfNegative val="0"/>
          <c:dLbls>
            <c:dLbl>
              <c:idx val="4"/>
              <c:layout>
                <c:manualLayout>
                  <c:x val="-1.4492753623188512E-2"/>
                  <c:y val="2.2831050228310501E-3"/>
                </c:manualLayout>
              </c:layout>
              <c:dLblPos val="outEnd"/>
              <c:showLegendKey val="0"/>
              <c:showVal val="1"/>
              <c:showCatName val="0"/>
              <c:showSerName val="0"/>
              <c:showPercent val="0"/>
              <c:showBubbleSize val="0"/>
            </c:dLbl>
            <c:txPr>
              <a:bodyPr/>
              <a:lstStyle/>
              <a:p>
                <a:pPr>
                  <a:defRPr sz="2000">
                    <a:solidFill>
                      <a:schemeClr val="bg1"/>
                    </a:solidFill>
                  </a:defRPr>
                </a:pPr>
                <a:endParaRPr lang="en-US"/>
              </a:p>
            </c:txPr>
            <c:showLegendKey val="0"/>
            <c:showVal val="0"/>
            <c:showCatName val="0"/>
            <c:showSerName val="0"/>
            <c:showPercent val="0"/>
            <c:showBubbleSize val="0"/>
          </c:dLbls>
          <c:cat>
            <c:strRef>
              <c:f>Sheet1!$A$4:$A$8</c:f>
              <c:strCache>
                <c:ptCount val="5"/>
                <c:pt idx="0">
                  <c:v>2007/08</c:v>
                </c:pt>
                <c:pt idx="1">
                  <c:v>2008/09</c:v>
                </c:pt>
                <c:pt idx="2">
                  <c:v>2009/10</c:v>
                </c:pt>
                <c:pt idx="3">
                  <c:v>2010/11</c:v>
                </c:pt>
                <c:pt idx="4">
                  <c:v>Mean</c:v>
                </c:pt>
              </c:strCache>
            </c:strRef>
          </c:cat>
          <c:val>
            <c:numRef>
              <c:f>Sheet1!$C$4:$C$8</c:f>
              <c:numCache>
                <c:formatCode>General</c:formatCode>
                <c:ptCount val="5"/>
                <c:pt idx="0">
                  <c:v>1025</c:v>
                </c:pt>
                <c:pt idx="1">
                  <c:v>2585</c:v>
                </c:pt>
                <c:pt idx="2">
                  <c:v>2633</c:v>
                </c:pt>
                <c:pt idx="3">
                  <c:v>2734</c:v>
                </c:pt>
                <c:pt idx="4" formatCode="0">
                  <c:v>2244.25</c:v>
                </c:pt>
              </c:numCache>
            </c:numRef>
          </c:val>
        </c:ser>
        <c:ser>
          <c:idx val="1"/>
          <c:order val="1"/>
          <c:tx>
            <c:strRef>
              <c:f>Sheet1!$D$3</c:f>
              <c:strCache>
                <c:ptCount val="1"/>
                <c:pt idx="0">
                  <c:v>Under Canopy</c:v>
                </c:pt>
              </c:strCache>
            </c:strRef>
          </c:tx>
          <c:spPr>
            <a:solidFill>
              <a:srgbClr val="00B050"/>
            </a:solidFill>
          </c:spPr>
          <c:invertIfNegative val="0"/>
          <c:dLbls>
            <c:dLbl>
              <c:idx val="4"/>
              <c:layout/>
              <c:dLblPos val="outEnd"/>
              <c:showLegendKey val="0"/>
              <c:showVal val="1"/>
              <c:showCatName val="0"/>
              <c:showSerName val="0"/>
              <c:showPercent val="0"/>
              <c:showBubbleSize val="0"/>
            </c:dLbl>
            <c:txPr>
              <a:bodyPr/>
              <a:lstStyle/>
              <a:p>
                <a:pPr>
                  <a:defRPr sz="2400">
                    <a:solidFill>
                      <a:schemeClr val="bg1"/>
                    </a:solidFill>
                  </a:defRPr>
                </a:pPr>
                <a:endParaRPr lang="en-US"/>
              </a:p>
            </c:txPr>
            <c:showLegendKey val="0"/>
            <c:showVal val="0"/>
            <c:showCatName val="0"/>
            <c:showSerName val="0"/>
            <c:showPercent val="0"/>
            <c:showBubbleSize val="0"/>
          </c:dLbls>
          <c:cat>
            <c:strRef>
              <c:f>Sheet1!$A$4:$A$8</c:f>
              <c:strCache>
                <c:ptCount val="5"/>
                <c:pt idx="0">
                  <c:v>2007/08</c:v>
                </c:pt>
                <c:pt idx="1">
                  <c:v>2008/09</c:v>
                </c:pt>
                <c:pt idx="2">
                  <c:v>2009/10</c:v>
                </c:pt>
                <c:pt idx="3">
                  <c:v>2010/11</c:v>
                </c:pt>
                <c:pt idx="4">
                  <c:v>Mean</c:v>
                </c:pt>
              </c:strCache>
            </c:strRef>
          </c:cat>
          <c:val>
            <c:numRef>
              <c:f>Sheet1!$D$4:$D$8</c:f>
              <c:numCache>
                <c:formatCode>General</c:formatCode>
                <c:ptCount val="5"/>
                <c:pt idx="0">
                  <c:v>2976</c:v>
                </c:pt>
                <c:pt idx="1">
                  <c:v>5084</c:v>
                </c:pt>
                <c:pt idx="2">
                  <c:v>5640</c:v>
                </c:pt>
                <c:pt idx="3">
                  <c:v>5144</c:v>
                </c:pt>
                <c:pt idx="4">
                  <c:v>4711</c:v>
                </c:pt>
              </c:numCache>
            </c:numRef>
          </c:val>
        </c:ser>
        <c:dLbls>
          <c:showLegendKey val="0"/>
          <c:showVal val="0"/>
          <c:showCatName val="0"/>
          <c:showSerName val="0"/>
          <c:showPercent val="0"/>
          <c:showBubbleSize val="0"/>
        </c:dLbls>
        <c:gapWidth val="150"/>
        <c:axId val="151415040"/>
        <c:axId val="151433216"/>
      </c:barChart>
      <c:catAx>
        <c:axId val="151415040"/>
        <c:scaling>
          <c:orientation val="minMax"/>
        </c:scaling>
        <c:delete val="0"/>
        <c:axPos val="b"/>
        <c:majorTickMark val="out"/>
        <c:minorTickMark val="none"/>
        <c:tickLblPos val="nextTo"/>
        <c:txPr>
          <a:bodyPr/>
          <a:lstStyle/>
          <a:p>
            <a:pPr>
              <a:defRPr sz="1800">
                <a:solidFill>
                  <a:schemeClr val="bg1"/>
                </a:solidFill>
              </a:defRPr>
            </a:pPr>
            <a:endParaRPr lang="en-US"/>
          </a:p>
        </c:txPr>
        <c:crossAx val="151433216"/>
        <c:crosses val="autoZero"/>
        <c:auto val="1"/>
        <c:lblAlgn val="ctr"/>
        <c:lblOffset val="100"/>
        <c:noMultiLvlLbl val="0"/>
      </c:catAx>
      <c:valAx>
        <c:axId val="151433216"/>
        <c:scaling>
          <c:orientation val="minMax"/>
        </c:scaling>
        <c:delete val="0"/>
        <c:axPos val="l"/>
        <c:majorGridlines/>
        <c:numFmt formatCode="General" sourceLinked="1"/>
        <c:majorTickMark val="out"/>
        <c:minorTickMark val="none"/>
        <c:tickLblPos val="nextTo"/>
        <c:txPr>
          <a:bodyPr/>
          <a:lstStyle/>
          <a:p>
            <a:pPr>
              <a:defRPr sz="1800">
                <a:solidFill>
                  <a:schemeClr val="bg1"/>
                </a:solidFill>
              </a:defRPr>
            </a:pPr>
            <a:endParaRPr lang="en-US"/>
          </a:p>
        </c:txPr>
        <c:crossAx val="151415040"/>
        <c:crosses val="autoZero"/>
        <c:crossBetween val="between"/>
      </c:valAx>
    </c:plotArea>
    <c:legend>
      <c:legendPos val="b"/>
      <c:layout>
        <c:manualLayout>
          <c:xMode val="edge"/>
          <c:yMode val="edge"/>
          <c:x val="0.1423522735333759"/>
          <c:y val="0.89959336332958384"/>
          <c:w val="0.71229233170178052"/>
          <c:h val="7.1835208098987621E-2"/>
        </c:manualLayout>
      </c:layout>
      <c:overlay val="0"/>
      <c:txPr>
        <a:bodyPr/>
        <a:lstStyle/>
        <a:p>
          <a:pPr>
            <a:defRPr sz="2400">
              <a:solidFill>
                <a:schemeClr val="bg1"/>
              </a:solidFill>
            </a:defRPr>
          </a:pPr>
          <a:endParaRPr lang="en-US"/>
        </a:p>
      </c:txPr>
    </c:legend>
    <c:plotVisOnly val="1"/>
    <c:dispBlanksAs val="gap"/>
    <c:showDLblsOverMax val="0"/>
  </c:chart>
  <c:txPr>
    <a:bodyPr/>
    <a:lstStyle/>
    <a:p>
      <a:pPr>
        <a:defRPr sz="1600" b="1">
          <a:solidFill>
            <a:srgbClr val="000000"/>
          </a:solidFill>
        </a:defRPr>
      </a:pPr>
      <a:endParaRPr lang="en-US"/>
    </a:p>
  </c:txPr>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0.175</cdr:x>
      <cdr:y>0.31579</cdr:y>
    </cdr:from>
    <cdr:to>
      <cdr:x>0.23842</cdr:x>
      <cdr:y>0.39474</cdr:y>
    </cdr:to>
    <cdr:sp macro="" textlink="">
      <cdr:nvSpPr>
        <cdr:cNvPr id="2" name="TextBox 1"/>
        <cdr:cNvSpPr txBox="1"/>
      </cdr:nvSpPr>
      <cdr:spPr>
        <a:xfrm xmlns:a="http://schemas.openxmlformats.org/drawingml/2006/main">
          <a:off x="1600200" y="1828800"/>
          <a:ext cx="579913"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800" b="1" dirty="0">
              <a:solidFill>
                <a:schemeClr val="bg1"/>
              </a:solidFill>
            </a:rPr>
            <a:t>c</a:t>
          </a:r>
        </a:p>
      </cdr:txBody>
    </cdr:sp>
  </cdr:relSizeAnchor>
  <cdr:relSizeAnchor xmlns:cdr="http://schemas.openxmlformats.org/drawingml/2006/chartDrawing">
    <cdr:from>
      <cdr:x>0.4</cdr:x>
      <cdr:y>0.22368</cdr:y>
    </cdr:from>
    <cdr:to>
      <cdr:x>0.46342</cdr:x>
      <cdr:y>0.30263</cdr:y>
    </cdr:to>
    <cdr:sp macro="" textlink="">
      <cdr:nvSpPr>
        <cdr:cNvPr id="3" name="TextBox 1"/>
        <cdr:cNvSpPr txBox="1"/>
      </cdr:nvSpPr>
      <cdr:spPr>
        <a:xfrm xmlns:a="http://schemas.openxmlformats.org/drawingml/2006/main">
          <a:off x="3657600" y="1295400"/>
          <a:ext cx="579913" cy="457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400" b="1" dirty="0"/>
            <a:t>b</a:t>
          </a:r>
        </a:p>
      </cdr:txBody>
    </cdr:sp>
  </cdr:relSizeAnchor>
  <cdr:relSizeAnchor xmlns:cdr="http://schemas.openxmlformats.org/drawingml/2006/chartDrawing">
    <cdr:from>
      <cdr:x>0.625</cdr:x>
      <cdr:y>0.21053</cdr:y>
    </cdr:from>
    <cdr:to>
      <cdr:x>0.68841</cdr:x>
      <cdr:y>0.28947</cdr:y>
    </cdr:to>
    <cdr:sp macro="" textlink="">
      <cdr:nvSpPr>
        <cdr:cNvPr id="4" name="TextBox 1"/>
        <cdr:cNvSpPr txBox="1"/>
      </cdr:nvSpPr>
      <cdr:spPr>
        <a:xfrm xmlns:a="http://schemas.openxmlformats.org/drawingml/2006/main">
          <a:off x="5715000" y="1219200"/>
          <a:ext cx="579821" cy="457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400" b="1" dirty="0"/>
            <a:t>b</a:t>
          </a:r>
        </a:p>
      </cdr:txBody>
    </cdr:sp>
  </cdr:relSizeAnchor>
  <cdr:relSizeAnchor xmlns:cdr="http://schemas.openxmlformats.org/drawingml/2006/chartDrawing">
    <cdr:from>
      <cdr:x>0.83825</cdr:x>
      <cdr:y>0.11954</cdr:y>
    </cdr:from>
    <cdr:to>
      <cdr:x>0.90167</cdr:x>
      <cdr:y>0.19737</cdr:y>
    </cdr:to>
    <cdr:sp macro="" textlink="">
      <cdr:nvSpPr>
        <cdr:cNvPr id="5" name="TextBox 1"/>
        <cdr:cNvSpPr txBox="1"/>
      </cdr:nvSpPr>
      <cdr:spPr>
        <a:xfrm xmlns:a="http://schemas.openxmlformats.org/drawingml/2006/main">
          <a:off x="7664958" y="692280"/>
          <a:ext cx="579912" cy="4507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400" b="1" dirty="0"/>
            <a:t>a</a:t>
          </a:r>
        </a:p>
      </cdr:txBody>
    </cdr:sp>
  </cdr:relSizeAnchor>
  <cdr:relSizeAnchor xmlns:cdr="http://schemas.openxmlformats.org/drawingml/2006/chartDrawing">
    <cdr:from>
      <cdr:x>0.19261</cdr:x>
      <cdr:y>0.93432</cdr:y>
    </cdr:from>
    <cdr:to>
      <cdr:x>0.84788</cdr:x>
      <cdr:y>0.99179</cdr:y>
    </cdr:to>
    <cdr:sp macro="" textlink="">
      <cdr:nvSpPr>
        <cdr:cNvPr id="6" name="TextBox 5"/>
        <cdr:cNvSpPr txBox="1"/>
      </cdr:nvSpPr>
      <cdr:spPr>
        <a:xfrm xmlns:a="http://schemas.openxmlformats.org/drawingml/2006/main">
          <a:off x="1763827" y="6774656"/>
          <a:ext cx="6000750" cy="4167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a:t>System Treatments (50 farmers per treatment)</a:t>
          </a:r>
        </a:p>
      </cdr:txBody>
    </cdr:sp>
  </cdr:relSizeAnchor>
  <cdr:relSizeAnchor xmlns:cdr="http://schemas.openxmlformats.org/drawingml/2006/chartDrawing">
    <cdr:from>
      <cdr:x>0.13333</cdr:x>
      <cdr:y>0.8961</cdr:y>
    </cdr:from>
    <cdr:to>
      <cdr:x>0.85</cdr:x>
      <cdr:y>0.96104</cdr:y>
    </cdr:to>
    <cdr:sp macro="" textlink="">
      <cdr:nvSpPr>
        <cdr:cNvPr id="7" name="TextBox 6"/>
        <cdr:cNvSpPr txBox="1"/>
      </cdr:nvSpPr>
      <cdr:spPr>
        <a:xfrm xmlns:a="http://schemas.openxmlformats.org/drawingml/2006/main">
          <a:off x="1219200" y="5189517"/>
          <a:ext cx="6553200" cy="37605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400" b="1" dirty="0" smtClean="0">
              <a:solidFill>
                <a:schemeClr val="tx1"/>
              </a:solidFill>
            </a:rPr>
            <a:t>System Treatments (50 farmers per treatment)</a:t>
          </a:r>
          <a:endParaRPr lang="en-US" sz="2400" b="1" dirty="0">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B05384-6F02-4CAE-B256-BD8E0F662602}" type="datetimeFigureOut">
              <a:rPr lang="en-US" smtClean="0"/>
              <a:pPr/>
              <a:t>4/14/2015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B5D5A8-246D-4D4C-A5CB-D6658D2A140E}" type="slidenum">
              <a:rPr lang="en-US" smtClean="0"/>
              <a:pPr/>
              <a:t>‹#›</a:t>
            </a:fld>
            <a:endParaRPr lang="en-US"/>
          </a:p>
        </p:txBody>
      </p:sp>
    </p:spTree>
    <p:extLst>
      <p:ext uri="{BB962C8B-B14F-4D97-AF65-F5344CB8AC3E}">
        <p14:creationId xmlns:p14="http://schemas.microsoft.com/office/powerpoint/2010/main" val="235876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xfrm>
            <a:off x="1143000" y="685800"/>
            <a:ext cx="4572000" cy="3429000"/>
          </a:xfrm>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BFFBF92-B602-4DDB-B302-8790C804F114}" type="slidenum">
              <a:rPr lang="en-US" smtClean="0"/>
              <a:pPr>
                <a:defRPr/>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BFFBF92-B602-4DDB-B302-8790C804F114}" type="slidenum">
              <a:rPr lang="en-US" smtClean="0"/>
              <a:pPr>
                <a:defRPr/>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BFFBF92-B602-4DDB-B302-8790C804F114}" type="slidenum">
              <a:rPr lang="en-US" smtClean="0"/>
              <a:pPr>
                <a:defRPr/>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xfrm>
            <a:off x="1143000" y="685800"/>
            <a:ext cx="4572000" cy="3429000"/>
          </a:xfrm>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spcBef>
                <a:spcPct val="30000"/>
              </a:spcBef>
              <a:defRPr sz="1100">
                <a:solidFill>
                  <a:schemeClr val="tx1"/>
                </a:solidFill>
                <a:latin typeface="Arial" charset="0"/>
                <a:ea typeface="ＭＳ Ｐゴシック" pitchFamily="34" charset="-128"/>
              </a:defRPr>
            </a:lvl1pPr>
            <a:lvl2pPr marL="685817" indent="-263776" defTabSz="914423" eaLnBrk="0" hangingPunct="0">
              <a:spcBef>
                <a:spcPct val="30000"/>
              </a:spcBef>
              <a:defRPr sz="1100">
                <a:solidFill>
                  <a:schemeClr val="tx1"/>
                </a:solidFill>
                <a:latin typeface="Arial" charset="0"/>
                <a:ea typeface="ＭＳ Ｐゴシック" pitchFamily="34" charset="-128"/>
              </a:defRPr>
            </a:lvl2pPr>
            <a:lvl3pPr marL="1055103" indent="-211021" defTabSz="914423" eaLnBrk="0" hangingPunct="0">
              <a:spcBef>
                <a:spcPct val="30000"/>
              </a:spcBef>
              <a:defRPr sz="1100">
                <a:solidFill>
                  <a:schemeClr val="tx1"/>
                </a:solidFill>
                <a:latin typeface="Arial" charset="0"/>
                <a:ea typeface="ＭＳ Ｐゴシック" pitchFamily="34" charset="-128"/>
              </a:defRPr>
            </a:lvl3pPr>
            <a:lvl4pPr marL="1477145" indent="-211021" defTabSz="914423" eaLnBrk="0" hangingPunct="0">
              <a:spcBef>
                <a:spcPct val="30000"/>
              </a:spcBef>
              <a:defRPr sz="1100">
                <a:solidFill>
                  <a:schemeClr val="tx1"/>
                </a:solidFill>
                <a:latin typeface="Arial" charset="0"/>
                <a:ea typeface="ＭＳ Ｐゴシック" pitchFamily="34" charset="-128"/>
              </a:defRPr>
            </a:lvl4pPr>
            <a:lvl5pPr marL="1899186" indent="-211021" defTabSz="914423" eaLnBrk="0" hangingPunct="0">
              <a:spcBef>
                <a:spcPct val="30000"/>
              </a:spcBef>
              <a:defRPr sz="1100">
                <a:solidFill>
                  <a:schemeClr val="tx1"/>
                </a:solidFill>
                <a:latin typeface="Arial" charset="0"/>
                <a:ea typeface="ＭＳ Ｐゴシック" pitchFamily="34" charset="-128"/>
              </a:defRPr>
            </a:lvl5pPr>
            <a:lvl6pPr marL="2321227" indent="-211021" defTabSz="914423" eaLnBrk="0" fontAlgn="base" hangingPunct="0">
              <a:spcBef>
                <a:spcPct val="30000"/>
              </a:spcBef>
              <a:spcAft>
                <a:spcPct val="0"/>
              </a:spcAft>
              <a:defRPr sz="1100">
                <a:solidFill>
                  <a:schemeClr val="tx1"/>
                </a:solidFill>
                <a:latin typeface="Arial" charset="0"/>
                <a:ea typeface="ＭＳ Ｐゴシック" pitchFamily="34" charset="-128"/>
              </a:defRPr>
            </a:lvl6pPr>
            <a:lvl7pPr marL="2743269" indent="-211021" defTabSz="914423" eaLnBrk="0" fontAlgn="base" hangingPunct="0">
              <a:spcBef>
                <a:spcPct val="30000"/>
              </a:spcBef>
              <a:spcAft>
                <a:spcPct val="0"/>
              </a:spcAft>
              <a:defRPr sz="1100">
                <a:solidFill>
                  <a:schemeClr val="tx1"/>
                </a:solidFill>
                <a:latin typeface="Arial" charset="0"/>
                <a:ea typeface="ＭＳ Ｐゴシック" pitchFamily="34" charset="-128"/>
              </a:defRPr>
            </a:lvl7pPr>
            <a:lvl8pPr marL="3165310" indent="-211021" defTabSz="914423" eaLnBrk="0" fontAlgn="base" hangingPunct="0">
              <a:spcBef>
                <a:spcPct val="30000"/>
              </a:spcBef>
              <a:spcAft>
                <a:spcPct val="0"/>
              </a:spcAft>
              <a:defRPr sz="1100">
                <a:solidFill>
                  <a:schemeClr val="tx1"/>
                </a:solidFill>
                <a:latin typeface="Arial" charset="0"/>
                <a:ea typeface="ＭＳ Ｐゴシック" pitchFamily="34" charset="-128"/>
              </a:defRPr>
            </a:lvl8pPr>
            <a:lvl9pPr marL="3587351" indent="-211021" defTabSz="914423" eaLnBrk="0" fontAlgn="base" hangingPunct="0">
              <a:spcBef>
                <a:spcPct val="30000"/>
              </a:spcBef>
              <a:spcAft>
                <a:spcPct val="0"/>
              </a:spcAft>
              <a:defRPr sz="1100">
                <a:solidFill>
                  <a:schemeClr val="tx1"/>
                </a:solidFill>
                <a:latin typeface="Arial" charset="0"/>
                <a:ea typeface="ＭＳ Ｐゴシック" pitchFamily="34" charset="-128"/>
              </a:defRPr>
            </a:lvl9pPr>
          </a:lstStyle>
          <a:p>
            <a:pPr eaLnBrk="1" hangingPunct="1">
              <a:spcBef>
                <a:spcPct val="0"/>
              </a:spcBef>
            </a:pPr>
            <a:fld id="{C3A37CAB-5532-4CB3-B556-CDC89EBCC3AB}" type="slidenum">
              <a:rPr lang="en-GB" altLang="en-US" sz="1200"/>
              <a:pPr eaLnBrk="1" hangingPunct="1">
                <a:spcBef>
                  <a:spcPct val="0"/>
                </a:spcBef>
              </a:pPr>
              <a:t>40</a:t>
            </a:fld>
            <a:endParaRPr lang="en-GB"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0CD9A9-B380-4B16-A4BB-88E878E3AFDD}" type="datetimeFigureOut">
              <a:rPr lang="en-US" smtClean="0"/>
              <a:pPr/>
              <a:t>4/14/2015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16815-0FF0-412D-914E-75DE6F7D0812}" type="slidenum">
              <a:rPr lang="en-US" smtClean="0"/>
              <a:pPr/>
              <a:t>‹#›</a:t>
            </a:fld>
            <a:endParaRPr lang="en-US"/>
          </a:p>
        </p:txBody>
      </p:sp>
    </p:spTree>
    <p:extLst>
      <p:ext uri="{BB962C8B-B14F-4D97-AF65-F5344CB8AC3E}">
        <p14:creationId xmlns:p14="http://schemas.microsoft.com/office/powerpoint/2010/main" val="1711954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0CD9A9-B380-4B16-A4BB-88E878E3AFDD}" type="datetimeFigureOut">
              <a:rPr lang="en-US" smtClean="0"/>
              <a:pPr/>
              <a:t>4/14/2015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16815-0FF0-412D-914E-75DE6F7D0812}" type="slidenum">
              <a:rPr lang="en-US" smtClean="0"/>
              <a:pPr/>
              <a:t>‹#›</a:t>
            </a:fld>
            <a:endParaRPr lang="en-US"/>
          </a:p>
        </p:txBody>
      </p:sp>
    </p:spTree>
    <p:extLst>
      <p:ext uri="{BB962C8B-B14F-4D97-AF65-F5344CB8AC3E}">
        <p14:creationId xmlns:p14="http://schemas.microsoft.com/office/powerpoint/2010/main" val="1391786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0CD9A9-B380-4B16-A4BB-88E878E3AFDD}" type="datetimeFigureOut">
              <a:rPr lang="en-US" smtClean="0"/>
              <a:pPr/>
              <a:t>4/14/2015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16815-0FF0-412D-914E-75DE6F7D0812}" type="slidenum">
              <a:rPr lang="en-US" smtClean="0"/>
              <a:pPr/>
              <a:t>‹#›</a:t>
            </a:fld>
            <a:endParaRPr lang="en-US"/>
          </a:p>
        </p:txBody>
      </p:sp>
    </p:spTree>
    <p:extLst>
      <p:ext uri="{BB962C8B-B14F-4D97-AF65-F5344CB8AC3E}">
        <p14:creationId xmlns:p14="http://schemas.microsoft.com/office/powerpoint/2010/main" val="4214744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0CD9A9-B380-4B16-A4BB-88E878E3AFDD}" type="datetimeFigureOut">
              <a:rPr lang="en-US" smtClean="0"/>
              <a:pPr/>
              <a:t>4/14/2015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16815-0FF0-412D-914E-75DE6F7D0812}" type="slidenum">
              <a:rPr lang="en-US" smtClean="0"/>
              <a:pPr/>
              <a:t>‹#›</a:t>
            </a:fld>
            <a:endParaRPr lang="en-US"/>
          </a:p>
        </p:txBody>
      </p:sp>
    </p:spTree>
    <p:extLst>
      <p:ext uri="{BB962C8B-B14F-4D97-AF65-F5344CB8AC3E}">
        <p14:creationId xmlns:p14="http://schemas.microsoft.com/office/powerpoint/2010/main" val="591426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0CD9A9-B380-4B16-A4BB-88E878E3AFDD}" type="datetimeFigureOut">
              <a:rPr lang="en-US" smtClean="0"/>
              <a:pPr/>
              <a:t>4/14/2015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16815-0FF0-412D-914E-75DE6F7D0812}" type="slidenum">
              <a:rPr lang="en-US" smtClean="0"/>
              <a:pPr/>
              <a:t>‹#›</a:t>
            </a:fld>
            <a:endParaRPr lang="en-US"/>
          </a:p>
        </p:txBody>
      </p:sp>
    </p:spTree>
    <p:extLst>
      <p:ext uri="{BB962C8B-B14F-4D97-AF65-F5344CB8AC3E}">
        <p14:creationId xmlns:p14="http://schemas.microsoft.com/office/powerpoint/2010/main" val="2147680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0CD9A9-B380-4B16-A4BB-88E878E3AFDD}" type="datetimeFigureOut">
              <a:rPr lang="en-US" smtClean="0"/>
              <a:pPr/>
              <a:t>4/14/2015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16815-0FF0-412D-914E-75DE6F7D0812}" type="slidenum">
              <a:rPr lang="en-US" smtClean="0"/>
              <a:pPr/>
              <a:t>‹#›</a:t>
            </a:fld>
            <a:endParaRPr lang="en-US"/>
          </a:p>
        </p:txBody>
      </p:sp>
    </p:spTree>
    <p:extLst>
      <p:ext uri="{BB962C8B-B14F-4D97-AF65-F5344CB8AC3E}">
        <p14:creationId xmlns:p14="http://schemas.microsoft.com/office/powerpoint/2010/main" val="3543450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0CD9A9-B380-4B16-A4BB-88E878E3AFDD}" type="datetimeFigureOut">
              <a:rPr lang="en-US" smtClean="0"/>
              <a:pPr/>
              <a:t>4/14/2015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C16815-0FF0-412D-914E-75DE6F7D0812}" type="slidenum">
              <a:rPr lang="en-US" smtClean="0"/>
              <a:pPr/>
              <a:t>‹#›</a:t>
            </a:fld>
            <a:endParaRPr lang="en-US"/>
          </a:p>
        </p:txBody>
      </p:sp>
    </p:spTree>
    <p:extLst>
      <p:ext uri="{BB962C8B-B14F-4D97-AF65-F5344CB8AC3E}">
        <p14:creationId xmlns:p14="http://schemas.microsoft.com/office/powerpoint/2010/main" val="4182809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0CD9A9-B380-4B16-A4BB-88E878E3AFDD}" type="datetimeFigureOut">
              <a:rPr lang="en-US" smtClean="0"/>
              <a:pPr/>
              <a:t>4/14/2015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C16815-0FF0-412D-914E-75DE6F7D0812}" type="slidenum">
              <a:rPr lang="en-US" smtClean="0"/>
              <a:pPr/>
              <a:t>‹#›</a:t>
            </a:fld>
            <a:endParaRPr lang="en-US"/>
          </a:p>
        </p:txBody>
      </p:sp>
    </p:spTree>
    <p:extLst>
      <p:ext uri="{BB962C8B-B14F-4D97-AF65-F5344CB8AC3E}">
        <p14:creationId xmlns:p14="http://schemas.microsoft.com/office/powerpoint/2010/main" val="2105947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0CD9A9-B380-4B16-A4BB-88E878E3AFDD}" type="datetimeFigureOut">
              <a:rPr lang="en-US" smtClean="0"/>
              <a:pPr/>
              <a:t>4/14/2015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C16815-0FF0-412D-914E-75DE6F7D0812}" type="slidenum">
              <a:rPr lang="en-US" smtClean="0"/>
              <a:pPr/>
              <a:t>‹#›</a:t>
            </a:fld>
            <a:endParaRPr lang="en-US"/>
          </a:p>
        </p:txBody>
      </p:sp>
    </p:spTree>
    <p:extLst>
      <p:ext uri="{BB962C8B-B14F-4D97-AF65-F5344CB8AC3E}">
        <p14:creationId xmlns:p14="http://schemas.microsoft.com/office/powerpoint/2010/main" val="148896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0CD9A9-B380-4B16-A4BB-88E878E3AFDD}" type="datetimeFigureOut">
              <a:rPr lang="en-US" smtClean="0"/>
              <a:pPr/>
              <a:t>4/14/2015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16815-0FF0-412D-914E-75DE6F7D0812}" type="slidenum">
              <a:rPr lang="en-US" smtClean="0"/>
              <a:pPr/>
              <a:t>‹#›</a:t>
            </a:fld>
            <a:endParaRPr lang="en-US"/>
          </a:p>
        </p:txBody>
      </p:sp>
    </p:spTree>
    <p:extLst>
      <p:ext uri="{BB962C8B-B14F-4D97-AF65-F5344CB8AC3E}">
        <p14:creationId xmlns:p14="http://schemas.microsoft.com/office/powerpoint/2010/main" val="1137004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0CD9A9-B380-4B16-A4BB-88E878E3AFDD}" type="datetimeFigureOut">
              <a:rPr lang="en-US" smtClean="0"/>
              <a:pPr/>
              <a:t>4/14/2015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16815-0FF0-412D-914E-75DE6F7D0812}" type="slidenum">
              <a:rPr lang="en-US" smtClean="0"/>
              <a:pPr/>
              <a:t>‹#›</a:t>
            </a:fld>
            <a:endParaRPr lang="en-US"/>
          </a:p>
        </p:txBody>
      </p:sp>
    </p:spTree>
    <p:extLst>
      <p:ext uri="{BB962C8B-B14F-4D97-AF65-F5344CB8AC3E}">
        <p14:creationId xmlns:p14="http://schemas.microsoft.com/office/powerpoint/2010/main" val="2503800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0CD9A9-B380-4B16-A4BB-88E878E3AFDD}" type="datetimeFigureOut">
              <a:rPr lang="en-US" smtClean="0"/>
              <a:pPr/>
              <a:t>4/14/2015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C16815-0FF0-412D-914E-75DE6F7D0812}" type="slidenum">
              <a:rPr lang="en-US" smtClean="0"/>
              <a:pPr/>
              <a:t>‹#›</a:t>
            </a:fld>
            <a:endParaRPr lang="en-US"/>
          </a:p>
        </p:txBody>
      </p:sp>
    </p:spTree>
    <p:extLst>
      <p:ext uri="{BB962C8B-B14F-4D97-AF65-F5344CB8AC3E}">
        <p14:creationId xmlns:p14="http://schemas.microsoft.com/office/powerpoint/2010/main" val="397906592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hyperlink" Target="http://www.totallandcare.or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mailto:total.landcare.mw@gmail.com" TargetMode="External"/><Relationship Id="rId5"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29.emf"/></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28433" y="914400"/>
            <a:ext cx="9144000" cy="5816977"/>
          </a:xfrm>
          <a:prstGeom prst="rect">
            <a:avLst/>
          </a:prstGeom>
          <a:noFill/>
          <a:ln w="9525">
            <a:noFill/>
            <a:miter lim="800000"/>
            <a:headEnd/>
            <a:tailEnd/>
          </a:ln>
        </p:spPr>
        <p:txBody>
          <a:bodyPr wrap="square">
            <a:spAutoFit/>
          </a:bodyPr>
          <a:lstStyle/>
          <a:p>
            <a:pPr marL="360000" lvl="3" algn="ctr">
              <a:lnSpc>
                <a:spcPct val="150000"/>
              </a:lnSpc>
            </a:pPr>
            <a:r>
              <a:rPr kumimoji="1" lang="en-US" sz="4400" b="1" dirty="0" smtClean="0">
                <a:solidFill>
                  <a:srgbClr val="FFFF66"/>
                </a:solidFill>
              </a:rPr>
              <a:t>FMNR IN SOUTHERN AFRICA:</a:t>
            </a:r>
          </a:p>
          <a:p>
            <a:pPr marL="360000" lvl="3" algn="ctr">
              <a:lnSpc>
                <a:spcPct val="150000"/>
              </a:lnSpc>
            </a:pPr>
            <a:r>
              <a:rPr kumimoji="1" lang="en-US" sz="3200" b="1" dirty="0" smtClean="0"/>
              <a:t>FACT0RS MOTIVATING FARMERS </a:t>
            </a:r>
          </a:p>
          <a:p>
            <a:pPr marL="360000" lvl="3" algn="ctr">
              <a:lnSpc>
                <a:spcPct val="150000"/>
              </a:lnSpc>
            </a:pPr>
            <a:r>
              <a:rPr kumimoji="1" lang="en-US" sz="3200" b="1" dirty="0" smtClean="0"/>
              <a:t>WITH ACTIONS AND STRATEGIES FOR SCALING UP</a:t>
            </a:r>
          </a:p>
          <a:p>
            <a:pPr marL="342900" lvl="3" algn="ctr"/>
            <a:endParaRPr kumimoji="1" lang="en-US" sz="3600" b="1" dirty="0" smtClean="0">
              <a:solidFill>
                <a:srgbClr val="FFFF66"/>
              </a:solidFill>
            </a:endParaRPr>
          </a:p>
          <a:p>
            <a:pPr marL="342900" lvl="3" algn="ctr"/>
            <a:r>
              <a:rPr kumimoji="1" lang="en-US" sz="3200" b="1" dirty="0" smtClean="0">
                <a:solidFill>
                  <a:srgbClr val="FFFF66"/>
                </a:solidFill>
              </a:rPr>
              <a:t>TOTAL LANDCARE </a:t>
            </a:r>
          </a:p>
          <a:p>
            <a:pPr marL="342900" lvl="3" algn="ctr"/>
            <a:endParaRPr kumimoji="1" lang="en-US" sz="3600" b="1" dirty="0" smtClean="0">
              <a:solidFill>
                <a:srgbClr val="FFFF66"/>
              </a:solidFill>
            </a:endParaRPr>
          </a:p>
          <a:p>
            <a:pPr marL="342900" lvl="3" algn="ctr">
              <a:spcAft>
                <a:spcPts val="1200"/>
              </a:spcAft>
            </a:pPr>
            <a:r>
              <a:rPr kumimoji="1" lang="en-US" sz="3200" b="1" dirty="0" smtClean="0"/>
              <a:t>Thematic </a:t>
            </a:r>
            <a:r>
              <a:rPr kumimoji="1" lang="en-US" sz="3200" b="1" smtClean="0"/>
              <a:t>Session on </a:t>
            </a:r>
            <a:r>
              <a:rPr kumimoji="1" lang="en-US" sz="3200" b="1" dirty="0" smtClean="0"/>
              <a:t>FMNR</a:t>
            </a:r>
          </a:p>
          <a:p>
            <a:pPr marL="342900" lvl="3" algn="ctr"/>
            <a:r>
              <a:rPr kumimoji="1" lang="en-US" sz="3200" b="1" dirty="0" smtClean="0"/>
              <a:t>CONFERENCE ON BEATING FAMINE</a:t>
            </a:r>
          </a:p>
          <a:p>
            <a:pPr marL="342900" lvl="3" algn="ctr"/>
            <a:r>
              <a:rPr kumimoji="1" lang="en-US" sz="3200" b="1" dirty="0" smtClean="0"/>
              <a:t>APRIL 14-17, 2015</a:t>
            </a:r>
          </a:p>
        </p:txBody>
      </p:sp>
      <p:pic>
        <p:nvPicPr>
          <p:cNvPr id="6" name="Picture 5"/>
          <p:cNvPicPr/>
          <p:nvPr/>
        </p:nvPicPr>
        <p:blipFill>
          <a:blip r:embed="rId3" cstate="print"/>
          <a:srcRect/>
          <a:stretch>
            <a:fillRect/>
          </a:stretch>
        </p:blipFill>
        <p:spPr bwMode="auto">
          <a:xfrm>
            <a:off x="4191000" y="0"/>
            <a:ext cx="990600" cy="914400"/>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25963875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sp>
        <p:nvSpPr>
          <p:cNvPr id="4" name="Content Placeholder 3"/>
          <p:cNvSpPr>
            <a:spLocks noGrp="1"/>
          </p:cNvSpPr>
          <p:nvPr>
            <p:ph sz="half" idx="2"/>
          </p:nvPr>
        </p:nvSpPr>
        <p:spPr>
          <a:xfrm>
            <a:off x="0" y="0"/>
            <a:ext cx="9144000" cy="609600"/>
          </a:xfrm>
        </p:spPr>
        <p:txBody>
          <a:bodyPr>
            <a:noAutofit/>
          </a:bodyPr>
          <a:lstStyle/>
          <a:p>
            <a:pPr algn="ctr">
              <a:buNone/>
            </a:pPr>
            <a:r>
              <a:rPr lang="en-US" sz="2900" b="1" dirty="0" smtClean="0">
                <a:solidFill>
                  <a:srgbClr val="FFFF66"/>
                </a:solidFill>
              </a:rPr>
              <a:t>Winter Beans under </a:t>
            </a:r>
            <a:r>
              <a:rPr lang="en-US" sz="2900" b="1" i="1" dirty="0" smtClean="0">
                <a:solidFill>
                  <a:srgbClr val="FFFF66"/>
                </a:solidFill>
              </a:rPr>
              <a:t>Faidherbia </a:t>
            </a:r>
            <a:r>
              <a:rPr lang="en-US" sz="2900" b="1" dirty="0" smtClean="0">
                <a:solidFill>
                  <a:srgbClr val="FFFF66"/>
                </a:solidFill>
              </a:rPr>
              <a:t>after maize harvest</a:t>
            </a:r>
            <a:endParaRPr lang="en-US" sz="2900" b="1" dirty="0">
              <a:solidFill>
                <a:srgbClr val="FFFF66"/>
              </a:solidFill>
            </a:endParaRPr>
          </a:p>
        </p:txBody>
      </p:sp>
      <p:pic>
        <p:nvPicPr>
          <p:cNvPr id="1026" name="Picture 2" descr="Msangu-beans1"/>
          <p:cNvPicPr>
            <a:picLocks noChangeAspect="1" noChangeArrowheads="1"/>
          </p:cNvPicPr>
          <p:nvPr/>
        </p:nvPicPr>
        <p:blipFill>
          <a:blip r:embed="rId3" cstate="print"/>
          <a:srcRect/>
          <a:stretch>
            <a:fillRect/>
          </a:stretch>
        </p:blipFill>
        <p:spPr bwMode="auto">
          <a:xfrm>
            <a:off x="0" y="609600"/>
            <a:ext cx="9144000" cy="6248400"/>
          </a:xfrm>
          <a:prstGeom prst="rect">
            <a:avLst/>
          </a:prstGeom>
          <a:noFill/>
          <a:ln w="9525">
            <a:noFill/>
            <a:miter lim="800000"/>
            <a:headEnd/>
            <a:tailEnd/>
          </a:ln>
        </p:spPr>
      </p:pic>
    </p:spTree>
    <p:extLst>
      <p:ext uri="{BB962C8B-B14F-4D97-AF65-F5344CB8AC3E}">
        <p14:creationId xmlns:p14="http://schemas.microsoft.com/office/powerpoint/2010/main" val="32852731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531"/>
            <a:ext cx="9144000" cy="953069"/>
          </a:xfrm>
        </p:spPr>
        <p:txBody>
          <a:bodyPr>
            <a:normAutofit/>
          </a:bodyPr>
          <a:lstStyle/>
          <a:p>
            <a:r>
              <a:rPr lang="en-US" sz="3600" b="1" dirty="0" smtClean="0">
                <a:solidFill>
                  <a:srgbClr val="FFFF66"/>
                </a:solidFill>
                <a:effectLst/>
              </a:rPr>
              <a:t>Groundnut Crop under </a:t>
            </a:r>
            <a:r>
              <a:rPr lang="en-US" sz="3600" b="1" i="1" dirty="0" smtClean="0">
                <a:solidFill>
                  <a:srgbClr val="FFFF66"/>
                </a:solidFill>
                <a:effectLst/>
              </a:rPr>
              <a:t>Faidherbia </a:t>
            </a:r>
            <a:r>
              <a:rPr lang="en-US" sz="3600" b="1" dirty="0" smtClean="0">
                <a:solidFill>
                  <a:srgbClr val="FFFF66"/>
                </a:solidFill>
                <a:effectLst/>
              </a:rPr>
              <a:t>in 2014/15</a:t>
            </a:r>
            <a:endParaRPr lang="en-US" sz="3600" b="1" dirty="0">
              <a:solidFill>
                <a:srgbClr val="FFFF66"/>
              </a:solidFill>
              <a:effectLs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569" y="1066800"/>
            <a:ext cx="9114431" cy="5791200"/>
          </a:xfrm>
        </p:spPr>
      </p:pic>
    </p:spTree>
    <p:extLst>
      <p:ext uri="{BB962C8B-B14F-4D97-AF65-F5344CB8AC3E}">
        <p14:creationId xmlns:p14="http://schemas.microsoft.com/office/powerpoint/2010/main" val="33876277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sp>
        <p:nvSpPr>
          <p:cNvPr id="4" name="Content Placeholder 3"/>
          <p:cNvSpPr>
            <a:spLocks noGrp="1"/>
          </p:cNvSpPr>
          <p:nvPr>
            <p:ph sz="half" idx="2"/>
          </p:nvPr>
        </p:nvSpPr>
        <p:spPr>
          <a:xfrm>
            <a:off x="0" y="0"/>
            <a:ext cx="9144000" cy="609600"/>
          </a:xfrm>
        </p:spPr>
        <p:txBody>
          <a:bodyPr>
            <a:noAutofit/>
          </a:bodyPr>
          <a:lstStyle/>
          <a:p>
            <a:pPr algn="ctr">
              <a:buNone/>
            </a:pPr>
            <a:r>
              <a:rPr lang="en-US" sz="2900" b="1" dirty="0" smtClean="0">
                <a:solidFill>
                  <a:srgbClr val="FFFF66"/>
                </a:solidFill>
              </a:rPr>
              <a:t>Cowpea Relay </a:t>
            </a:r>
            <a:r>
              <a:rPr lang="en-US" sz="2900" b="1" dirty="0">
                <a:solidFill>
                  <a:srgbClr val="FFFF66"/>
                </a:solidFill>
              </a:rPr>
              <a:t>C</a:t>
            </a:r>
            <a:r>
              <a:rPr lang="en-US" sz="2900" b="1" dirty="0" smtClean="0">
                <a:solidFill>
                  <a:srgbClr val="FFFF66"/>
                </a:solidFill>
              </a:rPr>
              <a:t>rop under </a:t>
            </a:r>
            <a:r>
              <a:rPr lang="en-US" sz="2900" b="1" i="1" dirty="0" smtClean="0">
                <a:solidFill>
                  <a:srgbClr val="FFFF66"/>
                </a:solidFill>
              </a:rPr>
              <a:t>Faidherbia </a:t>
            </a:r>
            <a:r>
              <a:rPr lang="en-US" sz="2900" b="1" dirty="0" smtClean="0">
                <a:solidFill>
                  <a:srgbClr val="FFFF66"/>
                </a:solidFill>
              </a:rPr>
              <a:t>after maize harvest</a:t>
            </a:r>
            <a:endParaRPr lang="en-US" sz="2900" b="1" dirty="0">
              <a:solidFill>
                <a:srgbClr val="FFFF66"/>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42950"/>
            <a:ext cx="9144000" cy="6115050"/>
          </a:xfrm>
          <a:prstGeom prst="rect">
            <a:avLst/>
          </a:prstGeom>
        </p:spPr>
      </p:pic>
    </p:spTree>
    <p:extLst>
      <p:ext uri="{BB962C8B-B14F-4D97-AF65-F5344CB8AC3E}">
        <p14:creationId xmlns:p14="http://schemas.microsoft.com/office/powerpoint/2010/main" val="17335287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sp>
        <p:nvSpPr>
          <p:cNvPr id="4" name="Content Placeholder 3"/>
          <p:cNvSpPr>
            <a:spLocks noGrp="1"/>
          </p:cNvSpPr>
          <p:nvPr>
            <p:ph sz="half" idx="2"/>
          </p:nvPr>
        </p:nvSpPr>
        <p:spPr>
          <a:xfrm>
            <a:off x="0" y="0"/>
            <a:ext cx="9144000" cy="609600"/>
          </a:xfrm>
        </p:spPr>
        <p:txBody>
          <a:bodyPr>
            <a:noAutofit/>
          </a:bodyPr>
          <a:lstStyle/>
          <a:p>
            <a:pPr algn="ctr">
              <a:buNone/>
            </a:pPr>
            <a:r>
              <a:rPr lang="en-US" sz="2900" b="1" dirty="0" smtClean="0">
                <a:solidFill>
                  <a:srgbClr val="FFFF66"/>
                </a:solidFill>
              </a:rPr>
              <a:t>Cowpea Relay </a:t>
            </a:r>
            <a:r>
              <a:rPr lang="en-US" sz="2900" b="1" dirty="0">
                <a:solidFill>
                  <a:srgbClr val="FFFF66"/>
                </a:solidFill>
              </a:rPr>
              <a:t>C</a:t>
            </a:r>
            <a:r>
              <a:rPr lang="en-US" sz="2900" b="1" dirty="0" smtClean="0">
                <a:solidFill>
                  <a:srgbClr val="FFFF66"/>
                </a:solidFill>
              </a:rPr>
              <a:t>rop under </a:t>
            </a:r>
            <a:r>
              <a:rPr lang="en-US" sz="2900" b="1" i="1" dirty="0" smtClean="0">
                <a:solidFill>
                  <a:srgbClr val="FFFF66"/>
                </a:solidFill>
              </a:rPr>
              <a:t>Faidherbia </a:t>
            </a:r>
            <a:r>
              <a:rPr lang="en-US" sz="2900" b="1" dirty="0" smtClean="0">
                <a:solidFill>
                  <a:srgbClr val="FFFF66"/>
                </a:solidFill>
              </a:rPr>
              <a:t>after maize harvest</a:t>
            </a:r>
            <a:endParaRPr lang="en-US" sz="2900" b="1" dirty="0">
              <a:solidFill>
                <a:srgbClr val="FFFF66"/>
              </a:solidFill>
            </a:endParaRPr>
          </a:p>
        </p:txBody>
      </p:sp>
      <p:pic>
        <p:nvPicPr>
          <p:cNvPr id="6" name="Picture 3" descr="CA Faidherbia Cowpea Relay Crop after Maize Harvest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5799"/>
            <a:ext cx="9144000" cy="614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24914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Box 2"/>
          <p:cNvSpPr txBox="1">
            <a:spLocks noChangeArrowheads="1"/>
          </p:cNvSpPr>
          <p:nvPr/>
        </p:nvSpPr>
        <p:spPr bwMode="auto">
          <a:xfrm>
            <a:off x="0" y="5440363"/>
            <a:ext cx="90344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Font typeface="Arial Narrow" pitchFamily="34" charset="0"/>
              <a:buChar char="●"/>
              <a:defRPr sz="2800">
                <a:solidFill>
                  <a:schemeClr val="tx1"/>
                </a:solidFill>
                <a:latin typeface="Calibri" pitchFamily="34" charset="0"/>
                <a:ea typeface="ＭＳ Ｐゴシック" pitchFamily="34" charset="-128"/>
              </a:defRPr>
            </a:lvl1pPr>
            <a:lvl2pPr marL="742950" indent="-285750" eaLnBrk="0" hangingPunct="0">
              <a:spcBef>
                <a:spcPct val="20000"/>
              </a:spcBef>
              <a:buClr>
                <a:srgbClr val="669900"/>
              </a:buClr>
              <a:buFont typeface="Wingdings 3" pitchFamily="18" charset="2"/>
              <a:buChar char=""/>
              <a:defRPr sz="2400">
                <a:solidFill>
                  <a:srgbClr val="292929"/>
                </a:solidFill>
                <a:latin typeface="Calibri" pitchFamily="34" charset="0"/>
                <a:ea typeface="ＭＳ Ｐゴシック" pitchFamily="34" charset="-128"/>
              </a:defRPr>
            </a:lvl2pPr>
            <a:lvl3pPr marL="1143000" indent="-228600" eaLnBrk="0" hangingPunct="0">
              <a:spcBef>
                <a:spcPct val="20000"/>
              </a:spcBef>
              <a:buClr>
                <a:srgbClr val="336600"/>
              </a:buClr>
              <a:buFont typeface="Wingdings 2" pitchFamily="18" charset="2"/>
              <a:buChar char="®"/>
              <a:defRPr sz="2400">
                <a:solidFill>
                  <a:srgbClr val="292929"/>
                </a:solidFill>
                <a:latin typeface="Calibri"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ClrTx/>
              <a:buFontTx/>
              <a:buNone/>
            </a:pPr>
            <a:r>
              <a:rPr lang="en-US" altLang="en-US" sz="3200" b="1" dirty="0">
                <a:latin typeface="Arial" charset="0"/>
              </a:rPr>
              <a:t>Healthy Maize </a:t>
            </a:r>
            <a:r>
              <a:rPr lang="en-US" altLang="en-US" sz="3200" b="1" dirty="0" smtClean="0">
                <a:latin typeface="Arial" charset="0"/>
              </a:rPr>
              <a:t>with </a:t>
            </a:r>
            <a:r>
              <a:rPr lang="en-US" altLang="en-US" sz="3200" b="1" dirty="0">
                <a:latin typeface="Arial" charset="0"/>
              </a:rPr>
              <a:t>10 year old </a:t>
            </a:r>
            <a:r>
              <a:rPr lang="en-US" altLang="en-US" sz="3200" b="1" i="1" dirty="0" smtClean="0">
                <a:latin typeface="Arial" charset="0"/>
              </a:rPr>
              <a:t>Faidherbia</a:t>
            </a:r>
            <a:endParaRPr lang="en-US" altLang="en-US" sz="3200" b="1" dirty="0">
              <a:latin typeface="Arial" charset="0"/>
            </a:endParaRPr>
          </a:p>
        </p:txBody>
      </p:sp>
    </p:spTree>
    <p:extLst>
      <p:ext uri="{BB962C8B-B14F-4D97-AF65-F5344CB8AC3E}">
        <p14:creationId xmlns:p14="http://schemas.microsoft.com/office/powerpoint/2010/main" val="13033463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067800" cy="1066800"/>
          </a:xfrm>
        </p:spPr>
        <p:txBody>
          <a:bodyPr>
            <a:noAutofit/>
          </a:bodyPr>
          <a:lstStyle/>
          <a:p>
            <a:r>
              <a:rPr lang="en-US" sz="3600" b="1" dirty="0" smtClean="0">
                <a:solidFill>
                  <a:srgbClr val="FFFF66"/>
                </a:solidFill>
                <a:effectLst/>
              </a:rPr>
              <a:t>Land ready for planting with natural regenerating </a:t>
            </a:r>
            <a:r>
              <a:rPr lang="en-US" sz="3600" b="1" i="1" dirty="0">
                <a:solidFill>
                  <a:srgbClr val="FFFF66"/>
                </a:solidFill>
              </a:rPr>
              <a:t>F</a:t>
            </a:r>
            <a:r>
              <a:rPr lang="en-US" sz="3600" b="1" i="1" dirty="0" smtClean="0">
                <a:solidFill>
                  <a:srgbClr val="FFFF66"/>
                </a:solidFill>
                <a:effectLst/>
              </a:rPr>
              <a:t>aidherbia</a:t>
            </a:r>
            <a:endParaRPr lang="en-US" sz="3600" b="1" dirty="0">
              <a:solidFill>
                <a:srgbClr val="FFFF66"/>
              </a:solidFill>
              <a:effectLst/>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386954"/>
            <a:ext cx="9144000" cy="5448300"/>
          </a:xfrm>
        </p:spPr>
      </p:pic>
    </p:spTree>
    <p:extLst>
      <p:ext uri="{BB962C8B-B14F-4D97-AF65-F5344CB8AC3E}">
        <p14:creationId xmlns:p14="http://schemas.microsoft.com/office/powerpoint/2010/main" val="1165486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845"/>
            <a:ext cx="9144000" cy="577755"/>
          </a:xfrm>
        </p:spPr>
        <p:txBody>
          <a:bodyPr>
            <a:normAutofit fontScale="90000"/>
          </a:bodyPr>
          <a:lstStyle/>
          <a:p>
            <a:r>
              <a:rPr lang="en-US" sz="3600" b="1" dirty="0" smtClean="0">
                <a:solidFill>
                  <a:srgbClr val="FFFF66"/>
                </a:solidFill>
              </a:rPr>
              <a:t>Young Maize Crop under CA with Faidherbia</a:t>
            </a:r>
            <a:endParaRPr lang="en-US" sz="3600" b="1" dirty="0">
              <a:solidFill>
                <a:srgbClr val="FFFF66"/>
              </a:solidFill>
            </a:endParaRPr>
          </a:p>
        </p:txBody>
      </p:sp>
      <p:pic>
        <p:nvPicPr>
          <p:cNvPr id="3" name="Picture 1" descr="Agroforestry Faidherbia albida trees with CA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98665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0" y="130175"/>
            <a:ext cx="8493125" cy="647700"/>
          </a:xfrm>
        </p:spPr>
        <p:txBody>
          <a:bodyPr/>
          <a:lstStyle/>
          <a:p>
            <a:pPr algn="ctr"/>
            <a:r>
              <a:rPr lang="en-US" altLang="en-US" sz="3600" b="1" dirty="0" smtClean="0">
                <a:solidFill>
                  <a:srgbClr val="FFFF66"/>
                </a:solidFill>
                <a:effectLst>
                  <a:outerShdw blurRad="38100" dist="38100" dir="2700000" algn="tl">
                    <a:srgbClr val="000000">
                      <a:alpha val="43137"/>
                    </a:srgbClr>
                  </a:outerShdw>
                </a:effectLst>
              </a:rPr>
              <a:t>CA with 10 year-old Faidherbia trees</a:t>
            </a:r>
          </a:p>
        </p:txBody>
      </p:sp>
      <p:pic>
        <p:nvPicPr>
          <p:cNvPr id="8806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77874"/>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0"/>
            <a:ext cx="6858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75711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Autofit/>
          </a:bodyPr>
          <a:lstStyle/>
          <a:p>
            <a:r>
              <a:rPr lang="en-US" sz="3200" b="1" dirty="0" smtClean="0">
                <a:solidFill>
                  <a:srgbClr val="FFFF66"/>
                </a:solidFill>
              </a:rPr>
              <a:t>Farm land under CA with </a:t>
            </a:r>
            <a:r>
              <a:rPr lang="en-US" sz="3200" b="1" i="1" dirty="0" smtClean="0">
                <a:solidFill>
                  <a:srgbClr val="FFFF66"/>
                </a:solidFill>
              </a:rPr>
              <a:t>Faidherbia </a:t>
            </a:r>
            <a:r>
              <a:rPr lang="en-US" sz="3200" b="1" dirty="0" smtClean="0">
                <a:solidFill>
                  <a:srgbClr val="FFFF66"/>
                </a:solidFill>
              </a:rPr>
              <a:t>after the maize harvest leaving Crop Residues on the Soil Surface</a:t>
            </a:r>
            <a:endParaRPr lang="en-US" sz="3200" b="1" dirty="0">
              <a:solidFill>
                <a:srgbClr val="FFFF66"/>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34654042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34400" cy="1295400"/>
          </a:xfrm>
        </p:spPr>
        <p:txBody>
          <a:bodyPr>
            <a:noAutofit/>
          </a:bodyPr>
          <a:lstStyle/>
          <a:p>
            <a:pPr algn="ctr">
              <a:defRPr/>
            </a:pPr>
            <a:r>
              <a:rPr lang="en-ZA" sz="2700" b="1" dirty="0" smtClean="0"/>
              <a:t>Effects of Faidherbia on Farmer Maize Yields (kg/ha) in Malawi under CA vs. Ridge Tillage, 2010/11 (all plots used the same type &amp; amount of fertilizer at modest rates)</a:t>
            </a:r>
            <a:endParaRPr lang="en-ZA" sz="2700" dirty="0"/>
          </a:p>
        </p:txBody>
      </p:sp>
      <p:pic>
        <p:nvPicPr>
          <p:cNvPr id="778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8200" y="0"/>
            <a:ext cx="6858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ontent Placeholder 5"/>
          <p:cNvGraphicFramePr>
            <a:graphicFrameLocks noGrp="1"/>
          </p:cNvGraphicFramePr>
          <p:nvPr>
            <p:ph idx="1"/>
            <p:extLst>
              <p:ext uri="{D42A27DB-BD31-4B8C-83A1-F6EECF244321}">
                <p14:modId xmlns:p14="http://schemas.microsoft.com/office/powerpoint/2010/main" val="1059529946"/>
              </p:ext>
            </p:extLst>
          </p:nvPr>
        </p:nvGraphicFramePr>
        <p:xfrm>
          <a:off x="76200" y="1600200"/>
          <a:ext cx="9067800"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362200" y="1719590"/>
            <a:ext cx="3581400" cy="523220"/>
          </a:xfrm>
          <a:prstGeom prst="rect">
            <a:avLst/>
          </a:prstGeom>
          <a:noFill/>
        </p:spPr>
        <p:txBody>
          <a:bodyPr wrap="square" rtlCol="0">
            <a:spAutoFit/>
          </a:bodyPr>
          <a:lstStyle/>
          <a:p>
            <a:r>
              <a:rPr lang="en-US" sz="2800" b="1" dirty="0" smtClean="0"/>
              <a:t>38% Increase in Yield</a:t>
            </a:r>
            <a:endParaRPr lang="en-US" sz="2800" b="1" dirty="0"/>
          </a:p>
        </p:txBody>
      </p:sp>
    </p:spTree>
    <p:extLst>
      <p:ext uri="{BB962C8B-B14F-4D97-AF65-F5344CB8AC3E}">
        <p14:creationId xmlns:p14="http://schemas.microsoft.com/office/powerpoint/2010/main" val="30558147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45"/>
            <a:ext cx="8229600" cy="715962"/>
          </a:xfrm>
        </p:spPr>
        <p:txBody>
          <a:bodyPr>
            <a:normAutofit fontScale="90000"/>
          </a:bodyPr>
          <a:lstStyle/>
          <a:p>
            <a:r>
              <a:rPr lang="en-US" b="1" dirty="0" smtClean="0">
                <a:solidFill>
                  <a:srgbClr val="FFFF66"/>
                </a:solidFill>
              </a:rPr>
              <a:t>STRUCTURE OF PRESENTATION</a:t>
            </a:r>
            <a:endParaRPr lang="en-US" b="1" dirty="0">
              <a:solidFill>
                <a:srgbClr val="FFFF66"/>
              </a:solidFill>
            </a:endParaRPr>
          </a:p>
        </p:txBody>
      </p:sp>
      <p:sp>
        <p:nvSpPr>
          <p:cNvPr id="3" name="Content Placeholder 2"/>
          <p:cNvSpPr>
            <a:spLocks noGrp="1"/>
          </p:cNvSpPr>
          <p:nvPr>
            <p:ph idx="1"/>
          </p:nvPr>
        </p:nvSpPr>
        <p:spPr>
          <a:xfrm>
            <a:off x="0" y="914400"/>
            <a:ext cx="9144000" cy="5943600"/>
          </a:xfrm>
        </p:spPr>
        <p:txBody>
          <a:bodyPr>
            <a:noAutofit/>
          </a:bodyPr>
          <a:lstStyle/>
          <a:p>
            <a:pPr marL="514350" indent="-514350">
              <a:lnSpc>
                <a:spcPct val="110000"/>
              </a:lnSpc>
              <a:spcAft>
                <a:spcPts val="1200"/>
              </a:spcAft>
              <a:buFont typeface="+mj-lt"/>
              <a:buAutoNum type="arabicPeriod"/>
            </a:pPr>
            <a:r>
              <a:rPr lang="en-US" sz="3000" b="1" u="sng" dirty="0" smtClean="0"/>
              <a:t>Faidherbia albida </a:t>
            </a:r>
            <a:r>
              <a:rPr lang="en-US" sz="3000" b="1" dirty="0" smtClean="0"/>
              <a:t>in Malawi highlighting its value and impact on crops in areas where the tree is naturally found in Malawi.</a:t>
            </a:r>
          </a:p>
          <a:p>
            <a:pPr marL="514350" indent="-514350">
              <a:lnSpc>
                <a:spcPct val="110000"/>
              </a:lnSpc>
              <a:spcAft>
                <a:spcPts val="1200"/>
              </a:spcAft>
              <a:buFont typeface="+mj-lt"/>
              <a:buAutoNum type="arabicPeriod"/>
            </a:pPr>
            <a:r>
              <a:rPr lang="en-US" sz="3000" b="1" dirty="0" smtClean="0">
                <a:solidFill>
                  <a:srgbClr val="FFFF66"/>
                </a:solidFill>
              </a:rPr>
              <a:t>FMNR with other trees outside the “</a:t>
            </a:r>
            <a:r>
              <a:rPr lang="en-US" sz="3000" b="1" i="1" u="sng" dirty="0">
                <a:solidFill>
                  <a:srgbClr val="FFFF66"/>
                </a:solidFill>
              </a:rPr>
              <a:t>F</a:t>
            </a:r>
            <a:r>
              <a:rPr lang="en-US" sz="3000" b="1" i="1" u="sng" dirty="0" smtClean="0">
                <a:solidFill>
                  <a:srgbClr val="FFFF66"/>
                </a:solidFill>
              </a:rPr>
              <a:t>aidherbia belt</a:t>
            </a:r>
            <a:r>
              <a:rPr lang="en-US" sz="3000" b="1" dirty="0" smtClean="0">
                <a:solidFill>
                  <a:srgbClr val="FFFF66"/>
                </a:solidFill>
              </a:rPr>
              <a:t>”, with a focus on the diversity, density &amp; management of trees in the </a:t>
            </a:r>
            <a:r>
              <a:rPr lang="en-US" sz="3000" b="1" dirty="0">
                <a:solidFill>
                  <a:srgbClr val="FFFF66"/>
                </a:solidFill>
              </a:rPr>
              <a:t>c</a:t>
            </a:r>
            <a:r>
              <a:rPr lang="en-US" sz="3000" b="1" dirty="0" smtClean="0">
                <a:solidFill>
                  <a:srgbClr val="FFFF66"/>
                </a:solidFill>
              </a:rPr>
              <a:t>entral upland region of Malawi.  </a:t>
            </a:r>
          </a:p>
          <a:p>
            <a:pPr marL="514350" indent="-514350">
              <a:lnSpc>
                <a:spcPct val="110000"/>
              </a:lnSpc>
              <a:spcAft>
                <a:spcPts val="1200"/>
              </a:spcAft>
              <a:buFont typeface="+mj-lt"/>
              <a:buAutoNum type="arabicPeriod"/>
            </a:pPr>
            <a:r>
              <a:rPr lang="en-US" sz="3000" b="1" dirty="0" smtClean="0"/>
              <a:t>Factors motivating farmers for FMNR and its management.</a:t>
            </a:r>
          </a:p>
          <a:p>
            <a:pPr marL="514350" indent="-514350">
              <a:lnSpc>
                <a:spcPct val="110000"/>
              </a:lnSpc>
              <a:spcAft>
                <a:spcPts val="1200"/>
              </a:spcAft>
              <a:buFont typeface="+mj-lt"/>
              <a:buAutoNum type="arabicPeriod"/>
            </a:pPr>
            <a:r>
              <a:rPr lang="en-US" sz="3000" b="1" dirty="0" smtClean="0">
                <a:solidFill>
                  <a:srgbClr val="FFFF66"/>
                </a:solidFill>
              </a:rPr>
              <a:t>Actions and strategies for upscaling</a:t>
            </a:r>
          </a:p>
          <a:p>
            <a:pPr>
              <a:lnSpc>
                <a:spcPct val="110000"/>
              </a:lnSpc>
              <a:spcAft>
                <a:spcPts val="1200"/>
              </a:spcAft>
            </a:pPr>
            <a:endParaRPr lang="en-US" sz="2800" b="1" dirty="0" smtClean="0"/>
          </a:p>
          <a:p>
            <a:pPr>
              <a:lnSpc>
                <a:spcPct val="110000"/>
              </a:lnSpc>
              <a:spcAft>
                <a:spcPts val="1200"/>
              </a:spcAft>
            </a:pPr>
            <a:endParaRPr lang="en-US" sz="2800" b="1" dirty="0"/>
          </a:p>
        </p:txBody>
      </p:sp>
    </p:spTree>
    <p:extLst>
      <p:ext uri="{BB962C8B-B14F-4D97-AF65-F5344CB8AC3E}">
        <p14:creationId xmlns:p14="http://schemas.microsoft.com/office/powerpoint/2010/main" val="30712941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Autofit/>
          </a:bodyPr>
          <a:lstStyle/>
          <a:p>
            <a:r>
              <a:rPr lang="en-US" sz="2700" b="1" dirty="0" smtClean="0"/>
              <a:t>Effects </a:t>
            </a:r>
            <a:r>
              <a:rPr lang="en-US" sz="2700" b="1" dirty="0"/>
              <a:t>of Faidherbia on Maize Yields under CA vs </a:t>
            </a:r>
            <a:r>
              <a:rPr lang="en-US" sz="2700" b="1" dirty="0" smtClean="0"/>
              <a:t>Ridge </a:t>
            </a:r>
            <a:r>
              <a:rPr lang="en-US" sz="2700" b="1" dirty="0"/>
              <a:t>Tillage, 2013/14 (different letters </a:t>
            </a:r>
            <a:r>
              <a:rPr lang="en-US" sz="2700" b="1" dirty="0" smtClean="0"/>
              <a:t>are significant </a:t>
            </a:r>
            <a:r>
              <a:rPr lang="en-US" sz="2700" b="1" dirty="0"/>
              <a:t>at p &lt; 0.001</a:t>
            </a:r>
            <a:r>
              <a:rPr lang="en-US" sz="2700" b="1" dirty="0" smtClean="0"/>
              <a:t>)</a:t>
            </a:r>
            <a:endParaRPr lang="en-US" sz="27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95020459"/>
              </p:ext>
            </p:extLst>
          </p:nvPr>
        </p:nvGraphicFramePr>
        <p:xfrm>
          <a:off x="0" y="1066800"/>
          <a:ext cx="9144000" cy="5791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582327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52400" y="152400"/>
            <a:ext cx="8229600" cy="1143000"/>
          </a:xfrm>
        </p:spPr>
        <p:txBody>
          <a:bodyPr>
            <a:noAutofit/>
          </a:bodyPr>
          <a:lstStyle/>
          <a:p>
            <a:pPr algn="ctr"/>
            <a:r>
              <a:rPr lang="en-ZA" altLang="en-US" sz="2600" b="1" dirty="0" smtClean="0">
                <a:solidFill>
                  <a:schemeClr val="tx1">
                    <a:lumMod val="95000"/>
                  </a:schemeClr>
                </a:solidFill>
              </a:rPr>
              <a:t>Maize Yields with CA Under and Away from </a:t>
            </a:r>
            <a:r>
              <a:rPr lang="en-ZA" altLang="en-US" sz="2600" b="1" i="1" dirty="0" err="1" smtClean="0">
                <a:solidFill>
                  <a:schemeClr val="tx1">
                    <a:lumMod val="95000"/>
                  </a:schemeClr>
                </a:solidFill>
              </a:rPr>
              <a:t>Faidherbia</a:t>
            </a:r>
            <a:r>
              <a:rPr lang="en-ZA" altLang="en-US" sz="2600" b="1" dirty="0" smtClean="0">
                <a:solidFill>
                  <a:schemeClr val="tx1">
                    <a:lumMod val="95000"/>
                  </a:schemeClr>
                </a:solidFill>
              </a:rPr>
              <a:t> from 40 farmer fields in Zambia – Average Yield Increase was 220% (</a:t>
            </a:r>
            <a:r>
              <a:rPr lang="en-ZA" altLang="en-US" sz="2600" b="1" u="sng" dirty="0" smtClean="0">
                <a:solidFill>
                  <a:schemeClr val="tx1">
                    <a:lumMod val="95000"/>
                  </a:schemeClr>
                </a:solidFill>
              </a:rPr>
              <a:t>Source: CFU Zambia</a:t>
            </a:r>
            <a:r>
              <a:rPr lang="en-ZA" altLang="en-US" sz="2600" b="1" dirty="0" smtClean="0">
                <a:solidFill>
                  <a:schemeClr val="tx1">
                    <a:lumMod val="95000"/>
                  </a:schemeClr>
                </a:solidFill>
              </a:rPr>
              <a: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83394671"/>
              </p:ext>
            </p:extLst>
          </p:nvPr>
        </p:nvGraphicFramePr>
        <p:xfrm>
          <a:off x="228600" y="1295400"/>
          <a:ext cx="8763000" cy="5562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629411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8229600" cy="914400"/>
          </a:xfrm>
        </p:spPr>
        <p:txBody>
          <a:bodyPr>
            <a:normAutofit/>
          </a:bodyPr>
          <a:lstStyle/>
          <a:p>
            <a:r>
              <a:rPr lang="en-US" sz="4000" b="1" dirty="0" smtClean="0">
                <a:solidFill>
                  <a:srgbClr val="FFFF66"/>
                </a:solidFill>
              </a:rPr>
              <a:t>Farmer Motivation for FMNR</a:t>
            </a:r>
            <a:endParaRPr lang="en-US" sz="4000" b="1" dirty="0">
              <a:solidFill>
                <a:srgbClr val="FFFF66"/>
              </a:solidFill>
            </a:endParaRPr>
          </a:p>
        </p:txBody>
      </p:sp>
      <p:sp>
        <p:nvSpPr>
          <p:cNvPr id="3" name="Subtitle 2"/>
          <p:cNvSpPr>
            <a:spLocks noGrp="1"/>
          </p:cNvSpPr>
          <p:nvPr>
            <p:ph type="subTitle" idx="1"/>
          </p:nvPr>
        </p:nvSpPr>
        <p:spPr>
          <a:xfrm>
            <a:off x="152400" y="914400"/>
            <a:ext cx="8763000" cy="5791200"/>
          </a:xfrm>
        </p:spPr>
        <p:txBody>
          <a:bodyPr>
            <a:noAutofit/>
          </a:bodyPr>
          <a:lstStyle/>
          <a:p>
            <a:pPr marL="457200" indent="-457200" algn="l">
              <a:spcAft>
                <a:spcPts val="900"/>
              </a:spcAft>
              <a:buFont typeface="Wingdings" panose="05000000000000000000" pitchFamily="2" charset="2"/>
              <a:buChar char="q"/>
            </a:pPr>
            <a:r>
              <a:rPr lang="en-US" sz="2700" b="1" dirty="0" smtClean="0">
                <a:solidFill>
                  <a:srgbClr val="FFFF66"/>
                </a:solidFill>
              </a:rPr>
              <a:t>Limited Options </a:t>
            </a:r>
            <a:r>
              <a:rPr lang="en-US" sz="2700" b="1" dirty="0">
                <a:solidFill>
                  <a:srgbClr val="FFFF66"/>
                </a:solidFill>
              </a:rPr>
              <a:t>for </a:t>
            </a:r>
            <a:r>
              <a:rPr lang="en-US" sz="2700" b="1" dirty="0" smtClean="0">
                <a:solidFill>
                  <a:srgbClr val="FFFF66"/>
                </a:solidFill>
              </a:rPr>
              <a:t>tree planting </a:t>
            </a:r>
            <a:r>
              <a:rPr lang="en-US" sz="2700" b="1" dirty="0" smtClean="0">
                <a:solidFill>
                  <a:schemeClr val="tx1"/>
                </a:solidFill>
              </a:rPr>
              <a:t>– opportunities for planting </a:t>
            </a:r>
            <a:r>
              <a:rPr lang="en-US" sz="2700" b="1" dirty="0">
                <a:solidFill>
                  <a:schemeClr val="tx1"/>
                </a:solidFill>
              </a:rPr>
              <a:t>trees are limited by </a:t>
            </a:r>
            <a:r>
              <a:rPr lang="en-US" sz="2700" b="1" dirty="0" smtClean="0">
                <a:solidFill>
                  <a:schemeClr val="tx1"/>
                </a:solidFill>
              </a:rPr>
              <a:t>lack of knowledge and inputs (and their timely provision) coupled by labor </a:t>
            </a:r>
            <a:r>
              <a:rPr lang="en-US" sz="2700" b="1" dirty="0">
                <a:solidFill>
                  <a:schemeClr val="tx1"/>
                </a:solidFill>
              </a:rPr>
              <a:t>demands for farming and small land holdings</a:t>
            </a:r>
          </a:p>
          <a:p>
            <a:pPr marL="457200" lvl="0" indent="-457200" algn="l">
              <a:spcAft>
                <a:spcPts val="900"/>
              </a:spcAft>
              <a:buFont typeface="Wingdings" panose="05000000000000000000" pitchFamily="2" charset="2"/>
              <a:buChar char="q"/>
            </a:pPr>
            <a:r>
              <a:rPr lang="en-US" sz="2700" b="1" dirty="0" smtClean="0">
                <a:solidFill>
                  <a:srgbClr val="FFFF66"/>
                </a:solidFill>
              </a:rPr>
              <a:t>Low Cost, Easy and Flexible to do </a:t>
            </a:r>
            <a:r>
              <a:rPr lang="en-US" sz="2700" b="1" dirty="0" smtClean="0">
                <a:solidFill>
                  <a:schemeClr val="tx1"/>
                </a:solidFill>
              </a:rPr>
              <a:t>– Farmer driven practice; most </a:t>
            </a:r>
            <a:r>
              <a:rPr lang="en-US" sz="2700" b="1" dirty="0">
                <a:solidFill>
                  <a:schemeClr val="tx1"/>
                </a:solidFill>
              </a:rPr>
              <a:t>work </a:t>
            </a:r>
            <a:r>
              <a:rPr lang="en-US" sz="2700" b="1" dirty="0" smtClean="0">
                <a:solidFill>
                  <a:schemeClr val="tx1"/>
                </a:solidFill>
              </a:rPr>
              <a:t>is done </a:t>
            </a:r>
            <a:r>
              <a:rPr lang="en-US" sz="2700" b="1" dirty="0">
                <a:solidFill>
                  <a:schemeClr val="tx1"/>
                </a:solidFill>
              </a:rPr>
              <a:t>in the dry season </a:t>
            </a:r>
            <a:r>
              <a:rPr lang="en-US" sz="2700" b="1" dirty="0" smtClean="0">
                <a:solidFill>
                  <a:schemeClr val="tx1"/>
                </a:solidFill>
              </a:rPr>
              <a:t>which minimizes </a:t>
            </a:r>
            <a:r>
              <a:rPr lang="en-US" sz="2700" b="1" dirty="0">
                <a:solidFill>
                  <a:schemeClr val="tx1"/>
                </a:solidFill>
              </a:rPr>
              <a:t>labor conflicts with farming; </a:t>
            </a:r>
            <a:r>
              <a:rPr lang="en-US" sz="2700" b="1" dirty="0" smtClean="0">
                <a:solidFill>
                  <a:schemeClr val="tx1"/>
                </a:solidFill>
              </a:rPr>
              <a:t>avoids the </a:t>
            </a:r>
            <a:r>
              <a:rPr lang="ru-RU" sz="2700" b="1" dirty="0" smtClean="0">
                <a:solidFill>
                  <a:schemeClr val="tx1"/>
                </a:solidFill>
              </a:rPr>
              <a:t>huge </a:t>
            </a:r>
            <a:r>
              <a:rPr lang="ru-RU" sz="2700" b="1" dirty="0">
                <a:solidFill>
                  <a:schemeClr val="tx1"/>
                </a:solidFill>
              </a:rPr>
              <a:t>expense and </a:t>
            </a:r>
            <a:r>
              <a:rPr lang="ru-RU" sz="2700" b="1" dirty="0" smtClean="0">
                <a:solidFill>
                  <a:schemeClr val="tx1"/>
                </a:solidFill>
              </a:rPr>
              <a:t>effort </a:t>
            </a:r>
            <a:r>
              <a:rPr lang="en-US" sz="2700" b="1" dirty="0">
                <a:solidFill>
                  <a:schemeClr val="tx1"/>
                </a:solidFill>
              </a:rPr>
              <a:t>to raise, </a:t>
            </a:r>
            <a:r>
              <a:rPr lang="ru-RU" sz="2700" b="1" dirty="0">
                <a:solidFill>
                  <a:schemeClr val="tx1"/>
                </a:solidFill>
              </a:rPr>
              <a:t>transport</a:t>
            </a:r>
            <a:r>
              <a:rPr lang="en-US" sz="2700" b="1" dirty="0">
                <a:solidFill>
                  <a:schemeClr val="tx1"/>
                </a:solidFill>
              </a:rPr>
              <a:t>, </a:t>
            </a:r>
            <a:r>
              <a:rPr lang="ru-RU" sz="2700" b="1" dirty="0">
                <a:solidFill>
                  <a:schemeClr val="tx1"/>
                </a:solidFill>
              </a:rPr>
              <a:t>out-plant</a:t>
            </a:r>
            <a:r>
              <a:rPr lang="en-US" sz="2700" b="1" dirty="0">
                <a:solidFill>
                  <a:schemeClr val="tx1"/>
                </a:solidFill>
              </a:rPr>
              <a:t>, manage, </a:t>
            </a:r>
            <a:r>
              <a:rPr lang="ru-RU" sz="2700" b="1" dirty="0">
                <a:solidFill>
                  <a:schemeClr val="tx1"/>
                </a:solidFill>
              </a:rPr>
              <a:t>and protect seedlings produced in nurseries. </a:t>
            </a:r>
            <a:endParaRPr lang="en-US" sz="2700" b="1" dirty="0" smtClean="0">
              <a:solidFill>
                <a:schemeClr val="tx1"/>
              </a:solidFill>
            </a:endParaRPr>
          </a:p>
          <a:p>
            <a:pPr marL="457200" indent="-457200" algn="l">
              <a:spcAft>
                <a:spcPts val="900"/>
              </a:spcAft>
              <a:buFont typeface="Wingdings" panose="05000000000000000000" pitchFamily="2" charset="2"/>
              <a:buChar char="q"/>
            </a:pPr>
            <a:r>
              <a:rPr lang="en-US" sz="2800" b="1" dirty="0">
                <a:solidFill>
                  <a:srgbClr val="FFFF66"/>
                </a:solidFill>
              </a:rPr>
              <a:t>Adaptability - </a:t>
            </a:r>
            <a:r>
              <a:rPr lang="ru-RU" sz="2800" b="1" dirty="0">
                <a:solidFill>
                  <a:schemeClr val="tx1"/>
                </a:solidFill>
              </a:rPr>
              <a:t>Natural trees </a:t>
            </a:r>
            <a:r>
              <a:rPr lang="en-US" sz="2800" b="1" dirty="0">
                <a:solidFill>
                  <a:schemeClr val="tx1"/>
                </a:solidFill>
              </a:rPr>
              <a:t>have well established root systems and </a:t>
            </a:r>
            <a:r>
              <a:rPr lang="ru-RU" sz="2800" b="1" dirty="0">
                <a:solidFill>
                  <a:schemeClr val="tx1"/>
                </a:solidFill>
              </a:rPr>
              <a:t>are well adapted to the </a:t>
            </a:r>
            <a:r>
              <a:rPr lang="en-US" sz="2800" b="1" dirty="0">
                <a:solidFill>
                  <a:schemeClr val="tx1"/>
                </a:solidFill>
              </a:rPr>
              <a:t>local </a:t>
            </a:r>
            <a:r>
              <a:rPr lang="ru-RU" sz="2800" b="1" dirty="0">
                <a:solidFill>
                  <a:schemeClr val="tx1"/>
                </a:solidFill>
              </a:rPr>
              <a:t>ecology </a:t>
            </a:r>
            <a:r>
              <a:rPr lang="en-US" sz="2800" b="1" dirty="0">
                <a:solidFill>
                  <a:schemeClr val="tx1"/>
                </a:solidFill>
              </a:rPr>
              <a:t>with strong tolerance </a:t>
            </a:r>
            <a:r>
              <a:rPr lang="ru-RU" sz="2800" b="1" dirty="0">
                <a:solidFill>
                  <a:schemeClr val="tx1"/>
                </a:solidFill>
              </a:rPr>
              <a:t>to drought, fire, browsing, pests and diseases. </a:t>
            </a:r>
            <a:endParaRPr lang="en-US" sz="2800" b="1" dirty="0">
              <a:solidFill>
                <a:schemeClr val="tx1"/>
              </a:solidFill>
            </a:endParaRP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0" y="0"/>
            <a:ext cx="76200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70849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
            <a:ext cx="7772400" cy="914400"/>
          </a:xfrm>
        </p:spPr>
        <p:txBody>
          <a:bodyPr>
            <a:normAutofit/>
          </a:bodyPr>
          <a:lstStyle/>
          <a:p>
            <a:r>
              <a:rPr lang="en-US" sz="4000" b="1" dirty="0">
                <a:solidFill>
                  <a:srgbClr val="FFFF66"/>
                </a:solidFill>
              </a:rPr>
              <a:t>Farmer Motivation for FMNR</a:t>
            </a:r>
          </a:p>
        </p:txBody>
      </p:sp>
      <p:sp>
        <p:nvSpPr>
          <p:cNvPr id="3" name="Subtitle 2"/>
          <p:cNvSpPr>
            <a:spLocks noGrp="1"/>
          </p:cNvSpPr>
          <p:nvPr>
            <p:ph type="subTitle" idx="1"/>
          </p:nvPr>
        </p:nvSpPr>
        <p:spPr>
          <a:xfrm>
            <a:off x="0" y="1066800"/>
            <a:ext cx="9067800" cy="5791200"/>
          </a:xfrm>
        </p:spPr>
        <p:txBody>
          <a:bodyPr>
            <a:normAutofit fontScale="92500" lnSpcReduction="10000"/>
          </a:bodyPr>
          <a:lstStyle/>
          <a:p>
            <a:pPr marL="457200" indent="-457200" algn="l">
              <a:lnSpc>
                <a:spcPct val="120000"/>
              </a:lnSpc>
              <a:spcAft>
                <a:spcPts val="1800"/>
              </a:spcAft>
              <a:buFont typeface="Wingdings" panose="05000000000000000000" pitchFamily="2" charset="2"/>
              <a:buChar char="q"/>
            </a:pPr>
            <a:r>
              <a:rPr lang="en-US" sz="2800" b="1" dirty="0">
                <a:solidFill>
                  <a:srgbClr val="FFFF66"/>
                </a:solidFill>
              </a:rPr>
              <a:t>Diverse products – </a:t>
            </a:r>
            <a:r>
              <a:rPr lang="en-US" sz="2800" b="1" dirty="0">
                <a:solidFill>
                  <a:schemeClr val="tx1"/>
                </a:solidFill>
              </a:rPr>
              <a:t>FMNR helps </a:t>
            </a:r>
            <a:r>
              <a:rPr lang="ru-RU" sz="2800" b="1" dirty="0">
                <a:solidFill>
                  <a:schemeClr val="tx1"/>
                </a:solidFill>
              </a:rPr>
              <a:t>to restore the biodiversity of the natural landscape</a:t>
            </a:r>
            <a:r>
              <a:rPr lang="en-US" sz="2800" b="1" dirty="0">
                <a:solidFill>
                  <a:schemeClr val="tx1"/>
                </a:solidFill>
              </a:rPr>
              <a:t> and provides </a:t>
            </a:r>
            <a:r>
              <a:rPr lang="ru-RU" sz="2800" b="1" dirty="0">
                <a:solidFill>
                  <a:schemeClr val="tx1"/>
                </a:solidFill>
              </a:rPr>
              <a:t>multiple</a:t>
            </a:r>
            <a:r>
              <a:rPr lang="en-US" sz="2800" b="1" dirty="0">
                <a:solidFill>
                  <a:schemeClr val="tx1"/>
                </a:solidFill>
              </a:rPr>
              <a:t> </a:t>
            </a:r>
            <a:r>
              <a:rPr lang="ru-RU" sz="2800" b="1" dirty="0">
                <a:solidFill>
                  <a:schemeClr val="tx1"/>
                </a:solidFill>
              </a:rPr>
              <a:t>products </a:t>
            </a:r>
            <a:r>
              <a:rPr lang="en-US" sz="2800" b="1" dirty="0">
                <a:solidFill>
                  <a:schemeClr val="tx1"/>
                </a:solidFill>
              </a:rPr>
              <a:t>and uses in the local context - not possible from planting a limited range of species</a:t>
            </a:r>
            <a:r>
              <a:rPr lang="ru-RU" sz="2800" b="1" dirty="0">
                <a:solidFill>
                  <a:schemeClr val="tx1"/>
                </a:solidFill>
              </a:rPr>
              <a:t>. </a:t>
            </a:r>
            <a:endParaRPr lang="en-US" sz="2800" b="1" dirty="0" smtClean="0">
              <a:solidFill>
                <a:schemeClr val="tx1"/>
              </a:solidFill>
            </a:endParaRPr>
          </a:p>
          <a:p>
            <a:pPr marL="457200" indent="-457200" algn="l">
              <a:lnSpc>
                <a:spcPct val="120000"/>
              </a:lnSpc>
              <a:spcAft>
                <a:spcPts val="1800"/>
              </a:spcAft>
              <a:buFont typeface="Wingdings" panose="05000000000000000000" pitchFamily="2" charset="2"/>
              <a:buChar char="q"/>
            </a:pPr>
            <a:r>
              <a:rPr lang="en-US" sz="3100" b="1" dirty="0" smtClean="0">
                <a:solidFill>
                  <a:srgbClr val="FFFF66"/>
                </a:solidFill>
              </a:rPr>
              <a:t>Impact on soils and crops </a:t>
            </a:r>
            <a:r>
              <a:rPr lang="en-US" sz="3000" b="1" dirty="0" smtClean="0">
                <a:solidFill>
                  <a:schemeClr val="tx1"/>
                </a:solidFill>
              </a:rPr>
              <a:t>– </a:t>
            </a:r>
            <a:r>
              <a:rPr lang="en-US" sz="2900" b="1" dirty="0">
                <a:solidFill>
                  <a:schemeClr val="tx1"/>
                </a:solidFill>
              </a:rPr>
              <a:t>Many trees </a:t>
            </a:r>
            <a:r>
              <a:rPr lang="en-US" sz="2900" b="1" dirty="0" smtClean="0">
                <a:solidFill>
                  <a:schemeClr val="tx1"/>
                </a:solidFill>
              </a:rPr>
              <a:t>benefit soils </a:t>
            </a:r>
            <a:r>
              <a:rPr lang="en-US" sz="2900" b="1" dirty="0">
                <a:solidFill>
                  <a:schemeClr val="tx1"/>
                </a:solidFill>
              </a:rPr>
              <a:t>and crops by replenishing nutrients, maximizing rainfall capture &amp; infiltration, and minimizing effects of dry spells by conserving moisture and reducing evaporation. Results reduce or complement use of fertilizers</a:t>
            </a:r>
          </a:p>
          <a:p>
            <a:pPr lvl="0"/>
            <a:r>
              <a:rPr lang="en-US" sz="3600" b="1" u="sng" dirty="0" smtClean="0">
                <a:solidFill>
                  <a:srgbClr val="FFFF66"/>
                </a:solidFill>
              </a:rPr>
              <a:t>Bottom line </a:t>
            </a:r>
            <a:r>
              <a:rPr lang="en-US" sz="3600" b="1" dirty="0" smtClean="0">
                <a:solidFill>
                  <a:srgbClr val="FFFF66"/>
                </a:solidFill>
              </a:rPr>
              <a:t>– protection from fire and cutting by people ensures  good survival and growth</a:t>
            </a:r>
            <a:endParaRPr lang="en-US" sz="3600" b="1" dirty="0">
              <a:solidFill>
                <a:srgbClr val="FFFF66"/>
              </a:solidFill>
            </a:endParaRP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0" y="0"/>
            <a:ext cx="76200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05958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4144962"/>
          </a:xfrm>
        </p:spPr>
        <p:txBody>
          <a:bodyPr>
            <a:normAutofit/>
          </a:bodyPr>
          <a:lstStyle/>
          <a:p>
            <a:r>
              <a:rPr lang="en-US" b="1" dirty="0" smtClean="0">
                <a:solidFill>
                  <a:srgbClr val="FFFF66"/>
                </a:solidFill>
              </a:rPr>
              <a:t>NATURAL REGENERATION OF OTHER TREES ON SMALLHOLDER FARMS</a:t>
            </a:r>
            <a:br>
              <a:rPr lang="en-US" b="1" dirty="0" smtClean="0">
                <a:solidFill>
                  <a:srgbClr val="FFFF66"/>
                </a:solidFill>
              </a:rPr>
            </a:br>
            <a:r>
              <a:rPr lang="en-US" b="1" dirty="0">
                <a:solidFill>
                  <a:srgbClr val="FFFF66"/>
                </a:solidFill>
              </a:rPr>
              <a:t/>
            </a:r>
            <a:br>
              <a:rPr lang="en-US" b="1" dirty="0">
                <a:solidFill>
                  <a:srgbClr val="FFFF66"/>
                </a:solidFill>
              </a:rPr>
            </a:br>
            <a:r>
              <a:rPr lang="en-US" b="1" dirty="0" smtClean="0">
                <a:solidFill>
                  <a:srgbClr val="FFFF66"/>
                </a:solidFill>
              </a:rPr>
              <a:t>EXAMPLES FROM LILONGWE DISTRICT</a:t>
            </a:r>
            <a:endParaRPr lang="en-US" b="1" dirty="0">
              <a:solidFill>
                <a:srgbClr val="FFFF66"/>
              </a:solidFill>
            </a:endParaRPr>
          </a:p>
        </p:txBody>
      </p:sp>
    </p:spTree>
    <p:extLst>
      <p:ext uri="{BB962C8B-B14F-4D97-AF65-F5344CB8AC3E}">
        <p14:creationId xmlns:p14="http://schemas.microsoft.com/office/powerpoint/2010/main" val="18370091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fontScale="90000"/>
          </a:bodyPr>
          <a:lstStyle/>
          <a:p>
            <a:r>
              <a:rPr lang="en-US" sz="3600" b="1" dirty="0" smtClean="0">
                <a:solidFill>
                  <a:srgbClr val="FFFF66"/>
                </a:solidFill>
              </a:rPr>
              <a:t>With </a:t>
            </a:r>
            <a:r>
              <a:rPr lang="en-US" sz="3600" b="1" dirty="0">
                <a:solidFill>
                  <a:srgbClr val="FFFF66"/>
                </a:solidFill>
              </a:rPr>
              <a:t>protection from fire </a:t>
            </a:r>
            <a:r>
              <a:rPr lang="en-US" sz="3600" b="1" dirty="0" smtClean="0">
                <a:solidFill>
                  <a:srgbClr val="FFFF66"/>
                </a:solidFill>
              </a:rPr>
              <a:t>&amp; cutting, most farm land in Malawi has inherent ability to regenerate</a:t>
            </a:r>
            <a:endParaRPr lang="en-US" sz="3600" b="1" dirty="0">
              <a:solidFill>
                <a:srgbClr val="FFFF66"/>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0600"/>
            <a:ext cx="9144000" cy="5848066"/>
          </a:xfrm>
          <a:prstGeom prst="rect">
            <a:avLst/>
          </a:prstGeom>
        </p:spPr>
      </p:pic>
    </p:spTree>
    <p:extLst>
      <p:ext uri="{BB962C8B-B14F-4D97-AF65-F5344CB8AC3E}">
        <p14:creationId xmlns:p14="http://schemas.microsoft.com/office/powerpoint/2010/main" val="15932825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fontScale="90000"/>
          </a:bodyPr>
          <a:lstStyle/>
          <a:p>
            <a:r>
              <a:rPr lang="en-US" sz="3600" b="1" dirty="0" smtClean="0">
                <a:solidFill>
                  <a:srgbClr val="FFFF66"/>
                </a:solidFill>
              </a:rPr>
              <a:t>Management of young </a:t>
            </a:r>
            <a:r>
              <a:rPr lang="en-US" sz="3600" b="1" i="1" dirty="0" smtClean="0">
                <a:solidFill>
                  <a:srgbClr val="FFFF66"/>
                </a:solidFill>
              </a:rPr>
              <a:t>Acacia </a:t>
            </a:r>
            <a:r>
              <a:rPr lang="en-US" sz="3600" b="1" i="1" dirty="0" err="1" smtClean="0">
                <a:solidFill>
                  <a:srgbClr val="FFFF66"/>
                </a:solidFill>
              </a:rPr>
              <a:t>polyacantha</a:t>
            </a:r>
            <a:r>
              <a:rPr lang="en-US" sz="3600" b="1" i="1" dirty="0" smtClean="0">
                <a:solidFill>
                  <a:srgbClr val="FFFF66"/>
                </a:solidFill>
              </a:rPr>
              <a:t> </a:t>
            </a:r>
            <a:br>
              <a:rPr lang="en-US" sz="3600" b="1" i="1" dirty="0" smtClean="0">
                <a:solidFill>
                  <a:srgbClr val="FFFF66"/>
                </a:solidFill>
              </a:rPr>
            </a:br>
            <a:r>
              <a:rPr lang="en-US" sz="3600" b="1" dirty="0" smtClean="0">
                <a:solidFill>
                  <a:srgbClr val="FFFF66"/>
                </a:solidFill>
              </a:rPr>
              <a:t>in the dry season</a:t>
            </a:r>
            <a:endParaRPr lang="en-US" sz="3600" b="1" dirty="0">
              <a:solidFill>
                <a:srgbClr val="FFFF66"/>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90600"/>
            <a:ext cx="9144000" cy="5867400"/>
          </a:xfrm>
          <a:prstGeom prst="rect">
            <a:avLst/>
          </a:prstGeom>
        </p:spPr>
      </p:pic>
    </p:spTree>
    <p:extLst>
      <p:ext uri="{BB962C8B-B14F-4D97-AF65-F5344CB8AC3E}">
        <p14:creationId xmlns:p14="http://schemas.microsoft.com/office/powerpoint/2010/main" val="34899198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531"/>
            <a:ext cx="9144000" cy="876869"/>
          </a:xfrm>
        </p:spPr>
        <p:txBody>
          <a:bodyPr>
            <a:normAutofit fontScale="90000"/>
          </a:bodyPr>
          <a:lstStyle/>
          <a:p>
            <a:r>
              <a:rPr lang="en-US" sz="3600" b="1" dirty="0" smtClean="0">
                <a:solidFill>
                  <a:srgbClr val="FFFF66"/>
                </a:solidFill>
              </a:rPr>
              <a:t>Management &amp; Trimming of Natural Trees </a:t>
            </a:r>
            <a:br>
              <a:rPr lang="en-US" sz="3600" b="1" dirty="0" smtClean="0">
                <a:solidFill>
                  <a:srgbClr val="FFFF66"/>
                </a:solidFill>
              </a:rPr>
            </a:br>
            <a:r>
              <a:rPr lang="en-US" sz="3600" b="1" dirty="0" smtClean="0">
                <a:solidFill>
                  <a:srgbClr val="FFFF66"/>
                </a:solidFill>
              </a:rPr>
              <a:t>in the dry season before the Rains</a:t>
            </a:r>
            <a:endParaRPr lang="en-US" sz="3600" b="1" dirty="0">
              <a:solidFill>
                <a:srgbClr val="FFFF66"/>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90600"/>
            <a:ext cx="9144000" cy="5867400"/>
          </a:xfrm>
          <a:prstGeom prst="rect">
            <a:avLst/>
          </a:prstGeom>
        </p:spPr>
      </p:pic>
    </p:spTree>
    <p:extLst>
      <p:ext uri="{BB962C8B-B14F-4D97-AF65-F5344CB8AC3E}">
        <p14:creationId xmlns:p14="http://schemas.microsoft.com/office/powerpoint/2010/main" val="31678495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236"/>
            <a:ext cx="9144000" cy="980364"/>
          </a:xfrm>
        </p:spPr>
        <p:txBody>
          <a:bodyPr>
            <a:normAutofit fontScale="90000"/>
          </a:bodyPr>
          <a:lstStyle/>
          <a:p>
            <a:r>
              <a:rPr lang="en-US" sz="3600" b="1" dirty="0" smtClean="0">
                <a:solidFill>
                  <a:srgbClr val="FFFF66"/>
                </a:solidFill>
              </a:rPr>
              <a:t>Leaf litter from trees are an important source of nutrients/organic matter for good crop growth</a:t>
            </a:r>
            <a:endParaRPr lang="en-US" sz="3600" b="1" dirty="0">
              <a:solidFill>
                <a:srgbClr val="FFFF66"/>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90600"/>
            <a:ext cx="9144000" cy="5867400"/>
          </a:xfrm>
          <a:prstGeom prst="rect">
            <a:avLst/>
          </a:prstGeom>
        </p:spPr>
      </p:pic>
    </p:spTree>
    <p:extLst>
      <p:ext uri="{BB962C8B-B14F-4D97-AF65-F5344CB8AC3E}">
        <p14:creationId xmlns:p14="http://schemas.microsoft.com/office/powerpoint/2010/main" val="21398774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066800"/>
            <a:ext cx="9144000" cy="5791200"/>
          </a:xfrm>
        </p:spPr>
      </p:pic>
      <p:sp>
        <p:nvSpPr>
          <p:cNvPr id="4" name="Title 1"/>
          <p:cNvSpPr>
            <a:spLocks noGrp="1"/>
          </p:cNvSpPr>
          <p:nvPr>
            <p:ph type="title"/>
          </p:nvPr>
        </p:nvSpPr>
        <p:spPr>
          <a:xfrm>
            <a:off x="30707" y="152400"/>
            <a:ext cx="9144000" cy="762000"/>
          </a:xfrm>
        </p:spPr>
        <p:txBody>
          <a:bodyPr/>
          <a:lstStyle/>
          <a:p>
            <a:r>
              <a:rPr lang="en-US" sz="3200" b="1" dirty="0" smtClean="0">
                <a:solidFill>
                  <a:srgbClr val="FFFF66"/>
                </a:solidFill>
                <a:effectLst/>
              </a:rPr>
              <a:t>Natural Tree Regeneration with Maize</a:t>
            </a:r>
            <a:endParaRPr lang="en-US" sz="3200" b="1" dirty="0">
              <a:solidFill>
                <a:srgbClr val="FFFF66"/>
              </a:solidFill>
              <a:effectLst/>
            </a:endParaRPr>
          </a:p>
        </p:txBody>
      </p:sp>
    </p:spTree>
    <p:extLst>
      <p:ext uri="{BB962C8B-B14F-4D97-AF65-F5344CB8AC3E}">
        <p14:creationId xmlns:p14="http://schemas.microsoft.com/office/powerpoint/2010/main" val="26465340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fontScale="90000"/>
          </a:bodyPr>
          <a:lstStyle/>
          <a:p>
            <a:r>
              <a:rPr lang="en-US" b="1" dirty="0" smtClean="0">
                <a:solidFill>
                  <a:srgbClr val="FFFF66"/>
                </a:solidFill>
              </a:rPr>
              <a:t>FMNR IN SOUTHERN AFRICA</a:t>
            </a:r>
            <a:endParaRPr lang="en-US" b="1" dirty="0">
              <a:solidFill>
                <a:srgbClr val="FFFF66"/>
              </a:solidFill>
            </a:endParaRPr>
          </a:p>
        </p:txBody>
      </p:sp>
      <p:sp>
        <p:nvSpPr>
          <p:cNvPr id="3" name="Content Placeholder 2"/>
          <p:cNvSpPr>
            <a:spLocks noGrp="1"/>
          </p:cNvSpPr>
          <p:nvPr>
            <p:ph idx="1"/>
          </p:nvPr>
        </p:nvSpPr>
        <p:spPr>
          <a:xfrm>
            <a:off x="0" y="1066800"/>
            <a:ext cx="9144000" cy="5791200"/>
          </a:xfrm>
        </p:spPr>
        <p:txBody>
          <a:bodyPr>
            <a:noAutofit/>
          </a:bodyPr>
          <a:lstStyle/>
          <a:p>
            <a:pPr marL="0" indent="0" algn="ctr">
              <a:lnSpc>
                <a:spcPct val="130000"/>
              </a:lnSpc>
              <a:spcAft>
                <a:spcPts val="1800"/>
              </a:spcAft>
              <a:buNone/>
            </a:pPr>
            <a:r>
              <a:rPr lang="en-US" b="1" dirty="0" smtClean="0"/>
              <a:t>As a farmer driven practice borne out of experience and necessity, FM natural regeneration is the most widespread and most successful agroforestry system in Southern Africa and perhaps in other regions of the continent.</a:t>
            </a:r>
          </a:p>
          <a:p>
            <a:pPr marL="0" indent="0" algn="ctr">
              <a:lnSpc>
                <a:spcPct val="130000"/>
              </a:lnSpc>
              <a:spcAft>
                <a:spcPts val="1800"/>
              </a:spcAft>
              <a:buNone/>
            </a:pPr>
            <a:r>
              <a:rPr lang="en-US" b="1" dirty="0" smtClean="0">
                <a:solidFill>
                  <a:srgbClr val="FFFF66"/>
                </a:solidFill>
              </a:rPr>
              <a:t>Despite this fact and its increasing popularity among farmers, few organizations know of or support this practice.</a:t>
            </a:r>
          </a:p>
        </p:txBody>
      </p:sp>
    </p:spTree>
    <p:extLst>
      <p:ext uri="{BB962C8B-B14F-4D97-AF65-F5344CB8AC3E}">
        <p14:creationId xmlns:p14="http://schemas.microsoft.com/office/powerpoint/2010/main" val="10606681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43000"/>
            <a:ext cx="9144000" cy="5715000"/>
          </a:xfrm>
        </p:spPr>
      </p:pic>
      <p:sp>
        <p:nvSpPr>
          <p:cNvPr id="4" name="Title 1"/>
          <p:cNvSpPr>
            <a:spLocks noGrp="1"/>
          </p:cNvSpPr>
          <p:nvPr>
            <p:ph type="title"/>
          </p:nvPr>
        </p:nvSpPr>
        <p:spPr>
          <a:xfrm>
            <a:off x="30707" y="152400"/>
            <a:ext cx="9144000" cy="762000"/>
          </a:xfrm>
        </p:spPr>
        <p:txBody>
          <a:bodyPr>
            <a:noAutofit/>
          </a:bodyPr>
          <a:lstStyle/>
          <a:p>
            <a:r>
              <a:rPr lang="en-US" sz="3000" b="1" dirty="0" smtClean="0">
                <a:solidFill>
                  <a:srgbClr val="FFFF66"/>
                </a:solidFill>
                <a:effectLst/>
              </a:rPr>
              <a:t>Well Managed Natural Regeneration </a:t>
            </a:r>
            <a:r>
              <a:rPr lang="en-US" sz="3000" b="1" dirty="0">
                <a:solidFill>
                  <a:srgbClr val="FFFF66"/>
                </a:solidFill>
                <a:effectLst/>
              </a:rPr>
              <a:t>with </a:t>
            </a:r>
            <a:r>
              <a:rPr lang="en-US" sz="3000" b="1" dirty="0" smtClean="0">
                <a:solidFill>
                  <a:srgbClr val="FFFF66"/>
                </a:solidFill>
                <a:effectLst/>
              </a:rPr>
              <a:t>Groundnuts</a:t>
            </a:r>
            <a:endParaRPr lang="en-US" sz="3000" b="1" dirty="0">
              <a:solidFill>
                <a:srgbClr val="FFFF66"/>
              </a:solidFill>
              <a:effectLst/>
            </a:endParaRPr>
          </a:p>
        </p:txBody>
      </p:sp>
    </p:spTree>
    <p:extLst>
      <p:ext uri="{BB962C8B-B14F-4D97-AF65-F5344CB8AC3E}">
        <p14:creationId xmlns:p14="http://schemas.microsoft.com/office/powerpoint/2010/main" val="18282854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fontScale="90000"/>
          </a:bodyPr>
          <a:lstStyle/>
          <a:p>
            <a:r>
              <a:rPr lang="en-US" sz="3600" b="1" dirty="0" smtClean="0">
                <a:solidFill>
                  <a:srgbClr val="FFFF66"/>
                </a:solidFill>
              </a:rPr>
              <a:t>Farmer Managed Natural Trees  with Groundnuts</a:t>
            </a:r>
            <a:endParaRPr lang="en-US" sz="3600" b="1" dirty="0">
              <a:solidFill>
                <a:srgbClr val="FFFF66"/>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90600"/>
            <a:ext cx="9144000" cy="5867400"/>
          </a:xfrm>
          <a:prstGeom prst="rect">
            <a:avLst/>
          </a:prstGeom>
        </p:spPr>
      </p:pic>
    </p:spTree>
    <p:extLst>
      <p:ext uri="{BB962C8B-B14F-4D97-AF65-F5344CB8AC3E}">
        <p14:creationId xmlns:p14="http://schemas.microsoft.com/office/powerpoint/2010/main" val="35143195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13648"/>
            <a:ext cx="8229600" cy="1143000"/>
          </a:xfrm>
        </p:spPr>
        <p:txBody>
          <a:bodyPr>
            <a:normAutofit fontScale="90000"/>
          </a:bodyPr>
          <a:lstStyle/>
          <a:p>
            <a:r>
              <a:rPr lang="en-US" b="1" dirty="0" smtClean="0">
                <a:solidFill>
                  <a:schemeClr val="bg1"/>
                </a:solidFill>
              </a:rPr>
              <a:t>Agricultural Landscape with Natural Regeneration</a:t>
            </a:r>
            <a:endParaRPr lang="en-US" b="1" dirty="0">
              <a:solidFill>
                <a:schemeClr val="bg1"/>
              </a:solidFill>
            </a:endParaRPr>
          </a:p>
        </p:txBody>
      </p:sp>
    </p:spTree>
    <p:extLst>
      <p:ext uri="{BB962C8B-B14F-4D97-AF65-F5344CB8AC3E}">
        <p14:creationId xmlns:p14="http://schemas.microsoft.com/office/powerpoint/2010/main" val="35310894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36"/>
            <a:ext cx="9144000" cy="6856863"/>
          </a:xfrm>
          <a:prstGeom prst="rect">
            <a:avLst/>
          </a:prstGeom>
        </p:spPr>
      </p:pic>
      <p:sp>
        <p:nvSpPr>
          <p:cNvPr id="2" name="Title 1"/>
          <p:cNvSpPr>
            <a:spLocks noGrp="1"/>
          </p:cNvSpPr>
          <p:nvPr>
            <p:ph type="title"/>
          </p:nvPr>
        </p:nvSpPr>
        <p:spPr>
          <a:xfrm>
            <a:off x="-2275" y="1136"/>
            <a:ext cx="9144000" cy="2286000"/>
          </a:xfrm>
        </p:spPr>
        <p:txBody>
          <a:bodyPr>
            <a:noAutofit/>
          </a:bodyPr>
          <a:lstStyle/>
          <a:p>
            <a:r>
              <a:rPr lang="en-US" b="1" dirty="0" smtClean="0">
                <a:solidFill>
                  <a:schemeClr val="bg1">
                    <a:lumMod val="95000"/>
                    <a:lumOff val="5000"/>
                  </a:schemeClr>
                </a:solidFill>
                <a:effectLst/>
              </a:rPr>
              <a:t>Commercial support for commercial crops like Tobacco and Cotton normally insist of removing all trees</a:t>
            </a:r>
            <a:endParaRPr lang="en-US" b="1" dirty="0">
              <a:solidFill>
                <a:schemeClr val="bg1">
                  <a:lumMod val="95000"/>
                  <a:lumOff val="5000"/>
                </a:schemeClr>
              </a:solidFill>
              <a:effectLst/>
            </a:endParaRPr>
          </a:p>
        </p:txBody>
      </p:sp>
    </p:spTree>
    <p:extLst>
      <p:ext uri="{BB962C8B-B14F-4D97-AF65-F5344CB8AC3E}">
        <p14:creationId xmlns:p14="http://schemas.microsoft.com/office/powerpoint/2010/main" val="10454767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noAutofit/>
          </a:bodyPr>
          <a:lstStyle/>
          <a:p>
            <a:r>
              <a:rPr lang="en-US" sz="3400" b="1" dirty="0" smtClean="0">
                <a:solidFill>
                  <a:schemeClr val="bg1"/>
                </a:solidFill>
              </a:rPr>
              <a:t>Density &amp; Composition of NR Trees on Farms in Lilongwe District</a:t>
            </a:r>
            <a:endParaRPr lang="en-US" sz="3400" b="1"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28765956"/>
              </p:ext>
            </p:extLst>
          </p:nvPr>
        </p:nvGraphicFramePr>
        <p:xfrm>
          <a:off x="1" y="1142993"/>
          <a:ext cx="9143998" cy="5770075"/>
        </p:xfrm>
        <a:graphic>
          <a:graphicData uri="http://schemas.openxmlformats.org/drawingml/2006/table">
            <a:tbl>
              <a:tblPr/>
              <a:tblGrid>
                <a:gridCol w="1629531"/>
                <a:gridCol w="707682"/>
                <a:gridCol w="661124"/>
                <a:gridCol w="136569"/>
                <a:gridCol w="1620220"/>
                <a:gridCol w="735618"/>
                <a:gridCol w="595943"/>
                <a:gridCol w="161401"/>
                <a:gridCol w="1620220"/>
                <a:gridCol w="679747"/>
                <a:gridCol w="595943"/>
              </a:tblGrid>
              <a:tr h="399573">
                <a:tc rowSpan="2" gridSpan="3">
                  <a:txBody>
                    <a:bodyPr/>
                    <a:lstStyle/>
                    <a:p>
                      <a:pPr algn="ctr" fontAlgn="b"/>
                      <a:r>
                        <a:rPr lang="en-US" sz="1600" b="1" i="0" u="none" strike="noStrike" dirty="0" smtClean="0">
                          <a:solidFill>
                            <a:srgbClr val="000000"/>
                          </a:solidFill>
                          <a:effectLst/>
                          <a:latin typeface="Calibri"/>
                        </a:rPr>
                        <a:t>UKWE </a:t>
                      </a:r>
                      <a:r>
                        <a:rPr lang="en-US" sz="1600" b="1" i="0" u="none" strike="noStrike" dirty="0">
                          <a:solidFill>
                            <a:srgbClr val="000000"/>
                          </a:solidFill>
                          <a:effectLst/>
                          <a:latin typeface="Calibri"/>
                        </a:rPr>
                        <a:t>EPA, </a:t>
                      </a:r>
                      <a:endParaRPr lang="en-US" sz="1600" b="1" i="0" u="none" strike="noStrike" dirty="0" smtClean="0">
                        <a:solidFill>
                          <a:srgbClr val="000000"/>
                        </a:solidFill>
                        <a:effectLst/>
                        <a:latin typeface="Calibri"/>
                      </a:endParaRPr>
                    </a:p>
                    <a:p>
                      <a:pPr algn="ctr" fontAlgn="b"/>
                      <a:r>
                        <a:rPr lang="en-US" sz="1600" b="1" i="0" u="none" strike="noStrike" dirty="0" smtClean="0">
                          <a:solidFill>
                            <a:srgbClr val="000000"/>
                          </a:solidFill>
                          <a:effectLst/>
                          <a:latin typeface="Calibri"/>
                        </a:rPr>
                        <a:t>LILONGWE </a:t>
                      </a:r>
                      <a:r>
                        <a:rPr lang="en-US" sz="1600" b="1" i="0" u="none" strike="noStrike" dirty="0">
                          <a:solidFill>
                            <a:srgbClr val="000000"/>
                          </a:solidFill>
                          <a:effectLst/>
                          <a:latin typeface="Calibri"/>
                        </a:rPr>
                        <a:t>DISTRICT WEST</a:t>
                      </a:r>
                    </a:p>
                  </a:txBody>
                  <a:tcPr marL="8375" marR="8375" marT="837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rowSpan="2" hMerge="1">
                  <a:txBody>
                    <a:bodyPr/>
                    <a:lstStyle/>
                    <a:p>
                      <a:endParaRPr lang="en-US"/>
                    </a:p>
                  </a:txBody>
                  <a:tcPr/>
                </a:tc>
                <a:tc rowSpan="2" hMerge="1">
                  <a:txBody>
                    <a:bodyPr/>
                    <a:lstStyle/>
                    <a:p>
                      <a:endParaRPr lang="en-US"/>
                    </a:p>
                  </a:txBody>
                  <a:tcPr/>
                </a:tc>
                <a:tc>
                  <a:txBody>
                    <a:bodyPr/>
                    <a:lstStyle/>
                    <a:p>
                      <a:pPr algn="l" fontAlgn="b"/>
                      <a:endParaRPr lang="en-US" sz="1600" b="0" i="0" u="none" strike="noStrike" dirty="0">
                        <a:solidFill>
                          <a:srgbClr val="000000"/>
                        </a:solidFill>
                        <a:effectLst/>
                        <a:latin typeface="Calibri"/>
                      </a:endParaRPr>
                    </a:p>
                  </a:txBody>
                  <a:tcPr marL="8375" marR="8375" marT="837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gridSpan="3">
                  <a:txBody>
                    <a:bodyPr/>
                    <a:lstStyle/>
                    <a:p>
                      <a:pPr algn="ctr" fontAlgn="b"/>
                      <a:r>
                        <a:rPr lang="en-US" sz="1600" b="1" i="0" u="none" strike="noStrike" dirty="0" smtClean="0">
                          <a:solidFill>
                            <a:srgbClr val="000000"/>
                          </a:solidFill>
                          <a:effectLst/>
                          <a:latin typeface="Calibri"/>
                        </a:rPr>
                        <a:t>CHIWAMBA </a:t>
                      </a:r>
                      <a:r>
                        <a:rPr lang="en-US" sz="1600" b="1" i="0" u="none" strike="noStrike" dirty="0">
                          <a:solidFill>
                            <a:srgbClr val="000000"/>
                          </a:solidFill>
                          <a:effectLst/>
                          <a:latin typeface="Calibri"/>
                        </a:rPr>
                        <a:t>EPA, </a:t>
                      </a:r>
                      <a:endParaRPr lang="en-US" sz="1600" b="1" i="0" u="none" strike="noStrike" dirty="0" smtClean="0">
                        <a:solidFill>
                          <a:srgbClr val="000000"/>
                        </a:solidFill>
                        <a:effectLst/>
                        <a:latin typeface="Calibri"/>
                      </a:endParaRPr>
                    </a:p>
                    <a:p>
                      <a:pPr algn="ctr" fontAlgn="b"/>
                      <a:r>
                        <a:rPr lang="en-US" sz="1600" b="1" i="0" u="none" strike="noStrike" dirty="0" smtClean="0">
                          <a:solidFill>
                            <a:srgbClr val="000000"/>
                          </a:solidFill>
                          <a:effectLst/>
                          <a:latin typeface="Calibri"/>
                        </a:rPr>
                        <a:t>LILONGWE </a:t>
                      </a:r>
                      <a:r>
                        <a:rPr lang="en-US" sz="1600" b="1" i="0" u="none" strike="noStrike" dirty="0">
                          <a:solidFill>
                            <a:srgbClr val="000000"/>
                          </a:solidFill>
                          <a:effectLst/>
                          <a:latin typeface="Calibri"/>
                        </a:rPr>
                        <a:t>DISTRICT EAST</a:t>
                      </a:r>
                    </a:p>
                  </a:txBody>
                  <a:tcPr marL="8375" marR="8375" marT="8375"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rowSpan="2" hMerge="1">
                  <a:txBody>
                    <a:bodyPr/>
                    <a:lstStyle/>
                    <a:p>
                      <a:endParaRPr lang="en-US"/>
                    </a:p>
                  </a:txBody>
                  <a:tcPr/>
                </a:tc>
                <a:tc rowSpan="2" hMerge="1">
                  <a:txBody>
                    <a:bodyPr/>
                    <a:lstStyle/>
                    <a:p>
                      <a:endParaRPr lang="en-US"/>
                    </a:p>
                  </a:txBody>
                  <a:tcPr/>
                </a:tc>
                <a:tc>
                  <a:txBody>
                    <a:bodyPr/>
                    <a:lstStyle/>
                    <a:p>
                      <a:pPr algn="l" fontAlgn="b"/>
                      <a:endParaRPr lang="en-US" sz="1600" b="0" i="0" u="none" strike="noStrike" dirty="0">
                        <a:solidFill>
                          <a:srgbClr val="000000"/>
                        </a:solidFill>
                        <a:effectLst/>
                        <a:latin typeface="Calibri"/>
                      </a:endParaRPr>
                    </a:p>
                  </a:txBody>
                  <a:tcPr marL="8375" marR="8375" marT="837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gridSpan="3">
                  <a:txBody>
                    <a:bodyPr/>
                    <a:lstStyle/>
                    <a:p>
                      <a:pPr algn="ctr" fontAlgn="b"/>
                      <a:r>
                        <a:rPr lang="en-US" sz="1600" b="1" i="0" u="none" strike="noStrike" smtClean="0">
                          <a:solidFill>
                            <a:srgbClr val="000000"/>
                          </a:solidFill>
                          <a:effectLst/>
                          <a:latin typeface="Calibri"/>
                        </a:rPr>
                        <a:t>CHIVALA </a:t>
                      </a:r>
                      <a:r>
                        <a:rPr lang="en-US" sz="1600" b="1" i="0" u="none" strike="noStrike" dirty="0">
                          <a:solidFill>
                            <a:srgbClr val="000000"/>
                          </a:solidFill>
                          <a:effectLst/>
                          <a:latin typeface="Calibri"/>
                        </a:rPr>
                        <a:t>EPA</a:t>
                      </a:r>
                      <a:r>
                        <a:rPr lang="en-US" sz="1600" b="1" i="0" u="none" strike="noStrike">
                          <a:solidFill>
                            <a:srgbClr val="000000"/>
                          </a:solidFill>
                          <a:effectLst/>
                          <a:latin typeface="Calibri"/>
                        </a:rPr>
                        <a:t>, </a:t>
                      </a:r>
                      <a:endParaRPr lang="en-US" sz="1600" b="1" i="0" u="none" strike="noStrike" smtClean="0">
                        <a:solidFill>
                          <a:srgbClr val="000000"/>
                        </a:solidFill>
                        <a:effectLst/>
                        <a:latin typeface="Calibri"/>
                      </a:endParaRPr>
                    </a:p>
                    <a:p>
                      <a:pPr algn="ctr" fontAlgn="b"/>
                      <a:r>
                        <a:rPr lang="en-US" sz="1600" b="1" i="0" u="none" strike="noStrike" smtClean="0">
                          <a:solidFill>
                            <a:srgbClr val="000000"/>
                          </a:solidFill>
                          <a:effectLst/>
                          <a:latin typeface="Calibri"/>
                        </a:rPr>
                        <a:t>LILONGWE </a:t>
                      </a:r>
                      <a:r>
                        <a:rPr lang="en-US" sz="1600" b="1" i="0" u="none" strike="noStrike" dirty="0">
                          <a:solidFill>
                            <a:srgbClr val="000000"/>
                          </a:solidFill>
                          <a:effectLst/>
                          <a:latin typeface="Calibri"/>
                        </a:rPr>
                        <a:t>DISTRICT NORTH</a:t>
                      </a:r>
                    </a:p>
                  </a:txBody>
                  <a:tcPr marL="8375" marR="8375" marT="837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rowSpan="2" hMerge="1">
                  <a:txBody>
                    <a:bodyPr/>
                    <a:lstStyle/>
                    <a:p>
                      <a:endParaRPr lang="en-US"/>
                    </a:p>
                  </a:txBody>
                  <a:tcPr/>
                </a:tc>
                <a:tc rowSpan="2" hMerge="1">
                  <a:txBody>
                    <a:bodyPr/>
                    <a:lstStyle/>
                    <a:p>
                      <a:endParaRPr lang="en-US"/>
                    </a:p>
                  </a:txBody>
                  <a:tcPr/>
                </a:tc>
              </a:tr>
              <a:tr h="213703">
                <a:tc gridSpan="3" vMerge="1">
                  <a:txBody>
                    <a:bodyPr/>
                    <a:lstStyle/>
                    <a:p>
                      <a:pPr algn="l" fontAlgn="b"/>
                      <a:endParaRPr lang="en-US" sz="1200" b="0" i="0" u="none" strike="noStrike">
                        <a:solidFill>
                          <a:srgbClr val="000000"/>
                        </a:solidFill>
                        <a:effectLst/>
                        <a:latin typeface="Calibri"/>
                      </a:endParaRPr>
                    </a:p>
                  </a:txBody>
                  <a:tcPr marL="8375" marR="8375" marT="8375"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vMerge="1">
                  <a:txBody>
                    <a:bodyPr/>
                    <a:lstStyle/>
                    <a:p>
                      <a:pPr algn="l" fontAlgn="b"/>
                      <a:endParaRPr lang="en-US" sz="1200" b="0" i="0" u="none" strike="noStrike" dirty="0">
                        <a:solidFill>
                          <a:srgbClr val="000000"/>
                        </a:solidFill>
                        <a:effectLst/>
                        <a:latin typeface="Calibri"/>
                      </a:endParaRPr>
                    </a:p>
                  </a:txBody>
                  <a:tcPr marL="8375" marR="8375" marT="8375"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vMerge="1">
                  <a:txBody>
                    <a:bodyPr/>
                    <a:lstStyle/>
                    <a:p>
                      <a:pPr algn="l" fontAlgn="b"/>
                      <a:endParaRPr lang="en-US" sz="1200" b="0" i="0" u="none" strike="noStrike">
                        <a:solidFill>
                          <a:srgbClr val="000000"/>
                        </a:solidFill>
                        <a:effectLst/>
                        <a:latin typeface="Calibri"/>
                      </a:endParaRPr>
                    </a:p>
                  </a:txBody>
                  <a:tcPr marL="8375" marR="8375" marT="8375"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600" b="0" i="0" u="none" strike="noStrike">
                        <a:solidFill>
                          <a:srgbClr val="000000"/>
                        </a:solidFill>
                        <a:effectLst/>
                        <a:latin typeface="Calibri"/>
                      </a:endParaRPr>
                    </a:p>
                  </a:txBody>
                  <a:tcPr marL="8375" marR="8375" marT="8375" marB="0" anchor="b">
                    <a:lnL>
                      <a:noFill/>
                    </a:lnL>
                    <a:lnR>
                      <a:noFill/>
                    </a:lnR>
                    <a:lnT w="12700" cap="flat" cmpd="sng" algn="ctr">
                      <a:solidFill>
                        <a:schemeClr val="tx1"/>
                      </a:solidFill>
                      <a:prstDash val="solid"/>
                      <a:round/>
                      <a:headEnd type="none" w="med" len="med"/>
                      <a:tailEnd type="none" w="med" len="med"/>
                    </a:lnT>
                    <a:lnB>
                      <a:noFill/>
                    </a:lnB>
                  </a:tcPr>
                </a:tc>
                <a:tc gridSpan="3" vMerge="1">
                  <a:txBody>
                    <a:bodyPr/>
                    <a:lstStyle/>
                    <a:p>
                      <a:pPr algn="l" fontAlgn="b"/>
                      <a:endParaRPr lang="en-US" sz="1200" b="0" i="0" u="none" strike="noStrike" dirty="0">
                        <a:solidFill>
                          <a:srgbClr val="000000"/>
                        </a:solidFill>
                        <a:effectLst/>
                        <a:latin typeface="Calibri"/>
                      </a:endParaRPr>
                    </a:p>
                  </a:txBody>
                  <a:tcPr marL="8375" marR="8375" marT="8375"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vMerge="1">
                  <a:txBody>
                    <a:bodyPr/>
                    <a:lstStyle/>
                    <a:p>
                      <a:pPr algn="l" fontAlgn="b"/>
                      <a:endParaRPr lang="en-US" sz="1200" b="0" i="0" u="none" strike="noStrike" dirty="0">
                        <a:solidFill>
                          <a:srgbClr val="000000"/>
                        </a:solidFill>
                        <a:effectLst/>
                        <a:latin typeface="Calibri"/>
                      </a:endParaRPr>
                    </a:p>
                  </a:txBody>
                  <a:tcPr marL="8375" marR="8375" marT="8375"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vMerge="1">
                  <a:txBody>
                    <a:bodyPr/>
                    <a:lstStyle/>
                    <a:p>
                      <a:pPr algn="l" fontAlgn="b"/>
                      <a:endParaRPr lang="en-US" sz="1200" b="0" i="0" u="none" strike="noStrike" dirty="0">
                        <a:solidFill>
                          <a:srgbClr val="000000"/>
                        </a:solidFill>
                        <a:effectLst/>
                        <a:latin typeface="Calibri"/>
                      </a:endParaRPr>
                    </a:p>
                  </a:txBody>
                  <a:tcPr marL="8375" marR="8375" marT="8375"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600" b="0" i="0" u="none" strike="noStrike" dirty="0">
                        <a:solidFill>
                          <a:srgbClr val="000000"/>
                        </a:solidFill>
                        <a:effectLst/>
                        <a:latin typeface="Calibri"/>
                      </a:endParaRPr>
                    </a:p>
                  </a:txBody>
                  <a:tcPr marL="8375" marR="8375" marT="8375" marB="0" anchor="b">
                    <a:lnL>
                      <a:noFill/>
                    </a:lnL>
                    <a:lnR>
                      <a:noFill/>
                    </a:lnR>
                    <a:lnT w="12700" cap="flat" cmpd="sng" algn="ctr">
                      <a:solidFill>
                        <a:schemeClr val="tx1"/>
                      </a:solidFill>
                      <a:prstDash val="solid"/>
                      <a:round/>
                      <a:headEnd type="none" w="med" len="med"/>
                      <a:tailEnd type="none" w="med" len="med"/>
                    </a:lnT>
                    <a:lnB>
                      <a:noFill/>
                    </a:lnB>
                  </a:tcPr>
                </a:tc>
                <a:tc gridSpan="3" vMerge="1">
                  <a:txBody>
                    <a:bodyPr/>
                    <a:lstStyle/>
                    <a:p>
                      <a:pPr algn="l" fontAlgn="b"/>
                      <a:endParaRPr lang="en-US" sz="1200" b="0" i="0" u="none" strike="noStrike" dirty="0">
                        <a:solidFill>
                          <a:srgbClr val="000000"/>
                        </a:solidFill>
                        <a:effectLst/>
                        <a:latin typeface="Calibri"/>
                      </a:endParaRPr>
                    </a:p>
                  </a:txBody>
                  <a:tcPr marL="8375" marR="8375" marT="8375"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vMerge="1">
                  <a:txBody>
                    <a:bodyPr/>
                    <a:lstStyle/>
                    <a:p>
                      <a:pPr algn="l" fontAlgn="b"/>
                      <a:endParaRPr lang="en-US" sz="1200" b="0" i="0" u="none" strike="noStrike" dirty="0">
                        <a:solidFill>
                          <a:srgbClr val="000000"/>
                        </a:solidFill>
                        <a:effectLst/>
                        <a:latin typeface="Calibri"/>
                      </a:endParaRPr>
                    </a:p>
                  </a:txBody>
                  <a:tcPr marL="8375" marR="8375" marT="8375"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vMerge="1">
                  <a:txBody>
                    <a:bodyPr/>
                    <a:lstStyle/>
                    <a:p>
                      <a:pPr algn="ctr" fontAlgn="b"/>
                      <a:endParaRPr lang="en-US" sz="1200" b="0" i="0" u="none" strike="noStrike" dirty="0">
                        <a:solidFill>
                          <a:srgbClr val="000000"/>
                        </a:solidFill>
                        <a:effectLst/>
                        <a:latin typeface="Calibri"/>
                      </a:endParaRPr>
                    </a:p>
                  </a:txBody>
                  <a:tcPr marL="8375" marR="8375" marT="8375"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9677">
                <a:tc>
                  <a:txBody>
                    <a:bodyPr/>
                    <a:lstStyle/>
                    <a:p>
                      <a:pPr algn="l" fontAlgn="b"/>
                      <a:r>
                        <a:rPr lang="en-US" sz="1200" b="1" i="0" u="none" strike="noStrike">
                          <a:solidFill>
                            <a:srgbClr val="000000"/>
                          </a:solidFill>
                          <a:effectLst/>
                          <a:latin typeface="Calibri"/>
                        </a:rPr>
                        <a:t>Top 15 Species</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effectLst/>
                          <a:latin typeface="Calibri"/>
                        </a:rPr>
                        <a:t>Density</a:t>
                      </a:r>
                    </a:p>
                    <a:p>
                      <a:pPr algn="ctr" fontAlgn="b"/>
                      <a:r>
                        <a:rPr lang="en-US" sz="1200" b="1" i="0" u="none" strike="noStrike" dirty="0" smtClean="0">
                          <a:solidFill>
                            <a:srgbClr val="000000"/>
                          </a:solidFill>
                          <a:effectLst/>
                          <a:latin typeface="Calibri"/>
                        </a:rPr>
                        <a:t>/</a:t>
                      </a:r>
                      <a:r>
                        <a:rPr lang="en-US" sz="1200" b="1" i="0" u="none" strike="noStrike" dirty="0">
                          <a:solidFill>
                            <a:srgbClr val="000000"/>
                          </a:solidFill>
                          <a:effectLst/>
                          <a:latin typeface="Calibri"/>
                        </a:rPr>
                        <a:t>ha</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 Comp</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Top 15 Species</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effectLst/>
                          <a:latin typeface="Calibri"/>
                        </a:rPr>
                        <a:t>Density</a:t>
                      </a:r>
                    </a:p>
                    <a:p>
                      <a:pPr algn="ctr" fontAlgn="b"/>
                      <a:r>
                        <a:rPr lang="en-US" sz="1200" b="1" i="0" u="none" strike="noStrike" dirty="0" smtClean="0">
                          <a:solidFill>
                            <a:srgbClr val="000000"/>
                          </a:solidFill>
                          <a:effectLst/>
                          <a:latin typeface="Calibri"/>
                        </a:rPr>
                        <a:t>/</a:t>
                      </a:r>
                      <a:r>
                        <a:rPr lang="en-US" sz="1200" b="1" i="0" u="none" strike="noStrike" dirty="0">
                          <a:solidFill>
                            <a:srgbClr val="000000"/>
                          </a:solidFill>
                          <a:effectLst/>
                          <a:latin typeface="Calibri"/>
                        </a:rPr>
                        <a:t>ha</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 Comp</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a:solidFill>
                            <a:srgbClr val="000000"/>
                          </a:solidFill>
                          <a:effectLst/>
                          <a:latin typeface="Calibri"/>
                        </a:rPr>
                        <a:t>Top 15 Species</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effectLst/>
                          <a:latin typeface="Calibri"/>
                        </a:rPr>
                        <a:t>Density</a:t>
                      </a:r>
                    </a:p>
                    <a:p>
                      <a:pPr algn="ctr" fontAlgn="b"/>
                      <a:r>
                        <a:rPr lang="en-US" sz="1200" b="1" i="0" u="none" strike="noStrike" dirty="0" smtClean="0">
                          <a:solidFill>
                            <a:srgbClr val="000000"/>
                          </a:solidFill>
                          <a:effectLst/>
                          <a:latin typeface="Calibri"/>
                        </a:rPr>
                        <a:t>/</a:t>
                      </a:r>
                      <a:r>
                        <a:rPr lang="en-US" sz="1200" b="1" i="0" u="none" strike="noStrike" dirty="0">
                          <a:solidFill>
                            <a:srgbClr val="000000"/>
                          </a:solidFill>
                          <a:effectLst/>
                          <a:latin typeface="Calibri"/>
                        </a:rPr>
                        <a:t>ha</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 Comp</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703">
                <a:tc>
                  <a:txBody>
                    <a:bodyPr/>
                    <a:lstStyle/>
                    <a:p>
                      <a:pPr algn="l" fontAlgn="b"/>
                      <a:r>
                        <a:rPr lang="en-US" sz="1200" b="0" i="0" u="none" strike="noStrike" dirty="0" err="1">
                          <a:solidFill>
                            <a:srgbClr val="000000"/>
                          </a:solidFill>
                          <a:effectLst/>
                          <a:latin typeface="Calibri"/>
                        </a:rPr>
                        <a:t>Piliostigma</a:t>
                      </a:r>
                      <a:r>
                        <a:rPr lang="en-US" sz="1200" b="0" i="0" u="none" strike="noStrike" dirty="0">
                          <a:solidFill>
                            <a:srgbClr val="000000"/>
                          </a:solidFill>
                          <a:effectLst/>
                          <a:latin typeface="Calibri"/>
                        </a:rPr>
                        <a:t> </a:t>
                      </a:r>
                      <a:r>
                        <a:rPr lang="en-US" sz="1200" b="0" i="0" u="none" strike="noStrike" dirty="0" err="1">
                          <a:solidFill>
                            <a:srgbClr val="000000"/>
                          </a:solidFill>
                          <a:effectLst/>
                          <a:latin typeface="Calibri"/>
                        </a:rPr>
                        <a:t>thonningii</a:t>
                      </a:r>
                      <a:endParaRPr lang="en-US" sz="1200" b="0" i="0" u="none" strike="noStrike" dirty="0">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US" sz="1200" b="0" i="0" u="none" strike="noStrike">
                          <a:solidFill>
                            <a:srgbClr val="000000"/>
                          </a:solidFill>
                          <a:effectLst/>
                          <a:latin typeface="Calibri"/>
                        </a:rPr>
                        <a:t>83.75</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49.1%</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5">
                        <a:lumMod val="40000"/>
                        <a:lumOff val="60000"/>
                      </a:schemeClr>
                    </a:solidFill>
                  </a:tcPr>
                </a:tc>
                <a:tc>
                  <a:txBody>
                    <a:bodyPr/>
                    <a:lstStyle/>
                    <a:p>
                      <a:pPr algn="l" fontAlgn="b"/>
                      <a:r>
                        <a:rPr lang="en-US" sz="1200" b="0" i="0" u="none" strike="noStrike" dirty="0" err="1">
                          <a:solidFill>
                            <a:srgbClr val="000000"/>
                          </a:solidFill>
                          <a:effectLst/>
                          <a:latin typeface="Calibri"/>
                        </a:rPr>
                        <a:t>Piliostigma</a:t>
                      </a:r>
                      <a:r>
                        <a:rPr lang="en-US" sz="1200" b="0" i="0" u="none" strike="noStrike" dirty="0">
                          <a:solidFill>
                            <a:srgbClr val="000000"/>
                          </a:solidFill>
                          <a:effectLst/>
                          <a:latin typeface="Calibri"/>
                        </a:rPr>
                        <a:t> </a:t>
                      </a:r>
                      <a:r>
                        <a:rPr lang="en-US" sz="1200" b="0" i="0" u="none" strike="noStrike" dirty="0" err="1">
                          <a:solidFill>
                            <a:srgbClr val="000000"/>
                          </a:solidFill>
                          <a:effectLst/>
                          <a:latin typeface="Calibri"/>
                        </a:rPr>
                        <a:t>thonningii</a:t>
                      </a:r>
                      <a:endParaRPr lang="en-US" sz="1200" b="0" i="0" u="none" strike="noStrike" dirty="0">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US" sz="1200" b="0" i="0" u="none" strike="noStrike">
                          <a:solidFill>
                            <a:srgbClr val="000000"/>
                          </a:solidFill>
                          <a:effectLst/>
                          <a:latin typeface="Calibri"/>
                        </a:rPr>
                        <a:t>35.34</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26.1%</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err="1">
                          <a:solidFill>
                            <a:srgbClr val="000000"/>
                          </a:solidFill>
                          <a:effectLst/>
                          <a:latin typeface="Calibri"/>
                        </a:rPr>
                        <a:t>Combretum</a:t>
                      </a:r>
                      <a:r>
                        <a:rPr lang="en-US" sz="1200" b="0" i="0" u="none" strike="noStrike" dirty="0">
                          <a:solidFill>
                            <a:srgbClr val="000000"/>
                          </a:solidFill>
                          <a:effectLst/>
                          <a:latin typeface="Calibri"/>
                        </a:rPr>
                        <a:t> </a:t>
                      </a:r>
                      <a:r>
                        <a:rPr lang="en-US" sz="1200" b="0" i="0" u="none" strike="noStrike" dirty="0" err="1">
                          <a:solidFill>
                            <a:srgbClr val="000000"/>
                          </a:solidFill>
                          <a:effectLst/>
                          <a:latin typeface="Calibri"/>
                        </a:rPr>
                        <a:t>molle</a:t>
                      </a:r>
                      <a:endParaRPr lang="en-US" sz="1200" b="0" i="0" u="none" strike="noStrike" dirty="0">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b"/>
                      <a:r>
                        <a:rPr lang="en-US" sz="1200" b="0" i="0" u="none" strike="noStrike">
                          <a:solidFill>
                            <a:srgbClr val="000000"/>
                          </a:solidFill>
                          <a:effectLst/>
                          <a:latin typeface="Calibri"/>
                        </a:rPr>
                        <a:t>23.70</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20.0%</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703">
                <a:tc>
                  <a:txBody>
                    <a:bodyPr/>
                    <a:lstStyle/>
                    <a:p>
                      <a:pPr algn="l" fontAlgn="b"/>
                      <a:r>
                        <a:rPr lang="en-US" sz="1200" b="0" i="0" u="none" strike="noStrike" dirty="0" err="1">
                          <a:solidFill>
                            <a:srgbClr val="000000"/>
                          </a:solidFill>
                          <a:effectLst/>
                          <a:latin typeface="Calibri"/>
                        </a:rPr>
                        <a:t>Combretum</a:t>
                      </a:r>
                      <a:r>
                        <a:rPr lang="en-US" sz="1200" b="0" i="0" u="none" strike="noStrike" dirty="0">
                          <a:solidFill>
                            <a:srgbClr val="000000"/>
                          </a:solidFill>
                          <a:effectLst/>
                          <a:latin typeface="Calibri"/>
                        </a:rPr>
                        <a:t> </a:t>
                      </a:r>
                      <a:r>
                        <a:rPr lang="en-US" sz="1200" b="0" i="0" u="none" strike="noStrike" dirty="0" err="1">
                          <a:solidFill>
                            <a:srgbClr val="000000"/>
                          </a:solidFill>
                          <a:effectLst/>
                          <a:latin typeface="Calibri"/>
                        </a:rPr>
                        <a:t>collinum</a:t>
                      </a:r>
                      <a:endParaRPr lang="en-US" sz="1200" b="0" i="0" u="none" strike="noStrike" dirty="0">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b"/>
                      <a:r>
                        <a:rPr lang="en-US" sz="1200" b="0" i="0" u="none" strike="noStrike">
                          <a:solidFill>
                            <a:srgbClr val="000000"/>
                          </a:solidFill>
                          <a:effectLst/>
                          <a:latin typeface="Calibri"/>
                        </a:rPr>
                        <a:t>37.59</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22.0%</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err="1">
                          <a:solidFill>
                            <a:srgbClr val="000000"/>
                          </a:solidFill>
                          <a:effectLst/>
                          <a:latin typeface="Calibri"/>
                        </a:rPr>
                        <a:t>Combretum</a:t>
                      </a:r>
                      <a:r>
                        <a:rPr lang="en-US" sz="1200" b="0" i="0" u="none" strike="noStrike" dirty="0">
                          <a:solidFill>
                            <a:srgbClr val="000000"/>
                          </a:solidFill>
                          <a:effectLst/>
                          <a:latin typeface="Calibri"/>
                        </a:rPr>
                        <a:t> </a:t>
                      </a:r>
                      <a:r>
                        <a:rPr lang="en-US" sz="1200" b="0" i="0" u="none" strike="noStrike" dirty="0" err="1">
                          <a:solidFill>
                            <a:srgbClr val="000000"/>
                          </a:solidFill>
                          <a:effectLst/>
                          <a:latin typeface="Calibri"/>
                        </a:rPr>
                        <a:t>colllinum</a:t>
                      </a:r>
                      <a:endParaRPr lang="en-US" sz="1200" b="0" i="0" u="none" strike="noStrike" dirty="0">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b"/>
                      <a:r>
                        <a:rPr lang="en-US" sz="1200" b="0" i="0" u="none" strike="noStrike">
                          <a:solidFill>
                            <a:srgbClr val="000000"/>
                          </a:solidFill>
                          <a:effectLst/>
                          <a:latin typeface="Calibri"/>
                        </a:rPr>
                        <a:t>26.32</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19.4%</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err="1">
                          <a:solidFill>
                            <a:srgbClr val="000000"/>
                          </a:solidFill>
                          <a:effectLst/>
                          <a:latin typeface="Calibri"/>
                        </a:rPr>
                        <a:t>Markhamia</a:t>
                      </a:r>
                      <a:r>
                        <a:rPr lang="en-US" sz="1200" b="0" i="0" u="none" strike="noStrike" dirty="0">
                          <a:solidFill>
                            <a:srgbClr val="000000"/>
                          </a:solidFill>
                          <a:effectLst/>
                          <a:latin typeface="Calibri"/>
                        </a:rPr>
                        <a:t> </a:t>
                      </a:r>
                      <a:r>
                        <a:rPr lang="en-US" sz="1200" b="0" i="0" u="none" strike="noStrike" dirty="0" err="1">
                          <a:solidFill>
                            <a:srgbClr val="000000"/>
                          </a:solidFill>
                          <a:effectLst/>
                          <a:latin typeface="Calibri"/>
                        </a:rPr>
                        <a:t>obtusifolia</a:t>
                      </a:r>
                      <a:endParaRPr lang="en-US" sz="1200" b="0" i="0" u="none" strike="noStrike" dirty="0">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b"/>
                      <a:r>
                        <a:rPr lang="en-US" sz="1200" b="0" i="0" u="none" strike="noStrike">
                          <a:solidFill>
                            <a:srgbClr val="000000"/>
                          </a:solidFill>
                          <a:effectLst/>
                          <a:latin typeface="Calibri"/>
                        </a:rPr>
                        <a:t>19.71</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16.7%</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703">
                <a:tc>
                  <a:txBody>
                    <a:bodyPr/>
                    <a:lstStyle/>
                    <a:p>
                      <a:pPr algn="l" fontAlgn="b"/>
                      <a:r>
                        <a:rPr lang="en-US" sz="1200" b="0" i="0" u="none" strike="noStrike" dirty="0">
                          <a:solidFill>
                            <a:srgbClr val="000000"/>
                          </a:solidFill>
                          <a:effectLst/>
                          <a:latin typeface="Calibri"/>
                        </a:rPr>
                        <a:t>Acacia </a:t>
                      </a:r>
                      <a:r>
                        <a:rPr lang="en-US" sz="1200" b="0" i="0" u="none" strike="noStrike" dirty="0" err="1">
                          <a:solidFill>
                            <a:srgbClr val="000000"/>
                          </a:solidFill>
                          <a:effectLst/>
                          <a:latin typeface="Calibri"/>
                        </a:rPr>
                        <a:t>polyacantha</a:t>
                      </a:r>
                      <a:endParaRPr lang="en-US" sz="1200" b="0" i="0" u="none" strike="noStrike" dirty="0">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en-US" sz="1200" b="0" i="0" u="none" strike="noStrike">
                          <a:solidFill>
                            <a:srgbClr val="000000"/>
                          </a:solidFill>
                          <a:effectLst/>
                          <a:latin typeface="Calibri"/>
                        </a:rPr>
                        <a:t>7.49</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4.4%</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Combretum zeyheri</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17.74</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13.1%</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Brachystegia spiciformis</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16.01</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13.5%</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703">
                <a:tc>
                  <a:txBody>
                    <a:bodyPr/>
                    <a:lstStyle/>
                    <a:p>
                      <a:pPr algn="l" fontAlgn="b"/>
                      <a:r>
                        <a:rPr lang="en-US" sz="1200" b="0" i="0" u="none" strike="noStrike" dirty="0" err="1">
                          <a:solidFill>
                            <a:srgbClr val="000000"/>
                          </a:solidFill>
                          <a:effectLst/>
                          <a:latin typeface="Calibri"/>
                        </a:rPr>
                        <a:t>Lonchocarpus</a:t>
                      </a:r>
                      <a:r>
                        <a:rPr lang="en-US" sz="1200" b="0" i="0" u="none" strike="noStrike" dirty="0">
                          <a:solidFill>
                            <a:srgbClr val="000000"/>
                          </a:solidFill>
                          <a:effectLst/>
                          <a:latin typeface="Calibri"/>
                        </a:rPr>
                        <a:t> </a:t>
                      </a:r>
                      <a:r>
                        <a:rPr lang="en-US" sz="1200" b="0" i="0" u="none" strike="noStrike" dirty="0" err="1">
                          <a:solidFill>
                            <a:srgbClr val="000000"/>
                          </a:solidFill>
                          <a:effectLst/>
                          <a:latin typeface="Calibri"/>
                        </a:rPr>
                        <a:t>capassa</a:t>
                      </a:r>
                      <a:endParaRPr lang="en-US" sz="1200" b="0" i="0" u="none" strike="noStrike" dirty="0">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6.47</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3.8%</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err="1">
                          <a:solidFill>
                            <a:srgbClr val="000000"/>
                          </a:solidFill>
                          <a:effectLst/>
                          <a:latin typeface="Calibri"/>
                        </a:rPr>
                        <a:t>Markhamia</a:t>
                      </a:r>
                      <a:r>
                        <a:rPr lang="en-US" sz="1200" b="0" i="0" u="none" strike="noStrike" dirty="0">
                          <a:solidFill>
                            <a:srgbClr val="000000"/>
                          </a:solidFill>
                          <a:effectLst/>
                          <a:latin typeface="Calibri"/>
                        </a:rPr>
                        <a:t> </a:t>
                      </a:r>
                      <a:r>
                        <a:rPr lang="en-US" sz="1200" b="0" i="0" u="none" strike="noStrike" dirty="0" err="1">
                          <a:solidFill>
                            <a:srgbClr val="000000"/>
                          </a:solidFill>
                          <a:effectLst/>
                          <a:latin typeface="Calibri"/>
                        </a:rPr>
                        <a:t>obtusifolia</a:t>
                      </a:r>
                      <a:endParaRPr lang="en-US" sz="1200" b="0" i="0" u="none" strike="noStrike" dirty="0">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b"/>
                      <a:r>
                        <a:rPr lang="en-US" sz="1200" b="0" i="0" u="none" strike="noStrike" dirty="0">
                          <a:solidFill>
                            <a:srgbClr val="000000"/>
                          </a:solidFill>
                          <a:effectLst/>
                          <a:latin typeface="Calibri"/>
                        </a:rPr>
                        <a:t>11.52</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8.5%</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err="1">
                          <a:solidFill>
                            <a:srgbClr val="000000"/>
                          </a:solidFill>
                          <a:effectLst/>
                          <a:latin typeface="Calibri"/>
                        </a:rPr>
                        <a:t>Piliostigma</a:t>
                      </a:r>
                      <a:r>
                        <a:rPr lang="en-US" sz="1200" b="0" i="0" u="none" strike="noStrike" dirty="0">
                          <a:solidFill>
                            <a:srgbClr val="000000"/>
                          </a:solidFill>
                          <a:effectLst/>
                          <a:latin typeface="Calibri"/>
                        </a:rPr>
                        <a:t> </a:t>
                      </a:r>
                      <a:r>
                        <a:rPr lang="en-US" sz="1200" b="0" i="0" u="none" strike="noStrike" dirty="0" err="1">
                          <a:solidFill>
                            <a:srgbClr val="000000"/>
                          </a:solidFill>
                          <a:effectLst/>
                          <a:latin typeface="Calibri"/>
                        </a:rPr>
                        <a:t>thonningii</a:t>
                      </a:r>
                      <a:endParaRPr lang="en-US" sz="1200" b="0" i="0" u="none" strike="noStrike" dirty="0">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en-US" sz="1200" b="0" i="0" u="none" strike="noStrike">
                          <a:solidFill>
                            <a:srgbClr val="000000"/>
                          </a:solidFill>
                          <a:effectLst/>
                          <a:latin typeface="Calibri"/>
                        </a:rPr>
                        <a:t>13.55</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11.5%</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703">
                <a:tc>
                  <a:txBody>
                    <a:bodyPr/>
                    <a:lstStyle/>
                    <a:p>
                      <a:pPr algn="l" fontAlgn="b"/>
                      <a:r>
                        <a:rPr lang="en-US" sz="1200" b="0" i="0" u="none" strike="noStrike">
                          <a:solidFill>
                            <a:srgbClr val="000000"/>
                          </a:solidFill>
                          <a:effectLst/>
                          <a:latin typeface="Calibri"/>
                        </a:rPr>
                        <a:t>Rauvolfia caffra</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5.50</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3.2%</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a:rPr>
                        <a:t>Acacia </a:t>
                      </a:r>
                      <a:r>
                        <a:rPr lang="en-US" sz="1200" b="0" i="0" u="none" strike="noStrike" dirty="0" err="1">
                          <a:solidFill>
                            <a:srgbClr val="000000"/>
                          </a:solidFill>
                          <a:effectLst/>
                          <a:latin typeface="Calibri"/>
                        </a:rPr>
                        <a:t>polyacantha</a:t>
                      </a:r>
                      <a:endParaRPr lang="en-US" sz="1200" b="0" i="0" u="none" strike="noStrike" dirty="0">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en-US" sz="1200" b="0" i="0" u="none" strike="noStrike">
                          <a:solidFill>
                            <a:srgbClr val="000000"/>
                          </a:solidFill>
                          <a:effectLst/>
                          <a:latin typeface="Calibri"/>
                        </a:rPr>
                        <a:t>4.56</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3.4%</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Erythrina abyssinica</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8.41</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7.1%</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703">
                <a:tc>
                  <a:txBody>
                    <a:bodyPr/>
                    <a:lstStyle/>
                    <a:p>
                      <a:pPr algn="l" fontAlgn="b"/>
                      <a:r>
                        <a:rPr lang="en-US" sz="1200" b="0" i="0" u="none" strike="noStrike" dirty="0" err="1">
                          <a:solidFill>
                            <a:srgbClr val="000000"/>
                          </a:solidFill>
                          <a:effectLst/>
                          <a:latin typeface="Calibri"/>
                        </a:rPr>
                        <a:t>Markhamia</a:t>
                      </a:r>
                      <a:r>
                        <a:rPr lang="en-US" sz="1200" b="0" i="0" u="none" strike="noStrike" dirty="0">
                          <a:solidFill>
                            <a:srgbClr val="000000"/>
                          </a:solidFill>
                          <a:effectLst/>
                          <a:latin typeface="Calibri"/>
                        </a:rPr>
                        <a:t> </a:t>
                      </a:r>
                      <a:r>
                        <a:rPr lang="en-US" sz="1200" b="0" i="0" u="none" strike="noStrike" dirty="0" err="1">
                          <a:solidFill>
                            <a:srgbClr val="000000"/>
                          </a:solidFill>
                          <a:effectLst/>
                          <a:latin typeface="Calibri"/>
                        </a:rPr>
                        <a:t>obtusifolia</a:t>
                      </a:r>
                      <a:endParaRPr lang="en-US" sz="1200" b="0" i="0" u="none" strike="noStrike" dirty="0">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b"/>
                      <a:r>
                        <a:rPr lang="en-US" sz="1200" b="0" i="0" u="none" strike="noStrike">
                          <a:solidFill>
                            <a:srgbClr val="000000"/>
                          </a:solidFill>
                          <a:effectLst/>
                          <a:latin typeface="Calibri"/>
                        </a:rPr>
                        <a:t>4.73</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2.8%</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err="1">
                          <a:solidFill>
                            <a:srgbClr val="000000"/>
                          </a:solidFill>
                          <a:effectLst/>
                          <a:latin typeface="Calibri"/>
                        </a:rPr>
                        <a:t>Albizia</a:t>
                      </a:r>
                      <a:r>
                        <a:rPr lang="en-US" sz="1200" b="0" i="0" u="none" strike="noStrike" dirty="0">
                          <a:solidFill>
                            <a:srgbClr val="000000"/>
                          </a:solidFill>
                          <a:effectLst/>
                          <a:latin typeface="Calibri"/>
                        </a:rPr>
                        <a:t> </a:t>
                      </a:r>
                      <a:r>
                        <a:rPr lang="en-US" sz="1200" b="0" i="0" u="none" strike="noStrike" dirty="0" err="1">
                          <a:solidFill>
                            <a:srgbClr val="000000"/>
                          </a:solidFill>
                          <a:effectLst/>
                          <a:latin typeface="Calibri"/>
                        </a:rPr>
                        <a:t>harveyi</a:t>
                      </a:r>
                      <a:endParaRPr lang="en-US" sz="1200" b="0" i="0" u="none" strike="noStrike" dirty="0">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4.42</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3.3%</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err="1">
                          <a:solidFill>
                            <a:srgbClr val="000000"/>
                          </a:solidFill>
                          <a:effectLst/>
                          <a:latin typeface="Calibri"/>
                        </a:rPr>
                        <a:t>Azanza</a:t>
                      </a:r>
                      <a:r>
                        <a:rPr lang="en-US" sz="1200" b="0" i="0" u="none" strike="noStrike" dirty="0">
                          <a:solidFill>
                            <a:srgbClr val="000000"/>
                          </a:solidFill>
                          <a:effectLst/>
                          <a:latin typeface="Calibri"/>
                        </a:rPr>
                        <a:t> </a:t>
                      </a:r>
                      <a:r>
                        <a:rPr lang="en-US" sz="1200" b="0" i="0" u="none" strike="noStrike" dirty="0" err="1">
                          <a:solidFill>
                            <a:srgbClr val="000000"/>
                          </a:solidFill>
                          <a:effectLst/>
                          <a:latin typeface="Calibri"/>
                        </a:rPr>
                        <a:t>garkeana</a:t>
                      </a:r>
                      <a:endParaRPr lang="en-US" sz="1200" b="0" i="0" u="none" strike="noStrike" dirty="0">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90000"/>
                      </a:schemeClr>
                    </a:solidFill>
                  </a:tcPr>
                </a:tc>
                <a:tc>
                  <a:txBody>
                    <a:bodyPr/>
                    <a:lstStyle/>
                    <a:p>
                      <a:pPr algn="ctr" fontAlgn="b"/>
                      <a:r>
                        <a:rPr lang="en-US" sz="1200" b="0" i="0" u="none" strike="noStrike">
                          <a:solidFill>
                            <a:srgbClr val="000000"/>
                          </a:solidFill>
                          <a:effectLst/>
                          <a:latin typeface="Calibri"/>
                        </a:rPr>
                        <a:t>5.29</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4.5%</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703">
                <a:tc>
                  <a:txBody>
                    <a:bodyPr/>
                    <a:lstStyle/>
                    <a:p>
                      <a:pPr algn="l" fontAlgn="b"/>
                      <a:r>
                        <a:rPr lang="en-US" sz="1200" b="0" i="0" u="none" strike="noStrike" dirty="0">
                          <a:solidFill>
                            <a:srgbClr val="000000"/>
                          </a:solidFill>
                          <a:effectLst/>
                          <a:latin typeface="Calibri"/>
                        </a:rPr>
                        <a:t>Faidherbia albida</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200" b="0" i="0" u="none" strike="noStrike">
                          <a:solidFill>
                            <a:srgbClr val="000000"/>
                          </a:solidFill>
                          <a:effectLst/>
                          <a:latin typeface="Calibri"/>
                        </a:rPr>
                        <a:t>2.86</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1.7%</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a:rPr>
                        <a:t>Faidherbia albida</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200" b="0" i="0" u="none" strike="noStrike">
                          <a:solidFill>
                            <a:srgbClr val="000000"/>
                          </a:solidFill>
                          <a:effectLst/>
                          <a:latin typeface="Calibri"/>
                        </a:rPr>
                        <a:t>4.41</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3.3%</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Strychnos spinosa</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3.69</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3.1%</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703">
                <a:tc>
                  <a:txBody>
                    <a:bodyPr/>
                    <a:lstStyle/>
                    <a:p>
                      <a:pPr algn="l" fontAlgn="b"/>
                      <a:r>
                        <a:rPr lang="en-US" sz="1200" b="0" i="0" u="none" strike="noStrike" dirty="0" err="1">
                          <a:solidFill>
                            <a:srgbClr val="000000"/>
                          </a:solidFill>
                          <a:effectLst/>
                          <a:latin typeface="Calibri"/>
                        </a:rPr>
                        <a:t>Kigelia</a:t>
                      </a:r>
                      <a:r>
                        <a:rPr lang="en-US" sz="1200" b="0" i="0" u="none" strike="noStrike" dirty="0">
                          <a:solidFill>
                            <a:srgbClr val="000000"/>
                          </a:solidFill>
                          <a:effectLst/>
                          <a:latin typeface="Calibri"/>
                        </a:rPr>
                        <a:t> </a:t>
                      </a:r>
                      <a:r>
                        <a:rPr lang="en-US" sz="1200" b="0" i="0" u="none" strike="noStrike" dirty="0" err="1">
                          <a:solidFill>
                            <a:srgbClr val="000000"/>
                          </a:solidFill>
                          <a:effectLst/>
                          <a:latin typeface="Calibri"/>
                        </a:rPr>
                        <a:t>africana</a:t>
                      </a:r>
                      <a:endParaRPr lang="en-US" sz="1200" b="0" i="0" u="none" strike="noStrike" dirty="0">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2.65</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1.6%</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Entada abyssinica</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3.88</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2.9%</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a:rPr>
                        <a:t>Acacia </a:t>
                      </a:r>
                      <a:r>
                        <a:rPr lang="en-US" sz="1200" b="0" i="0" u="none" strike="noStrike" dirty="0" err="1">
                          <a:solidFill>
                            <a:srgbClr val="000000"/>
                          </a:solidFill>
                          <a:effectLst/>
                          <a:latin typeface="Calibri"/>
                        </a:rPr>
                        <a:t>polyacantha</a:t>
                      </a:r>
                      <a:endParaRPr lang="en-US" sz="1200" b="0" i="0" u="none" strike="noStrike" dirty="0">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en-US" sz="1200" b="0" i="0" u="none" strike="noStrike">
                          <a:solidFill>
                            <a:srgbClr val="000000"/>
                          </a:solidFill>
                          <a:effectLst/>
                          <a:latin typeface="Calibri"/>
                        </a:rPr>
                        <a:t>3.28</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2.8%</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703">
                <a:tc>
                  <a:txBody>
                    <a:bodyPr/>
                    <a:lstStyle/>
                    <a:p>
                      <a:pPr algn="l" fontAlgn="b"/>
                      <a:r>
                        <a:rPr lang="en-US" sz="1200" b="0" i="0" u="none" strike="noStrike" dirty="0" err="1">
                          <a:solidFill>
                            <a:srgbClr val="000000"/>
                          </a:solidFill>
                          <a:effectLst/>
                          <a:latin typeface="Calibri"/>
                        </a:rPr>
                        <a:t>Azanza</a:t>
                      </a:r>
                      <a:r>
                        <a:rPr lang="en-US" sz="1200" b="0" i="0" u="none" strike="noStrike" dirty="0">
                          <a:solidFill>
                            <a:srgbClr val="000000"/>
                          </a:solidFill>
                          <a:effectLst/>
                          <a:latin typeface="Calibri"/>
                        </a:rPr>
                        <a:t> </a:t>
                      </a:r>
                      <a:r>
                        <a:rPr lang="en-US" sz="1200" b="0" i="0" u="none" strike="noStrike" dirty="0" err="1">
                          <a:solidFill>
                            <a:srgbClr val="000000"/>
                          </a:solidFill>
                          <a:effectLst/>
                          <a:latin typeface="Calibri"/>
                        </a:rPr>
                        <a:t>garkeana</a:t>
                      </a:r>
                      <a:endParaRPr lang="en-US" sz="1200" b="0" i="0" u="none" strike="noStrike" dirty="0">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90000"/>
                      </a:schemeClr>
                    </a:solidFill>
                  </a:tcPr>
                </a:tc>
                <a:tc>
                  <a:txBody>
                    <a:bodyPr/>
                    <a:lstStyle/>
                    <a:p>
                      <a:pPr algn="ctr" fontAlgn="b"/>
                      <a:r>
                        <a:rPr lang="en-US" sz="1200" b="0" i="0" u="none" strike="noStrike">
                          <a:solidFill>
                            <a:srgbClr val="000000"/>
                          </a:solidFill>
                          <a:effectLst/>
                          <a:latin typeface="Calibri"/>
                        </a:rPr>
                        <a:t>2.45</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1.4%</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err="1">
                          <a:solidFill>
                            <a:srgbClr val="000000"/>
                          </a:solidFill>
                          <a:effectLst/>
                          <a:latin typeface="Calibri"/>
                        </a:rPr>
                        <a:t>Lonchocarpus</a:t>
                      </a:r>
                      <a:r>
                        <a:rPr lang="en-US" sz="1200" b="0" i="0" u="none" strike="noStrike" dirty="0">
                          <a:solidFill>
                            <a:srgbClr val="000000"/>
                          </a:solidFill>
                          <a:effectLst/>
                          <a:latin typeface="Calibri"/>
                        </a:rPr>
                        <a:t> </a:t>
                      </a:r>
                      <a:r>
                        <a:rPr lang="en-US" sz="1200" b="0" i="0" u="none" strike="noStrike" dirty="0" err="1">
                          <a:solidFill>
                            <a:srgbClr val="000000"/>
                          </a:solidFill>
                          <a:effectLst/>
                          <a:latin typeface="Calibri"/>
                        </a:rPr>
                        <a:t>capassa</a:t>
                      </a:r>
                      <a:endParaRPr lang="en-US" sz="1200" b="0" i="0" u="none" strike="noStrike" dirty="0">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3.74</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2.8%</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Combretum collinum</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2.68</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2.3%</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703">
                <a:tc>
                  <a:txBody>
                    <a:bodyPr/>
                    <a:lstStyle/>
                    <a:p>
                      <a:pPr algn="l" fontAlgn="b"/>
                      <a:r>
                        <a:rPr lang="en-US" sz="1200" b="0" i="0" u="none" strike="noStrike">
                          <a:solidFill>
                            <a:srgbClr val="000000"/>
                          </a:solidFill>
                          <a:effectLst/>
                          <a:latin typeface="Calibri"/>
                        </a:rPr>
                        <a:t>Combretum molle</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2.02</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a:rPr>
                        <a:t>1.2%</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err="1">
                          <a:solidFill>
                            <a:srgbClr val="000000"/>
                          </a:solidFill>
                          <a:effectLst/>
                          <a:latin typeface="Calibri"/>
                        </a:rPr>
                        <a:t>Combretum</a:t>
                      </a:r>
                      <a:r>
                        <a:rPr lang="en-US" sz="1200" b="0" i="0" u="none" strike="noStrike" dirty="0">
                          <a:solidFill>
                            <a:srgbClr val="000000"/>
                          </a:solidFill>
                          <a:effectLst/>
                          <a:latin typeface="Calibri"/>
                        </a:rPr>
                        <a:t> </a:t>
                      </a:r>
                      <a:r>
                        <a:rPr lang="en-US" sz="1200" b="0" i="0" u="none" strike="noStrike" dirty="0" err="1">
                          <a:solidFill>
                            <a:srgbClr val="000000"/>
                          </a:solidFill>
                          <a:effectLst/>
                          <a:latin typeface="Calibri"/>
                        </a:rPr>
                        <a:t>molle</a:t>
                      </a:r>
                      <a:endParaRPr lang="en-US" sz="1200" b="0" i="0" u="none" strike="noStrike" dirty="0">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3.11</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2.3%</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Combretum zeyheri</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2.28</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1.9%</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703">
                <a:tc>
                  <a:txBody>
                    <a:bodyPr/>
                    <a:lstStyle/>
                    <a:p>
                      <a:pPr algn="l" fontAlgn="b"/>
                      <a:r>
                        <a:rPr lang="en-US" sz="1200" b="0" i="0" u="none" strike="noStrike">
                          <a:solidFill>
                            <a:srgbClr val="000000"/>
                          </a:solidFill>
                          <a:effectLst/>
                          <a:latin typeface="Calibri"/>
                        </a:rPr>
                        <a:t>Combretum zeyheri</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1.56</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0.9%</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Albizia amara</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1.99</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1.5%</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a:rPr>
                        <a:t>Faidherbia albida</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200" b="0" i="0" u="none" strike="noStrike">
                          <a:solidFill>
                            <a:srgbClr val="000000"/>
                          </a:solidFill>
                          <a:effectLst/>
                          <a:latin typeface="Calibri"/>
                        </a:rPr>
                        <a:t>1.90</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1.6%</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703">
                <a:tc>
                  <a:txBody>
                    <a:bodyPr/>
                    <a:lstStyle/>
                    <a:p>
                      <a:pPr algn="l" fontAlgn="b"/>
                      <a:r>
                        <a:rPr lang="en-US" sz="1200" b="0" i="0" u="none" strike="noStrike">
                          <a:solidFill>
                            <a:srgbClr val="000000"/>
                          </a:solidFill>
                          <a:effectLst/>
                          <a:latin typeface="Calibri"/>
                        </a:rPr>
                        <a:t>Vitex payos</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1.36</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0.8%</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Strychnos spinosa</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1.97</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1.5%</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Vangueria infausta</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1.68</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1.4%</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703">
                <a:tc>
                  <a:txBody>
                    <a:bodyPr/>
                    <a:lstStyle/>
                    <a:p>
                      <a:pPr algn="l" fontAlgn="b"/>
                      <a:r>
                        <a:rPr lang="en-US" sz="1200" b="0" i="0" u="none" strike="noStrike">
                          <a:solidFill>
                            <a:srgbClr val="000000"/>
                          </a:solidFill>
                          <a:effectLst/>
                          <a:latin typeface="Calibri"/>
                        </a:rPr>
                        <a:t>Erythrina abyssinica</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1.29</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0.8%</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err="1">
                          <a:solidFill>
                            <a:srgbClr val="000000"/>
                          </a:solidFill>
                          <a:effectLst/>
                          <a:latin typeface="Calibri"/>
                        </a:rPr>
                        <a:t>Cussonia</a:t>
                      </a:r>
                      <a:r>
                        <a:rPr lang="en-US" sz="1200" b="0" i="0" u="none" strike="noStrike" dirty="0">
                          <a:solidFill>
                            <a:srgbClr val="000000"/>
                          </a:solidFill>
                          <a:effectLst/>
                          <a:latin typeface="Calibri"/>
                        </a:rPr>
                        <a:t> </a:t>
                      </a:r>
                      <a:r>
                        <a:rPr lang="en-US" sz="1200" b="0" i="0" u="none" strike="noStrike" dirty="0" err="1">
                          <a:solidFill>
                            <a:srgbClr val="000000"/>
                          </a:solidFill>
                          <a:effectLst/>
                          <a:latin typeface="Calibri"/>
                        </a:rPr>
                        <a:t>arborea</a:t>
                      </a:r>
                      <a:endParaRPr lang="en-US" sz="1200" b="0" i="0" u="none" strike="noStrike" dirty="0">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1.95</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1.4%</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err="1" smtClean="0">
                          <a:solidFill>
                            <a:srgbClr val="000000"/>
                          </a:solidFill>
                          <a:effectLst/>
                          <a:latin typeface="Calibri"/>
                        </a:rPr>
                        <a:t>Combretum</a:t>
                      </a:r>
                      <a:r>
                        <a:rPr lang="en-US" sz="1200" b="0" i="0" u="none" strike="noStrike" dirty="0" smtClean="0">
                          <a:solidFill>
                            <a:srgbClr val="000000"/>
                          </a:solidFill>
                          <a:effectLst/>
                          <a:latin typeface="Calibri"/>
                        </a:rPr>
                        <a:t> </a:t>
                      </a:r>
                      <a:r>
                        <a:rPr lang="en-US" sz="1200" b="0" i="0" u="none" strike="noStrike" dirty="0" err="1" smtClean="0">
                          <a:solidFill>
                            <a:srgbClr val="000000"/>
                          </a:solidFill>
                          <a:effectLst/>
                          <a:latin typeface="Calibri"/>
                        </a:rPr>
                        <a:t>psidioides</a:t>
                      </a:r>
                      <a:endParaRPr lang="en-US" sz="1200" b="0" i="0" u="none" strike="noStrike" dirty="0">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1.59</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1.3%</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703">
                <a:tc>
                  <a:txBody>
                    <a:bodyPr/>
                    <a:lstStyle/>
                    <a:p>
                      <a:pPr algn="l" fontAlgn="b"/>
                      <a:r>
                        <a:rPr lang="en-US" sz="1200" b="0" i="0" u="none" strike="noStrike">
                          <a:solidFill>
                            <a:srgbClr val="000000"/>
                          </a:solidFill>
                          <a:effectLst/>
                          <a:latin typeface="Calibri"/>
                        </a:rPr>
                        <a:t>Entada abyssinica</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1.23</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0.7%</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Vangueria infausta</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1.95</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1.4%</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Croton macrostachys</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1.16</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1.0%</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703">
                <a:tc>
                  <a:txBody>
                    <a:bodyPr/>
                    <a:lstStyle/>
                    <a:p>
                      <a:pPr algn="l" fontAlgn="b"/>
                      <a:r>
                        <a:rPr lang="en-US" sz="1200" b="0" i="0" u="none" strike="noStrike">
                          <a:solidFill>
                            <a:srgbClr val="000000"/>
                          </a:solidFill>
                          <a:effectLst/>
                          <a:latin typeface="Calibri"/>
                        </a:rPr>
                        <a:t>Maytenus senegalensis</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1.23</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0.7%</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err="1">
                          <a:solidFill>
                            <a:srgbClr val="000000"/>
                          </a:solidFill>
                          <a:effectLst/>
                          <a:latin typeface="Calibri"/>
                        </a:rPr>
                        <a:t>Azanza</a:t>
                      </a:r>
                      <a:r>
                        <a:rPr lang="en-US" sz="1200" b="0" i="0" u="none" strike="noStrike" dirty="0">
                          <a:solidFill>
                            <a:srgbClr val="000000"/>
                          </a:solidFill>
                          <a:effectLst/>
                          <a:latin typeface="Calibri"/>
                        </a:rPr>
                        <a:t> </a:t>
                      </a:r>
                      <a:r>
                        <a:rPr lang="en-US" sz="1200" b="0" i="0" u="none" strike="noStrike" dirty="0" err="1">
                          <a:solidFill>
                            <a:srgbClr val="000000"/>
                          </a:solidFill>
                          <a:effectLst/>
                          <a:latin typeface="Calibri"/>
                        </a:rPr>
                        <a:t>garkeana</a:t>
                      </a:r>
                      <a:endParaRPr lang="en-US" sz="1200" b="0" i="0" u="none" strike="noStrike" dirty="0">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90000"/>
                      </a:schemeClr>
                    </a:solidFill>
                  </a:tcPr>
                </a:tc>
                <a:tc>
                  <a:txBody>
                    <a:bodyPr/>
                    <a:lstStyle/>
                    <a:p>
                      <a:pPr algn="ctr" fontAlgn="b"/>
                      <a:r>
                        <a:rPr lang="en-US" sz="1200" b="0" i="0" u="none" strike="noStrike">
                          <a:solidFill>
                            <a:srgbClr val="000000"/>
                          </a:solidFill>
                          <a:effectLst/>
                          <a:latin typeface="Calibri"/>
                        </a:rPr>
                        <a:t>1.83</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1.4%</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a:rPr>
                        <a:t>Entada abyssinica</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1.16</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1.0%</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703">
                <a:tc>
                  <a:txBody>
                    <a:bodyPr/>
                    <a:lstStyle/>
                    <a:p>
                      <a:pPr algn="ctr" fontAlgn="b"/>
                      <a:r>
                        <a:rPr lang="en-US" sz="1200" b="0" i="0" u="none" strike="noStrike">
                          <a:solidFill>
                            <a:srgbClr val="000000"/>
                          </a:solidFill>
                          <a:effectLst/>
                          <a:latin typeface="Calibri"/>
                        </a:rPr>
                        <a:t>14 Other Species</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8.40</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4.9%</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a:rPr>
                        <a:t>16 Other Species</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10.74</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7.9%</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a:rPr>
                        <a:t>24 Other species</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12.21</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a:rPr>
                        <a:t>10.3%</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703">
                <a:tc>
                  <a:txBody>
                    <a:bodyPr/>
                    <a:lstStyle/>
                    <a:p>
                      <a:pPr algn="r" fontAlgn="b"/>
                      <a:r>
                        <a:rPr lang="en-US" sz="1200" b="1" i="0" u="none" strike="noStrike">
                          <a:solidFill>
                            <a:srgbClr val="000000"/>
                          </a:solidFill>
                          <a:effectLst/>
                          <a:latin typeface="Calibri"/>
                        </a:rPr>
                        <a:t>Tree Density / ha</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170.59</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100.0%</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1" i="0" u="none" strike="noStrike">
                          <a:solidFill>
                            <a:srgbClr val="000000"/>
                          </a:solidFill>
                          <a:effectLst/>
                          <a:latin typeface="Calibri"/>
                        </a:rPr>
                        <a:t>Tree Density / ha</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135.47</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100.0%</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1" i="0" u="none" strike="noStrike">
                          <a:solidFill>
                            <a:srgbClr val="000000"/>
                          </a:solidFill>
                          <a:effectLst/>
                          <a:latin typeface="Calibri"/>
                        </a:rPr>
                        <a:t>Tree Density / ha</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118.32</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100%</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703">
                <a:tc>
                  <a:txBody>
                    <a:bodyPr/>
                    <a:lstStyle/>
                    <a:p>
                      <a:pPr algn="r" fontAlgn="b"/>
                      <a:r>
                        <a:rPr lang="en-US" sz="1200" b="1" i="0" u="none" strike="noStrike">
                          <a:solidFill>
                            <a:srgbClr val="000000"/>
                          </a:solidFill>
                          <a:effectLst/>
                          <a:latin typeface="Calibri"/>
                        </a:rPr>
                        <a:t>Mean DBH (cm)</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6.96</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 </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1" i="0" u="none" strike="noStrike">
                          <a:solidFill>
                            <a:srgbClr val="000000"/>
                          </a:solidFill>
                          <a:effectLst/>
                          <a:latin typeface="Calibri"/>
                        </a:rPr>
                        <a:t>Mean DBH (cm)</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9.24</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effectLst/>
                          <a:latin typeface="Calibri"/>
                        </a:rPr>
                        <a:t> </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1" i="0" u="none" strike="noStrike">
                          <a:solidFill>
                            <a:srgbClr val="000000"/>
                          </a:solidFill>
                          <a:effectLst/>
                          <a:latin typeface="Calibri"/>
                        </a:rPr>
                        <a:t>Mean DBH (cm)</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10.23</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 </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213703">
                <a:tc>
                  <a:txBody>
                    <a:bodyPr/>
                    <a:lstStyle/>
                    <a:p>
                      <a:pPr algn="r" fontAlgn="b"/>
                      <a:r>
                        <a:rPr lang="en-US" sz="1200" b="1" i="0" u="none" strike="noStrike">
                          <a:solidFill>
                            <a:srgbClr val="000000"/>
                          </a:solidFill>
                          <a:effectLst/>
                          <a:latin typeface="Calibri"/>
                        </a:rPr>
                        <a:t>Mean Height (m)</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3.31</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 </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1" i="0" u="none" strike="noStrike">
                          <a:solidFill>
                            <a:srgbClr val="000000"/>
                          </a:solidFill>
                          <a:effectLst/>
                          <a:latin typeface="Calibri"/>
                        </a:rPr>
                        <a:t>Mean Height (m)</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4.15</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effectLst/>
                          <a:latin typeface="Calibri"/>
                        </a:rPr>
                        <a:t> </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1" i="0" u="none" strike="noStrike">
                          <a:solidFill>
                            <a:srgbClr val="000000"/>
                          </a:solidFill>
                          <a:effectLst/>
                          <a:latin typeface="Calibri"/>
                        </a:rPr>
                        <a:t>Mean Height (m)</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4.27</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 </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213703">
                <a:tc>
                  <a:txBody>
                    <a:bodyPr/>
                    <a:lstStyle/>
                    <a:p>
                      <a:pPr algn="r" fontAlgn="b"/>
                      <a:r>
                        <a:rPr lang="en-US" sz="1200" b="1" i="0" u="none" strike="noStrike" dirty="0" smtClean="0">
                          <a:solidFill>
                            <a:srgbClr val="000000"/>
                          </a:solidFill>
                          <a:effectLst/>
                          <a:latin typeface="Calibri"/>
                        </a:rPr>
                        <a:t># </a:t>
                      </a:r>
                      <a:r>
                        <a:rPr lang="en-US" sz="1200" b="1" i="0" u="none" strike="noStrike" dirty="0">
                          <a:solidFill>
                            <a:srgbClr val="000000"/>
                          </a:solidFill>
                          <a:effectLst/>
                          <a:latin typeface="Calibri"/>
                        </a:rPr>
                        <a:t>Species in Transects</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29</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 </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1" i="0" u="none" strike="noStrike" dirty="0" smtClean="0">
                          <a:solidFill>
                            <a:srgbClr val="000000"/>
                          </a:solidFill>
                          <a:effectLst/>
                          <a:latin typeface="Calibri"/>
                        </a:rPr>
                        <a:t># </a:t>
                      </a:r>
                      <a:r>
                        <a:rPr lang="en-US" sz="1200" b="1" i="0" u="none" strike="noStrike" dirty="0">
                          <a:solidFill>
                            <a:srgbClr val="000000"/>
                          </a:solidFill>
                          <a:effectLst/>
                          <a:latin typeface="Calibri"/>
                        </a:rPr>
                        <a:t>Species in Transects</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31</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effectLst/>
                          <a:latin typeface="Calibri"/>
                        </a:rPr>
                        <a:t> </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1" i="0" u="none" strike="noStrike" dirty="0" smtClean="0">
                          <a:solidFill>
                            <a:srgbClr val="000000"/>
                          </a:solidFill>
                          <a:effectLst/>
                          <a:latin typeface="Calibri"/>
                        </a:rPr>
                        <a:t># </a:t>
                      </a:r>
                      <a:r>
                        <a:rPr lang="en-US" sz="1200" b="1" i="0" u="none" strike="noStrike" dirty="0">
                          <a:solidFill>
                            <a:srgbClr val="000000"/>
                          </a:solidFill>
                          <a:effectLst/>
                          <a:latin typeface="Calibri"/>
                        </a:rPr>
                        <a:t>Species in Transects</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39</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 </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213703">
                <a:tc>
                  <a:txBody>
                    <a:bodyPr/>
                    <a:lstStyle/>
                    <a:p>
                      <a:pPr algn="r" fontAlgn="b"/>
                      <a:r>
                        <a:rPr lang="en-US" sz="1200" b="1" i="0" u="none" strike="noStrike" dirty="0" smtClean="0">
                          <a:solidFill>
                            <a:srgbClr val="000000"/>
                          </a:solidFill>
                          <a:effectLst/>
                          <a:latin typeface="Calibri"/>
                        </a:rPr>
                        <a:t>Diversity </a:t>
                      </a:r>
                      <a:r>
                        <a:rPr lang="en-US" sz="1200" b="1" i="0" u="none" strike="noStrike" dirty="0">
                          <a:solidFill>
                            <a:srgbClr val="000000"/>
                          </a:solidFill>
                          <a:effectLst/>
                          <a:latin typeface="Calibri"/>
                        </a:rPr>
                        <a:t>Index</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3.38</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 </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1" i="0" u="none" strike="noStrike" dirty="0" smtClean="0">
                          <a:solidFill>
                            <a:srgbClr val="000000"/>
                          </a:solidFill>
                          <a:effectLst/>
                          <a:latin typeface="Calibri"/>
                        </a:rPr>
                        <a:t>Diversity </a:t>
                      </a:r>
                      <a:r>
                        <a:rPr lang="en-US" sz="1200" b="1" i="0" u="none" strike="noStrike" dirty="0">
                          <a:solidFill>
                            <a:srgbClr val="000000"/>
                          </a:solidFill>
                          <a:effectLst/>
                          <a:latin typeface="Calibri"/>
                        </a:rPr>
                        <a:t>Index</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8.22</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effectLst/>
                          <a:latin typeface="Calibri"/>
                        </a:rPr>
                        <a:t> </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1" i="0" u="none" strike="noStrike" dirty="0" smtClean="0">
                          <a:solidFill>
                            <a:srgbClr val="000000"/>
                          </a:solidFill>
                          <a:effectLst/>
                          <a:latin typeface="Calibri"/>
                        </a:rPr>
                        <a:t>Diversity </a:t>
                      </a:r>
                      <a:r>
                        <a:rPr lang="en-US" sz="1200" b="1" i="0" u="none" strike="noStrike" dirty="0">
                          <a:solidFill>
                            <a:srgbClr val="000000"/>
                          </a:solidFill>
                          <a:effectLst/>
                          <a:latin typeface="Calibri"/>
                        </a:rPr>
                        <a:t>Index</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11.23 </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 </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r h="240847">
                <a:tc>
                  <a:txBody>
                    <a:bodyPr/>
                    <a:lstStyle/>
                    <a:p>
                      <a:pPr algn="r" fontAlgn="b"/>
                      <a:r>
                        <a:rPr lang="en-US" sz="1200" b="1" i="0" u="none" strike="noStrike" dirty="0" smtClean="0">
                          <a:solidFill>
                            <a:srgbClr val="000000"/>
                          </a:solidFill>
                          <a:effectLst/>
                          <a:latin typeface="Calibri"/>
                        </a:rPr>
                        <a:t># </a:t>
                      </a:r>
                      <a:r>
                        <a:rPr lang="en-US" sz="1200" b="1" i="0" u="none" strike="noStrike" dirty="0">
                          <a:solidFill>
                            <a:srgbClr val="000000"/>
                          </a:solidFill>
                          <a:effectLst/>
                          <a:latin typeface="Calibri"/>
                        </a:rPr>
                        <a:t>Trees in Transects</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320</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 </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1" i="0" u="none" strike="noStrike" dirty="0" smtClean="0">
                          <a:solidFill>
                            <a:srgbClr val="000000"/>
                          </a:solidFill>
                          <a:effectLst/>
                          <a:latin typeface="Calibri"/>
                        </a:rPr>
                        <a:t># Trees </a:t>
                      </a:r>
                      <a:r>
                        <a:rPr lang="en-US" sz="1200" b="1" i="0" u="none" strike="noStrike" dirty="0">
                          <a:solidFill>
                            <a:srgbClr val="000000"/>
                          </a:solidFill>
                          <a:effectLst/>
                          <a:latin typeface="Calibri"/>
                        </a:rPr>
                        <a:t>in Transects</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320</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effectLst/>
                          <a:latin typeface="Calibri"/>
                        </a:rPr>
                        <a:t> </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l" fontAlgn="b"/>
                      <a:endParaRPr lang="en-US" sz="1200" b="0" i="0" u="none" strike="noStrike">
                        <a:solidFill>
                          <a:srgbClr val="000000"/>
                        </a:solidFill>
                        <a:effectLst/>
                        <a:latin typeface="Calibri"/>
                      </a:endParaRP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1" i="0" u="none" strike="noStrike" dirty="0" smtClean="0">
                          <a:solidFill>
                            <a:srgbClr val="000000"/>
                          </a:solidFill>
                          <a:effectLst/>
                          <a:latin typeface="Calibri"/>
                        </a:rPr>
                        <a:t>#</a:t>
                      </a:r>
                      <a:r>
                        <a:rPr lang="en-US" sz="1200" b="1" i="0" u="none" strike="noStrike" baseline="0" dirty="0" smtClean="0">
                          <a:solidFill>
                            <a:srgbClr val="000000"/>
                          </a:solidFill>
                          <a:effectLst/>
                          <a:latin typeface="Calibri"/>
                        </a:rPr>
                        <a:t> </a:t>
                      </a:r>
                      <a:r>
                        <a:rPr lang="en-US" sz="1200" b="1" i="0" u="none" strike="noStrike" dirty="0" smtClean="0">
                          <a:solidFill>
                            <a:srgbClr val="000000"/>
                          </a:solidFill>
                          <a:effectLst/>
                          <a:latin typeface="Calibri"/>
                        </a:rPr>
                        <a:t>Trees </a:t>
                      </a:r>
                      <a:r>
                        <a:rPr lang="en-US" sz="1200" b="1" i="0" u="none" strike="noStrike" dirty="0">
                          <a:solidFill>
                            <a:srgbClr val="000000"/>
                          </a:solidFill>
                          <a:effectLst/>
                          <a:latin typeface="Calibri"/>
                        </a:rPr>
                        <a:t>in Transects</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320</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a:rPr>
                        <a:t> </a:t>
                      </a:r>
                    </a:p>
                  </a:txBody>
                  <a:tcPr marL="8375" marR="8375" marT="83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r>
            </a:tbl>
          </a:graphicData>
        </a:graphic>
      </p:graphicFrame>
    </p:spTree>
    <p:extLst>
      <p:ext uri="{BB962C8B-B14F-4D97-AF65-F5344CB8AC3E}">
        <p14:creationId xmlns:p14="http://schemas.microsoft.com/office/powerpoint/2010/main" val="7765510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1726406239"/>
              </p:ext>
            </p:extLst>
          </p:nvPr>
        </p:nvGraphicFramePr>
        <p:xfrm>
          <a:off x="2" y="1143001"/>
          <a:ext cx="9143998" cy="5562599"/>
        </p:xfrm>
        <a:graphic>
          <a:graphicData uri="http://schemas.openxmlformats.org/drawingml/2006/table">
            <a:tbl>
              <a:tblPr/>
              <a:tblGrid>
                <a:gridCol w="2713737"/>
                <a:gridCol w="1178537"/>
                <a:gridCol w="123286"/>
                <a:gridCol w="2458067"/>
                <a:gridCol w="161841"/>
                <a:gridCol w="2508530"/>
              </a:tblGrid>
              <a:tr h="1031741">
                <a:tc gridSpan="2">
                  <a:txBody>
                    <a:bodyPr/>
                    <a:lstStyle/>
                    <a:p>
                      <a:pPr algn="ctr" fontAlgn="b"/>
                      <a:r>
                        <a:rPr lang="en-US" sz="2400" b="1" i="0" u="none" strike="noStrike" dirty="0" smtClean="0">
                          <a:solidFill>
                            <a:srgbClr val="000000"/>
                          </a:solidFill>
                          <a:effectLst/>
                          <a:latin typeface="Calibri"/>
                        </a:rPr>
                        <a:t>UKWE </a:t>
                      </a:r>
                      <a:r>
                        <a:rPr lang="en-US" sz="2400" b="1" i="0" u="none" strike="noStrike" dirty="0">
                          <a:solidFill>
                            <a:srgbClr val="000000"/>
                          </a:solidFill>
                          <a:effectLst/>
                          <a:latin typeface="Calibri"/>
                        </a:rPr>
                        <a:t>EPA, </a:t>
                      </a:r>
                      <a:endParaRPr lang="en-US" sz="2400" b="1" i="0" u="none" strike="noStrike" dirty="0" smtClean="0">
                        <a:solidFill>
                          <a:srgbClr val="000000"/>
                        </a:solidFill>
                        <a:effectLst/>
                        <a:latin typeface="Calibri"/>
                      </a:endParaRPr>
                    </a:p>
                    <a:p>
                      <a:pPr algn="ctr" fontAlgn="b"/>
                      <a:r>
                        <a:rPr lang="en-US" sz="2400" b="1" i="0" u="none" strike="noStrike" dirty="0" smtClean="0">
                          <a:solidFill>
                            <a:srgbClr val="000000"/>
                          </a:solidFill>
                          <a:effectLst/>
                          <a:latin typeface="Calibri"/>
                        </a:rPr>
                        <a:t>LILONGWE </a:t>
                      </a:r>
                      <a:r>
                        <a:rPr lang="en-US" sz="2400" b="1" i="0" u="none" strike="noStrike" dirty="0">
                          <a:solidFill>
                            <a:srgbClr val="000000"/>
                          </a:solidFill>
                          <a:effectLst/>
                          <a:latin typeface="Calibri"/>
                        </a:rPr>
                        <a:t>WEST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hMerge="1">
                  <a:txBody>
                    <a:bodyPr/>
                    <a:lstStyle/>
                    <a:p>
                      <a:endParaRPr lang="en-US"/>
                    </a:p>
                  </a:txBody>
                  <a:tcPr/>
                </a:tc>
                <a:tc>
                  <a:txBody>
                    <a:bodyPr/>
                    <a:lstStyle/>
                    <a:p>
                      <a:pPr algn="l" fontAlgn="b"/>
                      <a:endParaRPr lang="en-US" sz="20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400" b="1" i="0" u="none" strike="noStrike" dirty="0" smtClean="0">
                          <a:solidFill>
                            <a:srgbClr val="000000"/>
                          </a:solidFill>
                          <a:effectLst/>
                          <a:latin typeface="Calibri"/>
                        </a:rPr>
                        <a:t>CHIWAMBA </a:t>
                      </a:r>
                      <a:r>
                        <a:rPr lang="en-US" sz="2400" b="1" i="0" u="none" strike="noStrike" dirty="0">
                          <a:solidFill>
                            <a:srgbClr val="000000"/>
                          </a:solidFill>
                          <a:effectLst/>
                          <a:latin typeface="Calibri"/>
                        </a:rPr>
                        <a:t>EPA, LILONGWE EAST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l" fontAlgn="b"/>
                      <a:endParaRPr lang="en-US" sz="20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400" b="1" i="0" u="none" strike="noStrike" dirty="0" smtClean="0">
                          <a:solidFill>
                            <a:srgbClr val="000000"/>
                          </a:solidFill>
                          <a:effectLst/>
                          <a:latin typeface="Calibri"/>
                        </a:rPr>
                        <a:t>CHIVALA </a:t>
                      </a:r>
                      <a:r>
                        <a:rPr lang="en-US" sz="2400" b="1" i="0" u="none" strike="noStrike" dirty="0">
                          <a:solidFill>
                            <a:srgbClr val="000000"/>
                          </a:solidFill>
                          <a:effectLst/>
                          <a:latin typeface="Calibri"/>
                        </a:rPr>
                        <a:t>EPA, LILONGWE NORTH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755143">
                <a:tc>
                  <a:txBody>
                    <a:bodyPr/>
                    <a:lstStyle/>
                    <a:p>
                      <a:pPr algn="l" fontAlgn="b"/>
                      <a:r>
                        <a:rPr lang="en-US" sz="2400" b="1" i="0" u="none" strike="noStrike" dirty="0">
                          <a:solidFill>
                            <a:srgbClr val="000000"/>
                          </a:solidFill>
                          <a:effectLst/>
                          <a:latin typeface="Calibri"/>
                        </a:rPr>
                        <a:t>Tree Density / 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170.59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2400" b="0" i="0" u="none" strike="noStrike" dirty="0">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400" b="1" i="0" u="none" strike="noStrike" dirty="0">
                          <a:solidFill>
                            <a:srgbClr val="000000"/>
                          </a:solidFill>
                          <a:effectLst/>
                          <a:latin typeface="Calibri"/>
                        </a:rPr>
                        <a:t>135.47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2400" b="0" i="0" u="none" strike="noStrike" dirty="0">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400" b="1" i="0" u="none" strike="noStrike">
                          <a:solidFill>
                            <a:srgbClr val="000000"/>
                          </a:solidFill>
                          <a:effectLst/>
                          <a:latin typeface="Calibri"/>
                        </a:rPr>
                        <a:t>118.32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55143">
                <a:tc>
                  <a:txBody>
                    <a:bodyPr/>
                    <a:lstStyle/>
                    <a:p>
                      <a:pPr algn="l" fontAlgn="b"/>
                      <a:r>
                        <a:rPr lang="en-US" sz="2400" b="1" i="0" u="none" strike="noStrike">
                          <a:solidFill>
                            <a:srgbClr val="000000"/>
                          </a:solidFill>
                          <a:effectLst/>
                          <a:latin typeface="Calibri"/>
                        </a:rPr>
                        <a:t>Mean DBH (cm)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6.96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2400" b="0" i="0" u="none" strike="noStrike">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400" b="1" i="0" u="none" strike="noStrike" dirty="0">
                          <a:solidFill>
                            <a:srgbClr val="000000"/>
                          </a:solidFill>
                          <a:effectLst/>
                          <a:latin typeface="Calibri"/>
                        </a:rPr>
                        <a:t>9.24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2400" b="0" i="0" u="none" strike="noStrike" dirty="0">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400" b="1" i="0" u="none" strike="noStrike" dirty="0">
                          <a:solidFill>
                            <a:srgbClr val="000000"/>
                          </a:solidFill>
                          <a:effectLst/>
                          <a:latin typeface="Calibri"/>
                        </a:rPr>
                        <a:t>10.23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55143">
                <a:tc>
                  <a:txBody>
                    <a:bodyPr/>
                    <a:lstStyle/>
                    <a:p>
                      <a:pPr algn="l" fontAlgn="b"/>
                      <a:r>
                        <a:rPr lang="en-US" sz="2400" b="1" i="0" u="none" strike="noStrike">
                          <a:solidFill>
                            <a:srgbClr val="000000"/>
                          </a:solidFill>
                          <a:effectLst/>
                          <a:latin typeface="Calibri"/>
                        </a:rPr>
                        <a:t>Mean Height (m)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3.31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2400" b="0" i="0" u="none" strike="noStrike">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400" b="1" i="0" u="none" strike="noStrike">
                          <a:solidFill>
                            <a:srgbClr val="000000"/>
                          </a:solidFill>
                          <a:effectLst/>
                          <a:latin typeface="Calibri"/>
                        </a:rPr>
                        <a:t>4.15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2400" b="0" i="0" u="none" strike="noStrike" dirty="0">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400" b="1" i="0" u="none" strike="noStrike" dirty="0">
                          <a:solidFill>
                            <a:srgbClr val="000000"/>
                          </a:solidFill>
                          <a:effectLst/>
                          <a:latin typeface="Calibri"/>
                        </a:rPr>
                        <a:t>4.27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55143">
                <a:tc>
                  <a:txBody>
                    <a:bodyPr/>
                    <a:lstStyle/>
                    <a:p>
                      <a:pPr algn="l" fontAlgn="b"/>
                      <a:r>
                        <a:rPr lang="en-US" sz="2400" b="1" i="0" u="none" strike="noStrike" dirty="0">
                          <a:solidFill>
                            <a:srgbClr val="000000"/>
                          </a:solidFill>
                          <a:effectLst/>
                          <a:latin typeface="Calibri"/>
                        </a:rPr>
                        <a:t>Total # Species </a:t>
                      </a:r>
                      <a:r>
                        <a:rPr lang="en-US" sz="2400" b="1" i="0" u="none" strike="noStrike" dirty="0" smtClean="0">
                          <a:solidFill>
                            <a:srgbClr val="000000"/>
                          </a:solidFill>
                          <a:effectLst/>
                          <a:latin typeface="Calibri"/>
                        </a:rPr>
                        <a:t>Recorded</a:t>
                      </a:r>
                      <a:endParaRPr lang="en-US" sz="2400" b="1" i="0" u="none" strike="noStrike" dirty="0">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2400" b="0" i="0" u="none" strike="noStrike">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400" b="1" i="0" u="none" strike="noStrike">
                          <a:solidFill>
                            <a:srgbClr val="000000"/>
                          </a:solidFill>
                          <a:effectLst/>
                          <a:latin typeface="Calibri"/>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2400" b="0" i="0" u="none" strike="noStrike">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400" b="1" i="0" u="none" strike="noStrike" dirty="0">
                          <a:solidFill>
                            <a:srgbClr val="000000"/>
                          </a:solidFill>
                          <a:effectLst/>
                          <a:latin typeface="Calibri"/>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55143">
                <a:tc>
                  <a:txBody>
                    <a:bodyPr/>
                    <a:lstStyle/>
                    <a:p>
                      <a:pPr algn="l" fontAlgn="b"/>
                      <a:r>
                        <a:rPr lang="en-US" sz="2400" b="1" i="0" u="none" strike="noStrike" dirty="0" smtClean="0">
                          <a:solidFill>
                            <a:srgbClr val="000000"/>
                          </a:solidFill>
                          <a:effectLst/>
                          <a:latin typeface="Calibri"/>
                        </a:rPr>
                        <a:t>Diversity </a:t>
                      </a:r>
                      <a:r>
                        <a:rPr lang="en-US" sz="2400" b="1" i="0" u="none" strike="noStrike" dirty="0">
                          <a:solidFill>
                            <a:srgbClr val="000000"/>
                          </a:solidFill>
                          <a:effectLst/>
                          <a:latin typeface="Calibri"/>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3.38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2400" b="0" i="0" u="none" strike="noStrike">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400" b="1" i="0" u="none" strike="noStrike">
                          <a:solidFill>
                            <a:srgbClr val="000000"/>
                          </a:solidFill>
                          <a:effectLst/>
                          <a:latin typeface="Calibri"/>
                        </a:rPr>
                        <a:t>8.22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2400" b="0" i="0" u="none" strike="noStrike">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400" b="1" i="0" u="none" strike="noStrike" dirty="0">
                          <a:solidFill>
                            <a:srgbClr val="000000"/>
                          </a:solidFill>
                          <a:effectLst/>
                          <a:latin typeface="Calibri"/>
                        </a:rPr>
                        <a:t>11.23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55143">
                <a:tc>
                  <a:txBody>
                    <a:bodyPr/>
                    <a:lstStyle/>
                    <a:p>
                      <a:pPr algn="l" fontAlgn="b"/>
                      <a:r>
                        <a:rPr lang="en-US" sz="2400" b="1" i="0" u="none" strike="noStrike" dirty="0" smtClean="0">
                          <a:solidFill>
                            <a:srgbClr val="000000"/>
                          </a:solidFill>
                          <a:effectLst/>
                          <a:latin typeface="Calibri"/>
                        </a:rPr>
                        <a:t># Total Trees</a:t>
                      </a:r>
                      <a:endParaRPr lang="en-US" sz="2400" b="1" i="0" u="none" strike="noStrike" dirty="0">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320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2400" b="0" i="0" u="none" strike="noStrike">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400" b="1" i="0" u="none" strike="noStrike" dirty="0">
                          <a:solidFill>
                            <a:srgbClr val="000000"/>
                          </a:solidFill>
                          <a:effectLst/>
                          <a:latin typeface="Calibri"/>
                        </a:rPr>
                        <a:t>320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2400" b="0" i="0" u="none" strike="noStrike">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400" b="1" i="0" u="none" strike="noStrike" dirty="0">
                          <a:solidFill>
                            <a:srgbClr val="000000"/>
                          </a:solidFill>
                          <a:effectLst/>
                          <a:latin typeface="Calibri"/>
                        </a:rPr>
                        <a:t>320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itle 1"/>
          <p:cNvSpPr>
            <a:spLocks noGrp="1"/>
          </p:cNvSpPr>
          <p:nvPr>
            <p:ph type="title"/>
          </p:nvPr>
        </p:nvSpPr>
        <p:spPr>
          <a:xfrm>
            <a:off x="457200" y="76200"/>
            <a:ext cx="8229600" cy="990600"/>
          </a:xfrm>
        </p:spPr>
        <p:txBody>
          <a:bodyPr>
            <a:noAutofit/>
          </a:bodyPr>
          <a:lstStyle/>
          <a:p>
            <a:r>
              <a:rPr lang="en-US" sz="3400" b="1" dirty="0" smtClean="0">
                <a:solidFill>
                  <a:schemeClr val="bg1"/>
                </a:solidFill>
              </a:rPr>
              <a:t>Density &amp; Composition of NR Trees on Farms in Lilongwe District</a:t>
            </a:r>
            <a:endParaRPr lang="en-US" sz="3400" b="1" dirty="0">
              <a:solidFill>
                <a:schemeClr val="bg1"/>
              </a:solidFill>
            </a:endParaRPr>
          </a:p>
        </p:txBody>
      </p:sp>
    </p:spTree>
    <p:extLst>
      <p:ext uri="{BB962C8B-B14F-4D97-AF65-F5344CB8AC3E}">
        <p14:creationId xmlns:p14="http://schemas.microsoft.com/office/powerpoint/2010/main" val="5102267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3954" y="0"/>
            <a:ext cx="8686800" cy="609600"/>
          </a:xfrm>
        </p:spPr>
        <p:txBody>
          <a:bodyPr>
            <a:normAutofit lnSpcReduction="10000"/>
          </a:bodyPr>
          <a:lstStyle/>
          <a:p>
            <a:r>
              <a:rPr lang="en-US" sz="3600" b="1" u="sng" dirty="0" smtClean="0">
                <a:solidFill>
                  <a:srgbClr val="FFFF66"/>
                </a:solidFill>
              </a:rPr>
              <a:t>Trees On-Farm </a:t>
            </a:r>
            <a:r>
              <a:rPr lang="en-US" sz="3600" b="1" dirty="0" smtClean="0">
                <a:solidFill>
                  <a:srgbClr val="FFFF66"/>
                </a:solidFill>
              </a:rPr>
              <a:t>- How to Manage the Trees</a:t>
            </a:r>
            <a:endParaRPr lang="en-US" sz="3600" b="1" dirty="0">
              <a:solidFill>
                <a:srgbClr val="FFFF66"/>
              </a:solidFill>
            </a:endParaRPr>
          </a:p>
        </p:txBody>
      </p:sp>
      <p:sp>
        <p:nvSpPr>
          <p:cNvPr id="4" name="TextBox 3"/>
          <p:cNvSpPr txBox="1"/>
          <p:nvPr/>
        </p:nvSpPr>
        <p:spPr>
          <a:xfrm>
            <a:off x="0" y="685800"/>
            <a:ext cx="9144000" cy="6124754"/>
          </a:xfrm>
          <a:prstGeom prst="rect">
            <a:avLst/>
          </a:prstGeom>
          <a:noFill/>
        </p:spPr>
        <p:txBody>
          <a:bodyPr wrap="square" rtlCol="0">
            <a:spAutoFit/>
          </a:bodyPr>
          <a:lstStyle/>
          <a:p>
            <a:pPr>
              <a:spcAft>
                <a:spcPts val="1200"/>
              </a:spcAft>
            </a:pPr>
            <a:r>
              <a:rPr lang="en-US" sz="2800" b="1" dirty="0" smtClean="0"/>
              <a:t>Trees </a:t>
            </a:r>
            <a:r>
              <a:rPr lang="en-US" sz="2800" b="1" dirty="0"/>
              <a:t>have a natural propensity to regenerate on farmland. </a:t>
            </a:r>
            <a:r>
              <a:rPr lang="en-US" sz="2800" b="1" dirty="0" smtClean="0"/>
              <a:t>They just need some management and protection. </a:t>
            </a:r>
            <a:r>
              <a:rPr lang="en-US" sz="2400" b="1" dirty="0" smtClean="0"/>
              <a:t> </a:t>
            </a:r>
            <a:endParaRPr lang="en-US" sz="2400" b="1" dirty="0"/>
          </a:p>
          <a:p>
            <a:pPr marL="285750" indent="-285750">
              <a:spcAft>
                <a:spcPts val="1200"/>
              </a:spcAft>
              <a:buFont typeface="Arial" panose="020B0604020202020204" pitchFamily="34" charset="0"/>
              <a:buChar char="•"/>
            </a:pPr>
            <a:r>
              <a:rPr lang="en-US" sz="2600" b="1" dirty="0" smtClean="0">
                <a:solidFill>
                  <a:srgbClr val="FFFF66"/>
                </a:solidFill>
              </a:rPr>
              <a:t>Farmers select and protect regenerating trees of their choice and density based on their interests - no prescribed arrangement, but densities range from 25 to 250 or more/ha</a:t>
            </a:r>
          </a:p>
          <a:p>
            <a:pPr marL="285750" indent="-285750">
              <a:spcAft>
                <a:spcPts val="1200"/>
              </a:spcAft>
              <a:buFont typeface="Arial" panose="020B0604020202020204" pitchFamily="34" charset="0"/>
              <a:buChar char="•"/>
            </a:pPr>
            <a:r>
              <a:rPr lang="en-US" sz="2600" b="1" dirty="0" smtClean="0"/>
              <a:t>Thin shoots to </a:t>
            </a:r>
            <a:r>
              <a:rPr lang="en-US" sz="2600" b="1" dirty="0"/>
              <a:t>1 or 2 dominant stems </a:t>
            </a:r>
            <a:r>
              <a:rPr lang="en-US" sz="2600" b="1" dirty="0" smtClean="0"/>
              <a:t>to </a:t>
            </a:r>
            <a:r>
              <a:rPr lang="en-US" sz="2600" b="1" dirty="0"/>
              <a:t>promote vertical </a:t>
            </a:r>
            <a:r>
              <a:rPr lang="en-US" sz="2600" b="1" dirty="0" smtClean="0"/>
              <a:t>growth  - avoids scrubby </a:t>
            </a:r>
            <a:r>
              <a:rPr lang="en-US" sz="2600" b="1" dirty="0"/>
              <a:t>bush which </a:t>
            </a:r>
            <a:r>
              <a:rPr lang="en-US" sz="2600" b="1" dirty="0" smtClean="0"/>
              <a:t>takes land away from crops and produces low </a:t>
            </a:r>
            <a:r>
              <a:rPr lang="en-US" sz="2600" b="1" dirty="0"/>
              <a:t>quantities of wood.</a:t>
            </a:r>
          </a:p>
          <a:p>
            <a:pPr marL="285750" indent="-285750">
              <a:spcAft>
                <a:spcPts val="1200"/>
              </a:spcAft>
              <a:buFont typeface="Arial" panose="020B0604020202020204" pitchFamily="34" charset="0"/>
              <a:buChar char="•"/>
            </a:pPr>
            <a:r>
              <a:rPr lang="en-US" sz="2600" b="1" dirty="0" smtClean="0">
                <a:solidFill>
                  <a:srgbClr val="FFFF66"/>
                </a:solidFill>
              </a:rPr>
              <a:t>Manage the canopy before &amp; during the cropping season by trimming branches to minimize excessive shade on the crop</a:t>
            </a:r>
            <a:endParaRPr lang="en-US" sz="2600" b="1" dirty="0">
              <a:solidFill>
                <a:srgbClr val="FFFF66"/>
              </a:solidFill>
            </a:endParaRPr>
          </a:p>
          <a:p>
            <a:pPr marL="285750" indent="-285750">
              <a:spcAft>
                <a:spcPts val="1200"/>
              </a:spcAft>
              <a:buFont typeface="Arial" panose="020B0604020202020204" pitchFamily="34" charset="0"/>
              <a:buChar char="•"/>
            </a:pPr>
            <a:r>
              <a:rPr lang="en-US" sz="2600" b="1" dirty="0"/>
              <a:t>C</a:t>
            </a:r>
            <a:r>
              <a:rPr lang="en-US" sz="2600" b="1" dirty="0" smtClean="0"/>
              <a:t>ollect thinned </a:t>
            </a:r>
            <a:r>
              <a:rPr lang="en-US" sz="2600" b="1" dirty="0"/>
              <a:t>shoots </a:t>
            </a:r>
            <a:r>
              <a:rPr lang="en-US" sz="2600" b="1" dirty="0" smtClean="0"/>
              <a:t>&amp; trimmings for fuel </a:t>
            </a:r>
            <a:r>
              <a:rPr lang="en-US" sz="2600" b="1" dirty="0"/>
              <a:t>or other uses. </a:t>
            </a:r>
            <a:endParaRPr lang="en-US" sz="2600" b="1" dirty="0" smtClean="0"/>
          </a:p>
          <a:p>
            <a:pPr marL="285750" indent="-285750">
              <a:spcAft>
                <a:spcPts val="1200"/>
              </a:spcAft>
              <a:buFont typeface="Arial" panose="020B0604020202020204" pitchFamily="34" charset="0"/>
              <a:buChar char="•"/>
            </a:pPr>
            <a:r>
              <a:rPr lang="en-US" sz="2600" b="1" dirty="0" smtClean="0">
                <a:solidFill>
                  <a:srgbClr val="FFFF66"/>
                </a:solidFill>
              </a:rPr>
              <a:t>Other products may be collected as needed such as fruits, fodder and various parts of trees for medicinal or other uses.</a:t>
            </a:r>
            <a:endParaRPr lang="en-US" sz="2600" b="1" dirty="0">
              <a:solidFill>
                <a:srgbClr val="FFFF66"/>
              </a:solidFill>
            </a:endParaRPr>
          </a:p>
        </p:txBody>
      </p:sp>
    </p:spTree>
    <p:extLst>
      <p:ext uri="{BB962C8B-B14F-4D97-AF65-F5344CB8AC3E}">
        <p14:creationId xmlns:p14="http://schemas.microsoft.com/office/powerpoint/2010/main" val="19129521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76200"/>
            <a:ext cx="8686800" cy="685800"/>
          </a:xfrm>
        </p:spPr>
        <p:txBody>
          <a:bodyPr>
            <a:noAutofit/>
          </a:bodyPr>
          <a:lstStyle/>
          <a:p>
            <a:r>
              <a:rPr lang="en-US" sz="4000" b="1" dirty="0" smtClean="0">
                <a:solidFill>
                  <a:srgbClr val="FFFF66"/>
                </a:solidFill>
              </a:rPr>
              <a:t>Actions and Strategies for Upscaling</a:t>
            </a:r>
            <a:endParaRPr lang="en-US" sz="4000" b="1" dirty="0">
              <a:solidFill>
                <a:srgbClr val="FFFF66"/>
              </a:solidFill>
            </a:endParaRPr>
          </a:p>
        </p:txBody>
      </p:sp>
      <p:sp>
        <p:nvSpPr>
          <p:cNvPr id="4" name="TextBox 3"/>
          <p:cNvSpPr txBox="1"/>
          <p:nvPr/>
        </p:nvSpPr>
        <p:spPr>
          <a:xfrm>
            <a:off x="0" y="1066800"/>
            <a:ext cx="9144000" cy="5447645"/>
          </a:xfrm>
          <a:prstGeom prst="rect">
            <a:avLst/>
          </a:prstGeom>
          <a:noFill/>
        </p:spPr>
        <p:txBody>
          <a:bodyPr wrap="square" rtlCol="0">
            <a:spAutoFit/>
          </a:bodyPr>
          <a:lstStyle/>
          <a:p>
            <a:pPr>
              <a:lnSpc>
                <a:spcPct val="110000"/>
              </a:lnSpc>
              <a:spcAft>
                <a:spcPts val="2400"/>
              </a:spcAft>
              <a:buSzPct val="125000"/>
              <a:defRPr/>
            </a:pPr>
            <a:r>
              <a:rPr lang="en-US" sz="2800" b="1" dirty="0" smtClean="0">
                <a:latin typeface="Calibri" pitchFamily="34" charset="0"/>
              </a:rPr>
              <a:t>FMNR is currently driven by farmers with little support except by a few organizations. </a:t>
            </a:r>
          </a:p>
          <a:p>
            <a:pPr>
              <a:lnSpc>
                <a:spcPct val="110000"/>
              </a:lnSpc>
              <a:spcAft>
                <a:spcPts val="2400"/>
              </a:spcAft>
              <a:buSzPct val="125000"/>
              <a:defRPr/>
            </a:pPr>
            <a:r>
              <a:rPr lang="en-US" sz="2800" b="1" dirty="0" smtClean="0">
                <a:solidFill>
                  <a:srgbClr val="FFFF66"/>
                </a:solidFill>
                <a:latin typeface="Calibri" pitchFamily="34" charset="0"/>
              </a:rPr>
              <a:t>Given its multiple benefits</a:t>
            </a:r>
            <a:r>
              <a:rPr lang="en-US" sz="2800" b="1" dirty="0">
                <a:solidFill>
                  <a:srgbClr val="FFFF66"/>
                </a:solidFill>
                <a:latin typeface="Calibri" pitchFamily="34" charset="0"/>
              </a:rPr>
              <a:t>, </a:t>
            </a:r>
            <a:r>
              <a:rPr lang="en-US" sz="2800" b="1" dirty="0" smtClean="0">
                <a:solidFill>
                  <a:srgbClr val="FFFF66"/>
                </a:solidFill>
                <a:latin typeface="Calibri" pitchFamily="34" charset="0"/>
              </a:rPr>
              <a:t>low cost, popularity </a:t>
            </a:r>
            <a:r>
              <a:rPr lang="en-US" sz="2800" b="1" dirty="0">
                <a:solidFill>
                  <a:srgbClr val="FFFF66"/>
                </a:solidFill>
                <a:latin typeface="Calibri" pitchFamily="34" charset="0"/>
              </a:rPr>
              <a:t>with </a:t>
            </a:r>
            <a:r>
              <a:rPr lang="en-US" sz="2800" b="1" dirty="0" smtClean="0">
                <a:solidFill>
                  <a:srgbClr val="FFFF66"/>
                </a:solidFill>
                <a:latin typeface="Calibri" pitchFamily="34" charset="0"/>
              </a:rPr>
              <a:t>farmers and ease of adoption, greater and more intensive efforts are needed to promote this practice across the region. </a:t>
            </a:r>
          </a:p>
          <a:p>
            <a:pPr marL="457200" indent="-457200">
              <a:lnSpc>
                <a:spcPct val="110000"/>
              </a:lnSpc>
              <a:spcAft>
                <a:spcPts val="2400"/>
              </a:spcAft>
              <a:buSzPct val="125000"/>
              <a:buFont typeface="Arial" panose="020B0604020202020204" pitchFamily="34" charset="0"/>
              <a:buChar char="•"/>
              <a:defRPr/>
            </a:pPr>
            <a:r>
              <a:rPr lang="en-US" sz="2800" b="1" dirty="0" smtClean="0">
                <a:latin typeface="Calibri" pitchFamily="34" charset="0"/>
              </a:rPr>
              <a:t>Increase </a:t>
            </a:r>
            <a:r>
              <a:rPr lang="en-US" sz="2800" b="1" dirty="0">
                <a:latin typeface="Calibri" pitchFamily="34" charset="0"/>
              </a:rPr>
              <a:t>awareness &amp; </a:t>
            </a:r>
            <a:r>
              <a:rPr lang="en-US" sz="2800" b="1" dirty="0" smtClean="0">
                <a:latin typeface="Calibri" pitchFamily="34" charset="0"/>
              </a:rPr>
              <a:t>exposure to FMNR and its multiple benefits </a:t>
            </a:r>
            <a:r>
              <a:rPr lang="en-US" sz="2800" b="1" u="sng" dirty="0" smtClean="0">
                <a:latin typeface="Calibri" pitchFamily="34" charset="0"/>
              </a:rPr>
              <a:t>with different crops and agro-ecologies</a:t>
            </a:r>
            <a:r>
              <a:rPr lang="en-US" sz="2800" b="1" dirty="0" smtClean="0">
                <a:latin typeface="Calibri" pitchFamily="34" charset="0"/>
              </a:rPr>
              <a:t> through various media, meetings, field days, exchange visits involving farmers, </a:t>
            </a:r>
            <a:r>
              <a:rPr lang="en-US" sz="2800" b="1" dirty="0" err="1" smtClean="0">
                <a:latin typeface="Calibri" pitchFamily="34" charset="0"/>
              </a:rPr>
              <a:t>Govt</a:t>
            </a:r>
            <a:r>
              <a:rPr lang="en-US" sz="2800" b="1" dirty="0" smtClean="0">
                <a:latin typeface="Calibri" pitchFamily="34" charset="0"/>
              </a:rPr>
              <a:t> agencies, Donors, NGOs, Projects, and the Private Sector </a:t>
            </a:r>
            <a:endParaRPr lang="en-US" sz="2800" b="1" dirty="0">
              <a:latin typeface="Calibri" pitchFamily="34" charset="0"/>
            </a:endParaRPr>
          </a:p>
        </p:txBody>
      </p:sp>
    </p:spTree>
    <p:extLst>
      <p:ext uri="{BB962C8B-B14F-4D97-AF65-F5344CB8AC3E}">
        <p14:creationId xmlns:p14="http://schemas.microsoft.com/office/powerpoint/2010/main" val="13590095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1776" y="152400"/>
            <a:ext cx="8686800" cy="457200"/>
          </a:xfrm>
        </p:spPr>
        <p:txBody>
          <a:bodyPr>
            <a:noAutofit/>
          </a:bodyPr>
          <a:lstStyle/>
          <a:p>
            <a:r>
              <a:rPr lang="en-US" sz="3600" b="1" dirty="0" smtClean="0">
                <a:solidFill>
                  <a:srgbClr val="FFFF66"/>
                </a:solidFill>
              </a:rPr>
              <a:t>Actions and Strategies for Upscaling….</a:t>
            </a:r>
            <a:endParaRPr lang="en-US" sz="3600" b="1" dirty="0">
              <a:solidFill>
                <a:srgbClr val="FFFF66"/>
              </a:solidFill>
            </a:endParaRPr>
          </a:p>
        </p:txBody>
      </p:sp>
      <p:sp>
        <p:nvSpPr>
          <p:cNvPr id="4" name="TextBox 3"/>
          <p:cNvSpPr txBox="1"/>
          <p:nvPr/>
        </p:nvSpPr>
        <p:spPr>
          <a:xfrm>
            <a:off x="0" y="990600"/>
            <a:ext cx="9144000" cy="5388911"/>
          </a:xfrm>
          <a:prstGeom prst="rect">
            <a:avLst/>
          </a:prstGeom>
          <a:noFill/>
        </p:spPr>
        <p:txBody>
          <a:bodyPr wrap="square" rtlCol="0">
            <a:spAutoFit/>
          </a:bodyPr>
          <a:lstStyle/>
          <a:p>
            <a:pPr marL="457200" indent="-457200">
              <a:lnSpc>
                <a:spcPct val="105000"/>
              </a:lnSpc>
              <a:spcAft>
                <a:spcPts val="2400"/>
              </a:spcAft>
              <a:buSzPct val="125000"/>
              <a:buFont typeface="Arial" panose="020B0604020202020204" pitchFamily="34" charset="0"/>
              <a:buChar char="•"/>
              <a:defRPr/>
            </a:pPr>
            <a:r>
              <a:rPr lang="en-US" sz="3100" b="1" dirty="0">
                <a:latin typeface="Calibri" pitchFamily="34" charset="0"/>
              </a:rPr>
              <a:t>Institute community led initiatives to publicize, promote and encourage FMNR as a simple, low cost practice adaptable to the specific circumstances of farmers in different agro-ecologies (e.g., TLC support to the </a:t>
            </a:r>
            <a:r>
              <a:rPr lang="en-US" sz="3100" b="1" u="sng" dirty="0" err="1">
                <a:latin typeface="Calibri" pitchFamily="34" charset="0"/>
              </a:rPr>
              <a:t>Msangu</a:t>
            </a:r>
            <a:r>
              <a:rPr lang="en-US" sz="3100" b="1" u="sng" dirty="0">
                <a:latin typeface="Calibri" pitchFamily="34" charset="0"/>
              </a:rPr>
              <a:t> Belt Initiative </a:t>
            </a:r>
            <a:r>
              <a:rPr lang="en-US" sz="3100" b="1" dirty="0">
                <a:latin typeface="Calibri" pitchFamily="34" charset="0"/>
              </a:rPr>
              <a:t>involving Traditional Chiefs across 5 Districts in the </a:t>
            </a:r>
            <a:r>
              <a:rPr lang="en-US" sz="3100" b="1" u="sng" dirty="0">
                <a:latin typeface="Calibri" pitchFamily="34" charset="0"/>
              </a:rPr>
              <a:t>Faidherbia Belt </a:t>
            </a:r>
            <a:r>
              <a:rPr lang="en-US" sz="3100" b="1" dirty="0">
                <a:latin typeface="Calibri" pitchFamily="34" charset="0"/>
              </a:rPr>
              <a:t>along the lake shore)</a:t>
            </a:r>
          </a:p>
          <a:p>
            <a:pPr marL="457200" indent="-457200">
              <a:lnSpc>
                <a:spcPct val="105000"/>
              </a:lnSpc>
              <a:spcAft>
                <a:spcPts val="2400"/>
              </a:spcAft>
              <a:buSzPct val="125000"/>
              <a:buFont typeface="Arial" panose="020B0604020202020204" pitchFamily="34" charset="0"/>
              <a:buChar char="•"/>
              <a:defRPr/>
            </a:pPr>
            <a:r>
              <a:rPr lang="en-US" sz="3100" b="1" dirty="0" smtClean="0">
                <a:solidFill>
                  <a:srgbClr val="FFFF66"/>
                </a:solidFill>
                <a:latin typeface="Calibri" pitchFamily="34" charset="0"/>
              </a:rPr>
              <a:t>Institute </a:t>
            </a:r>
            <a:r>
              <a:rPr lang="en-US" sz="3100" b="1" dirty="0">
                <a:solidFill>
                  <a:srgbClr val="FFFF66"/>
                </a:solidFill>
                <a:latin typeface="Calibri" pitchFamily="34" charset="0"/>
              </a:rPr>
              <a:t>initiatives </a:t>
            </a:r>
            <a:r>
              <a:rPr lang="en-US" sz="3100" b="1" dirty="0" smtClean="0">
                <a:solidFill>
                  <a:srgbClr val="FFFF66"/>
                </a:solidFill>
                <a:latin typeface="Calibri" pitchFamily="34" charset="0"/>
              </a:rPr>
              <a:t>to </a:t>
            </a:r>
            <a:r>
              <a:rPr lang="en-US" sz="3100" b="1" dirty="0">
                <a:solidFill>
                  <a:srgbClr val="FFFF66"/>
                </a:solidFill>
                <a:latin typeface="Calibri" pitchFamily="34" charset="0"/>
              </a:rPr>
              <a:t>leverage resources from Government, donors, NGOs and the private sector to expand support and out-reach efforts</a:t>
            </a:r>
          </a:p>
        </p:txBody>
      </p:sp>
    </p:spTree>
    <p:extLst>
      <p:ext uri="{BB962C8B-B14F-4D97-AF65-F5344CB8AC3E}">
        <p14:creationId xmlns:p14="http://schemas.microsoft.com/office/powerpoint/2010/main" val="32311251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a:solidFill>
                  <a:srgbClr val="FFFF66"/>
                </a:solidFill>
              </a:rPr>
              <a:t>Actions and Strategies for Upscaling</a:t>
            </a:r>
            <a:r>
              <a:rPr lang="en-US" b="1" dirty="0" smtClean="0">
                <a:solidFill>
                  <a:srgbClr val="FFFF66"/>
                </a:solidFill>
              </a:rPr>
              <a:t>….</a:t>
            </a:r>
            <a:endParaRPr lang="en-US" dirty="0"/>
          </a:p>
        </p:txBody>
      </p:sp>
      <p:sp>
        <p:nvSpPr>
          <p:cNvPr id="3" name="Content Placeholder 2"/>
          <p:cNvSpPr>
            <a:spLocks noGrp="1"/>
          </p:cNvSpPr>
          <p:nvPr>
            <p:ph idx="1"/>
          </p:nvPr>
        </p:nvSpPr>
        <p:spPr>
          <a:xfrm>
            <a:off x="152400" y="1219200"/>
            <a:ext cx="8915400" cy="5410200"/>
          </a:xfrm>
        </p:spPr>
        <p:txBody>
          <a:bodyPr>
            <a:normAutofit/>
          </a:bodyPr>
          <a:lstStyle/>
          <a:p>
            <a:pPr>
              <a:spcAft>
                <a:spcPts val="1800"/>
              </a:spcAft>
            </a:pPr>
            <a:r>
              <a:rPr lang="en-US" b="1" dirty="0">
                <a:latin typeface="Calibri" pitchFamily="34" charset="0"/>
              </a:rPr>
              <a:t>Document and publicize the multiple benefits of FMNR from the perspective of farmers as well as its impacts soils, crops, biodiversity and </a:t>
            </a:r>
            <a:r>
              <a:rPr lang="en-US" b="1" dirty="0" smtClean="0">
                <a:latin typeface="Calibri" pitchFamily="34" charset="0"/>
              </a:rPr>
              <a:t>conservation</a:t>
            </a:r>
          </a:p>
          <a:p>
            <a:pPr>
              <a:spcAft>
                <a:spcPts val="1800"/>
              </a:spcAft>
            </a:pPr>
            <a:r>
              <a:rPr lang="en-US" b="1" dirty="0" smtClean="0">
                <a:solidFill>
                  <a:srgbClr val="FFFF66"/>
                </a:solidFill>
                <a:latin typeface="Calibri" pitchFamily="34" charset="0"/>
              </a:rPr>
              <a:t>Produce </a:t>
            </a:r>
            <a:r>
              <a:rPr lang="en-US" b="1" dirty="0">
                <a:solidFill>
                  <a:srgbClr val="FFFF66"/>
                </a:solidFill>
                <a:latin typeface="Calibri" pitchFamily="34" charset="0"/>
              </a:rPr>
              <a:t>and provide quality training / extension materials &amp; services to field staff and </a:t>
            </a:r>
            <a:r>
              <a:rPr lang="en-US" b="1" dirty="0" smtClean="0">
                <a:solidFill>
                  <a:srgbClr val="FFFF66"/>
                </a:solidFill>
                <a:latin typeface="Calibri" pitchFamily="34" charset="0"/>
              </a:rPr>
              <a:t>farmers</a:t>
            </a:r>
          </a:p>
          <a:p>
            <a:pPr>
              <a:spcAft>
                <a:spcPts val="1800"/>
              </a:spcAft>
            </a:pPr>
            <a:r>
              <a:rPr lang="en-US" b="1" dirty="0" smtClean="0">
                <a:latin typeface="Calibri" pitchFamily="34" charset="0"/>
              </a:rPr>
              <a:t>Maximize </a:t>
            </a:r>
            <a:r>
              <a:rPr lang="en-US" b="1" dirty="0">
                <a:latin typeface="Calibri" pitchFamily="34" charset="0"/>
              </a:rPr>
              <a:t>adoption and impacts by combining it with CA, tree planting and improved stoves to alleviate pressures on natural regeneration</a:t>
            </a:r>
          </a:p>
          <a:p>
            <a:pPr>
              <a:spcAft>
                <a:spcPts val="1800"/>
              </a:spcAft>
            </a:pPr>
            <a:endParaRPr lang="en-US" dirty="0"/>
          </a:p>
        </p:txBody>
      </p:sp>
    </p:spTree>
    <p:extLst>
      <p:ext uri="{BB962C8B-B14F-4D97-AF65-F5344CB8AC3E}">
        <p14:creationId xmlns:p14="http://schemas.microsoft.com/office/powerpoint/2010/main" val="18835784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66"/>
                </a:solidFill>
              </a:rPr>
              <a:t>KEY ACTIONS</a:t>
            </a:r>
            <a:endParaRPr lang="en-US" b="1" dirty="0">
              <a:solidFill>
                <a:srgbClr val="FFFF66"/>
              </a:solidFill>
            </a:endParaRPr>
          </a:p>
        </p:txBody>
      </p:sp>
      <p:sp>
        <p:nvSpPr>
          <p:cNvPr id="3" name="Content Placeholder 2"/>
          <p:cNvSpPr>
            <a:spLocks noGrp="1"/>
          </p:cNvSpPr>
          <p:nvPr>
            <p:ph idx="1"/>
          </p:nvPr>
        </p:nvSpPr>
        <p:spPr/>
        <p:txBody>
          <a:bodyPr>
            <a:normAutofit lnSpcReduction="10000"/>
          </a:bodyPr>
          <a:lstStyle/>
          <a:p>
            <a:pPr marL="0" indent="0" algn="ctr">
              <a:lnSpc>
                <a:spcPct val="120000"/>
              </a:lnSpc>
              <a:buNone/>
            </a:pPr>
            <a:r>
              <a:rPr lang="en-US" sz="3600" b="1" dirty="0"/>
              <a:t>FMNR needs far greater attention, research, exposure and publicity to attract the support of Governments, Donors, NGOs and the Private Sector to realize its massive potential to improve the lives and livelihoods of smallholder farmers and their environment.</a:t>
            </a:r>
          </a:p>
          <a:p>
            <a:pPr>
              <a:lnSpc>
                <a:spcPct val="120000"/>
              </a:lnSpc>
            </a:pPr>
            <a:endParaRPr lang="en-US" sz="3600" dirty="0"/>
          </a:p>
        </p:txBody>
      </p:sp>
    </p:spTree>
    <p:extLst>
      <p:ext uri="{BB962C8B-B14F-4D97-AF65-F5344CB8AC3E}">
        <p14:creationId xmlns:p14="http://schemas.microsoft.com/office/powerpoint/2010/main" val="9674446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Autofit/>
          </a:bodyPr>
          <a:lstStyle/>
          <a:p>
            <a:pPr algn="ctr">
              <a:defRPr/>
            </a:pPr>
            <a:r>
              <a:rPr lang="en-US" sz="3600" b="1" dirty="0" smtClean="0">
                <a:solidFill>
                  <a:schemeClr val="bg1"/>
                </a:solidFill>
              </a:rPr>
              <a:t>ACKNOWLEDGEMENTS</a:t>
            </a:r>
            <a:endParaRPr lang="en-ZA" sz="3600" b="1" dirty="0">
              <a:solidFill>
                <a:schemeClr val="bg1"/>
              </a:solidFill>
            </a:endParaRPr>
          </a:p>
        </p:txBody>
      </p:sp>
      <p:sp>
        <p:nvSpPr>
          <p:cNvPr id="122883" name="Content Placeholder 2"/>
          <p:cNvSpPr>
            <a:spLocks noGrp="1"/>
          </p:cNvSpPr>
          <p:nvPr>
            <p:ph idx="1"/>
          </p:nvPr>
        </p:nvSpPr>
        <p:spPr>
          <a:xfrm>
            <a:off x="457200" y="838200"/>
            <a:ext cx="8229600" cy="1936016"/>
          </a:xfrm>
        </p:spPr>
        <p:txBody>
          <a:bodyPr>
            <a:normAutofit fontScale="92500" lnSpcReduction="20000"/>
          </a:bodyPr>
          <a:lstStyle/>
          <a:p>
            <a:pPr marL="0" indent="0" algn="ctr">
              <a:buFont typeface="Arial Narrow" pitchFamily="34" charset="0"/>
              <a:buNone/>
            </a:pPr>
            <a:r>
              <a:rPr lang="en-US" altLang="en-US" sz="2500" b="1" dirty="0" smtClean="0">
                <a:solidFill>
                  <a:schemeClr val="bg1"/>
                </a:solidFill>
              </a:rPr>
              <a:t>Information in this presentation was produced by Total LandCare with support and collaboration from the Government of Malawi, USAID, the Royal Norwegian Embassy, and the British Government through DFID.</a:t>
            </a:r>
          </a:p>
          <a:p>
            <a:pPr marL="0" indent="0" algn="ctr">
              <a:buFont typeface="Arial Narrow" pitchFamily="34" charset="0"/>
              <a:buNone/>
            </a:pPr>
            <a:r>
              <a:rPr lang="en-US" altLang="en-US" sz="2500" b="1" dirty="0" smtClean="0">
                <a:solidFill>
                  <a:schemeClr val="bg1"/>
                </a:solidFill>
              </a:rPr>
              <a:t>Christian Thierfelder from CIMMYT deserves recognition for collaboration on CA.</a:t>
            </a:r>
            <a:endParaRPr lang="en-ZA" altLang="en-US" sz="2500" b="1" dirty="0" smtClean="0">
              <a:solidFill>
                <a:schemeClr val="bg1"/>
              </a:solidFill>
            </a:endParaRPr>
          </a:p>
        </p:txBody>
      </p:sp>
      <p:pic>
        <p:nvPicPr>
          <p:cNvPr id="1228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9049" y="2971800"/>
            <a:ext cx="1323979" cy="164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2475" y="5022850"/>
            <a:ext cx="1482725" cy="1447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2886"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111" y="2970383"/>
            <a:ext cx="1870656" cy="164200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2887" name="Rectangle 7"/>
          <p:cNvSpPr>
            <a:spLocks noChangeArrowheads="1"/>
          </p:cNvSpPr>
          <p:nvPr/>
        </p:nvSpPr>
        <p:spPr bwMode="auto">
          <a:xfrm>
            <a:off x="1122363" y="4838700"/>
            <a:ext cx="4114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Font typeface="Arial Narrow" pitchFamily="34" charset="0"/>
              <a:buChar char="●"/>
              <a:defRPr sz="2800">
                <a:solidFill>
                  <a:schemeClr val="tx1"/>
                </a:solidFill>
                <a:latin typeface="Calibri" pitchFamily="34" charset="0"/>
                <a:ea typeface="ＭＳ Ｐゴシック" pitchFamily="34" charset="-128"/>
              </a:defRPr>
            </a:lvl1pPr>
            <a:lvl2pPr marL="742950" indent="-285750" eaLnBrk="0" hangingPunct="0">
              <a:spcBef>
                <a:spcPct val="20000"/>
              </a:spcBef>
              <a:buClr>
                <a:srgbClr val="669900"/>
              </a:buClr>
              <a:buFont typeface="Wingdings 3" pitchFamily="18" charset="2"/>
              <a:buChar char=""/>
              <a:defRPr sz="2400">
                <a:solidFill>
                  <a:srgbClr val="292929"/>
                </a:solidFill>
                <a:latin typeface="Calibri" pitchFamily="34" charset="0"/>
                <a:ea typeface="ＭＳ Ｐゴシック" pitchFamily="34" charset="-128"/>
              </a:defRPr>
            </a:lvl2pPr>
            <a:lvl3pPr marL="1143000" indent="-228600" eaLnBrk="0" hangingPunct="0">
              <a:spcBef>
                <a:spcPct val="20000"/>
              </a:spcBef>
              <a:buClr>
                <a:srgbClr val="336600"/>
              </a:buClr>
              <a:buFont typeface="Wingdings 2" pitchFamily="18" charset="2"/>
              <a:buChar char="®"/>
              <a:defRPr sz="2400">
                <a:solidFill>
                  <a:srgbClr val="292929"/>
                </a:solidFill>
                <a:latin typeface="Calibri"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ClrTx/>
              <a:buFontTx/>
              <a:buNone/>
            </a:pPr>
            <a:r>
              <a:rPr lang="en-US" altLang="en-US" sz="1600" b="1" dirty="0">
                <a:solidFill>
                  <a:schemeClr val="bg1"/>
                </a:solidFill>
                <a:ea typeface="Calibri" pitchFamily="34" charset="0"/>
                <a:cs typeface="Times New Roman" pitchFamily="18" charset="0"/>
              </a:rPr>
              <a:t>TOTAL LANDCARE</a:t>
            </a:r>
            <a:endParaRPr lang="en-ZA" altLang="en-US" sz="1600" b="1" dirty="0">
              <a:solidFill>
                <a:schemeClr val="bg1"/>
              </a:solidFill>
              <a:latin typeface="Arial" charset="0"/>
              <a:ea typeface="Calibri" pitchFamily="34" charset="0"/>
              <a:cs typeface="Times New Roman" pitchFamily="18" charset="0"/>
            </a:endParaRPr>
          </a:p>
          <a:p>
            <a:pPr algn="ctr" eaLnBrk="1" hangingPunct="1">
              <a:spcBef>
                <a:spcPct val="0"/>
              </a:spcBef>
              <a:buClrTx/>
              <a:buFontTx/>
              <a:buNone/>
            </a:pPr>
            <a:r>
              <a:rPr lang="en-US" altLang="en-US" sz="1600" b="1" dirty="0">
                <a:solidFill>
                  <a:schemeClr val="bg1"/>
                </a:solidFill>
                <a:ea typeface="Calibri" pitchFamily="34" charset="0"/>
                <a:cs typeface="Times New Roman" pitchFamily="18" charset="0"/>
              </a:rPr>
              <a:t>P.O. Box 2440</a:t>
            </a:r>
            <a:endParaRPr lang="en-ZA" altLang="en-US" sz="1600" b="1" dirty="0">
              <a:solidFill>
                <a:schemeClr val="bg1"/>
              </a:solidFill>
              <a:latin typeface="Arial" charset="0"/>
              <a:ea typeface="Calibri" pitchFamily="34" charset="0"/>
              <a:cs typeface="Times New Roman" pitchFamily="18" charset="0"/>
            </a:endParaRPr>
          </a:p>
          <a:p>
            <a:pPr algn="ctr" eaLnBrk="1" hangingPunct="1">
              <a:spcBef>
                <a:spcPct val="0"/>
              </a:spcBef>
              <a:buClrTx/>
              <a:buFontTx/>
              <a:buNone/>
            </a:pPr>
            <a:r>
              <a:rPr lang="en-US" altLang="en-US" sz="1600" b="1" dirty="0">
                <a:solidFill>
                  <a:schemeClr val="bg1"/>
                </a:solidFill>
                <a:ea typeface="Calibri" pitchFamily="34" charset="0"/>
                <a:cs typeface="Times New Roman" pitchFamily="18" charset="0"/>
              </a:rPr>
              <a:t>Area 14, Plot 100</a:t>
            </a:r>
            <a:endParaRPr lang="en-ZA" altLang="en-US" sz="1600" b="1" dirty="0">
              <a:solidFill>
                <a:schemeClr val="bg1"/>
              </a:solidFill>
              <a:latin typeface="Arial" charset="0"/>
              <a:ea typeface="Calibri" pitchFamily="34" charset="0"/>
              <a:cs typeface="Times New Roman" pitchFamily="18" charset="0"/>
            </a:endParaRPr>
          </a:p>
          <a:p>
            <a:pPr algn="ctr" eaLnBrk="1" hangingPunct="1">
              <a:spcBef>
                <a:spcPct val="0"/>
              </a:spcBef>
              <a:buClrTx/>
              <a:buFontTx/>
              <a:buNone/>
            </a:pPr>
            <a:r>
              <a:rPr lang="en-US" altLang="en-US" sz="1600" b="1" dirty="0">
                <a:solidFill>
                  <a:schemeClr val="bg1"/>
                </a:solidFill>
                <a:ea typeface="Calibri" pitchFamily="34" charset="0"/>
                <a:cs typeface="Times New Roman" pitchFamily="18" charset="0"/>
              </a:rPr>
              <a:t>Lilongwe, Malawi</a:t>
            </a:r>
            <a:endParaRPr lang="en-ZA" altLang="en-US" sz="1600" b="1" dirty="0">
              <a:solidFill>
                <a:schemeClr val="bg1"/>
              </a:solidFill>
              <a:latin typeface="Arial" charset="0"/>
              <a:ea typeface="Calibri" pitchFamily="34" charset="0"/>
              <a:cs typeface="Times New Roman" pitchFamily="18" charset="0"/>
            </a:endParaRPr>
          </a:p>
          <a:p>
            <a:pPr algn="ctr" eaLnBrk="1" hangingPunct="1">
              <a:spcBef>
                <a:spcPct val="0"/>
              </a:spcBef>
              <a:buClrTx/>
              <a:buFontTx/>
              <a:buNone/>
            </a:pPr>
            <a:r>
              <a:rPr lang="en-US" altLang="en-US" sz="1600" b="1" dirty="0">
                <a:solidFill>
                  <a:schemeClr val="bg1"/>
                </a:solidFill>
                <a:ea typeface="Calibri" pitchFamily="34" charset="0"/>
                <a:cs typeface="Times New Roman" pitchFamily="18" charset="0"/>
              </a:rPr>
              <a:t>Tel: +265 1 770 904 / 905; Fax: +265 1 770 919</a:t>
            </a:r>
            <a:endParaRPr lang="en-ZA" altLang="en-US" sz="1600" b="1" dirty="0">
              <a:solidFill>
                <a:schemeClr val="bg1"/>
              </a:solidFill>
              <a:latin typeface="Arial" charset="0"/>
              <a:ea typeface="Calibri" pitchFamily="34" charset="0"/>
              <a:cs typeface="Times New Roman" pitchFamily="18" charset="0"/>
            </a:endParaRPr>
          </a:p>
          <a:p>
            <a:pPr algn="ctr" eaLnBrk="1" hangingPunct="1">
              <a:spcBef>
                <a:spcPct val="0"/>
              </a:spcBef>
              <a:buClrTx/>
              <a:buFontTx/>
              <a:buNone/>
            </a:pPr>
            <a:r>
              <a:rPr lang="en-US" altLang="en-US" sz="1600" b="1" dirty="0">
                <a:solidFill>
                  <a:schemeClr val="bg1"/>
                </a:solidFill>
                <a:ea typeface="Calibri" pitchFamily="34" charset="0"/>
                <a:cs typeface="Times New Roman" pitchFamily="18" charset="0"/>
              </a:rPr>
              <a:t>Email: </a:t>
            </a:r>
            <a:r>
              <a:rPr lang="en-US" altLang="en-US" sz="1600" b="1" dirty="0">
                <a:solidFill>
                  <a:schemeClr val="bg1"/>
                </a:solidFill>
                <a:ea typeface="Calibri" pitchFamily="34" charset="0"/>
                <a:cs typeface="Times New Roman" pitchFamily="18" charset="0"/>
                <a:hlinkClick r:id="rId6"/>
              </a:rPr>
              <a:t>total.landcare.mw@gmail.com</a:t>
            </a:r>
            <a:endParaRPr lang="en-ZA" altLang="en-US" sz="1600" b="1" dirty="0">
              <a:solidFill>
                <a:schemeClr val="bg1"/>
              </a:solidFill>
              <a:latin typeface="Arial" charset="0"/>
              <a:ea typeface="Calibri" pitchFamily="34" charset="0"/>
              <a:cs typeface="Times New Roman" pitchFamily="18" charset="0"/>
            </a:endParaRPr>
          </a:p>
          <a:p>
            <a:pPr algn="ctr" eaLnBrk="1" hangingPunct="1">
              <a:spcBef>
                <a:spcPct val="0"/>
              </a:spcBef>
              <a:buClrTx/>
              <a:buFontTx/>
              <a:buNone/>
            </a:pPr>
            <a:r>
              <a:rPr lang="en-US" altLang="en-US" sz="1600" b="1" dirty="0">
                <a:solidFill>
                  <a:schemeClr val="bg1"/>
                </a:solidFill>
                <a:ea typeface="Calibri" pitchFamily="34" charset="0"/>
                <a:cs typeface="Times New Roman" pitchFamily="18" charset="0"/>
              </a:rPr>
              <a:t>Website: </a:t>
            </a:r>
            <a:r>
              <a:rPr lang="en-US" altLang="en-US" sz="1600" b="1" dirty="0">
                <a:solidFill>
                  <a:schemeClr val="bg1"/>
                </a:solidFill>
                <a:ea typeface="Calibri" pitchFamily="34" charset="0"/>
                <a:cs typeface="Times New Roman" pitchFamily="18" charset="0"/>
                <a:hlinkClick r:id="rId7"/>
              </a:rPr>
              <a:t>www.totallandcare.org</a:t>
            </a:r>
            <a:endParaRPr lang="en-US" altLang="en-US" sz="1600" b="1" dirty="0">
              <a:solidFill>
                <a:schemeClr val="bg1"/>
              </a:solidFill>
              <a:latin typeface="Arial" charset="0"/>
              <a:ea typeface="Calibri" pitchFamily="34" charset="0"/>
              <a:cs typeface="Times New Roman" pitchFamily="18" charset="0"/>
            </a:endParaRPr>
          </a:p>
        </p:txBody>
      </p:sp>
      <p:pic>
        <p:nvPicPr>
          <p:cNvPr id="12288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085547"/>
            <a:ext cx="2747963" cy="152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p:nvPr/>
        </p:nvPicPr>
        <p:blipFill>
          <a:blip r:embed="rId9" cstate="print"/>
          <a:srcRect/>
          <a:stretch>
            <a:fillRect/>
          </a:stretch>
        </p:blipFill>
        <p:spPr bwMode="auto">
          <a:xfrm>
            <a:off x="7077790" y="2743201"/>
            <a:ext cx="1837609" cy="1981200"/>
          </a:xfrm>
          <a:prstGeom prst="rect">
            <a:avLst/>
          </a:prstGeom>
          <a:noFill/>
          <a:ln w="9525">
            <a:noFill/>
            <a:miter lim="800000"/>
            <a:headEnd/>
            <a:tailEnd/>
          </a:ln>
        </p:spPr>
      </p:pic>
    </p:spTree>
    <p:extLst>
      <p:ext uri="{BB962C8B-B14F-4D97-AF65-F5344CB8AC3E}">
        <p14:creationId xmlns:p14="http://schemas.microsoft.com/office/powerpoint/2010/main" val="29558795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0"/>
            <a:ext cx="9144000" cy="1600200"/>
          </a:xfrm>
        </p:spPr>
        <p:txBody>
          <a:bodyPr>
            <a:noAutofit/>
          </a:bodyPr>
          <a:lstStyle/>
          <a:p>
            <a:pPr eaLnBrk="1" hangingPunct="1">
              <a:lnSpc>
                <a:spcPct val="120000"/>
              </a:lnSpc>
            </a:pPr>
            <a:r>
              <a:rPr lang="en-US" sz="4000" b="1" i="1" dirty="0" smtClean="0">
                <a:solidFill>
                  <a:srgbClr val="FFFF66"/>
                </a:solidFill>
                <a:latin typeface="Calibri" pitchFamily="34" charset="0"/>
              </a:rPr>
              <a:t>Faidherbia albida</a:t>
            </a:r>
            <a:r>
              <a:rPr lang="en-US" sz="2400" b="1" dirty="0" smtClean="0">
                <a:latin typeface="Calibri" pitchFamily="34" charset="0"/>
              </a:rPr>
              <a:t/>
            </a:r>
            <a:br>
              <a:rPr lang="en-US" sz="2400" b="1" dirty="0" smtClean="0">
                <a:latin typeface="Calibri" pitchFamily="34" charset="0"/>
              </a:rPr>
            </a:br>
            <a:r>
              <a:rPr lang="en-US" sz="2800" b="1" dirty="0" smtClean="0">
                <a:latin typeface="Calibri" pitchFamily="34" charset="0"/>
              </a:rPr>
              <a:t>Increases productivity with lower input costs and risks from erratic rainfall</a:t>
            </a:r>
            <a:endParaRPr lang="en-US" sz="2400" b="1" dirty="0">
              <a:latin typeface="Calibri" pitchFamily="34" charset="0"/>
            </a:endParaRPr>
          </a:p>
        </p:txBody>
      </p:sp>
      <p:pic>
        <p:nvPicPr>
          <p:cNvPr id="4" name="Picture 4" descr="DCP_0628"/>
          <p:cNvPicPr>
            <a:picLocks noChangeAspect="1" noChangeArrowheads="1"/>
          </p:cNvPicPr>
          <p:nvPr/>
        </p:nvPicPr>
        <p:blipFill>
          <a:blip r:embed="rId3" cstate="print"/>
          <a:srcRect/>
          <a:stretch>
            <a:fillRect/>
          </a:stretch>
        </p:blipFill>
        <p:spPr bwMode="auto">
          <a:xfrm>
            <a:off x="0" y="1752600"/>
            <a:ext cx="9143999" cy="5105400"/>
          </a:xfrm>
          <a:prstGeom prst="rect">
            <a:avLst/>
          </a:prstGeom>
          <a:noFill/>
        </p:spPr>
      </p:pic>
    </p:spTree>
    <p:extLst>
      <p:ext uri="{BB962C8B-B14F-4D97-AF65-F5344CB8AC3E}">
        <p14:creationId xmlns:p14="http://schemas.microsoft.com/office/powerpoint/2010/main" val="41639488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0" y="2088"/>
            <a:ext cx="8458200" cy="1293312"/>
          </a:xfrm>
        </p:spPr>
        <p:txBody>
          <a:bodyPr>
            <a:noAutofit/>
          </a:bodyPr>
          <a:lstStyle/>
          <a:p>
            <a:pPr algn="ctr" eaLnBrk="1" hangingPunct="1"/>
            <a:r>
              <a:rPr lang="en-US" altLang="en-US" sz="2800" b="1" dirty="0" smtClean="0">
                <a:solidFill>
                  <a:srgbClr val="FFFF66"/>
                </a:solidFill>
              </a:rPr>
              <a:t>Increases maize yields by 50-200% due to improvements in soil fertility and the micro-environment with greater resilience to climate change </a:t>
            </a:r>
          </a:p>
        </p:txBody>
      </p:sp>
      <p:pic>
        <p:nvPicPr>
          <p:cNvPr id="7168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0600" y="0"/>
            <a:ext cx="533400" cy="524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71600"/>
            <a:ext cx="9144000" cy="5486400"/>
          </a:xfrm>
          <a:prstGeom prst="rect">
            <a:avLst/>
          </a:prstGeom>
        </p:spPr>
      </p:pic>
    </p:spTree>
    <p:extLst>
      <p:ext uri="{BB962C8B-B14F-4D97-AF65-F5344CB8AC3E}">
        <p14:creationId xmlns:p14="http://schemas.microsoft.com/office/powerpoint/2010/main" val="38638440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13855"/>
            <a:ext cx="3810000" cy="6844145"/>
          </a:xfrm>
        </p:spPr>
        <p:txBody>
          <a:bodyPr>
            <a:noAutofit/>
          </a:bodyPr>
          <a:lstStyle/>
          <a:p>
            <a:r>
              <a:rPr lang="en-US" b="1" dirty="0">
                <a:solidFill>
                  <a:srgbClr val="FFFF66"/>
                </a:solidFill>
              </a:rPr>
              <a:t>Crop resilience to drought and dry spells: </a:t>
            </a:r>
            <a:r>
              <a:rPr lang="en-US" sz="4000" b="1" dirty="0" smtClean="0">
                <a:solidFill>
                  <a:srgbClr val="FFFF66"/>
                </a:solidFill>
              </a:rPr>
              <a:t/>
            </a:r>
            <a:br>
              <a:rPr lang="en-US" sz="4000" b="1" dirty="0" smtClean="0">
                <a:solidFill>
                  <a:srgbClr val="FFFF66"/>
                </a:solidFill>
              </a:rPr>
            </a:br>
            <a:r>
              <a:rPr lang="en-US" sz="4000" b="1" dirty="0">
                <a:solidFill>
                  <a:srgbClr val="FFFF66"/>
                </a:solidFill>
              </a:rPr>
              <a:t/>
            </a:r>
            <a:br>
              <a:rPr lang="en-US" sz="4000" b="1" dirty="0">
                <a:solidFill>
                  <a:srgbClr val="FFFF66"/>
                </a:solidFill>
              </a:rPr>
            </a:br>
            <a:r>
              <a:rPr lang="en-US" sz="3600" b="1" dirty="0"/>
              <a:t>Healthy maize under Faidherbia vs. stressed crop outside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855"/>
            <a:ext cx="5410200" cy="6858000"/>
          </a:xfrm>
          <a:prstGeom prst="rect">
            <a:avLst/>
          </a:prstGeom>
        </p:spPr>
      </p:pic>
    </p:spTree>
    <p:extLst>
      <p:ext uri="{BB962C8B-B14F-4D97-AF65-F5344CB8AC3E}">
        <p14:creationId xmlns:p14="http://schemas.microsoft.com/office/powerpoint/2010/main" val="22663294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531"/>
            <a:ext cx="9144000" cy="800669"/>
          </a:xfrm>
        </p:spPr>
        <p:txBody>
          <a:bodyPr>
            <a:normAutofit/>
          </a:bodyPr>
          <a:lstStyle/>
          <a:p>
            <a:r>
              <a:rPr lang="en-US" sz="3600" b="1" dirty="0" smtClean="0">
                <a:solidFill>
                  <a:srgbClr val="FFFF66"/>
                </a:solidFill>
                <a:effectLst/>
              </a:rPr>
              <a:t>Maize Crop under </a:t>
            </a:r>
            <a:r>
              <a:rPr lang="en-US" sz="3600" b="1" i="1" dirty="0" smtClean="0">
                <a:solidFill>
                  <a:srgbClr val="FFFF66"/>
                </a:solidFill>
                <a:effectLst/>
              </a:rPr>
              <a:t>Faidherbia </a:t>
            </a:r>
            <a:r>
              <a:rPr lang="en-US" sz="3600" b="1" dirty="0" smtClean="0">
                <a:solidFill>
                  <a:srgbClr val="FFFF66"/>
                </a:solidFill>
                <a:effectLst/>
              </a:rPr>
              <a:t>in 2014/15</a:t>
            </a:r>
            <a:endParaRPr lang="en-US" sz="3600" b="1" dirty="0">
              <a:solidFill>
                <a:srgbClr val="FFFF66"/>
              </a:solidFill>
              <a:effectLst/>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990600"/>
            <a:ext cx="9144000" cy="5867400"/>
          </a:xfrm>
        </p:spPr>
      </p:pic>
    </p:spTree>
    <p:extLst>
      <p:ext uri="{BB962C8B-B14F-4D97-AF65-F5344CB8AC3E}">
        <p14:creationId xmlns:p14="http://schemas.microsoft.com/office/powerpoint/2010/main" val="30011643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531"/>
            <a:ext cx="9144000" cy="800669"/>
          </a:xfrm>
        </p:spPr>
        <p:txBody>
          <a:bodyPr>
            <a:normAutofit/>
          </a:bodyPr>
          <a:lstStyle/>
          <a:p>
            <a:r>
              <a:rPr lang="en-US" sz="3600" b="1" dirty="0" smtClean="0">
                <a:solidFill>
                  <a:srgbClr val="FFFF66"/>
                </a:solidFill>
                <a:effectLst/>
              </a:rPr>
              <a:t>Sunflower Crop under </a:t>
            </a:r>
            <a:r>
              <a:rPr lang="en-US" sz="3600" b="1" i="1" dirty="0" smtClean="0">
                <a:solidFill>
                  <a:srgbClr val="FFFF66"/>
                </a:solidFill>
                <a:effectLst/>
              </a:rPr>
              <a:t>Faidherbia </a:t>
            </a:r>
            <a:r>
              <a:rPr lang="en-US" sz="3600" b="1" dirty="0" smtClean="0">
                <a:solidFill>
                  <a:srgbClr val="FFFF66"/>
                </a:solidFill>
                <a:effectLst/>
              </a:rPr>
              <a:t>in 2014/15</a:t>
            </a:r>
            <a:endParaRPr lang="en-US" sz="3600" b="1" dirty="0">
              <a:solidFill>
                <a:srgbClr val="FFFF66"/>
              </a:solidFill>
              <a:effectLs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55" y="914400"/>
            <a:ext cx="9136945" cy="5943600"/>
          </a:xfrm>
        </p:spPr>
      </p:pic>
    </p:spTree>
    <p:extLst>
      <p:ext uri="{BB962C8B-B14F-4D97-AF65-F5344CB8AC3E}">
        <p14:creationId xmlns:p14="http://schemas.microsoft.com/office/powerpoint/2010/main" val="6582657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2125</TotalTime>
  <Words>1656</Words>
  <Application>Microsoft Office PowerPoint</Application>
  <PresentationFormat>On-screen Show (4:3)</PresentationFormat>
  <Paragraphs>344</Paragraphs>
  <Slides>40</Slides>
  <Notes>7</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STRUCTURE OF PRESENTATION</vt:lpstr>
      <vt:lpstr>FMNR IN SOUTHERN AFRICA</vt:lpstr>
      <vt:lpstr>KEY ACTIONS</vt:lpstr>
      <vt:lpstr>Faidherbia albida Increases productivity with lower input costs and risks from erratic rainfall</vt:lpstr>
      <vt:lpstr>Increases maize yields by 50-200% due to improvements in soil fertility and the micro-environment with greater resilience to climate change </vt:lpstr>
      <vt:lpstr>Crop resilience to drought and dry spells:   Healthy maize under Faidherbia vs. stressed crop outside</vt:lpstr>
      <vt:lpstr>Maize Crop under Faidherbia in 2014/15</vt:lpstr>
      <vt:lpstr>Sunflower Crop under Faidherbia in 2014/15</vt:lpstr>
      <vt:lpstr> </vt:lpstr>
      <vt:lpstr>Groundnut Crop under Faidherbia in 2014/15</vt:lpstr>
      <vt:lpstr> </vt:lpstr>
      <vt:lpstr> </vt:lpstr>
      <vt:lpstr>PowerPoint Presentation</vt:lpstr>
      <vt:lpstr>Land ready for planting with natural regenerating Faidherbia</vt:lpstr>
      <vt:lpstr>Young Maize Crop under CA with Faidherbia</vt:lpstr>
      <vt:lpstr>CA with 10 year-old Faidherbia trees</vt:lpstr>
      <vt:lpstr>Farm land under CA with Faidherbia after the maize harvest leaving Crop Residues on the Soil Surface</vt:lpstr>
      <vt:lpstr>Effects of Faidherbia on Farmer Maize Yields (kg/ha) in Malawi under CA vs. Ridge Tillage, 2010/11 (all plots used the same type &amp; amount of fertilizer at modest rates)</vt:lpstr>
      <vt:lpstr>Effects of Faidherbia on Maize Yields under CA vs Ridge Tillage, 2013/14 (different letters are significant at p &lt; 0.001)</vt:lpstr>
      <vt:lpstr>Maize Yields with CA Under and Away from Faidherbia from 40 farmer fields in Zambia – Average Yield Increase was 220% (Source: CFU Zambia)</vt:lpstr>
      <vt:lpstr>Farmer Motivation for FMNR</vt:lpstr>
      <vt:lpstr>Farmer Motivation for FMNR</vt:lpstr>
      <vt:lpstr>NATURAL REGENERATION OF OTHER TREES ON SMALLHOLDER FARMS  EXAMPLES FROM LILONGWE DISTRICT</vt:lpstr>
      <vt:lpstr>With protection from fire &amp; cutting, most farm land in Malawi has inherent ability to regenerate</vt:lpstr>
      <vt:lpstr>Management of young Acacia polyacantha  in the dry season</vt:lpstr>
      <vt:lpstr>Management &amp; Trimming of Natural Trees  in the dry season before the Rains</vt:lpstr>
      <vt:lpstr>Leaf litter from trees are an important source of nutrients/organic matter for good crop growth</vt:lpstr>
      <vt:lpstr>Natural Tree Regeneration with Maize</vt:lpstr>
      <vt:lpstr>Well Managed Natural Regeneration with Groundnuts</vt:lpstr>
      <vt:lpstr>Farmer Managed Natural Trees  with Groundnuts</vt:lpstr>
      <vt:lpstr>Agricultural Landscape with Natural Regeneration</vt:lpstr>
      <vt:lpstr>Commercial support for commercial crops like Tobacco and Cotton normally insist of removing all trees</vt:lpstr>
      <vt:lpstr>Density &amp; Composition of NR Trees on Farms in Lilongwe District</vt:lpstr>
      <vt:lpstr>Density &amp; Composition of NR Trees on Farms in Lilongwe District</vt:lpstr>
      <vt:lpstr>PowerPoint Presentation</vt:lpstr>
      <vt:lpstr>PowerPoint Presentation</vt:lpstr>
      <vt:lpstr>PowerPoint Presentation</vt:lpstr>
      <vt:lpstr>Actions and Strategies for Upscaling….</vt:lpstr>
      <vt:lpstr>ACKNOWLEDGEMENTS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TOTAL LANDCARE Farmer Managed Natural Regeneration</dc:title>
  <dc:creator>Trent</dc:creator>
  <cp:lastModifiedBy>User</cp:lastModifiedBy>
  <cp:revision>100</cp:revision>
  <dcterms:created xsi:type="dcterms:W3CDTF">2014-03-21T07:13:02Z</dcterms:created>
  <dcterms:modified xsi:type="dcterms:W3CDTF">2015-04-14T14:34:07Z</dcterms:modified>
</cp:coreProperties>
</file>