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Lst>
  <p:notesMasterIdLst>
    <p:notesMasterId r:id="rId64"/>
  </p:notesMasterIdLst>
  <p:sldIdLst>
    <p:sldId id="256" r:id="rId2"/>
    <p:sldId id="257" r:id="rId3"/>
    <p:sldId id="258" r:id="rId4"/>
    <p:sldId id="344" r:id="rId5"/>
    <p:sldId id="259" r:id="rId6"/>
    <p:sldId id="261" r:id="rId7"/>
    <p:sldId id="260" r:id="rId8"/>
    <p:sldId id="325" r:id="rId9"/>
    <p:sldId id="326" r:id="rId10"/>
    <p:sldId id="300" r:id="rId11"/>
    <p:sldId id="280" r:id="rId12"/>
    <p:sldId id="304" r:id="rId13"/>
    <p:sldId id="302" r:id="rId14"/>
    <p:sldId id="303" r:id="rId15"/>
    <p:sldId id="305" r:id="rId16"/>
    <p:sldId id="307" r:id="rId17"/>
    <p:sldId id="306" r:id="rId18"/>
    <p:sldId id="301" r:id="rId19"/>
    <p:sldId id="322" r:id="rId20"/>
    <p:sldId id="323" r:id="rId21"/>
    <p:sldId id="343" r:id="rId22"/>
    <p:sldId id="345" r:id="rId23"/>
    <p:sldId id="262" r:id="rId24"/>
    <p:sldId id="327" r:id="rId25"/>
    <p:sldId id="337" r:id="rId26"/>
    <p:sldId id="263" r:id="rId27"/>
    <p:sldId id="264" r:id="rId28"/>
    <p:sldId id="265" r:id="rId29"/>
    <p:sldId id="266" r:id="rId30"/>
    <p:sldId id="267" r:id="rId31"/>
    <p:sldId id="269" r:id="rId32"/>
    <p:sldId id="270" r:id="rId33"/>
    <p:sldId id="271" r:id="rId34"/>
    <p:sldId id="272" r:id="rId35"/>
    <p:sldId id="338" r:id="rId36"/>
    <p:sldId id="275" r:id="rId37"/>
    <p:sldId id="310" r:id="rId38"/>
    <p:sldId id="277" r:id="rId39"/>
    <p:sldId id="333" r:id="rId40"/>
    <p:sldId id="311" r:id="rId41"/>
    <p:sldId id="328" r:id="rId42"/>
    <p:sldId id="273" r:id="rId43"/>
    <p:sldId id="329" r:id="rId44"/>
    <p:sldId id="285" r:id="rId45"/>
    <p:sldId id="330" r:id="rId46"/>
    <p:sldId id="331" r:id="rId47"/>
    <p:sldId id="332" r:id="rId48"/>
    <p:sldId id="276" r:id="rId49"/>
    <p:sldId id="274" r:id="rId50"/>
    <p:sldId id="292" r:id="rId51"/>
    <p:sldId id="290" r:id="rId52"/>
    <p:sldId id="291" r:id="rId53"/>
    <p:sldId id="313" r:id="rId54"/>
    <p:sldId id="346" r:id="rId55"/>
    <p:sldId id="347" r:id="rId56"/>
    <p:sldId id="348" r:id="rId57"/>
    <p:sldId id="349" r:id="rId58"/>
    <p:sldId id="297" r:id="rId59"/>
    <p:sldId id="298" r:id="rId60"/>
    <p:sldId id="278" r:id="rId61"/>
    <p:sldId id="295" r:id="rId62"/>
    <p:sldId id="296" r:id="rId63"/>
  </p:sldIdLst>
  <p:sldSz cx="13004800" cy="9753600"/>
  <p:notesSz cx="6858000" cy="9144000"/>
  <p:defaultTextStyle>
    <a:defPPr>
      <a:defRPr lang="fr-FR"/>
    </a:defPPr>
    <a:lvl1pPr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2900" indent="114300"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5800" indent="228600"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8700" indent="342900"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71600" indent="457200"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97" autoAdjust="0"/>
    <p:restoredTop sz="97627" autoAdjust="0"/>
  </p:normalViewPr>
  <p:slideViewPr>
    <p:cSldViewPr>
      <p:cViewPr varScale="1">
        <p:scale>
          <a:sx n="108" d="100"/>
          <a:sy n="108" d="100"/>
        </p:scale>
        <p:origin x="-408" y="-120"/>
      </p:cViewPr>
      <p:guideLst>
        <p:guide orient="horz" pos="3072"/>
        <p:guide pos="4096"/>
      </p:guideLst>
    </p:cSldViewPr>
  </p:slideViewPr>
  <p:notesTextViewPr>
    <p:cViewPr>
      <p:scale>
        <a:sx n="100" d="100"/>
        <a:sy n="100" d="100"/>
      </p:scale>
      <p:origin x="0" y="0"/>
    </p:cViewPr>
  </p:notesTextViewPr>
  <p:sorterViewPr>
    <p:cViewPr>
      <p:scale>
        <a:sx n="66" d="100"/>
        <a:sy n="66" d="100"/>
      </p:scale>
      <p:origin x="0" y="49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3074"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fr-FR" noProof="0" smtClean="0">
                <a:sym typeface="Noteworthy Bold" charset="0"/>
              </a:rPr>
              <a:t>Click to edit Master text styles</a:t>
            </a:r>
          </a:p>
          <a:p>
            <a:pPr lvl="1"/>
            <a:r>
              <a:rPr lang="fr-FR" noProof="0" smtClean="0">
                <a:sym typeface="Noteworthy Bold" charset="0"/>
              </a:rPr>
              <a:t>Second level</a:t>
            </a:r>
          </a:p>
          <a:p>
            <a:pPr lvl="2"/>
            <a:r>
              <a:rPr lang="fr-FR" noProof="0" smtClean="0">
                <a:sym typeface="Noteworthy Bold" charset="0"/>
              </a:rPr>
              <a:t>Third level</a:t>
            </a:r>
          </a:p>
          <a:p>
            <a:pPr lvl="3"/>
            <a:r>
              <a:rPr lang="fr-FR" noProof="0" smtClean="0">
                <a:sym typeface="Noteworthy Bold" charset="0"/>
              </a:rPr>
              <a:t>Fourth level</a:t>
            </a:r>
          </a:p>
          <a:p>
            <a:pPr lvl="4"/>
            <a:r>
              <a:rPr lang="fr-FR" noProof="0" smtClean="0">
                <a:sym typeface="Noteworthy Bold" charset="0"/>
              </a:rPr>
              <a:t>Fifth level</a:t>
            </a:r>
          </a:p>
        </p:txBody>
      </p:sp>
    </p:spTree>
    <p:extLst>
      <p:ext uri="{BB962C8B-B14F-4D97-AF65-F5344CB8AC3E}">
        <p14:creationId xmlns:p14="http://schemas.microsoft.com/office/powerpoint/2010/main" val="2313035215"/>
      </p:ext>
    </p:extLst>
  </p:cSld>
  <p:clrMap bg1="lt1" tx1="dk1" bg2="lt2" tx2="dk2" accent1="accent1" accent2="accent2" accent3="accent3" accent4="accent4" accent5="accent5" accent6="accent6" hlink="hlink" folHlink="folHlink"/>
  <p:notesStyle>
    <a:lvl1pPr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1pPr>
    <a:lvl2pPr marL="3429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2pPr>
    <a:lvl3pPr marL="6858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3pPr>
    <a:lvl4pPr marL="10287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4pPr>
    <a:lvl5pPr marL="13716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p:sp>
      <p:sp>
        <p:nvSpPr>
          <p:cNvPr id="69635" name="Notes Placeholder 2"/>
          <p:cNvSpPr>
            <a:spLocks noGrp="1"/>
          </p:cNvSpPr>
          <p:nvPr>
            <p:ph type="body" idx="1"/>
          </p:nvPr>
        </p:nvSpPr>
        <p:spPr>
          <a:noFill/>
          <a:ln w="9525"/>
        </p:spPr>
        <p:txBody>
          <a:bodyPr/>
          <a:lstStyle/>
          <a:p>
            <a:pPr eaLnBrk="1"/>
            <a:r>
              <a:rPr lang="en-US" smtClean="0"/>
              <a:t>What are the data points we want to highlight</a:t>
            </a:r>
          </a:p>
          <a:p>
            <a:pPr eaLnBrk="1"/>
            <a:r>
              <a:rPr lang="en-US" smtClean="0"/>
              <a:t>Build up – demographics, political, productivity, future resilience</a:t>
            </a:r>
          </a:p>
          <a:p>
            <a:pPr eaLnBrk="1"/>
            <a:r>
              <a:rPr lang="en-US" smtClean="0"/>
              <a:t>D – start with political (in the news – terrorism, instability) – what’s undelying this – productivity</a:t>
            </a:r>
          </a:p>
        </p:txBody>
      </p:sp>
      <p:sp>
        <p:nvSpPr>
          <p:cNvPr id="69636"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fld id="{ACC1F967-B1D1-4593-B4E5-3B96E3579413}" type="slidenum">
              <a:rPr lang="en-US">
                <a:ea typeface="MS PGothic" pitchFamily="34" charset="-128"/>
              </a:rPr>
              <a:pPr/>
              <a:t>12</a:t>
            </a:fld>
            <a:endParaRPr lang="en-US">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Grp="1" noRot="1" noChangeAspect="1" noChangeArrowheads="1" noTextEdit="1"/>
          </p:cNvSpPr>
          <p:nvPr>
            <p:ph type="sldImg"/>
          </p:nvPr>
        </p:nvSpPr>
        <p:spPr/>
      </p:sp>
      <p:sp>
        <p:nvSpPr>
          <p:cNvPr id="70659" name="Rectangle 2"/>
          <p:cNvSpPr>
            <a:spLocks noGrp="1" noChangeArrowheads="1"/>
          </p:cNvSpPr>
          <p:nvPr>
            <p:ph type="body" idx="1"/>
          </p:nvPr>
        </p:nvSpPr>
        <p:spPr>
          <a:noFill/>
          <a:ln w="9525"/>
        </p:spPr>
        <p:txBody>
          <a:bodyPr/>
          <a:lstStyle/>
          <a:p>
            <a:pPr eaLnBrk="1"/>
            <a:r>
              <a:rPr lang="fr-FR" smtClean="0"/>
              <a:t>Gliricidia is a a leguminous coppice tree interplanted with maize in this photo. The leaves are cut and turned over into the topmost soil layer, providing nitrogen and other nutrients to this season’s crop. The coppiced trees then grow back below the maturing maize.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Rot="1" noChangeAspect="1" noChangeArrowheads="1" noTextEdit="1"/>
          </p:cNvSpPr>
          <p:nvPr>
            <p:ph type="sldImg"/>
          </p:nvPr>
        </p:nvSpPr>
        <p:spPr/>
      </p:sp>
      <p:sp>
        <p:nvSpPr>
          <p:cNvPr id="71683" name="Rectangle 2"/>
          <p:cNvSpPr>
            <a:spLocks noGrp="1" noChangeArrowheads="1"/>
          </p:cNvSpPr>
          <p:nvPr>
            <p:ph type="body" idx="1"/>
          </p:nvPr>
        </p:nvSpPr>
        <p:spPr>
          <a:noFill/>
          <a:ln w="9525"/>
        </p:spPr>
        <p:txBody>
          <a:bodyPr/>
          <a:lstStyle/>
          <a:p>
            <a:pPr eaLnBrk="1"/>
            <a:r>
              <a:rPr lang="fr-FR" smtClean="0"/>
              <a:t>With Faidherbia tree and no fertiliser, yields exceed the average yield observed in East Asia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pPr hangingPunct="1"/>
            <a:fld id="{C60DF789-7C2C-431F-9DF6-2C2D09979474}" type="slidenum">
              <a:rPr lang="en-US">
                <a:solidFill>
                  <a:schemeClr val="tx1"/>
                </a:solidFill>
                <a:latin typeface="Arial" pitchFamily="34" charset="0"/>
              </a:rPr>
              <a:pPr hangingPunct="1"/>
              <a:t>39</a:t>
            </a:fld>
            <a:endParaRPr lang="en-US">
              <a:solidFill>
                <a:schemeClr val="tx1"/>
              </a:solidFill>
              <a:latin typeface="Arial" pitchFamily="34" charset="0"/>
            </a:endParaRPr>
          </a:p>
        </p:txBody>
      </p:sp>
      <p:sp>
        <p:nvSpPr>
          <p:cNvPr id="74755" name="Rectangle 2"/>
          <p:cNvSpPr>
            <a:spLocks noGrp="1" noRot="1" noChangeAspect="1" noChangeArrowheads="1" noTextEdit="1"/>
          </p:cNvSpPr>
          <p:nvPr>
            <p:ph type="sldImg"/>
          </p:nvPr>
        </p:nvSpPr>
        <p:spPr/>
      </p:sp>
      <p:sp>
        <p:nvSpPr>
          <p:cNvPr id="74756"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p:sp>
      <p:sp>
        <p:nvSpPr>
          <p:cNvPr id="72707" name="Rectangle 2"/>
          <p:cNvSpPr>
            <a:spLocks noGrp="1" noChangeArrowheads="1"/>
          </p:cNvSpPr>
          <p:nvPr>
            <p:ph type="body" idx="1"/>
          </p:nvPr>
        </p:nvSpPr>
        <p:spPr>
          <a:noFill/>
          <a:ln w="9525"/>
        </p:spPr>
        <p:txBody>
          <a:bodyPr/>
          <a:lstStyle/>
          <a:p>
            <a:pPr eaLnBrk="1"/>
            <a:r>
              <a:rPr lang="fr-FR" smtClean="0"/>
              <a:t>High input carbon practices: Improved crop varieties, crop rotation, use cover crop, conservation agriculture, better use of manure</a:t>
            </a:r>
          </a:p>
          <a:p>
            <a:pPr eaLnBrk="1"/>
            <a:endParaRPr lang="fr-FR" smtClean="0"/>
          </a:p>
          <a:p>
            <a:pPr eaLnBrk="1"/>
            <a:r>
              <a:rPr lang="fr-FR" smtClean="0"/>
              <a:t>Integrated nutrient management: reduction of leaching, improved N use, improved use of fertilizers</a:t>
            </a:r>
          </a:p>
          <a:p>
            <a:pPr eaLnBrk="1"/>
            <a:endParaRPr lang="fr-FR" smtClean="0"/>
          </a:p>
          <a:p>
            <a:pPr eaLnBrk="1"/>
            <a:r>
              <a:rPr lang="fr-FR" smtClean="0"/>
              <a:t>Increase availability of water: water management, water harvesting</a:t>
            </a:r>
          </a:p>
          <a:p>
            <a:pPr eaLnBrk="1"/>
            <a:endParaRPr lang="fr-FR" smtClean="0"/>
          </a:p>
          <a:p>
            <a:pPr eaLnBrk="1"/>
            <a:r>
              <a:rPr lang="fr-FR" smtClean="0"/>
              <a:t>Improved tillage: less soil disturbance, incorporating crop residues and soil organic matter</a:t>
            </a:r>
          </a:p>
          <a:p>
            <a:pPr eaLnBrk="1"/>
            <a:endParaRPr lang="fr-FR" smtClean="0"/>
          </a:p>
          <a:p>
            <a:pPr eaLnBrk="1"/>
            <a:r>
              <a:rPr lang="fr-FR" smtClean="0"/>
              <a:t>Agroforestry: increase above ground biomass and fuel wood, reduce soil erosion, set-aside,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p:sp>
      <p:sp>
        <p:nvSpPr>
          <p:cNvPr id="76803" name="Rectangle 2"/>
          <p:cNvSpPr>
            <a:spLocks noGrp="1" noChangeArrowheads="1"/>
          </p:cNvSpPr>
          <p:nvPr>
            <p:ph type="body" idx="1"/>
          </p:nvPr>
        </p:nvSpPr>
        <p:spPr>
          <a:noFill/>
          <a:ln w="9525"/>
        </p:spPr>
        <p:txBody>
          <a:bodyPr/>
          <a:lstStyle/>
          <a:p>
            <a:pPr marL="215900" indent="-215900" eaLnBrk="1">
              <a:buSzPct val="80000"/>
              <a:buFontTx/>
              <a:buChar char="•"/>
            </a:pPr>
            <a:r>
              <a:rPr lang="fr-FR" smtClean="0"/>
              <a:t>Building the evidence base on CSA requires the co-location of research. That is because the effectiveness of any given practice or technology to achieve any of the 3 CSA goals tend to be site specific, constrained by environment and human decision making</a:t>
            </a:r>
          </a:p>
          <a:p>
            <a:pPr marL="215900" indent="-215900" eaLnBrk="1">
              <a:buSzPct val="80000"/>
              <a:buFontTx/>
              <a:buChar char="•"/>
            </a:pPr>
            <a:r>
              <a:rPr lang="fr-FR" smtClean="0"/>
              <a:t>Thus though people have made broad generalization about proposed CSA practices, they may or may not be substantiated in the same place.</a:t>
            </a:r>
          </a:p>
          <a:p>
            <a:pPr marL="215900" indent="-215900" eaLnBrk="1"/>
            <a:endParaRPr lang="fr-FR" smtClean="0"/>
          </a:p>
          <a:p>
            <a:pPr marL="215900" indent="-215900" eaLnBrk="1">
              <a:buSzPct val="80000"/>
              <a:buFontTx/>
              <a:buChar char="•"/>
            </a:pPr>
            <a:r>
              <a:rPr lang="fr-FR" smtClean="0"/>
              <a:t>ICRAF in combination with a consortium of CG (ILRI, IRRI, and otehrs) and non CG partners is implementing a program called SAMPLES. Trying to build consensus for standard methods to assess mitigation and livelihoods. Here the methods have to We are also trying to figure out how best to integrate and scale out the information provided to provide actionable information at the level of decision making: households (intervention level), communities, and regions..</a:t>
            </a:r>
          </a:p>
          <a:p>
            <a:pPr marL="215900" indent="-215900" eaLnBrk="1">
              <a:buSzPct val="80000"/>
              <a:buFontTx/>
              <a:buChar char="•"/>
            </a:pPr>
            <a:endParaRPr lang="fr-FR" smtClean="0"/>
          </a:p>
          <a:p>
            <a:pPr marL="215900" indent="-215900" eaLnBrk="1">
              <a:buSzPct val="80000"/>
              <a:buFontTx/>
              <a:buChar char="•"/>
            </a:pPr>
            <a:r>
              <a:rPr lang="fr-FR" smtClean="0"/>
              <a:t>This is the preliminary approach we are using where we nest and co-locate the sampling sites (biophyical and socioeconomic). We are using and experimenting with a range of high and low tech methods. We specifically are designing this program is specific designed to optimize the relationship among scale, cost, and accuracy of measurement</a:t>
            </a:r>
          </a:p>
          <a:p>
            <a:pPr marL="215900" indent="-215900" eaLnBrk="1">
              <a:buSzPct val="80000"/>
              <a:buFontTx/>
              <a:buChar char="•"/>
            </a:pPr>
            <a:r>
              <a:rPr lang="fr-FR" smtClean="0"/>
              <a:t>“Sampling sites nested in tier below” means that the sampling points in the tier higher are a subset of those sites sample in that below. </a:t>
            </a:r>
          </a:p>
          <a:p>
            <a:pPr marL="215900" indent="-215900" eaLnBrk="1">
              <a:buSzPct val="80000"/>
              <a:buFontTx/>
              <a:buChar char="•"/>
            </a:pPr>
            <a:endParaRPr lang="fr-FR" smtClean="0"/>
          </a:p>
          <a:p>
            <a:pPr marL="215900" indent="-215900" eaLnBrk="1">
              <a:buSzPct val="80000"/>
              <a:buFontTx/>
              <a:buChar char="•"/>
            </a:pPr>
            <a:r>
              <a:rPr lang="fr-FR" smtClean="0"/>
              <a:t>NOTE: MICCA will implement the methodology designed in SAMPLES in Year 2 &amp;3.</a:t>
            </a:r>
          </a:p>
          <a:p>
            <a:pPr marL="215900" indent="-215900" eaLnBrk="1">
              <a:buSzPct val="80000"/>
              <a:buFontTx/>
              <a:buChar char="•"/>
            </a:pPr>
            <a:r>
              <a:rPr lang="fr-FR" smtClean="0"/>
              <a:t>SAMPLES explictly only examine 2 aspects of CSA. However, the mitigation options (e.g., agroforestry in Nyando) examined in GWP measurement and economic assessment are considered if they are adaptive as well. There is thefore an implict consideration of adaptive capacity.</a:t>
            </a:r>
          </a:p>
          <a:p>
            <a:pPr marL="215900" indent="-215900" eaLnBrk="1">
              <a:buSzPct val="80000"/>
              <a:buFontTx/>
              <a:buChar char="•"/>
            </a:pPr>
            <a:endParaRPr lang="fr-FR" smtClean="0"/>
          </a:p>
          <a:p>
            <a:pPr marL="215900" indent="-215900" eaLnBrk="1">
              <a:buSzPct val="80000"/>
              <a:buFontTx/>
              <a:buChar char="•"/>
            </a:pPr>
            <a:endParaRPr lang="fr-FR" smtClean="0"/>
          </a:p>
          <a:p>
            <a:pPr marL="215900" indent="-215900" eaLnBrk="1">
              <a:buSzPct val="80000"/>
              <a:buFontTx/>
              <a:buChar char="•"/>
            </a:pPr>
            <a:r>
              <a:rPr lang="fr-FR" smtClean="0"/>
              <a:t>About the pictures:</a:t>
            </a:r>
          </a:p>
          <a:p>
            <a:pPr marL="215900" indent="-215900" eaLnBrk="1">
              <a:buSzPct val="80000"/>
              <a:buFontTx/>
              <a:buChar char="•"/>
            </a:pPr>
            <a:r>
              <a:rPr lang="fr-FR" smtClean="0"/>
              <a:t>Landscape:  Kolero Tanzania, mixed staples-maize, cassava, rice (upland and paddy)</a:t>
            </a:r>
          </a:p>
          <a:p>
            <a:pPr marL="215900" indent="-215900" eaLnBrk="1">
              <a:buSzPct val="80000"/>
              <a:buFontTx/>
              <a:buChar char="•"/>
            </a:pPr>
            <a:r>
              <a:rPr lang="fr-FR" smtClean="0"/>
              <a:t>Monitoring GHG: gas chromatography in lab in Nairbi, inset is the base of a chamber</a:t>
            </a:r>
          </a:p>
          <a:p>
            <a:pPr marL="215900" indent="-215900" eaLnBrk="1">
              <a:buSzPct val="80000"/>
              <a:buFontTx/>
              <a:buChar char="•"/>
            </a:pPr>
            <a:r>
              <a:rPr lang="fr-FR" smtClean="0"/>
              <a:t>Physical environment: Soil sampling </a:t>
            </a:r>
          </a:p>
          <a:p>
            <a:pPr marL="215900" indent="-215900" eaLnBrk="1">
              <a:buSzPct val="80000"/>
              <a:buFontTx/>
              <a:buChar char="•"/>
            </a:pPr>
            <a:r>
              <a:rPr lang="fr-FR" smtClean="0"/>
              <a:t>Surveys…: Focal group meeting to discuss socially acceptable CSA in Kaptumo</a:t>
            </a:r>
          </a:p>
          <a:p>
            <a:pPr marL="215900" indent="-215900" eaLnBrk="1">
              <a:buSzPct val="80000"/>
              <a:buFontTx/>
              <a:buChar char="•"/>
            </a:pPr>
            <a:r>
              <a:rPr lang="fr-FR" smtClean="0"/>
              <a:t>Remote sensing:  LDSF figure put here simply illustrate the point.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Rot="1" noChangeAspect="1" noChangeArrowheads="1" noTextEdit="1"/>
          </p:cNvSpPr>
          <p:nvPr>
            <p:ph type="sldImg"/>
          </p:nvPr>
        </p:nvSpPr>
        <p:spPr/>
      </p:sp>
      <p:sp>
        <p:nvSpPr>
          <p:cNvPr id="75779" name="Rectangle 2"/>
          <p:cNvSpPr>
            <a:spLocks noGrp="1" noChangeArrowheads="1"/>
          </p:cNvSpPr>
          <p:nvPr>
            <p:ph type="body" idx="1"/>
          </p:nvPr>
        </p:nvSpPr>
        <p:spPr>
          <a:noFill/>
          <a:ln w="9525"/>
        </p:spPr>
        <p:txBody>
          <a:bodyPr/>
          <a:lstStyle/>
          <a:p>
            <a:pPr eaLnBrk="1"/>
            <a:r>
              <a:rPr lang="fr-FR" smtClean="0"/>
              <a:t>The slide is an output of the Land Health Surveillance Framework and shows C-stocks in the Yala watershed, western Kenya. Accurate SOC measurements allow tracking C-stock changes over time and can hence be used for monitoring, reporting and verification (MRV). This is a requirement for C-markets to function.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smtClean="0"/>
          </a:p>
        </p:txBody>
      </p:sp>
      <p:sp>
        <p:nvSpPr>
          <p:cNvPr id="63492"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DDAAF8AC-F87F-4D82-BA64-9D9EB3BA45DF}" type="slidenum">
              <a:rPr lang="en-US" smtClean="0"/>
              <a:pPr/>
              <a:t>56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smtClean="0"/>
          </a:p>
        </p:txBody>
      </p:sp>
      <p:sp>
        <p:nvSpPr>
          <p:cNvPr id="6451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9CA95254-F1E9-466B-AC1D-316E90285F5F}" type="slidenum">
              <a:rPr lang="en-US" smtClean="0"/>
              <a:pPr/>
              <a:t>57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50875" y="1924473"/>
            <a:ext cx="11703050" cy="678772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itle 1"/>
          <p:cNvSpPr>
            <a:spLocks noGrp="1"/>
          </p:cNvSpPr>
          <p:nvPr>
            <p:ph type="title"/>
          </p:nvPr>
        </p:nvSpPr>
        <p:spPr>
          <a:xfrm>
            <a:off x="650875" y="772343"/>
            <a:ext cx="11703050" cy="864097"/>
          </a:xfrm>
          <a:prstGeom prst="rect">
            <a:avLst/>
          </a:prstGeom>
        </p:spPr>
        <p:txBody>
          <a:bodyPr/>
          <a:lstStyle>
            <a:lvl1pPr algn="l">
              <a:defRPr sz="4500">
                <a:latin typeface="Verdana"/>
                <a:cs typeface="Verdana"/>
              </a:defRPr>
            </a:lvl1pPr>
          </a:lstStyle>
          <a:p>
            <a:r>
              <a:rPr lang="en-US" dirty="0" smtClean="0"/>
              <a:t>Click to edit Master title style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916360"/>
            <a:ext cx="2925762" cy="7795840"/>
          </a:xfrm>
          <a:prstGeom prst="rect">
            <a:avLst/>
          </a:prstGeom>
        </p:spPr>
        <p:txBody>
          <a:bodyPr vert="eaVert"/>
          <a:lstStyle>
            <a:lvl1pPr>
              <a:defRPr sz="4500">
                <a:latin typeface="Verdana"/>
                <a:cs typeface="Verdana"/>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650875" y="916360"/>
            <a:ext cx="8624888" cy="779584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772343"/>
            <a:ext cx="11703050" cy="864097"/>
          </a:xfrm>
          <a:prstGeom prst="rect">
            <a:avLst/>
          </a:prstGeom>
        </p:spPr>
        <p:txBody>
          <a:bodyPr/>
          <a:lstStyle>
            <a:lvl1pPr algn="l">
              <a:defRPr sz="4500" b="1">
                <a:latin typeface="Verdana"/>
                <a:cs typeface="Verdana"/>
              </a:defRPr>
            </a:lvl1pPr>
          </a:lstStyle>
          <a:p>
            <a:r>
              <a:rPr lang="en-US" dirty="0" smtClean="0"/>
              <a:t>Click to edit Master title style</a:t>
            </a:r>
            <a:endParaRPr lang="en-GB" dirty="0"/>
          </a:p>
        </p:txBody>
      </p:sp>
      <p:sp>
        <p:nvSpPr>
          <p:cNvPr id="3" name="Content Placeholder 2"/>
          <p:cNvSpPr>
            <a:spLocks noGrp="1"/>
          </p:cNvSpPr>
          <p:nvPr>
            <p:ph idx="1"/>
          </p:nvPr>
        </p:nvSpPr>
        <p:spPr>
          <a:xfrm>
            <a:off x="650875" y="1852465"/>
            <a:ext cx="11703050" cy="6859736"/>
          </a:xfrm>
          <a:prstGeom prst="rect">
            <a:avLst/>
          </a:prstGeom>
        </p:spPr>
        <p:txBody>
          <a:bodyPr/>
          <a:lstStyle>
            <a:lvl1pPr marL="571500" indent="-571500">
              <a:buFont typeface="Arial"/>
              <a:buChar char="•"/>
              <a:defRPr sz="3600"/>
            </a:lvl1pPr>
            <a:lvl2pPr marL="914400" indent="-571500">
              <a:buFont typeface="Arial"/>
              <a:buChar char="•"/>
              <a:defRPr sz="3600"/>
            </a:lvl2pPr>
            <a:lvl3pPr marL="1257300" indent="-571500">
              <a:buFont typeface="Arial"/>
              <a:buChar char="•"/>
              <a:defRPr sz="3600"/>
            </a:lvl3pPr>
            <a:lvl4pPr marL="1600200" indent="-571500">
              <a:buFont typeface="Arial"/>
              <a:buChar char="•"/>
              <a:defRPr sz="3600"/>
            </a:lvl4pPr>
            <a:lvl5pPr marL="1943100" indent="-571500">
              <a:buFont typeface="Arial"/>
              <a:buChar char="•"/>
              <a:defRPr sz="3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0875" y="1708449"/>
            <a:ext cx="5775325" cy="700375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578600" y="1708449"/>
            <a:ext cx="5775325" cy="700375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itle 1"/>
          <p:cNvSpPr txBox="1">
            <a:spLocks/>
          </p:cNvSpPr>
          <p:nvPr userDrawn="1"/>
        </p:nvSpPr>
        <p:spPr>
          <a:xfrm>
            <a:off x="650875" y="772343"/>
            <a:ext cx="11703050" cy="864097"/>
          </a:xfrm>
          <a:prstGeom prst="rect">
            <a:avLst/>
          </a:prstGeom>
        </p:spPr>
        <p:txBody>
          <a:bodyPr/>
          <a:lstStyle>
            <a:lvl1pPr algn="l" defTabSz="584200" rtl="0" eaLnBrk="0" fontAlgn="base" hangingPunct="0">
              <a:spcBef>
                <a:spcPct val="0"/>
              </a:spcBef>
              <a:spcAft>
                <a:spcPct val="0"/>
              </a:spcAft>
              <a:defRPr sz="4500">
                <a:solidFill>
                  <a:srgbClr val="000000"/>
                </a:solidFill>
                <a:latin typeface="Verdana"/>
                <a:ea typeface="+mj-ea"/>
                <a:cs typeface="Verdana"/>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r>
              <a:rPr lang="en-US" smtClean="0"/>
              <a:t>Click to edit Master title style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875" y="1852465"/>
            <a:ext cx="5745163" cy="936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2932584"/>
            <a:ext cx="5745163" cy="577961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6605588" y="1852465"/>
            <a:ext cx="5748337" cy="936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2932584"/>
            <a:ext cx="5748337" cy="577961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1"/>
          <p:cNvSpPr>
            <a:spLocks noGrp="1"/>
          </p:cNvSpPr>
          <p:nvPr>
            <p:ph type="title"/>
          </p:nvPr>
        </p:nvSpPr>
        <p:spPr>
          <a:xfrm>
            <a:off x="650875" y="772343"/>
            <a:ext cx="11703050" cy="864097"/>
          </a:xfrm>
          <a:prstGeom prst="rect">
            <a:avLst/>
          </a:prstGeom>
        </p:spPr>
        <p:txBody>
          <a:bodyPr/>
          <a:lstStyle>
            <a:lvl1pPr algn="l">
              <a:defRPr sz="4500">
                <a:latin typeface="Verdana"/>
                <a:cs typeface="Verdana"/>
              </a:defRPr>
            </a:lvl1pPr>
          </a:lstStyle>
          <a:p>
            <a:r>
              <a:rPr lang="en-US" dirty="0" smtClean="0"/>
              <a:t>Click to edit Master title style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50875" y="772343"/>
            <a:ext cx="11703050" cy="864097"/>
          </a:xfrm>
          <a:prstGeom prst="rect">
            <a:avLst/>
          </a:prstGeom>
        </p:spPr>
        <p:txBody>
          <a:bodyPr/>
          <a:lstStyle>
            <a:lvl1pPr algn="l">
              <a:defRPr sz="4500">
                <a:latin typeface="Verdana"/>
                <a:cs typeface="Verdana"/>
              </a:defRPr>
            </a:lvl1pPr>
          </a:lstStyle>
          <a:p>
            <a:r>
              <a:rPr lang="en-US" dirty="0" smtClean="0"/>
              <a:t>Click 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916360"/>
            <a:ext cx="4278313" cy="1125165"/>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5084763" y="916360"/>
            <a:ext cx="7269162" cy="779583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Helvetica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026" name="Picture 1" descr="ICRAF Slide.pn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algn="l" defTabSz="584200" rtl="0" eaLnBrk="0" fontAlgn="base" hangingPunct="0">
        <a:spcBef>
          <a:spcPts val="4200"/>
        </a:spcBef>
        <a:spcAft>
          <a:spcPct val="0"/>
        </a:spcAft>
        <a:defRPr sz="3800">
          <a:solidFill>
            <a:srgbClr val="000000"/>
          </a:solidFill>
          <a:latin typeface="+mn-lt"/>
          <a:ea typeface="+mn-ea"/>
          <a:cs typeface="+mn-cs"/>
          <a:sym typeface="Helvetica Light" charset="0"/>
        </a:defRPr>
      </a:lvl1pPr>
      <a:lvl2pPr marL="342900" algn="l" defTabSz="584200" rtl="0" eaLnBrk="0" fontAlgn="base" hangingPunct="0">
        <a:spcBef>
          <a:spcPts val="4200"/>
        </a:spcBef>
        <a:spcAft>
          <a:spcPct val="0"/>
        </a:spcAft>
        <a:defRPr sz="3800">
          <a:solidFill>
            <a:srgbClr val="000000"/>
          </a:solidFill>
          <a:latin typeface="+mn-lt"/>
          <a:ea typeface="+mn-ea"/>
          <a:cs typeface="+mn-cs"/>
          <a:sym typeface="Helvetica Light" charset="0"/>
        </a:defRPr>
      </a:lvl2pPr>
      <a:lvl3pPr marL="685800" algn="l" defTabSz="584200" rtl="0" eaLnBrk="0" fontAlgn="base" hangingPunct="0">
        <a:spcBef>
          <a:spcPts val="4200"/>
        </a:spcBef>
        <a:spcAft>
          <a:spcPct val="0"/>
        </a:spcAft>
        <a:defRPr sz="3800">
          <a:solidFill>
            <a:srgbClr val="000000"/>
          </a:solidFill>
          <a:latin typeface="+mn-lt"/>
          <a:ea typeface="+mn-ea"/>
          <a:cs typeface="+mn-cs"/>
          <a:sym typeface="Helvetica Light" charset="0"/>
        </a:defRPr>
      </a:lvl3pPr>
      <a:lvl4pPr marL="1028700" algn="l" defTabSz="584200" rtl="0" eaLnBrk="0" fontAlgn="base" hangingPunct="0">
        <a:spcBef>
          <a:spcPts val="4200"/>
        </a:spcBef>
        <a:spcAft>
          <a:spcPct val="0"/>
        </a:spcAft>
        <a:defRPr sz="3800">
          <a:solidFill>
            <a:srgbClr val="000000"/>
          </a:solidFill>
          <a:latin typeface="+mn-lt"/>
          <a:ea typeface="+mn-ea"/>
          <a:cs typeface="+mn-cs"/>
          <a:sym typeface="Helvetica Light" charset="0"/>
        </a:defRPr>
      </a:lvl4pPr>
      <a:lvl5pPr marL="1371600" algn="l" defTabSz="584200" rtl="0" eaLnBrk="0" fontAlgn="base" hangingPunct="0">
        <a:spcBef>
          <a:spcPts val="4200"/>
        </a:spcBef>
        <a:spcAft>
          <a:spcPct val="0"/>
        </a:spcAft>
        <a:defRPr sz="3800">
          <a:solidFill>
            <a:srgbClr val="000000"/>
          </a:solidFill>
          <a:latin typeface="+mn-lt"/>
          <a:ea typeface="+mn-ea"/>
          <a:cs typeface="+mn-cs"/>
          <a:sym typeface="Helvetica Light" charset="0"/>
        </a:defRPr>
      </a:lvl5pPr>
      <a:lvl6pPr marL="1828800" algn="l" defTabSz="584200" rtl="0" fontAlgn="base" hangingPunct="0">
        <a:spcBef>
          <a:spcPts val="4200"/>
        </a:spcBef>
        <a:spcAft>
          <a:spcPct val="0"/>
        </a:spcAft>
        <a:defRPr sz="3800">
          <a:solidFill>
            <a:srgbClr val="000000"/>
          </a:solidFill>
          <a:latin typeface="+mn-lt"/>
          <a:ea typeface="+mn-ea"/>
          <a:cs typeface="+mn-cs"/>
          <a:sym typeface="Helvetica Light" charset="0"/>
        </a:defRPr>
      </a:lvl6pPr>
      <a:lvl7pPr marL="2286000" algn="l" defTabSz="584200" rtl="0" fontAlgn="base" hangingPunct="0">
        <a:spcBef>
          <a:spcPts val="4200"/>
        </a:spcBef>
        <a:spcAft>
          <a:spcPct val="0"/>
        </a:spcAft>
        <a:defRPr sz="3800">
          <a:solidFill>
            <a:srgbClr val="000000"/>
          </a:solidFill>
          <a:latin typeface="+mn-lt"/>
          <a:ea typeface="+mn-ea"/>
          <a:cs typeface="+mn-cs"/>
          <a:sym typeface="Helvetica Light" charset="0"/>
        </a:defRPr>
      </a:lvl7pPr>
      <a:lvl8pPr marL="2743200" algn="l" defTabSz="584200" rtl="0" fontAlgn="base" hangingPunct="0">
        <a:spcBef>
          <a:spcPts val="4200"/>
        </a:spcBef>
        <a:spcAft>
          <a:spcPct val="0"/>
        </a:spcAft>
        <a:defRPr sz="3800">
          <a:solidFill>
            <a:srgbClr val="000000"/>
          </a:solidFill>
          <a:latin typeface="+mn-lt"/>
          <a:ea typeface="+mn-ea"/>
          <a:cs typeface="+mn-cs"/>
          <a:sym typeface="Helvetica Light" charset="0"/>
        </a:defRPr>
      </a:lvl8pPr>
      <a:lvl9pPr marL="3200400" algn="l" defTabSz="584200" rtl="0" fontAlgn="base" hangingPunct="0">
        <a:spcBef>
          <a:spcPts val="4200"/>
        </a:spcBef>
        <a:spcAft>
          <a:spcPct val="0"/>
        </a:spcAft>
        <a:defRPr sz="3800">
          <a:solidFill>
            <a:srgbClr val="000000"/>
          </a:solidFill>
          <a:latin typeface="+mn-lt"/>
          <a:ea typeface="+mn-ea"/>
          <a:cs typeface="+mn-cs"/>
          <a:sym typeface="Helvetica Light"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jpeg"/><Relationship Id="rId9" Type="http://schemas.openxmlformats.org/officeDocument/2006/relationships/image" Target="../media/image41.jpeg"/><Relationship Id="rId10"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3.pn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5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hyperlink" Target="http://www.worldagroforestrycentre.org/" TargetMode="Externa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1"/>
          <p:cNvSpPr>
            <a:spLocks noGrp="1"/>
          </p:cNvSpPr>
          <p:nvPr>
            <p:ph type="title"/>
          </p:nvPr>
        </p:nvSpPr>
        <p:spPr bwMode="auto">
          <a:xfrm>
            <a:off x="1030288" y="2860675"/>
            <a:ext cx="11053762" cy="2008188"/>
          </a:xfrm>
          <a:noFill/>
          <a:ln w="12700">
            <a:miter lim="0"/>
            <a:headEnd/>
            <a:tailEnd/>
          </a:ln>
        </p:spPr>
        <p:txBody>
          <a:bodyPr vert="horz" wrap="square" lIns="72248" tIns="72248" rIns="72248" bIns="72248" numCol="1" anchor="t" anchorCtr="0" compatLnSpc="1">
            <a:prstTxWarp prst="textNoShape">
              <a:avLst/>
            </a:prstTxWarp>
          </a:bodyPr>
          <a:lstStyle/>
          <a:p>
            <a:pPr marL="39688" defTabSz="1300163" eaLnBrk="1">
              <a:buClr>
                <a:srgbClr val="000000"/>
              </a:buClr>
              <a:buFont typeface="Verdana" pitchFamily="34" charset="0"/>
              <a:buNone/>
            </a:pPr>
            <a:r>
              <a:rPr lang="fr-FR" sz="4500" b="1" dirty="0" smtClean="0">
                <a:latin typeface="Verdana" pitchFamily="34" charset="0"/>
                <a:ea typeface="Verdana" pitchFamily="34" charset="0"/>
                <a:cs typeface="Verdana" pitchFamily="34" charset="0"/>
                <a:sym typeface="Verdana" pitchFamily="34" charset="0"/>
              </a:rPr>
              <a:t>Agroforestry:</a:t>
            </a:r>
            <a:br>
              <a:rPr lang="fr-FR" sz="4500" b="1" dirty="0" smtClean="0">
                <a:latin typeface="Verdana" pitchFamily="34" charset="0"/>
                <a:ea typeface="Verdana" pitchFamily="34" charset="0"/>
                <a:cs typeface="Verdana" pitchFamily="34" charset="0"/>
                <a:sym typeface="Verdana" pitchFamily="34" charset="0"/>
              </a:rPr>
            </a:br>
            <a:r>
              <a:rPr lang="fr-FR" sz="4500" b="1" dirty="0" smtClean="0">
                <a:latin typeface="Verdana" pitchFamily="34" charset="0"/>
                <a:ea typeface="Verdana" pitchFamily="34" charset="0"/>
                <a:cs typeface="Verdana" pitchFamily="34" charset="0"/>
                <a:sym typeface="Verdana" pitchFamily="34" charset="0"/>
              </a:rPr>
              <a:t>an essential </a:t>
            </a:r>
            <a:r>
              <a:rPr lang="fr-FR" sz="4500" b="1" dirty="0" err="1" smtClean="0">
                <a:latin typeface="Verdana" pitchFamily="34" charset="0"/>
                <a:ea typeface="Verdana" pitchFamily="34" charset="0"/>
                <a:cs typeface="Verdana" pitchFamily="34" charset="0"/>
                <a:sym typeface="Verdana" pitchFamily="34" charset="0"/>
              </a:rPr>
              <a:t>climate</a:t>
            </a:r>
            <a:r>
              <a:rPr lang="fr-FR" sz="4500" b="1" dirty="0" smtClean="0">
                <a:latin typeface="Verdana" pitchFamily="34" charset="0"/>
                <a:ea typeface="Verdana" pitchFamily="34" charset="0"/>
                <a:cs typeface="Verdana" pitchFamily="34" charset="0"/>
                <a:sym typeface="Verdana" pitchFamily="34" charset="0"/>
              </a:rPr>
              <a:t> </a:t>
            </a:r>
            <a:r>
              <a:rPr lang="fr-FR" sz="4500" b="1" dirty="0" err="1" smtClean="0">
                <a:latin typeface="Verdana" pitchFamily="34" charset="0"/>
                <a:ea typeface="Verdana" pitchFamily="34" charset="0"/>
                <a:cs typeface="Verdana" pitchFamily="34" charset="0"/>
                <a:sym typeface="Verdana" pitchFamily="34" charset="0"/>
              </a:rPr>
              <a:t>resilience</a:t>
            </a:r>
            <a:r>
              <a:rPr lang="fr-FR" sz="4500" b="1" dirty="0" smtClean="0">
                <a:latin typeface="Verdana" pitchFamily="34" charset="0"/>
                <a:ea typeface="Verdana" pitchFamily="34" charset="0"/>
                <a:cs typeface="Verdana" pitchFamily="34" charset="0"/>
                <a:sym typeface="Verdana" pitchFamily="34" charset="0"/>
              </a:rPr>
              <a:t> </a:t>
            </a:r>
            <a:r>
              <a:rPr lang="fr-FR" sz="4500" b="1" dirty="0" err="1" smtClean="0">
                <a:latin typeface="Verdana" pitchFamily="34" charset="0"/>
                <a:ea typeface="Verdana" pitchFamily="34" charset="0"/>
                <a:cs typeface="Verdana" pitchFamily="34" charset="0"/>
                <a:sym typeface="Verdana" pitchFamily="34" charset="0"/>
              </a:rPr>
              <a:t>tool</a:t>
            </a:r>
            <a:r>
              <a:rPr lang="fr-FR" sz="4500" b="1" dirty="0" smtClean="0">
                <a:latin typeface="Verdana" pitchFamily="34" charset="0"/>
                <a:ea typeface="Verdana" pitchFamily="34" charset="0"/>
                <a:cs typeface="Verdana" pitchFamily="34" charset="0"/>
                <a:sym typeface="Verdana" pitchFamily="34" charset="0"/>
              </a:rPr>
              <a:t/>
            </a:r>
            <a:br>
              <a:rPr lang="fr-FR" sz="4500" b="1" dirty="0" smtClean="0">
                <a:latin typeface="Verdana" pitchFamily="34" charset="0"/>
                <a:ea typeface="Verdana" pitchFamily="34" charset="0"/>
                <a:cs typeface="Verdana" pitchFamily="34" charset="0"/>
                <a:sym typeface="Verdana" pitchFamily="34" charset="0"/>
              </a:rPr>
            </a:br>
            <a:r>
              <a:rPr lang="fr-FR" sz="4500" b="1" dirty="0" smtClean="0">
                <a:latin typeface="Verdana" pitchFamily="34" charset="0"/>
                <a:ea typeface="Verdana" pitchFamily="34" charset="0"/>
                <a:cs typeface="Verdana" pitchFamily="34" charset="0"/>
                <a:sym typeface="Verdana" pitchFamily="34" charset="0"/>
              </a:rPr>
              <a:t/>
            </a:r>
            <a:br>
              <a:rPr lang="fr-FR" sz="4500" b="1" dirty="0" smtClean="0">
                <a:latin typeface="Verdana" pitchFamily="34" charset="0"/>
                <a:ea typeface="Verdana" pitchFamily="34" charset="0"/>
                <a:cs typeface="Verdana" pitchFamily="34" charset="0"/>
                <a:sym typeface="Verdana" pitchFamily="34" charset="0"/>
              </a:rPr>
            </a:br>
            <a:r>
              <a:rPr lang="fr-FR" sz="1700" b="1" dirty="0" smtClean="0">
                <a:latin typeface="Verdana" pitchFamily="34" charset="0"/>
                <a:ea typeface="Verdana" pitchFamily="34" charset="0"/>
                <a:cs typeface="Verdana" pitchFamily="34" charset="0"/>
                <a:sym typeface="Verdana" pitchFamily="34" charset="0"/>
              </a:rPr>
              <a:t>Patrick Worms, ICRAF</a:t>
            </a:r>
            <a:br>
              <a:rPr lang="fr-FR" sz="1700" b="1" dirty="0" smtClean="0">
                <a:latin typeface="Verdana" pitchFamily="34" charset="0"/>
                <a:ea typeface="Verdana" pitchFamily="34" charset="0"/>
                <a:cs typeface="Verdana" pitchFamily="34" charset="0"/>
                <a:sym typeface="Verdana" pitchFamily="34" charset="0"/>
              </a:rPr>
            </a:br>
            <a:r>
              <a:rPr lang="fr-FR" sz="1700" b="1" i="1" dirty="0" smtClean="0">
                <a:latin typeface="Verdana" pitchFamily="34" charset="0"/>
                <a:ea typeface="Verdana" pitchFamily="34" charset="0"/>
                <a:cs typeface="Verdana" pitchFamily="34" charset="0"/>
                <a:sym typeface="Verdana" pitchFamily="34" charset="0"/>
              </a:rPr>
              <a:t>2013</a:t>
            </a:r>
            <a:endParaRPr lang="fr-FR" dirty="0" smtClean="0"/>
          </a:p>
        </p:txBody>
      </p:sp>
      <p:pic>
        <p:nvPicPr>
          <p:cNvPr id="3075" name="Picture 2" descr="image.png"/>
          <p:cNvPicPr>
            <a:picLocks noChangeAspect="1"/>
          </p:cNvPicPr>
          <p:nvPr/>
        </p:nvPicPr>
        <p:blipFill>
          <a:blip r:embed="rId3" cstate="print"/>
          <a:srcRect/>
          <a:stretch>
            <a:fillRect/>
          </a:stretch>
        </p:blipFill>
        <p:spPr bwMode="auto">
          <a:xfrm>
            <a:off x="5168900" y="7537450"/>
            <a:ext cx="2574925" cy="1395413"/>
          </a:xfrm>
          <a:prstGeom prst="rect">
            <a:avLst/>
          </a:prstGeom>
          <a:noFill/>
          <a:ln w="12700">
            <a:noFill/>
            <a:miter lim="0"/>
            <a:headEnd/>
            <a:tailEnd/>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a:r>
              <a:rPr lang="en-GB" smtClean="0"/>
              <a:t>The result?</a:t>
            </a:r>
          </a:p>
        </p:txBody>
      </p:sp>
      <p:sp>
        <p:nvSpPr>
          <p:cNvPr id="5" name="Subtitle 4"/>
          <p:cNvSpPr>
            <a:spLocks noGrp="1"/>
          </p:cNvSpPr>
          <p:nvPr>
            <p:ph type="subTitle" idx="1"/>
          </p:nvPr>
        </p:nvSpPr>
        <p:spPr/>
        <p:txBody>
          <a:bodyPr/>
          <a:lstStyle/>
          <a:p>
            <a:endParaRPr lang="en-GB"/>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2" name="AutoShape 1"/>
          <p:cNvSpPr>
            <a:spLocks/>
          </p:cNvSpPr>
          <p:nvPr/>
        </p:nvSpPr>
        <p:spPr bwMode="auto">
          <a:xfrm>
            <a:off x="227013" y="931863"/>
            <a:ext cx="11895137" cy="755650"/>
          </a:xfrm>
          <a:custGeom>
            <a:avLst/>
            <a:gdLst>
              <a:gd name="T0" fmla="*/ 5947569 w 21600"/>
              <a:gd name="T1" fmla="*/ 377825 h 21600"/>
              <a:gd name="T2" fmla="*/ 5947569 w 21600"/>
              <a:gd name="T3" fmla="*/ 377825 h 21600"/>
              <a:gd name="T4" fmla="*/ 5947569 w 21600"/>
              <a:gd name="T5" fmla="*/ 377825 h 21600"/>
              <a:gd name="T6" fmla="*/ 5947569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lstStyle/>
          <a:p>
            <a:pPr algn="l" defTabSz="1296988">
              <a:buClr>
                <a:srgbClr val="000000"/>
              </a:buClr>
              <a:buFont typeface="ArialMT" charset="0"/>
              <a:buNone/>
            </a:pPr>
            <a:r>
              <a:rPr lang="fr-FR" sz="4500" b="1" dirty="0" err="1" smtClean="0">
                <a:latin typeface="Arial" pitchFamily="34" charset="0"/>
                <a:cs typeface="Arial" pitchFamily="34" charset="0"/>
                <a:sym typeface="Arial" pitchFamily="34" charset="0"/>
              </a:rPr>
              <a:t>Undernourishment</a:t>
            </a:r>
            <a:r>
              <a:rPr lang="fr-FR" sz="4500" b="1" dirty="0" smtClean="0">
                <a:latin typeface="Arial" pitchFamily="34" charset="0"/>
                <a:cs typeface="Arial" pitchFamily="34" charset="0"/>
                <a:sym typeface="Arial" pitchFamily="34" charset="0"/>
              </a:rPr>
              <a:t>, </a:t>
            </a:r>
            <a:r>
              <a:rPr lang="fr-FR" sz="4500" b="1" dirty="0" err="1" smtClean="0">
                <a:latin typeface="Arial" pitchFamily="34" charset="0"/>
                <a:cs typeface="Arial" pitchFamily="34" charset="0"/>
                <a:sym typeface="Arial" pitchFamily="34" charset="0"/>
              </a:rPr>
              <a:t>which</a:t>
            </a:r>
            <a:r>
              <a:rPr lang="fr-FR" sz="4500" b="1" dirty="0" smtClean="0">
                <a:latin typeface="Arial" pitchFamily="34" charset="0"/>
                <a:cs typeface="Arial" pitchFamily="34" charset="0"/>
                <a:sym typeface="Arial" pitchFamily="34" charset="0"/>
              </a:rPr>
              <a:t>... </a:t>
            </a:r>
            <a:endParaRPr lang="fr-FR" dirty="0"/>
          </a:p>
        </p:txBody>
      </p:sp>
      <p:pic>
        <p:nvPicPr>
          <p:cNvPr id="10243" name="Picture 2" descr="image.jpg"/>
          <p:cNvPicPr>
            <a:picLocks noChangeAspect="1"/>
          </p:cNvPicPr>
          <p:nvPr/>
        </p:nvPicPr>
        <p:blipFill>
          <a:blip r:embed="rId3" cstate="print"/>
          <a:srcRect/>
          <a:stretch>
            <a:fillRect/>
          </a:stretch>
        </p:blipFill>
        <p:spPr bwMode="auto">
          <a:xfrm>
            <a:off x="11053763" y="107950"/>
            <a:ext cx="1733550" cy="1481138"/>
          </a:xfrm>
          <a:prstGeom prst="rect">
            <a:avLst/>
          </a:prstGeom>
          <a:noFill/>
          <a:ln w="12700">
            <a:noFill/>
            <a:miter lim="0"/>
            <a:headEnd/>
            <a:tailEnd/>
          </a:ln>
        </p:spPr>
      </p:pic>
      <p:sp>
        <p:nvSpPr>
          <p:cNvPr id="10244" name="AutoShape 3"/>
          <p:cNvSpPr>
            <a:spLocks/>
          </p:cNvSpPr>
          <p:nvPr/>
        </p:nvSpPr>
        <p:spPr bwMode="auto">
          <a:xfrm>
            <a:off x="11812588" y="1189038"/>
            <a:ext cx="123825" cy="111125"/>
          </a:xfrm>
          <a:custGeom>
            <a:avLst/>
            <a:gdLst>
              <a:gd name="T0" fmla="*/ 61912 w 21600"/>
              <a:gd name="T1" fmla="*/ 55563 h 21600"/>
              <a:gd name="T2" fmla="*/ 61912 w 21600"/>
              <a:gd name="T3" fmla="*/ 55563 h 21600"/>
              <a:gd name="T4" fmla="*/ 61912 w 21600"/>
              <a:gd name="T5" fmla="*/ 55563 h 21600"/>
              <a:gd name="T6" fmla="*/ 61912 w 21600"/>
              <a:gd name="T7" fmla="*/ 555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E21202"/>
          </a:solidFill>
          <a:ln w="19265" cap="flat" cmpd="sng">
            <a:solidFill>
              <a:srgbClr val="000000"/>
            </a:solidFill>
            <a:prstDash val="solid"/>
            <a:round/>
            <a:headEnd/>
            <a:tailEnd/>
          </a:ln>
        </p:spPr>
        <p:txBody>
          <a:bodyPr lIns="72248" tIns="72248" rIns="72248" bIns="72248" anchor="ctr"/>
          <a:lstStyle/>
          <a:p>
            <a:endParaRPr lang="en-GB"/>
          </a:p>
        </p:txBody>
      </p:sp>
      <p:pic>
        <p:nvPicPr>
          <p:cNvPr id="10245" name="Picture 4" descr="InsertedImage.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00488" y="1882775"/>
            <a:ext cx="8575675" cy="7494588"/>
          </a:xfrm>
          <a:prstGeom prst="rect">
            <a:avLst/>
          </a:prstGeom>
          <a:noFill/>
          <a:ln w="12700">
            <a:noFill/>
            <a:miter lim="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73113"/>
            <a:ext cx="13004800" cy="9644062"/>
          </a:xfrm>
          <a:prstGeom prst="rect">
            <a:avLst/>
          </a:prstGeom>
          <a:noFill/>
          <a:ln w="9525">
            <a:noFill/>
            <a:miter lim="800000"/>
            <a:headEnd/>
            <a:tailEnd/>
          </a:ln>
        </p:spPr>
      </p:pic>
      <p:pic>
        <p:nvPicPr>
          <p:cNvPr id="12291" name="Picture 4" descr="InsertedImage.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8488" y="4848225"/>
            <a:ext cx="5183187" cy="4205288"/>
          </a:xfrm>
          <a:prstGeom prst="rect">
            <a:avLst/>
          </a:prstGeom>
          <a:noFill/>
          <a:ln w="12700">
            <a:noFill/>
            <a:miter lim="0"/>
            <a:headEnd/>
            <a:tailEnd/>
          </a:ln>
        </p:spPr>
      </p:pic>
      <p:sp>
        <p:nvSpPr>
          <p:cNvPr id="12292" name="Title 3"/>
          <p:cNvSpPr>
            <a:spLocks noGrp="1"/>
          </p:cNvSpPr>
          <p:nvPr>
            <p:ph type="title"/>
          </p:nvPr>
        </p:nvSpPr>
        <p:spPr bwMode="auto">
          <a:xfrm>
            <a:off x="1192213" y="-217488"/>
            <a:ext cx="12571412" cy="1192213"/>
          </a:xfrm>
          <a:prstGeom prst="rect">
            <a:avLst/>
          </a:prstGeom>
          <a:noFill/>
          <a:ln>
            <a:miter lim="800000"/>
            <a:headEnd/>
            <a:tailEnd/>
          </a:ln>
        </p:spPr>
        <p:txBody>
          <a:bodyPr vert="horz" wrap="square" lIns="130046" tIns="65023" rIns="130046" bIns="65023" numCol="1" anchor="t" anchorCtr="0" compatLnSpc="1">
            <a:prstTxWarp prst="textNoShape">
              <a:avLst/>
            </a:prstTxWarp>
          </a:bodyPr>
          <a:lstStyle/>
          <a:p>
            <a:pPr eaLnBrk="1"/>
            <a:r>
              <a:rPr lang="en-US" sz="4600" b="1" smtClean="0">
                <a:solidFill>
                  <a:srgbClr val="FFFF00"/>
                </a:solidFill>
              </a:rPr>
              <a:t>    </a:t>
            </a:r>
          </a:p>
        </p:txBody>
      </p:sp>
      <p:sp>
        <p:nvSpPr>
          <p:cNvPr id="5" name="Explosion 1 4"/>
          <p:cNvSpPr/>
          <p:nvPr/>
        </p:nvSpPr>
        <p:spPr>
          <a:xfrm>
            <a:off x="6134100" y="4475163"/>
            <a:ext cx="585788" cy="584200"/>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6" name="Explosion 1 5"/>
          <p:cNvSpPr/>
          <p:nvPr/>
        </p:nvSpPr>
        <p:spPr>
          <a:xfrm>
            <a:off x="6394450" y="4691063"/>
            <a:ext cx="758825" cy="585787"/>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7" name="Explosion 1 6"/>
          <p:cNvSpPr/>
          <p:nvPr/>
        </p:nvSpPr>
        <p:spPr>
          <a:xfrm>
            <a:off x="4876800" y="4300538"/>
            <a:ext cx="650875" cy="758825"/>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8" name="Explosion 1 7"/>
          <p:cNvSpPr/>
          <p:nvPr/>
        </p:nvSpPr>
        <p:spPr>
          <a:xfrm>
            <a:off x="2276475" y="4951413"/>
            <a:ext cx="757238" cy="649287"/>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9" name="Explosion 1 8"/>
          <p:cNvSpPr/>
          <p:nvPr/>
        </p:nvSpPr>
        <p:spPr>
          <a:xfrm>
            <a:off x="1517650" y="5384800"/>
            <a:ext cx="758825" cy="649288"/>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0" name="Explosion 1 9"/>
          <p:cNvSpPr/>
          <p:nvPr/>
        </p:nvSpPr>
        <p:spPr>
          <a:xfrm>
            <a:off x="2166938" y="5384800"/>
            <a:ext cx="758825" cy="649288"/>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1" name="Explosion 1 10"/>
          <p:cNvSpPr/>
          <p:nvPr/>
        </p:nvSpPr>
        <p:spPr>
          <a:xfrm>
            <a:off x="2600325" y="5600700"/>
            <a:ext cx="758825" cy="650875"/>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2" name="Explosion 1 11"/>
          <p:cNvSpPr/>
          <p:nvPr/>
        </p:nvSpPr>
        <p:spPr>
          <a:xfrm>
            <a:off x="3143250" y="4733925"/>
            <a:ext cx="758825" cy="650875"/>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3" name="Explosion 1 12"/>
          <p:cNvSpPr/>
          <p:nvPr/>
        </p:nvSpPr>
        <p:spPr>
          <a:xfrm>
            <a:off x="4768850" y="6251575"/>
            <a:ext cx="758825" cy="650875"/>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4" name="Explosion 1 13"/>
          <p:cNvSpPr/>
          <p:nvPr/>
        </p:nvSpPr>
        <p:spPr>
          <a:xfrm>
            <a:off x="3478213" y="5487988"/>
            <a:ext cx="758825" cy="650875"/>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5" name="Explosion 1 14"/>
          <p:cNvSpPr/>
          <p:nvPr/>
        </p:nvSpPr>
        <p:spPr>
          <a:xfrm>
            <a:off x="3871913" y="5989638"/>
            <a:ext cx="758825" cy="650875"/>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6" name="Explosion 1 15"/>
          <p:cNvSpPr/>
          <p:nvPr/>
        </p:nvSpPr>
        <p:spPr>
          <a:xfrm>
            <a:off x="4448175" y="5630863"/>
            <a:ext cx="758825" cy="649287"/>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7" name="Explosion 1 16"/>
          <p:cNvSpPr/>
          <p:nvPr/>
        </p:nvSpPr>
        <p:spPr>
          <a:xfrm>
            <a:off x="4951413" y="5992813"/>
            <a:ext cx="758825" cy="649287"/>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8" name="Explosion 1 17"/>
          <p:cNvSpPr/>
          <p:nvPr/>
        </p:nvSpPr>
        <p:spPr>
          <a:xfrm>
            <a:off x="2428875" y="4337050"/>
            <a:ext cx="757238" cy="649288"/>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19" name="Explosion 1 18"/>
          <p:cNvSpPr/>
          <p:nvPr/>
        </p:nvSpPr>
        <p:spPr>
          <a:xfrm>
            <a:off x="4303713" y="4408488"/>
            <a:ext cx="758825" cy="650875"/>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a:defRPr/>
            </a:pPr>
            <a:endParaRPr lang="en-GB"/>
          </a:p>
        </p:txBody>
      </p:sp>
      <p:sp>
        <p:nvSpPr>
          <p:cNvPr id="20" name="AutoShape 1"/>
          <p:cNvSpPr>
            <a:spLocks/>
          </p:cNvSpPr>
          <p:nvPr/>
        </p:nvSpPr>
        <p:spPr bwMode="auto">
          <a:xfrm>
            <a:off x="0" y="1384846"/>
            <a:ext cx="13004800" cy="755650"/>
          </a:xfrm>
          <a:custGeom>
            <a:avLst/>
            <a:gdLst>
              <a:gd name="T0" fmla="*/ 6502400 w 21600"/>
              <a:gd name="T1" fmla="*/ 377825 h 21600"/>
              <a:gd name="T2" fmla="*/ 6502400 w 21600"/>
              <a:gd name="T3" fmla="*/ 377825 h 21600"/>
              <a:gd name="T4" fmla="*/ 6502400 w 21600"/>
              <a:gd name="T5" fmla="*/ 377825 h 21600"/>
              <a:gd name="T6" fmla="*/ 6502400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chemeClr val="bg1">
              <a:alpha val="81175"/>
            </a:schemeClr>
          </a:solidFill>
          <a:ln w="12700">
            <a:noFill/>
            <a:miter lim="0"/>
            <a:headEnd/>
            <a:tailEnd/>
          </a:ln>
        </p:spPr>
        <p:txBody>
          <a:bodyPr lIns="54186" tIns="54186" rIns="54186" bIns="54186"/>
          <a:lstStyle/>
          <a:p>
            <a:pPr algn="l" defTabSz="1296988">
              <a:buClr>
                <a:srgbClr val="000000"/>
              </a:buClr>
              <a:buFont typeface="ArialMT" charset="0"/>
              <a:buNone/>
            </a:pPr>
            <a:r>
              <a:rPr lang="fr-FR" sz="4500" b="1" dirty="0">
                <a:latin typeface="Arial" pitchFamily="34" charset="0"/>
                <a:cs typeface="Arial" pitchFamily="34" charset="0"/>
                <a:sym typeface="Arial" pitchFamily="34" charset="0"/>
              </a:rPr>
              <a:t>    … </a:t>
            </a:r>
            <a:r>
              <a:rPr lang="fr-FR" sz="4500" b="1" dirty="0" err="1">
                <a:latin typeface="Arial" pitchFamily="34" charset="0"/>
                <a:cs typeface="Arial" pitchFamily="34" charset="0"/>
                <a:sym typeface="Arial" pitchFamily="34" charset="0"/>
              </a:rPr>
              <a:t>brings</a:t>
            </a:r>
            <a:r>
              <a:rPr lang="fr-FR" sz="4500" b="1" dirty="0">
                <a:latin typeface="Arial" pitchFamily="34" charset="0"/>
                <a:cs typeface="Arial" pitchFamily="34" charset="0"/>
                <a:sym typeface="Arial" pitchFamily="34" charset="0"/>
              </a:rPr>
              <a:t> </a:t>
            </a:r>
            <a:r>
              <a:rPr lang="fr-FR" sz="4500" b="1" dirty="0" err="1" smtClean="0">
                <a:latin typeface="Arial" pitchFamily="34" charset="0"/>
                <a:cs typeface="Arial" pitchFamily="34" charset="0"/>
                <a:sym typeface="Arial" pitchFamily="34" charset="0"/>
              </a:rPr>
              <a:t>instability</a:t>
            </a:r>
            <a:r>
              <a:rPr lang="fr-FR" sz="4500" b="1" dirty="0" smtClean="0">
                <a:latin typeface="Arial" pitchFamily="34" charset="0"/>
                <a:cs typeface="Arial" pitchFamily="34" charset="0"/>
                <a:sym typeface="Arial" pitchFamily="34" charset="0"/>
              </a:rPr>
              <a:t>,...</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mohan\Desktop\Drylands Infographic\WorldMapLiteracy2011.png"/>
          <p:cNvPicPr>
            <a:picLocks noChangeAspect="1" noChangeArrowheads="1"/>
          </p:cNvPicPr>
          <p:nvPr/>
        </p:nvPicPr>
        <p:blipFill>
          <a:blip r:embed="rId2" cstate="print"/>
          <a:srcRect/>
          <a:stretch>
            <a:fillRect/>
          </a:stretch>
        </p:blipFill>
        <p:spPr bwMode="auto">
          <a:xfrm>
            <a:off x="0" y="1563688"/>
            <a:ext cx="13004800" cy="7261225"/>
          </a:xfrm>
          <a:prstGeom prst="rect">
            <a:avLst/>
          </a:prstGeom>
          <a:noFill/>
          <a:ln w="9525">
            <a:noFill/>
            <a:miter lim="800000"/>
            <a:headEnd/>
            <a:tailEnd/>
          </a:ln>
        </p:spPr>
      </p:pic>
      <p:sp>
        <p:nvSpPr>
          <p:cNvPr id="13315" name="AutoShape 1"/>
          <p:cNvSpPr>
            <a:spLocks/>
          </p:cNvSpPr>
          <p:nvPr/>
        </p:nvSpPr>
        <p:spPr bwMode="auto">
          <a:xfrm>
            <a:off x="0" y="931863"/>
            <a:ext cx="13004800" cy="755650"/>
          </a:xfrm>
          <a:custGeom>
            <a:avLst/>
            <a:gdLst>
              <a:gd name="T0" fmla="*/ 6502400 w 21600"/>
              <a:gd name="T1" fmla="*/ 377825 h 21600"/>
              <a:gd name="T2" fmla="*/ 6502400 w 21600"/>
              <a:gd name="T3" fmla="*/ 377825 h 21600"/>
              <a:gd name="T4" fmla="*/ 6502400 w 21600"/>
              <a:gd name="T5" fmla="*/ 377825 h 21600"/>
              <a:gd name="T6" fmla="*/ 6502400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chemeClr val="bg1">
              <a:alpha val="81175"/>
            </a:schemeClr>
          </a:solidFill>
          <a:ln w="12700">
            <a:noFill/>
            <a:miter lim="0"/>
            <a:headEnd/>
            <a:tailEnd/>
          </a:ln>
        </p:spPr>
        <p:txBody>
          <a:bodyPr lIns="54186" tIns="54186" rIns="54186" bIns="54186"/>
          <a:lstStyle/>
          <a:p>
            <a:pPr algn="l" defTabSz="1296988">
              <a:buClr>
                <a:srgbClr val="000000"/>
              </a:buClr>
              <a:buFont typeface="ArialMT" charset="0"/>
              <a:buNone/>
            </a:pPr>
            <a:r>
              <a:rPr lang="fr-FR" sz="4500" b="1">
                <a:latin typeface="Arial" pitchFamily="34" charset="0"/>
                <a:cs typeface="Arial" pitchFamily="34" charset="0"/>
                <a:sym typeface="Arial" pitchFamily="34" charset="0"/>
              </a:rPr>
              <a:t>    …low literacy...</a:t>
            </a:r>
            <a:endParaRPr lang="fr-F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mohan\Desktop\Drylands Infographic\Adult_Female_Literacy_and_Land_Degradation,_1997.jpg"/>
          <p:cNvPicPr>
            <a:picLocks noChangeAspect="1" noChangeArrowheads="1"/>
          </p:cNvPicPr>
          <p:nvPr/>
        </p:nvPicPr>
        <p:blipFill>
          <a:blip r:embed="rId2" cstate="print"/>
          <a:srcRect/>
          <a:stretch>
            <a:fillRect/>
          </a:stretch>
        </p:blipFill>
        <p:spPr bwMode="auto">
          <a:xfrm>
            <a:off x="0" y="1547813"/>
            <a:ext cx="13004800" cy="8205787"/>
          </a:xfrm>
          <a:prstGeom prst="rect">
            <a:avLst/>
          </a:prstGeom>
          <a:noFill/>
          <a:ln w="9525">
            <a:noFill/>
            <a:miter lim="800000"/>
            <a:headEnd/>
            <a:tailEnd/>
          </a:ln>
        </p:spPr>
      </p:pic>
      <p:sp>
        <p:nvSpPr>
          <p:cNvPr id="14339" name="AutoShape 1"/>
          <p:cNvSpPr>
            <a:spLocks/>
          </p:cNvSpPr>
          <p:nvPr/>
        </p:nvSpPr>
        <p:spPr bwMode="auto">
          <a:xfrm>
            <a:off x="0" y="931863"/>
            <a:ext cx="13004800" cy="755650"/>
          </a:xfrm>
          <a:custGeom>
            <a:avLst/>
            <a:gdLst>
              <a:gd name="T0" fmla="*/ 6502400 w 21600"/>
              <a:gd name="T1" fmla="*/ 377825 h 21600"/>
              <a:gd name="T2" fmla="*/ 6502400 w 21600"/>
              <a:gd name="T3" fmla="*/ 377825 h 21600"/>
              <a:gd name="T4" fmla="*/ 6502400 w 21600"/>
              <a:gd name="T5" fmla="*/ 377825 h 21600"/>
              <a:gd name="T6" fmla="*/ 6502400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chemeClr val="bg1">
              <a:alpha val="81175"/>
            </a:schemeClr>
          </a:solidFill>
          <a:ln w="12700">
            <a:noFill/>
            <a:miter lim="0"/>
            <a:headEnd/>
            <a:tailEnd/>
          </a:ln>
        </p:spPr>
        <p:txBody>
          <a:bodyPr lIns="54186" tIns="54186" rIns="54186" bIns="54186"/>
          <a:lstStyle/>
          <a:p>
            <a:pPr algn="l" defTabSz="1296988">
              <a:buClr>
                <a:srgbClr val="000000"/>
              </a:buClr>
              <a:buFont typeface="ArialMT" charset="0"/>
              <a:buNone/>
            </a:pPr>
            <a:r>
              <a:rPr lang="fr-FR" sz="4500" b="1">
                <a:latin typeface="Arial" pitchFamily="34" charset="0"/>
                <a:cs typeface="Arial" pitchFamily="34" charset="0"/>
                <a:sym typeface="Arial" pitchFamily="34" charset="0"/>
              </a:rPr>
              <a:t>   …especially among women...</a:t>
            </a:r>
            <a:endParaRPr lang="fr-F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opulation growth by country"/>
          <p:cNvPicPr>
            <a:picLocks noChangeAspect="1" noChangeArrowheads="1"/>
          </p:cNvPicPr>
          <p:nvPr/>
        </p:nvPicPr>
        <p:blipFill>
          <a:blip r:embed="rId2" cstate="print"/>
          <a:srcRect/>
          <a:stretch>
            <a:fillRect/>
          </a:stretch>
        </p:blipFill>
        <p:spPr bwMode="auto">
          <a:xfrm>
            <a:off x="1246188" y="2341563"/>
            <a:ext cx="10585450" cy="5868987"/>
          </a:xfrm>
          <a:prstGeom prst="rect">
            <a:avLst/>
          </a:prstGeom>
          <a:noFill/>
          <a:ln w="9525">
            <a:noFill/>
            <a:miter lim="800000"/>
            <a:headEnd/>
            <a:tailEnd/>
          </a:ln>
        </p:spPr>
      </p:pic>
      <p:sp>
        <p:nvSpPr>
          <p:cNvPr id="15363" name="AutoShape 1"/>
          <p:cNvSpPr>
            <a:spLocks/>
          </p:cNvSpPr>
          <p:nvPr/>
        </p:nvSpPr>
        <p:spPr bwMode="auto">
          <a:xfrm>
            <a:off x="0" y="931863"/>
            <a:ext cx="13004800" cy="755650"/>
          </a:xfrm>
          <a:custGeom>
            <a:avLst/>
            <a:gdLst>
              <a:gd name="T0" fmla="*/ 6502400 w 21600"/>
              <a:gd name="T1" fmla="*/ 377825 h 21600"/>
              <a:gd name="T2" fmla="*/ 6502400 w 21600"/>
              <a:gd name="T3" fmla="*/ 377825 h 21600"/>
              <a:gd name="T4" fmla="*/ 6502400 w 21600"/>
              <a:gd name="T5" fmla="*/ 377825 h 21600"/>
              <a:gd name="T6" fmla="*/ 6502400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chemeClr val="bg1">
              <a:alpha val="81175"/>
            </a:schemeClr>
          </a:solidFill>
          <a:ln w="12700">
            <a:noFill/>
            <a:miter lim="0"/>
            <a:headEnd/>
            <a:tailEnd/>
          </a:ln>
        </p:spPr>
        <p:txBody>
          <a:bodyPr lIns="54186" tIns="54186" rIns="54186" bIns="54186"/>
          <a:lstStyle/>
          <a:p>
            <a:pPr algn="l" defTabSz="1296988">
              <a:buClr>
                <a:srgbClr val="000000"/>
              </a:buClr>
              <a:buFont typeface="ArialMT" charset="0"/>
              <a:buNone/>
            </a:pPr>
            <a:r>
              <a:rPr lang="fr-FR" sz="4500" b="1">
                <a:latin typeface="Arial" pitchFamily="34" charset="0"/>
                <a:cs typeface="Arial" pitchFamily="34" charset="0"/>
                <a:sym typeface="Arial" pitchFamily="34" charset="0"/>
              </a:rPr>
              <a:t>   …thus huge population growth rates...</a:t>
            </a:r>
            <a:endParaRPr lang="fr-F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ars.els-cdn.com/content/image/1-s2.0-S0098300409001253-gr4.jpg"/>
          <p:cNvPicPr>
            <a:picLocks noChangeAspect="1" noChangeArrowheads="1"/>
          </p:cNvPicPr>
          <p:nvPr/>
        </p:nvPicPr>
        <p:blipFill>
          <a:blip r:embed="rId2" cstate="print"/>
          <a:srcRect/>
          <a:stretch>
            <a:fillRect/>
          </a:stretch>
        </p:blipFill>
        <p:spPr bwMode="auto">
          <a:xfrm>
            <a:off x="0" y="2500313"/>
            <a:ext cx="12892088" cy="6337300"/>
          </a:xfrm>
          <a:prstGeom prst="rect">
            <a:avLst/>
          </a:prstGeom>
          <a:noFill/>
          <a:ln w="9525">
            <a:noFill/>
            <a:miter lim="800000"/>
            <a:headEnd/>
            <a:tailEnd/>
          </a:ln>
        </p:spPr>
      </p:pic>
      <p:sp>
        <p:nvSpPr>
          <p:cNvPr id="16387" name="AutoShape 1"/>
          <p:cNvSpPr>
            <a:spLocks/>
          </p:cNvSpPr>
          <p:nvPr/>
        </p:nvSpPr>
        <p:spPr bwMode="auto">
          <a:xfrm>
            <a:off x="0" y="931863"/>
            <a:ext cx="13004800" cy="755650"/>
          </a:xfrm>
          <a:custGeom>
            <a:avLst/>
            <a:gdLst>
              <a:gd name="T0" fmla="*/ 6502400 w 21600"/>
              <a:gd name="T1" fmla="*/ 377825 h 21600"/>
              <a:gd name="T2" fmla="*/ 6502400 w 21600"/>
              <a:gd name="T3" fmla="*/ 377825 h 21600"/>
              <a:gd name="T4" fmla="*/ 6502400 w 21600"/>
              <a:gd name="T5" fmla="*/ 377825 h 21600"/>
              <a:gd name="T6" fmla="*/ 6502400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chemeClr val="bg1">
              <a:alpha val="81175"/>
            </a:schemeClr>
          </a:solidFill>
          <a:ln w="12700">
            <a:noFill/>
            <a:miter lim="0"/>
            <a:headEnd/>
            <a:tailEnd/>
          </a:ln>
        </p:spPr>
        <p:txBody>
          <a:bodyPr lIns="54186" tIns="54186" rIns="54186" bIns="54186"/>
          <a:lstStyle/>
          <a:p>
            <a:pPr algn="l" defTabSz="1296988">
              <a:buClr>
                <a:srgbClr val="000000"/>
              </a:buClr>
              <a:buFont typeface="ArialMT" charset="0"/>
              <a:buNone/>
            </a:pPr>
            <a:r>
              <a:rPr lang="fr-FR" sz="4500" b="1">
                <a:latin typeface="Arial" pitchFamily="34" charset="0"/>
                <a:cs typeface="Arial" pitchFamily="34" charset="0"/>
                <a:sym typeface="Arial" pitchFamily="34" charset="0"/>
              </a:rPr>
              <a:t>   … deep poverty ...</a:t>
            </a:r>
            <a:endParaRPr lang="fr-F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
          <p:cNvGrpSpPr>
            <a:grpSpLocks/>
          </p:cNvGrpSpPr>
          <p:nvPr/>
        </p:nvGrpSpPr>
        <p:grpSpPr bwMode="auto">
          <a:xfrm>
            <a:off x="3452813" y="1309688"/>
            <a:ext cx="9550400" cy="8048625"/>
            <a:chOff x="0" y="0"/>
            <a:chExt cx="753" cy="634"/>
          </a:xfrm>
        </p:grpSpPr>
        <p:grpSp>
          <p:nvGrpSpPr>
            <p:cNvPr id="17414" name="Group 2"/>
            <p:cNvGrpSpPr>
              <a:grpSpLocks/>
            </p:cNvGrpSpPr>
            <p:nvPr/>
          </p:nvGrpSpPr>
          <p:grpSpPr bwMode="auto">
            <a:xfrm>
              <a:off x="0" y="5"/>
              <a:ext cx="726" cy="629"/>
              <a:chOff x="0" y="0"/>
              <a:chExt cx="726" cy="629"/>
            </a:xfrm>
          </p:grpSpPr>
          <p:sp>
            <p:nvSpPr>
              <p:cNvPr id="17417" name="AutoShape 3"/>
              <p:cNvSpPr>
                <a:spLocks/>
              </p:cNvSpPr>
              <p:nvPr/>
            </p:nvSpPr>
            <p:spPr bwMode="auto">
              <a:xfrm>
                <a:off x="0" y="0"/>
                <a:ext cx="726" cy="629"/>
              </a:xfrm>
              <a:custGeom>
                <a:avLst/>
                <a:gdLst>
                  <a:gd name="T0" fmla="*/ 363 w 21600"/>
                  <a:gd name="T1" fmla="*/ 315 h 21600"/>
                  <a:gd name="T2" fmla="*/ 363 w 21600"/>
                  <a:gd name="T3" fmla="*/ 315 h 21600"/>
                  <a:gd name="T4" fmla="*/ 363 w 21600"/>
                  <a:gd name="T5" fmla="*/ 315 h 21600"/>
                  <a:gd name="T6" fmla="*/ 363 w 21600"/>
                  <a:gd name="T7" fmla="*/ 31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solidFill>
              <a:ln w="12700" cap="flat" cmpd="sng">
                <a:noFill/>
                <a:prstDash val="solid"/>
                <a:miter lim="0"/>
                <a:headEnd/>
                <a:tailEnd/>
              </a:ln>
            </p:spPr>
            <p:txBody>
              <a:bodyPr lIns="72248" tIns="72248" rIns="72248" bIns="72248" anchor="ctr"/>
              <a:lstStyle/>
              <a:p>
                <a:endParaRPr lang="en-GB"/>
              </a:p>
            </p:txBody>
          </p:sp>
          <p:pic>
            <p:nvPicPr>
              <p:cNvPr id="17418" name="Picture 4" descr="image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6" cy="629"/>
              </a:xfrm>
              <a:prstGeom prst="rect">
                <a:avLst/>
              </a:prstGeom>
              <a:noFill/>
              <a:ln w="12700">
                <a:noFill/>
                <a:miter lim="0"/>
                <a:headEnd/>
                <a:tailEnd/>
              </a:ln>
            </p:spPr>
          </p:pic>
        </p:grpSp>
        <p:pic>
          <p:nvPicPr>
            <p:cNvPr id="17415" name="Picture 5" descr="image4.jpg"/>
            <p:cNvPicPr>
              <a:picLocks noChangeAspect="1"/>
            </p:cNvPicPr>
            <p:nvPr/>
          </p:nvPicPr>
          <p:blipFill>
            <a:blip r:embed="rId3" cstate="print"/>
            <a:srcRect/>
            <a:stretch>
              <a:fillRect/>
            </a:stretch>
          </p:blipFill>
          <p:spPr bwMode="auto">
            <a:xfrm>
              <a:off x="77" y="400"/>
              <a:ext cx="158" cy="81"/>
            </a:xfrm>
            <a:prstGeom prst="rect">
              <a:avLst/>
            </a:prstGeom>
            <a:noFill/>
            <a:ln w="12700">
              <a:noFill/>
              <a:miter lim="0"/>
              <a:headEnd/>
              <a:tailEnd/>
            </a:ln>
          </p:spPr>
        </p:pic>
        <p:sp>
          <p:nvSpPr>
            <p:cNvPr id="17416" name="AutoShape 6"/>
            <p:cNvSpPr>
              <a:spLocks/>
            </p:cNvSpPr>
            <p:nvPr/>
          </p:nvSpPr>
          <p:spPr bwMode="auto">
            <a:xfrm>
              <a:off x="33" y="0"/>
              <a:ext cx="720" cy="126"/>
            </a:xfrm>
            <a:custGeom>
              <a:avLst/>
              <a:gdLst>
                <a:gd name="T0" fmla="*/ 360 w 21600"/>
                <a:gd name="T1" fmla="*/ 63 h 21600"/>
                <a:gd name="T2" fmla="*/ 360 w 21600"/>
                <a:gd name="T3" fmla="*/ 63 h 21600"/>
                <a:gd name="T4" fmla="*/ 360 w 21600"/>
                <a:gd name="T5" fmla="*/ 63 h 21600"/>
                <a:gd name="T6" fmla="*/ 360 w 21600"/>
                <a:gd name="T7" fmla="*/ 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36" y="0"/>
                  </a:moveTo>
                  <a:lnTo>
                    <a:pt x="21600" y="0"/>
                  </a:lnTo>
                  <a:lnTo>
                    <a:pt x="21193" y="11953"/>
                  </a:lnTo>
                  <a:lnTo>
                    <a:pt x="19094" y="21180"/>
                  </a:lnTo>
                  <a:lnTo>
                    <a:pt x="18688" y="21600"/>
                  </a:lnTo>
                  <a:lnTo>
                    <a:pt x="14964" y="15518"/>
                  </a:lnTo>
                  <a:lnTo>
                    <a:pt x="13373" y="11743"/>
                  </a:lnTo>
                  <a:lnTo>
                    <a:pt x="13068" y="14050"/>
                  </a:lnTo>
                  <a:lnTo>
                    <a:pt x="11375" y="13631"/>
                  </a:lnTo>
                  <a:lnTo>
                    <a:pt x="10258" y="14050"/>
                  </a:lnTo>
                  <a:lnTo>
                    <a:pt x="7888" y="11743"/>
                  </a:lnTo>
                  <a:lnTo>
                    <a:pt x="6534" y="13631"/>
                  </a:lnTo>
                  <a:lnTo>
                    <a:pt x="5179" y="12582"/>
                  </a:lnTo>
                  <a:lnTo>
                    <a:pt x="3250" y="7549"/>
                  </a:lnTo>
                  <a:lnTo>
                    <a:pt x="2403" y="6291"/>
                  </a:lnTo>
                  <a:lnTo>
                    <a:pt x="1354" y="6500"/>
                  </a:lnTo>
                  <a:lnTo>
                    <a:pt x="846" y="8598"/>
                  </a:lnTo>
                  <a:lnTo>
                    <a:pt x="0" y="7759"/>
                  </a:lnTo>
                  <a:lnTo>
                    <a:pt x="0" y="3355"/>
                  </a:lnTo>
                  <a:lnTo>
                    <a:pt x="67" y="419"/>
                  </a:lnTo>
                </a:path>
              </a:pathLst>
            </a:custGeom>
            <a:solidFill>
              <a:srgbClr val="FFFFFF"/>
            </a:solidFill>
            <a:ln w="25400" cap="flat" cmpd="sng">
              <a:noFill/>
              <a:prstDash val="solid"/>
              <a:round/>
              <a:headEnd/>
              <a:tailEnd/>
            </a:ln>
          </p:spPr>
          <p:txBody>
            <a:bodyPr lIns="72248" tIns="72248" rIns="72248" bIns="72248" anchor="ctr"/>
            <a:lstStyle/>
            <a:p>
              <a:endParaRPr lang="en-GB"/>
            </a:p>
          </p:txBody>
        </p:sp>
      </p:grpSp>
      <p:pic>
        <p:nvPicPr>
          <p:cNvPr id="17411" name="Picture 7" descr="image.jpg"/>
          <p:cNvPicPr>
            <a:picLocks noChangeAspect="1"/>
          </p:cNvPicPr>
          <p:nvPr/>
        </p:nvPicPr>
        <p:blipFill>
          <a:blip r:embed="rId4" cstate="print"/>
          <a:srcRect/>
          <a:stretch>
            <a:fillRect/>
          </a:stretch>
        </p:blipFill>
        <p:spPr bwMode="auto">
          <a:xfrm>
            <a:off x="11053763" y="107950"/>
            <a:ext cx="1733550" cy="1481138"/>
          </a:xfrm>
          <a:prstGeom prst="rect">
            <a:avLst/>
          </a:prstGeom>
          <a:noFill/>
          <a:ln w="12700">
            <a:noFill/>
            <a:miter lim="0"/>
            <a:headEnd/>
            <a:tailEnd/>
          </a:ln>
        </p:spPr>
      </p:pic>
      <p:sp>
        <p:nvSpPr>
          <p:cNvPr id="17412" name="AutoShape 8"/>
          <p:cNvSpPr>
            <a:spLocks/>
          </p:cNvSpPr>
          <p:nvPr/>
        </p:nvSpPr>
        <p:spPr bwMode="auto">
          <a:xfrm>
            <a:off x="11812588" y="1189038"/>
            <a:ext cx="123825" cy="111125"/>
          </a:xfrm>
          <a:custGeom>
            <a:avLst/>
            <a:gdLst>
              <a:gd name="T0" fmla="*/ 61912 w 21600"/>
              <a:gd name="T1" fmla="*/ 55563 h 21600"/>
              <a:gd name="T2" fmla="*/ 61912 w 21600"/>
              <a:gd name="T3" fmla="*/ 55563 h 21600"/>
              <a:gd name="T4" fmla="*/ 61912 w 21600"/>
              <a:gd name="T5" fmla="*/ 55563 h 21600"/>
              <a:gd name="T6" fmla="*/ 61912 w 21600"/>
              <a:gd name="T7" fmla="*/ 555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E21202"/>
          </a:solidFill>
          <a:ln w="19265" cap="flat" cmpd="sng">
            <a:solidFill>
              <a:srgbClr val="000000"/>
            </a:solidFill>
            <a:prstDash val="solid"/>
            <a:round/>
            <a:headEnd/>
            <a:tailEnd/>
          </a:ln>
        </p:spPr>
        <p:txBody>
          <a:bodyPr lIns="72248" tIns="72248" rIns="72248" bIns="72248" anchor="ctr"/>
          <a:lstStyle/>
          <a:p>
            <a:endParaRPr lang="en-GB"/>
          </a:p>
        </p:txBody>
      </p:sp>
      <p:sp>
        <p:nvSpPr>
          <p:cNvPr id="17413" name="AutoShape 9"/>
          <p:cNvSpPr>
            <a:spLocks/>
          </p:cNvSpPr>
          <p:nvPr/>
        </p:nvSpPr>
        <p:spPr bwMode="auto">
          <a:xfrm>
            <a:off x="227013" y="931863"/>
            <a:ext cx="11895137" cy="755650"/>
          </a:xfrm>
          <a:custGeom>
            <a:avLst/>
            <a:gdLst>
              <a:gd name="T0" fmla="*/ 5947569 w 21600"/>
              <a:gd name="T1" fmla="*/ 377825 h 21600"/>
              <a:gd name="T2" fmla="*/ 5947569 w 21600"/>
              <a:gd name="T3" fmla="*/ 377825 h 21600"/>
              <a:gd name="T4" fmla="*/ 5947569 w 21600"/>
              <a:gd name="T5" fmla="*/ 377825 h 21600"/>
              <a:gd name="T6" fmla="*/ 5947569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lstStyle/>
          <a:p>
            <a:pPr algn="l" defTabSz="1296988">
              <a:buClr>
                <a:srgbClr val="000000"/>
              </a:buClr>
              <a:buFont typeface="ArialMT" charset="0"/>
              <a:buNone/>
            </a:pPr>
            <a:r>
              <a:rPr lang="fr-FR" sz="4500" b="1">
                <a:latin typeface="Arial" pitchFamily="34" charset="0"/>
                <a:cs typeface="Arial" pitchFamily="34" charset="0"/>
                <a:sym typeface="Arial" pitchFamily="34" charset="0"/>
              </a:rPr>
              <a:t>… hence huge yield gaps…</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a:endParaRPr lang="en-GB" smtClean="0"/>
          </a:p>
        </p:txBody>
      </p:sp>
      <p:pic>
        <p:nvPicPr>
          <p:cNvPr id="18435" name="Picture 2" descr="C:\Users\smohan\Desktop\Drylands Infographic\Food_Insecurity_September_20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82700"/>
            <a:ext cx="13004800" cy="8131175"/>
          </a:xfrm>
          <a:prstGeom prst="rect">
            <a:avLst/>
          </a:prstGeom>
          <a:noFill/>
          <a:ln w="9525">
            <a:noFill/>
            <a:miter lim="800000"/>
            <a:headEnd/>
            <a:tailEnd/>
          </a:ln>
        </p:spPr>
      </p:pic>
      <p:sp>
        <p:nvSpPr>
          <p:cNvPr id="18436" name="AutoShape 9"/>
          <p:cNvSpPr>
            <a:spLocks/>
          </p:cNvSpPr>
          <p:nvPr/>
        </p:nvSpPr>
        <p:spPr bwMode="auto">
          <a:xfrm>
            <a:off x="0" y="628650"/>
            <a:ext cx="11326813" cy="755650"/>
          </a:xfrm>
          <a:custGeom>
            <a:avLst/>
            <a:gdLst>
              <a:gd name="T0" fmla="*/ 5663468 w 21600"/>
              <a:gd name="T1" fmla="*/ 377825 h 21600"/>
              <a:gd name="T2" fmla="*/ 5663468 w 21600"/>
              <a:gd name="T3" fmla="*/ 377825 h 21600"/>
              <a:gd name="T4" fmla="*/ 5663468 w 21600"/>
              <a:gd name="T5" fmla="*/ 377825 h 21600"/>
              <a:gd name="T6" fmla="*/ 5663468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lstStyle/>
          <a:p>
            <a:pPr algn="l" defTabSz="1296988">
              <a:buClr>
                <a:srgbClr val="000000"/>
              </a:buClr>
              <a:buFont typeface="ArialMT" charset="0"/>
              <a:buNone/>
            </a:pPr>
            <a:r>
              <a:rPr lang="fr-FR" sz="4500" b="1">
                <a:latin typeface="Arial" pitchFamily="34" charset="0"/>
                <a:cs typeface="Arial" pitchFamily="34" charset="0"/>
                <a:sym typeface="Arial" pitchFamily="34" charset="0"/>
              </a:rPr>
              <a:t>… and thus hunger.</a:t>
            </a:r>
            <a:endParaRPr lang="fr-F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a:r>
              <a:rPr lang="en-GB" dirty="0" smtClean="0"/>
              <a:t>Oh, and lest we forget...</a:t>
            </a:r>
          </a:p>
        </p:txBody>
      </p:sp>
      <p:sp>
        <p:nvSpPr>
          <p:cNvPr id="4" name="Subtitle 3"/>
          <p:cNvSpPr>
            <a:spLocks noGrp="1"/>
          </p:cNvSpPr>
          <p:nvPr>
            <p:ph type="subTitle" idx="1"/>
          </p:nvPr>
        </p:nvSpPr>
        <p:spPr/>
        <p:txBody>
          <a:bodyPr/>
          <a:lstStyle/>
          <a:p>
            <a:endParaRPr lang="en-GB"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8" name="AutoShape 1"/>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2</a:t>
            </a:r>
            <a:endParaRPr lang="fr-FR"/>
          </a:p>
        </p:txBody>
      </p:sp>
      <p:sp>
        <p:nvSpPr>
          <p:cNvPr id="4100" name="Rectangle 3"/>
          <p:cNvSpPr>
            <a:spLocks noGrp="1"/>
          </p:cNvSpPr>
          <p:nvPr>
            <p:ph type="title"/>
          </p:nvPr>
        </p:nvSpPr>
        <p:spPr bwMode="auto">
          <a:xfrm>
            <a:off x="974725" y="866775"/>
            <a:ext cx="11053763" cy="1300163"/>
          </a:xfrm>
          <a:noFill/>
          <a:ln w="12700">
            <a:miter lim="0"/>
            <a:headEnd/>
            <a:tailEnd/>
          </a:ln>
        </p:spPr>
        <p:txBody>
          <a:bodyPr vert="horz" wrap="square" lIns="72248" tIns="72248" rIns="72248" bIns="72248" numCol="1" anchor="t" anchorCtr="0" compatLnSpc="1">
            <a:prstTxWarp prst="textNoShape">
              <a:avLst/>
            </a:prstTxWarp>
          </a:bodyPr>
          <a:lstStyle/>
          <a:p>
            <a:pPr marL="39688" algn="l" defTabSz="1300163" eaLnBrk="1">
              <a:buClr>
                <a:srgbClr val="000000"/>
              </a:buClr>
              <a:buFont typeface="Verdana" pitchFamily="34" charset="0"/>
              <a:buNone/>
            </a:pPr>
            <a:r>
              <a:rPr lang="fr-FR" sz="4500" b="1" smtClean="0">
                <a:latin typeface="Verdana" pitchFamily="34" charset="0"/>
                <a:ea typeface="Verdana" pitchFamily="34" charset="0"/>
                <a:cs typeface="Verdana" pitchFamily="34" charset="0"/>
                <a:sym typeface="Verdana" pitchFamily="34" charset="0"/>
              </a:rPr>
              <a:t>Who are we?</a:t>
            </a:r>
            <a:endParaRPr lang="fr-FR" smtClean="0"/>
          </a:p>
        </p:txBody>
      </p:sp>
      <p:sp>
        <p:nvSpPr>
          <p:cNvPr id="4099" name="Rectangle 2"/>
          <p:cNvSpPr>
            <a:spLocks noGrp="1"/>
          </p:cNvSpPr>
          <p:nvPr>
            <p:ph idx="1"/>
          </p:nvPr>
        </p:nvSpPr>
        <p:spPr bwMode="auto">
          <a:xfrm>
            <a:off x="974725" y="2166938"/>
            <a:ext cx="11053763" cy="7586662"/>
          </a:xfrm>
          <a:noFill/>
          <a:ln w="12700">
            <a:miter lim="0"/>
            <a:headEnd/>
            <a:tailEnd/>
          </a:ln>
        </p:spPr>
        <p:txBody>
          <a:bodyPr vert="horz" wrap="square" lIns="72248" tIns="72248" rIns="72248" bIns="72248" numCol="1" anchor="t" anchorCtr="0" compatLnSpc="1">
            <a:prstTxWarp prst="textNoShape">
              <a:avLst/>
            </a:prstTxWarp>
          </a:bodyPr>
          <a:lstStyle/>
          <a:p>
            <a:pPr marL="381000" indent="-381000" eaLnBrk="1">
              <a:buFontTx/>
              <a:buChar char="•"/>
            </a:pPr>
            <a:r>
              <a:rPr lang="fr-FR" smtClean="0"/>
              <a:t>One of the 15 CGIAR research centres</a:t>
            </a:r>
          </a:p>
          <a:p>
            <a:pPr marL="381000" indent="-381000" eaLnBrk="1">
              <a:buFontTx/>
              <a:buChar char="•"/>
            </a:pPr>
            <a:r>
              <a:rPr lang="fr-FR" smtClean="0"/>
              <a:t>employing about 500 scientists and other staff.</a:t>
            </a:r>
          </a:p>
          <a:p>
            <a:pPr marL="381000" indent="-381000" eaLnBrk="1">
              <a:buFontTx/>
              <a:buChar char="•"/>
            </a:pPr>
            <a:r>
              <a:rPr lang="fr-FR" smtClean="0"/>
              <a:t>We generate knowledge about the diverse roles that trees play in agricultural landscapes</a:t>
            </a:r>
          </a:p>
          <a:p>
            <a:pPr marL="381000" indent="-381000" eaLnBrk="1">
              <a:buFontTx/>
              <a:buChar char="•"/>
            </a:pPr>
            <a:r>
              <a:rPr lang="fr-FR" smtClean="0"/>
              <a:t>We use this research to advance policies and practices that benefit the poor and the environment.</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3847216" cy="9753600"/>
          </a:xfrm>
          <a:prstGeom prst="rect">
            <a:avLst/>
          </a:prstGeom>
          <a:solidFill>
            <a:schemeClr val="bg1"/>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3429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dirty="0" smtClean="0">
              <a:ln>
                <a:noFill/>
              </a:ln>
              <a:solidFill>
                <a:schemeClr val="tx1"/>
              </a:solidFill>
              <a:effectLst/>
              <a:latin typeface="Helvetica Light" charset="0"/>
              <a:ea typeface="Helvetica Light" charset="0"/>
              <a:cs typeface="Helvetica Light" charset="0"/>
              <a:sym typeface="Helvetica Light" charset="0"/>
            </a:endParaRPr>
          </a:p>
        </p:txBody>
      </p:sp>
      <p:pic>
        <p:nvPicPr>
          <p:cNvPr id="4" name="Picture 3" descr="Africa's true size.tiff"/>
          <p:cNvPicPr>
            <a:picLocks noChangeAspect="1"/>
          </p:cNvPicPr>
          <p:nvPr/>
        </p:nvPicPr>
        <p:blipFill>
          <a:blip r:embed="rId2" cstate="print"/>
          <a:stretch>
            <a:fillRect/>
          </a:stretch>
        </p:blipFill>
        <p:spPr>
          <a:xfrm>
            <a:off x="4486176" y="0"/>
            <a:ext cx="9073008" cy="9759726"/>
          </a:xfrm>
          <a:prstGeom prst="rect">
            <a:avLst/>
          </a:prstGeom>
        </p:spPr>
      </p:pic>
      <p:sp>
        <p:nvSpPr>
          <p:cNvPr id="6" name="Rectangle 5"/>
          <p:cNvSpPr/>
          <p:nvPr/>
        </p:nvSpPr>
        <p:spPr bwMode="auto">
          <a:xfrm>
            <a:off x="237704" y="4516760"/>
            <a:ext cx="4464496" cy="1368152"/>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342900" marR="0" indent="0" algn="ctr" defTabSz="584200" rtl="0" eaLnBrk="1" fontAlgn="base" latinLnBrk="0" hangingPunct="0">
              <a:lnSpc>
                <a:spcPct val="100000"/>
              </a:lnSpc>
              <a:spcBef>
                <a:spcPct val="0"/>
              </a:spcBef>
              <a:spcAft>
                <a:spcPct val="0"/>
              </a:spcAft>
              <a:buClrTx/>
              <a:buSzTx/>
              <a:buFontTx/>
              <a:buNone/>
              <a:tabLst/>
            </a:pPr>
            <a:r>
              <a:rPr kumimoji="0" lang="en-GB" sz="6000" b="1" i="0" u="none" strike="noStrike" cap="none" normalizeH="0" baseline="0" dirty="0" smtClean="0">
                <a:ln>
                  <a:noFill/>
                </a:ln>
                <a:solidFill>
                  <a:srgbClr val="000000"/>
                </a:solidFill>
                <a:effectLst/>
                <a:latin typeface="Helvetica Light" charset="0"/>
                <a:ea typeface="Helvetica Light" charset="0"/>
                <a:cs typeface="Helvetica Light" charset="0"/>
                <a:sym typeface="Helvetica Light" charset="0"/>
              </a:rPr>
              <a:t>Africa</a:t>
            </a:r>
            <a:r>
              <a:rPr kumimoji="0" lang="en-GB" sz="6000" b="1" i="0" u="none" strike="noStrike" cap="none" normalizeH="0" dirty="0" smtClean="0">
                <a:ln>
                  <a:noFill/>
                </a:ln>
                <a:solidFill>
                  <a:srgbClr val="000000"/>
                </a:solidFill>
                <a:effectLst/>
                <a:latin typeface="Helvetica Light" charset="0"/>
                <a:ea typeface="Helvetica Light" charset="0"/>
                <a:cs typeface="Helvetica Light" charset="0"/>
                <a:sym typeface="Helvetica Light" charset="0"/>
              </a:rPr>
              <a:t> is enormous.</a:t>
            </a:r>
            <a:endParaRPr kumimoji="0" lang="en-GB" sz="6000" b="1" i="0" u="none" strike="noStrike" cap="none" normalizeH="0" baseline="0" dirty="0" smtClean="0">
              <a:ln>
                <a:noFill/>
              </a:ln>
              <a:solidFill>
                <a:srgbClr val="000000"/>
              </a:solidFill>
              <a:effectLst/>
              <a:latin typeface="Helvetica Light" charset="0"/>
              <a:ea typeface="Helvetica Light" charset="0"/>
              <a:cs typeface="Helvetica Light" charset="0"/>
              <a:sym typeface="Helvetica Light" charset="0"/>
            </a:endParaRPr>
          </a:p>
        </p:txBody>
      </p:sp>
      <p:pic>
        <p:nvPicPr>
          <p:cNvPr id="103426" name="Picture 2" descr="3D outline of Estonia with flag Stock Photo - 7950579"/>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81254">
            <a:off x="5229387" y="1604272"/>
            <a:ext cx="889799" cy="629533"/>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fade">
                                      <p:cBhvr>
                                        <p:cTn id="7" dur="2000"/>
                                        <p:tgtEl>
                                          <p:spTgt spid="10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a:r>
              <a:rPr lang="en-GB" smtClean="0"/>
              <a:t>The result?</a:t>
            </a:r>
          </a:p>
        </p:txBody>
      </p:sp>
      <p:sp>
        <p:nvSpPr>
          <p:cNvPr id="9219" name="Subtitle 6"/>
          <p:cNvSpPr>
            <a:spLocks noGrp="1"/>
          </p:cNvSpPr>
          <p:nvPr>
            <p:ph type="subTitle"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a:endParaRPr lang="en-GB" dirty="0" smtClean="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s://encrypted-tbn1.gstatic.com/images?q=tbn:ANd9GcTPoMGtsYKV-jzhFIETu5pWqDEixH22CfS6NYv6mDH6HNqZjA7iDQ"/>
          <p:cNvPicPr>
            <a:picLocks noChangeAspect="1" noChangeArrowheads="1"/>
          </p:cNvPicPr>
          <p:nvPr/>
        </p:nvPicPr>
        <p:blipFill>
          <a:blip r:embed="rId2" cstate="print"/>
          <a:srcRect/>
          <a:stretch>
            <a:fillRect/>
          </a:stretch>
        </p:blipFill>
        <p:spPr bwMode="auto">
          <a:xfrm>
            <a:off x="0" y="-19744"/>
            <a:ext cx="13093250" cy="9773344"/>
          </a:xfrm>
          <a:prstGeom prst="rect">
            <a:avLst/>
          </a:prstGeom>
          <a:noFill/>
        </p:spPr>
      </p:pic>
      <p:sp>
        <p:nvSpPr>
          <p:cNvPr id="5" name="TextBox 4"/>
          <p:cNvSpPr txBox="1"/>
          <p:nvPr/>
        </p:nvSpPr>
        <p:spPr>
          <a:xfrm>
            <a:off x="-107574" y="7469088"/>
            <a:ext cx="13271151" cy="2215991"/>
          </a:xfrm>
          <a:prstGeom prst="rect">
            <a:avLst/>
          </a:prstGeom>
          <a:solidFill>
            <a:schemeClr val="bg1">
              <a:alpha val="44000"/>
            </a:schemeClr>
          </a:solidFill>
        </p:spPr>
        <p:txBody>
          <a:bodyPr wrap="square" rtlCol="0">
            <a:spAutoFit/>
          </a:bodyPr>
          <a:lstStyle/>
          <a:p>
            <a:r>
              <a:rPr lang="en-GB" sz="13800" b="1" dirty="0" smtClean="0">
                <a:solidFill>
                  <a:srgbClr val="FF0000"/>
                </a:solidFill>
                <a:latin typeface="Chiller" pitchFamily="82" charset="0"/>
              </a:rPr>
              <a:t>A hellish spiral.</a:t>
            </a:r>
            <a:endParaRPr lang="en-GB" sz="13800" b="1" dirty="0">
              <a:solidFill>
                <a:srgbClr val="FF0000"/>
              </a:solidFill>
              <a:latin typeface="Chiller" pitchFamily="8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482" name="AutoShape 1"/>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7</a:t>
            </a:r>
            <a:endParaRPr lang="fr-FR"/>
          </a:p>
        </p:txBody>
      </p:sp>
      <p:sp>
        <p:nvSpPr>
          <p:cNvPr id="20483" name="Rectangle 2"/>
          <p:cNvSpPr>
            <a:spLocks noGrp="1"/>
          </p:cNvSpPr>
          <p:nvPr>
            <p:ph type="title"/>
          </p:nvPr>
        </p:nvSpPr>
        <p:spPr bwMode="auto">
          <a:xfrm>
            <a:off x="974725" y="1082675"/>
            <a:ext cx="11053763" cy="1300163"/>
          </a:xfrm>
          <a:noFill/>
          <a:ln w="12700">
            <a:miter lim="0"/>
            <a:headEnd/>
            <a:tailEnd/>
          </a:ln>
        </p:spPr>
        <p:txBody>
          <a:bodyPr vert="horz" wrap="square" lIns="54186" tIns="54186" rIns="54186" bIns="54186" numCol="1" anchor="t" anchorCtr="0" compatLnSpc="1">
            <a:prstTxWarp prst="textNoShape">
              <a:avLst/>
            </a:prstTxWarp>
          </a:bodyPr>
          <a:lstStyle/>
          <a:p>
            <a:pPr algn="l" defTabSz="1300163" eaLnBrk="1">
              <a:buClr>
                <a:srgbClr val="000000"/>
              </a:buClr>
              <a:buFont typeface="Verdana" pitchFamily="34" charset="0"/>
              <a:buNone/>
            </a:pPr>
            <a:r>
              <a:rPr lang="fr-FR" sz="5100" b="1" dirty="0" smtClean="0">
                <a:latin typeface="Verdana" pitchFamily="34" charset="0"/>
                <a:ea typeface="Verdana" pitchFamily="34" charset="0"/>
                <a:cs typeface="Verdana" pitchFamily="34" charset="0"/>
                <a:sym typeface="Verdana" pitchFamily="34" charset="0"/>
              </a:rPr>
              <a:t>Or, </a:t>
            </a:r>
            <a:r>
              <a:rPr lang="fr-FR" sz="5100" b="1" dirty="0" err="1" smtClean="0">
                <a:latin typeface="Verdana" pitchFamily="34" charset="0"/>
                <a:ea typeface="Verdana" pitchFamily="34" charset="0"/>
                <a:cs typeface="Verdana" pitchFamily="34" charset="0"/>
                <a:sym typeface="Verdana" pitchFamily="34" charset="0"/>
              </a:rPr>
              <a:t>less</a:t>
            </a:r>
            <a:r>
              <a:rPr lang="fr-FR" sz="5100" b="1" dirty="0" smtClean="0">
                <a:latin typeface="Verdana" pitchFamily="34" charset="0"/>
                <a:ea typeface="Verdana" pitchFamily="34" charset="0"/>
                <a:cs typeface="Verdana" pitchFamily="34" charset="0"/>
                <a:sym typeface="Verdana" pitchFamily="34" charset="0"/>
              </a:rPr>
              <a:t> </a:t>
            </a:r>
            <a:r>
              <a:rPr lang="fr-FR" sz="5100" b="1" dirty="0" err="1" smtClean="0">
                <a:latin typeface="Verdana" pitchFamily="34" charset="0"/>
                <a:ea typeface="Verdana" pitchFamily="34" charset="0"/>
                <a:cs typeface="Verdana" pitchFamily="34" charset="0"/>
                <a:sym typeface="Verdana" pitchFamily="34" charset="0"/>
              </a:rPr>
              <a:t>emotionally</a:t>
            </a:r>
            <a:r>
              <a:rPr lang="fr-FR" sz="5100" b="1" dirty="0" smtClean="0">
                <a:latin typeface="Verdana" pitchFamily="34" charset="0"/>
                <a:ea typeface="Verdana" pitchFamily="34" charset="0"/>
                <a:cs typeface="Verdana" pitchFamily="34" charset="0"/>
                <a:sym typeface="Verdana" pitchFamily="34" charset="0"/>
              </a:rPr>
              <a:t>:</a:t>
            </a:r>
            <a:endParaRPr lang="fr-FR" dirty="0" smtClean="0"/>
          </a:p>
        </p:txBody>
      </p:sp>
      <p:sp>
        <p:nvSpPr>
          <p:cNvPr id="10243" name="Rectangle 3"/>
          <p:cNvSpPr>
            <a:spLocks/>
          </p:cNvSpPr>
          <p:nvPr/>
        </p:nvSpPr>
        <p:spPr bwMode="auto">
          <a:xfrm>
            <a:off x="793750" y="2139950"/>
            <a:ext cx="11053763" cy="6518275"/>
          </a:xfrm>
          <a:prstGeom prst="rect">
            <a:avLst/>
          </a:prstGeom>
          <a:noFill/>
          <a:ln w="12700" cap="flat" cmpd="sng">
            <a:noFill/>
            <a:prstDash val="solid"/>
            <a:miter lim="0"/>
            <a:headEnd/>
            <a:tailEnd/>
          </a:ln>
          <a:effectLst/>
        </p:spPr>
        <p:txBody>
          <a:bodyPr lIns="0" tIns="0" rIns="0" bIns="0"/>
          <a:lstStyle/>
          <a:p>
            <a:pPr marL="514350" indent="-514350" algn="l">
              <a:spcBef>
                <a:spcPts val="1800"/>
              </a:spcBef>
              <a:buSzPct val="100000"/>
              <a:buFont typeface="Arial" pitchFamily="34" charset="0"/>
              <a:buChar char="•"/>
              <a:defRPr/>
            </a:pPr>
            <a:endParaRPr lang="fr-FR" sz="2800" dirty="0" smtClean="0"/>
          </a:p>
          <a:p>
            <a:pPr marL="514350" indent="-514350" algn="l">
              <a:spcBef>
                <a:spcPts val="1800"/>
              </a:spcBef>
              <a:buSzPct val="100000"/>
              <a:buFont typeface="Arial" pitchFamily="34" charset="0"/>
              <a:buChar char="•"/>
              <a:defRPr/>
            </a:pPr>
            <a:r>
              <a:rPr lang="fr-FR" sz="2800" dirty="0" smtClean="0"/>
              <a:t>Population </a:t>
            </a:r>
            <a:r>
              <a:rPr lang="fr-FR" sz="2800" dirty="0" err="1"/>
              <a:t>growth</a:t>
            </a:r>
            <a:r>
              <a:rPr lang="fr-FR" sz="2800" dirty="0"/>
              <a:t> has </a:t>
            </a:r>
            <a:r>
              <a:rPr lang="fr-FR" sz="2800" dirty="0" err="1"/>
              <a:t>rendered</a:t>
            </a:r>
            <a:r>
              <a:rPr lang="fr-FR" sz="2800" dirty="0"/>
              <a:t> </a:t>
            </a:r>
            <a:r>
              <a:rPr lang="fr-FR" sz="2800" dirty="0" err="1"/>
              <a:t>fallowing</a:t>
            </a:r>
            <a:r>
              <a:rPr lang="fr-FR" sz="2800" dirty="0"/>
              <a:t> impossible in </a:t>
            </a:r>
            <a:r>
              <a:rPr lang="fr-FR" sz="2800" dirty="0" err="1"/>
              <a:t>many</a:t>
            </a:r>
            <a:r>
              <a:rPr lang="fr-FR" sz="2800" dirty="0"/>
              <a:t> </a:t>
            </a:r>
            <a:r>
              <a:rPr lang="fr-FR" sz="2800" dirty="0" err="1"/>
              <a:t>communities</a:t>
            </a:r>
            <a:endParaRPr lang="fr-FR" sz="2800" dirty="0"/>
          </a:p>
          <a:p>
            <a:pPr marL="514350" indent="-514350" algn="l">
              <a:spcBef>
                <a:spcPts val="1800"/>
              </a:spcBef>
              <a:buSzPct val="100000"/>
              <a:buFont typeface="Arial" pitchFamily="34" charset="0"/>
              <a:buChar char="•"/>
              <a:defRPr/>
            </a:pPr>
            <a:r>
              <a:rPr lang="fr-FR" sz="2800" dirty="0"/>
              <a:t>Land </a:t>
            </a:r>
            <a:r>
              <a:rPr lang="fr-FR" sz="2800" dirty="0" err="1"/>
              <a:t>overuse</a:t>
            </a:r>
            <a:r>
              <a:rPr lang="fr-FR" sz="2800" dirty="0"/>
              <a:t> </a:t>
            </a:r>
            <a:r>
              <a:rPr lang="fr-FR" sz="2800" dirty="0" err="1"/>
              <a:t>is</a:t>
            </a:r>
            <a:r>
              <a:rPr lang="fr-FR" sz="2800" dirty="0"/>
              <a:t> </a:t>
            </a:r>
            <a:r>
              <a:rPr lang="fr-FR" sz="2800" dirty="0" err="1"/>
              <a:t>depleting</a:t>
            </a:r>
            <a:r>
              <a:rPr lang="fr-FR" sz="2800" dirty="0"/>
              <a:t> </a:t>
            </a:r>
            <a:r>
              <a:rPr lang="fr-FR" sz="2800" dirty="0" err="1"/>
              <a:t>soil</a:t>
            </a:r>
            <a:r>
              <a:rPr lang="fr-FR" sz="2800" dirty="0"/>
              <a:t> </a:t>
            </a:r>
            <a:r>
              <a:rPr lang="fr-FR" sz="2800" dirty="0" err="1"/>
              <a:t>organic</a:t>
            </a:r>
            <a:r>
              <a:rPr lang="fr-FR" sz="2800" dirty="0"/>
              <a:t> </a:t>
            </a:r>
            <a:r>
              <a:rPr lang="fr-FR" sz="2800" dirty="0" err="1"/>
              <a:t>matter</a:t>
            </a:r>
            <a:r>
              <a:rPr lang="fr-FR" sz="2800" dirty="0"/>
              <a:t>, </a:t>
            </a:r>
            <a:r>
              <a:rPr lang="fr-FR" sz="2800" dirty="0" err="1"/>
              <a:t>soil</a:t>
            </a:r>
            <a:r>
              <a:rPr lang="fr-FR" sz="2800" dirty="0"/>
              <a:t> </a:t>
            </a:r>
            <a:r>
              <a:rPr lang="fr-FR" sz="2800" dirty="0" err="1"/>
              <a:t>carbon</a:t>
            </a:r>
            <a:r>
              <a:rPr lang="fr-FR" sz="2800" dirty="0"/>
              <a:t> and </a:t>
            </a:r>
            <a:r>
              <a:rPr lang="fr-FR" sz="2800" dirty="0" err="1"/>
              <a:t>soil</a:t>
            </a:r>
            <a:r>
              <a:rPr lang="fr-FR" sz="2800" dirty="0"/>
              <a:t> </a:t>
            </a:r>
            <a:r>
              <a:rPr lang="fr-FR" sz="2800" dirty="0" err="1"/>
              <a:t>microbiology</a:t>
            </a:r>
            <a:endParaRPr lang="fr-FR" sz="2800" dirty="0"/>
          </a:p>
          <a:p>
            <a:pPr marL="514350" indent="-514350" algn="l">
              <a:spcBef>
                <a:spcPts val="1800"/>
              </a:spcBef>
              <a:buSzPct val="100000"/>
              <a:buFont typeface="Arial" pitchFamily="34" charset="0"/>
              <a:buChar char="•"/>
              <a:defRPr/>
            </a:pPr>
            <a:r>
              <a:rPr lang="fr-FR" sz="2800" dirty="0" err="1"/>
              <a:t>Soil</a:t>
            </a:r>
            <a:r>
              <a:rPr lang="fr-FR" sz="2800" dirty="0"/>
              <a:t> </a:t>
            </a:r>
            <a:r>
              <a:rPr lang="fr-FR" sz="2800" dirty="0" err="1"/>
              <a:t>fertility</a:t>
            </a:r>
            <a:r>
              <a:rPr lang="fr-FR" sz="2800" dirty="0"/>
              <a:t> </a:t>
            </a:r>
            <a:r>
              <a:rPr lang="fr-FR" sz="2800" dirty="0" err="1"/>
              <a:t>is</a:t>
            </a:r>
            <a:r>
              <a:rPr lang="fr-FR" sz="2800" dirty="0"/>
              <a:t> </a:t>
            </a:r>
            <a:r>
              <a:rPr lang="fr-FR" sz="2800" dirty="0" err="1"/>
              <a:t>dropping</a:t>
            </a:r>
            <a:r>
              <a:rPr lang="fr-FR" sz="2800" dirty="0"/>
              <a:t> by 10-15% a </a:t>
            </a:r>
            <a:r>
              <a:rPr lang="fr-FR" sz="2800" dirty="0" err="1">
                <a:latin typeface="+mj-lt"/>
              </a:rPr>
              <a:t>year</a:t>
            </a:r>
            <a:r>
              <a:rPr lang="fr-FR" sz="2800" dirty="0">
                <a:latin typeface="+mj-lt"/>
              </a:rPr>
              <a:t> </a:t>
            </a:r>
            <a:r>
              <a:rPr lang="fr-FR" sz="2800" i="1" dirty="0">
                <a:latin typeface="+mj-lt"/>
                <a:ea typeface="Verdana" pitchFamily="34" charset="0"/>
                <a:cs typeface="Verdana" pitchFamily="34" charset="0"/>
                <a:sym typeface="Verdana" pitchFamily="34" charset="0"/>
              </a:rPr>
              <a:t>(</a:t>
            </a:r>
            <a:r>
              <a:rPr lang="fr-FR" sz="2800" i="1" dirty="0" err="1">
                <a:latin typeface="+mj-lt"/>
                <a:ea typeface="Verdana" pitchFamily="34" charset="0"/>
                <a:cs typeface="Verdana" pitchFamily="34" charset="0"/>
                <a:sym typeface="Verdana" pitchFamily="34" charset="0"/>
              </a:rPr>
              <a:t>Bunch</a:t>
            </a:r>
            <a:r>
              <a:rPr lang="fr-FR" sz="2800" i="1" dirty="0">
                <a:latin typeface="+mj-lt"/>
                <a:ea typeface="Verdana" pitchFamily="34" charset="0"/>
                <a:cs typeface="Verdana" pitchFamily="34" charset="0"/>
                <a:sym typeface="Verdana" pitchFamily="34" charset="0"/>
              </a:rPr>
              <a:t>, 2011)</a:t>
            </a:r>
          </a:p>
          <a:p>
            <a:pPr marL="514350" indent="-514350" algn="l">
              <a:spcBef>
                <a:spcPts val="1800"/>
              </a:spcBef>
              <a:buSzPct val="100000"/>
              <a:buFont typeface="Arial" pitchFamily="34" charset="0"/>
              <a:buChar char="•"/>
              <a:defRPr/>
            </a:pPr>
            <a:r>
              <a:rPr lang="fr-FR" sz="2800" dirty="0" err="1">
                <a:latin typeface="ヒラギノ角ゴ ProN W3" charset="-128"/>
                <a:ea typeface="ヒラギノ角ゴ ProN W3" charset="-128"/>
                <a:sym typeface="ヒラギノ角ゴ ProN W3" charset="-128"/>
              </a:rPr>
              <a:t>P</a:t>
            </a:r>
            <a:r>
              <a:rPr lang="fr-FR" sz="2800" dirty="0" err="1"/>
              <a:t>overty</a:t>
            </a:r>
            <a:r>
              <a:rPr lang="fr-FR" sz="2800" dirty="0"/>
              <a:t> and </a:t>
            </a:r>
            <a:r>
              <a:rPr lang="fr-FR" sz="2800" dirty="0" err="1"/>
              <a:t>logistics</a:t>
            </a:r>
            <a:r>
              <a:rPr lang="fr-FR" sz="2800" dirty="0"/>
              <a:t> </a:t>
            </a:r>
            <a:r>
              <a:rPr lang="fr-FR" sz="2800" dirty="0" err="1"/>
              <a:t>makes</a:t>
            </a:r>
            <a:r>
              <a:rPr lang="fr-FR" sz="2800" dirty="0"/>
              <a:t> fertiliser </a:t>
            </a:r>
            <a:r>
              <a:rPr lang="fr-FR" sz="2800" dirty="0" err="1"/>
              <a:t>unaffordable</a:t>
            </a:r>
            <a:r>
              <a:rPr lang="fr-FR" sz="2800" dirty="0"/>
              <a:t> for </a:t>
            </a:r>
            <a:r>
              <a:rPr lang="fr-FR" sz="2800" dirty="0" err="1"/>
              <a:t>most</a:t>
            </a:r>
            <a:r>
              <a:rPr lang="fr-FR" sz="2800" dirty="0"/>
              <a:t> </a:t>
            </a:r>
            <a:r>
              <a:rPr lang="fr-FR" sz="2800" dirty="0" err="1"/>
              <a:t>smallholders</a:t>
            </a:r>
            <a:endParaRPr lang="fr-FR" sz="2800" dirty="0"/>
          </a:p>
          <a:p>
            <a:pPr marL="514350" indent="-514350" algn="l">
              <a:spcBef>
                <a:spcPts val="1800"/>
              </a:spcBef>
              <a:buSzPct val="100000"/>
              <a:buFont typeface="Arial" pitchFamily="34" charset="0"/>
              <a:buChar char="•"/>
              <a:defRPr/>
            </a:pPr>
            <a:r>
              <a:rPr lang="fr-FR" sz="2800" dirty="0" err="1"/>
              <a:t>Funding</a:t>
            </a:r>
            <a:r>
              <a:rPr lang="fr-FR" sz="2800" dirty="0"/>
              <a:t> for fertiliser subsidies </a:t>
            </a:r>
            <a:r>
              <a:rPr lang="fr-FR" sz="2800" dirty="0" err="1"/>
              <a:t>is</a:t>
            </a:r>
            <a:r>
              <a:rPr lang="fr-FR" sz="2800" dirty="0"/>
              <a:t> </a:t>
            </a:r>
            <a:r>
              <a:rPr lang="fr-FR" sz="2800" dirty="0" err="1"/>
              <a:t>scarce</a:t>
            </a:r>
            <a:r>
              <a:rPr lang="fr-FR" sz="2800" dirty="0"/>
              <a:t> and </a:t>
            </a:r>
            <a:r>
              <a:rPr lang="fr-FR" sz="2800" dirty="0" err="1" smtClean="0"/>
              <a:t>fickle</a:t>
            </a:r>
            <a:endParaRPr lang="fr-FR" sz="2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p:cNvSpPr>
          <p:nvPr/>
        </p:nvSpPr>
        <p:spPr bwMode="auto">
          <a:xfrm>
            <a:off x="165696" y="1158875"/>
            <a:ext cx="12961440" cy="7964488"/>
          </a:xfrm>
          <a:prstGeom prst="rect">
            <a:avLst/>
          </a:prstGeom>
          <a:noFill/>
          <a:ln w="12700">
            <a:noFill/>
            <a:miter lim="0"/>
            <a:headEnd/>
            <a:tailEnd/>
          </a:ln>
        </p:spPr>
        <p:txBody>
          <a:bodyPr lIns="72248" tIns="72248" rIns="72248" bIns="72248"/>
          <a:lstStyle/>
          <a:p>
            <a:pPr marL="285750" indent="-285750" algn="l"/>
            <a:r>
              <a:rPr lang="fr-FR" sz="5100" b="1" dirty="0" smtClean="0">
                <a:latin typeface="Verdana"/>
                <a:cs typeface="Verdana"/>
              </a:rPr>
              <a:t>So… </a:t>
            </a:r>
            <a:r>
              <a:rPr lang="fr-FR" sz="5100" b="1" dirty="0" err="1" smtClean="0">
                <a:latin typeface="Verdana"/>
                <a:cs typeface="Verdana"/>
              </a:rPr>
              <a:t>is</a:t>
            </a:r>
            <a:r>
              <a:rPr lang="fr-FR" sz="5100" b="1" dirty="0" smtClean="0">
                <a:latin typeface="Verdana"/>
                <a:cs typeface="Verdana"/>
              </a:rPr>
              <a:t> </a:t>
            </a:r>
            <a:r>
              <a:rPr lang="fr-FR" sz="5100" b="1" dirty="0" err="1" smtClean="0">
                <a:latin typeface="Verdana"/>
                <a:cs typeface="Verdana"/>
              </a:rPr>
              <a:t>that</a:t>
            </a:r>
            <a:r>
              <a:rPr lang="fr-FR" sz="5100" b="1" dirty="0" smtClean="0">
                <a:latin typeface="Verdana"/>
                <a:cs typeface="Verdana"/>
              </a:rPr>
              <a:t> 2050 </a:t>
            </a:r>
            <a:r>
              <a:rPr lang="fr-FR" sz="5100" b="1" dirty="0" err="1" smtClean="0">
                <a:latin typeface="Verdana"/>
                <a:cs typeface="Verdana"/>
              </a:rPr>
              <a:t>to-do</a:t>
            </a:r>
            <a:r>
              <a:rPr lang="fr-FR" sz="5100" b="1" dirty="0" smtClean="0">
                <a:latin typeface="Verdana"/>
                <a:cs typeface="Verdana"/>
              </a:rPr>
              <a:t> </a:t>
            </a:r>
            <a:r>
              <a:rPr lang="fr-FR" sz="5100" b="1" dirty="0" err="1" smtClean="0">
                <a:latin typeface="Verdana"/>
                <a:cs typeface="Verdana"/>
              </a:rPr>
              <a:t>list</a:t>
            </a:r>
            <a:r>
              <a:rPr lang="fr-FR" sz="5100" b="1" dirty="0">
                <a:latin typeface="Verdana"/>
                <a:cs typeface="Verdana"/>
              </a:rPr>
              <a:t> </a:t>
            </a:r>
            <a:r>
              <a:rPr lang="fr-FR" sz="5100" b="1" dirty="0" err="1" smtClean="0">
                <a:latin typeface="Verdana"/>
                <a:cs typeface="Verdana"/>
              </a:rPr>
              <a:t>doable</a:t>
            </a:r>
            <a:r>
              <a:rPr lang="fr-FR" sz="5100" b="1" dirty="0" smtClean="0">
                <a:latin typeface="Verdana"/>
                <a:cs typeface="Verdana"/>
              </a:rPr>
              <a:t>?</a:t>
            </a:r>
            <a:endParaRPr lang="fr-FR" sz="5100" b="1" dirty="0">
              <a:latin typeface="Verdana"/>
              <a:cs typeface="Verdana"/>
            </a:endParaRPr>
          </a:p>
          <a:p>
            <a:pPr marL="285750" indent="-285750" algn="l">
              <a:spcBef>
                <a:spcPts val="4200"/>
              </a:spcBef>
              <a:buSzPct val="100000"/>
              <a:buFontTx/>
              <a:buChar char="•"/>
            </a:pPr>
            <a:r>
              <a:rPr lang="fr-FR" sz="3800" dirty="0" err="1"/>
              <a:t>Produce</a:t>
            </a:r>
            <a:r>
              <a:rPr lang="fr-FR" sz="3800" dirty="0"/>
              <a:t> 60% more </a:t>
            </a:r>
            <a:r>
              <a:rPr lang="fr-FR" sz="3800" dirty="0" err="1"/>
              <a:t>food</a:t>
            </a:r>
            <a:r>
              <a:rPr lang="fr-FR" sz="3800" dirty="0"/>
              <a:t> on ~ the </a:t>
            </a:r>
            <a:r>
              <a:rPr lang="fr-FR" sz="3800" dirty="0" err="1"/>
              <a:t>same</a:t>
            </a:r>
            <a:r>
              <a:rPr lang="fr-FR" sz="3800" dirty="0"/>
              <a:t> </a:t>
            </a:r>
            <a:r>
              <a:rPr lang="fr-FR" sz="3800" dirty="0" err="1"/>
              <a:t>amount</a:t>
            </a:r>
            <a:r>
              <a:rPr lang="fr-FR" sz="3800" dirty="0"/>
              <a:t> of land</a:t>
            </a:r>
          </a:p>
          <a:p>
            <a:pPr marL="285750" indent="-285750" algn="l">
              <a:spcBef>
                <a:spcPts val="4200"/>
              </a:spcBef>
              <a:buSzPct val="100000"/>
              <a:buFontTx/>
              <a:buChar char="•"/>
            </a:pPr>
            <a:r>
              <a:rPr lang="fr-FR" sz="3800" dirty="0" err="1"/>
              <a:t>Make</a:t>
            </a:r>
            <a:r>
              <a:rPr lang="fr-FR" sz="3800" dirty="0"/>
              <a:t> </a:t>
            </a:r>
            <a:r>
              <a:rPr lang="fr-FR" sz="3800" dirty="0" err="1"/>
              <a:t>farms</a:t>
            </a:r>
            <a:r>
              <a:rPr lang="fr-FR" sz="3800" dirty="0"/>
              <a:t>, </a:t>
            </a:r>
            <a:r>
              <a:rPr lang="fr-FR" sz="3800" dirty="0" err="1"/>
              <a:t>fields</a:t>
            </a:r>
            <a:r>
              <a:rPr lang="fr-FR" sz="3800" dirty="0"/>
              <a:t> and </a:t>
            </a:r>
            <a:r>
              <a:rPr lang="fr-FR" sz="3800" dirty="0" err="1"/>
              <a:t>landscapes</a:t>
            </a:r>
            <a:r>
              <a:rPr lang="fr-FR" sz="3800" dirty="0"/>
              <a:t> more </a:t>
            </a:r>
            <a:r>
              <a:rPr lang="fr-FR" sz="3800" dirty="0" err="1"/>
              <a:t>resistant</a:t>
            </a:r>
            <a:r>
              <a:rPr lang="fr-FR" sz="3800" dirty="0"/>
              <a:t> to </a:t>
            </a:r>
            <a:r>
              <a:rPr lang="fr-FR" sz="3800" dirty="0" err="1" smtClean="0"/>
              <a:t>climate</a:t>
            </a:r>
            <a:r>
              <a:rPr lang="fr-FR" sz="3800" dirty="0" smtClean="0"/>
              <a:t> change</a:t>
            </a:r>
            <a:endParaRPr lang="fr-FR" sz="3800" dirty="0"/>
          </a:p>
          <a:p>
            <a:pPr marL="285750" indent="-285750" algn="l">
              <a:spcBef>
                <a:spcPts val="4200"/>
              </a:spcBef>
              <a:buSzPct val="100000"/>
              <a:buFontTx/>
              <a:buChar char="•"/>
            </a:pPr>
            <a:r>
              <a:rPr lang="fr-FR" sz="3800" dirty="0" err="1"/>
              <a:t>Massively</a:t>
            </a:r>
            <a:r>
              <a:rPr lang="fr-FR" sz="3800" dirty="0"/>
              <a:t> </a:t>
            </a:r>
            <a:r>
              <a:rPr lang="fr-FR" sz="3800" dirty="0" err="1"/>
              <a:t>reduce</a:t>
            </a:r>
            <a:r>
              <a:rPr lang="fr-FR" sz="3800" dirty="0"/>
              <a:t> GHG </a:t>
            </a:r>
            <a:r>
              <a:rPr lang="fr-FR" sz="3800" dirty="0" err="1"/>
              <a:t>emissions</a:t>
            </a:r>
            <a:r>
              <a:rPr lang="fr-FR" sz="3800" dirty="0"/>
              <a:t> </a:t>
            </a:r>
            <a:r>
              <a:rPr lang="fr-FR" sz="3800" dirty="0" err="1"/>
              <a:t>from</a:t>
            </a:r>
            <a:r>
              <a:rPr lang="fr-FR" sz="3800" dirty="0"/>
              <a:t> land use.</a:t>
            </a:r>
            <a:endParaRPr lang="fr-FR" sz="2800" dirty="0"/>
          </a:p>
        </p:txBody>
      </p:sp>
      <p:sp>
        <p:nvSpPr>
          <p:cNvPr id="5123" name="AutoShape 2"/>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3</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7</a:t>
            </a:r>
            <a:endParaRPr lang="fr-FR"/>
          </a:p>
        </p:txBody>
      </p:sp>
      <p:sp>
        <p:nvSpPr>
          <p:cNvPr id="10243" name="Rectangle 3"/>
          <p:cNvSpPr>
            <a:spLocks/>
          </p:cNvSpPr>
          <p:nvPr/>
        </p:nvSpPr>
        <p:spPr bwMode="auto">
          <a:xfrm>
            <a:off x="793750" y="2139950"/>
            <a:ext cx="11053763" cy="6518275"/>
          </a:xfrm>
          <a:prstGeom prst="rect">
            <a:avLst/>
          </a:prstGeom>
          <a:noFill/>
          <a:ln w="12700" cap="flat" cmpd="sng">
            <a:noFill/>
            <a:prstDash val="solid"/>
            <a:miter lim="0"/>
            <a:headEnd/>
            <a:tailEnd/>
          </a:ln>
          <a:effectLst/>
        </p:spPr>
        <p:txBody>
          <a:bodyPr lIns="0" tIns="0" rIns="0" bIns="0"/>
          <a:lstStyle/>
          <a:p>
            <a:pPr marL="249238" indent="-249238">
              <a:spcBef>
                <a:spcPts val="1800"/>
              </a:spcBef>
              <a:buSzPct val="100000"/>
              <a:defRPr/>
            </a:pPr>
            <a:endParaRPr lang="fr-FR" sz="3200" b="1" i="1" dirty="0" smtClean="0">
              <a:solidFill>
                <a:srgbClr val="FF0000"/>
              </a:solidFill>
            </a:endParaRPr>
          </a:p>
          <a:p>
            <a:pPr marL="249238" indent="-249238">
              <a:spcBef>
                <a:spcPts val="1800"/>
              </a:spcBef>
              <a:buSzPct val="100000"/>
              <a:defRPr/>
            </a:pPr>
            <a:endParaRPr lang="fr-FR" sz="3200" b="1" i="1" dirty="0">
              <a:solidFill>
                <a:srgbClr val="FF0000"/>
              </a:solidFill>
            </a:endParaRPr>
          </a:p>
          <a:p>
            <a:pPr marL="249238" indent="-249238">
              <a:spcBef>
                <a:spcPts val="1800"/>
              </a:spcBef>
              <a:defRPr/>
            </a:pPr>
            <a:endParaRPr lang="fr-FR" sz="4000" b="1" i="1" dirty="0" smtClean="0">
              <a:solidFill>
                <a:schemeClr val="accent2">
                  <a:lumMod val="75000"/>
                </a:schemeClr>
              </a:solidFill>
            </a:endParaRPr>
          </a:p>
          <a:p>
            <a:pPr marL="249238" indent="-249238">
              <a:spcBef>
                <a:spcPts val="1800"/>
              </a:spcBef>
              <a:defRPr/>
            </a:pPr>
            <a:r>
              <a:rPr lang="fr-FR" sz="4000" b="1" i="1" dirty="0" err="1" smtClean="0">
                <a:solidFill>
                  <a:schemeClr val="accent2">
                    <a:lumMod val="75000"/>
                  </a:schemeClr>
                </a:solidFill>
              </a:rPr>
              <a:t>Where</a:t>
            </a:r>
            <a:r>
              <a:rPr lang="fr-FR" sz="4000" b="1" i="1" dirty="0" smtClean="0">
                <a:solidFill>
                  <a:schemeClr val="accent2">
                    <a:lumMod val="75000"/>
                  </a:schemeClr>
                </a:solidFill>
              </a:rPr>
              <a:t> </a:t>
            </a:r>
            <a:r>
              <a:rPr lang="fr-FR" sz="4000" b="1" i="1" dirty="0" err="1">
                <a:solidFill>
                  <a:schemeClr val="accent2">
                    <a:lumMod val="75000"/>
                  </a:schemeClr>
                </a:solidFill>
              </a:rPr>
              <a:t>will</a:t>
            </a:r>
            <a:r>
              <a:rPr lang="fr-FR" sz="4000" b="1" i="1" dirty="0">
                <a:solidFill>
                  <a:schemeClr val="accent2">
                    <a:lumMod val="75000"/>
                  </a:schemeClr>
                </a:solidFill>
              </a:rPr>
              <a:t> </a:t>
            </a:r>
            <a:r>
              <a:rPr lang="fr-FR" sz="4000" b="1" i="1" dirty="0" err="1">
                <a:solidFill>
                  <a:schemeClr val="accent2">
                    <a:lumMod val="75000"/>
                  </a:schemeClr>
                </a:solidFill>
              </a:rPr>
              <a:t>soil</a:t>
            </a:r>
            <a:r>
              <a:rPr lang="fr-FR" sz="4000" b="1" i="1" dirty="0">
                <a:solidFill>
                  <a:schemeClr val="accent2">
                    <a:lumMod val="75000"/>
                  </a:schemeClr>
                </a:solidFill>
              </a:rPr>
              <a:t> </a:t>
            </a:r>
            <a:r>
              <a:rPr lang="fr-FR" sz="4000" b="1" i="1" dirty="0" err="1" smtClean="0">
                <a:solidFill>
                  <a:schemeClr val="accent2">
                    <a:lumMod val="75000"/>
                  </a:schemeClr>
                </a:solidFill>
              </a:rPr>
              <a:t>fertility</a:t>
            </a:r>
            <a:r>
              <a:rPr lang="fr-FR" sz="4000" b="1" i="1" dirty="0" smtClean="0">
                <a:solidFill>
                  <a:schemeClr val="accent2">
                    <a:lumMod val="75000"/>
                  </a:schemeClr>
                </a:solidFill>
              </a:rPr>
              <a:t> and </a:t>
            </a:r>
            <a:r>
              <a:rPr lang="fr-FR" sz="4000" b="1" i="1" dirty="0" err="1" smtClean="0">
                <a:solidFill>
                  <a:schemeClr val="accent2">
                    <a:lumMod val="75000"/>
                  </a:schemeClr>
                </a:solidFill>
              </a:rPr>
              <a:t>climate</a:t>
            </a:r>
            <a:r>
              <a:rPr lang="fr-FR" sz="4000" b="1" i="1" dirty="0" smtClean="0">
                <a:solidFill>
                  <a:schemeClr val="accent2">
                    <a:lumMod val="75000"/>
                  </a:schemeClr>
                </a:solidFill>
              </a:rPr>
              <a:t> </a:t>
            </a:r>
            <a:r>
              <a:rPr lang="fr-FR" sz="4000" b="1" i="1" dirty="0" err="1" smtClean="0">
                <a:solidFill>
                  <a:schemeClr val="accent2">
                    <a:lumMod val="75000"/>
                  </a:schemeClr>
                </a:solidFill>
              </a:rPr>
              <a:t>resilience</a:t>
            </a:r>
            <a:r>
              <a:rPr lang="fr-FR" sz="4000" b="1" i="1" dirty="0" smtClean="0">
                <a:solidFill>
                  <a:schemeClr val="accent2">
                    <a:lumMod val="75000"/>
                  </a:schemeClr>
                </a:solidFill>
              </a:rPr>
              <a:t> </a:t>
            </a:r>
            <a:r>
              <a:rPr lang="fr-FR" sz="4000" b="1" i="1" dirty="0">
                <a:solidFill>
                  <a:schemeClr val="accent2">
                    <a:lumMod val="75000"/>
                  </a:schemeClr>
                </a:solidFill>
              </a:rPr>
              <a:t>come </a:t>
            </a:r>
            <a:r>
              <a:rPr lang="fr-FR" sz="4000" b="1" i="1" dirty="0" err="1">
                <a:solidFill>
                  <a:schemeClr val="accent2">
                    <a:lumMod val="75000"/>
                  </a:schemeClr>
                </a:solidFill>
              </a:rPr>
              <a:t>from</a:t>
            </a:r>
            <a:r>
              <a:rPr lang="fr-FR" sz="4000" b="1" i="1" dirty="0">
                <a:solidFill>
                  <a:schemeClr val="accent2">
                    <a:lumMod val="75000"/>
                  </a:schemeClr>
                </a:solidFill>
              </a:rPr>
              <a:t> ?</a:t>
            </a:r>
            <a:endParaRPr lang="fr-FR" sz="4000" dirty="0">
              <a:solidFill>
                <a:schemeClr val="accent2">
                  <a:lumMod val="75000"/>
                </a:schemeClr>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506" name="Picture 1" descr="image.jpg"/>
          <p:cNvPicPr>
            <a:picLocks noChangeAspect="1"/>
          </p:cNvPicPr>
          <p:nvPr/>
        </p:nvPicPr>
        <p:blipFill>
          <a:blip r:embed="rId3" cstate="print"/>
          <a:srcRect/>
          <a:stretch>
            <a:fillRect/>
          </a:stretch>
        </p:blipFill>
        <p:spPr bwMode="auto">
          <a:xfrm>
            <a:off x="-460375" y="-344488"/>
            <a:ext cx="13871575" cy="10402888"/>
          </a:xfrm>
          <a:prstGeom prst="rect">
            <a:avLst/>
          </a:prstGeom>
          <a:noFill/>
          <a:ln w="12700">
            <a:noFill/>
            <a:miter lim="0"/>
            <a:headEnd/>
            <a:tailEnd/>
          </a:ln>
        </p:spPr>
      </p:pic>
      <p:sp>
        <p:nvSpPr>
          <p:cNvPr id="21507" name="AutoShape 2"/>
          <p:cNvSpPr>
            <a:spLocks/>
          </p:cNvSpPr>
          <p:nvPr/>
        </p:nvSpPr>
        <p:spPr bwMode="auto">
          <a:xfrm>
            <a:off x="6929438" y="8813800"/>
            <a:ext cx="5618162" cy="342900"/>
          </a:xfrm>
          <a:custGeom>
            <a:avLst/>
            <a:gdLst>
              <a:gd name="T0" fmla="*/ 2809081 w 21600"/>
              <a:gd name="T1" fmla="*/ 171450 h 21600"/>
              <a:gd name="T2" fmla="*/ 2809081 w 21600"/>
              <a:gd name="T3" fmla="*/ 171450 h 21600"/>
              <a:gd name="T4" fmla="*/ 2809081 w 21600"/>
              <a:gd name="T5" fmla="*/ 171450 h 21600"/>
              <a:gd name="T6" fmla="*/ 2809081 w 21600"/>
              <a:gd name="T7" fmla="*/ 171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marL="39688" defTabSz="1300163">
              <a:buClr>
                <a:srgbClr val="FFFFFF"/>
              </a:buClr>
              <a:buFont typeface="GillSans" charset="0"/>
              <a:buNone/>
            </a:pPr>
            <a:r>
              <a:rPr lang="fr-FR" sz="2200">
                <a:solidFill>
                  <a:srgbClr val="FFFFFF"/>
                </a:solidFill>
                <a:latin typeface="Gill Sans" charset="0"/>
                <a:ea typeface="Gill Sans" charset="0"/>
                <a:cs typeface="Gill Sans" charset="0"/>
                <a:sym typeface="Gill Sans" charset="0"/>
              </a:rPr>
              <a:t>Faidherbia Albida in teff crop system in Ethiopia</a:t>
            </a:r>
            <a:endParaRPr lang="fr-FR"/>
          </a:p>
        </p:txBody>
      </p:sp>
      <p:sp>
        <p:nvSpPr>
          <p:cNvPr id="21508" name="AutoShape 3"/>
          <p:cNvSpPr>
            <a:spLocks/>
          </p:cNvSpPr>
          <p:nvPr/>
        </p:nvSpPr>
        <p:spPr bwMode="auto">
          <a:xfrm>
            <a:off x="1625600" y="323850"/>
            <a:ext cx="4087813" cy="982663"/>
          </a:xfrm>
          <a:custGeom>
            <a:avLst/>
            <a:gdLst>
              <a:gd name="T0" fmla="*/ 2043907 w 21600"/>
              <a:gd name="T1" fmla="*/ 491331 h 21600"/>
              <a:gd name="T2" fmla="*/ 2043907 w 21600"/>
              <a:gd name="T3" fmla="*/ 491331 h 21600"/>
              <a:gd name="T4" fmla="*/ 2043907 w 21600"/>
              <a:gd name="T5" fmla="*/ 491331 h 21600"/>
              <a:gd name="T6" fmla="*/ 2043907 w 21600"/>
              <a:gd name="T7" fmla="*/ 4913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759D09"/>
              </a:buClr>
              <a:buFont typeface="GillSans" charset="0"/>
              <a:buNone/>
            </a:pPr>
            <a:r>
              <a:rPr lang="fr-FR" sz="5600" b="1" i="1">
                <a:solidFill>
                  <a:srgbClr val="759D09"/>
                </a:solidFill>
                <a:latin typeface="Gill Sans" charset="0"/>
                <a:ea typeface="Gill Sans" charset="0"/>
                <a:cs typeface="Gill Sans" charset="0"/>
                <a:sym typeface="Gill Sans" charset="0"/>
              </a:rPr>
              <a:t>From trees.</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530" name="Picture 1" descr="image.png"/>
          <p:cNvPicPr>
            <a:picLocks noChangeAspect="1"/>
          </p:cNvPicPr>
          <p:nvPr/>
        </p:nvPicPr>
        <p:blipFill>
          <a:blip r:embed="rId3" cstate="print"/>
          <a:srcRect/>
          <a:stretch>
            <a:fillRect/>
          </a:stretch>
        </p:blipFill>
        <p:spPr bwMode="auto">
          <a:xfrm>
            <a:off x="-50800" y="2008188"/>
            <a:ext cx="13003213" cy="8110537"/>
          </a:xfrm>
          <a:prstGeom prst="rect">
            <a:avLst/>
          </a:prstGeom>
          <a:noFill/>
          <a:ln w="12700">
            <a:noFill/>
            <a:miter lim="0"/>
            <a:headEnd/>
            <a:tailEnd/>
          </a:ln>
        </p:spPr>
      </p:pic>
      <p:sp>
        <p:nvSpPr>
          <p:cNvPr id="22531" name="AutoShape 2"/>
          <p:cNvSpPr>
            <a:spLocks/>
          </p:cNvSpPr>
          <p:nvPr/>
        </p:nvSpPr>
        <p:spPr bwMode="auto">
          <a:xfrm>
            <a:off x="238125" y="660400"/>
            <a:ext cx="12024915" cy="1246188"/>
          </a:xfrm>
          <a:custGeom>
            <a:avLst/>
            <a:gdLst>
              <a:gd name="T0" fmla="*/ 6511131 w 21600"/>
              <a:gd name="T1" fmla="*/ 623094 h 21600"/>
              <a:gd name="T2" fmla="*/ 6511131 w 21600"/>
              <a:gd name="T3" fmla="*/ 623094 h 21600"/>
              <a:gd name="T4" fmla="*/ 6511131 w 21600"/>
              <a:gd name="T5" fmla="*/ 623094 h 21600"/>
              <a:gd name="T6" fmla="*/ 6511131 w 21600"/>
              <a:gd name="T7" fmla="*/ 6230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nchor="ctr"/>
          <a:lstStyle/>
          <a:p>
            <a:pPr algn="l" defTabSz="1300163"/>
            <a:r>
              <a:rPr lang="fr-FR" sz="3900" b="1" i="1" dirty="0" err="1">
                <a:latin typeface="Arial" pitchFamily="34" charset="0"/>
                <a:cs typeface="Arial" pitchFamily="34" charset="0"/>
                <a:sym typeface="Arial" pitchFamily="34" charset="0"/>
              </a:rPr>
              <a:t>Maize</a:t>
            </a:r>
            <a:r>
              <a:rPr lang="fr-FR" sz="3900" b="1" i="1" dirty="0">
                <a:latin typeface="Arial" pitchFamily="34" charset="0"/>
                <a:cs typeface="Arial" pitchFamily="34" charset="0"/>
                <a:sym typeface="Arial" pitchFamily="34" charset="0"/>
              </a:rPr>
              <a:t> </a:t>
            </a:r>
            <a:r>
              <a:rPr lang="fr-FR" sz="3900" b="1" i="1" dirty="0" err="1">
                <a:latin typeface="Arial" pitchFamily="34" charset="0"/>
                <a:cs typeface="Arial" pitchFamily="34" charset="0"/>
                <a:sym typeface="Arial" pitchFamily="34" charset="0"/>
              </a:rPr>
              <a:t>yields</a:t>
            </a:r>
            <a:r>
              <a:rPr lang="fr-FR" sz="3900" b="1" i="1" dirty="0">
                <a:latin typeface="Arial" pitchFamily="34" charset="0"/>
                <a:cs typeface="Arial" pitchFamily="34" charset="0"/>
                <a:sym typeface="Arial" pitchFamily="34" charset="0"/>
              </a:rPr>
              <a:t> </a:t>
            </a:r>
            <a:r>
              <a:rPr lang="fr-FR" sz="3900" b="1" i="1" dirty="0" err="1">
                <a:latin typeface="Arial" pitchFamily="34" charset="0"/>
                <a:cs typeface="Arial" pitchFamily="34" charset="0"/>
                <a:sym typeface="Arial" pitchFamily="34" charset="0"/>
              </a:rPr>
              <a:t>with</a:t>
            </a:r>
            <a:r>
              <a:rPr lang="fr-FR" sz="3900" b="1" i="1" dirty="0">
                <a:latin typeface="Arial" pitchFamily="34" charset="0"/>
                <a:cs typeface="Arial" pitchFamily="34" charset="0"/>
                <a:sym typeface="Arial" pitchFamily="34" charset="0"/>
              </a:rPr>
              <a:t> and </a:t>
            </a:r>
            <a:r>
              <a:rPr lang="fr-FR" sz="3900" b="1" i="1" dirty="0" err="1">
                <a:latin typeface="Arial" pitchFamily="34" charset="0"/>
                <a:cs typeface="Arial" pitchFamily="34" charset="0"/>
                <a:sym typeface="Arial" pitchFamily="34" charset="0"/>
              </a:rPr>
              <a:t>without</a:t>
            </a:r>
            <a:r>
              <a:rPr lang="fr-FR" sz="3900" b="1" i="1" dirty="0">
                <a:latin typeface="Arial" pitchFamily="34" charset="0"/>
                <a:cs typeface="Arial" pitchFamily="34" charset="0"/>
                <a:sym typeface="Arial" pitchFamily="34" charset="0"/>
              </a:rPr>
              <a:t> fertiliser </a:t>
            </a:r>
            <a:r>
              <a:rPr lang="fr-FR" sz="3900" b="1" i="1" dirty="0" err="1" smtClean="0">
                <a:latin typeface="Arial" pitchFamily="34" charset="0"/>
                <a:cs typeface="Arial" pitchFamily="34" charset="0"/>
                <a:sym typeface="Arial" pitchFamily="34" charset="0"/>
              </a:rPr>
              <a:t>trees</a:t>
            </a:r>
            <a:endParaRPr lang="fr-FR" sz="3900" b="1" i="1" dirty="0" smtClean="0">
              <a:latin typeface="Arial" pitchFamily="34" charset="0"/>
              <a:cs typeface="Arial" pitchFamily="34" charset="0"/>
              <a:sym typeface="Arial" pitchFamily="34" charset="0"/>
            </a:endParaRPr>
          </a:p>
          <a:p>
            <a:pPr algn="r" defTabSz="1300163"/>
            <a:r>
              <a:rPr lang="fr-FR" sz="2000" b="1" i="1" dirty="0" err="1" smtClean="0"/>
              <a:t>Gliricidia</a:t>
            </a:r>
            <a:r>
              <a:rPr lang="fr-FR" sz="2000" b="1" i="1" dirty="0" smtClean="0"/>
              <a:t> Spp.</a:t>
            </a:r>
            <a:endParaRPr lang="fr-FR" sz="2000" b="1" i="1"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554" name="Picture 1" descr="image.jpg"/>
          <p:cNvPicPr>
            <a:picLocks noChangeAspect="1"/>
          </p:cNvPicPr>
          <p:nvPr/>
        </p:nvPicPr>
        <p:blipFill>
          <a:blip r:embed="rId4" cstate="print"/>
          <a:srcRect/>
          <a:stretch>
            <a:fillRect/>
          </a:stretch>
        </p:blipFill>
        <p:spPr bwMode="auto">
          <a:xfrm>
            <a:off x="0" y="0"/>
            <a:ext cx="13004800" cy="9753600"/>
          </a:xfrm>
          <a:prstGeom prst="rect">
            <a:avLst/>
          </a:prstGeom>
          <a:noFill/>
          <a:ln w="12700" cap="rnd">
            <a:noFill/>
            <a:round/>
            <a:headEnd/>
            <a:tailEnd/>
          </a:ln>
        </p:spPr>
      </p:pic>
      <p:sp>
        <p:nvSpPr>
          <p:cNvPr id="23555" name="AutoShape 2"/>
          <p:cNvSpPr>
            <a:spLocks/>
          </p:cNvSpPr>
          <p:nvPr/>
        </p:nvSpPr>
        <p:spPr bwMode="auto">
          <a:xfrm>
            <a:off x="10728325" y="8451850"/>
            <a:ext cx="1408113" cy="650875"/>
          </a:xfrm>
          <a:custGeom>
            <a:avLst/>
            <a:gdLst>
              <a:gd name="T0" fmla="*/ 704057 w 21600"/>
              <a:gd name="T1" fmla="*/ 325438 h 21600"/>
              <a:gd name="T2" fmla="*/ 704057 w 21600"/>
              <a:gd name="T3" fmla="*/ 325438 h 21600"/>
              <a:gd name="T4" fmla="*/ 704057 w 21600"/>
              <a:gd name="T5" fmla="*/ 325438 h 21600"/>
              <a:gd name="T6" fmla="*/ 704057 w 21600"/>
              <a:gd name="T7" fmla="*/ 3254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211F02"/>
          </a:solidFill>
          <a:ln w="25400" cap="flat" cmpd="sng">
            <a:noFill/>
            <a:prstDash val="solid"/>
            <a:round/>
            <a:headEnd/>
            <a:tailEnd/>
          </a:ln>
        </p:spPr>
        <p:txBody>
          <a:bodyPr lIns="72248" tIns="72248" rIns="72248" bIns="72248" anchor="ctr"/>
          <a:lstStyle/>
          <a:p>
            <a:endParaRPr lang="en-GB"/>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578" name="AutoShape 1"/>
          <p:cNvSpPr>
            <a:spLocks/>
          </p:cNvSpPr>
          <p:nvPr/>
        </p:nvSpPr>
        <p:spPr bwMode="auto">
          <a:xfrm>
            <a:off x="600075" y="984250"/>
            <a:ext cx="12011025" cy="7188200"/>
          </a:xfrm>
          <a:custGeom>
            <a:avLst/>
            <a:gdLst>
              <a:gd name="T0" fmla="*/ 6005513 w 21600"/>
              <a:gd name="T1" fmla="*/ 3594100 h 21600"/>
              <a:gd name="T2" fmla="*/ 6005513 w 21600"/>
              <a:gd name="T3" fmla="*/ 3594100 h 21600"/>
              <a:gd name="T4" fmla="*/ 6005513 w 21600"/>
              <a:gd name="T5" fmla="*/ 3594100 h 21600"/>
              <a:gd name="T6" fmla="*/ 6005513 w 21600"/>
              <a:gd name="T7" fmla="*/ 35941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lstStyle/>
          <a:p>
            <a:pPr algn="l" defTabSz="1300163">
              <a:spcBef>
                <a:spcPts val="1900"/>
              </a:spcBef>
            </a:pPr>
            <a:r>
              <a:rPr lang="fr-FR" sz="4500" b="1" dirty="0">
                <a:latin typeface="Verdana" pitchFamily="34" charset="0"/>
                <a:ea typeface="Verdana" pitchFamily="34" charset="0"/>
                <a:cs typeface="Verdana" pitchFamily="34" charset="0"/>
                <a:sym typeface="Verdana" pitchFamily="34" charset="0"/>
              </a:rPr>
              <a:t>Agroforestry </a:t>
            </a:r>
            <a:r>
              <a:rPr lang="fr-FR" sz="4500" b="1" dirty="0" err="1">
                <a:latin typeface="Verdana" pitchFamily="34" charset="0"/>
                <a:ea typeface="Verdana" pitchFamily="34" charset="0"/>
                <a:cs typeface="Verdana" pitchFamily="34" charset="0"/>
                <a:sym typeface="Verdana" pitchFamily="34" charset="0"/>
              </a:rPr>
              <a:t>brings</a:t>
            </a:r>
            <a:r>
              <a:rPr lang="fr-FR" sz="4500" b="1" dirty="0">
                <a:latin typeface="Verdana" pitchFamily="34" charset="0"/>
                <a:ea typeface="Verdana" pitchFamily="34" charset="0"/>
                <a:cs typeface="Verdana" pitchFamily="34" charset="0"/>
                <a:sym typeface="Verdana" pitchFamily="34" charset="0"/>
              </a:rPr>
              <a:t> massive </a:t>
            </a:r>
            <a:r>
              <a:rPr lang="fr-FR" sz="4500" b="1" dirty="0" err="1">
                <a:latin typeface="Verdana" pitchFamily="34" charset="0"/>
                <a:ea typeface="Verdana" pitchFamily="34" charset="0"/>
                <a:cs typeface="Verdana" pitchFamily="34" charset="0"/>
                <a:sym typeface="Verdana" pitchFamily="34" charset="0"/>
              </a:rPr>
              <a:t>yield</a:t>
            </a:r>
            <a:r>
              <a:rPr lang="fr-FR" sz="4500" b="1" dirty="0">
                <a:latin typeface="Verdana" pitchFamily="34" charset="0"/>
                <a:ea typeface="Verdana" pitchFamily="34" charset="0"/>
                <a:cs typeface="Verdana" pitchFamily="34" charset="0"/>
                <a:sym typeface="Verdana" pitchFamily="34" charset="0"/>
              </a:rPr>
              <a:t> </a:t>
            </a:r>
            <a:r>
              <a:rPr lang="fr-FR" sz="4500" b="1" dirty="0" err="1">
                <a:latin typeface="Verdana" pitchFamily="34" charset="0"/>
                <a:ea typeface="Verdana" pitchFamily="34" charset="0"/>
                <a:cs typeface="Verdana" pitchFamily="34" charset="0"/>
                <a:sym typeface="Verdana" pitchFamily="34" charset="0"/>
              </a:rPr>
              <a:t>increases</a:t>
            </a:r>
            <a:r>
              <a:rPr lang="fr-FR" sz="4500" b="1" dirty="0">
                <a:latin typeface="Verdana" pitchFamily="34" charset="0"/>
                <a:ea typeface="Verdana" pitchFamily="34" charset="0"/>
                <a:cs typeface="Verdana" pitchFamily="34" charset="0"/>
                <a:sym typeface="Verdana" pitchFamily="34" charset="0"/>
              </a:rPr>
              <a:t> in trials</a:t>
            </a:r>
            <a:r>
              <a:rPr lang="fr-FR" sz="4500" b="1" dirty="0" smtClean="0">
                <a:latin typeface="Verdana" pitchFamily="34" charset="0"/>
                <a:ea typeface="Verdana" pitchFamily="34" charset="0"/>
                <a:cs typeface="Verdana" pitchFamily="34" charset="0"/>
                <a:sym typeface="Verdana" pitchFamily="34" charset="0"/>
              </a:rPr>
              <a:t>…</a:t>
            </a:r>
          </a:p>
          <a:p>
            <a:pPr algn="r" defTabSz="1300163">
              <a:spcBef>
                <a:spcPts val="1900"/>
              </a:spcBef>
            </a:pPr>
            <a:r>
              <a:rPr lang="fr-FR" sz="2400" b="1" i="1" dirty="0" smtClean="0"/>
              <a:t>Faidherbia </a:t>
            </a:r>
            <a:r>
              <a:rPr lang="fr-FR" sz="2400" b="1" i="1" dirty="0" err="1" smtClean="0"/>
              <a:t>Albida</a:t>
            </a:r>
            <a:endParaRPr lang="fr-FR" sz="2400" b="1" i="1" dirty="0" smtClean="0"/>
          </a:p>
          <a:p>
            <a:pPr algn="r" defTabSz="1300163">
              <a:spcBef>
                <a:spcPts val="1900"/>
              </a:spcBef>
            </a:pPr>
            <a:endParaRPr lang="fr-FR" sz="1700" dirty="0">
              <a:latin typeface="Gill Sans" charset="0"/>
              <a:ea typeface="Gill Sans" charset="0"/>
              <a:cs typeface="Gill Sans" charset="0"/>
              <a:sym typeface="Gill Sans" charset="0"/>
            </a:endParaRPr>
          </a:p>
          <a:p>
            <a:pPr algn="l" defTabSz="1300163">
              <a:spcBef>
                <a:spcPts val="1600"/>
              </a:spcBef>
            </a:pPr>
            <a:r>
              <a:rPr lang="fr-FR" sz="1900" i="1" dirty="0" err="1" smtClean="0">
                <a:latin typeface="Verdana" pitchFamily="34" charset="0"/>
                <a:ea typeface="Verdana" pitchFamily="34" charset="0"/>
                <a:cs typeface="Verdana" pitchFamily="34" charset="0"/>
                <a:sym typeface="Verdana" pitchFamily="34" charset="0"/>
              </a:rPr>
              <a:t>Maize</a:t>
            </a:r>
            <a:r>
              <a:rPr lang="fr-FR" sz="1900" i="1" dirty="0" smtClean="0">
                <a:latin typeface="Verdana" pitchFamily="34" charset="0"/>
                <a:ea typeface="Verdana" pitchFamily="34" charset="0"/>
                <a:cs typeface="Verdana" pitchFamily="34" charset="0"/>
                <a:sym typeface="Verdana" pitchFamily="34" charset="0"/>
              </a:rPr>
              <a:t> </a:t>
            </a:r>
            <a:r>
              <a:rPr lang="fr-FR" sz="1900" i="1" dirty="0" err="1">
                <a:latin typeface="Verdana" pitchFamily="34" charset="0"/>
                <a:ea typeface="Verdana" pitchFamily="34" charset="0"/>
                <a:cs typeface="Verdana" pitchFamily="34" charset="0"/>
                <a:sym typeface="Verdana" pitchFamily="34" charset="0"/>
              </a:rPr>
              <a:t>yield</a:t>
            </a:r>
            <a:r>
              <a:rPr lang="fr-FR" sz="1900" i="1" dirty="0">
                <a:latin typeface="Verdana" pitchFamily="34" charset="0"/>
                <a:ea typeface="Verdana" pitchFamily="34" charset="0"/>
                <a:cs typeface="Verdana" pitchFamily="34" charset="0"/>
                <a:sym typeface="Verdana" pitchFamily="34" charset="0"/>
              </a:rPr>
              <a:t>, no fertiliser – tonnes per hectare </a:t>
            </a:r>
          </a:p>
          <a:p>
            <a:pPr algn="l" defTabSz="1300163">
              <a:spcBef>
                <a:spcPts val="1900"/>
              </a:spcBef>
            </a:pPr>
            <a:r>
              <a:rPr lang="fr-FR" sz="2800" b="1" dirty="0">
                <a:latin typeface="Helvetica" charset="0"/>
                <a:ea typeface="Helvetica" charset="0"/>
                <a:cs typeface="Helvetica" charset="0"/>
                <a:sym typeface="Helvetica" charset="0"/>
              </a:rPr>
              <a:t>				</a:t>
            </a:r>
            <a:r>
              <a:rPr lang="fr-FR" sz="2800" b="1" dirty="0">
                <a:latin typeface="Verdana" pitchFamily="34" charset="0"/>
                <a:ea typeface="Verdana" pitchFamily="34" charset="0"/>
                <a:cs typeface="Verdana" pitchFamily="34" charset="0"/>
                <a:sym typeface="Verdana" pitchFamily="34" charset="0"/>
              </a:rPr>
              <a:t>  2008</a:t>
            </a:r>
            <a:r>
              <a:rPr lang="fr-FR" sz="2800" b="1" dirty="0">
                <a:latin typeface="Helvetica" charset="0"/>
                <a:ea typeface="Helvetica" charset="0"/>
                <a:cs typeface="Helvetica" charset="0"/>
                <a:sym typeface="Helvetica" charset="0"/>
              </a:rPr>
              <a:t>		</a:t>
            </a:r>
            <a:r>
              <a:rPr lang="fr-FR" sz="2800" b="1" dirty="0">
                <a:latin typeface="Verdana" pitchFamily="34" charset="0"/>
                <a:ea typeface="Verdana" pitchFamily="34" charset="0"/>
                <a:cs typeface="Verdana" pitchFamily="34" charset="0"/>
                <a:sym typeface="Verdana" pitchFamily="34" charset="0"/>
              </a:rPr>
              <a:t>2009</a:t>
            </a:r>
            <a:r>
              <a:rPr lang="fr-FR" sz="2800" b="1" dirty="0">
                <a:latin typeface="Helvetica" charset="0"/>
                <a:ea typeface="Helvetica" charset="0"/>
                <a:cs typeface="Helvetica" charset="0"/>
                <a:sym typeface="Helvetica" charset="0"/>
              </a:rPr>
              <a:t>	</a:t>
            </a:r>
            <a:r>
              <a:rPr lang="fr-FR" sz="2800" b="1" dirty="0">
                <a:latin typeface="Verdana" pitchFamily="34" charset="0"/>
                <a:ea typeface="Verdana" pitchFamily="34" charset="0"/>
                <a:cs typeface="Verdana" pitchFamily="34" charset="0"/>
                <a:sym typeface="Verdana" pitchFamily="34" charset="0"/>
              </a:rPr>
              <a:t>     2010</a:t>
            </a:r>
            <a:r>
              <a:rPr lang="fr-FR" sz="2200" b="1" dirty="0">
                <a:latin typeface="Helvetica" charset="0"/>
                <a:ea typeface="Helvetica" charset="0"/>
                <a:cs typeface="Helvetica" charset="0"/>
                <a:sym typeface="Helvetica" charset="0"/>
              </a:rPr>
              <a:t>	</a:t>
            </a:r>
            <a:endParaRPr lang="fr-FR" sz="1700" dirty="0">
              <a:latin typeface="Gill Sans" charset="0"/>
              <a:ea typeface="Gill Sans" charset="0"/>
              <a:cs typeface="Gill Sans" charset="0"/>
              <a:sym typeface="Gill Sans" charset="0"/>
            </a:endParaRPr>
          </a:p>
          <a:p>
            <a:pPr algn="l" defTabSz="1300163">
              <a:spcBef>
                <a:spcPts val="1400"/>
              </a:spcBef>
            </a:pPr>
            <a:r>
              <a:rPr lang="fr-FR" sz="2200" dirty="0" err="1">
                <a:latin typeface="Verdana" pitchFamily="34" charset="0"/>
                <a:ea typeface="Verdana" pitchFamily="34" charset="0"/>
                <a:cs typeface="Verdana" pitchFamily="34" charset="0"/>
                <a:sym typeface="Verdana" pitchFamily="34" charset="0"/>
              </a:rPr>
              <a:t>Number</a:t>
            </a:r>
            <a:r>
              <a:rPr lang="fr-FR" sz="2200" dirty="0">
                <a:latin typeface="Verdana" pitchFamily="34" charset="0"/>
                <a:ea typeface="Verdana" pitchFamily="34" charset="0"/>
                <a:cs typeface="Verdana" pitchFamily="34" charset="0"/>
                <a:sym typeface="Verdana" pitchFamily="34" charset="0"/>
              </a:rPr>
              <a:t> of trials </a:t>
            </a:r>
            <a:r>
              <a:rPr lang="fr-FR" sz="2200" dirty="0">
                <a:latin typeface="Helvetica" charset="0"/>
                <a:ea typeface="Helvetica" charset="0"/>
                <a:cs typeface="Helvetica" charset="0"/>
                <a:sym typeface="Helvetica" charset="0"/>
              </a:rPr>
              <a:t>			</a:t>
            </a:r>
            <a:r>
              <a:rPr lang="fr-FR" sz="2200" dirty="0">
                <a:latin typeface="Verdana" pitchFamily="34" charset="0"/>
                <a:ea typeface="Verdana" pitchFamily="34" charset="0"/>
                <a:cs typeface="Verdana" pitchFamily="34" charset="0"/>
                <a:sym typeface="Verdana" pitchFamily="34" charset="0"/>
              </a:rPr>
              <a:t>15</a:t>
            </a:r>
            <a:r>
              <a:rPr lang="fr-FR" sz="2200" dirty="0">
                <a:latin typeface="Helvetica" charset="0"/>
                <a:ea typeface="Helvetica" charset="0"/>
                <a:cs typeface="Helvetica" charset="0"/>
                <a:sym typeface="Helvetica" charset="0"/>
              </a:rPr>
              <a:t>		</a:t>
            </a:r>
            <a:r>
              <a:rPr lang="fr-FR" sz="2200" dirty="0">
                <a:latin typeface="Verdana" pitchFamily="34" charset="0"/>
                <a:ea typeface="Verdana" pitchFamily="34" charset="0"/>
                <a:cs typeface="Verdana" pitchFamily="34" charset="0"/>
                <a:sym typeface="Verdana" pitchFamily="34" charset="0"/>
              </a:rPr>
              <a:t>40</a:t>
            </a:r>
            <a:r>
              <a:rPr lang="fr-FR" sz="2200" dirty="0">
                <a:latin typeface="Helvetica" charset="0"/>
                <a:ea typeface="Helvetica" charset="0"/>
                <a:cs typeface="Helvetica" charset="0"/>
                <a:sym typeface="Helvetica" charset="0"/>
              </a:rPr>
              <a:t>		</a:t>
            </a:r>
            <a:r>
              <a:rPr lang="fr-FR" sz="2200" dirty="0" err="1">
                <a:latin typeface="Verdana" pitchFamily="34" charset="0"/>
                <a:ea typeface="Verdana" pitchFamily="34" charset="0"/>
                <a:cs typeface="Verdana" pitchFamily="34" charset="0"/>
                <a:sym typeface="Verdana" pitchFamily="34" charset="0"/>
              </a:rPr>
              <a:t>40</a:t>
            </a:r>
            <a:endParaRPr lang="fr-FR" sz="1700" dirty="0">
              <a:latin typeface="Gill Sans" charset="0"/>
              <a:ea typeface="Gill Sans" charset="0"/>
              <a:cs typeface="Gill Sans" charset="0"/>
              <a:sym typeface="Gill Sans" charset="0"/>
            </a:endParaRPr>
          </a:p>
          <a:p>
            <a:pPr algn="l" defTabSz="1300163">
              <a:spcBef>
                <a:spcPts val="1900"/>
              </a:spcBef>
            </a:pPr>
            <a:r>
              <a:rPr lang="fr-FR" sz="3400" i="1" dirty="0" err="1">
                <a:solidFill>
                  <a:srgbClr val="FF0000"/>
                </a:solidFill>
                <a:latin typeface="Verdana" pitchFamily="34" charset="0"/>
                <a:ea typeface="Verdana" pitchFamily="34" charset="0"/>
                <a:cs typeface="Verdana" pitchFamily="34" charset="0"/>
                <a:sym typeface="Verdana" pitchFamily="34" charset="0"/>
              </a:rPr>
              <a:t>With</a:t>
            </a:r>
            <a:r>
              <a:rPr lang="fr-FR" sz="3400" i="1" dirty="0">
                <a:solidFill>
                  <a:srgbClr val="FF0000"/>
                </a:solidFill>
                <a:latin typeface="Verdana" pitchFamily="34" charset="0"/>
                <a:ea typeface="Verdana" pitchFamily="34" charset="0"/>
                <a:cs typeface="Verdana" pitchFamily="34" charset="0"/>
                <a:sym typeface="Verdana" pitchFamily="34" charset="0"/>
              </a:rPr>
              <a:t> </a:t>
            </a:r>
            <a:r>
              <a:rPr lang="fr-FR" sz="3400" dirty="0">
                <a:solidFill>
                  <a:srgbClr val="FF0000"/>
                </a:solidFill>
                <a:latin typeface="Verdana" pitchFamily="34" charset="0"/>
                <a:ea typeface="Verdana" pitchFamily="34" charset="0"/>
                <a:cs typeface="Verdana" pitchFamily="34" charset="0"/>
                <a:sym typeface="Verdana" pitchFamily="34" charset="0"/>
              </a:rPr>
              <a:t>fertiliser </a:t>
            </a:r>
            <a:r>
              <a:rPr lang="fr-FR" sz="3400" dirty="0" err="1">
                <a:solidFill>
                  <a:srgbClr val="FF0000"/>
                </a:solidFill>
                <a:latin typeface="Verdana" pitchFamily="34" charset="0"/>
                <a:ea typeface="Verdana" pitchFamily="34" charset="0"/>
                <a:cs typeface="Verdana" pitchFamily="34" charset="0"/>
                <a:sym typeface="Verdana" pitchFamily="34" charset="0"/>
              </a:rPr>
              <a:t>trees</a:t>
            </a:r>
            <a:r>
              <a:rPr lang="fr-FR" sz="3400" dirty="0">
                <a:solidFill>
                  <a:srgbClr val="FF0000"/>
                </a:solidFill>
                <a:latin typeface="Verdana" pitchFamily="34" charset="0"/>
                <a:ea typeface="Verdana" pitchFamily="34" charset="0"/>
                <a:cs typeface="Verdana" pitchFamily="34" charset="0"/>
                <a:sym typeface="Verdana" pitchFamily="34" charset="0"/>
              </a:rPr>
              <a:t>     </a:t>
            </a:r>
            <a:r>
              <a:rPr lang="fr-FR" sz="3400" dirty="0">
                <a:solidFill>
                  <a:srgbClr val="FF0000"/>
                </a:solidFill>
                <a:latin typeface="Helvetica" charset="0"/>
                <a:ea typeface="Helvetica" charset="0"/>
                <a:cs typeface="Helvetica" charset="0"/>
                <a:sym typeface="Helvetica" charset="0"/>
              </a:rPr>
              <a:t>	</a:t>
            </a:r>
            <a:r>
              <a:rPr lang="fr-FR" sz="3400" dirty="0">
                <a:solidFill>
                  <a:srgbClr val="FF0000"/>
                </a:solidFill>
                <a:latin typeface="Verdana" pitchFamily="34" charset="0"/>
                <a:ea typeface="Verdana" pitchFamily="34" charset="0"/>
                <a:cs typeface="Verdana" pitchFamily="34" charset="0"/>
                <a:sym typeface="Verdana" pitchFamily="34" charset="0"/>
              </a:rPr>
              <a:t>4.1   </a:t>
            </a:r>
            <a:r>
              <a:rPr lang="fr-FR" sz="3400" dirty="0">
                <a:solidFill>
                  <a:srgbClr val="FF0000"/>
                </a:solidFill>
                <a:latin typeface="Helvetica" charset="0"/>
                <a:ea typeface="Helvetica" charset="0"/>
                <a:cs typeface="Helvetica" charset="0"/>
                <a:sym typeface="Helvetica" charset="0"/>
              </a:rPr>
              <a:t>		</a:t>
            </a:r>
            <a:r>
              <a:rPr lang="fr-FR" sz="3400" dirty="0">
                <a:solidFill>
                  <a:srgbClr val="FF0000"/>
                </a:solidFill>
                <a:latin typeface="Verdana" pitchFamily="34" charset="0"/>
                <a:ea typeface="Verdana" pitchFamily="34" charset="0"/>
                <a:cs typeface="Verdana" pitchFamily="34" charset="0"/>
                <a:sym typeface="Verdana" pitchFamily="34" charset="0"/>
              </a:rPr>
              <a:t>5.1</a:t>
            </a:r>
            <a:r>
              <a:rPr lang="fr-FR" sz="3400" dirty="0">
                <a:solidFill>
                  <a:srgbClr val="FF0000"/>
                </a:solidFill>
                <a:latin typeface="Helvetica" charset="0"/>
                <a:ea typeface="Helvetica" charset="0"/>
                <a:cs typeface="Helvetica" charset="0"/>
                <a:sym typeface="Helvetica" charset="0"/>
              </a:rPr>
              <a:t>		</a:t>
            </a:r>
            <a:r>
              <a:rPr lang="fr-FR" sz="3400" dirty="0">
                <a:solidFill>
                  <a:srgbClr val="FF0000"/>
                </a:solidFill>
                <a:latin typeface="Verdana" pitchFamily="34" charset="0"/>
                <a:ea typeface="Verdana" pitchFamily="34" charset="0"/>
                <a:cs typeface="Verdana" pitchFamily="34" charset="0"/>
                <a:sym typeface="Verdana" pitchFamily="34" charset="0"/>
              </a:rPr>
              <a:t>5.6</a:t>
            </a:r>
            <a:endParaRPr lang="fr-FR" sz="1900" dirty="0">
              <a:solidFill>
                <a:srgbClr val="FF0000"/>
              </a:solidFill>
              <a:latin typeface="Gill Sans" charset="0"/>
              <a:ea typeface="Gill Sans" charset="0"/>
              <a:cs typeface="Gill Sans" charset="0"/>
              <a:sym typeface="Gill Sans" charset="0"/>
            </a:endParaRPr>
          </a:p>
          <a:p>
            <a:pPr algn="l" defTabSz="1300163">
              <a:spcBef>
                <a:spcPts val="1900"/>
              </a:spcBef>
            </a:pPr>
            <a:r>
              <a:rPr lang="fr-FR" sz="2800" i="1" dirty="0" err="1">
                <a:latin typeface="Verdana" pitchFamily="34" charset="0"/>
                <a:ea typeface="Verdana" pitchFamily="34" charset="0"/>
                <a:cs typeface="Verdana" pitchFamily="34" charset="0"/>
                <a:sym typeface="Verdana" pitchFamily="34" charset="0"/>
              </a:rPr>
              <a:t>Without</a:t>
            </a:r>
            <a:r>
              <a:rPr lang="fr-FR" sz="2800" i="1" dirty="0">
                <a:latin typeface="Verdana" pitchFamily="34" charset="0"/>
                <a:ea typeface="Verdana" pitchFamily="34" charset="0"/>
                <a:cs typeface="Verdana" pitchFamily="34" charset="0"/>
                <a:sym typeface="Verdana" pitchFamily="34" charset="0"/>
              </a:rPr>
              <a:t> </a:t>
            </a:r>
            <a:r>
              <a:rPr lang="fr-FR" sz="2800" i="1" dirty="0" err="1">
                <a:latin typeface="Verdana" pitchFamily="34" charset="0"/>
                <a:ea typeface="Verdana" pitchFamily="34" charset="0"/>
                <a:cs typeface="Verdana" pitchFamily="34" charset="0"/>
                <a:sym typeface="Verdana" pitchFamily="34" charset="0"/>
              </a:rPr>
              <a:t>trees</a:t>
            </a:r>
            <a:r>
              <a:rPr lang="fr-FR" sz="2800" i="1" dirty="0">
                <a:latin typeface="Verdana" pitchFamily="34" charset="0"/>
                <a:ea typeface="Verdana" pitchFamily="34" charset="0"/>
                <a:cs typeface="Verdana" pitchFamily="34" charset="0"/>
                <a:sym typeface="Verdana" pitchFamily="34" charset="0"/>
              </a:rPr>
              <a:t>			</a:t>
            </a:r>
            <a:r>
              <a:rPr lang="fr-FR" sz="2800" dirty="0">
                <a:latin typeface="Verdana" pitchFamily="34" charset="0"/>
                <a:ea typeface="Verdana" pitchFamily="34" charset="0"/>
                <a:cs typeface="Verdana" pitchFamily="34" charset="0"/>
                <a:sym typeface="Verdana" pitchFamily="34" charset="0"/>
              </a:rPr>
              <a:t>1.3    </a:t>
            </a:r>
            <a:r>
              <a:rPr lang="fr-FR" sz="2800" dirty="0">
                <a:latin typeface="Helvetica" charset="0"/>
                <a:ea typeface="Helvetica" charset="0"/>
                <a:cs typeface="Helvetica" charset="0"/>
                <a:sym typeface="Helvetica" charset="0"/>
              </a:rPr>
              <a:t>		</a:t>
            </a:r>
            <a:r>
              <a:rPr lang="fr-FR" sz="2800" dirty="0">
                <a:latin typeface="Verdana" pitchFamily="34" charset="0"/>
                <a:ea typeface="Verdana" pitchFamily="34" charset="0"/>
                <a:cs typeface="Verdana" pitchFamily="34" charset="0"/>
                <a:sym typeface="Verdana" pitchFamily="34" charset="0"/>
              </a:rPr>
              <a:t>2.6       </a:t>
            </a:r>
            <a:r>
              <a:rPr lang="fr-FR" sz="2800" dirty="0">
                <a:latin typeface="Helvetica" charset="0"/>
                <a:ea typeface="Helvetica" charset="0"/>
                <a:cs typeface="Helvetica" charset="0"/>
                <a:sym typeface="Helvetica" charset="0"/>
              </a:rPr>
              <a:t>	</a:t>
            </a:r>
            <a:r>
              <a:rPr lang="fr-FR" sz="2800" dirty="0">
                <a:latin typeface="Verdana" pitchFamily="34" charset="0"/>
                <a:ea typeface="Verdana" pitchFamily="34" charset="0"/>
                <a:cs typeface="Verdana" pitchFamily="34" charset="0"/>
                <a:sym typeface="Verdana" pitchFamily="34" charset="0"/>
              </a:rPr>
              <a:t>2.6</a:t>
            </a:r>
            <a:endParaRPr lang="fr-FR" sz="1700" dirty="0">
              <a:latin typeface="Gill Sans" charset="0"/>
              <a:ea typeface="Gill Sans" charset="0"/>
              <a:cs typeface="Gill Sans" charset="0"/>
              <a:sym typeface="Gill Sans" charset="0"/>
            </a:endParaRPr>
          </a:p>
          <a:p>
            <a:pPr algn="l" defTabSz="1300163">
              <a:spcBef>
                <a:spcPts val="300"/>
              </a:spcBef>
            </a:pPr>
            <a:r>
              <a:rPr lang="fr-FR" sz="700" dirty="0">
                <a:latin typeface="Verdana" pitchFamily="34" charset="0"/>
                <a:ea typeface="Verdana" pitchFamily="34" charset="0"/>
                <a:cs typeface="Verdana" pitchFamily="34" charset="0"/>
                <a:sym typeface="Verdana" pitchFamily="34" charset="0"/>
              </a:rPr>
              <a:t>________________________________________________________________________________________________________________________________________________________________________________________________</a:t>
            </a:r>
            <a:endParaRPr lang="fr-FR" dirty="0"/>
          </a:p>
        </p:txBody>
      </p:sp>
      <p:sp>
        <p:nvSpPr>
          <p:cNvPr id="3" name="Text Box 3"/>
          <p:cNvSpPr txBox="1">
            <a:spLocks/>
          </p:cNvSpPr>
          <p:nvPr/>
        </p:nvSpPr>
        <p:spPr bwMode="auto">
          <a:xfrm>
            <a:off x="1878196" y="7531804"/>
            <a:ext cx="9403280" cy="400110"/>
          </a:xfrm>
          <a:prstGeom prst="rect">
            <a:avLst/>
          </a:prstGeom>
          <a:noFill/>
          <a:ln w="25400">
            <a:noFill/>
            <a:miter lim="800000"/>
            <a:headEnd/>
            <a:tailEnd/>
          </a:ln>
        </p:spPr>
        <p:txBody>
          <a:bodyPr wrap="none">
            <a:spAutoFit/>
          </a:bodyPr>
          <a:lstStyle/>
          <a:p>
            <a:r>
              <a:rPr lang="en-US" sz="2000" i="1" dirty="0"/>
              <a:t>With </a:t>
            </a:r>
            <a:r>
              <a:rPr lang="en-US" sz="2000" i="1" dirty="0" smtClean="0"/>
              <a:t>trees </a:t>
            </a:r>
            <a:r>
              <a:rPr lang="en-US" sz="2000" i="1" dirty="0"/>
              <a:t>and no </a:t>
            </a:r>
            <a:r>
              <a:rPr lang="en-US" sz="2000" i="1" dirty="0" err="1"/>
              <a:t>fertiliser</a:t>
            </a:r>
            <a:r>
              <a:rPr lang="en-US" sz="2000" i="1" dirty="0"/>
              <a:t>, yields exceed the average yield observed in East Asia</a:t>
            </a: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2" name="Rectangle 1"/>
          <p:cNvSpPr>
            <a:spLocks/>
          </p:cNvSpPr>
          <p:nvPr/>
        </p:nvSpPr>
        <p:spPr bwMode="auto">
          <a:xfrm>
            <a:off x="974725" y="1158875"/>
            <a:ext cx="11487150" cy="7964488"/>
          </a:xfrm>
          <a:prstGeom prst="rect">
            <a:avLst/>
          </a:prstGeom>
          <a:noFill/>
          <a:ln w="12700">
            <a:noFill/>
            <a:miter lim="0"/>
            <a:headEnd/>
            <a:tailEnd/>
          </a:ln>
        </p:spPr>
        <p:txBody>
          <a:bodyPr lIns="72248" tIns="72248" rIns="72248" bIns="72248"/>
          <a:lstStyle/>
          <a:p>
            <a:pPr marL="285750" indent="-285750" algn="l"/>
            <a:r>
              <a:rPr lang="fr-FR" sz="6000" dirty="0"/>
              <a:t>By 2050, </a:t>
            </a:r>
            <a:r>
              <a:rPr lang="fr-FR" sz="6000" dirty="0" err="1"/>
              <a:t>we</a:t>
            </a:r>
            <a:r>
              <a:rPr lang="fr-FR" sz="6000" dirty="0"/>
              <a:t> </a:t>
            </a:r>
            <a:r>
              <a:rPr lang="fr-FR" sz="6000" dirty="0" err="1"/>
              <a:t>need</a:t>
            </a:r>
            <a:r>
              <a:rPr lang="fr-FR" sz="6000" dirty="0"/>
              <a:t> to…</a:t>
            </a:r>
          </a:p>
          <a:p>
            <a:pPr marL="285750" indent="-285750" algn="l">
              <a:spcBef>
                <a:spcPts val="4200"/>
              </a:spcBef>
              <a:buSzPct val="100000"/>
              <a:buFontTx/>
              <a:buChar char="•"/>
            </a:pPr>
            <a:r>
              <a:rPr lang="fr-FR" sz="3800" dirty="0" err="1"/>
              <a:t>Produce</a:t>
            </a:r>
            <a:r>
              <a:rPr lang="fr-FR" sz="3800" dirty="0"/>
              <a:t> 60% more </a:t>
            </a:r>
            <a:r>
              <a:rPr lang="fr-FR" sz="3800" dirty="0" err="1"/>
              <a:t>food</a:t>
            </a:r>
            <a:r>
              <a:rPr lang="fr-FR" sz="3800" dirty="0"/>
              <a:t> on ~ the </a:t>
            </a:r>
            <a:r>
              <a:rPr lang="fr-FR" sz="3800" dirty="0" err="1"/>
              <a:t>same</a:t>
            </a:r>
            <a:r>
              <a:rPr lang="fr-FR" sz="3800" dirty="0"/>
              <a:t> </a:t>
            </a:r>
            <a:r>
              <a:rPr lang="fr-FR" sz="3800" dirty="0" err="1"/>
              <a:t>amount</a:t>
            </a:r>
            <a:r>
              <a:rPr lang="fr-FR" sz="3800" dirty="0"/>
              <a:t> of land</a:t>
            </a:r>
          </a:p>
          <a:p>
            <a:pPr marL="285750" indent="-285750" algn="l">
              <a:spcBef>
                <a:spcPts val="4200"/>
              </a:spcBef>
              <a:buSzPct val="100000"/>
              <a:buFontTx/>
              <a:buChar char="•"/>
            </a:pPr>
            <a:r>
              <a:rPr lang="fr-FR" sz="3800" dirty="0" err="1"/>
              <a:t>Make</a:t>
            </a:r>
            <a:r>
              <a:rPr lang="fr-FR" sz="3800" dirty="0"/>
              <a:t> </a:t>
            </a:r>
            <a:r>
              <a:rPr lang="fr-FR" sz="3800" dirty="0" err="1"/>
              <a:t>farms</a:t>
            </a:r>
            <a:r>
              <a:rPr lang="fr-FR" sz="3800" dirty="0"/>
              <a:t>, </a:t>
            </a:r>
            <a:r>
              <a:rPr lang="fr-FR" sz="3800" dirty="0" err="1"/>
              <a:t>fields</a:t>
            </a:r>
            <a:r>
              <a:rPr lang="fr-FR" sz="3800" dirty="0"/>
              <a:t> and </a:t>
            </a:r>
            <a:r>
              <a:rPr lang="fr-FR" sz="3800" dirty="0" err="1"/>
              <a:t>landscapes</a:t>
            </a:r>
            <a:r>
              <a:rPr lang="fr-FR" sz="3800" dirty="0"/>
              <a:t> more </a:t>
            </a:r>
            <a:r>
              <a:rPr lang="fr-FR" sz="3800" dirty="0" err="1"/>
              <a:t>resistant</a:t>
            </a:r>
            <a:r>
              <a:rPr lang="fr-FR" sz="3800" dirty="0"/>
              <a:t> to </a:t>
            </a:r>
            <a:r>
              <a:rPr lang="fr-FR" sz="3800" dirty="0" err="1" smtClean="0"/>
              <a:t>climate</a:t>
            </a:r>
            <a:r>
              <a:rPr lang="fr-FR" sz="3800" dirty="0" smtClean="0"/>
              <a:t> change</a:t>
            </a:r>
            <a:endParaRPr lang="fr-FR" sz="3800" dirty="0"/>
          </a:p>
          <a:p>
            <a:pPr marL="285750" indent="-285750" algn="l">
              <a:spcBef>
                <a:spcPts val="4200"/>
              </a:spcBef>
              <a:buSzPct val="100000"/>
              <a:buFontTx/>
              <a:buChar char="•"/>
            </a:pPr>
            <a:r>
              <a:rPr lang="fr-FR" sz="3800" dirty="0" err="1"/>
              <a:t>Massively</a:t>
            </a:r>
            <a:r>
              <a:rPr lang="fr-FR" sz="3800" dirty="0"/>
              <a:t> </a:t>
            </a:r>
            <a:r>
              <a:rPr lang="fr-FR" sz="3800" dirty="0" err="1"/>
              <a:t>reduce</a:t>
            </a:r>
            <a:r>
              <a:rPr lang="fr-FR" sz="3800" dirty="0"/>
              <a:t> GHG </a:t>
            </a:r>
            <a:r>
              <a:rPr lang="fr-FR" sz="3800" dirty="0" err="1"/>
              <a:t>emissions</a:t>
            </a:r>
            <a:r>
              <a:rPr lang="fr-FR" sz="3800" dirty="0"/>
              <a:t> </a:t>
            </a:r>
            <a:r>
              <a:rPr lang="fr-FR" sz="3800" dirty="0" err="1"/>
              <a:t>from</a:t>
            </a:r>
            <a:r>
              <a:rPr lang="fr-FR" sz="3800" dirty="0"/>
              <a:t> land use.</a:t>
            </a:r>
            <a:endParaRPr lang="fr-FR" sz="2800" dirty="0"/>
          </a:p>
        </p:txBody>
      </p:sp>
      <p:sp>
        <p:nvSpPr>
          <p:cNvPr id="5123" name="AutoShape 2"/>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3</a:t>
            </a:r>
            <a:endParaRPr lang="fr-F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602" name="AutoShape 1"/>
          <p:cNvSpPr>
            <a:spLocks/>
          </p:cNvSpPr>
          <p:nvPr/>
        </p:nvSpPr>
        <p:spPr bwMode="auto">
          <a:xfrm>
            <a:off x="974725" y="1290638"/>
            <a:ext cx="11306175" cy="7594600"/>
          </a:xfrm>
          <a:custGeom>
            <a:avLst/>
            <a:gdLst>
              <a:gd name="T0" fmla="*/ 5653088 w 21600"/>
              <a:gd name="T1" fmla="*/ 3797300 h 21600"/>
              <a:gd name="T2" fmla="*/ 5653088 w 21600"/>
              <a:gd name="T3" fmla="*/ 3797300 h 21600"/>
              <a:gd name="T4" fmla="*/ 5653088 w 21600"/>
              <a:gd name="T5" fmla="*/ 3797300 h 21600"/>
              <a:gd name="T6" fmla="*/ 5653088 w 21600"/>
              <a:gd name="T7" fmla="*/ 3797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lstStyle/>
          <a:p>
            <a:pPr algn="l" defTabSz="1300163"/>
            <a:r>
              <a:rPr lang="fr-FR" sz="4500" b="1">
                <a:latin typeface="Verdana" pitchFamily="34" charset="0"/>
                <a:ea typeface="Verdana" pitchFamily="34" charset="0"/>
                <a:cs typeface="Verdana" pitchFamily="34" charset="0"/>
                <a:sym typeface="Verdana" pitchFamily="34" charset="0"/>
              </a:rPr>
              <a:t>… and on farmer’s fields.</a:t>
            </a:r>
            <a:endParaRPr lang="fr-FR" sz="1700">
              <a:latin typeface="Gill Sans" charset="0"/>
              <a:ea typeface="Gill Sans" charset="0"/>
              <a:cs typeface="Gill Sans" charset="0"/>
              <a:sym typeface="Gill Sans" charset="0"/>
            </a:endParaRPr>
          </a:p>
          <a:p>
            <a:pPr algn="l" defTabSz="1300163"/>
            <a:endParaRPr lang="fr-FR" sz="4500" b="1">
              <a:latin typeface="Verdana" pitchFamily="34" charset="0"/>
              <a:ea typeface="Verdana" pitchFamily="34" charset="0"/>
              <a:cs typeface="Verdana" pitchFamily="34" charset="0"/>
              <a:sym typeface="Verdana" pitchFamily="34" charset="0"/>
            </a:endParaRPr>
          </a:p>
          <a:p>
            <a:pPr algn="l" defTabSz="1300163"/>
            <a:endParaRPr lang="fr-FR" sz="4500" b="1">
              <a:latin typeface="Verdana" pitchFamily="34" charset="0"/>
              <a:ea typeface="Verdana" pitchFamily="34" charset="0"/>
              <a:cs typeface="Verdana" pitchFamily="34" charset="0"/>
              <a:sym typeface="Verdana" pitchFamily="34" charset="0"/>
            </a:endParaRPr>
          </a:p>
          <a:p>
            <a:pPr algn="l" defTabSz="1300163"/>
            <a:endParaRPr lang="fr-FR" sz="1200" b="1">
              <a:latin typeface="Arial" pitchFamily="34" charset="0"/>
              <a:cs typeface="Arial" pitchFamily="34" charset="0"/>
              <a:sym typeface="Arial" pitchFamily="34" charset="0"/>
            </a:endParaRPr>
          </a:p>
          <a:p>
            <a:pPr algn="l" defTabSz="1300163"/>
            <a:r>
              <a:rPr lang="fr-FR" sz="3900">
                <a:latin typeface="Helvetica" charset="0"/>
                <a:ea typeface="Helvetica" charset="0"/>
                <a:cs typeface="Helvetica" charset="0"/>
                <a:sym typeface="Helvetica" charset="0"/>
              </a:rPr>
              <a:t>					</a:t>
            </a:r>
            <a:r>
              <a:rPr lang="fr-FR" sz="3900" b="1">
                <a:latin typeface="Arial" pitchFamily="34" charset="0"/>
                <a:cs typeface="Arial" pitchFamily="34" charset="0"/>
                <a:sym typeface="Arial" pitchFamily="34" charset="0"/>
              </a:rPr>
              <a:t>maize yield (t/ha)</a:t>
            </a:r>
            <a:endParaRPr lang="fr-FR" sz="1700">
              <a:latin typeface="Gill Sans" charset="0"/>
              <a:ea typeface="Gill Sans" charset="0"/>
              <a:cs typeface="Gill Sans" charset="0"/>
              <a:sym typeface="Gill Sans" charset="0"/>
            </a:endParaRPr>
          </a:p>
          <a:p>
            <a:pPr algn="l" defTabSz="1300163"/>
            <a:endParaRPr lang="fr-FR" sz="1200" b="1">
              <a:latin typeface="Arial" pitchFamily="34" charset="0"/>
              <a:cs typeface="Arial" pitchFamily="34" charset="0"/>
              <a:sym typeface="Arial" pitchFamily="34" charset="0"/>
            </a:endParaRPr>
          </a:p>
          <a:p>
            <a:pPr algn="l" defTabSz="1300163"/>
            <a:r>
              <a:rPr lang="fr-FR" sz="3900">
                <a:latin typeface="Arial" pitchFamily="34" charset="0"/>
                <a:cs typeface="Arial" pitchFamily="34" charset="0"/>
                <a:sym typeface="Arial" pitchFamily="34" charset="0"/>
              </a:rPr>
              <a:t>Maize only </a:t>
            </a:r>
            <a:r>
              <a:rPr lang="fr-FR" sz="3900">
                <a:latin typeface="Helvetica" charset="0"/>
                <a:ea typeface="Helvetica" charset="0"/>
                <a:cs typeface="Helvetica" charset="0"/>
                <a:sym typeface="Helvetica" charset="0"/>
              </a:rPr>
              <a:t>				</a:t>
            </a:r>
            <a:r>
              <a:rPr lang="fr-FR" sz="3900">
                <a:latin typeface="Arial" pitchFamily="34" charset="0"/>
                <a:cs typeface="Arial" pitchFamily="34" charset="0"/>
                <a:sym typeface="Arial" pitchFamily="34" charset="0"/>
              </a:rPr>
              <a:t>1.30 </a:t>
            </a:r>
            <a:r>
              <a:rPr lang="fr-FR" sz="3900">
                <a:latin typeface="Helvetica" charset="0"/>
                <a:ea typeface="Helvetica" charset="0"/>
                <a:cs typeface="Helvetica" charset="0"/>
                <a:sym typeface="Helvetica" charset="0"/>
              </a:rPr>
              <a:t>	</a:t>
            </a:r>
            <a:endParaRPr lang="fr-FR" sz="1700">
              <a:latin typeface="Gill Sans" charset="0"/>
              <a:ea typeface="Gill Sans" charset="0"/>
              <a:cs typeface="Gill Sans" charset="0"/>
              <a:sym typeface="Gill Sans" charset="0"/>
            </a:endParaRPr>
          </a:p>
          <a:p>
            <a:pPr algn="l" defTabSz="1300163"/>
            <a:endParaRPr lang="fr-FR" sz="1200" b="1">
              <a:latin typeface="Arial" pitchFamily="34" charset="0"/>
              <a:cs typeface="Arial" pitchFamily="34" charset="0"/>
              <a:sym typeface="Arial" pitchFamily="34" charset="0"/>
            </a:endParaRPr>
          </a:p>
          <a:p>
            <a:pPr algn="l" defTabSz="1300163"/>
            <a:endParaRPr lang="fr-FR" sz="1400" b="1">
              <a:latin typeface="Times New Roman" pitchFamily="18" charset="0"/>
              <a:cs typeface="Times New Roman" pitchFamily="18" charset="0"/>
              <a:sym typeface="Times New Roman" pitchFamily="18" charset="0"/>
            </a:endParaRPr>
          </a:p>
          <a:p>
            <a:pPr algn="l" defTabSz="1300163"/>
            <a:r>
              <a:rPr lang="fr-FR" sz="3900" b="1">
                <a:solidFill>
                  <a:srgbClr val="FF0000"/>
                </a:solidFill>
                <a:latin typeface="Arial" pitchFamily="34" charset="0"/>
                <a:cs typeface="Arial" pitchFamily="34" charset="0"/>
                <a:sym typeface="Arial" pitchFamily="34" charset="0"/>
              </a:rPr>
              <a:t>Maize + fertilizer trees  </a:t>
            </a:r>
            <a:r>
              <a:rPr lang="fr-FR" sz="3900">
                <a:solidFill>
                  <a:srgbClr val="FF0000"/>
                </a:solidFill>
                <a:latin typeface="Helvetica" charset="0"/>
                <a:ea typeface="Helvetica" charset="0"/>
                <a:cs typeface="Helvetica" charset="0"/>
                <a:sym typeface="Helvetica" charset="0"/>
              </a:rPr>
              <a:t>	</a:t>
            </a:r>
            <a:r>
              <a:rPr lang="fr-FR" sz="3900">
                <a:solidFill>
                  <a:srgbClr val="FF0000"/>
                </a:solidFill>
                <a:latin typeface="Arial" pitchFamily="34" charset="0"/>
                <a:cs typeface="Arial" pitchFamily="34" charset="0"/>
                <a:sym typeface="Arial" pitchFamily="34" charset="0"/>
              </a:rPr>
              <a:t>3.05 </a:t>
            </a:r>
            <a:r>
              <a:rPr lang="fr-FR" sz="2500">
                <a:latin typeface="Arial" pitchFamily="34" charset="0"/>
                <a:cs typeface="Arial" pitchFamily="34" charset="0"/>
                <a:sym typeface="Arial" pitchFamily="34" charset="0"/>
              </a:rPr>
              <a:t>__________________________________________________________</a:t>
            </a:r>
            <a:endParaRPr lang="fr-FR" sz="1700">
              <a:latin typeface="Gill Sans" charset="0"/>
              <a:ea typeface="Gill Sans" charset="0"/>
              <a:cs typeface="Gill Sans" charset="0"/>
              <a:sym typeface="Gill Sans" charset="0"/>
            </a:endParaRPr>
          </a:p>
          <a:p>
            <a:pPr algn="l" defTabSz="1300163"/>
            <a:endParaRPr lang="fr-FR" sz="2500">
              <a:latin typeface="Arial" pitchFamily="34" charset="0"/>
              <a:cs typeface="Arial" pitchFamily="34" charset="0"/>
              <a:sym typeface="Arial" pitchFamily="34" charset="0"/>
            </a:endParaRPr>
          </a:p>
          <a:p>
            <a:pPr algn="l" defTabSz="1300163"/>
            <a:r>
              <a:rPr lang="fr-FR" sz="2800">
                <a:latin typeface="Arial" pitchFamily="34" charset="0"/>
                <a:cs typeface="Arial" pitchFamily="34" charset="0"/>
                <a:sym typeface="Arial" pitchFamily="34" charset="0"/>
              </a:rPr>
              <a:t>2011 Survey of farms in six Malawi districts (Mzimba, Lilongwe, Mulanje, Salima, Thyolo and Machinga) </a:t>
            </a:r>
            <a:endParaRPr lang="fr-FR"/>
          </a:p>
        </p:txBody>
      </p:sp>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7650" name="Picture 1" descr="image.jpg"/>
          <p:cNvPicPr>
            <a:picLocks noChangeAspect="1"/>
          </p:cNvPicPr>
          <p:nvPr/>
        </p:nvPicPr>
        <p:blipFill>
          <a:blip r:embed="rId3" cstate="print"/>
          <a:srcRect/>
          <a:stretch>
            <a:fillRect/>
          </a:stretch>
        </p:blipFill>
        <p:spPr bwMode="auto">
          <a:xfrm>
            <a:off x="0" y="1082675"/>
            <a:ext cx="13004800" cy="8670925"/>
          </a:xfrm>
          <a:prstGeom prst="rect">
            <a:avLst/>
          </a:prstGeom>
          <a:noFill/>
          <a:ln w="12700">
            <a:noFill/>
            <a:miter lim="0"/>
            <a:headEnd/>
            <a:tailEnd/>
          </a:ln>
        </p:spPr>
      </p:pic>
      <p:sp>
        <p:nvSpPr>
          <p:cNvPr id="27651" name="AutoShape 2"/>
          <p:cNvSpPr>
            <a:spLocks/>
          </p:cNvSpPr>
          <p:nvPr/>
        </p:nvSpPr>
        <p:spPr bwMode="auto">
          <a:xfrm>
            <a:off x="1230313" y="1247775"/>
            <a:ext cx="10872787" cy="1270000"/>
          </a:xfrm>
          <a:custGeom>
            <a:avLst/>
            <a:gdLst>
              <a:gd name="T0" fmla="*/ 5436394 w 21600"/>
              <a:gd name="T1" fmla="*/ 635000 h 21600"/>
              <a:gd name="T2" fmla="*/ 5436394 w 21600"/>
              <a:gd name="T3" fmla="*/ 635000 h 21600"/>
              <a:gd name="T4" fmla="*/ 5436394 w 21600"/>
              <a:gd name="T5" fmla="*/ 635000 h 21600"/>
              <a:gd name="T6" fmla="*/ 5436394 w 21600"/>
              <a:gd name="T7" fmla="*/ 6350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lstStyle/>
          <a:p>
            <a:pPr algn="l" defTabSz="1296988">
              <a:buClr>
                <a:srgbClr val="000000"/>
              </a:buClr>
              <a:buFont typeface="ArialMT" charset="0"/>
              <a:buNone/>
            </a:pPr>
            <a:r>
              <a:rPr lang="fr-FR" sz="4500" b="1">
                <a:latin typeface="Arial" pitchFamily="34" charset="0"/>
                <a:cs typeface="Arial" pitchFamily="34" charset="0"/>
                <a:sym typeface="Arial" pitchFamily="34" charset="0"/>
              </a:rPr>
              <a:t>Then...</a:t>
            </a:r>
          </a:p>
          <a:p>
            <a:pPr algn="l" defTabSz="1296988">
              <a:buClr>
                <a:srgbClr val="000000"/>
              </a:buClr>
              <a:buFont typeface="ArialMT" charset="0"/>
              <a:buNone/>
            </a:pPr>
            <a:r>
              <a:rPr lang="fr-FR" sz="3400" b="1">
                <a:latin typeface="Arial" pitchFamily="34" charset="0"/>
                <a:cs typeface="Arial" pitchFamily="34" charset="0"/>
                <a:sym typeface="Arial" pitchFamily="34" charset="0"/>
              </a:rPr>
              <a:t>Zinder, Niger, 1980s</a:t>
            </a:r>
            <a:endParaRPr lang="fr-FR"/>
          </a:p>
        </p:txBody>
      </p:sp>
      <p:pic>
        <p:nvPicPr>
          <p:cNvPr id="27652" name="Picture 3" descr="image.jpg"/>
          <p:cNvPicPr>
            <a:picLocks noChangeAspect="1"/>
          </p:cNvPicPr>
          <p:nvPr/>
        </p:nvPicPr>
        <p:blipFill>
          <a:blip r:embed="rId4" cstate="print"/>
          <a:srcRect/>
          <a:stretch>
            <a:fillRect/>
          </a:stretch>
        </p:blipFill>
        <p:spPr bwMode="auto">
          <a:xfrm>
            <a:off x="11053763" y="107950"/>
            <a:ext cx="1733550" cy="1481138"/>
          </a:xfrm>
          <a:prstGeom prst="rect">
            <a:avLst/>
          </a:prstGeom>
          <a:noFill/>
          <a:ln w="12700">
            <a:noFill/>
            <a:miter lim="0"/>
            <a:headEnd/>
            <a:tailEnd/>
          </a:ln>
        </p:spPr>
      </p:pic>
      <p:sp>
        <p:nvSpPr>
          <p:cNvPr id="27653" name="AutoShape 4"/>
          <p:cNvSpPr>
            <a:spLocks/>
          </p:cNvSpPr>
          <p:nvPr/>
        </p:nvSpPr>
        <p:spPr bwMode="auto">
          <a:xfrm>
            <a:off x="11812588" y="1189038"/>
            <a:ext cx="123825" cy="111125"/>
          </a:xfrm>
          <a:custGeom>
            <a:avLst/>
            <a:gdLst>
              <a:gd name="T0" fmla="*/ 61912 w 21600"/>
              <a:gd name="T1" fmla="*/ 55563 h 21600"/>
              <a:gd name="T2" fmla="*/ 61912 w 21600"/>
              <a:gd name="T3" fmla="*/ 55563 h 21600"/>
              <a:gd name="T4" fmla="*/ 61912 w 21600"/>
              <a:gd name="T5" fmla="*/ 55563 h 21600"/>
              <a:gd name="T6" fmla="*/ 61912 w 21600"/>
              <a:gd name="T7" fmla="*/ 555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E21202"/>
          </a:solidFill>
          <a:ln w="19265" cap="flat" cmpd="sng">
            <a:solidFill>
              <a:srgbClr val="000000"/>
            </a:solidFill>
            <a:prstDash val="solid"/>
            <a:round/>
            <a:headEnd/>
            <a:tailEnd/>
          </a:ln>
        </p:spPr>
        <p:txBody>
          <a:bodyPr lIns="72248" tIns="72248" rIns="72248" bIns="72248" anchor="ctr"/>
          <a:lstStyle/>
          <a:p>
            <a:endParaRPr lang="en-GB"/>
          </a:p>
        </p:txBody>
      </p:sp>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674" name="Rectangle 1"/>
          <p:cNvSpPr>
            <a:spLocks noGrp="1" noChangeArrowheads="1"/>
          </p:cNvSpPr>
          <p:nvPr>
            <p:ph idx="1"/>
          </p:nvPr>
        </p:nvSpPr>
        <p:spPr>
          <a:xfrm>
            <a:off x="322263" y="1300163"/>
            <a:ext cx="11706225" cy="8453437"/>
          </a:xfrm>
        </p:spPr>
        <p:txBody>
          <a:bodyPr lIns="54186" tIns="54186" rIns="0" bIns="54186" anchor="t"/>
          <a:lstStyle/>
          <a:p>
            <a:pPr defTabSz="1300163" eaLnBrk="1">
              <a:spcBef>
                <a:spcPts val="800"/>
              </a:spcBef>
            </a:pPr>
            <a:endParaRPr lang="fr-FR" sz="3400" smtClean="0">
              <a:latin typeface="Verdana" pitchFamily="34" charset="0"/>
              <a:ea typeface="Verdana" pitchFamily="34" charset="0"/>
              <a:cs typeface="Verdana" pitchFamily="34" charset="0"/>
              <a:sym typeface="Verdana" pitchFamily="34" charset="0"/>
            </a:endParaRPr>
          </a:p>
        </p:txBody>
      </p:sp>
      <p:pic>
        <p:nvPicPr>
          <p:cNvPr id="28675" name="Picture 2" descr="image.jpg"/>
          <p:cNvPicPr>
            <a:picLocks noChangeAspect="1"/>
          </p:cNvPicPr>
          <p:nvPr/>
        </p:nvPicPr>
        <p:blipFill>
          <a:blip r:embed="rId3" cstate="print"/>
          <a:srcRect/>
          <a:stretch>
            <a:fillRect/>
          </a:stretch>
        </p:blipFill>
        <p:spPr bwMode="auto">
          <a:xfrm>
            <a:off x="0" y="0"/>
            <a:ext cx="13004800" cy="9753600"/>
          </a:xfrm>
          <a:prstGeom prst="rect">
            <a:avLst/>
          </a:prstGeom>
          <a:noFill/>
          <a:ln w="12700">
            <a:noFill/>
            <a:miter lim="0"/>
            <a:headEnd/>
            <a:tailEnd/>
          </a:ln>
        </p:spPr>
      </p:pic>
      <p:sp>
        <p:nvSpPr>
          <p:cNvPr id="28676" name="AutoShape 3"/>
          <p:cNvSpPr>
            <a:spLocks/>
          </p:cNvSpPr>
          <p:nvPr/>
        </p:nvSpPr>
        <p:spPr bwMode="auto">
          <a:xfrm>
            <a:off x="6054725" y="155575"/>
            <a:ext cx="5875338" cy="1263650"/>
          </a:xfrm>
          <a:custGeom>
            <a:avLst/>
            <a:gdLst>
              <a:gd name="T0" fmla="*/ 2937669 w 21600"/>
              <a:gd name="T1" fmla="*/ 631825 h 21600"/>
              <a:gd name="T2" fmla="*/ 2937669 w 21600"/>
              <a:gd name="T3" fmla="*/ 631825 h 21600"/>
              <a:gd name="T4" fmla="*/ 2937669 w 21600"/>
              <a:gd name="T5" fmla="*/ 631825 h 21600"/>
              <a:gd name="T6" fmla="*/ 2937669 w 21600"/>
              <a:gd name="T7" fmla="*/ 631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nchor="ctr"/>
          <a:lstStyle/>
          <a:p>
            <a:pPr algn="l" defTabSz="1296988"/>
            <a:r>
              <a:rPr lang="fr-FR" sz="4500" b="1">
                <a:latin typeface="Arial" pitchFamily="34" charset="0"/>
                <a:cs typeface="Arial" pitchFamily="34" charset="0"/>
                <a:sym typeface="Arial" pitchFamily="34" charset="0"/>
              </a:rPr>
              <a:t>... and now.</a:t>
            </a:r>
            <a:endParaRPr lang="fr-FR" sz="1700">
              <a:latin typeface="Gill Sans" charset="0"/>
              <a:ea typeface="Gill Sans" charset="0"/>
              <a:cs typeface="Gill Sans" charset="0"/>
              <a:sym typeface="Gill Sans" charset="0"/>
            </a:endParaRPr>
          </a:p>
          <a:p>
            <a:pPr algn="l" defTabSz="1296988"/>
            <a:r>
              <a:rPr lang="fr-FR" sz="3400" b="1">
                <a:latin typeface="Arial" pitchFamily="34" charset="0"/>
                <a:cs typeface="Arial" pitchFamily="34" charset="0"/>
                <a:sym typeface="Arial" pitchFamily="34" charset="0"/>
              </a:rPr>
              <a:t>     </a:t>
            </a:r>
            <a:r>
              <a:rPr lang="fr-FR" sz="3400" b="1" i="1">
                <a:latin typeface="Arial" pitchFamily="34" charset="0"/>
                <a:cs typeface="Arial" pitchFamily="34" charset="0"/>
                <a:sym typeface="Arial" pitchFamily="34" charset="0"/>
              </a:rPr>
              <a:t>Zinder, Niger, today.</a:t>
            </a:r>
            <a:endParaRPr lang="fr-FR"/>
          </a:p>
        </p:txBody>
      </p:sp>
      <p:sp>
        <p:nvSpPr>
          <p:cNvPr id="20484" name="AutoShape 4"/>
          <p:cNvSpPr>
            <a:spLocks/>
          </p:cNvSpPr>
          <p:nvPr/>
        </p:nvSpPr>
        <p:spPr bwMode="auto">
          <a:xfrm>
            <a:off x="187325" y="2244725"/>
            <a:ext cx="12288838" cy="5575300"/>
          </a:xfrm>
          <a:custGeom>
            <a:avLst/>
            <a:gdLst>
              <a:gd name="T0" fmla="*/ 6144419 w 21600"/>
              <a:gd name="T1" fmla="*/ 2787650 h 21600"/>
              <a:gd name="T2" fmla="*/ 6144419 w 21600"/>
              <a:gd name="T3" fmla="*/ 2787650 h 21600"/>
              <a:gd name="T4" fmla="*/ 6144419 w 21600"/>
              <a:gd name="T5" fmla="*/ 2787650 h 21600"/>
              <a:gd name="T6" fmla="*/ 6144419 w 21600"/>
              <a:gd name="T7" fmla="*/ 2787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1296988">
              <a:spcBef>
                <a:spcPts val="300"/>
              </a:spcBef>
            </a:pPr>
            <a:r>
              <a:rPr lang="fr-FR" sz="4500" b="1">
                <a:solidFill>
                  <a:srgbClr val="FFFFFF"/>
                </a:solidFill>
                <a:latin typeface="Arial" pitchFamily="34" charset="0"/>
                <a:cs typeface="Arial" pitchFamily="34" charset="0"/>
                <a:sym typeface="Arial" pitchFamily="34" charset="0"/>
              </a:rPr>
              <a:t>These 5 million hectares of new agroforest parklands are yielding </a:t>
            </a:r>
          </a:p>
          <a:p>
            <a:pPr defTabSz="1296988">
              <a:spcBef>
                <a:spcPts val="300"/>
              </a:spcBef>
            </a:pPr>
            <a:endParaRPr lang="fr-FR" sz="5100" b="1">
              <a:solidFill>
                <a:srgbClr val="FFFFFF"/>
              </a:solidFill>
              <a:latin typeface="Arial" pitchFamily="34" charset="0"/>
              <a:cs typeface="Arial" pitchFamily="34" charset="0"/>
              <a:sym typeface="Arial" pitchFamily="34" charset="0"/>
            </a:endParaRPr>
          </a:p>
          <a:p>
            <a:pPr defTabSz="1296988">
              <a:spcBef>
                <a:spcPts val="300"/>
              </a:spcBef>
            </a:pPr>
            <a:r>
              <a:rPr lang="fr-FR" sz="5100" b="1">
                <a:solidFill>
                  <a:srgbClr val="FFFFFF"/>
                </a:solidFill>
                <a:latin typeface="Arial" pitchFamily="34" charset="0"/>
                <a:cs typeface="Arial" pitchFamily="34" charset="0"/>
                <a:sym typeface="Arial" pitchFamily="34" charset="0"/>
              </a:rPr>
              <a:t>500,000 tonnes </a:t>
            </a:r>
            <a:endParaRPr lang="fr-FR" sz="1700">
              <a:latin typeface="Gill Sans" charset="0"/>
              <a:ea typeface="Gill Sans" charset="0"/>
              <a:cs typeface="Gill Sans" charset="0"/>
              <a:sym typeface="Gill Sans" charset="0"/>
            </a:endParaRPr>
          </a:p>
          <a:p>
            <a:pPr defTabSz="1296988">
              <a:spcBef>
                <a:spcPts val="300"/>
              </a:spcBef>
            </a:pPr>
            <a:endParaRPr lang="fr-FR" sz="4500" b="1">
              <a:solidFill>
                <a:srgbClr val="FFFFFF"/>
              </a:solidFill>
              <a:latin typeface="Arial" pitchFamily="34" charset="0"/>
              <a:cs typeface="Arial" pitchFamily="34" charset="0"/>
              <a:sym typeface="Arial" pitchFamily="34" charset="0"/>
            </a:endParaRPr>
          </a:p>
          <a:p>
            <a:pPr defTabSz="1296988">
              <a:spcBef>
                <a:spcPts val="300"/>
              </a:spcBef>
            </a:pPr>
            <a:r>
              <a:rPr lang="fr-FR" sz="4500" b="1">
                <a:solidFill>
                  <a:srgbClr val="FFFFFF"/>
                </a:solidFill>
                <a:latin typeface="Arial" pitchFamily="34" charset="0"/>
                <a:cs typeface="Arial" pitchFamily="34" charset="0"/>
                <a:sym typeface="Arial" pitchFamily="34" charset="0"/>
              </a:rPr>
              <a:t>more than before. </a:t>
            </a:r>
          </a:p>
          <a:p>
            <a:pPr defTabSz="1296988">
              <a:spcBef>
                <a:spcPts val="300"/>
              </a:spcBef>
            </a:pPr>
            <a:r>
              <a:rPr lang="fr-FR" sz="2200" b="1">
                <a:solidFill>
                  <a:srgbClr val="FFFFFF"/>
                </a:solidFill>
                <a:latin typeface="Arial" pitchFamily="34" charset="0"/>
                <a:cs typeface="Arial" pitchFamily="34" charset="0"/>
                <a:sym typeface="Arial" pitchFamily="34" charset="0"/>
              </a:rPr>
              <a:t>			(</a:t>
            </a:r>
            <a:r>
              <a:rPr lang="fr-FR" sz="2200" b="1" i="1">
                <a:solidFill>
                  <a:srgbClr val="FFFFFF"/>
                </a:solidFill>
                <a:latin typeface="Arial" pitchFamily="34" charset="0"/>
                <a:cs typeface="Arial" pitchFamily="34" charset="0"/>
                <a:sym typeface="Arial" pitchFamily="34" charset="0"/>
              </a:rPr>
              <a:t>Reij, 2012)</a:t>
            </a:r>
            <a:endParaRPr lang="fr-FR" sz="1400" i="1">
              <a:latin typeface="Gill Sans" charset="0"/>
              <a:ea typeface="Gill Sans" charset="0"/>
              <a:cs typeface="Gill Sans" charset="0"/>
              <a:sym typeface="Gill Sans"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2514304" presetClass="entr" presetSubtype="82169216" fill="hold" grpId="0" nodeType="clickEffect">
                                  <p:stCondLst>
                                    <p:cond delay="0"/>
                                  </p:stCondLst>
                                  <p:childTnLst>
                                    <p:set>
                                      <p:cBhvr>
                                        <p:cTn id="6" dur="1" fill="hold">
                                          <p:stCondLst>
                                            <p:cond delay="499"/>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698" name="AutoShape 1"/>
          <p:cNvSpPr>
            <a:spLocks/>
          </p:cNvSpPr>
          <p:nvPr/>
        </p:nvSpPr>
        <p:spPr bwMode="auto">
          <a:xfrm>
            <a:off x="11579225" y="9085263"/>
            <a:ext cx="519113" cy="487362"/>
          </a:xfrm>
          <a:custGeom>
            <a:avLst/>
            <a:gdLst>
              <a:gd name="T0" fmla="*/ 259557 w 21600"/>
              <a:gd name="T1" fmla="*/ 243681 h 21600"/>
              <a:gd name="T2" fmla="*/ 259557 w 21600"/>
              <a:gd name="T3" fmla="*/ 243681 h 21600"/>
              <a:gd name="T4" fmla="*/ 259557 w 21600"/>
              <a:gd name="T5" fmla="*/ 243681 h 21600"/>
              <a:gd name="T6" fmla="*/ 259557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algn="l" defTabSz="1296988"/>
            <a:r>
              <a:rPr lang="fr-FR" sz="1800">
                <a:latin typeface="Times New Roman" pitchFamily="18" charset="0"/>
                <a:cs typeface="Times New Roman" pitchFamily="18" charset="0"/>
                <a:sym typeface="Times New Roman" pitchFamily="18" charset="0"/>
              </a:rPr>
              <a:t>23</a:t>
            </a:r>
            <a:endParaRPr lang="fr-FR"/>
          </a:p>
        </p:txBody>
      </p:sp>
      <p:sp>
        <p:nvSpPr>
          <p:cNvPr id="29699" name="Rectangle 2"/>
          <p:cNvSpPr>
            <a:spLocks noGrp="1" noChangeArrowheads="1"/>
          </p:cNvSpPr>
          <p:nvPr>
            <p:ph type="title"/>
          </p:nvPr>
        </p:nvSpPr>
        <p:spPr>
          <a:xfrm>
            <a:off x="974725" y="866775"/>
            <a:ext cx="11053763" cy="1947863"/>
          </a:xfrm>
        </p:spPr>
        <p:txBody>
          <a:bodyPr lIns="72248" tIns="72248" rIns="198684" bIns="72248" anchor="t"/>
          <a:lstStyle/>
          <a:p>
            <a:pPr marL="26988" algn="l" defTabSz="1296988" eaLnBrk="1"/>
            <a:r>
              <a:rPr lang="fr-FR" sz="4500" b="1" smtClean="0">
                <a:latin typeface="Verdana" pitchFamily="34" charset="0"/>
                <a:ea typeface="Verdana" pitchFamily="34" charset="0"/>
                <a:cs typeface="Verdana" pitchFamily="34" charset="0"/>
                <a:sym typeface="Verdana" pitchFamily="34" charset="0"/>
              </a:rPr>
              <a:t>Kantché district, Zinder, Niger</a:t>
            </a:r>
            <a:endParaRPr lang="fr-FR" smtClean="0"/>
          </a:p>
        </p:txBody>
      </p:sp>
      <p:sp>
        <p:nvSpPr>
          <p:cNvPr id="29700" name="Rectangle 3"/>
          <p:cNvSpPr>
            <a:spLocks noGrp="1" noChangeArrowheads="1"/>
          </p:cNvSpPr>
          <p:nvPr>
            <p:ph idx="1"/>
          </p:nvPr>
        </p:nvSpPr>
        <p:spPr>
          <a:xfrm>
            <a:off x="974725" y="2001838"/>
            <a:ext cx="11053763" cy="6935787"/>
          </a:xfrm>
        </p:spPr>
        <p:txBody>
          <a:bodyPr lIns="72248" tIns="72248" rIns="198684" bIns="72248" anchor="t"/>
          <a:lstStyle/>
          <a:p>
            <a:pPr marL="25400" defTabSz="1296988" eaLnBrk="1">
              <a:lnSpc>
                <a:spcPct val="90000"/>
              </a:lnSpc>
              <a:spcBef>
                <a:spcPts val="500"/>
              </a:spcBef>
            </a:pPr>
            <a:endParaRPr lang="fr-FR" sz="2700" smtClean="0">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buClr>
                <a:srgbClr val="000000"/>
              </a:buClr>
              <a:buFont typeface="ArialMT" charset="0"/>
              <a:buNone/>
            </a:pPr>
            <a:r>
              <a:rPr lang="fr-FR" sz="2700" smtClean="0">
                <a:latin typeface="Verdana" pitchFamily="34" charset="0"/>
                <a:ea typeface="Verdana" pitchFamily="34" charset="0"/>
                <a:cs typeface="Verdana" pitchFamily="34" charset="0"/>
                <a:sym typeface="Verdana" pitchFamily="34" charset="0"/>
              </a:rPr>
              <a:t>350,000 people, rainfall  ca. 350 mm / year, typical of Sahel drylands. </a:t>
            </a:r>
            <a:endParaRPr lang="fr-FR" sz="3300" smtClean="0">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pPr>
            <a:endParaRPr lang="fr-FR" sz="2700" smtClean="0">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pPr>
            <a:endParaRPr lang="fr-FR" sz="2700" smtClean="0">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pPr>
            <a:r>
              <a:rPr lang="fr-FR" sz="2700" smtClean="0">
                <a:latin typeface="Verdana" pitchFamily="34" charset="0"/>
                <a:ea typeface="Verdana" pitchFamily="34" charset="0"/>
                <a:cs typeface="Verdana" pitchFamily="34" charset="0"/>
                <a:sym typeface="Verdana" pitchFamily="34" charset="0"/>
              </a:rPr>
              <a:t>	Annual district-wide grain </a:t>
            </a:r>
            <a:r>
              <a:rPr lang="fr-FR" sz="2700" b="1" smtClean="0">
                <a:solidFill>
                  <a:srgbClr val="FF0000"/>
                </a:solidFill>
                <a:latin typeface="Verdana" pitchFamily="34" charset="0"/>
                <a:ea typeface="Verdana" pitchFamily="34" charset="0"/>
                <a:cs typeface="Verdana" pitchFamily="34" charset="0"/>
                <a:sym typeface="Verdana" pitchFamily="34" charset="0"/>
              </a:rPr>
              <a:t>surplus</a:t>
            </a:r>
            <a:r>
              <a:rPr lang="fr-FR" sz="2700" smtClean="0">
                <a:latin typeface="Verdana" pitchFamily="34" charset="0"/>
                <a:ea typeface="Verdana" pitchFamily="34" charset="0"/>
                <a:cs typeface="Verdana" pitchFamily="34" charset="0"/>
                <a:sym typeface="Verdana" pitchFamily="34" charset="0"/>
              </a:rPr>
              <a:t>:</a:t>
            </a:r>
            <a:endParaRPr lang="fr-FR" sz="3300" smtClean="0">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pPr>
            <a:r>
              <a:rPr lang="fr-FR" sz="2700" smtClean="0">
                <a:latin typeface="ヒラギノ角ゴ ProN W3" charset="-128"/>
                <a:ea typeface="ヒラギノ角ゴ ProN W3" charset="-128"/>
                <a:sym typeface="ヒラギノ角ゴ ProN W3" charset="-128"/>
              </a:rPr>
              <a:t>	</a:t>
            </a:r>
          </a:p>
          <a:p>
            <a:pPr marL="25400" defTabSz="1296988" eaLnBrk="1">
              <a:lnSpc>
                <a:spcPct val="90000"/>
              </a:lnSpc>
              <a:spcBef>
                <a:spcPts val="500"/>
              </a:spcBef>
            </a:pPr>
            <a:r>
              <a:rPr lang="fr-FR" sz="2700" smtClean="0">
                <a:latin typeface="Verdana" pitchFamily="34" charset="0"/>
                <a:ea typeface="Verdana" pitchFamily="34" charset="0"/>
                <a:cs typeface="Verdana" pitchFamily="34" charset="0"/>
                <a:sym typeface="Verdana" pitchFamily="34" charset="0"/>
              </a:rPr>
              <a:t>	2007</a:t>
            </a:r>
            <a:r>
              <a:rPr lang="fr-FR" sz="2700" smtClean="0">
                <a:latin typeface="ヒラギノ角ゴ ProN W3" charset="-128"/>
                <a:ea typeface="ヒラギノ角ゴ ProN W3" charset="-128"/>
                <a:sym typeface="ヒラギノ角ゴ ProN W3" charset="-128"/>
              </a:rPr>
              <a:t>		</a:t>
            </a:r>
            <a:r>
              <a:rPr lang="fr-FR" sz="2700" smtClean="0">
                <a:latin typeface="Verdana" pitchFamily="34" charset="0"/>
                <a:ea typeface="Verdana" pitchFamily="34" charset="0"/>
                <a:cs typeface="Verdana" pitchFamily="34" charset="0"/>
                <a:sym typeface="Verdana" pitchFamily="34" charset="0"/>
              </a:rPr>
              <a:t>21,230 tons   </a:t>
            </a:r>
            <a:r>
              <a:rPr lang="fr-FR" sz="2700" smtClean="0">
                <a:solidFill>
                  <a:srgbClr val="FF0000"/>
                </a:solidFill>
                <a:latin typeface="Verdana" pitchFamily="34" charset="0"/>
                <a:ea typeface="Verdana" pitchFamily="34" charset="0"/>
                <a:cs typeface="Verdana" pitchFamily="34" charset="0"/>
                <a:sym typeface="Verdana" pitchFamily="34" charset="0"/>
              </a:rPr>
              <a:t>drought year !</a:t>
            </a:r>
            <a:endParaRPr lang="fr-FR" sz="2700" smtClean="0">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pPr>
            <a:r>
              <a:rPr lang="fr-FR" sz="2700" smtClean="0">
                <a:latin typeface="ヒラギノ角ゴ ProN W3" charset="-128"/>
                <a:ea typeface="ヒラギノ角ゴ ProN W3" charset="-128"/>
                <a:sym typeface="ヒラギノ角ゴ ProN W3" charset="-128"/>
              </a:rPr>
              <a:t>	</a:t>
            </a:r>
            <a:r>
              <a:rPr lang="fr-FR" sz="2700" smtClean="0">
                <a:latin typeface="Verdana" pitchFamily="34" charset="0"/>
                <a:ea typeface="Verdana" pitchFamily="34" charset="0"/>
                <a:cs typeface="Verdana" pitchFamily="34" charset="0"/>
                <a:sym typeface="Verdana" pitchFamily="34" charset="0"/>
              </a:rPr>
              <a:t>2008</a:t>
            </a:r>
            <a:r>
              <a:rPr lang="fr-FR" sz="2700" smtClean="0">
                <a:latin typeface="ヒラギノ角ゴ ProN W3" charset="-128"/>
                <a:ea typeface="ヒラギノ角ゴ ProN W3" charset="-128"/>
                <a:sym typeface="ヒラギノ角ゴ ProN W3" charset="-128"/>
              </a:rPr>
              <a:t>		</a:t>
            </a:r>
            <a:r>
              <a:rPr lang="fr-FR" sz="2700" smtClean="0">
                <a:latin typeface="Verdana" pitchFamily="34" charset="0"/>
                <a:ea typeface="Verdana" pitchFamily="34" charset="0"/>
                <a:cs typeface="Verdana" pitchFamily="34" charset="0"/>
                <a:sym typeface="Verdana" pitchFamily="34" charset="0"/>
              </a:rPr>
              <a:t>36,838 tons</a:t>
            </a:r>
            <a:endParaRPr lang="fr-FR" sz="3300" smtClean="0">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pPr>
            <a:r>
              <a:rPr lang="fr-FR" sz="2700" smtClean="0">
                <a:latin typeface="ヒラギノ角ゴ ProN W3" charset="-128"/>
                <a:ea typeface="ヒラギノ角ゴ ProN W3" charset="-128"/>
                <a:sym typeface="ヒラギノ角ゴ ProN W3" charset="-128"/>
              </a:rPr>
              <a:t>	</a:t>
            </a:r>
            <a:r>
              <a:rPr lang="fr-FR" sz="2700" smtClean="0">
                <a:latin typeface="Verdana" pitchFamily="34" charset="0"/>
                <a:ea typeface="Verdana" pitchFamily="34" charset="0"/>
                <a:cs typeface="Verdana" pitchFamily="34" charset="0"/>
                <a:sym typeface="Verdana" pitchFamily="34" charset="0"/>
              </a:rPr>
              <a:t>2009 </a:t>
            </a:r>
            <a:r>
              <a:rPr lang="fr-FR" sz="2700" smtClean="0">
                <a:latin typeface="ヒラギノ角ゴ ProN W3" charset="-128"/>
                <a:ea typeface="ヒラギノ角ゴ ProN W3" charset="-128"/>
                <a:sym typeface="ヒラギノ角ゴ ProN W3" charset="-128"/>
              </a:rPr>
              <a:t>		</a:t>
            </a:r>
            <a:r>
              <a:rPr lang="fr-FR" sz="2700" smtClean="0">
                <a:latin typeface="Verdana" pitchFamily="34" charset="0"/>
                <a:ea typeface="Verdana" pitchFamily="34" charset="0"/>
                <a:cs typeface="Verdana" pitchFamily="34" charset="0"/>
                <a:sym typeface="Verdana" pitchFamily="34" charset="0"/>
              </a:rPr>
              <a:t>28,122 tons</a:t>
            </a:r>
            <a:r>
              <a:rPr lang="fr-FR" sz="2700" smtClean="0">
                <a:latin typeface="ヒラギノ角ゴ ProN W3" charset="-128"/>
                <a:ea typeface="ヒラギノ角ゴ ProN W3" charset="-128"/>
                <a:sym typeface="ヒラギノ角ゴ ProN W3" charset="-128"/>
              </a:rPr>
              <a:t>	</a:t>
            </a:r>
            <a:endParaRPr lang="fr-FR" sz="3300" smtClean="0">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pPr>
            <a:r>
              <a:rPr lang="fr-FR" sz="2700" smtClean="0">
                <a:latin typeface="ヒラギノ角ゴ ProN W3" charset="-128"/>
                <a:ea typeface="ヒラギノ角ゴ ProN W3" charset="-128"/>
                <a:sym typeface="ヒラギノ角ゴ ProN W3" charset="-128"/>
              </a:rPr>
              <a:t>	</a:t>
            </a:r>
            <a:r>
              <a:rPr lang="fr-FR" sz="2700" smtClean="0">
                <a:latin typeface="Verdana" pitchFamily="34" charset="0"/>
                <a:ea typeface="Verdana" pitchFamily="34" charset="0"/>
                <a:cs typeface="Verdana" pitchFamily="34" charset="0"/>
                <a:sym typeface="Verdana" pitchFamily="34" charset="0"/>
              </a:rPr>
              <a:t>2010</a:t>
            </a:r>
            <a:r>
              <a:rPr lang="fr-FR" sz="2700" smtClean="0">
                <a:latin typeface="ヒラギノ角ゴ ProN W3" charset="-128"/>
                <a:ea typeface="ヒラギノ角ゴ ProN W3" charset="-128"/>
                <a:sym typeface="ヒラギノ角ゴ ProN W3" charset="-128"/>
              </a:rPr>
              <a:t>		</a:t>
            </a:r>
            <a:r>
              <a:rPr lang="fr-FR" sz="2700" smtClean="0">
                <a:latin typeface="Verdana" pitchFamily="34" charset="0"/>
                <a:ea typeface="Verdana" pitchFamily="34" charset="0"/>
                <a:cs typeface="Verdana" pitchFamily="34" charset="0"/>
                <a:sym typeface="Verdana" pitchFamily="34" charset="0"/>
              </a:rPr>
              <a:t>64,208 tons</a:t>
            </a:r>
            <a:endParaRPr lang="fr-FR" sz="3300" smtClean="0">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pPr>
            <a:r>
              <a:rPr lang="fr-FR" sz="2700" smtClean="0">
                <a:latin typeface="ヒラギノ角ゴ ProN W3" charset="-128"/>
                <a:ea typeface="ヒラギノ角ゴ ProN W3" charset="-128"/>
                <a:sym typeface="ヒラギノ角ゴ ProN W3" charset="-128"/>
              </a:rPr>
              <a:t>	</a:t>
            </a:r>
            <a:r>
              <a:rPr lang="fr-FR" sz="2700" smtClean="0">
                <a:latin typeface="Verdana" pitchFamily="34" charset="0"/>
                <a:ea typeface="Verdana" pitchFamily="34" charset="0"/>
                <a:cs typeface="Verdana" pitchFamily="34" charset="0"/>
                <a:sym typeface="Verdana" pitchFamily="34" charset="0"/>
              </a:rPr>
              <a:t>2011</a:t>
            </a:r>
            <a:r>
              <a:rPr lang="fr-FR" sz="2700" smtClean="0">
                <a:latin typeface="ヒラギノ角ゴ ProN W3" charset="-128"/>
                <a:ea typeface="ヒラギノ角ゴ ProN W3" charset="-128"/>
                <a:sym typeface="ヒラギノ角ゴ ProN W3" charset="-128"/>
              </a:rPr>
              <a:t>		</a:t>
            </a:r>
            <a:r>
              <a:rPr lang="fr-FR" sz="2700" smtClean="0">
                <a:latin typeface="Verdana" pitchFamily="34" charset="0"/>
                <a:ea typeface="Verdana" pitchFamily="34" charset="0"/>
                <a:cs typeface="Verdana" pitchFamily="34" charset="0"/>
                <a:sym typeface="Verdana" pitchFamily="34" charset="0"/>
              </a:rPr>
              <a:t>13,818 tons	</a:t>
            </a:r>
            <a:r>
              <a:rPr lang="fr-FR" sz="2700" smtClean="0">
                <a:solidFill>
                  <a:srgbClr val="FF0000"/>
                </a:solidFill>
                <a:latin typeface="Verdana" pitchFamily="34" charset="0"/>
                <a:ea typeface="Verdana" pitchFamily="34" charset="0"/>
                <a:cs typeface="Verdana" pitchFamily="34" charset="0"/>
                <a:sym typeface="Verdana" pitchFamily="34" charset="0"/>
              </a:rPr>
              <a:t>drought year !</a:t>
            </a:r>
            <a:endParaRPr lang="fr-FR" sz="2700" i="1" smtClean="0">
              <a:solidFill>
                <a:srgbClr val="FF0000"/>
              </a:solidFill>
              <a:latin typeface="Verdana" pitchFamily="34" charset="0"/>
              <a:ea typeface="Verdana" pitchFamily="34" charset="0"/>
              <a:cs typeface="Verdana" pitchFamily="34" charset="0"/>
              <a:sym typeface="Verdana" pitchFamily="34" charset="0"/>
            </a:endParaRPr>
          </a:p>
          <a:p>
            <a:pPr marL="25400" defTabSz="1296988" eaLnBrk="1">
              <a:lnSpc>
                <a:spcPct val="90000"/>
              </a:lnSpc>
              <a:spcBef>
                <a:spcPts val="500"/>
              </a:spcBef>
            </a:pPr>
            <a:r>
              <a:rPr lang="fr-FR" sz="2700" smtClean="0">
                <a:latin typeface="Verdana" pitchFamily="34" charset="0"/>
                <a:ea typeface="Verdana" pitchFamily="34" charset="0"/>
                <a:cs typeface="Verdana" pitchFamily="34" charset="0"/>
                <a:sym typeface="Verdana" pitchFamily="34" charset="0"/>
              </a:rPr>
              <a:t>	</a:t>
            </a:r>
            <a:r>
              <a:rPr lang="fr-FR" sz="1800" i="1" smtClean="0">
                <a:latin typeface="Verdana" pitchFamily="34" charset="0"/>
                <a:ea typeface="Verdana" pitchFamily="34" charset="0"/>
                <a:cs typeface="Verdana" pitchFamily="34" charset="0"/>
                <a:sym typeface="Verdana" pitchFamily="34" charset="0"/>
              </a:rPr>
              <a:t>.</a:t>
            </a:r>
            <a:endParaRPr lang="fr-FR" smtClean="0"/>
          </a:p>
        </p:txBody>
      </p:sp>
      <p:sp>
        <p:nvSpPr>
          <p:cNvPr id="29701" name="AutoShape 4"/>
          <p:cNvSpPr>
            <a:spLocks/>
          </p:cNvSpPr>
          <p:nvPr/>
        </p:nvSpPr>
        <p:spPr bwMode="auto">
          <a:xfrm>
            <a:off x="8709025" y="8691563"/>
            <a:ext cx="3400425" cy="357187"/>
          </a:xfrm>
          <a:custGeom>
            <a:avLst/>
            <a:gdLst>
              <a:gd name="T0" fmla="*/ 1700213 w 21600"/>
              <a:gd name="T1" fmla="*/ 178594 h 21600"/>
              <a:gd name="T2" fmla="*/ 1700213 w 21600"/>
              <a:gd name="T3" fmla="*/ 178594 h 21600"/>
              <a:gd name="T4" fmla="*/ 1700213 w 21600"/>
              <a:gd name="T5" fmla="*/ 178594 h 21600"/>
              <a:gd name="T6" fmla="*/ 1700213 w 21600"/>
              <a:gd name="T7" fmla="*/ 1785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54186" bIns="0"/>
          <a:lstStyle/>
          <a:p>
            <a:pPr marL="26988" algn="l" defTabSz="1296988"/>
            <a:r>
              <a:rPr lang="fr-FR" sz="2100" i="1">
                <a:latin typeface="Verdana" pitchFamily="34" charset="0"/>
                <a:ea typeface="Verdana" pitchFamily="34" charset="0"/>
                <a:cs typeface="Verdana" pitchFamily="34" charset="0"/>
                <a:sym typeface="Verdana" pitchFamily="34" charset="0"/>
              </a:rPr>
              <a:t>Yamba &amp; Sambo, 2012</a:t>
            </a:r>
            <a:endParaRPr lang="fr-FR"/>
          </a:p>
        </p:txBody>
      </p:sp>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22" name="AutoShape 1"/>
          <p:cNvSpPr>
            <a:spLocks/>
          </p:cNvSpPr>
          <p:nvPr/>
        </p:nvSpPr>
        <p:spPr bwMode="auto">
          <a:xfrm>
            <a:off x="11610975" y="9085263"/>
            <a:ext cx="473075" cy="487362"/>
          </a:xfrm>
          <a:custGeom>
            <a:avLst/>
            <a:gdLst>
              <a:gd name="T0" fmla="*/ 236538 w 21600"/>
              <a:gd name="T1" fmla="*/ 243681 h 21600"/>
              <a:gd name="T2" fmla="*/ 236538 w 21600"/>
              <a:gd name="T3" fmla="*/ 243681 h 21600"/>
              <a:gd name="T4" fmla="*/ 236538 w 21600"/>
              <a:gd name="T5" fmla="*/ 243681 h 21600"/>
              <a:gd name="T6" fmla="*/ 236538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13</a:t>
            </a:r>
            <a:endParaRPr lang="fr-FR"/>
          </a:p>
        </p:txBody>
      </p:sp>
      <p:sp>
        <p:nvSpPr>
          <p:cNvPr id="30723" name="Rectangle 2"/>
          <p:cNvSpPr>
            <a:spLocks noGrp="1"/>
          </p:cNvSpPr>
          <p:nvPr>
            <p:ph type="title"/>
          </p:nvPr>
        </p:nvSpPr>
        <p:spPr bwMode="auto">
          <a:xfrm>
            <a:off x="0" y="1263650"/>
            <a:ext cx="13004800" cy="1552575"/>
          </a:xfrm>
          <a:noFill/>
          <a:ln w="12700">
            <a:miter lim="0"/>
            <a:headEnd/>
            <a:tailEnd/>
          </a:ln>
        </p:spPr>
        <p:txBody>
          <a:bodyPr vert="horz" wrap="square" lIns="72248" tIns="72248" rIns="72248" bIns="72248" numCol="1" anchor="t" anchorCtr="0" compatLnSpc="1">
            <a:prstTxWarp prst="textNoShape">
              <a:avLst/>
            </a:prstTxWarp>
          </a:bodyPr>
          <a:lstStyle/>
          <a:p>
            <a:pPr marL="39688" algn="l" defTabSz="1300163" eaLnBrk="1">
              <a:buClr>
                <a:srgbClr val="000000"/>
              </a:buClr>
              <a:buFont typeface="Verdana" pitchFamily="34" charset="0"/>
              <a:buNone/>
            </a:pPr>
            <a:r>
              <a:rPr lang="fr-FR" sz="4200" b="1" smtClean="0">
                <a:latin typeface="Verdana" pitchFamily="34" charset="0"/>
                <a:ea typeface="Verdana" pitchFamily="34" charset="0"/>
                <a:cs typeface="Verdana" pitchFamily="34" charset="0"/>
                <a:sym typeface="Verdana" pitchFamily="34" charset="0"/>
              </a:rPr>
              <a:t>Fertilizer trees can perform better than NPK.</a:t>
            </a:r>
            <a:endParaRPr lang="fr-FR" smtClean="0"/>
          </a:p>
        </p:txBody>
      </p:sp>
      <p:graphicFrame>
        <p:nvGraphicFramePr>
          <p:cNvPr id="22531" name="Group 3"/>
          <p:cNvGraphicFramePr>
            <a:graphicFrameLocks noGrp="1"/>
          </p:cNvGraphicFramePr>
          <p:nvPr/>
        </p:nvGraphicFramePr>
        <p:xfrm>
          <a:off x="1517650" y="3468688"/>
          <a:ext cx="9971088" cy="4681538"/>
        </p:xfrm>
        <a:graphic>
          <a:graphicData uri="http://schemas.openxmlformats.org/drawingml/2006/table">
            <a:tbl>
              <a:tblPr/>
              <a:tblGrid>
                <a:gridCol w="4876800"/>
                <a:gridCol w="1843088"/>
                <a:gridCol w="1625600"/>
                <a:gridCol w="1625600"/>
              </a:tblGrid>
              <a:tr h="1201738">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1"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Plot management</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40640"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1"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Sampling Frequency</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40640"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1"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Mean (Kg/Ha)</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40640"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1"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Standard error</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40640"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r>
              <a:tr h="857250">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Maize without fertiliser</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36</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1"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1322</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220.33</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r>
              <a:tr h="876300">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Maize with fertiliser</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213</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1"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1736</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118.95</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r>
              <a:tr h="873125">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1" i="0" u="none" strike="noStrike" cap="none" normalizeH="0" baseline="0" smtClean="0">
                          <a:ln>
                            <a:noFill/>
                          </a:ln>
                          <a:solidFill>
                            <a:srgbClr val="E44545"/>
                          </a:solidFill>
                          <a:effectLst/>
                          <a:latin typeface="Verdana" pitchFamily="34" charset="0"/>
                          <a:ea typeface="Verdana" pitchFamily="34" charset="0"/>
                          <a:cs typeface="Verdana" pitchFamily="34" charset="0"/>
                          <a:sym typeface="Verdana" pitchFamily="34" charset="0"/>
                        </a:rPr>
                        <a:t>Maize with fertiliser trees</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72</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1" i="0" u="none" strike="noStrike" cap="none" normalizeH="0" baseline="0" smtClean="0">
                          <a:ln>
                            <a:noFill/>
                          </a:ln>
                          <a:solidFill>
                            <a:srgbClr val="E44545"/>
                          </a:solidFill>
                          <a:effectLst/>
                          <a:latin typeface="Verdana" pitchFamily="34" charset="0"/>
                          <a:ea typeface="Verdana" pitchFamily="34" charset="0"/>
                          <a:cs typeface="Verdana" pitchFamily="34" charset="0"/>
                          <a:sym typeface="Verdana" pitchFamily="34" charset="0"/>
                        </a:rPr>
                        <a:t>3053</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359.8</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r>
              <a:tr h="873125">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Maize with fertiliser trees &amp; fertiliser</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40640"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135</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40640"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1"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3071</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40640"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fr-FR" sz="1900" b="0" i="0" u="none" strike="noStrike" cap="none" normalizeH="0" baseline="0" smtClean="0">
                          <a:ln>
                            <a:noFill/>
                          </a:ln>
                          <a:solidFill>
                            <a:srgbClr val="000000"/>
                          </a:solidFill>
                          <a:effectLst/>
                          <a:latin typeface="Verdana" pitchFamily="34" charset="0"/>
                          <a:ea typeface="Verdana" pitchFamily="34" charset="0"/>
                          <a:cs typeface="Verdana" pitchFamily="34" charset="0"/>
                          <a:sym typeface="Verdana" pitchFamily="34" charset="0"/>
                        </a:rPr>
                        <a:t>264.31</a:t>
                      </a:r>
                      <a:endParaRPr kumimoji="0" lang="fr-FR" sz="28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a:txBody>
                  <a:tcPr marL="50800" marR="50800" marT="50800" marB="50800"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40640" cap="flat" cmpd="sng" algn="ctr">
                      <a:solidFill>
                        <a:srgbClr val="000000"/>
                      </a:solidFill>
                      <a:prstDash val="solid"/>
                      <a:miter lim="0"/>
                      <a:headEnd type="none" w="med" len="med"/>
                      <a:tailEnd type="none" w="med" len="med"/>
                    </a:lnB>
                    <a:lnTlToBr>
                      <a:noFill/>
                    </a:lnTlToBr>
                    <a:lnBlToTr>
                      <a:noFill/>
                    </a:lnBlToTr>
                    <a:noFill/>
                  </a:tcPr>
                </a:tc>
              </a:tr>
            </a:tbl>
          </a:graphicData>
        </a:graphic>
      </p:graphicFrame>
      <p:sp>
        <p:nvSpPr>
          <p:cNvPr id="30756" name="AutoShape 73"/>
          <p:cNvSpPr>
            <a:spLocks/>
          </p:cNvSpPr>
          <p:nvPr/>
        </p:nvSpPr>
        <p:spPr bwMode="auto">
          <a:xfrm>
            <a:off x="1741488" y="2816225"/>
            <a:ext cx="8199437" cy="381000"/>
          </a:xfrm>
          <a:custGeom>
            <a:avLst/>
            <a:gdLst>
              <a:gd name="T0" fmla="*/ 4099719 w 21600"/>
              <a:gd name="T1" fmla="*/ 190500 h 21600"/>
              <a:gd name="T2" fmla="*/ 4099719 w 21600"/>
              <a:gd name="T3" fmla="*/ 190500 h 21600"/>
              <a:gd name="T4" fmla="*/ 4099719 w 21600"/>
              <a:gd name="T5" fmla="*/ 190500 h 21600"/>
              <a:gd name="T6" fmla="*/ 4099719 w 21600"/>
              <a:gd name="T7" fmla="*/ 1905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marL="39688" defTabSz="1300163">
              <a:buClr>
                <a:srgbClr val="000000"/>
              </a:buClr>
              <a:buFont typeface="GillSans" charset="0"/>
              <a:buNone/>
            </a:pPr>
            <a:r>
              <a:rPr lang="fr-FR" sz="2500" b="1">
                <a:latin typeface="Gill Sans" charset="0"/>
                <a:ea typeface="Gill Sans" charset="0"/>
                <a:cs typeface="Gill Sans" charset="0"/>
                <a:sym typeface="Gill Sans" charset="0"/>
              </a:rPr>
              <a:t>2009/2010 season; data from 6 Malawian districts</a:t>
            </a:r>
            <a:endParaRPr lang="fr-FR"/>
          </a:p>
        </p:txBody>
      </p:sp>
      <p:sp>
        <p:nvSpPr>
          <p:cNvPr id="30757" name="AutoShape 74"/>
          <p:cNvSpPr>
            <a:spLocks/>
          </p:cNvSpPr>
          <p:nvPr/>
        </p:nvSpPr>
        <p:spPr bwMode="auto">
          <a:xfrm>
            <a:off x="3836988" y="8440738"/>
            <a:ext cx="7556500" cy="254000"/>
          </a:xfrm>
          <a:custGeom>
            <a:avLst/>
            <a:gdLst>
              <a:gd name="T0" fmla="*/ 3778250 w 21600"/>
              <a:gd name="T1" fmla="*/ 127000 h 21600"/>
              <a:gd name="T2" fmla="*/ 3778250 w 21600"/>
              <a:gd name="T3" fmla="*/ 127000 h 21600"/>
              <a:gd name="T4" fmla="*/ 3778250 w 21600"/>
              <a:gd name="T5" fmla="*/ 127000 h 21600"/>
              <a:gd name="T6" fmla="*/ 3778250 w 21600"/>
              <a:gd name="T7" fmla="*/ 1270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marL="39688" defTabSz="1300163">
              <a:buClr>
                <a:srgbClr val="000000"/>
              </a:buClr>
              <a:buFont typeface="TimesNewRomanPSMT" charset="0"/>
              <a:buNone/>
            </a:pPr>
            <a:r>
              <a:rPr lang="fr-FR" sz="1700" i="1">
                <a:latin typeface="Times New Roman" pitchFamily="18" charset="0"/>
                <a:cs typeface="Times New Roman" pitchFamily="18" charset="0"/>
                <a:sym typeface="Times New Roman" pitchFamily="18" charset="0"/>
              </a:rPr>
              <a:t>Mwalwanda, A.B., O. Ajayi, F.K. Akinnifesi, T. Beedy, Sileshi G, and G. Chiundu 2010</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Rot="1" noChangeArrowheads="1"/>
          </p:cNvSpPr>
          <p:nvPr>
            <p:ph type="title" idx="4294967295"/>
          </p:nvPr>
        </p:nvSpPr>
        <p:spPr>
          <a:xfrm>
            <a:off x="975360" y="866987"/>
            <a:ext cx="11054080" cy="6827520"/>
          </a:xfrm>
          <a:prstGeom prst="rect">
            <a:avLst/>
          </a:prstGeom>
        </p:spPr>
        <p:txBody>
          <a:bodyPr lIns="130046" tIns="65023" rIns="130046" bIns="65023" anchor="ctr"/>
          <a:lstStyle/>
          <a:p>
            <a:pPr>
              <a:defRPr/>
            </a:pPr>
            <a:endParaRPr lang="nl-NL" smtClean="0">
              <a:effectLst>
                <a:outerShdw blurRad="38100" dist="38100" dir="2700000" algn="tl">
                  <a:srgbClr val="C0C0C0"/>
                </a:outerShdw>
              </a:effectLst>
              <a:sym typeface="Verdana" charset="0"/>
            </a:endParaRPr>
          </a:p>
        </p:txBody>
      </p:sp>
      <p:sp>
        <p:nvSpPr>
          <p:cNvPr id="452611" name="Rectangle 3"/>
          <p:cNvSpPr>
            <a:spLocks noGrp="1" noRot="1" noChangeArrowheads="1"/>
          </p:cNvSpPr>
          <p:nvPr>
            <p:ph type="body" idx="4294967295"/>
          </p:nvPr>
        </p:nvSpPr>
        <p:spPr>
          <a:xfrm>
            <a:off x="975360" y="2817707"/>
            <a:ext cx="11054080" cy="6935893"/>
          </a:xfrm>
          <a:prstGeom prst="rect">
            <a:avLst/>
          </a:prstGeom>
        </p:spPr>
        <p:txBody>
          <a:bodyPr lIns="130046" tIns="65023" rIns="130046" bIns="65023"/>
          <a:lstStyle/>
          <a:p>
            <a:pPr>
              <a:buFont typeface="Arial" charset="0"/>
              <a:buChar char="•"/>
              <a:defRPr/>
            </a:pPr>
            <a:endParaRPr lang="nl-NL" smtClean="0">
              <a:effectLst>
                <a:outerShdw blurRad="38100" dist="38100" dir="2700000" algn="tl">
                  <a:srgbClr val="C0C0C0"/>
                </a:outerShdw>
              </a:effectLst>
              <a:sym typeface="Verdana" charset="0"/>
            </a:endParaRPr>
          </a:p>
        </p:txBody>
      </p:sp>
      <p:pic>
        <p:nvPicPr>
          <p:cNvPr id="17412" name="Picture 4" descr="090510_west_africa_overview_map_v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13977903" cy="9753600"/>
          </a:xfrm>
          <a:prstGeom prst="rect">
            <a:avLst/>
          </a:prstGeom>
          <a:noFill/>
          <a:ln w="9525">
            <a:noFill/>
            <a:miter lim="800000"/>
            <a:headEnd/>
            <a:tailEnd/>
          </a:ln>
        </p:spPr>
      </p:pic>
      <p:sp>
        <p:nvSpPr>
          <p:cNvPr id="5" name="TextBox 4"/>
          <p:cNvSpPr txBox="1"/>
          <p:nvPr/>
        </p:nvSpPr>
        <p:spPr>
          <a:xfrm>
            <a:off x="1" y="652499"/>
            <a:ext cx="13977903" cy="1362422"/>
          </a:xfrm>
          <a:prstGeom prst="rect">
            <a:avLst/>
          </a:prstGeom>
          <a:solidFill>
            <a:srgbClr val="92D050">
              <a:alpha val="50000"/>
            </a:srgbClr>
          </a:solidFill>
        </p:spPr>
        <p:txBody>
          <a:bodyPr lIns="130046" tIns="65023" rIns="130046" bIns="65023">
            <a:spAutoFit/>
          </a:bodyPr>
          <a:lstStyle/>
          <a:p>
            <a:pPr algn="ctr">
              <a:defRPr/>
            </a:pPr>
            <a:r>
              <a:rPr lang="en-GB" sz="4000" b="1" dirty="0">
                <a:solidFill>
                  <a:schemeClr val="bg1"/>
                </a:solidFill>
                <a:latin typeface="+mj-lt"/>
              </a:rPr>
              <a:t>Expansion of </a:t>
            </a:r>
            <a:r>
              <a:rPr lang="en-GB" sz="4000" b="1" dirty="0" err="1">
                <a:solidFill>
                  <a:schemeClr val="bg1"/>
                </a:solidFill>
                <a:latin typeface="+mj-lt"/>
              </a:rPr>
              <a:t>agroforests</a:t>
            </a:r>
            <a:endParaRPr lang="en-GB" sz="4000" b="1" dirty="0">
              <a:solidFill>
                <a:schemeClr val="bg1"/>
              </a:solidFill>
              <a:latin typeface="+mj-lt"/>
            </a:endParaRPr>
          </a:p>
          <a:p>
            <a:pPr algn="ctr">
              <a:defRPr/>
            </a:pPr>
            <a:r>
              <a:rPr lang="en-GB" sz="4000" b="1" dirty="0">
                <a:solidFill>
                  <a:schemeClr val="bg1"/>
                </a:solidFill>
                <a:latin typeface="+mj-lt"/>
              </a:rPr>
              <a:t>in some of the world’s most arid farmlands</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770" name="Rectangle 1"/>
          <p:cNvSpPr>
            <a:spLocks noGrp="1"/>
          </p:cNvSpPr>
          <p:nvPr>
            <p:ph type="title"/>
          </p:nvPr>
        </p:nvSpPr>
        <p:spPr bwMode="auto">
          <a:xfrm>
            <a:off x="649288" y="3467100"/>
            <a:ext cx="11812587" cy="1625600"/>
          </a:xfrm>
          <a:noFill/>
          <a:ln w="12700">
            <a:miter lim="0"/>
            <a:headEnd/>
            <a:tailEnd/>
          </a:ln>
        </p:spPr>
        <p:txBody>
          <a:bodyPr vert="horz" wrap="square" lIns="72248" tIns="72248" rIns="72248" bIns="72248" numCol="1" anchor="t" anchorCtr="0" compatLnSpc="1">
            <a:prstTxWarp prst="textNoShape">
              <a:avLst/>
            </a:prstTxWarp>
          </a:bodyPr>
          <a:lstStyle/>
          <a:p>
            <a:pPr marL="39688" defTabSz="1300163" eaLnBrk="1">
              <a:buClr>
                <a:srgbClr val="211F02"/>
              </a:buClr>
              <a:buFont typeface="Verdana" pitchFamily="34" charset="0"/>
              <a:buNone/>
            </a:pPr>
            <a:r>
              <a:rPr lang="fr-FR" sz="3600" b="1" smtClean="0">
                <a:solidFill>
                  <a:srgbClr val="211F02"/>
                </a:solidFill>
                <a:latin typeface="Verdana" pitchFamily="34" charset="0"/>
                <a:ea typeface="Verdana" pitchFamily="34" charset="0"/>
                <a:cs typeface="Verdana" pitchFamily="34" charset="0"/>
                <a:sym typeface="Verdana" pitchFamily="34" charset="0"/>
              </a:rPr>
              <a:t>Fertiliser trees are just one of many kinds of agroforestry.</a:t>
            </a:r>
            <a:endParaRPr lang="fr-FR" smtClean="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bwMode="auto">
          <a:xfrm>
            <a:off x="1246188" y="1031875"/>
            <a:ext cx="11704637" cy="6437313"/>
          </a:xfrm>
          <a:prstGeom prst="rect">
            <a:avLst/>
          </a:prstGeom>
          <a:noFill/>
          <a:ln w="12700" cap="flat">
            <a:miter lim="0"/>
            <a:headEnd/>
            <a:tailEnd/>
          </a:ln>
        </p:spPr>
        <p:txBody>
          <a:bodyPr lIns="72248" tIns="72248" rIns="72248" bIns="72248"/>
          <a:lstStyle/>
          <a:p>
            <a:pPr marL="350838" indent="-350838" algn="l">
              <a:spcBef>
                <a:spcPts val="4200"/>
              </a:spcBef>
              <a:buFontTx/>
              <a:buChar char="•"/>
              <a:defRPr/>
            </a:pPr>
            <a:r>
              <a:rPr lang="fr-FR" sz="3500" kern="0" dirty="0" err="1">
                <a:latin typeface="Helvetica" charset="0"/>
                <a:ea typeface="Helvetica" charset="0"/>
                <a:cs typeface="Helvetica" charset="0"/>
                <a:sym typeface="Helvetica" charset="0"/>
              </a:rPr>
              <a:t>Agroforests</a:t>
            </a:r>
            <a:r>
              <a:rPr lang="fr-FR" sz="3500" kern="0" dirty="0">
                <a:latin typeface="Helvetica" charset="0"/>
                <a:ea typeface="Helvetica" charset="0"/>
                <a:cs typeface="Helvetica" charset="0"/>
                <a:sym typeface="Helvetica" charset="0"/>
              </a:rPr>
              <a:t>: </a:t>
            </a:r>
            <a:r>
              <a:rPr lang="fr-FR" sz="3500" kern="0" dirty="0" err="1">
                <a:latin typeface="Helvetica" charset="0"/>
                <a:ea typeface="Helvetica" charset="0"/>
                <a:cs typeface="Helvetica" charset="0"/>
                <a:sym typeface="Helvetica" charset="0"/>
              </a:rPr>
              <a:t>combinations</a:t>
            </a:r>
            <a:r>
              <a:rPr lang="fr-FR" sz="3500" kern="0" dirty="0">
                <a:latin typeface="Helvetica" charset="0"/>
                <a:ea typeface="Helvetica" charset="0"/>
                <a:cs typeface="Helvetica" charset="0"/>
                <a:sym typeface="Helvetica" charset="0"/>
              </a:rPr>
              <a:t> of </a:t>
            </a:r>
            <a:r>
              <a:rPr lang="fr-FR" sz="3500" kern="0" dirty="0" err="1">
                <a:latin typeface="Helvetica" charset="0"/>
                <a:ea typeface="Helvetica" charset="0"/>
                <a:cs typeface="Helvetica" charset="0"/>
                <a:sym typeface="Helvetica" charset="0"/>
              </a:rPr>
              <a:t>perennial</a:t>
            </a:r>
            <a:r>
              <a:rPr lang="fr-FR" sz="3500" kern="0" dirty="0">
                <a:latin typeface="Helvetica" charset="0"/>
                <a:ea typeface="Helvetica" charset="0"/>
                <a:cs typeface="Helvetica" charset="0"/>
                <a:sym typeface="Helvetica" charset="0"/>
              </a:rPr>
              <a:t> </a:t>
            </a:r>
            <a:r>
              <a:rPr lang="fr-FR" sz="3500" kern="0" dirty="0" err="1">
                <a:latin typeface="Helvetica" charset="0"/>
                <a:ea typeface="Helvetica" charset="0"/>
                <a:cs typeface="Helvetica" charset="0"/>
                <a:sym typeface="Helvetica" charset="0"/>
              </a:rPr>
              <a:t>species</a:t>
            </a:r>
            <a:r>
              <a:rPr lang="fr-FR" sz="3500" kern="0" dirty="0">
                <a:latin typeface="Helvetica" charset="0"/>
                <a:ea typeface="Helvetica" charset="0"/>
                <a:cs typeface="Helvetica" charset="0"/>
                <a:sym typeface="Helvetica" charset="0"/>
              </a:rPr>
              <a:t> on arable land</a:t>
            </a:r>
          </a:p>
          <a:p>
            <a:pPr marL="350838" indent="-350838" algn="l">
              <a:spcBef>
                <a:spcPts val="4200"/>
              </a:spcBef>
              <a:buFontTx/>
              <a:buChar char="•"/>
              <a:defRPr/>
            </a:pPr>
            <a:r>
              <a:rPr lang="fr-FR" sz="3500" kern="0" dirty="0">
                <a:latin typeface="Helvetica" charset="0"/>
                <a:ea typeface="Helvetica" charset="0"/>
                <a:cs typeface="Helvetica" charset="0"/>
                <a:sym typeface="Helvetica" charset="0"/>
              </a:rPr>
              <a:t>Home </a:t>
            </a:r>
            <a:r>
              <a:rPr lang="fr-FR" sz="3500" kern="0" dirty="0" err="1">
                <a:latin typeface="Helvetica" charset="0"/>
                <a:ea typeface="Helvetica" charset="0"/>
                <a:cs typeface="Helvetica" charset="0"/>
                <a:sym typeface="Helvetica" charset="0"/>
              </a:rPr>
              <a:t>gardens</a:t>
            </a:r>
            <a:r>
              <a:rPr lang="fr-FR" sz="3500" kern="0" dirty="0">
                <a:latin typeface="Helvetica" charset="0"/>
                <a:ea typeface="Helvetica" charset="0"/>
                <a:cs typeface="Helvetica" charset="0"/>
                <a:sym typeface="Helvetica" charset="0"/>
              </a:rPr>
              <a:t> </a:t>
            </a:r>
            <a:r>
              <a:rPr lang="fr-FR" sz="3500" kern="0" dirty="0" err="1">
                <a:latin typeface="Helvetica" charset="0"/>
                <a:ea typeface="Helvetica" charset="0"/>
                <a:cs typeface="Helvetica" charset="0"/>
                <a:sym typeface="Helvetica" charset="0"/>
              </a:rPr>
              <a:t>with</a:t>
            </a:r>
            <a:r>
              <a:rPr lang="fr-FR" sz="3500" kern="0" dirty="0">
                <a:latin typeface="Helvetica" charset="0"/>
                <a:ea typeface="Helvetica" charset="0"/>
                <a:cs typeface="Helvetica" charset="0"/>
                <a:sym typeface="Helvetica" charset="0"/>
              </a:rPr>
              <a:t> </a:t>
            </a:r>
            <a:r>
              <a:rPr lang="fr-FR" sz="3500" kern="0" dirty="0" err="1">
                <a:latin typeface="Helvetica" charset="0"/>
                <a:ea typeface="Helvetica" charset="0"/>
                <a:cs typeface="Helvetica" charset="0"/>
                <a:sym typeface="Helvetica" charset="0"/>
              </a:rPr>
              <a:t>perennials</a:t>
            </a:r>
            <a:endParaRPr lang="fr-FR" sz="3500" kern="0" dirty="0">
              <a:latin typeface="Helvetica" charset="0"/>
              <a:ea typeface="Helvetica" charset="0"/>
              <a:cs typeface="Helvetica" charset="0"/>
              <a:sym typeface="Helvetica" charset="0"/>
            </a:endParaRPr>
          </a:p>
          <a:p>
            <a:pPr marL="350838" indent="-350838" algn="l">
              <a:spcBef>
                <a:spcPts val="4200"/>
              </a:spcBef>
              <a:buFontTx/>
              <a:buChar char="•"/>
              <a:defRPr/>
            </a:pPr>
            <a:r>
              <a:rPr lang="fr-FR" sz="3500" kern="0" dirty="0" err="1">
                <a:latin typeface="Helvetica" charset="0"/>
                <a:ea typeface="Helvetica" charset="0"/>
                <a:cs typeface="Helvetica" charset="0"/>
                <a:sym typeface="Helvetica" charset="0"/>
              </a:rPr>
              <a:t>Woodlots</a:t>
            </a:r>
            <a:r>
              <a:rPr lang="fr-FR" sz="3500" kern="0" dirty="0">
                <a:latin typeface="Helvetica" charset="0"/>
                <a:ea typeface="Helvetica" charset="0"/>
                <a:cs typeface="Helvetica" charset="0"/>
                <a:sym typeface="Helvetica" charset="0"/>
              </a:rPr>
              <a:t> or </a:t>
            </a:r>
            <a:r>
              <a:rPr lang="fr-FR" sz="3500" kern="0" dirty="0" err="1">
                <a:latin typeface="Helvetica" charset="0"/>
                <a:ea typeface="Helvetica" charset="0"/>
                <a:cs typeface="Helvetica" charset="0"/>
                <a:sym typeface="Helvetica" charset="0"/>
              </a:rPr>
              <a:t>farm</a:t>
            </a:r>
            <a:r>
              <a:rPr lang="fr-FR" sz="3500" kern="0" dirty="0">
                <a:latin typeface="Helvetica" charset="0"/>
                <a:ea typeface="Helvetica" charset="0"/>
                <a:cs typeface="Helvetica" charset="0"/>
                <a:sym typeface="Helvetica" charset="0"/>
              </a:rPr>
              <a:t> </a:t>
            </a:r>
            <a:r>
              <a:rPr lang="fr-FR" sz="3500" kern="0" dirty="0" err="1">
                <a:latin typeface="Helvetica" charset="0"/>
                <a:ea typeface="Helvetica" charset="0"/>
                <a:cs typeface="Helvetica" charset="0"/>
                <a:sym typeface="Helvetica" charset="0"/>
              </a:rPr>
              <a:t>forests</a:t>
            </a:r>
            <a:endParaRPr lang="fr-FR" sz="3500" kern="0" dirty="0">
              <a:latin typeface="Helvetica" charset="0"/>
              <a:ea typeface="Helvetica" charset="0"/>
              <a:cs typeface="Helvetica" charset="0"/>
              <a:sym typeface="Helvetica" charset="0"/>
            </a:endParaRPr>
          </a:p>
          <a:p>
            <a:pPr marL="350838" indent="-350838" algn="l">
              <a:spcBef>
                <a:spcPts val="4200"/>
              </a:spcBef>
              <a:buFontTx/>
              <a:buChar char="•"/>
              <a:defRPr/>
            </a:pPr>
            <a:r>
              <a:rPr lang="fr-FR" sz="3500" kern="0" dirty="0" err="1">
                <a:latin typeface="Helvetica" charset="0"/>
                <a:ea typeface="Helvetica" charset="0"/>
                <a:cs typeface="Helvetica" charset="0"/>
                <a:sym typeface="Helvetica" charset="0"/>
              </a:rPr>
              <a:t>Trees</a:t>
            </a:r>
            <a:r>
              <a:rPr lang="fr-FR" sz="3500" kern="0" dirty="0">
                <a:latin typeface="Helvetica" charset="0"/>
                <a:ea typeface="Helvetica" charset="0"/>
                <a:cs typeface="Helvetica" charset="0"/>
                <a:sym typeface="Helvetica" charset="0"/>
              </a:rPr>
              <a:t> on </a:t>
            </a:r>
            <a:r>
              <a:rPr lang="fr-FR" sz="3500" kern="0" dirty="0" err="1">
                <a:latin typeface="Helvetica" charset="0"/>
                <a:ea typeface="Helvetica" charset="0"/>
                <a:cs typeface="Helvetica" charset="0"/>
                <a:sym typeface="Helvetica" charset="0"/>
              </a:rPr>
              <a:t>field</a:t>
            </a:r>
            <a:r>
              <a:rPr lang="fr-FR" sz="3500" kern="0" dirty="0">
                <a:latin typeface="Helvetica" charset="0"/>
                <a:ea typeface="Helvetica" charset="0"/>
                <a:cs typeface="Helvetica" charset="0"/>
                <a:sym typeface="Helvetica" charset="0"/>
              </a:rPr>
              <a:t> and </a:t>
            </a:r>
            <a:r>
              <a:rPr lang="fr-FR" sz="3500" kern="0" dirty="0" err="1">
                <a:latin typeface="Helvetica" charset="0"/>
                <a:ea typeface="Helvetica" charset="0"/>
                <a:cs typeface="Helvetica" charset="0"/>
                <a:sym typeface="Helvetica" charset="0"/>
              </a:rPr>
              <a:t>farm</a:t>
            </a:r>
            <a:r>
              <a:rPr lang="fr-FR" sz="3500" kern="0" dirty="0">
                <a:latin typeface="Helvetica" charset="0"/>
                <a:ea typeface="Helvetica" charset="0"/>
                <a:cs typeface="Helvetica" charset="0"/>
                <a:sym typeface="Helvetica" charset="0"/>
              </a:rPr>
              <a:t> </a:t>
            </a:r>
            <a:r>
              <a:rPr lang="fr-FR" sz="3500" kern="0" dirty="0" err="1">
                <a:latin typeface="Helvetica" charset="0"/>
                <a:ea typeface="Helvetica" charset="0"/>
                <a:cs typeface="Helvetica" charset="0"/>
                <a:sym typeface="Helvetica" charset="0"/>
              </a:rPr>
              <a:t>boundaries</a:t>
            </a:r>
            <a:endParaRPr lang="fr-FR" sz="3500" kern="0" dirty="0">
              <a:latin typeface="Helvetica" charset="0"/>
              <a:ea typeface="Helvetica" charset="0"/>
              <a:cs typeface="Helvetica" charset="0"/>
              <a:sym typeface="Helvetica" charset="0"/>
            </a:endParaRPr>
          </a:p>
          <a:p>
            <a:pPr marL="350838" indent="-350838" algn="l">
              <a:spcBef>
                <a:spcPts val="4200"/>
              </a:spcBef>
              <a:buFontTx/>
              <a:buChar char="•"/>
              <a:defRPr/>
            </a:pPr>
            <a:r>
              <a:rPr lang="fr-FR" sz="3500" kern="0" dirty="0" err="1">
                <a:latin typeface="Helvetica" charset="0"/>
                <a:ea typeface="Helvetica" charset="0"/>
                <a:cs typeface="Helvetica" charset="0"/>
                <a:sym typeface="Helvetica" charset="0"/>
              </a:rPr>
              <a:t>Sylvopastoral</a:t>
            </a:r>
            <a:r>
              <a:rPr lang="fr-FR" sz="3500" kern="0" dirty="0">
                <a:latin typeface="Helvetica" charset="0"/>
                <a:ea typeface="Helvetica" charset="0"/>
                <a:cs typeface="Helvetica" charset="0"/>
                <a:sym typeface="Helvetica" charset="0"/>
              </a:rPr>
              <a:t> </a:t>
            </a:r>
            <a:r>
              <a:rPr lang="fr-FR" sz="3500" kern="0" dirty="0" err="1">
                <a:latin typeface="Helvetica" charset="0"/>
                <a:ea typeface="Helvetica" charset="0"/>
                <a:cs typeface="Helvetica" charset="0"/>
                <a:sym typeface="Helvetica" charset="0"/>
              </a:rPr>
              <a:t>systems</a:t>
            </a:r>
            <a:r>
              <a:rPr lang="fr-FR" sz="3500" kern="0" dirty="0">
                <a:latin typeface="Helvetica" charset="0"/>
                <a:ea typeface="Helvetica" charset="0"/>
                <a:cs typeface="Helvetica" charset="0"/>
                <a:sym typeface="Helvetica" charset="0"/>
              </a:rPr>
              <a:t>: </a:t>
            </a:r>
            <a:r>
              <a:rPr lang="fr-FR" sz="3500" kern="0" dirty="0" err="1">
                <a:latin typeface="Helvetica" charset="0"/>
                <a:ea typeface="Helvetica" charset="0"/>
                <a:cs typeface="Helvetica" charset="0"/>
                <a:sym typeface="Helvetica" charset="0"/>
              </a:rPr>
              <a:t>Trees</a:t>
            </a:r>
            <a:r>
              <a:rPr lang="fr-FR" sz="3500" kern="0" dirty="0">
                <a:latin typeface="Helvetica" charset="0"/>
                <a:ea typeface="Helvetica" charset="0"/>
                <a:cs typeface="Helvetica" charset="0"/>
                <a:sym typeface="Helvetica" charset="0"/>
              </a:rPr>
              <a:t> in </a:t>
            </a:r>
            <a:r>
              <a:rPr lang="fr-FR" sz="3500" kern="0" dirty="0" err="1">
                <a:latin typeface="Helvetica" charset="0"/>
                <a:ea typeface="Helvetica" charset="0"/>
                <a:cs typeface="Helvetica" charset="0"/>
                <a:sym typeface="Helvetica" charset="0"/>
              </a:rPr>
              <a:t>pastures</a:t>
            </a:r>
            <a:endParaRPr lang="fr-FR" sz="3500" kern="0" dirty="0">
              <a:latin typeface="Helvetica" charset="0"/>
              <a:ea typeface="Helvetica" charset="0"/>
              <a:cs typeface="Helvetica" charset="0"/>
              <a:sym typeface="Helvetica" charset="0"/>
            </a:endParaRPr>
          </a:p>
          <a:p>
            <a:pPr marL="350838" indent="-350838" algn="l">
              <a:spcBef>
                <a:spcPts val="4200"/>
              </a:spcBef>
              <a:buFontTx/>
              <a:buChar char="•"/>
              <a:defRPr/>
            </a:pPr>
            <a:r>
              <a:rPr lang="fr-FR" sz="3500" kern="0" dirty="0" err="1">
                <a:solidFill>
                  <a:srgbClr val="008000"/>
                </a:solidFill>
                <a:latin typeface="Helvetica" charset="0"/>
                <a:ea typeface="Helvetica" charset="0"/>
                <a:cs typeface="Helvetica" charset="0"/>
                <a:sym typeface="Helvetica" charset="0"/>
              </a:rPr>
              <a:t>EverGreen</a:t>
            </a:r>
            <a:r>
              <a:rPr lang="fr-FR" sz="3500" kern="0" dirty="0">
                <a:solidFill>
                  <a:srgbClr val="008000"/>
                </a:solidFill>
                <a:latin typeface="Helvetica" charset="0"/>
                <a:ea typeface="Helvetica" charset="0"/>
                <a:cs typeface="Helvetica" charset="0"/>
                <a:sym typeface="Helvetica" charset="0"/>
              </a:rPr>
              <a:t> Agriculture: </a:t>
            </a:r>
            <a:r>
              <a:rPr lang="fr-FR" sz="3500" i="1" kern="0" dirty="0" err="1">
                <a:solidFill>
                  <a:srgbClr val="008000"/>
                </a:solidFill>
                <a:latin typeface="Helvetica" charset="0"/>
                <a:ea typeface="Helvetica" charset="0"/>
                <a:cs typeface="Helvetica" charset="0"/>
                <a:sym typeface="Helvetica" charset="0"/>
              </a:rPr>
              <a:t>Trees</a:t>
            </a:r>
            <a:r>
              <a:rPr lang="fr-FR" sz="3500" i="1" kern="0" dirty="0">
                <a:solidFill>
                  <a:srgbClr val="008000"/>
                </a:solidFill>
                <a:latin typeface="Helvetica" charset="0"/>
                <a:ea typeface="Helvetica" charset="0"/>
                <a:cs typeface="Helvetica" charset="0"/>
                <a:sym typeface="Helvetica" charset="0"/>
              </a:rPr>
              <a:t> </a:t>
            </a:r>
            <a:r>
              <a:rPr lang="fr-FR" sz="3500" i="1" kern="0" dirty="0" err="1">
                <a:solidFill>
                  <a:srgbClr val="008000"/>
                </a:solidFill>
                <a:latin typeface="Helvetica" charset="0"/>
                <a:ea typeface="Helvetica" charset="0"/>
                <a:cs typeface="Helvetica" charset="0"/>
                <a:sym typeface="Helvetica" charset="0"/>
              </a:rPr>
              <a:t>intercropped</a:t>
            </a:r>
            <a:r>
              <a:rPr lang="fr-FR" sz="3500" i="1" kern="0" dirty="0">
                <a:solidFill>
                  <a:srgbClr val="008000"/>
                </a:solidFill>
                <a:latin typeface="Helvetica" charset="0"/>
                <a:ea typeface="Helvetica" charset="0"/>
                <a:cs typeface="Helvetica" charset="0"/>
                <a:sym typeface="Helvetica" charset="0"/>
              </a:rPr>
              <a:t> </a:t>
            </a:r>
            <a:r>
              <a:rPr lang="fr-FR" sz="3500" i="1" kern="0" dirty="0" err="1">
                <a:solidFill>
                  <a:srgbClr val="008000"/>
                </a:solidFill>
                <a:latin typeface="Helvetica" charset="0"/>
                <a:ea typeface="Helvetica" charset="0"/>
                <a:cs typeface="Helvetica" charset="0"/>
                <a:sym typeface="Helvetica" charset="0"/>
              </a:rPr>
              <a:t>with</a:t>
            </a:r>
            <a:r>
              <a:rPr lang="fr-FR" sz="3500" i="1" kern="0" dirty="0">
                <a:solidFill>
                  <a:srgbClr val="008000"/>
                </a:solidFill>
                <a:latin typeface="Helvetica" charset="0"/>
                <a:ea typeface="Helvetica" charset="0"/>
                <a:cs typeface="Helvetica" charset="0"/>
                <a:sym typeface="Helvetica" charset="0"/>
              </a:rPr>
              <a:t> </a:t>
            </a:r>
            <a:r>
              <a:rPr lang="fr-FR" sz="3500" i="1" kern="0" dirty="0" err="1">
                <a:solidFill>
                  <a:srgbClr val="008000"/>
                </a:solidFill>
                <a:latin typeface="Helvetica" charset="0"/>
                <a:ea typeface="Helvetica" charset="0"/>
                <a:cs typeface="Helvetica" charset="0"/>
                <a:sym typeface="Helvetica" charset="0"/>
              </a:rPr>
              <a:t>field</a:t>
            </a:r>
            <a:r>
              <a:rPr lang="fr-FR" sz="3500" i="1" kern="0" dirty="0">
                <a:solidFill>
                  <a:srgbClr val="008000"/>
                </a:solidFill>
                <a:latin typeface="Helvetica" charset="0"/>
                <a:ea typeface="Helvetica" charset="0"/>
                <a:cs typeface="Helvetica" charset="0"/>
                <a:sym typeface="Helvetica" charset="0"/>
              </a:rPr>
              <a:t> </a:t>
            </a:r>
            <a:r>
              <a:rPr lang="fr-FR" sz="3500" i="1" kern="0" dirty="0" err="1">
                <a:solidFill>
                  <a:srgbClr val="008000"/>
                </a:solidFill>
                <a:latin typeface="Helvetica" charset="0"/>
                <a:ea typeface="Helvetica" charset="0"/>
                <a:cs typeface="Helvetica" charset="0"/>
                <a:sym typeface="Helvetica" charset="0"/>
              </a:rPr>
              <a:t>crops</a:t>
            </a:r>
            <a:endParaRPr lang="fr-FR" sz="3500" kern="0" dirty="0">
              <a:latin typeface="Helvetica" charset="0"/>
              <a:ea typeface="Helvetica" charset="0"/>
              <a:cs typeface="Helvetica" charset="0"/>
              <a:sym typeface="Helvetica" charset="0"/>
            </a:endParaRPr>
          </a:p>
          <a:p>
            <a:pPr marL="350838" indent="-350838" algn="l">
              <a:spcBef>
                <a:spcPts val="4200"/>
              </a:spcBef>
              <a:buFontTx/>
              <a:buChar char="•"/>
              <a:defRPr/>
            </a:pPr>
            <a:r>
              <a:rPr lang="fr-FR" sz="3500" kern="0" dirty="0">
                <a:latin typeface="Helvetica" charset="0"/>
                <a:ea typeface="Helvetica" charset="0"/>
                <a:cs typeface="Helvetica" charset="0"/>
                <a:sym typeface="Helvetica" charset="0"/>
              </a:rPr>
              <a:t>Productive </a:t>
            </a:r>
            <a:r>
              <a:rPr lang="fr-FR" sz="3500" kern="0" dirty="0" err="1">
                <a:latin typeface="Helvetica" charset="0"/>
                <a:ea typeface="Helvetica" charset="0"/>
                <a:cs typeface="Helvetica" charset="0"/>
                <a:sym typeface="Helvetica" charset="0"/>
              </a:rPr>
              <a:t>landscape</a:t>
            </a:r>
            <a:r>
              <a:rPr lang="fr-FR" sz="3500" kern="0" dirty="0">
                <a:latin typeface="Helvetica" charset="0"/>
                <a:ea typeface="Helvetica" charset="0"/>
                <a:cs typeface="Helvetica" charset="0"/>
                <a:sym typeface="Helvetica" charset="0"/>
              </a:rPr>
              <a:t> </a:t>
            </a:r>
            <a:r>
              <a:rPr lang="fr-FR" sz="3500" kern="0" dirty="0" err="1">
                <a:latin typeface="Helvetica" charset="0"/>
                <a:ea typeface="Helvetica" charset="0"/>
                <a:cs typeface="Helvetica" charset="0"/>
                <a:sym typeface="Helvetica" charset="0"/>
              </a:rPr>
              <a:t>systems</a:t>
            </a:r>
            <a:endParaRPr lang="fr-FR" sz="3800" kern="0" dirty="0">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5842" name="Picture 2" descr="pasted-image.jpg"/>
          <p:cNvPicPr>
            <a:picLocks noChangeAspect="1"/>
          </p:cNvPicPr>
          <p:nvPr/>
        </p:nvPicPr>
        <p:blipFill>
          <a:blip r:embed="rId3" cstate="print"/>
          <a:srcRect/>
          <a:stretch>
            <a:fillRect/>
          </a:stretch>
        </p:blipFill>
        <p:spPr bwMode="auto">
          <a:xfrm>
            <a:off x="0" y="1481138"/>
            <a:ext cx="6881813" cy="4370387"/>
          </a:xfrm>
          <a:prstGeom prst="rect">
            <a:avLst/>
          </a:prstGeom>
          <a:noFill/>
          <a:ln w="12700">
            <a:noFill/>
            <a:miter lim="0"/>
            <a:headEnd/>
            <a:tailEnd/>
          </a:ln>
        </p:spPr>
      </p:pic>
      <p:sp>
        <p:nvSpPr>
          <p:cNvPr id="35843" name="AutoShape 4"/>
          <p:cNvSpPr>
            <a:spLocks/>
          </p:cNvSpPr>
          <p:nvPr/>
        </p:nvSpPr>
        <p:spPr bwMode="auto">
          <a:xfrm>
            <a:off x="6350" y="5876925"/>
            <a:ext cx="3027363" cy="2184400"/>
          </a:xfrm>
          <a:custGeom>
            <a:avLst/>
            <a:gdLst>
              <a:gd name="T0" fmla="*/ 1513682 w 21600"/>
              <a:gd name="T1" fmla="*/ 1092200 h 21600"/>
              <a:gd name="T2" fmla="*/ 1513682 w 21600"/>
              <a:gd name="T3" fmla="*/ 1092200 h 21600"/>
              <a:gd name="T4" fmla="*/ 1513682 w 21600"/>
              <a:gd name="T5" fmla="*/ 1092200 h 21600"/>
              <a:gd name="T6" fmla="*/ 1513682 w 21600"/>
              <a:gd name="T7" fmla="*/ 1092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800" tIns="50800" rIns="50800" bIns="50800" anchor="ctr"/>
          <a:lstStyle/>
          <a:p>
            <a:pPr algn="l">
              <a:spcBef>
                <a:spcPts val="3200"/>
              </a:spcBef>
            </a:pPr>
            <a:r>
              <a:rPr lang="fr-FR" sz="2100"/>
              <a:t>800 $ / Ha / year</a:t>
            </a:r>
          </a:p>
          <a:p>
            <a:pPr algn="l">
              <a:spcBef>
                <a:spcPts val="3200"/>
              </a:spcBef>
            </a:pPr>
            <a:r>
              <a:rPr lang="fr-FR" sz="2100"/>
              <a:t>High social costs</a:t>
            </a:r>
          </a:p>
          <a:p>
            <a:pPr algn="l">
              <a:spcBef>
                <a:spcPts val="3200"/>
              </a:spcBef>
            </a:pPr>
            <a:r>
              <a:rPr lang="fr-FR" sz="2100"/>
              <a:t>High environmental costs</a:t>
            </a:r>
            <a:endParaRPr lang="fr-FR"/>
          </a:p>
        </p:txBody>
      </p:sp>
      <p:grpSp>
        <p:nvGrpSpPr>
          <p:cNvPr id="2" name="Group 7"/>
          <p:cNvGrpSpPr>
            <a:grpSpLocks/>
          </p:cNvGrpSpPr>
          <p:nvPr/>
        </p:nvGrpSpPr>
        <p:grpSpPr bwMode="auto">
          <a:xfrm>
            <a:off x="4181475" y="1220788"/>
            <a:ext cx="8391525" cy="8024812"/>
            <a:chOff x="4181475" y="1220788"/>
            <a:chExt cx="8391525" cy="8024812"/>
          </a:xfrm>
        </p:grpSpPr>
        <p:pic>
          <p:nvPicPr>
            <p:cNvPr id="35846" name="Picture 1" descr="IMG0088.png"/>
            <p:cNvPicPr>
              <a:picLocks noChangeAspect="1"/>
            </p:cNvPicPr>
            <p:nvPr/>
          </p:nvPicPr>
          <p:blipFill>
            <a:blip r:embed="rId4" cstate="print"/>
            <a:srcRect/>
            <a:stretch>
              <a:fillRect/>
            </a:stretch>
          </p:blipFill>
          <p:spPr bwMode="auto">
            <a:xfrm>
              <a:off x="7216775" y="1220788"/>
              <a:ext cx="5356225" cy="8024812"/>
            </a:xfrm>
            <a:prstGeom prst="rect">
              <a:avLst/>
            </a:prstGeom>
            <a:noFill/>
            <a:ln w="12700">
              <a:noFill/>
              <a:miter lim="0"/>
              <a:headEnd/>
              <a:tailEnd/>
            </a:ln>
          </p:spPr>
        </p:pic>
        <p:sp>
          <p:nvSpPr>
            <p:cNvPr id="35847" name="AutoShape 5"/>
            <p:cNvSpPr>
              <a:spLocks/>
            </p:cNvSpPr>
            <p:nvPr/>
          </p:nvSpPr>
          <p:spPr bwMode="auto">
            <a:xfrm>
              <a:off x="4181475" y="6710363"/>
              <a:ext cx="3028950" cy="2184400"/>
            </a:xfrm>
            <a:custGeom>
              <a:avLst/>
              <a:gdLst>
                <a:gd name="T0" fmla="*/ 1514475 w 21600"/>
                <a:gd name="T1" fmla="*/ 1092200 h 21600"/>
                <a:gd name="T2" fmla="*/ 1514475 w 21600"/>
                <a:gd name="T3" fmla="*/ 1092200 h 21600"/>
                <a:gd name="T4" fmla="*/ 1514475 w 21600"/>
                <a:gd name="T5" fmla="*/ 1092200 h 21600"/>
                <a:gd name="T6" fmla="*/ 1514475 w 21600"/>
                <a:gd name="T7" fmla="*/ 1092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800" tIns="50800" rIns="50800" bIns="50800" anchor="ctr"/>
            <a:lstStyle/>
            <a:p>
              <a:pPr algn="l">
                <a:spcBef>
                  <a:spcPts val="3200"/>
                </a:spcBef>
              </a:pPr>
              <a:r>
                <a:rPr lang="fr-FR" sz="2100"/>
                <a:t>3,000 $ / Ha / year</a:t>
              </a:r>
            </a:p>
            <a:p>
              <a:pPr algn="l">
                <a:spcBef>
                  <a:spcPts val="3200"/>
                </a:spcBef>
              </a:pPr>
              <a:r>
                <a:rPr lang="fr-FR" sz="2100"/>
                <a:t>No social costs</a:t>
              </a:r>
            </a:p>
            <a:p>
              <a:pPr algn="l">
                <a:spcBef>
                  <a:spcPts val="3200"/>
                </a:spcBef>
              </a:pPr>
              <a:r>
                <a:rPr lang="fr-FR" sz="2100"/>
                <a:t>Low environmental costs</a:t>
              </a:r>
              <a:endParaRPr lang="fr-FR"/>
            </a:p>
          </p:txBody>
        </p:sp>
      </p:grpSp>
      <p:sp>
        <p:nvSpPr>
          <p:cNvPr id="35845" name="AutoShape 6"/>
          <p:cNvSpPr>
            <a:spLocks/>
          </p:cNvSpPr>
          <p:nvPr/>
        </p:nvSpPr>
        <p:spPr bwMode="auto">
          <a:xfrm>
            <a:off x="1846263" y="8851900"/>
            <a:ext cx="1508125" cy="381000"/>
          </a:xfrm>
          <a:custGeom>
            <a:avLst/>
            <a:gdLst>
              <a:gd name="T0" fmla="*/ 754063 w 21600"/>
              <a:gd name="T1" fmla="*/ 190500 h 21600"/>
              <a:gd name="T2" fmla="*/ 754063 w 21600"/>
              <a:gd name="T3" fmla="*/ 190500 h 21600"/>
              <a:gd name="T4" fmla="*/ 754063 w 21600"/>
              <a:gd name="T5" fmla="*/ 190500 h 21600"/>
              <a:gd name="T6" fmla="*/ 754063 w 21600"/>
              <a:gd name="T7" fmla="*/ 1905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800" tIns="50800" rIns="50800" bIns="50800" anchor="ctr"/>
          <a:lstStyle/>
          <a:p>
            <a:r>
              <a:rPr lang="fr-FR" sz="1800" b="1" i="1"/>
              <a:t>Leakey, 2012</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1562100" y="2060575"/>
            <a:ext cx="10988675" cy="7064375"/>
          </a:xfrm>
          <a:prstGeom prst="rect">
            <a:avLst/>
          </a:prstGeom>
          <a:noFill/>
          <a:ln w="9525">
            <a:solidFill>
              <a:schemeClr val="bg1"/>
            </a:solidFill>
            <a:miter lim="800000"/>
            <a:headEnd/>
            <a:tailEnd/>
          </a:ln>
        </p:spPr>
      </p:pic>
      <p:sp>
        <p:nvSpPr>
          <p:cNvPr id="54275" name="Text Box 11"/>
          <p:cNvSpPr txBox="1">
            <a:spLocks noChangeArrowheads="1"/>
          </p:cNvSpPr>
          <p:nvPr/>
        </p:nvSpPr>
        <p:spPr bwMode="auto">
          <a:xfrm>
            <a:off x="2411413" y="3357563"/>
            <a:ext cx="2160587" cy="519112"/>
          </a:xfrm>
          <a:prstGeom prst="rect">
            <a:avLst/>
          </a:prstGeom>
          <a:noFill/>
          <a:ln w="9525">
            <a:noFill/>
            <a:miter lim="800000"/>
            <a:headEnd/>
            <a:tailEnd/>
          </a:ln>
        </p:spPr>
        <p:txBody>
          <a:bodyPr>
            <a:spAutoFit/>
          </a:bodyPr>
          <a:lstStyle/>
          <a:p>
            <a:pPr hangingPunct="1">
              <a:spcBef>
                <a:spcPct val="50000"/>
              </a:spcBef>
            </a:pPr>
            <a:endParaRPr lang="en-US" sz="2800" b="1">
              <a:solidFill>
                <a:srgbClr val="FF3300"/>
              </a:solidFill>
              <a:latin typeface="Times New Roman" pitchFamily="18" charset="0"/>
            </a:endParaRPr>
          </a:p>
        </p:txBody>
      </p:sp>
      <p:sp>
        <p:nvSpPr>
          <p:cNvPr id="54276" name="Text Box 12"/>
          <p:cNvSpPr txBox="1">
            <a:spLocks noChangeArrowheads="1"/>
          </p:cNvSpPr>
          <p:nvPr/>
        </p:nvSpPr>
        <p:spPr bwMode="auto">
          <a:xfrm rot="-5400000">
            <a:off x="-69850" y="3606800"/>
            <a:ext cx="2663825" cy="581025"/>
          </a:xfrm>
          <a:prstGeom prst="rect">
            <a:avLst/>
          </a:prstGeom>
          <a:noFill/>
          <a:ln w="9525">
            <a:noFill/>
            <a:miter lim="800000"/>
            <a:headEnd/>
            <a:tailEnd/>
          </a:ln>
        </p:spPr>
        <p:txBody>
          <a:bodyPr>
            <a:spAutoFit/>
          </a:bodyPr>
          <a:lstStyle/>
          <a:p>
            <a:pPr hangingPunct="1"/>
            <a:r>
              <a:rPr lang="en-GB" sz="1600">
                <a:solidFill>
                  <a:schemeClr val="tx1"/>
                </a:solidFill>
                <a:latin typeface="Times New Roman" pitchFamily="18" charset="0"/>
              </a:rPr>
              <a:t>Crop yield </a:t>
            </a:r>
          </a:p>
          <a:p>
            <a:pPr hangingPunct="1"/>
            <a:r>
              <a:rPr lang="en-GB" sz="1600">
                <a:solidFill>
                  <a:schemeClr val="tx1"/>
                </a:solidFill>
                <a:latin typeface="Times New Roman" pitchFamily="18" charset="0"/>
              </a:rPr>
              <a:t>(tonnes per hectare)</a:t>
            </a:r>
            <a:endParaRPr lang="en-US" sz="1600">
              <a:solidFill>
                <a:schemeClr val="tx1"/>
              </a:solidFill>
              <a:latin typeface="Times New Roman" pitchFamily="18" charset="0"/>
            </a:endParaRPr>
          </a:p>
        </p:txBody>
      </p:sp>
      <p:sp>
        <p:nvSpPr>
          <p:cNvPr id="21" name="Rectangle 2"/>
          <p:cNvSpPr txBox="1">
            <a:spLocks noChangeArrowheads="1"/>
          </p:cNvSpPr>
          <p:nvPr/>
        </p:nvSpPr>
        <p:spPr>
          <a:xfrm>
            <a:off x="974725" y="866775"/>
            <a:ext cx="11053763" cy="1130300"/>
          </a:xfrm>
          <a:prstGeom prst="rect">
            <a:avLst/>
          </a:prstGeom>
        </p:spPr>
        <p:txBody>
          <a:bodyPr lIns="72248" tIns="72248" rIns="198684" bIns="72248"/>
          <a:lstStyle/>
          <a:p>
            <a:pPr marL="26988" algn="l" defTabSz="1296988">
              <a:defRPr/>
            </a:pPr>
            <a:r>
              <a:rPr lang="fr-FR" sz="4500" b="1" kern="0" dirty="0" err="1" smtClean="0">
                <a:latin typeface="Verdana" pitchFamily="34" charset="0"/>
                <a:ea typeface="Verdana" pitchFamily="34" charset="0"/>
                <a:cs typeface="Verdana" pitchFamily="34" charset="0"/>
                <a:sym typeface="Verdana" pitchFamily="34" charset="0"/>
              </a:rPr>
              <a:t>Trees</a:t>
            </a:r>
            <a:r>
              <a:rPr lang="fr-FR" sz="4500" b="1" kern="0" dirty="0" smtClean="0">
                <a:latin typeface="Verdana" pitchFamily="34" charset="0"/>
                <a:ea typeface="Verdana" pitchFamily="34" charset="0"/>
                <a:cs typeface="Verdana" pitchFamily="34" charset="0"/>
                <a:sym typeface="Verdana" pitchFamily="34" charset="0"/>
              </a:rPr>
              <a:t> help </a:t>
            </a:r>
            <a:r>
              <a:rPr lang="fr-FR" sz="4500" b="1" kern="0" dirty="0" err="1" smtClean="0">
                <a:latin typeface="Verdana" pitchFamily="34" charset="0"/>
                <a:ea typeface="Verdana" pitchFamily="34" charset="0"/>
                <a:cs typeface="Verdana" pitchFamily="34" charset="0"/>
                <a:sym typeface="Verdana" pitchFamily="34" charset="0"/>
              </a:rPr>
              <a:t>fill</a:t>
            </a:r>
            <a:r>
              <a:rPr lang="fr-FR" sz="4500" b="1" kern="0" dirty="0" smtClean="0">
                <a:latin typeface="Verdana" pitchFamily="34" charset="0"/>
                <a:ea typeface="Verdana" pitchFamily="34" charset="0"/>
                <a:cs typeface="Verdana" pitchFamily="34" charset="0"/>
                <a:sym typeface="Verdana" pitchFamily="34" charset="0"/>
              </a:rPr>
              <a:t> the </a:t>
            </a:r>
            <a:r>
              <a:rPr lang="fr-FR" sz="4500" b="1" kern="0" dirty="0" err="1">
                <a:latin typeface="Verdana" pitchFamily="34" charset="0"/>
                <a:ea typeface="Verdana" pitchFamily="34" charset="0"/>
                <a:cs typeface="Verdana" pitchFamily="34" charset="0"/>
                <a:sym typeface="Verdana" pitchFamily="34" charset="0"/>
              </a:rPr>
              <a:t>yield</a:t>
            </a:r>
            <a:r>
              <a:rPr lang="fr-FR" sz="4500" b="1" kern="0" dirty="0">
                <a:latin typeface="Verdana" pitchFamily="34" charset="0"/>
                <a:ea typeface="Verdana" pitchFamily="34" charset="0"/>
                <a:cs typeface="Verdana" pitchFamily="34" charset="0"/>
                <a:sym typeface="Verdana" pitchFamily="34" charset="0"/>
              </a:rPr>
              <a:t> gap</a:t>
            </a:r>
            <a:endParaRPr lang="fr-FR" sz="8000" kern="0" dirty="0">
              <a:latin typeface="+mj-lt"/>
              <a:ea typeface="+mj-ea"/>
              <a:cs typeface="+mj-cs"/>
            </a:endParaRPr>
          </a:p>
        </p:txBody>
      </p:sp>
      <p:sp>
        <p:nvSpPr>
          <p:cNvPr id="54278" name="TextBox 21"/>
          <p:cNvSpPr txBox="1">
            <a:spLocks noChangeArrowheads="1"/>
          </p:cNvSpPr>
          <p:nvPr/>
        </p:nvSpPr>
        <p:spPr bwMode="auto">
          <a:xfrm>
            <a:off x="10193338" y="6172200"/>
            <a:ext cx="2147887" cy="954088"/>
          </a:xfrm>
          <a:prstGeom prst="rect">
            <a:avLst/>
          </a:prstGeom>
          <a:noFill/>
          <a:ln w="9525">
            <a:noFill/>
            <a:miter lim="800000"/>
            <a:headEnd/>
            <a:tailEnd/>
          </a:ln>
        </p:spPr>
        <p:txBody>
          <a:bodyPr wrap="none">
            <a:spAutoFit/>
          </a:bodyPr>
          <a:lstStyle/>
          <a:p>
            <a:r>
              <a:rPr lang="en-GB" sz="2800"/>
              <a:t>Simple </a:t>
            </a:r>
          </a:p>
          <a:p>
            <a:r>
              <a:rPr lang="en-GB" sz="2800"/>
              <a:t>agroecology</a:t>
            </a:r>
          </a:p>
        </p:txBody>
      </p:sp>
      <p:sp>
        <p:nvSpPr>
          <p:cNvPr id="54279" name="TextBox 22"/>
          <p:cNvSpPr txBox="1">
            <a:spLocks noChangeArrowheads="1"/>
          </p:cNvSpPr>
          <p:nvPr/>
        </p:nvSpPr>
        <p:spPr bwMode="auto">
          <a:xfrm>
            <a:off x="10171113" y="4229100"/>
            <a:ext cx="2524125" cy="1384300"/>
          </a:xfrm>
          <a:prstGeom prst="rect">
            <a:avLst/>
          </a:prstGeom>
          <a:noFill/>
          <a:ln w="9525">
            <a:noFill/>
            <a:miter lim="800000"/>
            <a:headEnd/>
            <a:tailEnd/>
          </a:ln>
        </p:spPr>
        <p:txBody>
          <a:bodyPr wrap="none">
            <a:spAutoFit/>
          </a:bodyPr>
          <a:lstStyle/>
          <a:p>
            <a:pPr algn="l"/>
            <a:r>
              <a:rPr lang="en-GB" sz="2800"/>
              <a:t>Advanced</a:t>
            </a:r>
          </a:p>
          <a:p>
            <a:pPr algn="l"/>
            <a:r>
              <a:rPr lang="en-GB" sz="2800"/>
              <a:t>Agroecology &amp;</a:t>
            </a:r>
          </a:p>
          <a:p>
            <a:pPr algn="l"/>
            <a:r>
              <a:rPr lang="en-GB" sz="2800"/>
              <a:t>intrants</a:t>
            </a:r>
          </a:p>
        </p:txBody>
      </p:sp>
      <p:sp>
        <p:nvSpPr>
          <p:cNvPr id="54280" name="TextBox 23"/>
          <p:cNvSpPr txBox="1">
            <a:spLocks noChangeArrowheads="1"/>
          </p:cNvSpPr>
          <p:nvPr/>
        </p:nvSpPr>
        <p:spPr bwMode="auto">
          <a:xfrm>
            <a:off x="10102850" y="3581400"/>
            <a:ext cx="1222375" cy="522288"/>
          </a:xfrm>
          <a:prstGeom prst="rect">
            <a:avLst/>
          </a:prstGeom>
          <a:noFill/>
          <a:ln w="9525">
            <a:noFill/>
            <a:miter lim="800000"/>
            <a:headEnd/>
            <a:tailEnd/>
          </a:ln>
        </p:spPr>
        <p:txBody>
          <a:bodyPr wrap="none">
            <a:spAutoFit/>
          </a:bodyPr>
          <a:lstStyle/>
          <a:p>
            <a:r>
              <a:rPr lang="en-GB" sz="2800"/>
              <a:t>GMOs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a:r>
              <a:rPr lang="en-GB" dirty="0" smtClean="0"/>
              <a:t>The context</a:t>
            </a:r>
          </a:p>
        </p:txBody>
      </p:sp>
      <p:sp>
        <p:nvSpPr>
          <p:cNvPr id="4" name="Subtitle 3"/>
          <p:cNvSpPr>
            <a:spLocks noGrp="1"/>
          </p:cNvSpPr>
          <p:nvPr>
            <p:ph type="subTitle" idx="1"/>
          </p:nvPr>
        </p:nvSpPr>
        <p:spPr/>
        <p:txBody>
          <a:bodyPr/>
          <a:lstStyle/>
          <a:p>
            <a:endParaRPr lang="en-GB"/>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74725" y="1158875"/>
            <a:ext cx="11487150" cy="7964488"/>
          </a:xfrm>
          <a:prstGeom prst="rect">
            <a:avLst/>
          </a:prstGeom>
          <a:noFill/>
          <a:ln w="12700">
            <a:noFill/>
            <a:miter lim="0"/>
            <a:headEnd/>
            <a:tailEnd/>
          </a:ln>
        </p:spPr>
        <p:txBody>
          <a:bodyPr lIns="72248" tIns="72248" rIns="72248" bIns="72248"/>
          <a:lstStyle/>
          <a:p>
            <a:pPr marL="285750" indent="-285750" algn="l"/>
            <a:r>
              <a:rPr lang="fr-FR" sz="6000" dirty="0" smtClean="0"/>
              <a:t>The 2050 to-do </a:t>
            </a:r>
            <a:r>
              <a:rPr lang="fr-FR" sz="6000" dirty="0" err="1" smtClean="0"/>
              <a:t>list</a:t>
            </a:r>
            <a:r>
              <a:rPr lang="fr-FR" sz="6000" dirty="0" smtClean="0"/>
              <a:t>…</a:t>
            </a:r>
            <a:endParaRPr lang="fr-FR" sz="6000" dirty="0"/>
          </a:p>
          <a:p>
            <a:pPr marL="285750" indent="-285750" algn="l">
              <a:spcBef>
                <a:spcPts val="4200"/>
              </a:spcBef>
              <a:buSzPct val="100000"/>
              <a:buFontTx/>
              <a:buChar char="•"/>
            </a:pPr>
            <a:r>
              <a:rPr lang="fr-FR" sz="3800" dirty="0" err="1"/>
              <a:t>Produce</a:t>
            </a:r>
            <a:r>
              <a:rPr lang="fr-FR" sz="3800" dirty="0"/>
              <a:t> 60% more </a:t>
            </a:r>
            <a:r>
              <a:rPr lang="fr-FR" sz="3800" dirty="0" err="1"/>
              <a:t>food</a:t>
            </a:r>
            <a:r>
              <a:rPr lang="fr-FR" sz="3800" dirty="0"/>
              <a:t> on ~ the </a:t>
            </a:r>
            <a:r>
              <a:rPr lang="fr-FR" sz="3800" dirty="0" err="1"/>
              <a:t>same</a:t>
            </a:r>
            <a:r>
              <a:rPr lang="fr-FR" sz="3800" dirty="0"/>
              <a:t> </a:t>
            </a:r>
            <a:r>
              <a:rPr lang="fr-FR" sz="3800" dirty="0" err="1"/>
              <a:t>amount</a:t>
            </a:r>
            <a:r>
              <a:rPr lang="fr-FR" sz="3800" dirty="0"/>
              <a:t> of land</a:t>
            </a:r>
          </a:p>
          <a:p>
            <a:pPr marL="285750" indent="-285750" algn="l">
              <a:spcBef>
                <a:spcPts val="4200"/>
              </a:spcBef>
              <a:buSzPct val="100000"/>
              <a:buFontTx/>
              <a:buChar char="•"/>
            </a:pPr>
            <a:r>
              <a:rPr lang="fr-FR" sz="3800" dirty="0" err="1"/>
              <a:t>Make</a:t>
            </a:r>
            <a:r>
              <a:rPr lang="fr-FR" sz="3800" dirty="0"/>
              <a:t> </a:t>
            </a:r>
            <a:r>
              <a:rPr lang="fr-FR" sz="3800" dirty="0" err="1"/>
              <a:t>farms</a:t>
            </a:r>
            <a:r>
              <a:rPr lang="fr-FR" sz="3800" dirty="0"/>
              <a:t>, </a:t>
            </a:r>
            <a:r>
              <a:rPr lang="fr-FR" sz="3800" dirty="0" err="1"/>
              <a:t>fields</a:t>
            </a:r>
            <a:r>
              <a:rPr lang="fr-FR" sz="3800" dirty="0"/>
              <a:t> and </a:t>
            </a:r>
            <a:r>
              <a:rPr lang="fr-FR" sz="3800" dirty="0" err="1"/>
              <a:t>landscapes</a:t>
            </a:r>
            <a:r>
              <a:rPr lang="fr-FR" sz="3800" dirty="0"/>
              <a:t> more </a:t>
            </a:r>
            <a:r>
              <a:rPr lang="fr-FR" sz="3800" dirty="0" err="1"/>
              <a:t>resistant</a:t>
            </a:r>
            <a:r>
              <a:rPr lang="fr-FR" sz="3800" dirty="0"/>
              <a:t> to </a:t>
            </a:r>
            <a:r>
              <a:rPr lang="fr-FR" sz="3800" dirty="0" err="1" smtClean="0"/>
              <a:t>climate</a:t>
            </a:r>
            <a:r>
              <a:rPr lang="fr-FR" sz="3800" dirty="0" smtClean="0"/>
              <a:t> change</a:t>
            </a:r>
            <a:endParaRPr lang="fr-FR" sz="3800" dirty="0"/>
          </a:p>
          <a:p>
            <a:pPr marL="285750" indent="-285750" algn="l">
              <a:spcBef>
                <a:spcPts val="4200"/>
              </a:spcBef>
              <a:buSzPct val="100000"/>
              <a:buFontTx/>
              <a:buChar char="•"/>
            </a:pPr>
            <a:r>
              <a:rPr lang="fr-FR" sz="3800" dirty="0" err="1"/>
              <a:t>Massively</a:t>
            </a:r>
            <a:r>
              <a:rPr lang="fr-FR" sz="3800" dirty="0"/>
              <a:t> </a:t>
            </a:r>
            <a:r>
              <a:rPr lang="fr-FR" sz="3800" dirty="0" err="1"/>
              <a:t>reduce</a:t>
            </a:r>
            <a:r>
              <a:rPr lang="fr-FR" sz="3800" dirty="0"/>
              <a:t> GHG </a:t>
            </a:r>
            <a:r>
              <a:rPr lang="fr-FR" sz="3800" dirty="0" err="1"/>
              <a:t>emissions</a:t>
            </a:r>
            <a:r>
              <a:rPr lang="fr-FR" sz="3800" dirty="0"/>
              <a:t> </a:t>
            </a:r>
            <a:r>
              <a:rPr lang="fr-FR" sz="3800" dirty="0" err="1"/>
              <a:t>from</a:t>
            </a:r>
            <a:r>
              <a:rPr lang="fr-FR" sz="3800" dirty="0"/>
              <a:t> land use.</a:t>
            </a:r>
            <a:endParaRPr lang="fr-FR" sz="2800" dirty="0"/>
          </a:p>
        </p:txBody>
      </p:sp>
      <p:sp>
        <p:nvSpPr>
          <p:cNvPr id="33795" name="AutoShape 2"/>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3</a:t>
            </a:r>
            <a:endParaRPr lang="fr-FR"/>
          </a:p>
        </p:txBody>
      </p:sp>
      <p:sp>
        <p:nvSpPr>
          <p:cNvPr id="6" name="TextBox 5"/>
          <p:cNvSpPr txBox="1">
            <a:spLocks noChangeArrowheads="1"/>
          </p:cNvSpPr>
          <p:nvPr/>
        </p:nvSpPr>
        <p:spPr bwMode="auto">
          <a:xfrm>
            <a:off x="0" y="2716213"/>
            <a:ext cx="985838" cy="1200150"/>
          </a:xfrm>
          <a:prstGeom prst="rect">
            <a:avLst/>
          </a:prstGeom>
          <a:noFill/>
          <a:ln w="9525">
            <a:noFill/>
            <a:miter lim="800000"/>
            <a:headEnd/>
            <a:tailEnd/>
          </a:ln>
        </p:spPr>
        <p:txBody>
          <a:bodyPr wrap="none">
            <a:spAutoFit/>
          </a:bodyPr>
          <a:lstStyle/>
          <a:p>
            <a:r>
              <a:rPr lang="en-GB" sz="7200" b="1">
                <a:solidFill>
                  <a:srgbClr val="00B050"/>
                </a:solidFill>
                <a:latin typeface="Verdana" pitchFamily="34" charset="0"/>
                <a:ea typeface="Verdana" pitchFamily="34" charset="0"/>
                <a:cs typeface="Verdana" pitchFamily="34" charset="0"/>
              </a:rPr>
              <a:t>√</a:t>
            </a:r>
            <a:endParaRPr lang="en-GB" sz="7200" b="1">
              <a:solidFill>
                <a:srgbClr val="00B05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p:cNvSpPr>
          <p:nvPr/>
        </p:nvSpPr>
        <p:spPr bwMode="auto">
          <a:xfrm>
            <a:off x="974725" y="1158875"/>
            <a:ext cx="11487150" cy="7964488"/>
          </a:xfrm>
          <a:prstGeom prst="rect">
            <a:avLst/>
          </a:prstGeom>
          <a:noFill/>
          <a:ln w="12700">
            <a:noFill/>
            <a:miter lim="0"/>
            <a:headEnd/>
            <a:tailEnd/>
          </a:ln>
        </p:spPr>
        <p:txBody>
          <a:bodyPr lIns="72248" tIns="72248" rIns="72248" bIns="72248"/>
          <a:lstStyle/>
          <a:p>
            <a:pPr marL="285750" indent="-285750" algn="l"/>
            <a:endParaRPr lang="fr-FR" sz="6000" dirty="0" smtClean="0"/>
          </a:p>
          <a:p>
            <a:pPr marL="285750" indent="-285750" algn="l">
              <a:spcBef>
                <a:spcPts val="4200"/>
              </a:spcBef>
              <a:buSzPct val="100000"/>
              <a:buFontTx/>
              <a:buChar char="•"/>
            </a:pPr>
            <a:r>
              <a:rPr lang="fr-FR" sz="3800" dirty="0" err="1" smtClean="0"/>
              <a:t>Produce</a:t>
            </a:r>
            <a:r>
              <a:rPr lang="fr-FR" sz="3800" dirty="0" smtClean="0"/>
              <a:t> </a:t>
            </a:r>
            <a:r>
              <a:rPr lang="fr-FR" sz="3800" dirty="0"/>
              <a:t>60% more </a:t>
            </a:r>
            <a:r>
              <a:rPr lang="fr-FR" sz="3800" dirty="0" err="1"/>
              <a:t>food</a:t>
            </a:r>
            <a:r>
              <a:rPr lang="fr-FR" sz="3800" dirty="0"/>
              <a:t> on ~ the </a:t>
            </a:r>
            <a:r>
              <a:rPr lang="fr-FR" sz="3800" dirty="0" err="1"/>
              <a:t>same</a:t>
            </a:r>
            <a:r>
              <a:rPr lang="fr-FR" sz="3800" dirty="0"/>
              <a:t> </a:t>
            </a:r>
            <a:r>
              <a:rPr lang="fr-FR" sz="3800" dirty="0" err="1"/>
              <a:t>amount</a:t>
            </a:r>
            <a:r>
              <a:rPr lang="fr-FR" sz="3800" dirty="0"/>
              <a:t> of land</a:t>
            </a:r>
          </a:p>
          <a:p>
            <a:pPr marL="285750" indent="-285750" algn="l">
              <a:spcBef>
                <a:spcPts val="4200"/>
              </a:spcBef>
              <a:buSzPct val="100000"/>
              <a:buFontTx/>
              <a:buChar char="•"/>
            </a:pPr>
            <a:r>
              <a:rPr lang="fr-FR" sz="3800" dirty="0" err="1">
                <a:solidFill>
                  <a:schemeClr val="accent6"/>
                </a:solidFill>
              </a:rPr>
              <a:t>Make</a:t>
            </a:r>
            <a:r>
              <a:rPr lang="fr-FR" sz="3800" dirty="0">
                <a:solidFill>
                  <a:schemeClr val="accent6"/>
                </a:solidFill>
              </a:rPr>
              <a:t> </a:t>
            </a:r>
            <a:r>
              <a:rPr lang="fr-FR" sz="3800" dirty="0" err="1">
                <a:solidFill>
                  <a:schemeClr val="accent6"/>
                </a:solidFill>
              </a:rPr>
              <a:t>farms</a:t>
            </a:r>
            <a:r>
              <a:rPr lang="fr-FR" sz="3800" dirty="0">
                <a:solidFill>
                  <a:schemeClr val="accent6"/>
                </a:solidFill>
              </a:rPr>
              <a:t>, </a:t>
            </a:r>
            <a:r>
              <a:rPr lang="fr-FR" sz="3800" dirty="0" err="1">
                <a:solidFill>
                  <a:schemeClr val="accent6"/>
                </a:solidFill>
              </a:rPr>
              <a:t>fields</a:t>
            </a:r>
            <a:r>
              <a:rPr lang="fr-FR" sz="3800" dirty="0">
                <a:solidFill>
                  <a:schemeClr val="accent6"/>
                </a:solidFill>
              </a:rPr>
              <a:t> and </a:t>
            </a:r>
            <a:r>
              <a:rPr lang="fr-FR" sz="3800" dirty="0" err="1">
                <a:solidFill>
                  <a:schemeClr val="accent6"/>
                </a:solidFill>
              </a:rPr>
              <a:t>landscapes</a:t>
            </a:r>
            <a:r>
              <a:rPr lang="fr-FR" sz="3800" dirty="0">
                <a:solidFill>
                  <a:schemeClr val="accent6"/>
                </a:solidFill>
              </a:rPr>
              <a:t> more </a:t>
            </a:r>
            <a:r>
              <a:rPr lang="fr-FR" sz="3800" dirty="0" err="1">
                <a:solidFill>
                  <a:schemeClr val="accent6"/>
                </a:solidFill>
              </a:rPr>
              <a:t>resistant</a:t>
            </a:r>
            <a:r>
              <a:rPr lang="fr-FR" sz="3800" dirty="0">
                <a:solidFill>
                  <a:schemeClr val="accent6"/>
                </a:solidFill>
              </a:rPr>
              <a:t> to </a:t>
            </a:r>
            <a:r>
              <a:rPr lang="fr-FR" sz="3800" dirty="0" err="1" smtClean="0">
                <a:solidFill>
                  <a:schemeClr val="accent6"/>
                </a:solidFill>
              </a:rPr>
              <a:t>climate</a:t>
            </a:r>
            <a:r>
              <a:rPr lang="fr-FR" sz="3800" dirty="0" smtClean="0">
                <a:solidFill>
                  <a:schemeClr val="accent6"/>
                </a:solidFill>
              </a:rPr>
              <a:t> change</a:t>
            </a:r>
            <a:endParaRPr lang="fr-FR" sz="3800" dirty="0">
              <a:solidFill>
                <a:schemeClr val="accent6"/>
              </a:solidFill>
            </a:endParaRPr>
          </a:p>
          <a:p>
            <a:pPr marL="285750" indent="-285750" algn="l">
              <a:spcBef>
                <a:spcPts val="4200"/>
              </a:spcBef>
              <a:buSzPct val="100000"/>
              <a:buFontTx/>
              <a:buChar char="•"/>
            </a:pPr>
            <a:r>
              <a:rPr lang="fr-FR" sz="3800" dirty="0" err="1"/>
              <a:t>Massively</a:t>
            </a:r>
            <a:r>
              <a:rPr lang="fr-FR" sz="3800" dirty="0"/>
              <a:t> </a:t>
            </a:r>
            <a:r>
              <a:rPr lang="fr-FR" sz="3800" dirty="0" err="1"/>
              <a:t>reduce</a:t>
            </a:r>
            <a:r>
              <a:rPr lang="fr-FR" sz="3800" dirty="0"/>
              <a:t> GHG </a:t>
            </a:r>
            <a:r>
              <a:rPr lang="fr-FR" sz="3800" dirty="0" err="1"/>
              <a:t>emissions</a:t>
            </a:r>
            <a:r>
              <a:rPr lang="fr-FR" sz="3800" dirty="0"/>
              <a:t> </a:t>
            </a:r>
            <a:r>
              <a:rPr lang="fr-FR" sz="3800" dirty="0" err="1"/>
              <a:t>from</a:t>
            </a:r>
            <a:r>
              <a:rPr lang="fr-FR" sz="3800" dirty="0"/>
              <a:t> land use.</a:t>
            </a:r>
            <a:endParaRPr lang="fr-FR" sz="2800" dirty="0"/>
          </a:p>
        </p:txBody>
      </p:sp>
      <p:sp>
        <p:nvSpPr>
          <p:cNvPr id="5123" name="AutoShape 2"/>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3</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7890" name="Rectangle 1"/>
          <p:cNvSpPr>
            <a:spLocks/>
          </p:cNvSpPr>
          <p:nvPr/>
        </p:nvSpPr>
        <p:spPr bwMode="auto">
          <a:xfrm>
            <a:off x="453728" y="1839913"/>
            <a:ext cx="12551072" cy="7399337"/>
          </a:xfrm>
          <a:prstGeom prst="rect">
            <a:avLst/>
          </a:prstGeom>
          <a:noFill/>
          <a:ln w="12700">
            <a:noFill/>
            <a:miter lim="0"/>
            <a:headEnd/>
            <a:tailEnd/>
          </a:ln>
        </p:spPr>
        <p:txBody>
          <a:bodyPr lIns="72248" tIns="72248" rIns="198684" bIns="72248"/>
          <a:lstStyle/>
          <a:p>
            <a:pPr marL="548632" indent="-507993" algn="l" defTabSz="1298203">
              <a:buClr>
                <a:srgbClr val="000000"/>
              </a:buClr>
              <a:buSzPct val="99000"/>
              <a:buFont typeface="Times" charset="0"/>
              <a:buChar char="•"/>
            </a:pPr>
            <a:r>
              <a:rPr lang="en-GB" dirty="0" smtClean="0"/>
              <a:t>Increased</a:t>
            </a:r>
            <a:r>
              <a:rPr lang="en-GB" b="1" dirty="0" smtClean="0"/>
              <a:t> crop nutrient availability </a:t>
            </a:r>
            <a:r>
              <a:rPr lang="en-GB" dirty="0" smtClean="0"/>
              <a:t>in </a:t>
            </a:r>
            <a:r>
              <a:rPr lang="en-GB" dirty="0" err="1" smtClean="0"/>
              <a:t>rainfed</a:t>
            </a:r>
            <a:r>
              <a:rPr lang="en-GB" dirty="0" smtClean="0"/>
              <a:t> food crop systems</a:t>
            </a:r>
            <a:endParaRPr lang="en-GB" sz="4400" dirty="0" smtClean="0"/>
          </a:p>
          <a:p>
            <a:pPr marL="548632" indent="-507993" algn="l" defTabSz="1298203" eaLnBrk="1">
              <a:spcBef>
                <a:spcPts val="604"/>
              </a:spcBef>
              <a:buClr>
                <a:srgbClr val="000000"/>
              </a:buClr>
              <a:buSzPct val="99000"/>
              <a:buFont typeface="Times" charset="0"/>
              <a:buChar char="•"/>
            </a:pPr>
            <a:r>
              <a:rPr lang="en-GB" b="1" dirty="0" smtClean="0"/>
              <a:t>Improved microclimate </a:t>
            </a:r>
            <a:r>
              <a:rPr lang="en-GB" dirty="0" smtClean="0"/>
              <a:t>and </a:t>
            </a:r>
            <a:r>
              <a:rPr lang="en-GB" b="1" dirty="0" smtClean="0"/>
              <a:t>weather buffering </a:t>
            </a:r>
            <a:r>
              <a:rPr lang="en-GB" dirty="0" smtClean="0"/>
              <a:t>offering greater adaptation to climate change</a:t>
            </a:r>
          </a:p>
          <a:p>
            <a:pPr marL="548632" indent="-507993" algn="l" defTabSz="1298203" eaLnBrk="1">
              <a:spcBef>
                <a:spcPts val="604"/>
              </a:spcBef>
              <a:buClr>
                <a:srgbClr val="000000"/>
              </a:buClr>
              <a:buSzPct val="99000"/>
              <a:buFont typeface="Times" charset="0"/>
              <a:buChar char="•"/>
            </a:pPr>
            <a:r>
              <a:rPr lang="en-GB" b="1" dirty="0" smtClean="0"/>
              <a:t>Increased soil water retention </a:t>
            </a:r>
            <a:r>
              <a:rPr lang="en-GB" dirty="0" smtClean="0"/>
              <a:t>and </a:t>
            </a:r>
            <a:r>
              <a:rPr lang="en-GB" dirty="0" err="1" smtClean="0"/>
              <a:t>farmwater</a:t>
            </a:r>
            <a:r>
              <a:rPr lang="en-GB" dirty="0" smtClean="0"/>
              <a:t> availability</a:t>
            </a:r>
          </a:p>
          <a:p>
            <a:pPr marL="548632" indent="-507993" algn="l" defTabSz="1298203" eaLnBrk="1">
              <a:spcBef>
                <a:spcPts val="604"/>
              </a:spcBef>
              <a:buClr>
                <a:srgbClr val="000000"/>
              </a:buClr>
              <a:buSzPct val="99000"/>
              <a:buFont typeface="Times" charset="0"/>
              <a:buChar char="•"/>
            </a:pPr>
            <a:r>
              <a:rPr lang="en-GB" b="1" dirty="0" err="1" smtClean="0"/>
              <a:t>Mesoclimatic</a:t>
            </a:r>
            <a:r>
              <a:rPr lang="en-GB" b="1" dirty="0" smtClean="0"/>
              <a:t> effects</a:t>
            </a:r>
            <a:r>
              <a:rPr lang="en-GB" dirty="0" smtClean="0"/>
              <a:t> are being documented for large AF parklands</a:t>
            </a:r>
            <a:endParaRPr lang="en-GB" sz="4400" b="1" dirty="0" smtClean="0"/>
          </a:p>
          <a:p>
            <a:pPr marL="548632" indent="-507993" algn="l" defTabSz="1298203" eaLnBrk="1">
              <a:spcBef>
                <a:spcPts val="604"/>
              </a:spcBef>
              <a:buClr>
                <a:srgbClr val="000000"/>
              </a:buClr>
              <a:buSzPct val="99000"/>
              <a:buFont typeface="Times" charset="0"/>
              <a:buChar char="•"/>
            </a:pPr>
            <a:r>
              <a:rPr lang="en-GB" dirty="0" smtClean="0"/>
              <a:t>Increased, and more stable, </a:t>
            </a:r>
            <a:r>
              <a:rPr lang="en-GB" b="1" dirty="0" smtClean="0"/>
              <a:t>food crop productivity</a:t>
            </a:r>
          </a:p>
        </p:txBody>
      </p:sp>
      <p:sp>
        <p:nvSpPr>
          <p:cNvPr id="37891" name="Rectangle 2"/>
          <p:cNvSpPr>
            <a:spLocks/>
          </p:cNvSpPr>
          <p:nvPr/>
        </p:nvSpPr>
        <p:spPr bwMode="auto">
          <a:xfrm>
            <a:off x="974725" y="866775"/>
            <a:ext cx="11053763" cy="1947863"/>
          </a:xfrm>
          <a:prstGeom prst="rect">
            <a:avLst/>
          </a:prstGeom>
          <a:noFill/>
          <a:ln w="12700">
            <a:noFill/>
            <a:miter lim="0"/>
            <a:headEnd/>
            <a:tailEnd/>
          </a:ln>
        </p:spPr>
        <p:txBody>
          <a:bodyPr lIns="72248" tIns="72248" rIns="198684" bIns="72248"/>
          <a:lstStyle/>
          <a:p>
            <a:pPr marL="26988" algn="l" defTabSz="1296988"/>
            <a:r>
              <a:rPr lang="fr-FR" sz="4500" b="1" dirty="0">
                <a:latin typeface="Verdana" pitchFamily="34" charset="0"/>
                <a:ea typeface="Verdana" pitchFamily="34" charset="0"/>
                <a:cs typeface="Verdana" pitchFamily="34" charset="0"/>
                <a:sym typeface="Verdana" pitchFamily="34" charset="0"/>
              </a:rPr>
              <a:t>Adaptation </a:t>
            </a:r>
            <a:r>
              <a:rPr lang="fr-FR" sz="4500" b="1" dirty="0" err="1">
                <a:latin typeface="Verdana" pitchFamily="34" charset="0"/>
                <a:ea typeface="Verdana" pitchFamily="34" charset="0"/>
                <a:cs typeface="Verdana" pitchFamily="34" charset="0"/>
                <a:sym typeface="Verdana" pitchFamily="34" charset="0"/>
              </a:rPr>
              <a:t>through</a:t>
            </a:r>
            <a:r>
              <a:rPr lang="fr-FR" sz="4500" b="1" dirty="0">
                <a:latin typeface="Verdana" pitchFamily="34" charset="0"/>
                <a:ea typeface="Verdana" pitchFamily="34" charset="0"/>
                <a:cs typeface="Verdana" pitchFamily="34" charset="0"/>
                <a:sym typeface="Verdana" pitchFamily="34" charset="0"/>
              </a:rPr>
              <a:t> </a:t>
            </a:r>
            <a:r>
              <a:rPr lang="fr-FR" sz="4500" b="1" dirty="0" err="1" smtClean="0">
                <a:latin typeface="Verdana" pitchFamily="34" charset="0"/>
                <a:ea typeface="Verdana" pitchFamily="34" charset="0"/>
                <a:cs typeface="Verdana" pitchFamily="34" charset="0"/>
                <a:sym typeface="Verdana" pitchFamily="34" charset="0"/>
              </a:rPr>
              <a:t>trees</a:t>
            </a:r>
            <a:r>
              <a:rPr lang="fr-FR" sz="4500" b="1" dirty="0" smtClean="0">
                <a:latin typeface="Verdana" pitchFamily="34" charset="0"/>
                <a:ea typeface="Verdana" pitchFamily="34" charset="0"/>
                <a:cs typeface="Verdana" pitchFamily="34" charset="0"/>
                <a:sym typeface="Verdana" pitchFamily="34" charset="0"/>
              </a:rPr>
              <a:t> 1</a:t>
            </a:r>
            <a:endParaRPr lang="fr-FR" sz="2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p:cNvSpPr>
          <p:nvPr/>
        </p:nvSpPr>
        <p:spPr bwMode="auto">
          <a:xfrm>
            <a:off x="453728" y="1839913"/>
            <a:ext cx="12551072" cy="7399337"/>
          </a:xfrm>
          <a:prstGeom prst="rect">
            <a:avLst/>
          </a:prstGeom>
          <a:noFill/>
          <a:ln w="12700">
            <a:noFill/>
            <a:miter lim="0"/>
            <a:headEnd/>
            <a:tailEnd/>
          </a:ln>
        </p:spPr>
        <p:txBody>
          <a:bodyPr lIns="72248" tIns="72248" rIns="198684" bIns="72248"/>
          <a:lstStyle/>
          <a:p>
            <a:pPr marL="548632" indent="-507993" algn="l" defTabSz="1298203" eaLnBrk="1">
              <a:spcBef>
                <a:spcPts val="604"/>
              </a:spcBef>
              <a:buClr>
                <a:srgbClr val="000000"/>
              </a:buClr>
              <a:buSzPct val="99000"/>
              <a:buFont typeface="Times" charset="0"/>
              <a:buChar char="•"/>
            </a:pPr>
            <a:r>
              <a:rPr lang="en-GB" dirty="0" smtClean="0"/>
              <a:t>Increased </a:t>
            </a:r>
            <a:r>
              <a:rPr lang="en-GB" b="1" dirty="0" smtClean="0"/>
              <a:t>food micronutrient</a:t>
            </a:r>
            <a:r>
              <a:rPr lang="en-GB" dirty="0" smtClean="0"/>
              <a:t> availability (fruits)</a:t>
            </a:r>
            <a:endParaRPr lang="en-GB" b="1" dirty="0" smtClean="0"/>
          </a:p>
          <a:p>
            <a:pPr marL="548632" indent="-507993" algn="l" defTabSz="1298203" eaLnBrk="1">
              <a:spcBef>
                <a:spcPts val="604"/>
              </a:spcBef>
              <a:buClr>
                <a:srgbClr val="000000"/>
              </a:buClr>
              <a:buSzPct val="99000"/>
              <a:buFont typeface="Times" charset="0"/>
              <a:buChar char="•"/>
            </a:pPr>
            <a:r>
              <a:rPr lang="en-GB" dirty="0" smtClean="0"/>
              <a:t>Enhanced </a:t>
            </a:r>
            <a:r>
              <a:rPr lang="en-GB" b="1" dirty="0" smtClean="0"/>
              <a:t>dry season fodder </a:t>
            </a:r>
            <a:r>
              <a:rPr lang="en-GB" dirty="0" smtClean="0"/>
              <a:t>availability</a:t>
            </a:r>
          </a:p>
          <a:p>
            <a:pPr marL="548632" indent="-507993" algn="l" defTabSz="1298203" eaLnBrk="1">
              <a:spcBef>
                <a:spcPts val="604"/>
              </a:spcBef>
              <a:buClr>
                <a:srgbClr val="000000"/>
              </a:buClr>
              <a:buSzPct val="99000"/>
              <a:buFont typeface="Times" charset="0"/>
              <a:buChar char="•"/>
            </a:pPr>
            <a:r>
              <a:rPr lang="en-GB" b="1" dirty="0" smtClean="0"/>
              <a:t>Non-food products</a:t>
            </a:r>
            <a:r>
              <a:rPr lang="en-GB" dirty="0" smtClean="0"/>
              <a:t> for own use or cash income: firewood, timber, </a:t>
            </a:r>
            <a:r>
              <a:rPr lang="en-GB" dirty="0" err="1" smtClean="0"/>
              <a:t>medicinals</a:t>
            </a:r>
            <a:r>
              <a:rPr lang="en-GB" dirty="0" smtClean="0"/>
              <a:t>...</a:t>
            </a:r>
            <a:endParaRPr lang="en-GB" b="1" dirty="0" smtClean="0"/>
          </a:p>
          <a:p>
            <a:pPr marL="548632" indent="-507993" algn="l" defTabSz="1298203" eaLnBrk="1">
              <a:spcBef>
                <a:spcPts val="604"/>
              </a:spcBef>
              <a:buClr>
                <a:srgbClr val="000000"/>
              </a:buClr>
              <a:buSzPct val="99000"/>
              <a:buFont typeface="Times" charset="0"/>
              <a:buChar char="•"/>
            </a:pPr>
            <a:r>
              <a:rPr lang="en-GB" dirty="0" smtClean="0"/>
              <a:t>Dramatically </a:t>
            </a:r>
            <a:r>
              <a:rPr lang="en-GB" b="1" dirty="0" smtClean="0"/>
              <a:t>increased carbon accumulation </a:t>
            </a:r>
            <a:r>
              <a:rPr lang="en-GB" dirty="0" smtClean="0"/>
              <a:t>in food crop systems: 6-10 tons of CO</a:t>
            </a:r>
            <a:r>
              <a:rPr lang="en-GB" sz="2400" baseline="-20000" dirty="0" smtClean="0"/>
              <a:t>2 </a:t>
            </a:r>
            <a:r>
              <a:rPr lang="en-GB" dirty="0" smtClean="0"/>
              <a:t>per hectare per year are common</a:t>
            </a:r>
            <a:endParaRPr lang="en-GB" sz="4400" dirty="0" smtClean="0"/>
          </a:p>
          <a:p>
            <a:pPr marL="548632" indent="-507993" algn="l" defTabSz="1298203" eaLnBrk="1">
              <a:spcBef>
                <a:spcPts val="604"/>
              </a:spcBef>
              <a:buClr>
                <a:srgbClr val="000000"/>
              </a:buClr>
              <a:buSzPct val="99000"/>
              <a:buFont typeface="Times" charset="0"/>
              <a:buChar char="•"/>
            </a:pPr>
            <a:r>
              <a:rPr lang="en-GB" dirty="0" smtClean="0"/>
              <a:t>Enhanced </a:t>
            </a:r>
            <a:r>
              <a:rPr lang="en-GB" b="1" dirty="0" smtClean="0"/>
              <a:t>biodiversity</a:t>
            </a:r>
            <a:endParaRPr lang="en-GB" sz="4400" dirty="0" smtClean="0"/>
          </a:p>
          <a:p>
            <a:pPr marL="548632" indent="-507993" algn="l" defTabSz="1298203" eaLnBrk="1">
              <a:spcBef>
                <a:spcPts val="604"/>
              </a:spcBef>
              <a:buClr>
                <a:srgbClr val="000000"/>
              </a:buClr>
              <a:buSzPct val="99000"/>
              <a:buFont typeface="Times" charset="0"/>
              <a:buChar char="•"/>
            </a:pPr>
            <a:r>
              <a:rPr lang="en-GB" b="1" dirty="0" smtClean="0"/>
              <a:t>Reduced deforestation </a:t>
            </a:r>
            <a:r>
              <a:rPr lang="en-GB" dirty="0" smtClean="0"/>
              <a:t>due to on-farm </a:t>
            </a:r>
            <a:r>
              <a:rPr lang="en-GB" dirty="0" err="1" smtClean="0"/>
              <a:t>fuelwood</a:t>
            </a:r>
            <a:r>
              <a:rPr lang="en-GB" dirty="0" smtClean="0"/>
              <a:t> and timber production</a:t>
            </a:r>
            <a:endParaRPr lang="fr-FR" sz="4000" dirty="0"/>
          </a:p>
        </p:txBody>
      </p:sp>
      <p:sp>
        <p:nvSpPr>
          <p:cNvPr id="37891" name="Rectangle 2"/>
          <p:cNvSpPr>
            <a:spLocks/>
          </p:cNvSpPr>
          <p:nvPr/>
        </p:nvSpPr>
        <p:spPr bwMode="auto">
          <a:xfrm>
            <a:off x="974725" y="866775"/>
            <a:ext cx="11053763" cy="1947863"/>
          </a:xfrm>
          <a:prstGeom prst="rect">
            <a:avLst/>
          </a:prstGeom>
          <a:noFill/>
          <a:ln w="12700">
            <a:noFill/>
            <a:miter lim="0"/>
            <a:headEnd/>
            <a:tailEnd/>
          </a:ln>
        </p:spPr>
        <p:txBody>
          <a:bodyPr lIns="72248" tIns="72248" rIns="198684" bIns="72248"/>
          <a:lstStyle/>
          <a:p>
            <a:pPr marL="26988" algn="l" defTabSz="1296988"/>
            <a:r>
              <a:rPr lang="fr-FR" sz="4500" b="1" dirty="0">
                <a:latin typeface="Verdana" pitchFamily="34" charset="0"/>
                <a:ea typeface="Verdana" pitchFamily="34" charset="0"/>
                <a:cs typeface="Verdana" pitchFamily="34" charset="0"/>
                <a:sym typeface="Verdana" pitchFamily="34" charset="0"/>
              </a:rPr>
              <a:t>Adaptation </a:t>
            </a:r>
            <a:r>
              <a:rPr lang="fr-FR" sz="4500" b="1" dirty="0" err="1">
                <a:latin typeface="Verdana" pitchFamily="34" charset="0"/>
                <a:ea typeface="Verdana" pitchFamily="34" charset="0"/>
                <a:cs typeface="Verdana" pitchFamily="34" charset="0"/>
                <a:sym typeface="Verdana" pitchFamily="34" charset="0"/>
              </a:rPr>
              <a:t>through</a:t>
            </a:r>
            <a:r>
              <a:rPr lang="fr-FR" sz="4500" b="1" dirty="0">
                <a:latin typeface="Verdana" pitchFamily="34" charset="0"/>
                <a:ea typeface="Verdana" pitchFamily="34" charset="0"/>
                <a:cs typeface="Verdana" pitchFamily="34" charset="0"/>
                <a:sym typeface="Verdana" pitchFamily="34" charset="0"/>
              </a:rPr>
              <a:t> </a:t>
            </a:r>
            <a:r>
              <a:rPr lang="fr-FR" sz="4500" b="1" dirty="0" err="1" smtClean="0">
                <a:latin typeface="Verdana" pitchFamily="34" charset="0"/>
                <a:ea typeface="Verdana" pitchFamily="34" charset="0"/>
                <a:cs typeface="Verdana" pitchFamily="34" charset="0"/>
                <a:sym typeface="Verdana" pitchFamily="34" charset="0"/>
              </a:rPr>
              <a:t>trees</a:t>
            </a:r>
            <a:r>
              <a:rPr lang="fr-FR" sz="4500" b="1" dirty="0" smtClean="0">
                <a:latin typeface="Verdana" pitchFamily="34" charset="0"/>
                <a:ea typeface="Verdana" pitchFamily="34" charset="0"/>
                <a:cs typeface="Verdana" pitchFamily="34" charset="0"/>
                <a:sym typeface="Verdana" pitchFamily="34" charset="0"/>
              </a:rPr>
              <a:t> 2</a:t>
            </a:r>
            <a:endParaRPr lang="fr-FR" sz="2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8370" name="Picture 1" descr="analogues-smal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288" y="1625600"/>
            <a:ext cx="12720637" cy="7315200"/>
          </a:xfrm>
          <a:prstGeom prst="rect">
            <a:avLst/>
          </a:prstGeom>
          <a:noFill/>
          <a:ln w="12700">
            <a:noFill/>
            <a:miter lim="0"/>
            <a:headEnd/>
            <a:tailEnd/>
          </a:ln>
        </p:spPr>
      </p:pic>
      <p:sp>
        <p:nvSpPr>
          <p:cNvPr id="58371" name="AutoShape 2"/>
          <p:cNvSpPr>
            <a:spLocks/>
          </p:cNvSpPr>
          <p:nvPr/>
        </p:nvSpPr>
        <p:spPr bwMode="auto">
          <a:xfrm>
            <a:off x="561975" y="971550"/>
            <a:ext cx="12461875" cy="857250"/>
          </a:xfrm>
          <a:custGeom>
            <a:avLst/>
            <a:gdLst>
              <a:gd name="T0" fmla="*/ 6230938 w 21600"/>
              <a:gd name="T1" fmla="*/ 428625 h 21600"/>
              <a:gd name="T2" fmla="*/ 6230938 w 21600"/>
              <a:gd name="T3" fmla="*/ 428625 h 21600"/>
              <a:gd name="T4" fmla="*/ 6230938 w 21600"/>
              <a:gd name="T5" fmla="*/ 428625 h 21600"/>
              <a:gd name="T6" fmla="*/ 6230938 w 21600"/>
              <a:gd name="T7" fmla="*/ 4286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Verdana" pitchFamily="34" charset="0"/>
              <a:buNone/>
            </a:pPr>
            <a:r>
              <a:rPr lang="fr-FR" sz="4500">
                <a:latin typeface="Gill Sans" charset="0"/>
                <a:ea typeface="Gill Sans" charset="0"/>
                <a:cs typeface="Gill Sans" charset="0"/>
                <a:sym typeface="Gill Sans" charset="0"/>
              </a:rPr>
              <a:t>Development of climate analogues</a:t>
            </a:r>
            <a:endParaRPr lang="fr-F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74725" y="1158875"/>
            <a:ext cx="11487150" cy="7964488"/>
          </a:xfrm>
          <a:prstGeom prst="rect">
            <a:avLst/>
          </a:prstGeom>
          <a:noFill/>
          <a:ln w="12700">
            <a:noFill/>
            <a:miter lim="0"/>
            <a:headEnd/>
            <a:tailEnd/>
          </a:ln>
        </p:spPr>
        <p:txBody>
          <a:bodyPr lIns="72248" tIns="72248" rIns="72248" bIns="72248"/>
          <a:lstStyle/>
          <a:p>
            <a:pPr marL="285750" indent="-285750" algn="l"/>
            <a:r>
              <a:rPr lang="fr-FR" sz="6000" dirty="0" smtClean="0"/>
              <a:t>The 2050 to do </a:t>
            </a:r>
            <a:r>
              <a:rPr lang="fr-FR" sz="6000" dirty="0" err="1" smtClean="0"/>
              <a:t>list</a:t>
            </a:r>
            <a:endParaRPr lang="fr-FR" sz="6000" dirty="0"/>
          </a:p>
          <a:p>
            <a:pPr marL="285750" indent="-285750" algn="l">
              <a:spcBef>
                <a:spcPts val="4200"/>
              </a:spcBef>
              <a:buSzPct val="100000"/>
              <a:buFontTx/>
              <a:buChar char="•"/>
            </a:pPr>
            <a:r>
              <a:rPr lang="fr-FR" sz="3800" dirty="0" err="1"/>
              <a:t>Produce</a:t>
            </a:r>
            <a:r>
              <a:rPr lang="fr-FR" sz="3800" dirty="0"/>
              <a:t> 60% more </a:t>
            </a:r>
            <a:r>
              <a:rPr lang="fr-FR" sz="3800" dirty="0" err="1"/>
              <a:t>food</a:t>
            </a:r>
            <a:r>
              <a:rPr lang="fr-FR" sz="3800" dirty="0"/>
              <a:t> on ~ the </a:t>
            </a:r>
            <a:r>
              <a:rPr lang="fr-FR" sz="3800" dirty="0" err="1"/>
              <a:t>same</a:t>
            </a:r>
            <a:r>
              <a:rPr lang="fr-FR" sz="3800" dirty="0"/>
              <a:t> </a:t>
            </a:r>
            <a:r>
              <a:rPr lang="fr-FR" sz="3800" dirty="0" err="1"/>
              <a:t>amount</a:t>
            </a:r>
            <a:r>
              <a:rPr lang="fr-FR" sz="3800" dirty="0"/>
              <a:t> of land</a:t>
            </a:r>
          </a:p>
          <a:p>
            <a:pPr marL="285750" indent="-285750" algn="l">
              <a:spcBef>
                <a:spcPts val="4200"/>
              </a:spcBef>
              <a:buSzPct val="100000"/>
              <a:buFontTx/>
              <a:buChar char="•"/>
            </a:pPr>
            <a:r>
              <a:rPr lang="fr-FR" sz="3800" dirty="0" err="1"/>
              <a:t>Make</a:t>
            </a:r>
            <a:r>
              <a:rPr lang="fr-FR" sz="3800" dirty="0"/>
              <a:t> </a:t>
            </a:r>
            <a:r>
              <a:rPr lang="fr-FR" sz="3800" dirty="0" err="1"/>
              <a:t>farms</a:t>
            </a:r>
            <a:r>
              <a:rPr lang="fr-FR" sz="3800" dirty="0"/>
              <a:t>, </a:t>
            </a:r>
            <a:r>
              <a:rPr lang="fr-FR" sz="3800" dirty="0" err="1"/>
              <a:t>fields</a:t>
            </a:r>
            <a:r>
              <a:rPr lang="fr-FR" sz="3800" dirty="0"/>
              <a:t> and </a:t>
            </a:r>
            <a:r>
              <a:rPr lang="fr-FR" sz="3800" dirty="0" err="1"/>
              <a:t>landscapes</a:t>
            </a:r>
            <a:r>
              <a:rPr lang="fr-FR" sz="3800" dirty="0"/>
              <a:t> more </a:t>
            </a:r>
            <a:r>
              <a:rPr lang="fr-FR" sz="3800" dirty="0" err="1"/>
              <a:t>resistant</a:t>
            </a:r>
            <a:r>
              <a:rPr lang="fr-FR" sz="3800" dirty="0"/>
              <a:t> to </a:t>
            </a:r>
            <a:r>
              <a:rPr lang="fr-FR" sz="3800" dirty="0" err="1" smtClean="0"/>
              <a:t>climate</a:t>
            </a:r>
            <a:r>
              <a:rPr lang="fr-FR" sz="3800" dirty="0" smtClean="0"/>
              <a:t> change</a:t>
            </a:r>
            <a:endParaRPr lang="fr-FR" sz="3800" dirty="0"/>
          </a:p>
          <a:p>
            <a:pPr marL="285750" indent="-285750" algn="l">
              <a:spcBef>
                <a:spcPts val="4200"/>
              </a:spcBef>
              <a:buSzPct val="100000"/>
              <a:buFontTx/>
              <a:buChar char="•"/>
            </a:pPr>
            <a:r>
              <a:rPr lang="fr-FR" sz="3800" dirty="0" err="1"/>
              <a:t>Massively</a:t>
            </a:r>
            <a:r>
              <a:rPr lang="fr-FR" sz="3800" dirty="0"/>
              <a:t> </a:t>
            </a:r>
            <a:r>
              <a:rPr lang="fr-FR" sz="3800" dirty="0" err="1"/>
              <a:t>reduce</a:t>
            </a:r>
            <a:r>
              <a:rPr lang="fr-FR" sz="3800" dirty="0"/>
              <a:t> GHG </a:t>
            </a:r>
            <a:r>
              <a:rPr lang="fr-FR" sz="3800" dirty="0" err="1"/>
              <a:t>emissions</a:t>
            </a:r>
            <a:r>
              <a:rPr lang="fr-FR" sz="3800" dirty="0"/>
              <a:t> </a:t>
            </a:r>
            <a:r>
              <a:rPr lang="fr-FR" sz="3800" dirty="0" err="1"/>
              <a:t>from</a:t>
            </a:r>
            <a:r>
              <a:rPr lang="fr-FR" sz="3800" dirty="0"/>
              <a:t> land use.</a:t>
            </a:r>
            <a:endParaRPr lang="fr-FR" sz="2800" dirty="0"/>
          </a:p>
        </p:txBody>
      </p:sp>
      <p:sp>
        <p:nvSpPr>
          <p:cNvPr id="33795" name="AutoShape 2"/>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3</a:t>
            </a:r>
            <a:endParaRPr lang="fr-FR"/>
          </a:p>
        </p:txBody>
      </p:sp>
      <p:sp>
        <p:nvSpPr>
          <p:cNvPr id="6" name="TextBox 5"/>
          <p:cNvSpPr txBox="1">
            <a:spLocks noChangeArrowheads="1"/>
          </p:cNvSpPr>
          <p:nvPr/>
        </p:nvSpPr>
        <p:spPr bwMode="auto">
          <a:xfrm>
            <a:off x="0" y="2716213"/>
            <a:ext cx="985838" cy="1200150"/>
          </a:xfrm>
          <a:prstGeom prst="rect">
            <a:avLst/>
          </a:prstGeom>
          <a:noFill/>
          <a:ln w="9525">
            <a:noFill/>
            <a:miter lim="800000"/>
            <a:headEnd/>
            <a:tailEnd/>
          </a:ln>
        </p:spPr>
        <p:txBody>
          <a:bodyPr wrap="none">
            <a:spAutoFit/>
          </a:bodyPr>
          <a:lstStyle/>
          <a:p>
            <a:r>
              <a:rPr lang="en-GB" sz="7200" b="1" dirty="0">
                <a:solidFill>
                  <a:srgbClr val="00B050"/>
                </a:solidFill>
                <a:latin typeface="Verdana" pitchFamily="34" charset="0"/>
                <a:ea typeface="Verdana" pitchFamily="34" charset="0"/>
                <a:cs typeface="Verdana" pitchFamily="34" charset="0"/>
              </a:rPr>
              <a:t>√</a:t>
            </a:r>
            <a:endParaRPr lang="en-GB" sz="7200" b="1" dirty="0">
              <a:solidFill>
                <a:srgbClr val="00B050"/>
              </a:solidFill>
            </a:endParaRPr>
          </a:p>
        </p:txBody>
      </p:sp>
      <p:sp>
        <p:nvSpPr>
          <p:cNvPr id="5" name="TextBox 4"/>
          <p:cNvSpPr txBox="1">
            <a:spLocks noChangeArrowheads="1"/>
          </p:cNvSpPr>
          <p:nvPr/>
        </p:nvSpPr>
        <p:spPr bwMode="auto">
          <a:xfrm>
            <a:off x="1360" y="4444752"/>
            <a:ext cx="985838" cy="1200150"/>
          </a:xfrm>
          <a:prstGeom prst="rect">
            <a:avLst/>
          </a:prstGeom>
          <a:noFill/>
          <a:ln w="9525">
            <a:noFill/>
            <a:miter lim="800000"/>
            <a:headEnd/>
            <a:tailEnd/>
          </a:ln>
        </p:spPr>
        <p:txBody>
          <a:bodyPr wrap="none">
            <a:spAutoFit/>
          </a:bodyPr>
          <a:lstStyle/>
          <a:p>
            <a:r>
              <a:rPr lang="en-GB" sz="7200" b="1" dirty="0">
                <a:solidFill>
                  <a:srgbClr val="00B050"/>
                </a:solidFill>
                <a:latin typeface="Verdana" pitchFamily="34" charset="0"/>
                <a:ea typeface="Verdana" pitchFamily="34" charset="0"/>
                <a:cs typeface="Verdana" pitchFamily="34" charset="0"/>
              </a:rPr>
              <a:t>√</a:t>
            </a:r>
            <a:endParaRPr lang="en-GB" sz="7200" b="1" dirty="0">
              <a:solidFill>
                <a:srgbClr val="00B05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74725" y="1158875"/>
            <a:ext cx="11487150" cy="7964488"/>
          </a:xfrm>
          <a:prstGeom prst="rect">
            <a:avLst/>
          </a:prstGeom>
          <a:noFill/>
          <a:ln w="12700">
            <a:noFill/>
            <a:miter lim="0"/>
            <a:headEnd/>
            <a:tailEnd/>
          </a:ln>
        </p:spPr>
        <p:txBody>
          <a:bodyPr lIns="72248" tIns="72248" rIns="72248" bIns="72248"/>
          <a:lstStyle/>
          <a:p>
            <a:pPr marL="285750" indent="-285750" algn="l"/>
            <a:endParaRPr lang="fr-FR" sz="6000" dirty="0"/>
          </a:p>
          <a:p>
            <a:pPr marL="285750" indent="-285750" algn="l">
              <a:spcBef>
                <a:spcPts val="4200"/>
              </a:spcBef>
              <a:buSzPct val="100000"/>
              <a:buFontTx/>
              <a:buChar char="•"/>
            </a:pPr>
            <a:r>
              <a:rPr lang="fr-FR" sz="3800" dirty="0" err="1"/>
              <a:t>Produce</a:t>
            </a:r>
            <a:r>
              <a:rPr lang="fr-FR" sz="3800" dirty="0"/>
              <a:t> 60% more </a:t>
            </a:r>
            <a:r>
              <a:rPr lang="fr-FR" sz="3800" dirty="0" err="1"/>
              <a:t>food</a:t>
            </a:r>
            <a:r>
              <a:rPr lang="fr-FR" sz="3800" dirty="0"/>
              <a:t> on ~ the </a:t>
            </a:r>
            <a:r>
              <a:rPr lang="fr-FR" sz="3800" dirty="0" err="1"/>
              <a:t>same</a:t>
            </a:r>
            <a:r>
              <a:rPr lang="fr-FR" sz="3800" dirty="0"/>
              <a:t> </a:t>
            </a:r>
            <a:r>
              <a:rPr lang="fr-FR" sz="3800" dirty="0" err="1"/>
              <a:t>amount</a:t>
            </a:r>
            <a:r>
              <a:rPr lang="fr-FR" sz="3800" dirty="0"/>
              <a:t> of land</a:t>
            </a:r>
          </a:p>
          <a:p>
            <a:pPr marL="285750" indent="-285750" algn="l">
              <a:spcBef>
                <a:spcPts val="4200"/>
              </a:spcBef>
              <a:buSzPct val="100000"/>
              <a:buFontTx/>
              <a:buChar char="•"/>
            </a:pPr>
            <a:r>
              <a:rPr lang="fr-FR" sz="3800" dirty="0" err="1"/>
              <a:t>Make</a:t>
            </a:r>
            <a:r>
              <a:rPr lang="fr-FR" sz="3800" dirty="0"/>
              <a:t> </a:t>
            </a:r>
            <a:r>
              <a:rPr lang="fr-FR" sz="3800" dirty="0" err="1"/>
              <a:t>farms</a:t>
            </a:r>
            <a:r>
              <a:rPr lang="fr-FR" sz="3800" dirty="0"/>
              <a:t>, </a:t>
            </a:r>
            <a:r>
              <a:rPr lang="fr-FR" sz="3800" dirty="0" err="1"/>
              <a:t>fields</a:t>
            </a:r>
            <a:r>
              <a:rPr lang="fr-FR" sz="3800" dirty="0"/>
              <a:t> and </a:t>
            </a:r>
            <a:r>
              <a:rPr lang="fr-FR" sz="3800" dirty="0" err="1"/>
              <a:t>landscapes</a:t>
            </a:r>
            <a:r>
              <a:rPr lang="fr-FR" sz="3800" dirty="0"/>
              <a:t> more </a:t>
            </a:r>
            <a:r>
              <a:rPr lang="fr-FR" sz="3800" dirty="0" err="1"/>
              <a:t>resistant</a:t>
            </a:r>
            <a:r>
              <a:rPr lang="fr-FR" sz="3800" dirty="0"/>
              <a:t> to </a:t>
            </a:r>
            <a:r>
              <a:rPr lang="fr-FR" sz="3800" dirty="0" err="1" smtClean="0"/>
              <a:t>climate</a:t>
            </a:r>
            <a:r>
              <a:rPr lang="fr-FR" sz="3800" dirty="0" smtClean="0"/>
              <a:t> change</a:t>
            </a:r>
            <a:endParaRPr lang="fr-FR" sz="3800" dirty="0"/>
          </a:p>
          <a:p>
            <a:pPr marL="285750" indent="-285750" algn="l">
              <a:spcBef>
                <a:spcPts val="4200"/>
              </a:spcBef>
              <a:buSzPct val="100000"/>
              <a:buFontTx/>
              <a:buChar char="•"/>
            </a:pPr>
            <a:r>
              <a:rPr lang="fr-FR" sz="3800" dirty="0" err="1">
                <a:solidFill>
                  <a:schemeClr val="accent6"/>
                </a:solidFill>
              </a:rPr>
              <a:t>Massively</a:t>
            </a:r>
            <a:r>
              <a:rPr lang="fr-FR" sz="3800" dirty="0">
                <a:solidFill>
                  <a:schemeClr val="accent6"/>
                </a:solidFill>
              </a:rPr>
              <a:t> </a:t>
            </a:r>
            <a:r>
              <a:rPr lang="fr-FR" sz="3800" dirty="0" err="1">
                <a:solidFill>
                  <a:schemeClr val="accent6"/>
                </a:solidFill>
              </a:rPr>
              <a:t>reduce</a:t>
            </a:r>
            <a:r>
              <a:rPr lang="fr-FR" sz="3800" dirty="0">
                <a:solidFill>
                  <a:schemeClr val="accent6"/>
                </a:solidFill>
              </a:rPr>
              <a:t> GHG </a:t>
            </a:r>
            <a:r>
              <a:rPr lang="fr-FR" sz="3800" dirty="0" err="1">
                <a:solidFill>
                  <a:schemeClr val="accent6"/>
                </a:solidFill>
              </a:rPr>
              <a:t>emissions</a:t>
            </a:r>
            <a:r>
              <a:rPr lang="fr-FR" sz="3800" dirty="0">
                <a:solidFill>
                  <a:schemeClr val="accent6"/>
                </a:solidFill>
              </a:rPr>
              <a:t> </a:t>
            </a:r>
            <a:r>
              <a:rPr lang="fr-FR" sz="3800" dirty="0" err="1">
                <a:solidFill>
                  <a:schemeClr val="accent6"/>
                </a:solidFill>
              </a:rPr>
              <a:t>from</a:t>
            </a:r>
            <a:r>
              <a:rPr lang="fr-FR" sz="3800" dirty="0">
                <a:solidFill>
                  <a:schemeClr val="accent6"/>
                </a:solidFill>
              </a:rPr>
              <a:t> land use.</a:t>
            </a:r>
            <a:endParaRPr lang="fr-FR" sz="2800" dirty="0">
              <a:solidFill>
                <a:schemeClr val="accent6"/>
              </a:solidFill>
            </a:endParaRPr>
          </a:p>
        </p:txBody>
      </p:sp>
      <p:sp>
        <p:nvSpPr>
          <p:cNvPr id="33795" name="AutoShape 2"/>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3</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19484" y="2566231"/>
            <a:ext cx="6182470" cy="5575211"/>
            <a:chOff x="3019484" y="2566231"/>
            <a:chExt cx="6182470" cy="5575211"/>
          </a:xfrm>
        </p:grpSpPr>
        <p:sp>
          <p:nvSpPr>
            <p:cNvPr id="11" name="Oval 10"/>
            <p:cNvSpPr/>
            <p:nvPr/>
          </p:nvSpPr>
          <p:spPr bwMode="auto">
            <a:xfrm>
              <a:off x="3118024" y="2860576"/>
              <a:ext cx="4680520" cy="4608512"/>
            </a:xfrm>
            <a:prstGeom prst="ellipse">
              <a:avLst/>
            </a:prstGeom>
            <a:noFill/>
            <a:ln w="508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34290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2" name="Rectangle 11"/>
            <p:cNvSpPr/>
            <p:nvPr/>
          </p:nvSpPr>
          <p:spPr bwMode="auto">
            <a:xfrm rot="20081046">
              <a:off x="3019484" y="2566231"/>
              <a:ext cx="2232996" cy="5575211"/>
            </a:xfrm>
            <a:prstGeom prst="rect">
              <a:avLst/>
            </a:prstGeom>
            <a:solidFill>
              <a:schemeClr val="bg1"/>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34290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3" name="Rectangle 12"/>
            <p:cNvSpPr/>
            <p:nvPr/>
          </p:nvSpPr>
          <p:spPr bwMode="auto">
            <a:xfrm rot="20710821">
              <a:off x="4377418" y="5018640"/>
              <a:ext cx="4824536" cy="2592288"/>
            </a:xfrm>
            <a:prstGeom prst="rect">
              <a:avLst/>
            </a:prstGeom>
            <a:solidFill>
              <a:schemeClr val="bg1"/>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34290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cxnSp>
          <p:nvCxnSpPr>
            <p:cNvPr id="14" name="Straight Connector 13"/>
            <p:cNvCxnSpPr/>
            <p:nvPr/>
          </p:nvCxnSpPr>
          <p:spPr bwMode="auto">
            <a:xfrm>
              <a:off x="4342160" y="3148608"/>
              <a:ext cx="1080120" cy="2160240"/>
            </a:xfrm>
            <a:prstGeom prst="line">
              <a:avLst/>
            </a:prstGeom>
            <a:solidFill>
              <a:srgbClr val="095CC4"/>
            </a:solidFill>
            <a:ln w="50800" cap="flat" cmpd="sng" algn="ctr">
              <a:solidFill>
                <a:srgbClr val="FF0000"/>
              </a:solidFill>
              <a:prstDash val="solid"/>
              <a:miter lim="0"/>
              <a:headEnd type="none" w="med" len="med"/>
              <a:tailEnd type="none" w="med" len="med"/>
            </a:ln>
            <a:effectLst/>
          </p:spPr>
        </p:cxnSp>
        <p:cxnSp>
          <p:nvCxnSpPr>
            <p:cNvPr id="15" name="Straight Connector 14"/>
            <p:cNvCxnSpPr/>
            <p:nvPr/>
          </p:nvCxnSpPr>
          <p:spPr bwMode="auto">
            <a:xfrm flipV="1">
              <a:off x="5422280" y="4732784"/>
              <a:ext cx="2376264" cy="576064"/>
            </a:xfrm>
            <a:prstGeom prst="line">
              <a:avLst/>
            </a:prstGeom>
            <a:solidFill>
              <a:srgbClr val="095CC4"/>
            </a:solidFill>
            <a:ln w="50800" cap="flat" cmpd="sng" algn="ctr">
              <a:solidFill>
                <a:srgbClr val="FF0000"/>
              </a:solidFill>
              <a:prstDash val="solid"/>
              <a:miter lim="0"/>
              <a:headEnd type="none" w="med" len="med"/>
              <a:tailEnd type="none" w="med" len="med"/>
            </a:ln>
            <a:effectLst/>
          </p:spPr>
        </p:cxnSp>
      </p:grpSp>
      <p:sp>
        <p:nvSpPr>
          <p:cNvPr id="4" name="Title 3"/>
          <p:cNvSpPr>
            <a:spLocks noGrp="1"/>
          </p:cNvSpPr>
          <p:nvPr>
            <p:ph type="title"/>
          </p:nvPr>
        </p:nvSpPr>
        <p:spPr>
          <a:xfrm>
            <a:off x="650874" y="844351"/>
            <a:ext cx="12353925" cy="1171773"/>
          </a:xfrm>
          <a:prstGeom prst="rect">
            <a:avLst/>
          </a:prstGeom>
        </p:spPr>
        <p:txBody>
          <a:bodyPr/>
          <a:lstStyle/>
          <a:p>
            <a:r>
              <a:rPr lang="en-GB" dirty="0" err="1" smtClean="0"/>
              <a:t>Sectoral</a:t>
            </a:r>
            <a:r>
              <a:rPr lang="en-GB" dirty="0"/>
              <a:t> </a:t>
            </a:r>
            <a:r>
              <a:rPr lang="en-GB" dirty="0" smtClean="0"/>
              <a:t>shares of global GHG emissions: </a:t>
            </a:r>
            <a:r>
              <a:rPr lang="en-GB" sz="3200" i="1" dirty="0" smtClean="0"/>
              <a:t>land use and </a:t>
            </a:r>
            <a:r>
              <a:rPr lang="en-GB" sz="3200" i="1" dirty="0" err="1" smtClean="0"/>
              <a:t>ag</a:t>
            </a:r>
            <a:r>
              <a:rPr lang="en-GB" sz="3200" i="1" dirty="0" smtClean="0"/>
              <a:t> &gt; 30% !</a:t>
            </a:r>
            <a:br>
              <a:rPr lang="en-GB" sz="3200" i="1" dirty="0" smtClean="0"/>
            </a:br>
            <a:endParaRPr lang="en-GB" sz="3200" i="1" dirty="0"/>
          </a:p>
        </p:txBody>
      </p:sp>
      <p:pic>
        <p:nvPicPr>
          <p:cNvPr id="129026" name="Picture 2" descr="http://edgar.jrc.ec.europa.eu/img/part/Composition-2005-contributing-sectors-to-global-GHG-emissions_big.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96" y="2212504"/>
            <a:ext cx="12895636" cy="6264696"/>
          </a:xfrm>
          <a:prstGeom prst="rect">
            <a:avLst/>
          </a:prstGeom>
          <a:noFill/>
        </p:spPr>
      </p:pic>
      <p:cxnSp>
        <p:nvCxnSpPr>
          <p:cNvPr id="16" name="Straight Connector 15"/>
          <p:cNvCxnSpPr/>
          <p:nvPr/>
        </p:nvCxnSpPr>
        <p:spPr bwMode="auto">
          <a:xfrm>
            <a:off x="4342160" y="3148608"/>
            <a:ext cx="1080120" cy="2160240"/>
          </a:xfrm>
          <a:prstGeom prst="line">
            <a:avLst/>
          </a:prstGeom>
          <a:solidFill>
            <a:srgbClr val="095CC4"/>
          </a:solidFill>
          <a:ln w="50800" cap="flat" cmpd="sng" algn="ctr">
            <a:solidFill>
              <a:srgbClr val="FF0000"/>
            </a:solidFill>
            <a:prstDash val="solid"/>
            <a:miter lim="0"/>
            <a:headEnd type="none" w="med" len="med"/>
            <a:tailEnd type="none" w="med" len="med"/>
          </a:ln>
          <a:effectLst/>
        </p:spPr>
      </p:cxnSp>
      <p:cxnSp>
        <p:nvCxnSpPr>
          <p:cNvPr id="17" name="Straight Connector 16"/>
          <p:cNvCxnSpPr/>
          <p:nvPr/>
        </p:nvCxnSpPr>
        <p:spPr bwMode="auto">
          <a:xfrm flipV="1">
            <a:off x="5422280" y="4732784"/>
            <a:ext cx="2376264" cy="576064"/>
          </a:xfrm>
          <a:prstGeom prst="line">
            <a:avLst/>
          </a:prstGeom>
          <a:solidFill>
            <a:srgbClr val="095CC4"/>
          </a:solidFill>
          <a:ln w="50800" cap="flat" cmpd="sng" algn="ctr">
            <a:solidFill>
              <a:srgbClr val="FF0000"/>
            </a:solidFill>
            <a:prstDash val="solid"/>
            <a:miter lim="0"/>
            <a:headEnd type="none" w="med" len="med"/>
            <a:tailEnd type="none" w="med" len="med"/>
          </a:ln>
          <a:effectLst/>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62" name="Picture 1" descr="MP Diagram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616200"/>
            <a:ext cx="12852400" cy="6151563"/>
          </a:xfrm>
          <a:prstGeom prst="rect">
            <a:avLst/>
          </a:prstGeom>
          <a:noFill/>
          <a:ln w="9525">
            <a:solidFill>
              <a:srgbClr val="FFFFFF"/>
            </a:solidFill>
            <a:miter lim="0"/>
            <a:headEnd/>
            <a:tailEnd/>
          </a:ln>
        </p:spPr>
      </p:pic>
      <p:sp>
        <p:nvSpPr>
          <p:cNvPr id="3" name="Title 3"/>
          <p:cNvSpPr>
            <a:spLocks noGrp="1"/>
          </p:cNvSpPr>
          <p:nvPr>
            <p:ph type="title"/>
          </p:nvPr>
        </p:nvSpPr>
        <p:spPr>
          <a:xfrm>
            <a:off x="650874" y="844351"/>
            <a:ext cx="12353925" cy="1171773"/>
          </a:xfrm>
          <a:prstGeom prst="rect">
            <a:avLst/>
          </a:prstGeom>
        </p:spPr>
        <p:txBody>
          <a:bodyPr/>
          <a:lstStyle/>
          <a:p>
            <a:r>
              <a:rPr lang="en-GB" b="0" dirty="0" smtClean="0"/>
              <a:t>Trees lock up C above and below ground</a:t>
            </a:r>
            <a:endParaRPr lang="en-GB" sz="3200" b="0" i="1" dirty="0"/>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p:cNvSpPr>
          <p:nvPr>
            <p:ph type="title"/>
          </p:nvPr>
        </p:nvSpPr>
        <p:spPr bwMode="auto">
          <a:xfrm>
            <a:off x="974725" y="1127150"/>
            <a:ext cx="6103739" cy="1949450"/>
          </a:xfrm>
          <a:noFill/>
          <a:ln w="12700">
            <a:miter lim="0"/>
            <a:headEnd/>
            <a:tailEnd/>
          </a:ln>
        </p:spPr>
        <p:txBody>
          <a:bodyPr vert="horz" wrap="square" lIns="72248" tIns="72248" rIns="72248" bIns="72248" numCol="1" anchor="t" anchorCtr="0" compatLnSpc="1">
            <a:prstTxWarp prst="textNoShape">
              <a:avLst/>
            </a:prstTxWarp>
          </a:bodyPr>
          <a:lstStyle/>
          <a:p>
            <a:pPr marL="39688" algn="l" defTabSz="1300163" eaLnBrk="1">
              <a:buClr>
                <a:srgbClr val="000000"/>
              </a:buClr>
              <a:buFont typeface="Verdana" pitchFamily="34" charset="0"/>
              <a:buNone/>
            </a:pPr>
            <a:r>
              <a:rPr lang="fr-FR" sz="4500" b="1" dirty="0" smtClean="0">
                <a:latin typeface="Verdana" pitchFamily="34" charset="0"/>
                <a:ea typeface="Verdana" pitchFamily="34" charset="0"/>
                <a:cs typeface="Verdana" pitchFamily="34" charset="0"/>
                <a:sym typeface="Verdana" pitchFamily="34" charset="0"/>
              </a:rPr>
              <a:t>Mitigation </a:t>
            </a:r>
            <a:r>
              <a:rPr lang="fr-FR" sz="4500" b="1" dirty="0" err="1" smtClean="0">
                <a:latin typeface="Verdana" pitchFamily="34" charset="0"/>
                <a:ea typeface="Verdana" pitchFamily="34" charset="0"/>
                <a:cs typeface="Verdana" pitchFamily="34" charset="0"/>
                <a:sym typeface="Verdana" pitchFamily="34" charset="0"/>
              </a:rPr>
              <a:t>through</a:t>
            </a:r>
            <a:r>
              <a:rPr lang="fr-FR" sz="4500" b="1" dirty="0" smtClean="0">
                <a:latin typeface="Verdana" pitchFamily="34" charset="0"/>
                <a:ea typeface="Verdana" pitchFamily="34" charset="0"/>
                <a:cs typeface="Verdana" pitchFamily="34" charset="0"/>
                <a:sym typeface="Verdana" pitchFamily="34" charset="0"/>
              </a:rPr>
              <a:t> </a:t>
            </a:r>
            <a:r>
              <a:rPr lang="fr-FR" sz="4500" b="1" dirty="0" err="1" smtClean="0">
                <a:latin typeface="Verdana" pitchFamily="34" charset="0"/>
                <a:ea typeface="Verdana" pitchFamily="34" charset="0"/>
                <a:cs typeface="Verdana" pitchFamily="34" charset="0"/>
                <a:sym typeface="Verdana" pitchFamily="34" charset="0"/>
              </a:rPr>
              <a:t>trees</a:t>
            </a:r>
            <a:r>
              <a:rPr lang="fr-FR" sz="4500" b="1" dirty="0" smtClean="0">
                <a:latin typeface="Verdana" pitchFamily="34" charset="0"/>
                <a:ea typeface="Verdana" pitchFamily="34" charset="0"/>
                <a:cs typeface="Verdana" pitchFamily="34" charset="0"/>
                <a:sym typeface="Verdana" pitchFamily="34" charset="0"/>
              </a:rPr>
              <a:t/>
            </a:r>
            <a:br>
              <a:rPr lang="fr-FR" sz="4500" b="1" dirty="0" smtClean="0">
                <a:latin typeface="Verdana" pitchFamily="34" charset="0"/>
                <a:ea typeface="Verdana" pitchFamily="34" charset="0"/>
                <a:cs typeface="Verdana" pitchFamily="34" charset="0"/>
                <a:sym typeface="Verdana" pitchFamily="34" charset="0"/>
              </a:rPr>
            </a:br>
            <a:r>
              <a:rPr lang="fr-FR" sz="2800" b="1" dirty="0" err="1" smtClean="0">
                <a:latin typeface="Verdana" pitchFamily="34" charset="0"/>
                <a:ea typeface="Verdana" pitchFamily="34" charset="0"/>
                <a:cs typeface="Verdana" pitchFamily="34" charset="0"/>
                <a:sym typeface="Verdana" pitchFamily="34" charset="0"/>
              </a:rPr>
              <a:t>Carbon</a:t>
            </a:r>
            <a:r>
              <a:rPr lang="fr-FR" sz="2800" b="1" dirty="0" smtClean="0">
                <a:latin typeface="Verdana" pitchFamily="34" charset="0"/>
                <a:ea typeface="Verdana" pitchFamily="34" charset="0"/>
                <a:cs typeface="Verdana" pitchFamily="34" charset="0"/>
                <a:sym typeface="Verdana" pitchFamily="34" charset="0"/>
              </a:rPr>
              <a:t> </a:t>
            </a:r>
            <a:r>
              <a:rPr lang="fr-FR" sz="2800" b="1" dirty="0" err="1" smtClean="0">
                <a:latin typeface="Verdana" pitchFamily="34" charset="0"/>
                <a:ea typeface="Verdana" pitchFamily="34" charset="0"/>
                <a:cs typeface="Verdana" pitchFamily="34" charset="0"/>
                <a:sym typeface="Verdana" pitchFamily="34" charset="0"/>
              </a:rPr>
              <a:t>potential</a:t>
            </a:r>
            <a:r>
              <a:rPr lang="fr-FR" sz="2800" b="1" dirty="0" smtClean="0">
                <a:latin typeface="Verdana" pitchFamily="34" charset="0"/>
                <a:ea typeface="Verdana" pitchFamily="34" charset="0"/>
                <a:cs typeface="Verdana" pitchFamily="34" charset="0"/>
                <a:sym typeface="Verdana" pitchFamily="34" charset="0"/>
              </a:rPr>
              <a:t> in </a:t>
            </a:r>
            <a:r>
              <a:rPr lang="fr-FR" sz="2800" b="1" dirty="0" err="1" smtClean="0">
                <a:latin typeface="Verdana" pitchFamily="34" charset="0"/>
                <a:ea typeface="Verdana" pitchFamily="34" charset="0"/>
                <a:cs typeface="Verdana" pitchFamily="34" charset="0"/>
                <a:sym typeface="Verdana" pitchFamily="34" charset="0"/>
              </a:rPr>
              <a:t>various</a:t>
            </a:r>
            <a:r>
              <a:rPr lang="fr-FR" sz="2800" b="1" dirty="0" smtClean="0">
                <a:latin typeface="Verdana" pitchFamily="34" charset="0"/>
                <a:ea typeface="Verdana" pitchFamily="34" charset="0"/>
                <a:cs typeface="Verdana" pitchFamily="34" charset="0"/>
                <a:sym typeface="Verdana" pitchFamily="34" charset="0"/>
              </a:rPr>
              <a:t> AF </a:t>
            </a:r>
            <a:r>
              <a:rPr lang="fr-FR" sz="2800" b="1" dirty="0" err="1" smtClean="0">
                <a:latin typeface="Verdana" pitchFamily="34" charset="0"/>
                <a:ea typeface="Verdana" pitchFamily="34" charset="0"/>
                <a:cs typeface="Verdana" pitchFamily="34" charset="0"/>
                <a:sym typeface="Verdana" pitchFamily="34" charset="0"/>
              </a:rPr>
              <a:t>systems</a:t>
            </a:r>
            <a:endParaRPr lang="fr-FR" dirty="0" smtClean="0"/>
          </a:p>
        </p:txBody>
      </p:sp>
      <p:pic>
        <p:nvPicPr>
          <p:cNvPr id="39939" name="Picture 2" descr="image.jpg"/>
          <p:cNvPicPr>
            <a:picLocks noChangeAspect="1"/>
          </p:cNvPicPr>
          <p:nvPr/>
        </p:nvPicPr>
        <p:blipFill>
          <a:blip r:embed="rId4" cstate="print"/>
          <a:srcRect/>
          <a:stretch>
            <a:fillRect/>
          </a:stretch>
        </p:blipFill>
        <p:spPr bwMode="auto">
          <a:xfrm rot="5400000">
            <a:off x="5460891" y="2121629"/>
            <a:ext cx="9753600" cy="5510342"/>
          </a:xfrm>
          <a:prstGeom prst="rect">
            <a:avLst/>
          </a:prstGeom>
          <a:noFill/>
          <a:ln w="12700">
            <a:noFill/>
            <a:miter lim="0"/>
            <a:headEnd/>
            <a:tailEnd/>
          </a:ln>
        </p:spPr>
      </p:pic>
      <p:sp>
        <p:nvSpPr>
          <p:cNvPr id="39940" name="AutoShape 3"/>
          <p:cNvSpPr>
            <a:spLocks/>
          </p:cNvSpPr>
          <p:nvPr/>
        </p:nvSpPr>
        <p:spPr bwMode="auto">
          <a:xfrm>
            <a:off x="8483600" y="8767763"/>
            <a:ext cx="3403600" cy="398462"/>
          </a:xfrm>
          <a:custGeom>
            <a:avLst/>
            <a:gdLst>
              <a:gd name="T0" fmla="*/ 1701800 w 21600"/>
              <a:gd name="T1" fmla="*/ 199231 h 21600"/>
              <a:gd name="T2" fmla="*/ 1701800 w 21600"/>
              <a:gd name="T3" fmla="*/ 199231 h 21600"/>
              <a:gd name="T4" fmla="*/ 1701800 w 21600"/>
              <a:gd name="T5" fmla="*/ 199231 h 21600"/>
              <a:gd name="T6" fmla="*/ 1701800 w 21600"/>
              <a:gd name="T7" fmla="*/ 1992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GillSans" charset="0"/>
              <a:buNone/>
            </a:pPr>
            <a:r>
              <a:rPr lang="fr-FR" sz="1700" i="1">
                <a:latin typeface="Gill Sans" charset="0"/>
                <a:ea typeface="Gill Sans" charset="0"/>
                <a:cs typeface="Gill Sans" charset="0"/>
                <a:sym typeface="Gill Sans" charset="0"/>
              </a:rPr>
              <a:t>Mbow personal communication (2012)</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974725" y="773113"/>
            <a:ext cx="11053763" cy="1190625"/>
          </a:xfrm>
        </p:spPr>
        <p:txBody>
          <a:bodyPr lIns="72248" tIns="72248" rIns="126435" bIns="72248" anchor="t"/>
          <a:lstStyle/>
          <a:p>
            <a:pPr marL="39688" algn="l" defTabSz="1300163" eaLnBrk="1"/>
            <a:r>
              <a:rPr lang="fr-FR" sz="4500" b="1" dirty="0" smtClean="0">
                <a:latin typeface="Verdana" pitchFamily="34" charset="0"/>
                <a:ea typeface="Verdana" pitchFamily="34" charset="0"/>
                <a:cs typeface="Verdana" pitchFamily="34" charset="0"/>
                <a:sym typeface="Verdana" pitchFamily="34" charset="0"/>
              </a:rPr>
              <a:t>Population </a:t>
            </a:r>
            <a:r>
              <a:rPr lang="fr-FR" sz="4500" b="1" dirty="0" err="1" smtClean="0">
                <a:latin typeface="Verdana" pitchFamily="34" charset="0"/>
                <a:ea typeface="Verdana" pitchFamily="34" charset="0"/>
                <a:cs typeface="Verdana" pitchFamily="34" charset="0"/>
                <a:sym typeface="Verdana" pitchFamily="34" charset="0"/>
              </a:rPr>
              <a:t>growth</a:t>
            </a:r>
            <a:endParaRPr lang="fr-FR" dirty="0" smtClean="0"/>
          </a:p>
        </p:txBody>
      </p:sp>
      <p:sp>
        <p:nvSpPr>
          <p:cNvPr id="6147" name="AutoShape 2"/>
          <p:cNvSpPr>
            <a:spLocks/>
          </p:cNvSpPr>
          <p:nvPr/>
        </p:nvSpPr>
        <p:spPr bwMode="auto">
          <a:xfrm>
            <a:off x="11631613" y="9085263"/>
            <a:ext cx="414337" cy="487362"/>
          </a:xfrm>
          <a:custGeom>
            <a:avLst/>
            <a:gdLst>
              <a:gd name="T0" fmla="*/ 207169 w 21600"/>
              <a:gd name="T1" fmla="*/ 243681 h 21600"/>
              <a:gd name="T2" fmla="*/ 207169 w 21600"/>
              <a:gd name="T3" fmla="*/ 243681 h 21600"/>
              <a:gd name="T4" fmla="*/ 207169 w 21600"/>
              <a:gd name="T5" fmla="*/ 243681 h 21600"/>
              <a:gd name="T6" fmla="*/ 207169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1300163"/>
            <a:r>
              <a:rPr lang="fr-FR" sz="1900">
                <a:latin typeface="Times New Roman" pitchFamily="18" charset="0"/>
                <a:cs typeface="Times New Roman" pitchFamily="18" charset="0"/>
                <a:sym typeface="Times New Roman" pitchFamily="18" charset="0"/>
              </a:rPr>
              <a:t>8</a:t>
            </a:r>
            <a:endParaRPr lang="fr-FR"/>
          </a:p>
        </p:txBody>
      </p:sp>
      <p:pic>
        <p:nvPicPr>
          <p:cNvPr id="6148" name="Picture 3" descr="image.jpg"/>
          <p:cNvPicPr>
            <a:picLocks noChangeAspect="1"/>
          </p:cNvPicPr>
          <p:nvPr/>
        </p:nvPicPr>
        <p:blipFill>
          <a:blip r:embed="rId3" cstate="print"/>
          <a:srcRect/>
          <a:stretch>
            <a:fillRect/>
          </a:stretch>
        </p:blipFill>
        <p:spPr bwMode="auto">
          <a:xfrm>
            <a:off x="1533525" y="1611313"/>
            <a:ext cx="10621963" cy="7662862"/>
          </a:xfrm>
          <a:prstGeom prst="rect">
            <a:avLst/>
          </a:prstGeom>
          <a:noFill/>
          <a:ln w="12700">
            <a:noFill/>
            <a:miter lim="0"/>
            <a:headEnd/>
            <a:tailEnd/>
          </a:ln>
        </p:spPr>
      </p:pic>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5538" name="Picture 1" descr="Nested CSA research.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3263" y="4892675"/>
            <a:ext cx="4443412" cy="4227513"/>
          </a:xfrm>
          <a:prstGeom prst="rect">
            <a:avLst/>
          </a:prstGeom>
          <a:noFill/>
          <a:ln w="25400">
            <a:noFill/>
            <a:round/>
            <a:headEnd/>
            <a:tailEnd/>
          </a:ln>
        </p:spPr>
      </p:pic>
      <p:pic>
        <p:nvPicPr>
          <p:cNvPr id="65539" name="Picture 2" descr="image.tif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10188" y="6884988"/>
            <a:ext cx="2817812" cy="2601912"/>
          </a:xfrm>
          <a:prstGeom prst="rect">
            <a:avLst/>
          </a:prstGeom>
          <a:noFill/>
          <a:ln w="12700">
            <a:noFill/>
            <a:miter lim="0"/>
            <a:headEnd/>
            <a:tailEnd/>
          </a:ln>
        </p:spPr>
      </p:pic>
      <p:grpSp>
        <p:nvGrpSpPr>
          <p:cNvPr id="65540" name="Group 3"/>
          <p:cNvGrpSpPr>
            <a:grpSpLocks/>
          </p:cNvGrpSpPr>
          <p:nvPr/>
        </p:nvGrpSpPr>
        <p:grpSpPr bwMode="auto">
          <a:xfrm>
            <a:off x="0" y="3792538"/>
            <a:ext cx="1274763" cy="3140075"/>
            <a:chOff x="0" y="0"/>
            <a:chExt cx="101" cy="248"/>
          </a:xfrm>
        </p:grpSpPr>
        <p:sp>
          <p:nvSpPr>
            <p:cNvPr id="65563" name="AutoShape 4"/>
            <p:cNvSpPr>
              <a:spLocks/>
            </p:cNvSpPr>
            <p:nvPr/>
          </p:nvSpPr>
          <p:spPr bwMode="auto">
            <a:xfrm rot="4679999">
              <a:off x="-72" y="98"/>
              <a:ext cx="243" cy="52"/>
            </a:xfrm>
            <a:custGeom>
              <a:avLst/>
              <a:gdLst>
                <a:gd name="T0" fmla="*/ 122 w 21600"/>
                <a:gd name="T1" fmla="*/ 26 h 21600"/>
                <a:gd name="T2" fmla="*/ 122 w 21600"/>
                <a:gd name="T3" fmla="*/ 26 h 21600"/>
                <a:gd name="T4" fmla="*/ 122 w 21600"/>
                <a:gd name="T5" fmla="*/ 26 h 21600"/>
                <a:gd name="T6" fmla="*/ 122 w 21600"/>
                <a:gd name="T7" fmla="*/ 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cubicBezTo>
                    <a:pt x="0" y="11928"/>
                    <a:pt x="4522" y="21598"/>
                    <a:pt x="10101" y="21599"/>
                  </a:cubicBezTo>
                  <a:lnTo>
                    <a:pt x="11247" y="21599"/>
                  </a:lnTo>
                  <a:cubicBezTo>
                    <a:pt x="15854" y="21600"/>
                    <a:pt x="19877" y="14937"/>
                    <a:pt x="21029" y="5400"/>
                  </a:cubicBezTo>
                  <a:lnTo>
                    <a:pt x="21600" y="5399"/>
                  </a:lnTo>
                  <a:lnTo>
                    <a:pt x="20776" y="0"/>
                  </a:lnTo>
                  <a:lnTo>
                    <a:pt x="19309" y="5399"/>
                  </a:lnTo>
                  <a:lnTo>
                    <a:pt x="19883" y="5400"/>
                  </a:lnTo>
                  <a:cubicBezTo>
                    <a:pt x="18784" y="14498"/>
                    <a:pt x="15061" y="21032"/>
                    <a:pt x="10674" y="21564"/>
                  </a:cubicBezTo>
                  <a:cubicBezTo>
                    <a:pt x="5326" y="20913"/>
                    <a:pt x="1145" y="11452"/>
                    <a:pt x="1145" y="0"/>
                  </a:cubicBezTo>
                  <a:close/>
                </a:path>
              </a:pathLst>
            </a:custGeom>
            <a:solidFill>
              <a:srgbClr val="000000"/>
            </a:solidFill>
            <a:ln w="36124" cap="sq" cmpd="sng">
              <a:solidFill>
                <a:srgbClr val="000000"/>
              </a:solidFill>
              <a:prstDash val="solid"/>
              <a:round/>
              <a:headEnd/>
              <a:tailEnd/>
            </a:ln>
          </p:spPr>
          <p:txBody>
            <a:bodyPr lIns="0" tIns="0" rIns="0" bIns="0" anchor="ctr"/>
            <a:lstStyle/>
            <a:p>
              <a:endParaRPr lang="en-GB"/>
            </a:p>
          </p:txBody>
        </p:sp>
        <p:sp>
          <p:nvSpPr>
            <p:cNvPr id="65564" name="AutoShape 5"/>
            <p:cNvSpPr>
              <a:spLocks/>
            </p:cNvSpPr>
            <p:nvPr/>
          </p:nvSpPr>
          <p:spPr bwMode="auto">
            <a:xfrm rot="4679999">
              <a:off x="-26" y="41"/>
              <a:ext cx="127" cy="52"/>
            </a:xfrm>
            <a:custGeom>
              <a:avLst/>
              <a:gdLst>
                <a:gd name="T0" fmla="*/ 64 w 21600"/>
                <a:gd name="T1" fmla="*/ 26 h 21600"/>
                <a:gd name="T2" fmla="*/ 64 w 21600"/>
                <a:gd name="T3" fmla="*/ 26 h 21600"/>
                <a:gd name="T4" fmla="*/ 64 w 21600"/>
                <a:gd name="T5" fmla="*/ 26 h 21600"/>
                <a:gd name="T6" fmla="*/ 64 w 21600"/>
                <a:gd name="T7" fmla="*/ 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cubicBezTo>
                    <a:pt x="0" y="11928"/>
                    <a:pt x="8685" y="21599"/>
                    <a:pt x="19399" y="21600"/>
                  </a:cubicBezTo>
                  <a:lnTo>
                    <a:pt x="21600" y="21600"/>
                  </a:lnTo>
                  <a:cubicBezTo>
                    <a:pt x="10885" y="21599"/>
                    <a:pt x="2200" y="11928"/>
                    <a:pt x="2200" y="0"/>
                  </a:cubicBezTo>
                  <a:close/>
                </a:path>
              </a:pathLst>
            </a:custGeom>
            <a:solidFill>
              <a:srgbClr val="000000"/>
            </a:solidFill>
            <a:ln w="25400" cap="sq" cmpd="sng">
              <a:noFill/>
              <a:prstDash val="solid"/>
              <a:round/>
              <a:headEnd/>
              <a:tailEnd/>
            </a:ln>
          </p:spPr>
          <p:txBody>
            <a:bodyPr lIns="72248" tIns="72248" rIns="72248" bIns="72248" anchor="ctr"/>
            <a:lstStyle/>
            <a:p>
              <a:endParaRPr lang="en-GB"/>
            </a:p>
          </p:txBody>
        </p:sp>
        <p:sp>
          <p:nvSpPr>
            <p:cNvPr id="65565" name="AutoShape 6"/>
            <p:cNvSpPr>
              <a:spLocks/>
            </p:cNvSpPr>
            <p:nvPr/>
          </p:nvSpPr>
          <p:spPr bwMode="auto">
            <a:xfrm rot="4680003">
              <a:off x="22" y="129"/>
              <a:ext cx="8" cy="1"/>
            </a:xfrm>
            <a:custGeom>
              <a:avLst/>
              <a:gdLst>
                <a:gd name="T0" fmla="*/ 4 w 21600"/>
                <a:gd name="T1" fmla="*/ 1 h 21600"/>
                <a:gd name="T2" fmla="*/ 4 w 21600"/>
                <a:gd name="T3" fmla="*/ 1 h 21600"/>
                <a:gd name="T4" fmla="*/ 4 w 21600"/>
                <a:gd name="T5" fmla="*/ 1 h 21600"/>
                <a:gd name="T6" fmla="*/ 4 w 21600"/>
                <a:gd name="T7" fmla="*/ 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21600"/>
                  </a:moveTo>
                  <a:cubicBezTo>
                    <a:pt x="14395" y="21586"/>
                    <a:pt x="7192" y="14384"/>
                    <a:pt x="0" y="0"/>
                  </a:cubicBezTo>
                </a:path>
              </a:pathLst>
            </a:custGeom>
            <a:noFill/>
            <a:ln w="36124" cap="sq" cmpd="sng">
              <a:solidFill>
                <a:srgbClr val="000000"/>
              </a:solidFill>
              <a:prstDash val="solid"/>
              <a:round/>
              <a:headEnd/>
              <a:tailEnd/>
            </a:ln>
          </p:spPr>
          <p:txBody>
            <a:bodyPr lIns="0" tIns="0" rIns="0" bIns="0" anchor="ctr"/>
            <a:lstStyle/>
            <a:p>
              <a:endParaRPr lang="en-GB"/>
            </a:p>
          </p:txBody>
        </p:sp>
      </p:grpSp>
      <p:sp>
        <p:nvSpPr>
          <p:cNvPr id="65541" name="AutoShape 7"/>
          <p:cNvSpPr>
            <a:spLocks/>
          </p:cNvSpPr>
          <p:nvPr/>
        </p:nvSpPr>
        <p:spPr bwMode="auto">
          <a:xfrm>
            <a:off x="0" y="9267825"/>
            <a:ext cx="13022263" cy="931863"/>
          </a:xfrm>
          <a:custGeom>
            <a:avLst/>
            <a:gdLst>
              <a:gd name="T0" fmla="*/ 6511131 w 21600"/>
              <a:gd name="T1" fmla="*/ 465932 h 21600"/>
              <a:gd name="T2" fmla="*/ 6511131 w 21600"/>
              <a:gd name="T3" fmla="*/ 465932 h 21600"/>
              <a:gd name="T4" fmla="*/ 6511131 w 21600"/>
              <a:gd name="T5" fmla="*/ 465932 h 21600"/>
              <a:gd name="T6" fmla="*/ 6511131 w 21600"/>
              <a:gd name="T7" fmla="*/ 4659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solidFill>
          <a:ln w="12700">
            <a:noFill/>
            <a:miter lim="0"/>
            <a:headEnd/>
            <a:tailEnd/>
          </a:ln>
        </p:spPr>
        <p:txBody>
          <a:bodyPr lIns="72248" tIns="72248" rIns="72248" bIns="72248"/>
          <a:lstStyle/>
          <a:p>
            <a:pPr marL="39688" defTabSz="1300163">
              <a:buClr>
                <a:srgbClr val="000000"/>
              </a:buClr>
              <a:buFont typeface="Impact" pitchFamily="34" charset="0"/>
              <a:buNone/>
            </a:pPr>
            <a:r>
              <a:rPr lang="fr-FR" sz="2500">
                <a:latin typeface="Helvetica" charset="0"/>
                <a:ea typeface="Helvetica" charset="0"/>
                <a:cs typeface="Helvetica" charset="0"/>
                <a:sym typeface="Helvetica" charset="0"/>
              </a:rPr>
              <a:t>Standard Assessment of Mitigation Potential and Livelihoods in Smallholder Systems (SAMPLES)  </a:t>
            </a:r>
            <a:endParaRPr lang="fr-FR"/>
          </a:p>
        </p:txBody>
      </p:sp>
      <p:grpSp>
        <p:nvGrpSpPr>
          <p:cNvPr id="65542" name="Group 8"/>
          <p:cNvGrpSpPr>
            <a:grpSpLocks/>
          </p:cNvGrpSpPr>
          <p:nvPr/>
        </p:nvGrpSpPr>
        <p:grpSpPr bwMode="auto">
          <a:xfrm>
            <a:off x="215900" y="2117725"/>
            <a:ext cx="3359150" cy="2166938"/>
            <a:chOff x="0" y="0"/>
            <a:chExt cx="265" cy="171"/>
          </a:xfrm>
        </p:grpSpPr>
        <p:pic>
          <p:nvPicPr>
            <p:cNvPr id="65561" name="Picture 9" descr="DSC00015.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
              <a:ext cx="265" cy="172"/>
            </a:xfrm>
            <a:prstGeom prst="rect">
              <a:avLst/>
            </a:prstGeom>
            <a:noFill/>
            <a:ln w="19050">
              <a:solidFill>
                <a:srgbClr val="000000"/>
              </a:solidFill>
              <a:miter lim="0"/>
              <a:headEnd/>
              <a:tailEnd/>
            </a:ln>
          </p:spPr>
        </p:pic>
        <p:sp>
          <p:nvSpPr>
            <p:cNvPr id="65562" name="AutoShape 10"/>
            <p:cNvSpPr>
              <a:spLocks/>
            </p:cNvSpPr>
            <p:nvPr/>
          </p:nvSpPr>
          <p:spPr bwMode="auto">
            <a:xfrm>
              <a:off x="0" y="0"/>
              <a:ext cx="222" cy="32"/>
            </a:xfrm>
            <a:custGeom>
              <a:avLst/>
              <a:gdLst>
                <a:gd name="T0" fmla="*/ 111 w 21600"/>
                <a:gd name="T1" fmla="*/ 16 h 21600"/>
                <a:gd name="T2" fmla="*/ 111 w 21600"/>
                <a:gd name="T3" fmla="*/ 16 h 21600"/>
                <a:gd name="T4" fmla="*/ 111 w 21600"/>
                <a:gd name="T5" fmla="*/ 16 h 21600"/>
                <a:gd name="T6" fmla="*/ 111 w 21600"/>
                <a:gd name="T7" fmla="*/ 1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alpha val="0"/>
              </a:srgbClr>
            </a:solidFill>
            <a:ln w="12700">
              <a:noFill/>
              <a:miter lim="0"/>
              <a:headEnd/>
              <a:tailEnd/>
            </a:ln>
          </p:spPr>
          <p:txBody>
            <a:bodyPr lIns="72248" tIns="72248" rIns="72248" bIns="72248"/>
            <a:lstStyle/>
            <a:p>
              <a:pPr marL="39688" algn="l" defTabSz="1300163">
                <a:buClr>
                  <a:srgbClr val="000000"/>
                </a:buClr>
                <a:buFont typeface="GillSans" charset="0"/>
                <a:buNone/>
              </a:pPr>
              <a:r>
                <a:rPr lang="fr-FR" sz="1700">
                  <a:latin typeface="Gill Sans" charset="0"/>
                  <a:ea typeface="Gill Sans" charset="0"/>
                  <a:cs typeface="Gill Sans" charset="0"/>
                  <a:sym typeface="Gill Sans" charset="0"/>
                </a:rPr>
                <a:t>Landscape</a:t>
              </a:r>
              <a:endParaRPr lang="fr-FR"/>
            </a:p>
          </p:txBody>
        </p:sp>
      </p:grpSp>
      <p:grpSp>
        <p:nvGrpSpPr>
          <p:cNvPr id="65543" name="Group 11"/>
          <p:cNvGrpSpPr>
            <a:grpSpLocks/>
          </p:cNvGrpSpPr>
          <p:nvPr/>
        </p:nvGrpSpPr>
        <p:grpSpPr bwMode="auto">
          <a:xfrm>
            <a:off x="6502400" y="5151438"/>
            <a:ext cx="3268663" cy="2276475"/>
            <a:chOff x="0" y="0"/>
            <a:chExt cx="258" cy="180"/>
          </a:xfrm>
        </p:grpSpPr>
        <p:pic>
          <p:nvPicPr>
            <p:cNvPr id="65559" name="Picture 12" descr=" fgd.png"/>
            <p:cNvPicPr>
              <a:picLocks noChangeAspect="1"/>
            </p:cNvPicPr>
            <p:nvPr/>
          </p:nvPicPr>
          <p:blipFill>
            <a:blip r:embed="rId7" cstate="email">
              <a:extLst>
                <a:ext uri="{28A0092B-C50C-407E-A947-70E740481C1C}">
                  <a14:useLocalDpi xmlns:a14="http://schemas.microsoft.com/office/drawing/2010/main"/>
                </a:ext>
              </a:extLst>
            </a:blip>
            <a:srcRect r="-34"/>
            <a:stretch>
              <a:fillRect/>
            </a:stretch>
          </p:blipFill>
          <p:spPr bwMode="auto">
            <a:xfrm>
              <a:off x="0" y="0"/>
              <a:ext cx="244" cy="180"/>
            </a:xfrm>
            <a:prstGeom prst="rect">
              <a:avLst/>
            </a:prstGeom>
            <a:noFill/>
            <a:ln w="19050">
              <a:solidFill>
                <a:srgbClr val="000000"/>
              </a:solidFill>
              <a:miter lim="0"/>
              <a:headEnd/>
              <a:tailEnd/>
            </a:ln>
          </p:spPr>
        </p:pic>
        <p:sp>
          <p:nvSpPr>
            <p:cNvPr id="65560" name="AutoShape 13"/>
            <p:cNvSpPr>
              <a:spLocks/>
            </p:cNvSpPr>
            <p:nvPr/>
          </p:nvSpPr>
          <p:spPr bwMode="auto">
            <a:xfrm>
              <a:off x="0" y="110"/>
              <a:ext cx="258" cy="33"/>
            </a:xfrm>
            <a:custGeom>
              <a:avLst/>
              <a:gdLst>
                <a:gd name="T0" fmla="*/ 129 w 21600"/>
                <a:gd name="T1" fmla="*/ 17 h 21600"/>
                <a:gd name="T2" fmla="*/ 129 w 21600"/>
                <a:gd name="T3" fmla="*/ 17 h 21600"/>
                <a:gd name="T4" fmla="*/ 129 w 21600"/>
                <a:gd name="T5" fmla="*/ 17 h 21600"/>
                <a:gd name="T6" fmla="*/ 129 w 21600"/>
                <a:gd name="T7" fmla="*/ 1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alpha val="0"/>
              </a:srgbClr>
            </a:solidFill>
            <a:ln w="12700">
              <a:noFill/>
              <a:miter lim="0"/>
              <a:headEnd/>
              <a:tailEnd/>
            </a:ln>
          </p:spPr>
          <p:txBody>
            <a:bodyPr lIns="72248" tIns="72248" rIns="72248" bIns="72248"/>
            <a:lstStyle/>
            <a:p>
              <a:pPr marL="39688" algn="l" defTabSz="1300163">
                <a:buClr>
                  <a:srgbClr val="FFFFFF"/>
                </a:buClr>
                <a:buFont typeface="GillSans" charset="0"/>
                <a:buNone/>
              </a:pPr>
              <a:r>
                <a:rPr lang="fr-FR" sz="1700">
                  <a:solidFill>
                    <a:srgbClr val="FFFFFF"/>
                  </a:solidFill>
                  <a:latin typeface="Gill Sans" charset="0"/>
                  <a:ea typeface="Gill Sans" charset="0"/>
                  <a:cs typeface="Gill Sans" charset="0"/>
                  <a:sym typeface="Gill Sans" charset="0"/>
                </a:rPr>
                <a:t>Surveys &amp; focus groups</a:t>
              </a:r>
              <a:endParaRPr lang="fr-FR"/>
            </a:p>
          </p:txBody>
        </p:sp>
      </p:grpSp>
      <p:grpSp>
        <p:nvGrpSpPr>
          <p:cNvPr id="65544" name="Group 14"/>
          <p:cNvGrpSpPr>
            <a:grpSpLocks/>
          </p:cNvGrpSpPr>
          <p:nvPr/>
        </p:nvGrpSpPr>
        <p:grpSpPr bwMode="auto">
          <a:xfrm>
            <a:off x="8235950" y="2874963"/>
            <a:ext cx="2184400" cy="2578100"/>
            <a:chOff x="0" y="0"/>
            <a:chExt cx="173" cy="203"/>
          </a:xfrm>
        </p:grpSpPr>
        <p:pic>
          <p:nvPicPr>
            <p:cNvPr id="65557" name="Picture 15" descr="SAM_0393.jpg"/>
            <p:cNvPicPr>
              <a:picLocks noChangeAspect="1"/>
            </p:cNvPicPr>
            <p:nvPr/>
          </p:nvPicPr>
          <p:blipFill>
            <a:blip r:embed="rId8" cstate="print"/>
            <a:srcRect/>
            <a:stretch>
              <a:fillRect/>
            </a:stretch>
          </p:blipFill>
          <p:spPr bwMode="auto">
            <a:xfrm>
              <a:off x="8" y="0"/>
              <a:ext cx="153" cy="203"/>
            </a:xfrm>
            <a:prstGeom prst="rect">
              <a:avLst/>
            </a:prstGeom>
            <a:noFill/>
            <a:ln w="19050">
              <a:solidFill>
                <a:srgbClr val="000000"/>
              </a:solidFill>
              <a:miter lim="0"/>
              <a:headEnd/>
              <a:tailEnd/>
            </a:ln>
          </p:spPr>
        </p:pic>
        <p:sp>
          <p:nvSpPr>
            <p:cNvPr id="65558" name="AutoShape 16"/>
            <p:cNvSpPr>
              <a:spLocks/>
            </p:cNvSpPr>
            <p:nvPr/>
          </p:nvSpPr>
          <p:spPr bwMode="auto">
            <a:xfrm>
              <a:off x="0" y="128"/>
              <a:ext cx="173" cy="32"/>
            </a:xfrm>
            <a:custGeom>
              <a:avLst/>
              <a:gdLst>
                <a:gd name="T0" fmla="*/ 87 w 21600"/>
                <a:gd name="T1" fmla="*/ 16 h 21600"/>
                <a:gd name="T2" fmla="*/ 87 w 21600"/>
                <a:gd name="T3" fmla="*/ 16 h 21600"/>
                <a:gd name="T4" fmla="*/ 87 w 21600"/>
                <a:gd name="T5" fmla="*/ 16 h 21600"/>
                <a:gd name="T6" fmla="*/ 87 w 21600"/>
                <a:gd name="T7" fmla="*/ 1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alpha val="0"/>
              </a:srgbClr>
            </a:solidFill>
            <a:ln w="12700">
              <a:noFill/>
              <a:miter lim="0"/>
              <a:headEnd/>
              <a:tailEnd/>
            </a:ln>
          </p:spPr>
          <p:txBody>
            <a:bodyPr lIns="72248" tIns="72248" rIns="72248" bIns="72248"/>
            <a:lstStyle/>
            <a:p>
              <a:pPr marL="39688" algn="l" defTabSz="1300163">
                <a:buClr>
                  <a:srgbClr val="FFFFFF"/>
                </a:buClr>
                <a:buFont typeface="GillSans" charset="0"/>
                <a:buNone/>
              </a:pPr>
              <a:r>
                <a:rPr lang="fr-FR" sz="1700">
                  <a:solidFill>
                    <a:srgbClr val="FFFFFF"/>
                  </a:solidFill>
                  <a:latin typeface="Gill Sans" charset="0"/>
                  <a:ea typeface="Gill Sans" charset="0"/>
                  <a:cs typeface="Gill Sans" charset="0"/>
                  <a:sym typeface="Gill Sans" charset="0"/>
                </a:rPr>
                <a:t>Physical environment</a:t>
              </a:r>
              <a:endParaRPr lang="fr-FR"/>
            </a:p>
          </p:txBody>
        </p:sp>
      </p:grpSp>
      <p:grpSp>
        <p:nvGrpSpPr>
          <p:cNvPr id="65545" name="Group 17"/>
          <p:cNvGrpSpPr>
            <a:grpSpLocks/>
          </p:cNvGrpSpPr>
          <p:nvPr/>
        </p:nvGrpSpPr>
        <p:grpSpPr bwMode="auto">
          <a:xfrm>
            <a:off x="10077450" y="2008188"/>
            <a:ext cx="2962275" cy="2155825"/>
            <a:chOff x="0" y="0"/>
            <a:chExt cx="234" cy="170"/>
          </a:xfrm>
        </p:grpSpPr>
        <p:pic>
          <p:nvPicPr>
            <p:cNvPr id="65554" name="Picture 18" descr="DSCF0065-GC gas analysis.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0"/>
              <a:ext cx="221" cy="170"/>
            </a:xfrm>
            <a:prstGeom prst="rect">
              <a:avLst/>
            </a:prstGeom>
            <a:noFill/>
            <a:ln w="19050">
              <a:solidFill>
                <a:srgbClr val="000000"/>
              </a:solidFill>
              <a:miter lim="0"/>
              <a:headEnd/>
              <a:tailEnd/>
            </a:ln>
          </p:spPr>
        </p:pic>
        <p:pic>
          <p:nvPicPr>
            <p:cNvPr id="65555" name="Picture 19" descr="PA273908.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120"/>
              <a:ext cx="51" cy="49"/>
            </a:xfrm>
            <a:prstGeom prst="rect">
              <a:avLst/>
            </a:prstGeom>
            <a:noFill/>
            <a:ln w="12700">
              <a:noFill/>
              <a:miter lim="0"/>
              <a:headEnd/>
              <a:tailEnd/>
            </a:ln>
          </p:spPr>
        </p:pic>
        <p:sp>
          <p:nvSpPr>
            <p:cNvPr id="65556" name="AutoShape 20"/>
            <p:cNvSpPr>
              <a:spLocks/>
            </p:cNvSpPr>
            <p:nvPr/>
          </p:nvSpPr>
          <p:spPr bwMode="auto">
            <a:xfrm>
              <a:off x="76" y="102"/>
              <a:ext cx="158" cy="32"/>
            </a:xfrm>
            <a:custGeom>
              <a:avLst/>
              <a:gdLst>
                <a:gd name="T0" fmla="*/ 79 w 21600"/>
                <a:gd name="T1" fmla="*/ 16 h 21600"/>
                <a:gd name="T2" fmla="*/ 79 w 21600"/>
                <a:gd name="T3" fmla="*/ 16 h 21600"/>
                <a:gd name="T4" fmla="*/ 79 w 21600"/>
                <a:gd name="T5" fmla="*/ 16 h 21600"/>
                <a:gd name="T6" fmla="*/ 79 w 21600"/>
                <a:gd name="T7" fmla="*/ 1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alpha val="0"/>
              </a:srgbClr>
            </a:solidFill>
            <a:ln w="12700">
              <a:noFill/>
              <a:miter lim="0"/>
              <a:headEnd/>
              <a:tailEnd/>
            </a:ln>
          </p:spPr>
          <p:txBody>
            <a:bodyPr lIns="72248" tIns="72248" rIns="72248" bIns="72248"/>
            <a:lstStyle/>
            <a:p>
              <a:pPr marL="39688" algn="l" defTabSz="1300163">
                <a:buClr>
                  <a:srgbClr val="FFFFFF"/>
                </a:buClr>
                <a:buFont typeface="GillSans" charset="0"/>
                <a:buNone/>
              </a:pPr>
              <a:r>
                <a:rPr lang="fr-FR" sz="1700">
                  <a:solidFill>
                    <a:srgbClr val="FFFFFF"/>
                  </a:solidFill>
                  <a:latin typeface="Gill Sans" charset="0"/>
                  <a:ea typeface="Gill Sans" charset="0"/>
                  <a:cs typeface="Gill Sans" charset="0"/>
                  <a:sym typeface="Gill Sans" charset="0"/>
                </a:rPr>
                <a:t>Monitoring GHGs</a:t>
              </a:r>
              <a:endParaRPr lang="fr-FR"/>
            </a:p>
          </p:txBody>
        </p:sp>
      </p:grpSp>
      <p:sp>
        <p:nvSpPr>
          <p:cNvPr id="45077" name="Line 21"/>
          <p:cNvSpPr>
            <a:spLocks noChangeShapeType="1"/>
          </p:cNvSpPr>
          <p:nvPr/>
        </p:nvSpPr>
        <p:spPr bwMode="auto">
          <a:xfrm flipV="1">
            <a:off x="4117975" y="2225675"/>
            <a:ext cx="5959475" cy="3467100"/>
          </a:xfrm>
          <a:prstGeom prst="line">
            <a:avLst/>
          </a:prstGeom>
          <a:noFill/>
          <a:ln w="36124" cap="flat" cmpd="sng">
            <a:solidFill>
              <a:srgbClr val="000000"/>
            </a:solidFill>
            <a:prstDash val="solid"/>
            <a:round/>
            <a:headEnd/>
            <a:tailEnd type="triangle" w="med" len="med"/>
          </a:ln>
          <a:effectLst>
            <a:outerShdw dist="25400" dir="5400000" algn="ctr" rotWithShape="0">
              <a:srgbClr val="000000">
                <a:alpha val="37999"/>
              </a:srgbClr>
            </a:outerShdw>
          </a:effectLst>
        </p:spPr>
        <p:txBody>
          <a:bodyPr lIns="0" tIns="0" rIns="0" bIns="0" anchor="ctr"/>
          <a:lstStyle/>
          <a:p>
            <a:pPr marL="39688" algn="l" defTabSz="1300163">
              <a:defRPr/>
            </a:pPr>
            <a:endParaRPr lang="fr-FR" sz="1700">
              <a:latin typeface="Gill Sans" charset="0"/>
              <a:ea typeface="Gill Sans" charset="0"/>
              <a:cs typeface="Gill Sans" charset="0"/>
              <a:sym typeface="Gill Sans" charset="0"/>
            </a:endParaRPr>
          </a:p>
        </p:txBody>
      </p:sp>
      <p:sp>
        <p:nvSpPr>
          <p:cNvPr id="45078" name="Line 22"/>
          <p:cNvSpPr>
            <a:spLocks noChangeShapeType="1"/>
          </p:cNvSpPr>
          <p:nvPr/>
        </p:nvSpPr>
        <p:spPr bwMode="auto">
          <a:xfrm flipV="1">
            <a:off x="4117975" y="4610100"/>
            <a:ext cx="4221163" cy="2492375"/>
          </a:xfrm>
          <a:prstGeom prst="line">
            <a:avLst/>
          </a:prstGeom>
          <a:noFill/>
          <a:ln w="36124" cap="flat" cmpd="sng">
            <a:solidFill>
              <a:srgbClr val="000000"/>
            </a:solidFill>
            <a:prstDash val="solid"/>
            <a:round/>
            <a:headEnd/>
            <a:tailEnd type="triangle" w="med" len="med"/>
          </a:ln>
          <a:effectLst>
            <a:outerShdw dist="25400" dir="5400000" algn="ctr" rotWithShape="0">
              <a:srgbClr val="000000">
                <a:alpha val="37999"/>
              </a:srgbClr>
            </a:outerShdw>
          </a:effectLst>
        </p:spPr>
        <p:txBody>
          <a:bodyPr lIns="0" tIns="0" rIns="0" bIns="0" anchor="ctr"/>
          <a:lstStyle/>
          <a:p>
            <a:pPr marL="39688" algn="l" defTabSz="1300163">
              <a:defRPr/>
            </a:pPr>
            <a:endParaRPr lang="fr-FR" sz="1700">
              <a:latin typeface="Gill Sans" charset="0"/>
              <a:ea typeface="Gill Sans" charset="0"/>
              <a:cs typeface="Gill Sans" charset="0"/>
              <a:sym typeface="Gill Sans" charset="0"/>
            </a:endParaRPr>
          </a:p>
        </p:txBody>
      </p:sp>
      <p:sp>
        <p:nvSpPr>
          <p:cNvPr id="45079" name="Line 23"/>
          <p:cNvSpPr>
            <a:spLocks noChangeShapeType="1"/>
          </p:cNvSpPr>
          <p:nvPr/>
        </p:nvSpPr>
        <p:spPr bwMode="auto">
          <a:xfrm flipV="1">
            <a:off x="4225925" y="7861300"/>
            <a:ext cx="1192213" cy="649288"/>
          </a:xfrm>
          <a:prstGeom prst="line">
            <a:avLst/>
          </a:prstGeom>
          <a:noFill/>
          <a:ln w="36124" cap="flat" cmpd="sng">
            <a:solidFill>
              <a:srgbClr val="000000"/>
            </a:solidFill>
            <a:prstDash val="solid"/>
            <a:round/>
            <a:headEnd/>
            <a:tailEnd type="triangle" w="med" len="med"/>
          </a:ln>
          <a:effectLst>
            <a:outerShdw dist="25400" dir="5400000" algn="ctr" rotWithShape="0">
              <a:srgbClr val="000000">
                <a:alpha val="37999"/>
              </a:srgbClr>
            </a:outerShdw>
          </a:effectLst>
        </p:spPr>
        <p:txBody>
          <a:bodyPr lIns="0" tIns="0" rIns="0" bIns="0" anchor="ctr"/>
          <a:lstStyle/>
          <a:p>
            <a:pPr marL="39688" algn="l" defTabSz="1300163">
              <a:defRPr/>
            </a:pPr>
            <a:endParaRPr lang="fr-FR" sz="1700">
              <a:latin typeface="Gill Sans" charset="0"/>
              <a:ea typeface="Gill Sans" charset="0"/>
              <a:cs typeface="Gill Sans" charset="0"/>
              <a:sym typeface="Gill Sans" charset="0"/>
            </a:endParaRPr>
          </a:p>
        </p:txBody>
      </p:sp>
      <p:sp>
        <p:nvSpPr>
          <p:cNvPr id="45080" name="Line 24"/>
          <p:cNvSpPr>
            <a:spLocks noChangeShapeType="1"/>
          </p:cNvSpPr>
          <p:nvPr/>
        </p:nvSpPr>
        <p:spPr bwMode="auto">
          <a:xfrm flipV="1">
            <a:off x="4225925" y="6289675"/>
            <a:ext cx="2276475" cy="1354138"/>
          </a:xfrm>
          <a:prstGeom prst="line">
            <a:avLst/>
          </a:prstGeom>
          <a:noFill/>
          <a:ln w="36124" cap="flat" cmpd="sng">
            <a:solidFill>
              <a:srgbClr val="000000"/>
            </a:solidFill>
            <a:prstDash val="solid"/>
            <a:round/>
            <a:headEnd/>
            <a:tailEnd type="triangle" w="med" len="med"/>
          </a:ln>
          <a:effectLst>
            <a:outerShdw dist="25400" dir="5400000" algn="ctr" rotWithShape="0">
              <a:srgbClr val="000000">
                <a:alpha val="37999"/>
              </a:srgbClr>
            </a:outerShdw>
          </a:effectLst>
        </p:spPr>
        <p:txBody>
          <a:bodyPr lIns="0" tIns="0" rIns="0" bIns="0" anchor="ctr"/>
          <a:lstStyle/>
          <a:p>
            <a:pPr marL="39688" algn="l" defTabSz="1300163">
              <a:defRPr/>
            </a:pPr>
            <a:endParaRPr lang="fr-FR" sz="1700">
              <a:latin typeface="Gill Sans" charset="0"/>
              <a:ea typeface="Gill Sans" charset="0"/>
              <a:cs typeface="Gill Sans" charset="0"/>
              <a:sym typeface="Gill Sans" charset="0"/>
            </a:endParaRPr>
          </a:p>
        </p:txBody>
      </p:sp>
      <p:sp>
        <p:nvSpPr>
          <p:cNvPr id="65550" name="AutoShape 25"/>
          <p:cNvSpPr>
            <a:spLocks/>
          </p:cNvSpPr>
          <p:nvPr/>
        </p:nvSpPr>
        <p:spPr bwMode="auto">
          <a:xfrm>
            <a:off x="5310188" y="7605713"/>
            <a:ext cx="2727325" cy="652462"/>
          </a:xfrm>
          <a:custGeom>
            <a:avLst/>
            <a:gdLst>
              <a:gd name="T0" fmla="*/ 1363663 w 21600"/>
              <a:gd name="T1" fmla="*/ 326231 h 21600"/>
              <a:gd name="T2" fmla="*/ 1363663 w 21600"/>
              <a:gd name="T3" fmla="*/ 326231 h 21600"/>
              <a:gd name="T4" fmla="*/ 1363663 w 21600"/>
              <a:gd name="T5" fmla="*/ 326231 h 21600"/>
              <a:gd name="T6" fmla="*/ 1363663 w 21600"/>
              <a:gd name="T7" fmla="*/ 3262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alpha val="0"/>
            </a:srgbClr>
          </a:solidFill>
          <a:ln w="12700">
            <a:noFill/>
            <a:miter lim="0"/>
            <a:headEnd/>
            <a:tailEnd/>
          </a:ln>
        </p:spPr>
        <p:txBody>
          <a:bodyPr lIns="72248" tIns="72248" rIns="72248" bIns="72248"/>
          <a:lstStyle/>
          <a:p>
            <a:pPr marL="39688" algn="l" defTabSz="1300163">
              <a:buClr>
                <a:srgbClr val="FFFFFF"/>
              </a:buClr>
              <a:buFont typeface="GillSans" charset="0"/>
              <a:buNone/>
            </a:pPr>
            <a:r>
              <a:rPr lang="fr-FR" sz="1700">
                <a:solidFill>
                  <a:srgbClr val="FFFFFF"/>
                </a:solidFill>
                <a:latin typeface="Gill Sans" charset="0"/>
                <a:ea typeface="Gill Sans" charset="0"/>
                <a:cs typeface="Gill Sans" charset="0"/>
                <a:sym typeface="Gill Sans" charset="0"/>
              </a:rPr>
              <a:t>Remote sensing &amp; ground truthing</a:t>
            </a:r>
            <a:endParaRPr lang="fr-FR"/>
          </a:p>
        </p:txBody>
      </p:sp>
      <p:sp>
        <p:nvSpPr>
          <p:cNvPr id="45082" name="Line 26"/>
          <p:cNvSpPr>
            <a:spLocks noChangeShapeType="1"/>
          </p:cNvSpPr>
          <p:nvPr/>
        </p:nvSpPr>
        <p:spPr bwMode="auto">
          <a:xfrm flipV="1">
            <a:off x="4333875" y="5151438"/>
            <a:ext cx="2276475" cy="1354137"/>
          </a:xfrm>
          <a:prstGeom prst="line">
            <a:avLst/>
          </a:prstGeom>
          <a:noFill/>
          <a:ln w="36124" cap="flat" cmpd="sng">
            <a:solidFill>
              <a:srgbClr val="000000"/>
            </a:solidFill>
            <a:prstDash val="solid"/>
            <a:round/>
            <a:headEnd/>
            <a:tailEnd type="triangle" w="med" len="med"/>
          </a:ln>
          <a:effectLst>
            <a:outerShdw dist="25400" dir="5400000" algn="ctr" rotWithShape="0">
              <a:srgbClr val="000000">
                <a:alpha val="37999"/>
              </a:srgbClr>
            </a:outerShdw>
          </a:effectLst>
        </p:spPr>
        <p:txBody>
          <a:bodyPr lIns="0" tIns="0" rIns="0" bIns="0" anchor="ctr"/>
          <a:lstStyle/>
          <a:p>
            <a:pPr marL="39688" algn="l" defTabSz="1300163">
              <a:defRPr/>
            </a:pPr>
            <a:endParaRPr lang="fr-FR" sz="1700">
              <a:latin typeface="Gill Sans" charset="0"/>
              <a:ea typeface="Gill Sans" charset="0"/>
              <a:cs typeface="Gill Sans" charset="0"/>
              <a:sym typeface="Gill Sans" charset="0"/>
            </a:endParaRPr>
          </a:p>
        </p:txBody>
      </p:sp>
      <p:sp>
        <p:nvSpPr>
          <p:cNvPr id="65552" name="AutoShape 27"/>
          <p:cNvSpPr>
            <a:spLocks/>
          </p:cNvSpPr>
          <p:nvPr/>
        </p:nvSpPr>
        <p:spPr bwMode="auto">
          <a:xfrm>
            <a:off x="323850" y="4392613"/>
            <a:ext cx="3775075" cy="398462"/>
          </a:xfrm>
          <a:custGeom>
            <a:avLst/>
            <a:gdLst>
              <a:gd name="T0" fmla="*/ 1887538 w 21600"/>
              <a:gd name="T1" fmla="*/ 199231 h 21600"/>
              <a:gd name="T2" fmla="*/ 1887538 w 21600"/>
              <a:gd name="T3" fmla="*/ 199231 h 21600"/>
              <a:gd name="T4" fmla="*/ 1887538 w 21600"/>
              <a:gd name="T5" fmla="*/ 199231 h 21600"/>
              <a:gd name="T6" fmla="*/ 1887538 w 21600"/>
              <a:gd name="T7" fmla="*/ 1992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solidFill>
          <a:ln w="12700">
            <a:noFill/>
            <a:miter lim="0"/>
            <a:headEnd/>
            <a:tailEnd/>
          </a:ln>
        </p:spPr>
        <p:txBody>
          <a:bodyPr lIns="72248" tIns="72248" rIns="72248" bIns="72248"/>
          <a:lstStyle/>
          <a:p>
            <a:pPr marL="39688" algn="l" defTabSz="1300163">
              <a:buClr>
                <a:srgbClr val="000000"/>
              </a:buClr>
              <a:buFont typeface="GillSans" charset="0"/>
              <a:buNone/>
            </a:pPr>
            <a:r>
              <a:rPr lang="fr-FR" sz="1700">
                <a:latin typeface="Gill Sans" charset="0"/>
                <a:ea typeface="Gill Sans" charset="0"/>
                <a:cs typeface="Gill Sans" charset="0"/>
                <a:sym typeface="Gill Sans" charset="0"/>
              </a:rPr>
              <a:t>Multi-scale, randomized sampling design</a:t>
            </a:r>
            <a:endParaRPr lang="fr-FR"/>
          </a:p>
        </p:txBody>
      </p:sp>
      <p:sp>
        <p:nvSpPr>
          <p:cNvPr id="65553" name="AutoShape 28"/>
          <p:cNvSpPr>
            <a:spLocks/>
          </p:cNvSpPr>
          <p:nvPr/>
        </p:nvSpPr>
        <p:spPr bwMode="auto">
          <a:xfrm>
            <a:off x="0" y="0"/>
            <a:ext cx="13022263" cy="855663"/>
          </a:xfrm>
          <a:custGeom>
            <a:avLst/>
            <a:gdLst>
              <a:gd name="T0" fmla="*/ 6511131 w 21600"/>
              <a:gd name="T1" fmla="*/ 427832 h 21600"/>
              <a:gd name="T2" fmla="*/ 6511131 w 21600"/>
              <a:gd name="T3" fmla="*/ 427832 h 21600"/>
              <a:gd name="T4" fmla="*/ 6511131 w 21600"/>
              <a:gd name="T5" fmla="*/ 427832 h 21600"/>
              <a:gd name="T6" fmla="*/ 6511131 w 21600"/>
              <a:gd name="T7" fmla="*/ 4278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solidFill>
          <a:ln w="12700">
            <a:noFill/>
            <a:miter lim="0"/>
            <a:headEnd/>
            <a:tailEnd/>
          </a:ln>
        </p:spPr>
        <p:txBody>
          <a:bodyPr lIns="72248" tIns="72248" rIns="72248" bIns="72248"/>
          <a:lstStyle/>
          <a:p>
            <a:pPr marL="39688" algn="l" defTabSz="1300163">
              <a:buClr>
                <a:srgbClr val="000000"/>
              </a:buClr>
              <a:buFont typeface="Verdana" pitchFamily="34" charset="0"/>
              <a:buNone/>
            </a:pPr>
            <a:r>
              <a:rPr lang="fr-FR" sz="4500" b="1" dirty="0" smtClean="0">
                <a:latin typeface="Verdana" pitchFamily="34" charset="0"/>
                <a:ea typeface="Verdana" pitchFamily="34" charset="0"/>
                <a:cs typeface="Verdana" pitchFamily="34" charset="0"/>
                <a:sym typeface="Verdana" pitchFamily="34" charset="0"/>
              </a:rPr>
              <a:t>How do </a:t>
            </a:r>
            <a:r>
              <a:rPr lang="fr-FR" sz="4500" b="1" dirty="0" err="1" smtClean="0">
                <a:latin typeface="Verdana" pitchFamily="34" charset="0"/>
                <a:ea typeface="Verdana" pitchFamily="34" charset="0"/>
                <a:cs typeface="Verdana" pitchFamily="34" charset="0"/>
                <a:sym typeface="Verdana" pitchFamily="34" charset="0"/>
              </a:rPr>
              <a:t>we</a:t>
            </a:r>
            <a:r>
              <a:rPr lang="fr-FR" sz="4500" b="1" dirty="0" smtClean="0">
                <a:latin typeface="Verdana" pitchFamily="34" charset="0"/>
                <a:ea typeface="Verdana" pitchFamily="34" charset="0"/>
                <a:cs typeface="Verdana" pitchFamily="34" charset="0"/>
                <a:sym typeface="Verdana" pitchFamily="34" charset="0"/>
              </a:rPr>
              <a:t> know </a:t>
            </a:r>
            <a:r>
              <a:rPr lang="fr-FR" sz="4500" b="1" dirty="0" err="1" smtClean="0">
                <a:latin typeface="Verdana" pitchFamily="34" charset="0"/>
                <a:ea typeface="Verdana" pitchFamily="34" charset="0"/>
                <a:cs typeface="Verdana" pitchFamily="34" charset="0"/>
                <a:sym typeface="Verdana" pitchFamily="34" charset="0"/>
              </a:rPr>
              <a:t>that</a:t>
            </a:r>
            <a:r>
              <a:rPr lang="fr-FR" sz="4500" b="1" dirty="0" smtClean="0">
                <a:latin typeface="Verdana" pitchFamily="34" charset="0"/>
                <a:ea typeface="Verdana" pitchFamily="34" charset="0"/>
                <a:cs typeface="Verdana" pitchFamily="34" charset="0"/>
                <a:sym typeface="Verdana" pitchFamily="34" charset="0"/>
              </a:rPr>
              <a:t>?</a:t>
            </a:r>
          </a:p>
          <a:p>
            <a:pPr marL="39688" algn="l" defTabSz="1300163">
              <a:buClr>
                <a:srgbClr val="000000"/>
              </a:buClr>
              <a:buFont typeface="Verdana" pitchFamily="34" charset="0"/>
              <a:buNone/>
            </a:pPr>
            <a:r>
              <a:rPr lang="fr-FR" sz="4500" b="1" dirty="0" err="1" smtClean="0">
                <a:latin typeface="Verdana" pitchFamily="34" charset="0"/>
                <a:ea typeface="Verdana" pitchFamily="34" charset="0"/>
                <a:cs typeface="Verdana" pitchFamily="34" charset="0"/>
                <a:sym typeface="Verdana" pitchFamily="34" charset="0"/>
              </a:rPr>
              <a:t>Quantifying</a:t>
            </a:r>
            <a:r>
              <a:rPr lang="fr-FR" sz="4500" b="1" dirty="0" smtClean="0">
                <a:latin typeface="Verdana" pitchFamily="34" charset="0"/>
                <a:ea typeface="Verdana" pitchFamily="34" charset="0"/>
                <a:cs typeface="Verdana" pitchFamily="34" charset="0"/>
                <a:sym typeface="Verdana" pitchFamily="34" charset="0"/>
              </a:rPr>
              <a:t> </a:t>
            </a:r>
            <a:r>
              <a:rPr lang="fr-FR" sz="4500" b="1" dirty="0">
                <a:latin typeface="Verdana" pitchFamily="34" charset="0"/>
                <a:ea typeface="Verdana" pitchFamily="34" charset="0"/>
                <a:cs typeface="Verdana" pitchFamily="34" charset="0"/>
                <a:sym typeface="Verdana" pitchFamily="34" charset="0"/>
              </a:rPr>
              <a:t>the </a:t>
            </a:r>
            <a:r>
              <a:rPr lang="fr-FR" sz="4500" b="1" dirty="0" err="1">
                <a:latin typeface="Verdana" pitchFamily="34" charset="0"/>
                <a:ea typeface="Verdana" pitchFamily="34" charset="0"/>
                <a:cs typeface="Verdana" pitchFamily="34" charset="0"/>
                <a:sym typeface="Verdana" pitchFamily="34" charset="0"/>
              </a:rPr>
              <a:t>potential</a:t>
            </a:r>
            <a:r>
              <a:rPr lang="fr-FR" sz="4500" b="1" dirty="0">
                <a:latin typeface="Verdana" pitchFamily="34" charset="0"/>
                <a:ea typeface="Verdana" pitchFamily="34" charset="0"/>
                <a:cs typeface="Verdana" pitchFamily="34" charset="0"/>
                <a:sym typeface="Verdana" pitchFamily="34" charset="0"/>
              </a:rPr>
              <a:t> of CSA.</a:t>
            </a:r>
            <a:endParaRPr lang="fr-F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3490" name="Rectangle 1"/>
          <p:cNvSpPr>
            <a:spLocks noGrp="1"/>
          </p:cNvSpPr>
          <p:nvPr>
            <p:ph type="title"/>
          </p:nvPr>
        </p:nvSpPr>
        <p:spPr bwMode="auto">
          <a:xfrm>
            <a:off x="623888" y="984250"/>
            <a:ext cx="10729912" cy="1831975"/>
          </a:xfrm>
          <a:noFill/>
          <a:ln w="12700">
            <a:miter lim="0"/>
            <a:headEnd/>
            <a:tailEnd/>
          </a:ln>
        </p:spPr>
        <p:txBody>
          <a:bodyPr vert="horz" wrap="square" lIns="72248" tIns="72248" rIns="72248" bIns="72248" numCol="1" anchor="t" anchorCtr="0" compatLnSpc="1">
            <a:prstTxWarp prst="textNoShape">
              <a:avLst/>
            </a:prstTxWarp>
          </a:bodyPr>
          <a:lstStyle/>
          <a:p>
            <a:pPr marL="39688" algn="l" defTabSz="1300163" eaLnBrk="1">
              <a:buClr>
                <a:srgbClr val="000000"/>
              </a:buClr>
              <a:buFont typeface="Verdana" pitchFamily="34" charset="0"/>
              <a:buNone/>
            </a:pPr>
            <a:r>
              <a:rPr lang="fr-FR" sz="4500" b="1" dirty="0" err="1" smtClean="0">
                <a:latin typeface="Verdana" pitchFamily="34" charset="0"/>
                <a:ea typeface="Verdana" pitchFamily="34" charset="0"/>
                <a:cs typeface="Verdana" pitchFamily="34" charset="0"/>
                <a:sym typeface="Verdana" pitchFamily="34" charset="0"/>
              </a:rPr>
              <a:t>Mapping</a:t>
            </a:r>
            <a:r>
              <a:rPr lang="fr-FR" sz="4500" b="1" dirty="0" smtClean="0">
                <a:latin typeface="Verdana" pitchFamily="34" charset="0"/>
                <a:ea typeface="Verdana" pitchFamily="34" charset="0"/>
                <a:cs typeface="Verdana" pitchFamily="34" charset="0"/>
                <a:sym typeface="Verdana" pitchFamily="34" charset="0"/>
              </a:rPr>
              <a:t> </a:t>
            </a:r>
            <a:r>
              <a:rPr lang="fr-FR" sz="4500" b="1" dirty="0" err="1" smtClean="0">
                <a:latin typeface="Verdana" pitchFamily="34" charset="0"/>
                <a:ea typeface="Verdana" pitchFamily="34" charset="0"/>
                <a:cs typeface="Verdana" pitchFamily="34" charset="0"/>
                <a:sym typeface="Verdana" pitchFamily="34" charset="0"/>
              </a:rPr>
              <a:t>soil</a:t>
            </a:r>
            <a:r>
              <a:rPr lang="fr-FR" sz="4500" b="1" dirty="0" smtClean="0">
                <a:latin typeface="Verdana" pitchFamily="34" charset="0"/>
                <a:ea typeface="Verdana" pitchFamily="34" charset="0"/>
                <a:cs typeface="Verdana" pitchFamily="34" charset="0"/>
                <a:sym typeface="Verdana" pitchFamily="34" charset="0"/>
              </a:rPr>
              <a:t> </a:t>
            </a:r>
            <a:r>
              <a:rPr lang="fr-FR" sz="4500" b="1" dirty="0" err="1" smtClean="0">
                <a:latin typeface="Verdana" pitchFamily="34" charset="0"/>
                <a:ea typeface="Verdana" pitchFamily="34" charset="0"/>
                <a:cs typeface="Verdana" pitchFamily="34" charset="0"/>
                <a:sym typeface="Verdana" pitchFamily="34" charset="0"/>
              </a:rPr>
              <a:t>organic</a:t>
            </a:r>
            <a:r>
              <a:rPr lang="fr-FR" sz="4500" b="1" dirty="0" smtClean="0">
                <a:latin typeface="Verdana" pitchFamily="34" charset="0"/>
                <a:ea typeface="Verdana" pitchFamily="34" charset="0"/>
                <a:cs typeface="Verdana" pitchFamily="34" charset="0"/>
                <a:sym typeface="Verdana" pitchFamily="34" charset="0"/>
              </a:rPr>
              <a:t> </a:t>
            </a:r>
            <a:r>
              <a:rPr lang="fr-FR" sz="4500" b="1" dirty="0" err="1" smtClean="0">
                <a:latin typeface="Verdana" pitchFamily="34" charset="0"/>
                <a:ea typeface="Verdana" pitchFamily="34" charset="0"/>
                <a:cs typeface="Verdana" pitchFamily="34" charset="0"/>
                <a:sym typeface="Verdana" pitchFamily="34" charset="0"/>
              </a:rPr>
              <a:t>carbon</a:t>
            </a:r>
            <a:r>
              <a:rPr lang="fr-FR" sz="4500" b="1" dirty="0" smtClean="0">
                <a:latin typeface="Verdana" pitchFamily="34" charset="0"/>
                <a:ea typeface="Verdana" pitchFamily="34" charset="0"/>
                <a:cs typeface="Verdana" pitchFamily="34" charset="0"/>
                <a:sym typeface="Verdana" pitchFamily="34" charset="0"/>
              </a:rPr>
              <a:t/>
            </a:r>
            <a:br>
              <a:rPr lang="fr-FR" sz="4500" b="1" dirty="0" smtClean="0">
                <a:latin typeface="Verdana" pitchFamily="34" charset="0"/>
                <a:ea typeface="Verdana" pitchFamily="34" charset="0"/>
                <a:cs typeface="Verdana" pitchFamily="34" charset="0"/>
                <a:sym typeface="Verdana" pitchFamily="34" charset="0"/>
              </a:rPr>
            </a:br>
            <a:endParaRPr lang="fr-FR" dirty="0" smtClean="0"/>
          </a:p>
        </p:txBody>
      </p:sp>
      <p:pic>
        <p:nvPicPr>
          <p:cNvPr id="63491" name="Picture 2" descr="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9450" y="2563813"/>
            <a:ext cx="7491413" cy="6203950"/>
          </a:xfrm>
          <a:prstGeom prst="rect">
            <a:avLst/>
          </a:prstGeom>
          <a:noFill/>
          <a:ln w="12700">
            <a:noFill/>
            <a:miter lim="0"/>
            <a:headEnd/>
            <a:tailEnd/>
          </a:ln>
        </p:spPr>
      </p:pic>
      <p:pic>
        <p:nvPicPr>
          <p:cNvPr id="63492" name="Picture 3" descr="WAC log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20400" y="8561388"/>
            <a:ext cx="2184400" cy="1192212"/>
          </a:xfrm>
          <a:prstGeom prst="rect">
            <a:avLst/>
          </a:prstGeom>
          <a:noFill/>
          <a:ln w="12700">
            <a:noFill/>
            <a:miter lim="0"/>
            <a:headEnd/>
            <a:tailEnd/>
          </a:ln>
        </p:spPr>
      </p:pic>
      <p:sp>
        <p:nvSpPr>
          <p:cNvPr id="63493" name="AutoShape 4"/>
          <p:cNvSpPr>
            <a:spLocks/>
          </p:cNvSpPr>
          <p:nvPr/>
        </p:nvSpPr>
        <p:spPr bwMode="auto">
          <a:xfrm>
            <a:off x="623888" y="8770938"/>
            <a:ext cx="11072812" cy="398462"/>
          </a:xfrm>
          <a:custGeom>
            <a:avLst/>
            <a:gdLst>
              <a:gd name="T0" fmla="*/ 5536406 w 21600"/>
              <a:gd name="T1" fmla="*/ 199231 h 21600"/>
              <a:gd name="T2" fmla="*/ 5536406 w 21600"/>
              <a:gd name="T3" fmla="*/ 199231 h 21600"/>
              <a:gd name="T4" fmla="*/ 5536406 w 21600"/>
              <a:gd name="T5" fmla="*/ 199231 h 21600"/>
              <a:gd name="T6" fmla="*/ 5536406 w 21600"/>
              <a:gd name="T7" fmla="*/ 1992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GillSans" charset="0"/>
              <a:buNone/>
            </a:pPr>
            <a:r>
              <a:rPr lang="fr-FR" sz="1700">
                <a:latin typeface="Gill Sans" charset="0"/>
                <a:ea typeface="Gill Sans" charset="0"/>
                <a:cs typeface="Gill Sans" charset="0"/>
                <a:sym typeface="Gill Sans" charset="0"/>
              </a:rPr>
              <a:t>SOC stocks in the mid Yala, western Kenya. The effect of cloud is masked as no data </a:t>
            </a:r>
            <a:endParaRPr lang="fr-FR"/>
          </a:p>
        </p:txBody>
      </p:sp>
      <p:sp>
        <p:nvSpPr>
          <p:cNvPr id="63494" name="AutoShape 5"/>
          <p:cNvSpPr>
            <a:spLocks/>
          </p:cNvSpPr>
          <p:nvPr/>
        </p:nvSpPr>
        <p:spPr bwMode="auto">
          <a:xfrm>
            <a:off x="8434388" y="2947988"/>
            <a:ext cx="4370387" cy="652462"/>
          </a:xfrm>
          <a:custGeom>
            <a:avLst/>
            <a:gdLst>
              <a:gd name="T0" fmla="*/ 2185194 w 21600"/>
              <a:gd name="T1" fmla="*/ 326231 h 21600"/>
              <a:gd name="T2" fmla="*/ 2185194 w 21600"/>
              <a:gd name="T3" fmla="*/ 326231 h 21600"/>
              <a:gd name="T4" fmla="*/ 2185194 w 21600"/>
              <a:gd name="T5" fmla="*/ 326231 h 21600"/>
              <a:gd name="T6" fmla="*/ 2185194 w 21600"/>
              <a:gd name="T7" fmla="*/ 3262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GillSans" charset="0"/>
              <a:buNone/>
            </a:pPr>
            <a:r>
              <a:rPr lang="fr-FR" sz="1700">
                <a:latin typeface="Gill Sans" charset="0"/>
                <a:ea typeface="Gill Sans" charset="0"/>
                <a:cs typeface="Gill Sans" charset="0"/>
                <a:sym typeface="Gill Sans" charset="0"/>
              </a:rPr>
              <a:t>Mapping SOC Stocks using high resolution (QuickBird) satellite image </a:t>
            </a:r>
            <a:endParaRPr lang="fr-FR"/>
          </a:p>
        </p:txBody>
      </p:sp>
      <p:sp>
        <p:nvSpPr>
          <p:cNvPr id="63495" name="AutoShape 6"/>
          <p:cNvSpPr>
            <a:spLocks/>
          </p:cNvSpPr>
          <p:nvPr/>
        </p:nvSpPr>
        <p:spPr bwMode="auto">
          <a:xfrm>
            <a:off x="8434388" y="4654550"/>
            <a:ext cx="4695825" cy="906463"/>
          </a:xfrm>
          <a:custGeom>
            <a:avLst/>
            <a:gdLst>
              <a:gd name="T0" fmla="*/ 2347913 w 21600"/>
              <a:gd name="T1" fmla="*/ 453232 h 21600"/>
              <a:gd name="T2" fmla="*/ 2347913 w 21600"/>
              <a:gd name="T3" fmla="*/ 453232 h 21600"/>
              <a:gd name="T4" fmla="*/ 2347913 w 21600"/>
              <a:gd name="T5" fmla="*/ 453232 h 21600"/>
              <a:gd name="T6" fmla="*/ 2347913 w 21600"/>
              <a:gd name="T7" fmla="*/ 4532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GillSans" charset="0"/>
              <a:buNone/>
            </a:pPr>
            <a:r>
              <a:rPr lang="fr-FR" sz="1700">
                <a:latin typeface="Gill Sans" charset="0"/>
                <a:ea typeface="Gill Sans" charset="0"/>
                <a:cs typeface="Gill Sans" charset="0"/>
                <a:sym typeface="Gill Sans" charset="0"/>
              </a:rPr>
              <a:t>A landscape level SOC stocks mapping can be made using medium resolution satellite  imagery such as ASTER and Landsat</a:t>
            </a:r>
            <a:endParaRPr lang="fr-F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4514" name="Picture 1" descr="torWallToWall_290812.jpg"/>
          <p:cNvPicPr>
            <a:picLocks noChangeAspect="1"/>
          </p:cNvPicPr>
          <p:nvPr/>
        </p:nvPicPr>
        <p:blipFill>
          <a:blip r:embed="rId3" cstate="print"/>
          <a:srcRect/>
          <a:stretch>
            <a:fillRect/>
          </a:stretch>
        </p:blipFill>
        <p:spPr bwMode="auto">
          <a:xfrm>
            <a:off x="0" y="0"/>
            <a:ext cx="13004800" cy="9753600"/>
          </a:xfrm>
          <a:prstGeom prst="rect">
            <a:avLst/>
          </a:prstGeom>
          <a:noFill/>
          <a:ln w="12700">
            <a:noFill/>
            <a:miter lim="0"/>
            <a:headEnd/>
            <a:tailEnd/>
          </a:ln>
        </p:spPr>
      </p:pic>
      <p:grpSp>
        <p:nvGrpSpPr>
          <p:cNvPr id="64515" name="Group 2"/>
          <p:cNvGrpSpPr>
            <a:grpSpLocks/>
          </p:cNvGrpSpPr>
          <p:nvPr/>
        </p:nvGrpSpPr>
        <p:grpSpPr bwMode="auto">
          <a:xfrm>
            <a:off x="4767263" y="541338"/>
            <a:ext cx="6213475" cy="2047875"/>
            <a:chOff x="0" y="0"/>
            <a:chExt cx="490" cy="162"/>
          </a:xfrm>
        </p:grpSpPr>
        <p:pic>
          <p:nvPicPr>
            <p:cNvPr id="64517" name="Picture 3" descr="torWallToWall_29081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4" y="-1"/>
              <a:ext cx="246" cy="82"/>
            </a:xfrm>
            <a:prstGeom prst="rect">
              <a:avLst/>
            </a:prstGeom>
            <a:noFill/>
            <a:ln w="12700">
              <a:noFill/>
              <a:miter lim="0"/>
              <a:headEnd/>
              <a:tailEnd/>
            </a:ln>
          </p:spPr>
        </p:pic>
        <p:pic>
          <p:nvPicPr>
            <p:cNvPr id="64518" name="Picture 4" descr="torWallToWall_29081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4" y="80"/>
              <a:ext cx="246" cy="82"/>
            </a:xfrm>
            <a:prstGeom prst="rect">
              <a:avLst/>
            </a:prstGeom>
            <a:noFill/>
            <a:ln w="12700">
              <a:noFill/>
              <a:miter lim="0"/>
              <a:headEnd/>
              <a:tailEnd/>
            </a:ln>
          </p:spPr>
        </p:pic>
        <p:pic>
          <p:nvPicPr>
            <p:cNvPr id="64519" name="Picture 5" descr="torWallToWall_29081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
              <a:ext cx="245" cy="82"/>
            </a:xfrm>
            <a:prstGeom prst="rect">
              <a:avLst/>
            </a:prstGeom>
            <a:noFill/>
            <a:ln w="12700">
              <a:noFill/>
              <a:miter lim="0"/>
              <a:headEnd/>
              <a:tailEnd/>
            </a:ln>
          </p:spPr>
        </p:pic>
        <p:pic>
          <p:nvPicPr>
            <p:cNvPr id="64520" name="Picture 6" descr="torWallToWall_29081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80"/>
              <a:ext cx="245" cy="82"/>
            </a:xfrm>
            <a:prstGeom prst="rect">
              <a:avLst/>
            </a:prstGeom>
            <a:noFill/>
            <a:ln w="12700">
              <a:noFill/>
              <a:miter lim="0"/>
              <a:headEnd/>
              <a:tailEnd/>
            </a:ln>
          </p:spPr>
        </p:pic>
      </p:grpSp>
      <p:sp>
        <p:nvSpPr>
          <p:cNvPr id="64516" name="AutoShape 7"/>
          <p:cNvSpPr>
            <a:spLocks/>
          </p:cNvSpPr>
          <p:nvPr/>
        </p:nvSpPr>
        <p:spPr bwMode="auto">
          <a:xfrm>
            <a:off x="4767263" y="1054100"/>
            <a:ext cx="7854950" cy="906463"/>
          </a:xfrm>
          <a:custGeom>
            <a:avLst/>
            <a:gdLst>
              <a:gd name="T0" fmla="*/ 3927475 w 21600"/>
              <a:gd name="T1" fmla="*/ 453232 h 21600"/>
              <a:gd name="T2" fmla="*/ 3927475 w 21600"/>
              <a:gd name="T3" fmla="*/ 453232 h 21600"/>
              <a:gd name="T4" fmla="*/ 3927475 w 21600"/>
              <a:gd name="T5" fmla="*/ 453232 h 21600"/>
              <a:gd name="T6" fmla="*/ 3927475 w 21600"/>
              <a:gd name="T7" fmla="*/ 4532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GillSans" charset="0"/>
              <a:buNone/>
            </a:pPr>
            <a:r>
              <a:rPr lang="fr-FR" sz="5100" b="1">
                <a:latin typeface="Gill Sans" charset="0"/>
                <a:ea typeface="Gill Sans" charset="0"/>
                <a:cs typeface="Gill Sans" charset="0"/>
                <a:sym typeface="Gill Sans" charset="0"/>
              </a:rPr>
              <a:t>Mapping of soil erosion</a:t>
            </a:r>
            <a:endParaRPr lang="fr-FR"/>
          </a:p>
        </p:txBody>
      </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p:cNvSpPr>
          <p:nvPr/>
        </p:nvSpPr>
        <p:spPr bwMode="auto">
          <a:xfrm>
            <a:off x="974725" y="1158875"/>
            <a:ext cx="11487150" cy="7964488"/>
          </a:xfrm>
          <a:prstGeom prst="rect">
            <a:avLst/>
          </a:prstGeom>
          <a:noFill/>
          <a:ln w="12700">
            <a:noFill/>
            <a:miter lim="0"/>
            <a:headEnd/>
            <a:tailEnd/>
          </a:ln>
        </p:spPr>
        <p:txBody>
          <a:bodyPr lIns="72248" tIns="72248" rIns="72248" bIns="72248"/>
          <a:lstStyle/>
          <a:p>
            <a:pPr marL="285750" indent="-285750" algn="l"/>
            <a:r>
              <a:rPr lang="fr-FR" sz="6000" dirty="0" smtClean="0"/>
              <a:t>The 2050 to-do </a:t>
            </a:r>
            <a:r>
              <a:rPr lang="fr-FR" sz="6000" dirty="0" err="1" smtClean="0"/>
              <a:t>list</a:t>
            </a:r>
            <a:endParaRPr lang="fr-FR" sz="6000" dirty="0"/>
          </a:p>
          <a:p>
            <a:pPr marL="285750" indent="-285750" algn="l">
              <a:spcBef>
                <a:spcPts val="4200"/>
              </a:spcBef>
              <a:buSzPct val="100000"/>
              <a:buFontTx/>
              <a:buChar char="•"/>
            </a:pPr>
            <a:r>
              <a:rPr lang="fr-FR" sz="3800" dirty="0" err="1"/>
              <a:t>Produce</a:t>
            </a:r>
            <a:r>
              <a:rPr lang="fr-FR" sz="3800" dirty="0"/>
              <a:t> 60% more </a:t>
            </a:r>
            <a:r>
              <a:rPr lang="fr-FR" sz="3800" dirty="0" err="1"/>
              <a:t>food</a:t>
            </a:r>
            <a:r>
              <a:rPr lang="fr-FR" sz="3800" dirty="0"/>
              <a:t> on ~ the </a:t>
            </a:r>
            <a:r>
              <a:rPr lang="fr-FR" sz="3800" dirty="0" err="1"/>
              <a:t>same</a:t>
            </a:r>
            <a:r>
              <a:rPr lang="fr-FR" sz="3800" dirty="0"/>
              <a:t> </a:t>
            </a:r>
            <a:r>
              <a:rPr lang="fr-FR" sz="3800" dirty="0" err="1"/>
              <a:t>amount</a:t>
            </a:r>
            <a:r>
              <a:rPr lang="fr-FR" sz="3800" dirty="0"/>
              <a:t> of land</a:t>
            </a:r>
          </a:p>
          <a:p>
            <a:pPr marL="285750" indent="-285750" algn="l">
              <a:spcBef>
                <a:spcPts val="4200"/>
              </a:spcBef>
              <a:buSzPct val="100000"/>
              <a:buFontTx/>
              <a:buChar char="•"/>
            </a:pPr>
            <a:r>
              <a:rPr lang="fr-FR" sz="3800" dirty="0" err="1"/>
              <a:t>Make</a:t>
            </a:r>
            <a:r>
              <a:rPr lang="fr-FR" sz="3800" dirty="0"/>
              <a:t> </a:t>
            </a:r>
            <a:r>
              <a:rPr lang="fr-FR" sz="3800" dirty="0" err="1"/>
              <a:t>farms</a:t>
            </a:r>
            <a:r>
              <a:rPr lang="fr-FR" sz="3800" dirty="0"/>
              <a:t>, </a:t>
            </a:r>
            <a:r>
              <a:rPr lang="fr-FR" sz="3800" dirty="0" err="1"/>
              <a:t>fields</a:t>
            </a:r>
            <a:r>
              <a:rPr lang="fr-FR" sz="3800" dirty="0"/>
              <a:t> and </a:t>
            </a:r>
            <a:r>
              <a:rPr lang="fr-FR" sz="3800" dirty="0" err="1"/>
              <a:t>landscapes</a:t>
            </a:r>
            <a:r>
              <a:rPr lang="fr-FR" sz="3800" dirty="0"/>
              <a:t> more </a:t>
            </a:r>
            <a:r>
              <a:rPr lang="fr-FR" sz="3800" dirty="0" err="1"/>
              <a:t>resistant</a:t>
            </a:r>
            <a:r>
              <a:rPr lang="fr-FR" sz="3800" dirty="0"/>
              <a:t> to </a:t>
            </a:r>
            <a:r>
              <a:rPr lang="fr-FR" sz="3800" dirty="0" err="1"/>
              <a:t>extreme</a:t>
            </a:r>
            <a:r>
              <a:rPr lang="fr-FR" sz="3800" dirty="0"/>
              <a:t> </a:t>
            </a:r>
            <a:r>
              <a:rPr lang="fr-FR" sz="3800" dirty="0" err="1"/>
              <a:t>weather</a:t>
            </a:r>
            <a:endParaRPr lang="fr-FR" sz="3800" dirty="0"/>
          </a:p>
          <a:p>
            <a:pPr marL="285750" indent="-285750" algn="l">
              <a:spcBef>
                <a:spcPts val="4200"/>
              </a:spcBef>
              <a:buSzPct val="100000"/>
              <a:buFontTx/>
              <a:buChar char="•"/>
            </a:pPr>
            <a:r>
              <a:rPr lang="fr-FR" sz="3800" dirty="0" err="1"/>
              <a:t>Massively</a:t>
            </a:r>
            <a:r>
              <a:rPr lang="fr-FR" sz="3800" dirty="0"/>
              <a:t> </a:t>
            </a:r>
            <a:r>
              <a:rPr lang="fr-FR" sz="3800" dirty="0" err="1"/>
              <a:t>reduce</a:t>
            </a:r>
            <a:r>
              <a:rPr lang="fr-FR" sz="3800" dirty="0"/>
              <a:t> GHG </a:t>
            </a:r>
            <a:r>
              <a:rPr lang="fr-FR" sz="3800" dirty="0" err="1"/>
              <a:t>emissions</a:t>
            </a:r>
            <a:r>
              <a:rPr lang="fr-FR" sz="3800" dirty="0"/>
              <a:t> </a:t>
            </a:r>
            <a:r>
              <a:rPr lang="fr-FR" sz="3800" dirty="0" err="1"/>
              <a:t>from</a:t>
            </a:r>
            <a:r>
              <a:rPr lang="fr-FR" sz="3800" dirty="0"/>
              <a:t> land use.</a:t>
            </a:r>
            <a:endParaRPr lang="fr-FR" sz="2800" dirty="0"/>
          </a:p>
        </p:txBody>
      </p:sp>
      <p:sp>
        <p:nvSpPr>
          <p:cNvPr id="41987" name="AutoShape 2"/>
          <p:cNvSpPr>
            <a:spLocks/>
          </p:cNvSpPr>
          <p:nvPr/>
        </p:nvSpPr>
        <p:spPr bwMode="auto">
          <a:xfrm>
            <a:off x="11674475" y="9085263"/>
            <a:ext cx="347663" cy="487362"/>
          </a:xfrm>
          <a:custGeom>
            <a:avLst/>
            <a:gdLst>
              <a:gd name="T0" fmla="*/ 173832 w 21600"/>
              <a:gd name="T1" fmla="*/ 243681 h 21600"/>
              <a:gd name="T2" fmla="*/ 173832 w 21600"/>
              <a:gd name="T3" fmla="*/ 243681 h 21600"/>
              <a:gd name="T4" fmla="*/ 173832 w 21600"/>
              <a:gd name="T5" fmla="*/ 243681 h 21600"/>
              <a:gd name="T6" fmla="*/ 173832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3</a:t>
            </a:r>
            <a:endParaRPr lang="fr-FR"/>
          </a:p>
        </p:txBody>
      </p:sp>
      <p:sp>
        <p:nvSpPr>
          <p:cNvPr id="41988" name="TextBox 5"/>
          <p:cNvSpPr txBox="1">
            <a:spLocks noChangeArrowheads="1"/>
          </p:cNvSpPr>
          <p:nvPr/>
        </p:nvSpPr>
        <p:spPr bwMode="auto">
          <a:xfrm>
            <a:off x="0" y="2716213"/>
            <a:ext cx="985838" cy="1200150"/>
          </a:xfrm>
          <a:prstGeom prst="rect">
            <a:avLst/>
          </a:prstGeom>
          <a:noFill/>
          <a:ln w="9525">
            <a:noFill/>
            <a:miter lim="800000"/>
            <a:headEnd/>
            <a:tailEnd/>
          </a:ln>
        </p:spPr>
        <p:txBody>
          <a:bodyPr wrap="none">
            <a:spAutoFit/>
          </a:bodyPr>
          <a:lstStyle/>
          <a:p>
            <a:r>
              <a:rPr lang="en-GB" sz="7200" b="1" dirty="0">
                <a:solidFill>
                  <a:srgbClr val="00B050"/>
                </a:solidFill>
                <a:latin typeface="Verdana" pitchFamily="34" charset="0"/>
                <a:ea typeface="Verdana" pitchFamily="34" charset="0"/>
                <a:cs typeface="Verdana" pitchFamily="34" charset="0"/>
              </a:rPr>
              <a:t>√</a:t>
            </a:r>
            <a:endParaRPr lang="en-GB" sz="7200" b="1" dirty="0">
              <a:solidFill>
                <a:srgbClr val="00B050"/>
              </a:solidFill>
            </a:endParaRPr>
          </a:p>
        </p:txBody>
      </p:sp>
      <p:sp>
        <p:nvSpPr>
          <p:cNvPr id="41989" name="TextBox 4"/>
          <p:cNvSpPr txBox="1">
            <a:spLocks noChangeArrowheads="1"/>
          </p:cNvSpPr>
          <p:nvPr/>
        </p:nvSpPr>
        <p:spPr bwMode="auto">
          <a:xfrm>
            <a:off x="12700" y="5813425"/>
            <a:ext cx="985838" cy="1200150"/>
          </a:xfrm>
          <a:prstGeom prst="rect">
            <a:avLst/>
          </a:prstGeom>
          <a:noFill/>
          <a:ln w="9525">
            <a:noFill/>
            <a:miter lim="800000"/>
            <a:headEnd/>
            <a:tailEnd/>
          </a:ln>
        </p:spPr>
        <p:txBody>
          <a:bodyPr wrap="none">
            <a:spAutoFit/>
          </a:bodyPr>
          <a:lstStyle/>
          <a:p>
            <a:r>
              <a:rPr lang="en-GB" sz="7200" b="1" dirty="0">
                <a:solidFill>
                  <a:srgbClr val="00B050"/>
                </a:solidFill>
                <a:latin typeface="Verdana" pitchFamily="34" charset="0"/>
                <a:ea typeface="Verdana" pitchFamily="34" charset="0"/>
                <a:cs typeface="Verdana" pitchFamily="34" charset="0"/>
              </a:rPr>
              <a:t>√</a:t>
            </a:r>
            <a:endParaRPr lang="en-GB" sz="7200" b="1" dirty="0">
              <a:solidFill>
                <a:srgbClr val="00B050"/>
              </a:solidFill>
            </a:endParaRPr>
          </a:p>
        </p:txBody>
      </p:sp>
      <p:sp>
        <p:nvSpPr>
          <p:cNvPr id="7" name="TextBox 6"/>
          <p:cNvSpPr txBox="1">
            <a:spLocks noChangeArrowheads="1"/>
          </p:cNvSpPr>
          <p:nvPr/>
        </p:nvSpPr>
        <p:spPr bwMode="auto">
          <a:xfrm>
            <a:off x="22225" y="4300538"/>
            <a:ext cx="985838" cy="1200150"/>
          </a:xfrm>
          <a:prstGeom prst="rect">
            <a:avLst/>
          </a:prstGeom>
          <a:noFill/>
          <a:ln w="9525">
            <a:noFill/>
            <a:miter lim="800000"/>
            <a:headEnd/>
            <a:tailEnd/>
          </a:ln>
        </p:spPr>
        <p:txBody>
          <a:bodyPr wrap="none">
            <a:spAutoFit/>
          </a:bodyPr>
          <a:lstStyle/>
          <a:p>
            <a:r>
              <a:rPr lang="en-GB" sz="7200" b="1" dirty="0">
                <a:solidFill>
                  <a:srgbClr val="00B050"/>
                </a:solidFill>
                <a:latin typeface="Verdana" pitchFamily="34" charset="0"/>
                <a:ea typeface="Verdana" pitchFamily="34" charset="0"/>
                <a:cs typeface="Verdana" pitchFamily="34" charset="0"/>
              </a:rPr>
              <a:t>√</a:t>
            </a:r>
            <a:endParaRPr lang="en-GB" sz="7200" b="1" dirty="0">
              <a:solidFill>
                <a:srgbClr val="00B05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989">
                                            <p:txEl>
                                              <p:pRg st="0" end="0"/>
                                            </p:txEl>
                                          </p:spTgt>
                                        </p:tgtEl>
                                        <p:attrNameLst>
                                          <p:attrName>style.visibility</p:attrName>
                                        </p:attrNameLst>
                                      </p:cBhvr>
                                      <p:to>
                                        <p:strVal val="visible"/>
                                      </p:to>
                                    </p:set>
                                    <p:animEffect transition="in" filter="fade">
                                      <p:cBhvr>
                                        <p:cTn id="7" dur="2000"/>
                                        <p:tgtEl>
                                          <p:spTgt spid="419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a:r>
              <a:rPr lang="en-GB" sz="7200" dirty="0" smtClean="0"/>
              <a:t>To get there:</a:t>
            </a:r>
            <a:br>
              <a:rPr lang="en-GB" sz="7200" dirty="0" smtClean="0"/>
            </a:br>
            <a:r>
              <a:rPr lang="en-GB" sz="7200" dirty="0" smtClean="0"/>
              <a:t>Integrate, don’t segregate.</a:t>
            </a:r>
          </a:p>
        </p:txBody>
      </p:sp>
      <p:sp>
        <p:nvSpPr>
          <p:cNvPr id="53251" name="Subtitle 4"/>
          <p:cNvSpPr>
            <a:spLocks noGrp="1"/>
          </p:cNvSpPr>
          <p:nvPr>
            <p:ph type="subTitle"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a:endParaRPr lang="en-GB" smtClean="0"/>
          </a:p>
        </p:txBody>
      </p:sp>
    </p:spTree>
    <p:extLst>
      <p:ext uri="{BB962C8B-B14F-4D97-AF65-F5344CB8AC3E}">
        <p14:creationId xmlns:p14="http://schemas.microsoft.com/office/powerpoint/2010/main" val="314096284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1"/>
          <p:cNvGrpSpPr>
            <a:grpSpLocks/>
          </p:cNvGrpSpPr>
          <p:nvPr/>
        </p:nvGrpSpPr>
        <p:grpSpPr bwMode="auto">
          <a:xfrm>
            <a:off x="813768" y="2140496"/>
            <a:ext cx="5328593" cy="6705253"/>
            <a:chOff x="0" y="0"/>
            <a:chExt cx="476" cy="667"/>
          </a:xfrm>
        </p:grpSpPr>
        <p:sp>
          <p:nvSpPr>
            <p:cNvPr id="36869" name="AutoShape 2"/>
            <p:cNvSpPr>
              <a:spLocks/>
            </p:cNvSpPr>
            <p:nvPr/>
          </p:nvSpPr>
          <p:spPr bwMode="auto">
            <a:xfrm>
              <a:off x="237" y="476"/>
              <a:ext cx="239" cy="190"/>
            </a:xfrm>
            <a:custGeom>
              <a:avLst/>
              <a:gdLst>
                <a:gd name="T0" fmla="*/ 120 w 21600"/>
                <a:gd name="T1" fmla="*/ 95 h 21600"/>
                <a:gd name="T2" fmla="*/ 120 w 21600"/>
                <a:gd name="T3" fmla="*/ 95 h 21600"/>
                <a:gd name="T4" fmla="*/ 120 w 21600"/>
                <a:gd name="T5" fmla="*/ 95 h 21600"/>
                <a:gd name="T6" fmla="*/ 120 w 21600"/>
                <a:gd name="T7" fmla="*/ 9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0099FF"/>
            </a:solidFill>
            <a:ln w="36124" cap="flat" cmpd="sng">
              <a:solidFill>
                <a:srgbClr val="000000"/>
              </a:solidFill>
              <a:prstDash val="solid"/>
              <a:round/>
              <a:headEnd/>
              <a:tailEnd/>
            </a:ln>
          </p:spPr>
          <p:txBody>
            <a:bodyPr lIns="0" tIns="0" rIns="0" bIns="0" anchor="ctr"/>
            <a:lstStyle/>
            <a:p>
              <a:endParaRPr lang="en-GB" sz="2800"/>
            </a:p>
          </p:txBody>
        </p:sp>
        <p:sp>
          <p:nvSpPr>
            <p:cNvPr id="36870" name="AutoShape 3"/>
            <p:cNvSpPr>
              <a:spLocks/>
            </p:cNvSpPr>
            <p:nvPr/>
          </p:nvSpPr>
          <p:spPr bwMode="auto">
            <a:xfrm>
              <a:off x="4" y="476"/>
              <a:ext cx="283" cy="191"/>
            </a:xfrm>
            <a:custGeom>
              <a:avLst/>
              <a:gdLst>
                <a:gd name="T0" fmla="*/ 142 w 21600"/>
                <a:gd name="T1" fmla="*/ 96 h 21600"/>
                <a:gd name="T2" fmla="*/ 142 w 21600"/>
                <a:gd name="T3" fmla="*/ 96 h 21600"/>
                <a:gd name="T4" fmla="*/ 142 w 21600"/>
                <a:gd name="T5" fmla="*/ 96 h 21600"/>
                <a:gd name="T6" fmla="*/ 142 w 21600"/>
                <a:gd name="T7" fmla="*/ 9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00"/>
            </a:solidFill>
            <a:ln w="36124" cap="flat" cmpd="sng">
              <a:solidFill>
                <a:srgbClr val="000000"/>
              </a:solidFill>
              <a:prstDash val="solid"/>
              <a:round/>
              <a:headEnd/>
              <a:tailEnd/>
            </a:ln>
          </p:spPr>
          <p:txBody>
            <a:bodyPr lIns="0" tIns="0" rIns="0" bIns="0" anchor="ctr"/>
            <a:lstStyle/>
            <a:p>
              <a:endParaRPr lang="en-GB" sz="2800"/>
            </a:p>
          </p:txBody>
        </p:sp>
        <p:sp>
          <p:nvSpPr>
            <p:cNvPr id="36871" name="AutoShape 4"/>
            <p:cNvSpPr>
              <a:spLocks/>
            </p:cNvSpPr>
            <p:nvPr/>
          </p:nvSpPr>
          <p:spPr bwMode="auto">
            <a:xfrm>
              <a:off x="4" y="0"/>
              <a:ext cx="172" cy="251"/>
            </a:xfrm>
            <a:custGeom>
              <a:avLst/>
              <a:gdLst>
                <a:gd name="T0" fmla="*/ 86 w 21600"/>
                <a:gd name="T1" fmla="*/ 126 h 21600"/>
                <a:gd name="T2" fmla="*/ 86 w 21600"/>
                <a:gd name="T3" fmla="*/ 126 h 21600"/>
                <a:gd name="T4" fmla="*/ 86 w 21600"/>
                <a:gd name="T5" fmla="*/ 126 h 21600"/>
                <a:gd name="T6" fmla="*/ 86 w 21600"/>
                <a:gd name="T7" fmla="*/ 1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CC6600"/>
            </a:solidFill>
            <a:ln w="36124" cap="flat" cmpd="sng">
              <a:solidFill>
                <a:srgbClr val="000000"/>
              </a:solidFill>
              <a:prstDash val="solid"/>
              <a:round/>
              <a:headEnd/>
              <a:tailEnd/>
            </a:ln>
          </p:spPr>
          <p:txBody>
            <a:bodyPr lIns="0" tIns="0" rIns="0" bIns="0" anchor="ctr"/>
            <a:lstStyle/>
            <a:p>
              <a:endParaRPr lang="en-GB" sz="2800"/>
            </a:p>
          </p:txBody>
        </p:sp>
        <p:sp>
          <p:nvSpPr>
            <p:cNvPr id="36872" name="AutoShape 5"/>
            <p:cNvSpPr>
              <a:spLocks/>
            </p:cNvSpPr>
            <p:nvPr/>
          </p:nvSpPr>
          <p:spPr bwMode="auto">
            <a:xfrm>
              <a:off x="34" y="250"/>
              <a:ext cx="442" cy="227"/>
            </a:xfrm>
            <a:custGeom>
              <a:avLst/>
              <a:gdLst>
                <a:gd name="T0" fmla="*/ 221 w 21600"/>
                <a:gd name="T1" fmla="*/ 114 h 21600"/>
                <a:gd name="T2" fmla="*/ 221 w 21600"/>
                <a:gd name="T3" fmla="*/ 114 h 21600"/>
                <a:gd name="T4" fmla="*/ 221 w 21600"/>
                <a:gd name="T5" fmla="*/ 114 h 21600"/>
                <a:gd name="T6" fmla="*/ 221 w 21600"/>
                <a:gd name="T7" fmla="*/ 11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009900"/>
            </a:solidFill>
            <a:ln w="36124" cap="flat" cmpd="sng">
              <a:solidFill>
                <a:srgbClr val="000000"/>
              </a:solidFill>
              <a:prstDash val="solid"/>
              <a:round/>
              <a:headEnd/>
              <a:tailEnd/>
            </a:ln>
          </p:spPr>
          <p:txBody>
            <a:bodyPr lIns="0" tIns="0" rIns="0" bIns="0" anchor="ctr"/>
            <a:lstStyle/>
            <a:p>
              <a:endParaRPr lang="en-GB" sz="2800"/>
            </a:p>
          </p:txBody>
        </p:sp>
        <p:sp>
          <p:nvSpPr>
            <p:cNvPr id="36873" name="AutoShape 6"/>
            <p:cNvSpPr>
              <a:spLocks/>
            </p:cNvSpPr>
            <p:nvPr/>
          </p:nvSpPr>
          <p:spPr bwMode="auto">
            <a:xfrm>
              <a:off x="4" y="250"/>
              <a:ext cx="31" cy="227"/>
            </a:xfrm>
            <a:custGeom>
              <a:avLst/>
              <a:gdLst>
                <a:gd name="T0" fmla="*/ 16 w 21600"/>
                <a:gd name="T1" fmla="*/ 114 h 21600"/>
                <a:gd name="T2" fmla="*/ 16 w 21600"/>
                <a:gd name="T3" fmla="*/ 114 h 21600"/>
                <a:gd name="T4" fmla="*/ 16 w 21600"/>
                <a:gd name="T5" fmla="*/ 114 h 21600"/>
                <a:gd name="T6" fmla="*/ 16 w 21600"/>
                <a:gd name="T7" fmla="*/ 11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00FF00"/>
            </a:solidFill>
            <a:ln w="36124" cap="flat" cmpd="sng">
              <a:solidFill>
                <a:srgbClr val="000000"/>
              </a:solidFill>
              <a:prstDash val="solid"/>
              <a:round/>
              <a:headEnd/>
              <a:tailEnd/>
            </a:ln>
          </p:spPr>
          <p:txBody>
            <a:bodyPr lIns="0" tIns="0" rIns="0" bIns="0" anchor="ctr"/>
            <a:lstStyle/>
            <a:p>
              <a:endParaRPr lang="en-GB" sz="2800"/>
            </a:p>
          </p:txBody>
        </p:sp>
        <p:sp>
          <p:nvSpPr>
            <p:cNvPr id="36874" name="AutoShape 7"/>
            <p:cNvSpPr>
              <a:spLocks/>
            </p:cNvSpPr>
            <p:nvPr/>
          </p:nvSpPr>
          <p:spPr bwMode="auto">
            <a:xfrm>
              <a:off x="175" y="0"/>
              <a:ext cx="299" cy="251"/>
            </a:xfrm>
            <a:custGeom>
              <a:avLst/>
              <a:gdLst>
                <a:gd name="T0" fmla="*/ 150 w 21600"/>
                <a:gd name="T1" fmla="*/ 126 h 21600"/>
                <a:gd name="T2" fmla="*/ 150 w 21600"/>
                <a:gd name="T3" fmla="*/ 126 h 21600"/>
                <a:gd name="T4" fmla="*/ 150 w 21600"/>
                <a:gd name="T5" fmla="*/ 126 h 21600"/>
                <a:gd name="T6" fmla="*/ 150 w 21600"/>
                <a:gd name="T7" fmla="*/ 1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CC66"/>
            </a:solidFill>
            <a:ln w="36124" cap="flat" cmpd="sng">
              <a:solidFill>
                <a:srgbClr val="000000"/>
              </a:solidFill>
              <a:prstDash val="solid"/>
              <a:round/>
              <a:headEnd/>
              <a:tailEnd/>
            </a:ln>
          </p:spPr>
          <p:txBody>
            <a:bodyPr lIns="0" tIns="0" rIns="0" bIns="0" anchor="ctr"/>
            <a:lstStyle/>
            <a:p>
              <a:endParaRPr lang="en-GB" sz="2800"/>
            </a:p>
          </p:txBody>
        </p:sp>
        <p:sp>
          <p:nvSpPr>
            <p:cNvPr id="36875" name="AutoShape 8"/>
            <p:cNvSpPr>
              <a:spLocks/>
            </p:cNvSpPr>
            <p:nvPr/>
          </p:nvSpPr>
          <p:spPr bwMode="auto">
            <a:xfrm>
              <a:off x="259" y="306"/>
              <a:ext cx="182" cy="160"/>
            </a:xfrm>
            <a:custGeom>
              <a:avLst/>
              <a:gdLst>
                <a:gd name="T0" fmla="*/ 91 w 21600"/>
                <a:gd name="T1" fmla="*/ 80 h 21600"/>
                <a:gd name="T2" fmla="*/ 91 w 21600"/>
                <a:gd name="T3" fmla="*/ 80 h 21600"/>
                <a:gd name="T4" fmla="*/ 91 w 21600"/>
                <a:gd name="T5" fmla="*/ 80 h 21600"/>
                <a:gd name="T6" fmla="*/ 91 w 21600"/>
                <a:gd name="T7" fmla="*/ 8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1300163"/>
              <a:r>
                <a:rPr lang="fr-FR" sz="2800" b="1">
                  <a:latin typeface="Helvetica" charset="0"/>
                  <a:ea typeface="Helvetica" charset="0"/>
                  <a:cs typeface="Helvetica" charset="0"/>
                  <a:sym typeface="Helvetica" charset="0"/>
                </a:rPr>
                <a:t>Natural</a:t>
              </a:r>
              <a:endParaRPr lang="fr-FR" sz="2000">
                <a:latin typeface="Helvetica" charset="0"/>
                <a:ea typeface="Helvetica" charset="0"/>
                <a:cs typeface="Helvetica" charset="0"/>
                <a:sym typeface="Helvetica" charset="0"/>
              </a:endParaRPr>
            </a:p>
            <a:p>
              <a:pPr defTabSz="1300163"/>
              <a:r>
                <a:rPr lang="fr-FR" sz="2800" b="1">
                  <a:latin typeface="Helvetica" charset="0"/>
                  <a:ea typeface="Helvetica" charset="0"/>
                  <a:cs typeface="Helvetica" charset="0"/>
                  <a:sym typeface="Helvetica" charset="0"/>
                </a:rPr>
                <a:t>Forest</a:t>
              </a:r>
              <a:endParaRPr lang="fr-FR" sz="2000">
                <a:latin typeface="Helvetica" charset="0"/>
                <a:ea typeface="Helvetica" charset="0"/>
                <a:cs typeface="Helvetica" charset="0"/>
                <a:sym typeface="Helvetica" charset="0"/>
              </a:endParaRPr>
            </a:p>
            <a:p>
              <a:pPr defTabSz="1300163"/>
              <a:endParaRPr lang="fr-FR" sz="2000" b="1">
                <a:latin typeface="Helvetica" charset="0"/>
                <a:ea typeface="Helvetica" charset="0"/>
                <a:cs typeface="Helvetica" charset="0"/>
                <a:sym typeface="Helvetica" charset="0"/>
              </a:endParaRPr>
            </a:p>
            <a:p>
              <a:pPr defTabSz="1300163"/>
              <a:r>
                <a:rPr lang="fr-FR" sz="2000" i="1">
                  <a:latin typeface="Helvetica" charset="0"/>
                  <a:ea typeface="Helvetica" charset="0"/>
                  <a:cs typeface="Helvetica" charset="0"/>
                  <a:sym typeface="Helvetica" charset="0"/>
                </a:rPr>
                <a:t>4.1 billion ha</a:t>
              </a:r>
              <a:endParaRPr lang="fr-FR" sz="2800"/>
            </a:p>
          </p:txBody>
        </p:sp>
        <p:sp>
          <p:nvSpPr>
            <p:cNvPr id="36876" name="AutoShape 9"/>
            <p:cNvSpPr>
              <a:spLocks/>
            </p:cNvSpPr>
            <p:nvPr/>
          </p:nvSpPr>
          <p:spPr bwMode="auto">
            <a:xfrm>
              <a:off x="0" y="38"/>
              <a:ext cx="182" cy="156"/>
            </a:xfrm>
            <a:custGeom>
              <a:avLst/>
              <a:gdLst>
                <a:gd name="T0" fmla="*/ 91 w 21600"/>
                <a:gd name="T1" fmla="*/ 78 h 21600"/>
                <a:gd name="T2" fmla="*/ 91 w 21600"/>
                <a:gd name="T3" fmla="*/ 78 h 21600"/>
                <a:gd name="T4" fmla="*/ 91 w 21600"/>
                <a:gd name="T5" fmla="*/ 78 h 21600"/>
                <a:gd name="T6" fmla="*/ 91 w 21600"/>
                <a:gd name="T7" fmla="*/ 7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1300163"/>
              <a:r>
                <a:rPr lang="fr-FR" sz="2800" b="1">
                  <a:latin typeface="Helvetica" charset="0"/>
                  <a:ea typeface="Helvetica" charset="0"/>
                  <a:cs typeface="Helvetica" charset="0"/>
                  <a:sym typeface="Helvetica" charset="0"/>
                </a:rPr>
                <a:t>Crop</a:t>
              </a:r>
              <a:endParaRPr lang="fr-FR" sz="2000">
                <a:latin typeface="Helvetica" charset="0"/>
                <a:ea typeface="Helvetica" charset="0"/>
                <a:cs typeface="Helvetica" charset="0"/>
                <a:sym typeface="Helvetica" charset="0"/>
              </a:endParaRPr>
            </a:p>
            <a:p>
              <a:pPr defTabSz="1300163"/>
              <a:r>
                <a:rPr lang="fr-FR" sz="2800" b="1">
                  <a:latin typeface="Helvetica" charset="0"/>
                  <a:ea typeface="Helvetica" charset="0"/>
                  <a:cs typeface="Helvetica" charset="0"/>
                  <a:sym typeface="Helvetica" charset="0"/>
                </a:rPr>
                <a:t>Land</a:t>
              </a:r>
              <a:endParaRPr lang="fr-FR" sz="2000">
                <a:latin typeface="Helvetica" charset="0"/>
                <a:ea typeface="Helvetica" charset="0"/>
                <a:cs typeface="Helvetica" charset="0"/>
                <a:sym typeface="Helvetica" charset="0"/>
              </a:endParaRPr>
            </a:p>
            <a:p>
              <a:pPr defTabSz="1300163"/>
              <a:endParaRPr lang="fr-FR" sz="1800" b="1">
                <a:latin typeface="Helvetica" charset="0"/>
                <a:ea typeface="Helvetica" charset="0"/>
                <a:cs typeface="Helvetica" charset="0"/>
                <a:sym typeface="Helvetica" charset="0"/>
              </a:endParaRPr>
            </a:p>
            <a:p>
              <a:pPr defTabSz="1300163"/>
              <a:r>
                <a:rPr lang="fr-FR" sz="2000" i="1">
                  <a:latin typeface="Helvetica" charset="0"/>
                  <a:ea typeface="Helvetica" charset="0"/>
                  <a:cs typeface="Helvetica" charset="0"/>
                  <a:sym typeface="Helvetica" charset="0"/>
                </a:rPr>
                <a:t>1.5 billion ha</a:t>
              </a:r>
              <a:endParaRPr lang="fr-FR" sz="2800"/>
            </a:p>
          </p:txBody>
        </p:sp>
        <p:sp>
          <p:nvSpPr>
            <p:cNvPr id="36877" name="AutoShape 10"/>
            <p:cNvSpPr>
              <a:spLocks/>
            </p:cNvSpPr>
            <p:nvPr/>
          </p:nvSpPr>
          <p:spPr bwMode="auto">
            <a:xfrm>
              <a:off x="213" y="36"/>
              <a:ext cx="223" cy="161"/>
            </a:xfrm>
            <a:custGeom>
              <a:avLst/>
              <a:gdLst>
                <a:gd name="T0" fmla="*/ 112 w 21600"/>
                <a:gd name="T1" fmla="*/ 81 h 21600"/>
                <a:gd name="T2" fmla="*/ 112 w 21600"/>
                <a:gd name="T3" fmla="*/ 81 h 21600"/>
                <a:gd name="T4" fmla="*/ 112 w 21600"/>
                <a:gd name="T5" fmla="*/ 81 h 21600"/>
                <a:gd name="T6" fmla="*/ 112 w 21600"/>
                <a:gd name="T7" fmla="*/ 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1300163"/>
              <a:r>
                <a:rPr lang="fr-FR" sz="2800" b="1" dirty="0">
                  <a:latin typeface="Helvetica" charset="0"/>
                  <a:ea typeface="Helvetica" charset="0"/>
                  <a:cs typeface="Helvetica" charset="0"/>
                  <a:sym typeface="Helvetica" charset="0"/>
                </a:rPr>
                <a:t>Pasture &amp;</a:t>
              </a:r>
              <a:endParaRPr lang="fr-FR" sz="2000" dirty="0">
                <a:latin typeface="Helvetica" charset="0"/>
                <a:ea typeface="Helvetica" charset="0"/>
                <a:cs typeface="Helvetica" charset="0"/>
                <a:sym typeface="Helvetica" charset="0"/>
              </a:endParaRPr>
            </a:p>
            <a:p>
              <a:pPr defTabSz="1300163"/>
              <a:r>
                <a:rPr lang="fr-FR" sz="2800" b="1" dirty="0" err="1">
                  <a:latin typeface="Helvetica" charset="0"/>
                  <a:ea typeface="Helvetica" charset="0"/>
                  <a:cs typeface="Helvetica" charset="0"/>
                  <a:sym typeface="Helvetica" charset="0"/>
                </a:rPr>
                <a:t>Rangelands</a:t>
              </a:r>
              <a:endParaRPr lang="fr-FR" sz="2000" dirty="0">
                <a:latin typeface="Helvetica" charset="0"/>
                <a:ea typeface="Helvetica" charset="0"/>
                <a:cs typeface="Helvetica" charset="0"/>
                <a:sym typeface="Helvetica" charset="0"/>
              </a:endParaRPr>
            </a:p>
            <a:p>
              <a:pPr defTabSz="1300163"/>
              <a:endParaRPr lang="fr-FR" sz="2000" b="1" dirty="0">
                <a:latin typeface="Helvetica" charset="0"/>
                <a:ea typeface="Helvetica" charset="0"/>
                <a:cs typeface="Helvetica" charset="0"/>
                <a:sym typeface="Helvetica" charset="0"/>
              </a:endParaRPr>
            </a:p>
            <a:p>
              <a:pPr defTabSz="1300163"/>
              <a:r>
                <a:rPr lang="fr-FR" sz="2000" i="1" dirty="0">
                  <a:latin typeface="Helvetica" charset="0"/>
                  <a:ea typeface="Helvetica" charset="0"/>
                  <a:cs typeface="Helvetica" charset="0"/>
                  <a:sym typeface="Helvetica" charset="0"/>
                </a:rPr>
                <a:t>3.4 billion ha</a:t>
              </a:r>
              <a:endParaRPr lang="fr-FR" sz="2800" dirty="0"/>
            </a:p>
          </p:txBody>
        </p:sp>
        <p:sp>
          <p:nvSpPr>
            <p:cNvPr id="36878" name="AutoShape 11"/>
            <p:cNvSpPr>
              <a:spLocks/>
            </p:cNvSpPr>
            <p:nvPr/>
          </p:nvSpPr>
          <p:spPr bwMode="auto">
            <a:xfrm>
              <a:off x="280" y="528"/>
              <a:ext cx="183" cy="119"/>
            </a:xfrm>
            <a:custGeom>
              <a:avLst/>
              <a:gdLst>
                <a:gd name="T0" fmla="*/ 92 w 21600"/>
                <a:gd name="T1" fmla="*/ 59 h 21600"/>
                <a:gd name="T2" fmla="*/ 92 w 21600"/>
                <a:gd name="T3" fmla="*/ 59 h 21600"/>
                <a:gd name="T4" fmla="*/ 92 w 21600"/>
                <a:gd name="T5" fmla="*/ 59 h 21600"/>
                <a:gd name="T6" fmla="*/ 92 w 21600"/>
                <a:gd name="T7" fmla="*/ 5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1300163"/>
              <a:r>
                <a:rPr lang="fr-FR" sz="2800" b="1">
                  <a:latin typeface="Helvetica" charset="0"/>
                  <a:ea typeface="Helvetica" charset="0"/>
                  <a:cs typeface="Helvetica" charset="0"/>
                  <a:sym typeface="Helvetica" charset="0"/>
                </a:rPr>
                <a:t>Wetlands</a:t>
              </a:r>
              <a:endParaRPr lang="fr-FR" sz="2000">
                <a:latin typeface="Helvetica" charset="0"/>
                <a:ea typeface="Helvetica" charset="0"/>
                <a:cs typeface="Helvetica" charset="0"/>
                <a:sym typeface="Helvetica" charset="0"/>
              </a:endParaRPr>
            </a:p>
            <a:p>
              <a:pPr defTabSz="1300163"/>
              <a:endParaRPr lang="fr-FR" sz="2000" b="1">
                <a:latin typeface="Helvetica" charset="0"/>
                <a:ea typeface="Helvetica" charset="0"/>
                <a:cs typeface="Helvetica" charset="0"/>
                <a:sym typeface="Helvetica" charset="0"/>
              </a:endParaRPr>
            </a:p>
            <a:p>
              <a:pPr defTabSz="1300163"/>
              <a:r>
                <a:rPr lang="fr-FR" sz="2000" i="1">
                  <a:latin typeface="Helvetica" charset="0"/>
                  <a:ea typeface="Helvetica" charset="0"/>
                  <a:cs typeface="Helvetica" charset="0"/>
                  <a:sym typeface="Helvetica" charset="0"/>
                </a:rPr>
                <a:t>1.3 billion ha</a:t>
              </a:r>
              <a:endParaRPr lang="fr-FR" sz="2800"/>
            </a:p>
          </p:txBody>
        </p:sp>
        <p:sp>
          <p:nvSpPr>
            <p:cNvPr id="36879" name="AutoShape 12"/>
            <p:cNvSpPr>
              <a:spLocks/>
            </p:cNvSpPr>
            <p:nvPr/>
          </p:nvSpPr>
          <p:spPr bwMode="auto">
            <a:xfrm>
              <a:off x="29" y="524"/>
              <a:ext cx="182" cy="119"/>
            </a:xfrm>
            <a:custGeom>
              <a:avLst/>
              <a:gdLst>
                <a:gd name="T0" fmla="*/ 91 w 21600"/>
                <a:gd name="T1" fmla="*/ 59 h 21600"/>
                <a:gd name="T2" fmla="*/ 91 w 21600"/>
                <a:gd name="T3" fmla="*/ 59 h 21600"/>
                <a:gd name="T4" fmla="*/ 91 w 21600"/>
                <a:gd name="T5" fmla="*/ 59 h 21600"/>
                <a:gd name="T6" fmla="*/ 91 w 21600"/>
                <a:gd name="T7" fmla="*/ 5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1300163"/>
              <a:r>
                <a:rPr lang="fr-FR" sz="2800" b="1">
                  <a:latin typeface="Helvetica" charset="0"/>
                  <a:ea typeface="Helvetica" charset="0"/>
                  <a:cs typeface="Helvetica" charset="0"/>
                  <a:sym typeface="Helvetica" charset="0"/>
                </a:rPr>
                <a:t>Deserts</a:t>
              </a:r>
              <a:endParaRPr lang="fr-FR" sz="2000">
                <a:latin typeface="Helvetica" charset="0"/>
                <a:ea typeface="Helvetica" charset="0"/>
                <a:cs typeface="Helvetica" charset="0"/>
                <a:sym typeface="Helvetica" charset="0"/>
              </a:endParaRPr>
            </a:p>
            <a:p>
              <a:pPr defTabSz="1300163"/>
              <a:endParaRPr lang="fr-FR" sz="2000" b="1">
                <a:latin typeface="Helvetica" charset="0"/>
                <a:ea typeface="Helvetica" charset="0"/>
                <a:cs typeface="Helvetica" charset="0"/>
                <a:sym typeface="Helvetica" charset="0"/>
              </a:endParaRPr>
            </a:p>
            <a:p>
              <a:pPr defTabSz="1300163"/>
              <a:r>
                <a:rPr lang="fr-FR" sz="2000" i="1">
                  <a:latin typeface="Helvetica" charset="0"/>
                  <a:ea typeface="Helvetica" charset="0"/>
                  <a:cs typeface="Helvetica" charset="0"/>
                  <a:sym typeface="Helvetica" charset="0"/>
                </a:rPr>
                <a:t>1.9 billion ha</a:t>
              </a:r>
              <a:endParaRPr lang="fr-FR" sz="2800"/>
            </a:p>
          </p:txBody>
        </p:sp>
      </p:grpSp>
      <p:pic>
        <p:nvPicPr>
          <p:cNvPr id="35853" name="Picture 13" descr="image6.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94488" y="2140496"/>
            <a:ext cx="4912646" cy="6708015"/>
          </a:xfrm>
          <a:prstGeom prst="rect">
            <a:avLst/>
          </a:prstGeom>
          <a:noFill/>
          <a:ln w="12700">
            <a:noFill/>
            <a:miter lim="0"/>
            <a:headEnd/>
            <a:tailEnd/>
          </a:ln>
        </p:spPr>
      </p:pic>
      <p:sp>
        <p:nvSpPr>
          <p:cNvPr id="3" name="TextBox 2"/>
          <p:cNvSpPr txBox="1"/>
          <p:nvPr/>
        </p:nvSpPr>
        <p:spPr>
          <a:xfrm>
            <a:off x="813768" y="844352"/>
            <a:ext cx="3648067" cy="1200329"/>
          </a:xfrm>
          <a:prstGeom prst="rect">
            <a:avLst/>
          </a:prstGeom>
          <a:noFill/>
        </p:spPr>
        <p:txBody>
          <a:bodyPr wrap="none" rtlCol="0">
            <a:spAutoFit/>
          </a:bodyPr>
          <a:lstStyle/>
          <a:p>
            <a:r>
              <a:rPr lang="en-US" dirty="0" smtClean="0"/>
              <a:t>How we manage </a:t>
            </a:r>
            <a:br>
              <a:rPr lang="en-US" dirty="0" smtClean="0"/>
            </a:br>
            <a:r>
              <a:rPr lang="en-US" dirty="0" smtClean="0"/>
              <a:t>the landscape…</a:t>
            </a:r>
            <a:endParaRPr lang="en-US" dirty="0"/>
          </a:p>
        </p:txBody>
      </p:sp>
      <p:sp>
        <p:nvSpPr>
          <p:cNvPr id="17" name="TextBox 16"/>
          <p:cNvSpPr txBox="1"/>
          <p:nvPr/>
        </p:nvSpPr>
        <p:spPr>
          <a:xfrm>
            <a:off x="6516828" y="916360"/>
            <a:ext cx="5059380" cy="1200329"/>
          </a:xfrm>
          <a:prstGeom prst="rect">
            <a:avLst/>
          </a:prstGeom>
          <a:noFill/>
        </p:spPr>
        <p:txBody>
          <a:bodyPr wrap="none" rtlCol="0">
            <a:spAutoFit/>
          </a:bodyPr>
          <a:lstStyle/>
          <a:p>
            <a:r>
              <a:rPr lang="en-US" dirty="0" smtClean="0"/>
              <a:t>… and what it looks like</a:t>
            </a:r>
          </a:p>
          <a:p>
            <a:r>
              <a:rPr lang="en-US" dirty="0"/>
              <a:t>i</a:t>
            </a:r>
            <a:r>
              <a:rPr lang="en-US" dirty="0" smtClean="0"/>
              <a:t>n the real world.</a:t>
            </a:r>
            <a:endParaRPr lang="en-US" dirty="0"/>
          </a:p>
        </p:txBody>
      </p:sp>
    </p:spTree>
    <p:extLst>
      <p:ext uri="{BB962C8B-B14F-4D97-AF65-F5344CB8AC3E}">
        <p14:creationId xmlns:p14="http://schemas.microsoft.com/office/powerpoint/2010/main" val="39151362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5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99"/>
          <p:cNvSpPr>
            <a:spLocks noChangeArrowheads="1"/>
          </p:cNvSpPr>
          <p:nvPr/>
        </p:nvSpPr>
        <p:spPr bwMode="auto">
          <a:xfrm>
            <a:off x="0" y="0"/>
            <a:ext cx="13004800" cy="9753600"/>
          </a:xfrm>
          <a:prstGeom prst="rect">
            <a:avLst/>
          </a:prstGeom>
          <a:solidFill>
            <a:schemeClr val="bg1"/>
          </a:solidFill>
          <a:ln w="25400" algn="ctr">
            <a:noFill/>
            <a:round/>
            <a:headEnd/>
            <a:tailEnd/>
          </a:ln>
        </p:spPr>
        <p:txBody>
          <a:bodyPr lIns="130046" tIns="65023" rIns="130046" bIns="65023"/>
          <a:lstStyle/>
          <a:p>
            <a:endParaRPr lang="en-GB"/>
          </a:p>
        </p:txBody>
      </p:sp>
      <p:grpSp>
        <p:nvGrpSpPr>
          <p:cNvPr id="2" name="Group 130"/>
          <p:cNvGrpSpPr>
            <a:grpSpLocks/>
          </p:cNvGrpSpPr>
          <p:nvPr/>
        </p:nvGrpSpPr>
        <p:grpSpPr bwMode="auto">
          <a:xfrm>
            <a:off x="-182880" y="124272"/>
            <a:ext cx="12914188" cy="9004116"/>
            <a:chOff x="-129024" y="-114945"/>
            <a:chExt cx="9080790" cy="6331068"/>
          </a:xfrm>
        </p:grpSpPr>
        <p:sp>
          <p:nvSpPr>
            <p:cNvPr id="27652" name="Freeform 5"/>
            <p:cNvSpPr>
              <a:spLocks/>
            </p:cNvSpPr>
            <p:nvPr/>
          </p:nvSpPr>
          <p:spPr bwMode="auto">
            <a:xfrm rot="5400000">
              <a:off x="4823055" y="866602"/>
              <a:ext cx="2531652" cy="2403412"/>
            </a:xfrm>
            <a:custGeom>
              <a:avLst/>
              <a:gdLst>
                <a:gd name="T0" fmla="*/ 0 w 1727"/>
                <a:gd name="T1" fmla="*/ 2147483647 h 1514"/>
                <a:gd name="T2" fmla="*/ 2147483647 w 1727"/>
                <a:gd name="T3" fmla="*/ 0 h 1514"/>
                <a:gd name="T4" fmla="*/ 2147483647 w 1727"/>
                <a:gd name="T5" fmla="*/ 2147483647 h 1514"/>
                <a:gd name="T6" fmla="*/ 0 w 1727"/>
                <a:gd name="T7" fmla="*/ 2147483647 h 1514"/>
                <a:gd name="T8" fmla="*/ 0 60000 65536"/>
                <a:gd name="T9" fmla="*/ 0 60000 65536"/>
                <a:gd name="T10" fmla="*/ 0 60000 65536"/>
                <a:gd name="T11" fmla="*/ 0 60000 65536"/>
                <a:gd name="T12" fmla="*/ 0 w 1727"/>
                <a:gd name="T13" fmla="*/ 0 h 1514"/>
                <a:gd name="T14" fmla="*/ 1727 w 1727"/>
                <a:gd name="T15" fmla="*/ 1514 h 1514"/>
              </a:gdLst>
              <a:ahLst/>
              <a:cxnLst>
                <a:cxn ang="T8">
                  <a:pos x="T0" y="T1"/>
                </a:cxn>
                <a:cxn ang="T9">
                  <a:pos x="T2" y="T3"/>
                </a:cxn>
                <a:cxn ang="T10">
                  <a:pos x="T4" y="T5"/>
                </a:cxn>
                <a:cxn ang="T11">
                  <a:pos x="T6" y="T7"/>
                </a:cxn>
              </a:cxnLst>
              <a:rect l="T12" t="T13" r="T14" b="T15"/>
              <a:pathLst>
                <a:path w="1727" h="1514">
                  <a:moveTo>
                    <a:pt x="0" y="1513"/>
                  </a:moveTo>
                  <a:lnTo>
                    <a:pt x="863" y="0"/>
                  </a:lnTo>
                  <a:lnTo>
                    <a:pt x="1726" y="1513"/>
                  </a:lnTo>
                  <a:lnTo>
                    <a:pt x="0" y="1513"/>
                  </a:lnTo>
                </a:path>
              </a:pathLst>
            </a:custGeom>
            <a:pattFill prst="wdDnDiag">
              <a:fgClr>
                <a:srgbClr val="000000"/>
              </a:fgClr>
              <a:bgClr>
                <a:srgbClr val="FFFF00"/>
              </a:bgClr>
            </a:pattFill>
            <a:ln w="0" cap="flat" cmpd="sng">
              <a:solidFill>
                <a:srgbClr val="FFFF80"/>
              </a:solidFill>
              <a:prstDash val="solid"/>
              <a:round/>
              <a:headEnd type="none" w="med" len="med"/>
              <a:tailEnd type="none" w="med" len="med"/>
            </a:ln>
          </p:spPr>
          <p:txBody>
            <a:bodyPr/>
            <a:lstStyle/>
            <a:p>
              <a:endParaRPr lang="en-GB"/>
            </a:p>
          </p:txBody>
        </p:sp>
        <p:sp>
          <p:nvSpPr>
            <p:cNvPr id="27653" name="Freeform 26"/>
            <p:cNvSpPr>
              <a:spLocks/>
            </p:cNvSpPr>
            <p:nvPr/>
          </p:nvSpPr>
          <p:spPr bwMode="auto">
            <a:xfrm rot="5400000">
              <a:off x="4823789" y="3637933"/>
              <a:ext cx="2530186" cy="2403412"/>
            </a:xfrm>
            <a:custGeom>
              <a:avLst/>
              <a:gdLst>
                <a:gd name="T0" fmla="*/ 0 w 1726"/>
                <a:gd name="T1" fmla="*/ 2147483647 h 1514"/>
                <a:gd name="T2" fmla="*/ 2147483647 w 1726"/>
                <a:gd name="T3" fmla="*/ 0 h 1514"/>
                <a:gd name="T4" fmla="*/ 2147483647 w 1726"/>
                <a:gd name="T5" fmla="*/ 2147483647 h 1514"/>
                <a:gd name="T6" fmla="*/ 0 w 1726"/>
                <a:gd name="T7" fmla="*/ 2147483647 h 1514"/>
                <a:gd name="T8" fmla="*/ 0 60000 65536"/>
                <a:gd name="T9" fmla="*/ 0 60000 65536"/>
                <a:gd name="T10" fmla="*/ 0 60000 65536"/>
                <a:gd name="T11" fmla="*/ 0 60000 65536"/>
                <a:gd name="T12" fmla="*/ 0 w 1726"/>
                <a:gd name="T13" fmla="*/ 0 h 1514"/>
                <a:gd name="T14" fmla="*/ 1726 w 1726"/>
                <a:gd name="T15" fmla="*/ 1514 h 1514"/>
              </a:gdLst>
              <a:ahLst/>
              <a:cxnLst>
                <a:cxn ang="T8">
                  <a:pos x="T0" y="T1"/>
                </a:cxn>
                <a:cxn ang="T9">
                  <a:pos x="T2" y="T3"/>
                </a:cxn>
                <a:cxn ang="T10">
                  <a:pos x="T4" y="T5"/>
                </a:cxn>
                <a:cxn ang="T11">
                  <a:pos x="T6" y="T7"/>
                </a:cxn>
              </a:cxnLst>
              <a:rect l="T12" t="T13" r="T14" b="T15"/>
              <a:pathLst>
                <a:path w="1726" h="1514">
                  <a:moveTo>
                    <a:pt x="0" y="1513"/>
                  </a:moveTo>
                  <a:lnTo>
                    <a:pt x="862" y="0"/>
                  </a:lnTo>
                  <a:lnTo>
                    <a:pt x="1725" y="1513"/>
                  </a:lnTo>
                  <a:lnTo>
                    <a:pt x="0" y="1513"/>
                  </a:lnTo>
                </a:path>
              </a:pathLst>
            </a:custGeom>
            <a:pattFill prst="openDmnd">
              <a:fgClr>
                <a:srgbClr val="000000"/>
              </a:fgClr>
              <a:bgClr>
                <a:srgbClr val="FF0000"/>
              </a:bgClr>
            </a:pattFill>
            <a:ln w="0" cap="flat" cmpd="sng">
              <a:solidFill>
                <a:srgbClr val="FFFF80"/>
              </a:solidFill>
              <a:prstDash val="solid"/>
              <a:round/>
              <a:headEnd type="none" w="med" len="med"/>
              <a:tailEnd type="none" w="med" len="med"/>
            </a:ln>
          </p:spPr>
          <p:txBody>
            <a:bodyPr/>
            <a:lstStyle/>
            <a:p>
              <a:endParaRPr lang="en-GB"/>
            </a:p>
          </p:txBody>
        </p:sp>
        <p:sp>
          <p:nvSpPr>
            <p:cNvPr id="27654" name="Freeform 47"/>
            <p:cNvSpPr>
              <a:spLocks/>
            </p:cNvSpPr>
            <p:nvPr/>
          </p:nvSpPr>
          <p:spPr bwMode="auto">
            <a:xfrm rot="5400000" flipH="1" flipV="1">
              <a:off x="1919350" y="2295400"/>
              <a:ext cx="457201" cy="381001"/>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80" y="0"/>
                  </a:lnTo>
                  <a:lnTo>
                    <a:pt x="559" y="505"/>
                  </a:lnTo>
                  <a:lnTo>
                    <a:pt x="0" y="505"/>
                  </a:lnTo>
                </a:path>
              </a:pathLst>
            </a:custGeom>
            <a:pattFill prst="openDmnd">
              <a:fgClr>
                <a:srgbClr val="000000"/>
              </a:fgClr>
              <a:bgClr>
                <a:srgbClr val="FF0000"/>
              </a:bgClr>
            </a:pattFill>
            <a:ln w="9525">
              <a:noFill/>
              <a:round/>
              <a:headEnd/>
              <a:tailEnd/>
            </a:ln>
          </p:spPr>
          <p:txBody>
            <a:bodyPr/>
            <a:lstStyle/>
            <a:p>
              <a:endParaRPr lang="en-GB"/>
            </a:p>
          </p:txBody>
        </p:sp>
        <p:sp>
          <p:nvSpPr>
            <p:cNvPr id="27655" name="Freeform 50"/>
            <p:cNvSpPr>
              <a:spLocks/>
            </p:cNvSpPr>
            <p:nvPr/>
          </p:nvSpPr>
          <p:spPr bwMode="auto">
            <a:xfrm rot="5400000">
              <a:off x="4823056" y="2251900"/>
              <a:ext cx="2531652" cy="2403412"/>
            </a:xfrm>
            <a:custGeom>
              <a:avLst/>
              <a:gdLst>
                <a:gd name="T0" fmla="*/ 0 w 1727"/>
                <a:gd name="T1" fmla="*/ 0 h 1514"/>
                <a:gd name="T2" fmla="*/ 2147483647 w 1727"/>
                <a:gd name="T3" fmla="*/ 2147483647 h 1514"/>
                <a:gd name="T4" fmla="*/ 2147483647 w 1727"/>
                <a:gd name="T5" fmla="*/ 0 h 1514"/>
                <a:gd name="T6" fmla="*/ 0 w 1727"/>
                <a:gd name="T7" fmla="*/ 0 h 1514"/>
                <a:gd name="T8" fmla="*/ 0 60000 65536"/>
                <a:gd name="T9" fmla="*/ 0 60000 65536"/>
                <a:gd name="T10" fmla="*/ 0 60000 65536"/>
                <a:gd name="T11" fmla="*/ 0 60000 65536"/>
                <a:gd name="T12" fmla="*/ 0 w 1727"/>
                <a:gd name="T13" fmla="*/ 0 h 1514"/>
                <a:gd name="T14" fmla="*/ 1727 w 1727"/>
                <a:gd name="T15" fmla="*/ 1514 h 1514"/>
              </a:gdLst>
              <a:ahLst/>
              <a:cxnLst>
                <a:cxn ang="T8">
                  <a:pos x="T0" y="T1"/>
                </a:cxn>
                <a:cxn ang="T9">
                  <a:pos x="T2" y="T3"/>
                </a:cxn>
                <a:cxn ang="T10">
                  <a:pos x="T4" y="T5"/>
                </a:cxn>
                <a:cxn ang="T11">
                  <a:pos x="T6" y="T7"/>
                </a:cxn>
              </a:cxnLst>
              <a:rect l="T12" t="T13" r="T14" b="T15"/>
              <a:pathLst>
                <a:path w="1727" h="1514">
                  <a:moveTo>
                    <a:pt x="0" y="0"/>
                  </a:moveTo>
                  <a:lnTo>
                    <a:pt x="863" y="1513"/>
                  </a:lnTo>
                  <a:lnTo>
                    <a:pt x="1726" y="0"/>
                  </a:lnTo>
                  <a:lnTo>
                    <a:pt x="0" y="0"/>
                  </a:lnTo>
                </a:path>
              </a:pathLst>
            </a:custGeom>
            <a:pattFill prst="dkVert">
              <a:fgClr>
                <a:srgbClr val="000000"/>
              </a:fgClr>
              <a:bgClr>
                <a:srgbClr val="0000FF"/>
              </a:bgClr>
            </a:pattFill>
            <a:ln w="0" cap="flat" cmpd="sng">
              <a:solidFill>
                <a:srgbClr val="FFFF80"/>
              </a:solidFill>
              <a:prstDash val="solid"/>
              <a:round/>
              <a:headEnd type="none" w="med" len="med"/>
              <a:tailEnd type="none" w="med" len="med"/>
            </a:ln>
          </p:spPr>
          <p:txBody>
            <a:bodyPr/>
            <a:lstStyle/>
            <a:p>
              <a:endParaRPr lang="en-GB"/>
            </a:p>
          </p:txBody>
        </p:sp>
        <p:sp>
          <p:nvSpPr>
            <p:cNvPr id="27656" name="Freeform 58"/>
            <p:cNvSpPr>
              <a:spLocks/>
            </p:cNvSpPr>
            <p:nvPr/>
          </p:nvSpPr>
          <p:spPr bwMode="auto">
            <a:xfrm rot="5400000">
              <a:off x="2006983" y="3238942"/>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8"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657" name="Freeform 62"/>
            <p:cNvSpPr>
              <a:spLocks/>
            </p:cNvSpPr>
            <p:nvPr/>
          </p:nvSpPr>
          <p:spPr bwMode="auto">
            <a:xfrm rot="5400000">
              <a:off x="2021775" y="3721925"/>
              <a:ext cx="381000" cy="381000"/>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658" name="Freeform 63"/>
            <p:cNvSpPr>
              <a:spLocks/>
            </p:cNvSpPr>
            <p:nvPr/>
          </p:nvSpPr>
          <p:spPr bwMode="auto">
            <a:xfrm rot="5400000">
              <a:off x="1977318" y="2559057"/>
              <a:ext cx="363718" cy="346054"/>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80" y="0"/>
                  </a:lnTo>
                  <a:lnTo>
                    <a:pt x="559" y="505"/>
                  </a:lnTo>
                  <a:lnTo>
                    <a:pt x="0" y="505"/>
                  </a:lnTo>
                </a:path>
              </a:pathLst>
            </a:custGeom>
            <a:pattFill prst="dkVert">
              <a:fgClr>
                <a:srgbClr val="000000"/>
              </a:fgClr>
              <a:bgClr>
                <a:srgbClr val="0000FF"/>
              </a:bgClr>
            </a:pattFill>
            <a:ln w="9525">
              <a:noFill/>
              <a:round/>
              <a:headEnd/>
              <a:tailEnd/>
            </a:ln>
          </p:spPr>
          <p:txBody>
            <a:bodyPr/>
            <a:lstStyle/>
            <a:p>
              <a:endParaRPr lang="en-GB"/>
            </a:p>
          </p:txBody>
        </p:sp>
        <p:grpSp>
          <p:nvGrpSpPr>
            <p:cNvPr id="3" name="Group 85"/>
            <p:cNvGrpSpPr>
              <a:grpSpLocks/>
            </p:cNvGrpSpPr>
            <p:nvPr/>
          </p:nvGrpSpPr>
          <p:grpSpPr bwMode="auto">
            <a:xfrm>
              <a:off x="1999363" y="3733800"/>
              <a:ext cx="830377" cy="1057119"/>
              <a:chOff x="1989838" y="2800350"/>
              <a:chExt cx="830377" cy="1057119"/>
            </a:xfrm>
          </p:grpSpPr>
          <p:sp>
            <p:nvSpPr>
              <p:cNvPr id="27745" name="Freeform 20"/>
              <p:cNvSpPr>
                <a:spLocks/>
              </p:cNvSpPr>
              <p:nvPr/>
            </p:nvSpPr>
            <p:spPr bwMode="auto">
              <a:xfrm rot="5400000">
                <a:off x="2431702" y="2785649"/>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746" name="Freeform 37"/>
              <p:cNvSpPr>
                <a:spLocks/>
              </p:cNvSpPr>
              <p:nvPr/>
            </p:nvSpPr>
            <p:spPr bwMode="auto">
              <a:xfrm rot="5400000">
                <a:off x="2418073" y="3242532"/>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47" name="Freeform 38"/>
              <p:cNvSpPr>
                <a:spLocks/>
              </p:cNvSpPr>
              <p:nvPr/>
            </p:nvSpPr>
            <p:spPr bwMode="auto">
              <a:xfrm rot="5400000">
                <a:off x="2003013" y="3469017"/>
                <a:ext cx="375277" cy="401627"/>
              </a:xfrm>
              <a:custGeom>
                <a:avLst/>
                <a:gdLst>
                  <a:gd name="T0" fmla="*/ 0 w 256"/>
                  <a:gd name="T1" fmla="*/ 2147483647 h 253"/>
                  <a:gd name="T2" fmla="*/ 2147483647 w 256"/>
                  <a:gd name="T3" fmla="*/ 0 h 253"/>
                  <a:gd name="T4" fmla="*/ 2147483647 w 256"/>
                  <a:gd name="T5" fmla="*/ 2147483647 h 253"/>
                  <a:gd name="T6" fmla="*/ 0 w 256"/>
                  <a:gd name="T7" fmla="*/ 2147483647 h 253"/>
                  <a:gd name="T8" fmla="*/ 0 60000 65536"/>
                  <a:gd name="T9" fmla="*/ 0 60000 65536"/>
                  <a:gd name="T10" fmla="*/ 0 60000 65536"/>
                  <a:gd name="T11" fmla="*/ 0 60000 65536"/>
                  <a:gd name="T12" fmla="*/ 0 w 256"/>
                  <a:gd name="T13" fmla="*/ 0 h 253"/>
                  <a:gd name="T14" fmla="*/ 256 w 256"/>
                  <a:gd name="T15" fmla="*/ 253 h 253"/>
                </a:gdLst>
                <a:ahLst/>
                <a:cxnLst>
                  <a:cxn ang="T8">
                    <a:pos x="T0" y="T1"/>
                  </a:cxn>
                  <a:cxn ang="T9">
                    <a:pos x="T2" y="T3"/>
                  </a:cxn>
                  <a:cxn ang="T10">
                    <a:pos x="T4" y="T5"/>
                  </a:cxn>
                  <a:cxn ang="T11">
                    <a:pos x="T6" y="T7"/>
                  </a:cxn>
                </a:cxnLst>
                <a:rect l="T12" t="T13" r="T14" b="T15"/>
                <a:pathLst>
                  <a:path w="256" h="253">
                    <a:moveTo>
                      <a:pt x="0" y="252"/>
                    </a:moveTo>
                    <a:lnTo>
                      <a:pt x="128" y="0"/>
                    </a:lnTo>
                    <a:lnTo>
                      <a:pt x="255"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48" name="Freeform 64"/>
              <p:cNvSpPr>
                <a:spLocks/>
              </p:cNvSpPr>
              <p:nvPr/>
            </p:nvSpPr>
            <p:spPr bwMode="auto">
              <a:xfrm rot="5400000">
                <a:off x="2003747" y="3260123"/>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4" name="Group 126"/>
            <p:cNvGrpSpPr>
              <a:grpSpLocks/>
            </p:cNvGrpSpPr>
            <p:nvPr/>
          </p:nvGrpSpPr>
          <p:grpSpPr bwMode="auto">
            <a:xfrm>
              <a:off x="2022486" y="4465827"/>
              <a:ext cx="817541" cy="804792"/>
              <a:chOff x="1989838" y="4465827"/>
              <a:chExt cx="817541" cy="804792"/>
            </a:xfrm>
          </p:grpSpPr>
          <p:sp>
            <p:nvSpPr>
              <p:cNvPr id="27741" name="Freeform 18"/>
              <p:cNvSpPr>
                <a:spLocks/>
              </p:cNvSpPr>
              <p:nvPr/>
            </p:nvSpPr>
            <p:spPr bwMode="auto">
              <a:xfrm rot="5400000">
                <a:off x="2417279" y="4451126"/>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7" y="253"/>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42" name="Freeform 39"/>
              <p:cNvSpPr>
                <a:spLocks/>
              </p:cNvSpPr>
              <p:nvPr/>
            </p:nvSpPr>
            <p:spPr bwMode="auto">
              <a:xfrm rot="5400000">
                <a:off x="2003746" y="4657149"/>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43" name="Freeform 40"/>
              <p:cNvSpPr>
                <a:spLocks/>
              </p:cNvSpPr>
              <p:nvPr/>
            </p:nvSpPr>
            <p:spPr bwMode="auto">
              <a:xfrm rot="5400000">
                <a:off x="2418866" y="4882107"/>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7" y="253"/>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44" name="Freeform 65"/>
              <p:cNvSpPr>
                <a:spLocks/>
              </p:cNvSpPr>
              <p:nvPr/>
            </p:nvSpPr>
            <p:spPr bwMode="auto">
              <a:xfrm rot="5400000">
                <a:off x="2418073" y="4673275"/>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5" name="Group 124"/>
            <p:cNvGrpSpPr>
              <a:grpSpLocks/>
            </p:cNvGrpSpPr>
            <p:nvPr/>
          </p:nvGrpSpPr>
          <p:grpSpPr bwMode="auto">
            <a:xfrm>
              <a:off x="2856591" y="1224025"/>
              <a:ext cx="843850" cy="4484908"/>
              <a:chOff x="2856591" y="1224025"/>
              <a:chExt cx="843850" cy="4484908"/>
            </a:xfrm>
          </p:grpSpPr>
          <p:sp>
            <p:nvSpPr>
              <p:cNvPr id="27728" name="Freeform 46"/>
              <p:cNvSpPr>
                <a:spLocks/>
              </p:cNvSpPr>
              <p:nvPr/>
            </p:nvSpPr>
            <p:spPr bwMode="auto">
              <a:xfrm rot="5400000">
                <a:off x="2887561" y="4896053"/>
                <a:ext cx="820918" cy="804841"/>
              </a:xfrm>
              <a:custGeom>
                <a:avLst/>
                <a:gdLst>
                  <a:gd name="T0" fmla="*/ 0 w 560"/>
                  <a:gd name="T1" fmla="*/ 0 h 507"/>
                  <a:gd name="T2" fmla="*/ 2147483647 w 560"/>
                  <a:gd name="T3" fmla="*/ 2147483647 h 507"/>
                  <a:gd name="T4" fmla="*/ 2147483647 w 560"/>
                  <a:gd name="T5" fmla="*/ 0 h 507"/>
                  <a:gd name="T6" fmla="*/ 0 w 560"/>
                  <a:gd name="T7" fmla="*/ 0 h 507"/>
                  <a:gd name="T8" fmla="*/ 0 60000 65536"/>
                  <a:gd name="T9" fmla="*/ 0 60000 65536"/>
                  <a:gd name="T10" fmla="*/ 0 60000 65536"/>
                  <a:gd name="T11" fmla="*/ 0 60000 65536"/>
                  <a:gd name="T12" fmla="*/ 0 w 560"/>
                  <a:gd name="T13" fmla="*/ 0 h 507"/>
                  <a:gd name="T14" fmla="*/ 560 w 560"/>
                  <a:gd name="T15" fmla="*/ 507 h 507"/>
                </a:gdLst>
                <a:ahLst/>
                <a:cxnLst>
                  <a:cxn ang="T8">
                    <a:pos x="T0" y="T1"/>
                  </a:cxn>
                  <a:cxn ang="T9">
                    <a:pos x="T2" y="T3"/>
                  </a:cxn>
                  <a:cxn ang="T10">
                    <a:pos x="T4" y="T5"/>
                  </a:cxn>
                  <a:cxn ang="T11">
                    <a:pos x="T6" y="T7"/>
                  </a:cxn>
                </a:cxnLst>
                <a:rect l="T12" t="T13" r="T14" b="T15"/>
                <a:pathLst>
                  <a:path w="560" h="507">
                    <a:moveTo>
                      <a:pt x="0" y="0"/>
                    </a:moveTo>
                    <a:lnTo>
                      <a:pt x="279" y="506"/>
                    </a:lnTo>
                    <a:lnTo>
                      <a:pt x="559" y="0"/>
                    </a:lnTo>
                    <a:lnTo>
                      <a:pt x="0" y="0"/>
                    </a:lnTo>
                  </a:path>
                </a:pathLst>
              </a:custGeom>
              <a:pattFill prst="openDmnd">
                <a:fgClr>
                  <a:srgbClr val="000000"/>
                </a:fgClr>
                <a:bgClr>
                  <a:srgbClr val="FF0000"/>
                </a:bgClr>
              </a:pattFill>
              <a:ln w="9525">
                <a:noFill/>
                <a:round/>
                <a:headEnd/>
                <a:tailEnd/>
              </a:ln>
            </p:spPr>
            <p:txBody>
              <a:bodyPr/>
              <a:lstStyle/>
              <a:p>
                <a:endParaRPr lang="en-GB"/>
              </a:p>
            </p:txBody>
          </p:sp>
          <p:grpSp>
            <p:nvGrpSpPr>
              <p:cNvPr id="6" name="Group 82"/>
              <p:cNvGrpSpPr>
                <a:grpSpLocks/>
              </p:cNvGrpSpPr>
              <p:nvPr/>
            </p:nvGrpSpPr>
            <p:grpSpPr bwMode="auto">
              <a:xfrm>
                <a:off x="2882899" y="1224025"/>
                <a:ext cx="817542" cy="793067"/>
                <a:chOff x="3721755" y="814208"/>
                <a:chExt cx="817542" cy="793067"/>
              </a:xfrm>
            </p:grpSpPr>
            <p:sp>
              <p:nvSpPr>
                <p:cNvPr id="27737" name="Freeform 12"/>
                <p:cNvSpPr>
                  <a:spLocks/>
                </p:cNvSpPr>
                <p:nvPr/>
              </p:nvSpPr>
              <p:spPr bwMode="auto">
                <a:xfrm rot="5400000">
                  <a:off x="4149989" y="800300"/>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38" name="Freeform 29"/>
                <p:cNvSpPr>
                  <a:spLocks/>
                </p:cNvSpPr>
                <p:nvPr/>
              </p:nvSpPr>
              <p:spPr bwMode="auto">
                <a:xfrm rot="5400000">
                  <a:off x="4150784" y="1218763"/>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7" y="253"/>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39" name="Freeform 35"/>
                <p:cNvSpPr>
                  <a:spLocks/>
                </p:cNvSpPr>
                <p:nvPr/>
              </p:nvSpPr>
              <p:spPr bwMode="auto">
                <a:xfrm rot="5400000">
                  <a:off x="3734930" y="993071"/>
                  <a:ext cx="375277" cy="401627"/>
                </a:xfrm>
                <a:custGeom>
                  <a:avLst/>
                  <a:gdLst>
                    <a:gd name="T0" fmla="*/ 0 w 256"/>
                    <a:gd name="T1" fmla="*/ 0 h 253"/>
                    <a:gd name="T2" fmla="*/ 2147483647 w 256"/>
                    <a:gd name="T3" fmla="*/ 2147483647 h 253"/>
                    <a:gd name="T4" fmla="*/ 2147483647 w 256"/>
                    <a:gd name="T5" fmla="*/ 0 h 253"/>
                    <a:gd name="T6" fmla="*/ 0 w 256"/>
                    <a:gd name="T7" fmla="*/ 0 h 253"/>
                    <a:gd name="T8" fmla="*/ 0 60000 65536"/>
                    <a:gd name="T9" fmla="*/ 0 60000 65536"/>
                    <a:gd name="T10" fmla="*/ 0 60000 65536"/>
                    <a:gd name="T11" fmla="*/ 0 60000 65536"/>
                    <a:gd name="T12" fmla="*/ 0 w 256"/>
                    <a:gd name="T13" fmla="*/ 0 h 253"/>
                    <a:gd name="T14" fmla="*/ 256 w 256"/>
                    <a:gd name="T15" fmla="*/ 253 h 253"/>
                  </a:gdLst>
                  <a:ahLst/>
                  <a:cxnLst>
                    <a:cxn ang="T8">
                      <a:pos x="T0" y="T1"/>
                    </a:cxn>
                    <a:cxn ang="T9">
                      <a:pos x="T2" y="T3"/>
                    </a:cxn>
                    <a:cxn ang="T10">
                      <a:pos x="T4" y="T5"/>
                    </a:cxn>
                    <a:cxn ang="T11">
                      <a:pos x="T6" y="T7"/>
                    </a:cxn>
                  </a:cxnLst>
                  <a:rect l="T12" t="T13" r="T14" b="T15"/>
                  <a:pathLst>
                    <a:path w="256" h="253">
                      <a:moveTo>
                        <a:pt x="0" y="0"/>
                      </a:moveTo>
                      <a:lnTo>
                        <a:pt x="127" y="252"/>
                      </a:lnTo>
                      <a:lnTo>
                        <a:pt x="255"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40" name="Freeform 59"/>
                <p:cNvSpPr>
                  <a:spLocks/>
                </p:cNvSpPr>
                <p:nvPr/>
              </p:nvSpPr>
              <p:spPr bwMode="auto">
                <a:xfrm rot="5400000">
                  <a:off x="4149989" y="1009927"/>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grpSp>
          <p:sp>
            <p:nvSpPr>
              <p:cNvPr id="27730" name="Freeform 68"/>
              <p:cNvSpPr>
                <a:spLocks/>
              </p:cNvSpPr>
              <p:nvPr/>
            </p:nvSpPr>
            <p:spPr bwMode="auto">
              <a:xfrm rot="5400000">
                <a:off x="2888355" y="2134929"/>
                <a:ext cx="820918" cy="8032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79"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nvGrpSpPr>
              <p:cNvPr id="7" name="Group 123"/>
              <p:cNvGrpSpPr>
                <a:grpSpLocks/>
              </p:cNvGrpSpPr>
              <p:nvPr/>
            </p:nvGrpSpPr>
            <p:grpSpPr bwMode="auto">
              <a:xfrm>
                <a:off x="2856591" y="3985943"/>
                <a:ext cx="843850" cy="793068"/>
                <a:chOff x="2855004" y="3986471"/>
                <a:chExt cx="843850" cy="793068"/>
              </a:xfrm>
            </p:grpSpPr>
            <p:sp>
              <p:nvSpPr>
                <p:cNvPr id="27733" name="Freeform 24"/>
                <p:cNvSpPr>
                  <a:spLocks/>
                </p:cNvSpPr>
                <p:nvPr/>
              </p:nvSpPr>
              <p:spPr bwMode="auto">
                <a:xfrm rot="5400000">
                  <a:off x="3282559" y="4391820"/>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34" name="Freeform 44"/>
                <p:cNvSpPr>
                  <a:spLocks/>
                </p:cNvSpPr>
                <p:nvPr/>
              </p:nvSpPr>
              <p:spPr bwMode="auto">
                <a:xfrm rot="5400000">
                  <a:off x="2869705" y="4165271"/>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6" y="253"/>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35" name="Freeform 45"/>
                <p:cNvSpPr>
                  <a:spLocks/>
                </p:cNvSpPr>
                <p:nvPr/>
              </p:nvSpPr>
              <p:spPr bwMode="auto">
                <a:xfrm rot="5400000">
                  <a:off x="3284825" y="3972563"/>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36" name="Freeform 69"/>
                <p:cNvSpPr>
                  <a:spLocks/>
                </p:cNvSpPr>
                <p:nvPr/>
              </p:nvSpPr>
              <p:spPr bwMode="auto">
                <a:xfrm rot="5400000">
                  <a:off x="3310341" y="4191717"/>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dkVert">
                  <a:fgClr>
                    <a:srgbClr val="000000"/>
                  </a:fgClr>
                  <a:bgClr>
                    <a:srgbClr val="0000FF"/>
                  </a:bgClr>
                </a:pattFill>
                <a:ln w="9525">
                  <a:noFill/>
                  <a:round/>
                  <a:headEnd/>
                  <a:tailEnd/>
                </a:ln>
              </p:spPr>
              <p:txBody>
                <a:bodyPr/>
                <a:lstStyle/>
                <a:p>
                  <a:endParaRPr lang="en-GB"/>
                </a:p>
              </p:txBody>
            </p:sp>
          </p:grpSp>
          <p:sp>
            <p:nvSpPr>
              <p:cNvPr id="27732" name="Freeform 70"/>
              <p:cNvSpPr>
                <a:spLocks/>
              </p:cNvSpPr>
              <p:nvPr/>
            </p:nvSpPr>
            <p:spPr bwMode="auto">
              <a:xfrm rot="5400000">
                <a:off x="2887561" y="3064058"/>
                <a:ext cx="820918" cy="804841"/>
              </a:xfrm>
              <a:custGeom>
                <a:avLst/>
                <a:gdLst>
                  <a:gd name="T0" fmla="*/ 0 w 560"/>
                  <a:gd name="T1" fmla="*/ 0 h 507"/>
                  <a:gd name="T2" fmla="*/ 2147483647 w 560"/>
                  <a:gd name="T3" fmla="*/ 2147483647 h 507"/>
                  <a:gd name="T4" fmla="*/ 2147483647 w 560"/>
                  <a:gd name="T5" fmla="*/ 0 h 507"/>
                  <a:gd name="T6" fmla="*/ 0 w 560"/>
                  <a:gd name="T7" fmla="*/ 0 h 507"/>
                  <a:gd name="T8" fmla="*/ 0 60000 65536"/>
                  <a:gd name="T9" fmla="*/ 0 60000 65536"/>
                  <a:gd name="T10" fmla="*/ 0 60000 65536"/>
                  <a:gd name="T11" fmla="*/ 0 60000 65536"/>
                  <a:gd name="T12" fmla="*/ 0 w 560"/>
                  <a:gd name="T13" fmla="*/ 0 h 507"/>
                  <a:gd name="T14" fmla="*/ 560 w 560"/>
                  <a:gd name="T15" fmla="*/ 507 h 507"/>
                </a:gdLst>
                <a:ahLst/>
                <a:cxnLst>
                  <a:cxn ang="T8">
                    <a:pos x="T0" y="T1"/>
                  </a:cxn>
                  <a:cxn ang="T9">
                    <a:pos x="T2" y="T3"/>
                  </a:cxn>
                  <a:cxn ang="T10">
                    <a:pos x="T4" y="T5"/>
                  </a:cxn>
                  <a:cxn ang="T11">
                    <a:pos x="T6" y="T7"/>
                  </a:cxn>
                </a:cxnLst>
                <a:rect l="T12" t="T13" r="T14" b="T15"/>
                <a:pathLst>
                  <a:path w="560" h="507">
                    <a:moveTo>
                      <a:pt x="0" y="0"/>
                    </a:moveTo>
                    <a:lnTo>
                      <a:pt x="279" y="506"/>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sp>
          <p:nvSpPr>
            <p:cNvPr id="27662" name="Text Box 71"/>
            <p:cNvSpPr txBox="1">
              <a:spLocks noChangeArrowheads="1"/>
            </p:cNvSpPr>
            <p:nvPr/>
          </p:nvSpPr>
          <p:spPr bwMode="auto">
            <a:xfrm>
              <a:off x="673050" y="-114945"/>
              <a:ext cx="8178136" cy="798680"/>
            </a:xfrm>
            <a:prstGeom prst="rect">
              <a:avLst/>
            </a:prstGeom>
            <a:noFill/>
            <a:ln w="9525">
              <a:noFill/>
              <a:miter lim="800000"/>
              <a:headEnd/>
              <a:tailEnd/>
            </a:ln>
          </p:spPr>
          <p:txBody>
            <a:bodyPr wrap="none" anchor="ctr">
              <a:spAutoFit/>
            </a:bodyPr>
            <a:lstStyle/>
            <a:p>
              <a:pPr>
                <a:lnSpc>
                  <a:spcPct val="85000"/>
                </a:lnSpc>
                <a:spcBef>
                  <a:spcPct val="30000"/>
                </a:spcBef>
              </a:pPr>
              <a:r>
                <a:rPr lang="en-US" sz="7700" dirty="0">
                  <a:solidFill>
                    <a:srgbClr val="006600"/>
                  </a:solidFill>
                  <a:latin typeface="Calibri" pitchFamily="34" charset="0"/>
                </a:rPr>
                <a:t>Integrate                 Segregate</a:t>
              </a:r>
              <a:endParaRPr lang="en-US" dirty="0">
                <a:solidFill>
                  <a:srgbClr val="006600"/>
                </a:solidFill>
                <a:latin typeface="Calibri" pitchFamily="34" charset="0"/>
              </a:endParaRPr>
            </a:p>
          </p:txBody>
        </p:sp>
        <p:sp>
          <p:nvSpPr>
            <p:cNvPr id="27663" name="Text Box 25"/>
            <p:cNvSpPr txBox="1">
              <a:spLocks noChangeArrowheads="1"/>
            </p:cNvSpPr>
            <p:nvPr/>
          </p:nvSpPr>
          <p:spPr bwMode="auto">
            <a:xfrm>
              <a:off x="-129024" y="5300614"/>
              <a:ext cx="2086472" cy="497736"/>
            </a:xfrm>
            <a:prstGeom prst="rect">
              <a:avLst/>
            </a:prstGeom>
            <a:noFill/>
            <a:ln w="9525">
              <a:noFill/>
              <a:miter lim="800000"/>
              <a:headEnd/>
              <a:tailEnd/>
            </a:ln>
          </p:spPr>
          <p:txBody>
            <a:bodyPr>
              <a:spAutoFit/>
            </a:bodyPr>
            <a:lstStyle/>
            <a:p>
              <a:pPr algn="r">
                <a:spcBef>
                  <a:spcPct val="50000"/>
                </a:spcBef>
              </a:pPr>
              <a:r>
                <a:rPr lang="en-US" sz="4000" b="1" dirty="0" err="1">
                  <a:solidFill>
                    <a:srgbClr val="C00000"/>
                  </a:solidFill>
                  <a:latin typeface="Calibri" pitchFamily="34" charset="0"/>
                </a:rPr>
                <a:t>Agroforests</a:t>
              </a:r>
              <a:r>
                <a:rPr lang="en-US" sz="4000" dirty="0">
                  <a:solidFill>
                    <a:srgbClr val="C00000"/>
                  </a:solidFill>
                  <a:latin typeface="Calibri" pitchFamily="34" charset="0"/>
                </a:rPr>
                <a:t> </a:t>
              </a:r>
            </a:p>
          </p:txBody>
        </p:sp>
        <p:sp>
          <p:nvSpPr>
            <p:cNvPr id="27664" name="Text Box 26"/>
            <p:cNvSpPr txBox="1">
              <a:spLocks noChangeArrowheads="1"/>
            </p:cNvSpPr>
            <p:nvPr/>
          </p:nvSpPr>
          <p:spPr bwMode="auto">
            <a:xfrm rot="19891289">
              <a:off x="5002187" y="5517289"/>
              <a:ext cx="2474951" cy="497736"/>
            </a:xfrm>
            <a:prstGeom prst="rect">
              <a:avLst/>
            </a:prstGeom>
            <a:noFill/>
            <a:ln w="9525">
              <a:noFill/>
              <a:miter lim="800000"/>
              <a:headEnd/>
              <a:tailEnd/>
            </a:ln>
          </p:spPr>
          <p:txBody>
            <a:bodyPr>
              <a:spAutoFit/>
            </a:bodyPr>
            <a:lstStyle/>
            <a:p>
              <a:pPr algn="ctr">
                <a:spcBef>
                  <a:spcPct val="50000"/>
                </a:spcBef>
              </a:pPr>
              <a:r>
                <a:rPr lang="en-US" sz="4000" dirty="0">
                  <a:latin typeface="Calibri" pitchFamily="34" charset="0"/>
                </a:rPr>
                <a:t>Natural forest</a:t>
              </a:r>
            </a:p>
          </p:txBody>
        </p:sp>
        <p:sp>
          <p:nvSpPr>
            <p:cNvPr id="27665" name="Text Box 27"/>
            <p:cNvSpPr txBox="1">
              <a:spLocks noChangeArrowheads="1"/>
            </p:cNvSpPr>
            <p:nvPr/>
          </p:nvSpPr>
          <p:spPr bwMode="auto">
            <a:xfrm>
              <a:off x="7572268" y="4522567"/>
              <a:ext cx="1379498" cy="1373188"/>
            </a:xfrm>
            <a:prstGeom prst="rect">
              <a:avLst/>
            </a:prstGeom>
            <a:noFill/>
            <a:ln w="9525">
              <a:noFill/>
              <a:miter lim="800000"/>
              <a:headEnd/>
              <a:tailEnd/>
            </a:ln>
          </p:spPr>
          <p:txBody>
            <a:bodyPr>
              <a:spAutoFit/>
            </a:bodyPr>
            <a:lstStyle/>
            <a:p>
              <a:pPr>
                <a:spcBef>
                  <a:spcPct val="50000"/>
                </a:spcBef>
              </a:pPr>
              <a:r>
                <a:rPr lang="en-US" sz="4000" b="1" dirty="0">
                  <a:solidFill>
                    <a:srgbClr val="C00000"/>
                  </a:solidFill>
                  <a:latin typeface="Calibri" pitchFamily="34" charset="0"/>
                </a:rPr>
                <a:t>Fields, Forests &amp; Parks</a:t>
              </a:r>
            </a:p>
          </p:txBody>
        </p:sp>
        <p:sp>
          <p:nvSpPr>
            <p:cNvPr id="27666" name="Text Box 28"/>
            <p:cNvSpPr txBox="1">
              <a:spLocks noChangeArrowheads="1"/>
            </p:cNvSpPr>
            <p:nvPr/>
          </p:nvSpPr>
          <p:spPr bwMode="auto">
            <a:xfrm rot="1790659">
              <a:off x="4535746" y="1180165"/>
              <a:ext cx="4038482" cy="497736"/>
            </a:xfrm>
            <a:prstGeom prst="rect">
              <a:avLst/>
            </a:prstGeom>
            <a:noFill/>
            <a:ln w="9525">
              <a:noFill/>
              <a:miter lim="800000"/>
              <a:headEnd/>
              <a:tailEnd/>
            </a:ln>
          </p:spPr>
          <p:txBody>
            <a:bodyPr>
              <a:spAutoFit/>
            </a:bodyPr>
            <a:lstStyle/>
            <a:p>
              <a:pPr>
                <a:spcBef>
                  <a:spcPct val="50000"/>
                </a:spcBef>
              </a:pPr>
              <a:r>
                <a:rPr lang="en-US" sz="4000" dirty="0">
                  <a:latin typeface="Calibri" pitchFamily="34" charset="0"/>
                </a:rPr>
                <a:t>Open field agriculture</a:t>
              </a:r>
            </a:p>
          </p:txBody>
        </p:sp>
        <p:sp>
          <p:nvSpPr>
            <p:cNvPr id="27667" name="Text Box 26"/>
            <p:cNvSpPr txBox="1">
              <a:spLocks noChangeArrowheads="1"/>
            </p:cNvSpPr>
            <p:nvPr/>
          </p:nvSpPr>
          <p:spPr bwMode="auto">
            <a:xfrm rot="16200000">
              <a:off x="6334792" y="3274595"/>
              <a:ext cx="2474951" cy="497760"/>
            </a:xfrm>
            <a:prstGeom prst="rect">
              <a:avLst/>
            </a:prstGeom>
            <a:noFill/>
            <a:ln w="9525">
              <a:noFill/>
              <a:miter lim="800000"/>
              <a:headEnd/>
              <a:tailEnd/>
            </a:ln>
          </p:spPr>
          <p:txBody>
            <a:bodyPr>
              <a:spAutoFit/>
            </a:bodyPr>
            <a:lstStyle/>
            <a:p>
              <a:pPr algn="ctr">
                <a:spcBef>
                  <a:spcPct val="50000"/>
                </a:spcBef>
              </a:pPr>
              <a:r>
                <a:rPr lang="en-US" sz="4000" dirty="0">
                  <a:latin typeface="Calibri" pitchFamily="34" charset="0"/>
                </a:rPr>
                <a:t>Plantations</a:t>
              </a:r>
            </a:p>
          </p:txBody>
        </p:sp>
        <p:sp>
          <p:nvSpPr>
            <p:cNvPr id="27668" name="Rectangle 77"/>
            <p:cNvSpPr>
              <a:spLocks noChangeArrowheads="1"/>
            </p:cNvSpPr>
            <p:nvPr/>
          </p:nvSpPr>
          <p:spPr bwMode="auto">
            <a:xfrm rot="16200000">
              <a:off x="-326802" y="3154052"/>
              <a:ext cx="4052493" cy="497760"/>
            </a:xfrm>
            <a:prstGeom prst="rect">
              <a:avLst/>
            </a:prstGeom>
            <a:noFill/>
            <a:ln w="9525">
              <a:noFill/>
              <a:miter lim="800000"/>
              <a:headEnd/>
              <a:tailEnd/>
            </a:ln>
          </p:spPr>
          <p:txBody>
            <a:bodyPr wrap="none">
              <a:spAutoFit/>
            </a:bodyPr>
            <a:lstStyle/>
            <a:p>
              <a:pPr algn="ctr">
                <a:spcBef>
                  <a:spcPct val="50000"/>
                </a:spcBef>
              </a:pPr>
              <a:r>
                <a:rPr lang="en-US" sz="4000" i="1" dirty="0" err="1">
                  <a:latin typeface="Calibri" pitchFamily="34" charset="0"/>
                </a:rPr>
                <a:t>Fields,fallow</a:t>
              </a:r>
              <a:r>
                <a:rPr lang="en-US" sz="4000" i="1" dirty="0">
                  <a:latin typeface="Calibri" pitchFamily="34" charset="0"/>
                </a:rPr>
                <a:t>, forest mosaic</a:t>
              </a:r>
            </a:p>
          </p:txBody>
        </p:sp>
        <p:sp>
          <p:nvSpPr>
            <p:cNvPr id="27669" name="Text Box 22"/>
            <p:cNvSpPr txBox="1">
              <a:spLocks noChangeArrowheads="1"/>
            </p:cNvSpPr>
            <p:nvPr/>
          </p:nvSpPr>
          <p:spPr bwMode="auto">
            <a:xfrm rot="1554602">
              <a:off x="1660435" y="5570772"/>
              <a:ext cx="3803539" cy="497736"/>
            </a:xfrm>
            <a:prstGeom prst="rect">
              <a:avLst/>
            </a:prstGeom>
            <a:noFill/>
            <a:ln w="9525">
              <a:noFill/>
              <a:miter lim="800000"/>
              <a:headEnd/>
              <a:tailEnd/>
            </a:ln>
          </p:spPr>
          <p:txBody>
            <a:bodyPr>
              <a:spAutoFit/>
            </a:bodyPr>
            <a:lstStyle/>
            <a:p>
              <a:pPr>
                <a:spcBef>
                  <a:spcPct val="50000"/>
                </a:spcBef>
              </a:pPr>
              <a:r>
                <a:rPr lang="en-US" sz="4000" i="1" dirty="0">
                  <a:latin typeface="Calibri" pitchFamily="34" charset="0"/>
                  <a:sym typeface="Wingdings" pitchFamily="2" charset="2"/>
                </a:rPr>
                <a:t></a:t>
              </a:r>
              <a:r>
                <a:rPr lang="en-US" sz="4000" i="1" dirty="0">
                  <a:latin typeface="Calibri" pitchFamily="34" charset="0"/>
                </a:rPr>
                <a:t>forest modification</a:t>
              </a:r>
            </a:p>
          </p:txBody>
        </p:sp>
        <p:sp>
          <p:nvSpPr>
            <p:cNvPr id="27670" name="Text Box 18"/>
            <p:cNvSpPr txBox="1">
              <a:spLocks noChangeArrowheads="1"/>
            </p:cNvSpPr>
            <p:nvPr/>
          </p:nvSpPr>
          <p:spPr bwMode="auto">
            <a:xfrm rot="19874359">
              <a:off x="1684580" y="917649"/>
              <a:ext cx="2885991" cy="497736"/>
            </a:xfrm>
            <a:prstGeom prst="rect">
              <a:avLst/>
            </a:prstGeom>
            <a:noFill/>
            <a:ln w="9525">
              <a:noFill/>
              <a:miter lim="800000"/>
              <a:headEnd/>
              <a:tailEnd/>
            </a:ln>
          </p:spPr>
          <p:txBody>
            <a:bodyPr>
              <a:spAutoFit/>
            </a:bodyPr>
            <a:lstStyle/>
            <a:p>
              <a:pPr>
                <a:spcBef>
                  <a:spcPct val="50000"/>
                </a:spcBef>
              </a:pPr>
              <a:r>
                <a:rPr lang="en-US" sz="4000" i="1" dirty="0">
                  <a:latin typeface="Calibri" pitchFamily="34" charset="0"/>
                  <a:sym typeface="Wingdings" pitchFamily="2" charset="2"/>
                </a:rPr>
                <a:t></a:t>
              </a:r>
              <a:r>
                <a:rPr lang="en-US" sz="4000" i="1" dirty="0" err="1">
                  <a:latin typeface="Calibri" pitchFamily="34" charset="0"/>
                  <a:sym typeface="Wingdings" pitchFamily="2" charset="2"/>
                </a:rPr>
                <a:t>agroforestation</a:t>
              </a:r>
              <a:endParaRPr lang="en-US" sz="4000" i="1" dirty="0">
                <a:latin typeface="Calibri" pitchFamily="34" charset="0"/>
              </a:endParaRPr>
            </a:p>
          </p:txBody>
        </p:sp>
        <p:sp>
          <p:nvSpPr>
            <p:cNvPr id="27671" name="Text Box 19"/>
            <p:cNvSpPr txBox="1">
              <a:spLocks noChangeArrowheads="1"/>
            </p:cNvSpPr>
            <p:nvPr/>
          </p:nvSpPr>
          <p:spPr bwMode="auto">
            <a:xfrm rot="16200000">
              <a:off x="2810755" y="2336433"/>
              <a:ext cx="3803539" cy="432835"/>
            </a:xfrm>
            <a:prstGeom prst="rect">
              <a:avLst/>
            </a:prstGeom>
            <a:noFill/>
            <a:ln w="9525">
              <a:noFill/>
              <a:miter lim="800000"/>
              <a:headEnd/>
              <a:tailEnd/>
            </a:ln>
          </p:spPr>
          <p:txBody>
            <a:bodyPr>
              <a:spAutoFit/>
            </a:bodyPr>
            <a:lstStyle/>
            <a:p>
              <a:pPr algn="r">
                <a:spcBef>
                  <a:spcPct val="50000"/>
                </a:spcBef>
              </a:pPr>
              <a:r>
                <a:rPr lang="en-US" sz="3400" b="1" i="1" dirty="0">
                  <a:latin typeface="Calibri" pitchFamily="34" charset="0"/>
                  <a:sym typeface="Wingdings" pitchFamily="2" charset="2"/>
                </a:rPr>
                <a:t>re- and </a:t>
              </a:r>
              <a:r>
                <a:rPr lang="en-US" sz="3400" b="1" i="1" dirty="0" err="1">
                  <a:latin typeface="Calibri" pitchFamily="34" charset="0"/>
                  <a:sym typeface="Wingdings" pitchFamily="2" charset="2"/>
                </a:rPr>
                <a:t>afforestation</a:t>
              </a:r>
              <a:endParaRPr lang="en-US" sz="3400" b="1" i="1" dirty="0">
                <a:latin typeface="Calibri" pitchFamily="34" charset="0"/>
              </a:endParaRPr>
            </a:p>
          </p:txBody>
        </p:sp>
        <p:sp>
          <p:nvSpPr>
            <p:cNvPr id="27672" name="Text Box 21"/>
            <p:cNvSpPr txBox="1">
              <a:spLocks noChangeArrowheads="1"/>
            </p:cNvSpPr>
            <p:nvPr/>
          </p:nvSpPr>
          <p:spPr bwMode="auto">
            <a:xfrm rot="16200000">
              <a:off x="3267708" y="4556668"/>
              <a:ext cx="2886075" cy="432835"/>
            </a:xfrm>
            <a:prstGeom prst="rect">
              <a:avLst/>
            </a:prstGeom>
            <a:noFill/>
            <a:ln w="9525">
              <a:noFill/>
              <a:miter lim="800000"/>
              <a:headEnd/>
              <a:tailEnd/>
            </a:ln>
          </p:spPr>
          <p:txBody>
            <a:bodyPr>
              <a:spAutoFit/>
            </a:bodyPr>
            <a:lstStyle/>
            <a:p>
              <a:pPr>
                <a:spcBef>
                  <a:spcPct val="50000"/>
                </a:spcBef>
              </a:pPr>
              <a:r>
                <a:rPr lang="en-US" sz="3400" b="1" i="1" dirty="0">
                  <a:latin typeface="Calibri" pitchFamily="34" charset="0"/>
                  <a:sym typeface="Wingdings" pitchFamily="2" charset="2"/>
                </a:rPr>
                <a:t>deforestation</a:t>
              </a:r>
              <a:endParaRPr lang="en-US" sz="3400" b="1" i="1" dirty="0">
                <a:latin typeface="Calibri" pitchFamily="34" charset="0"/>
              </a:endParaRPr>
            </a:p>
          </p:txBody>
        </p:sp>
        <p:grpSp>
          <p:nvGrpSpPr>
            <p:cNvPr id="8" name="Group 121"/>
            <p:cNvGrpSpPr>
              <a:grpSpLocks/>
            </p:cNvGrpSpPr>
            <p:nvPr/>
          </p:nvGrpSpPr>
          <p:grpSpPr bwMode="auto">
            <a:xfrm>
              <a:off x="3743324" y="762001"/>
              <a:ext cx="804842" cy="5353352"/>
              <a:chOff x="3743324" y="762001"/>
              <a:chExt cx="804842" cy="5353352"/>
            </a:xfrm>
          </p:grpSpPr>
          <p:sp>
            <p:nvSpPr>
              <p:cNvPr id="27722" name="Freeform 8"/>
              <p:cNvSpPr>
                <a:spLocks/>
              </p:cNvSpPr>
              <p:nvPr/>
            </p:nvSpPr>
            <p:spPr bwMode="auto">
              <a:xfrm rot="5400000">
                <a:off x="3736813" y="770100"/>
                <a:ext cx="819452" cy="803253"/>
              </a:xfrm>
              <a:custGeom>
                <a:avLst/>
                <a:gdLst>
                  <a:gd name="T0" fmla="*/ 0 w 559"/>
                  <a:gd name="T1" fmla="*/ 0 h 506"/>
                  <a:gd name="T2" fmla="*/ 2147483647 w 559"/>
                  <a:gd name="T3" fmla="*/ 2147483647 h 506"/>
                  <a:gd name="T4" fmla="*/ 2147483647 w 559"/>
                  <a:gd name="T5" fmla="*/ 0 h 506"/>
                  <a:gd name="T6" fmla="*/ 0 w 559"/>
                  <a:gd name="T7" fmla="*/ 0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0"/>
                    </a:moveTo>
                    <a:lnTo>
                      <a:pt x="279" y="505"/>
                    </a:lnTo>
                    <a:lnTo>
                      <a:pt x="558"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23" name="Freeform 10"/>
              <p:cNvSpPr>
                <a:spLocks/>
              </p:cNvSpPr>
              <p:nvPr/>
            </p:nvSpPr>
            <p:spPr bwMode="auto">
              <a:xfrm rot="5400000">
                <a:off x="3736813" y="1676294"/>
                <a:ext cx="819452" cy="803253"/>
              </a:xfrm>
              <a:custGeom>
                <a:avLst/>
                <a:gdLst>
                  <a:gd name="T0" fmla="*/ 0 w 559"/>
                  <a:gd name="T1" fmla="*/ 0 h 506"/>
                  <a:gd name="T2" fmla="*/ 2147483647 w 559"/>
                  <a:gd name="T3" fmla="*/ 2147483647 h 506"/>
                  <a:gd name="T4" fmla="*/ 2147483647 w 559"/>
                  <a:gd name="T5" fmla="*/ 0 h 506"/>
                  <a:gd name="T6" fmla="*/ 0 w 559"/>
                  <a:gd name="T7" fmla="*/ 0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0"/>
                    </a:moveTo>
                    <a:lnTo>
                      <a:pt x="279" y="505"/>
                    </a:lnTo>
                    <a:lnTo>
                      <a:pt x="558"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24" name="Freeform 48"/>
              <p:cNvSpPr>
                <a:spLocks/>
              </p:cNvSpPr>
              <p:nvPr/>
            </p:nvSpPr>
            <p:spPr bwMode="auto">
              <a:xfrm rot="5400000">
                <a:off x="3736019" y="4397014"/>
                <a:ext cx="819452" cy="804841"/>
              </a:xfrm>
              <a:custGeom>
                <a:avLst/>
                <a:gdLst>
                  <a:gd name="T0" fmla="*/ 0 w 559"/>
                  <a:gd name="T1" fmla="*/ 0 h 507"/>
                  <a:gd name="T2" fmla="*/ 2147483647 w 559"/>
                  <a:gd name="T3" fmla="*/ 2147483647 h 507"/>
                  <a:gd name="T4" fmla="*/ 2147483647 w 559"/>
                  <a:gd name="T5" fmla="*/ 0 h 507"/>
                  <a:gd name="T6" fmla="*/ 0 w 559"/>
                  <a:gd name="T7" fmla="*/ 0 h 507"/>
                  <a:gd name="T8" fmla="*/ 0 60000 65536"/>
                  <a:gd name="T9" fmla="*/ 0 60000 65536"/>
                  <a:gd name="T10" fmla="*/ 0 60000 65536"/>
                  <a:gd name="T11" fmla="*/ 0 60000 65536"/>
                  <a:gd name="T12" fmla="*/ 0 w 559"/>
                  <a:gd name="T13" fmla="*/ 0 h 507"/>
                  <a:gd name="T14" fmla="*/ 559 w 559"/>
                  <a:gd name="T15" fmla="*/ 507 h 507"/>
                </a:gdLst>
                <a:ahLst/>
                <a:cxnLst>
                  <a:cxn ang="T8">
                    <a:pos x="T0" y="T1"/>
                  </a:cxn>
                  <a:cxn ang="T9">
                    <a:pos x="T2" y="T3"/>
                  </a:cxn>
                  <a:cxn ang="T10">
                    <a:pos x="T4" y="T5"/>
                  </a:cxn>
                  <a:cxn ang="T11">
                    <a:pos x="T6" y="T7"/>
                  </a:cxn>
                </a:cxnLst>
                <a:rect l="T12" t="T13" r="T14" b="T15"/>
                <a:pathLst>
                  <a:path w="559" h="507">
                    <a:moveTo>
                      <a:pt x="0" y="0"/>
                    </a:moveTo>
                    <a:lnTo>
                      <a:pt x="279" y="506"/>
                    </a:lnTo>
                    <a:lnTo>
                      <a:pt x="558"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25" name="Freeform 54"/>
              <p:cNvSpPr>
                <a:spLocks/>
              </p:cNvSpPr>
              <p:nvPr/>
            </p:nvSpPr>
            <p:spPr bwMode="auto">
              <a:xfrm rot="5400000">
                <a:off x="3736080" y="2583221"/>
                <a:ext cx="820918" cy="8032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726" name="Freeform 48"/>
              <p:cNvSpPr>
                <a:spLocks/>
              </p:cNvSpPr>
              <p:nvPr/>
            </p:nvSpPr>
            <p:spPr bwMode="auto">
              <a:xfrm rot="5400000">
                <a:off x="3736019" y="5303206"/>
                <a:ext cx="819452" cy="804841"/>
              </a:xfrm>
              <a:custGeom>
                <a:avLst/>
                <a:gdLst>
                  <a:gd name="T0" fmla="*/ 0 w 559"/>
                  <a:gd name="T1" fmla="*/ 0 h 507"/>
                  <a:gd name="T2" fmla="*/ 2147483647 w 559"/>
                  <a:gd name="T3" fmla="*/ 2147483647 h 507"/>
                  <a:gd name="T4" fmla="*/ 2147483647 w 559"/>
                  <a:gd name="T5" fmla="*/ 0 h 507"/>
                  <a:gd name="T6" fmla="*/ 0 w 559"/>
                  <a:gd name="T7" fmla="*/ 0 h 507"/>
                  <a:gd name="T8" fmla="*/ 0 60000 65536"/>
                  <a:gd name="T9" fmla="*/ 0 60000 65536"/>
                  <a:gd name="T10" fmla="*/ 0 60000 65536"/>
                  <a:gd name="T11" fmla="*/ 0 60000 65536"/>
                  <a:gd name="T12" fmla="*/ 0 w 559"/>
                  <a:gd name="T13" fmla="*/ 0 h 507"/>
                  <a:gd name="T14" fmla="*/ 559 w 559"/>
                  <a:gd name="T15" fmla="*/ 507 h 507"/>
                </a:gdLst>
                <a:ahLst/>
                <a:cxnLst>
                  <a:cxn ang="T8">
                    <a:pos x="T0" y="T1"/>
                  </a:cxn>
                  <a:cxn ang="T9">
                    <a:pos x="T2" y="T3"/>
                  </a:cxn>
                  <a:cxn ang="T10">
                    <a:pos x="T4" y="T5"/>
                  </a:cxn>
                  <a:cxn ang="T11">
                    <a:pos x="T6" y="T7"/>
                  </a:cxn>
                </a:cxnLst>
                <a:rect l="T12" t="T13" r="T14" b="T15"/>
                <a:pathLst>
                  <a:path w="559" h="507">
                    <a:moveTo>
                      <a:pt x="0" y="0"/>
                    </a:moveTo>
                    <a:lnTo>
                      <a:pt x="279" y="506"/>
                    </a:lnTo>
                    <a:lnTo>
                      <a:pt x="558"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27" name="Freeform 54"/>
              <p:cNvSpPr>
                <a:spLocks/>
              </p:cNvSpPr>
              <p:nvPr/>
            </p:nvSpPr>
            <p:spPr bwMode="auto">
              <a:xfrm rot="5400000">
                <a:off x="3736080" y="3490881"/>
                <a:ext cx="820918" cy="8032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9" name="Group 86"/>
            <p:cNvGrpSpPr>
              <a:grpSpLocks/>
            </p:cNvGrpSpPr>
            <p:nvPr/>
          </p:nvGrpSpPr>
          <p:grpSpPr bwMode="auto">
            <a:xfrm>
              <a:off x="1992147" y="3457575"/>
              <a:ext cx="381000" cy="447519"/>
              <a:chOff x="1988251" y="3051209"/>
              <a:chExt cx="817541" cy="806260"/>
            </a:xfrm>
          </p:grpSpPr>
          <p:sp>
            <p:nvSpPr>
              <p:cNvPr id="27718" name="Freeform 20"/>
              <p:cNvSpPr>
                <a:spLocks/>
              </p:cNvSpPr>
              <p:nvPr/>
            </p:nvSpPr>
            <p:spPr bwMode="auto">
              <a:xfrm rot="5400000">
                <a:off x="2002952" y="3036508"/>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719" name="Freeform 37"/>
              <p:cNvSpPr>
                <a:spLocks/>
              </p:cNvSpPr>
              <p:nvPr/>
            </p:nvSpPr>
            <p:spPr bwMode="auto">
              <a:xfrm rot="5400000">
                <a:off x="2418073" y="3242532"/>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20" name="Freeform 38"/>
              <p:cNvSpPr>
                <a:spLocks/>
              </p:cNvSpPr>
              <p:nvPr/>
            </p:nvSpPr>
            <p:spPr bwMode="auto">
              <a:xfrm rot="5400000">
                <a:off x="2003013" y="3469017"/>
                <a:ext cx="375277" cy="401627"/>
              </a:xfrm>
              <a:custGeom>
                <a:avLst/>
                <a:gdLst>
                  <a:gd name="T0" fmla="*/ 0 w 256"/>
                  <a:gd name="T1" fmla="*/ 2147483647 h 253"/>
                  <a:gd name="T2" fmla="*/ 2147483647 w 256"/>
                  <a:gd name="T3" fmla="*/ 0 h 253"/>
                  <a:gd name="T4" fmla="*/ 2147483647 w 256"/>
                  <a:gd name="T5" fmla="*/ 2147483647 h 253"/>
                  <a:gd name="T6" fmla="*/ 0 w 256"/>
                  <a:gd name="T7" fmla="*/ 2147483647 h 253"/>
                  <a:gd name="T8" fmla="*/ 0 60000 65536"/>
                  <a:gd name="T9" fmla="*/ 0 60000 65536"/>
                  <a:gd name="T10" fmla="*/ 0 60000 65536"/>
                  <a:gd name="T11" fmla="*/ 0 60000 65536"/>
                  <a:gd name="T12" fmla="*/ 0 w 256"/>
                  <a:gd name="T13" fmla="*/ 0 h 253"/>
                  <a:gd name="T14" fmla="*/ 256 w 256"/>
                  <a:gd name="T15" fmla="*/ 253 h 253"/>
                </a:gdLst>
                <a:ahLst/>
                <a:cxnLst>
                  <a:cxn ang="T8">
                    <a:pos x="T0" y="T1"/>
                  </a:cxn>
                  <a:cxn ang="T9">
                    <a:pos x="T2" y="T3"/>
                  </a:cxn>
                  <a:cxn ang="T10">
                    <a:pos x="T4" y="T5"/>
                  </a:cxn>
                  <a:cxn ang="T11">
                    <a:pos x="T6" y="T7"/>
                  </a:cxn>
                </a:cxnLst>
                <a:rect l="T12" t="T13" r="T14" b="T15"/>
                <a:pathLst>
                  <a:path w="256" h="253">
                    <a:moveTo>
                      <a:pt x="0" y="252"/>
                    </a:moveTo>
                    <a:lnTo>
                      <a:pt x="128" y="0"/>
                    </a:lnTo>
                    <a:lnTo>
                      <a:pt x="255"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21" name="Freeform 64"/>
              <p:cNvSpPr>
                <a:spLocks/>
              </p:cNvSpPr>
              <p:nvPr/>
            </p:nvSpPr>
            <p:spPr bwMode="auto">
              <a:xfrm rot="5400000">
                <a:off x="2003747" y="3260123"/>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10" name="Group 125"/>
            <p:cNvGrpSpPr>
              <a:grpSpLocks/>
            </p:cNvGrpSpPr>
            <p:nvPr/>
          </p:nvGrpSpPr>
          <p:grpSpPr bwMode="auto">
            <a:xfrm>
              <a:off x="2881249" y="1667380"/>
              <a:ext cx="817541" cy="3587175"/>
              <a:chOff x="2881249" y="1667380"/>
              <a:chExt cx="817541" cy="3587175"/>
            </a:xfrm>
          </p:grpSpPr>
          <p:sp>
            <p:nvSpPr>
              <p:cNvPr id="27710" name="Freeform 23"/>
              <p:cNvSpPr>
                <a:spLocks/>
              </p:cNvSpPr>
              <p:nvPr/>
            </p:nvSpPr>
            <p:spPr bwMode="auto">
              <a:xfrm rot="5400000">
                <a:off x="2872417" y="1676212"/>
                <a:ext cx="820918" cy="803254"/>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80" y="0"/>
                    </a:lnTo>
                    <a:lnTo>
                      <a:pt x="559" y="505"/>
                    </a:lnTo>
                    <a:lnTo>
                      <a:pt x="0" y="505"/>
                    </a:lnTo>
                  </a:path>
                </a:pathLst>
              </a:custGeom>
              <a:pattFill prst="wdDnDiag">
                <a:fgClr>
                  <a:srgbClr val="000000"/>
                </a:fgClr>
                <a:bgClr>
                  <a:srgbClr val="FFFF00"/>
                </a:bgClr>
              </a:pattFill>
              <a:ln w="9525">
                <a:noFill/>
                <a:round/>
                <a:headEnd/>
                <a:tailEnd/>
              </a:ln>
            </p:spPr>
            <p:txBody>
              <a:bodyPr/>
              <a:lstStyle/>
              <a:p>
                <a:endParaRPr lang="en-GB"/>
              </a:p>
            </p:txBody>
          </p:sp>
          <p:grpSp>
            <p:nvGrpSpPr>
              <p:cNvPr id="11" name="Group 92"/>
              <p:cNvGrpSpPr>
                <a:grpSpLocks/>
              </p:cNvGrpSpPr>
              <p:nvPr/>
            </p:nvGrpSpPr>
            <p:grpSpPr bwMode="auto">
              <a:xfrm>
                <a:off x="2881249" y="2598749"/>
                <a:ext cx="817541" cy="794533"/>
                <a:chOff x="3720168" y="3074663"/>
                <a:chExt cx="817541" cy="794533"/>
              </a:xfrm>
            </p:grpSpPr>
            <p:sp>
              <p:nvSpPr>
                <p:cNvPr id="27714" name="Freeform 13"/>
                <p:cNvSpPr>
                  <a:spLocks/>
                </p:cNvSpPr>
                <p:nvPr/>
              </p:nvSpPr>
              <p:spPr bwMode="auto">
                <a:xfrm rot="5400000">
                  <a:off x="3734869" y="3059962"/>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8"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715" name="Freeform 31"/>
                <p:cNvSpPr>
                  <a:spLocks/>
                </p:cNvSpPr>
                <p:nvPr/>
              </p:nvSpPr>
              <p:spPr bwMode="auto">
                <a:xfrm rot="5400000">
                  <a:off x="4149990" y="3254260"/>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8"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16" name="Freeform 32"/>
                <p:cNvSpPr>
                  <a:spLocks/>
                </p:cNvSpPr>
                <p:nvPr/>
              </p:nvSpPr>
              <p:spPr bwMode="auto">
                <a:xfrm rot="5400000">
                  <a:off x="3734870" y="3480684"/>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openDmnd">
                  <a:fgClr>
                    <a:srgbClr val="000000"/>
                  </a:fgClr>
                  <a:bgClr>
                    <a:srgbClr val="FF0000"/>
                  </a:bgClr>
                </a:pattFill>
                <a:ln w="9525">
                  <a:noFill/>
                  <a:round/>
                  <a:headEnd/>
                  <a:tailEnd/>
                </a:ln>
              </p:spPr>
              <p:txBody>
                <a:bodyPr/>
                <a:lstStyle/>
                <a:p>
                  <a:endParaRPr lang="en-GB"/>
                </a:p>
              </p:txBody>
            </p:sp>
            <p:sp>
              <p:nvSpPr>
                <p:cNvPr id="27717" name="Freeform 57"/>
                <p:cNvSpPr>
                  <a:spLocks/>
                </p:cNvSpPr>
                <p:nvPr/>
              </p:nvSpPr>
              <p:spPr bwMode="auto">
                <a:xfrm rot="5400000">
                  <a:off x="3735663" y="3271849"/>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sp>
            <p:nvSpPr>
              <p:cNvPr id="27712" name="Freeform 67"/>
              <p:cNvSpPr>
                <a:spLocks/>
              </p:cNvSpPr>
              <p:nvPr/>
            </p:nvSpPr>
            <p:spPr bwMode="auto">
              <a:xfrm rot="5400000">
                <a:off x="2873150" y="4443202"/>
                <a:ext cx="819452" cy="803254"/>
              </a:xfrm>
              <a:custGeom>
                <a:avLst/>
                <a:gdLst>
                  <a:gd name="T0" fmla="*/ 0 w 559"/>
                  <a:gd name="T1" fmla="*/ 2147483647 h 506"/>
                  <a:gd name="T2" fmla="*/ 2147483647 w 559"/>
                  <a:gd name="T3" fmla="*/ 0 h 506"/>
                  <a:gd name="T4" fmla="*/ 2147483647 w 559"/>
                  <a:gd name="T5" fmla="*/ 2147483647 h 506"/>
                  <a:gd name="T6" fmla="*/ 0 w 559"/>
                  <a:gd name="T7" fmla="*/ 2147483647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505"/>
                    </a:moveTo>
                    <a:lnTo>
                      <a:pt x="279" y="0"/>
                    </a:lnTo>
                    <a:lnTo>
                      <a:pt x="558" y="505"/>
                    </a:lnTo>
                    <a:lnTo>
                      <a:pt x="0" y="505"/>
                    </a:lnTo>
                  </a:path>
                </a:pathLst>
              </a:custGeom>
              <a:pattFill prst="dkVert">
                <a:fgClr>
                  <a:srgbClr val="000000"/>
                </a:fgClr>
                <a:bgClr>
                  <a:srgbClr val="0000FF"/>
                </a:bgClr>
              </a:pattFill>
              <a:ln w="9525">
                <a:noFill/>
                <a:round/>
                <a:headEnd/>
                <a:tailEnd/>
              </a:ln>
            </p:spPr>
            <p:txBody>
              <a:bodyPr/>
              <a:lstStyle/>
              <a:p>
                <a:endParaRPr lang="en-GB"/>
              </a:p>
            </p:txBody>
          </p:sp>
          <p:sp>
            <p:nvSpPr>
              <p:cNvPr id="27713" name="Freeform 30"/>
              <p:cNvSpPr>
                <a:spLocks/>
              </p:cNvSpPr>
              <p:nvPr/>
            </p:nvSpPr>
            <p:spPr bwMode="auto">
              <a:xfrm rot="5400000">
                <a:off x="2872418" y="3512565"/>
                <a:ext cx="820918" cy="803253"/>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79" y="0"/>
                    </a:lnTo>
                    <a:lnTo>
                      <a:pt x="559" y="505"/>
                    </a:lnTo>
                    <a:lnTo>
                      <a:pt x="0" y="505"/>
                    </a:lnTo>
                  </a:path>
                </a:pathLst>
              </a:custGeom>
              <a:pattFill prst="openDmnd">
                <a:fgClr>
                  <a:srgbClr val="000000"/>
                </a:fgClr>
                <a:bgClr>
                  <a:srgbClr val="FF0000"/>
                </a:bgClr>
              </a:pattFill>
              <a:ln w="9525">
                <a:noFill/>
                <a:round/>
                <a:headEnd/>
                <a:tailEnd/>
              </a:ln>
            </p:spPr>
            <p:txBody>
              <a:bodyPr/>
              <a:lstStyle/>
              <a:p>
                <a:endParaRPr lang="en-GB"/>
              </a:p>
            </p:txBody>
          </p:sp>
        </p:grpSp>
        <p:grpSp>
          <p:nvGrpSpPr>
            <p:cNvPr id="12" name="Group 122"/>
            <p:cNvGrpSpPr>
              <a:grpSpLocks/>
            </p:cNvGrpSpPr>
            <p:nvPr/>
          </p:nvGrpSpPr>
          <p:grpSpPr bwMode="auto">
            <a:xfrm>
              <a:off x="3748025" y="1209566"/>
              <a:ext cx="803254" cy="4446236"/>
              <a:chOff x="3748025" y="1209566"/>
              <a:chExt cx="803254" cy="4446236"/>
            </a:xfrm>
          </p:grpSpPr>
          <p:sp>
            <p:nvSpPr>
              <p:cNvPr id="27705" name="Freeform 22"/>
              <p:cNvSpPr>
                <a:spLocks/>
              </p:cNvSpPr>
              <p:nvPr/>
            </p:nvSpPr>
            <p:spPr bwMode="auto">
              <a:xfrm rot="5400000">
                <a:off x="3739193" y="3938118"/>
                <a:ext cx="820918" cy="803254"/>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79" y="0"/>
                    </a:lnTo>
                    <a:lnTo>
                      <a:pt x="559" y="505"/>
                    </a:lnTo>
                    <a:lnTo>
                      <a:pt x="0" y="505"/>
                    </a:lnTo>
                  </a:path>
                </a:pathLst>
              </a:custGeom>
              <a:pattFill prst="wdDnDiag">
                <a:fgClr>
                  <a:srgbClr val="000000"/>
                </a:fgClr>
                <a:bgClr>
                  <a:srgbClr val="FFFF00"/>
                </a:bgClr>
              </a:pattFill>
              <a:ln w="9525">
                <a:noFill/>
                <a:round/>
                <a:headEnd/>
                <a:tailEnd/>
              </a:ln>
            </p:spPr>
            <p:txBody>
              <a:bodyPr/>
              <a:lstStyle/>
              <a:p>
                <a:endParaRPr lang="en-GB"/>
              </a:p>
            </p:txBody>
          </p:sp>
          <p:sp>
            <p:nvSpPr>
              <p:cNvPr id="27706" name="Freeform 30"/>
              <p:cNvSpPr>
                <a:spLocks/>
              </p:cNvSpPr>
              <p:nvPr/>
            </p:nvSpPr>
            <p:spPr bwMode="auto">
              <a:xfrm rot="5400000">
                <a:off x="3739193" y="2123994"/>
                <a:ext cx="820918" cy="803253"/>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79" y="0"/>
                    </a:lnTo>
                    <a:lnTo>
                      <a:pt x="559" y="505"/>
                    </a:lnTo>
                    <a:lnTo>
                      <a:pt x="0" y="505"/>
                    </a:lnTo>
                  </a:path>
                </a:pathLst>
              </a:custGeom>
              <a:pattFill prst="openDmnd">
                <a:fgClr>
                  <a:srgbClr val="000000"/>
                </a:fgClr>
                <a:bgClr>
                  <a:srgbClr val="FF0000"/>
                </a:bgClr>
              </a:pattFill>
              <a:ln w="9525">
                <a:noFill/>
                <a:round/>
                <a:headEnd/>
                <a:tailEnd/>
              </a:ln>
            </p:spPr>
            <p:txBody>
              <a:bodyPr/>
              <a:lstStyle/>
              <a:p>
                <a:endParaRPr lang="en-GB"/>
              </a:p>
            </p:txBody>
          </p:sp>
          <p:sp>
            <p:nvSpPr>
              <p:cNvPr id="27707" name="Freeform 53"/>
              <p:cNvSpPr>
                <a:spLocks/>
              </p:cNvSpPr>
              <p:nvPr/>
            </p:nvSpPr>
            <p:spPr bwMode="auto">
              <a:xfrm rot="5400000">
                <a:off x="3739926" y="1217665"/>
                <a:ext cx="819452" cy="803254"/>
              </a:xfrm>
              <a:custGeom>
                <a:avLst/>
                <a:gdLst>
                  <a:gd name="T0" fmla="*/ 0 w 559"/>
                  <a:gd name="T1" fmla="*/ 2147483647 h 506"/>
                  <a:gd name="T2" fmla="*/ 2147483647 w 559"/>
                  <a:gd name="T3" fmla="*/ 0 h 506"/>
                  <a:gd name="T4" fmla="*/ 2147483647 w 559"/>
                  <a:gd name="T5" fmla="*/ 2147483647 h 506"/>
                  <a:gd name="T6" fmla="*/ 0 w 559"/>
                  <a:gd name="T7" fmla="*/ 2147483647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505"/>
                    </a:moveTo>
                    <a:lnTo>
                      <a:pt x="279" y="0"/>
                    </a:lnTo>
                    <a:lnTo>
                      <a:pt x="558" y="505"/>
                    </a:lnTo>
                    <a:lnTo>
                      <a:pt x="0" y="505"/>
                    </a:lnTo>
                  </a:path>
                </a:pathLst>
              </a:custGeom>
              <a:pattFill prst="dkVert">
                <a:fgClr>
                  <a:srgbClr val="000000"/>
                </a:fgClr>
                <a:bgClr>
                  <a:srgbClr val="0000FF"/>
                </a:bgClr>
              </a:pattFill>
              <a:ln w="9525">
                <a:noFill/>
                <a:round/>
                <a:headEnd/>
                <a:tailEnd/>
              </a:ln>
            </p:spPr>
            <p:txBody>
              <a:bodyPr/>
              <a:lstStyle/>
              <a:p>
                <a:endParaRPr lang="en-GB"/>
              </a:p>
            </p:txBody>
          </p:sp>
          <p:sp>
            <p:nvSpPr>
              <p:cNvPr id="27708" name="Freeform 56"/>
              <p:cNvSpPr>
                <a:spLocks/>
              </p:cNvSpPr>
              <p:nvPr/>
            </p:nvSpPr>
            <p:spPr bwMode="auto">
              <a:xfrm rot="5400000">
                <a:off x="3739926" y="4844449"/>
                <a:ext cx="819452" cy="803254"/>
              </a:xfrm>
              <a:custGeom>
                <a:avLst/>
                <a:gdLst>
                  <a:gd name="T0" fmla="*/ 0 w 559"/>
                  <a:gd name="T1" fmla="*/ 2147483647 h 506"/>
                  <a:gd name="T2" fmla="*/ 2147483647 w 559"/>
                  <a:gd name="T3" fmla="*/ 0 h 506"/>
                  <a:gd name="T4" fmla="*/ 2147483647 w 559"/>
                  <a:gd name="T5" fmla="*/ 2147483647 h 506"/>
                  <a:gd name="T6" fmla="*/ 0 w 559"/>
                  <a:gd name="T7" fmla="*/ 2147483647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505"/>
                    </a:moveTo>
                    <a:lnTo>
                      <a:pt x="279" y="0"/>
                    </a:lnTo>
                    <a:lnTo>
                      <a:pt x="558" y="505"/>
                    </a:lnTo>
                    <a:lnTo>
                      <a:pt x="0" y="505"/>
                    </a:lnTo>
                  </a:path>
                </a:pathLst>
              </a:custGeom>
              <a:pattFill prst="dkVert">
                <a:fgClr>
                  <a:srgbClr val="000000"/>
                </a:fgClr>
                <a:bgClr>
                  <a:srgbClr val="0000FF"/>
                </a:bgClr>
              </a:pattFill>
              <a:ln w="9525">
                <a:noFill/>
                <a:round/>
                <a:headEnd/>
                <a:tailEnd/>
              </a:ln>
            </p:spPr>
            <p:txBody>
              <a:bodyPr/>
              <a:lstStyle/>
              <a:p>
                <a:endParaRPr lang="en-GB"/>
              </a:p>
            </p:txBody>
          </p:sp>
          <p:sp>
            <p:nvSpPr>
              <p:cNvPr id="27709" name="Freeform 30"/>
              <p:cNvSpPr>
                <a:spLocks/>
              </p:cNvSpPr>
              <p:nvPr/>
            </p:nvSpPr>
            <p:spPr bwMode="auto">
              <a:xfrm rot="5400000">
                <a:off x="3739193" y="3031056"/>
                <a:ext cx="820918" cy="803253"/>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79" y="0"/>
                    </a:lnTo>
                    <a:lnTo>
                      <a:pt x="559" y="505"/>
                    </a:lnTo>
                    <a:lnTo>
                      <a:pt x="0" y="505"/>
                    </a:lnTo>
                  </a:path>
                </a:pathLst>
              </a:custGeom>
              <a:pattFill prst="openDmnd">
                <a:fgClr>
                  <a:srgbClr val="000000"/>
                </a:fgClr>
                <a:bgClr>
                  <a:srgbClr val="FF0000"/>
                </a:bgClr>
              </a:pattFill>
              <a:ln w="9525">
                <a:noFill/>
                <a:round/>
                <a:headEnd/>
                <a:tailEnd/>
              </a:ln>
            </p:spPr>
            <p:txBody>
              <a:bodyPr/>
              <a:lstStyle/>
              <a:p>
                <a:endParaRPr lang="en-GB"/>
              </a:p>
            </p:txBody>
          </p:sp>
        </p:grpSp>
        <p:sp>
          <p:nvSpPr>
            <p:cNvPr id="27677" name="Freeform 20"/>
            <p:cNvSpPr>
              <a:spLocks/>
            </p:cNvSpPr>
            <p:nvPr/>
          </p:nvSpPr>
          <p:spPr bwMode="auto">
            <a:xfrm rot="5400000">
              <a:off x="1982359" y="3010163"/>
              <a:ext cx="207486" cy="187910"/>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678" name="Freeform 37"/>
            <p:cNvSpPr>
              <a:spLocks/>
            </p:cNvSpPr>
            <p:nvPr/>
          </p:nvSpPr>
          <p:spPr bwMode="auto">
            <a:xfrm rot="5400000">
              <a:off x="2174397" y="3124447"/>
              <a:ext cx="207486" cy="187171"/>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679" name="Freeform 64"/>
            <p:cNvSpPr>
              <a:spLocks/>
            </p:cNvSpPr>
            <p:nvPr/>
          </p:nvSpPr>
          <p:spPr bwMode="auto">
            <a:xfrm rot="5400000">
              <a:off x="1981308" y="3134211"/>
              <a:ext cx="207486" cy="187171"/>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680" name="Freeform 20"/>
            <p:cNvSpPr>
              <a:spLocks/>
            </p:cNvSpPr>
            <p:nvPr/>
          </p:nvSpPr>
          <p:spPr bwMode="auto">
            <a:xfrm rot="5400000">
              <a:off x="1982359" y="3257813"/>
              <a:ext cx="207486" cy="187910"/>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grpSp>
          <p:nvGrpSpPr>
            <p:cNvPr id="13" name="Group 128"/>
            <p:cNvGrpSpPr>
              <a:grpSpLocks/>
            </p:cNvGrpSpPr>
            <p:nvPr/>
          </p:nvGrpSpPr>
          <p:grpSpPr bwMode="auto">
            <a:xfrm>
              <a:off x="2435277" y="3019300"/>
              <a:ext cx="404750" cy="656934"/>
              <a:chOff x="2385950" y="3019300"/>
              <a:chExt cx="404750" cy="656934"/>
            </a:xfrm>
          </p:grpSpPr>
          <p:sp>
            <p:nvSpPr>
              <p:cNvPr id="27700" name="Freeform 17"/>
              <p:cNvSpPr>
                <a:spLocks/>
              </p:cNvSpPr>
              <p:nvPr/>
            </p:nvSpPr>
            <p:spPr bwMode="auto">
              <a:xfrm rot="5400000">
                <a:off x="2429568" y="3028132"/>
                <a:ext cx="363718" cy="3460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79" y="505"/>
                    </a:lnTo>
                    <a:lnTo>
                      <a:pt x="559"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01" name="Freeform 20"/>
              <p:cNvSpPr>
                <a:spLocks/>
              </p:cNvSpPr>
              <p:nvPr/>
            </p:nvSpPr>
            <p:spPr bwMode="auto">
              <a:xfrm rot="5400000">
                <a:off x="2399912" y="3233938"/>
                <a:ext cx="207486" cy="187910"/>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702" name="Freeform 37"/>
              <p:cNvSpPr>
                <a:spLocks/>
              </p:cNvSpPr>
              <p:nvPr/>
            </p:nvSpPr>
            <p:spPr bwMode="auto">
              <a:xfrm rot="5400000">
                <a:off x="2593372" y="3348222"/>
                <a:ext cx="207486" cy="187171"/>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03" name="Freeform 64"/>
              <p:cNvSpPr>
                <a:spLocks/>
              </p:cNvSpPr>
              <p:nvPr/>
            </p:nvSpPr>
            <p:spPr bwMode="auto">
              <a:xfrm rot="5400000">
                <a:off x="2400283" y="3357986"/>
                <a:ext cx="207486" cy="187171"/>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704" name="Freeform 11"/>
              <p:cNvSpPr>
                <a:spLocks/>
              </p:cNvSpPr>
              <p:nvPr/>
            </p:nvSpPr>
            <p:spPr bwMode="auto">
              <a:xfrm rot="5400000">
                <a:off x="2383492" y="3448283"/>
                <a:ext cx="230409" cy="225493"/>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grpSp>
        <p:grpSp>
          <p:nvGrpSpPr>
            <p:cNvPr id="14" name="Group 127"/>
            <p:cNvGrpSpPr>
              <a:grpSpLocks/>
            </p:cNvGrpSpPr>
            <p:nvPr/>
          </p:nvGrpSpPr>
          <p:grpSpPr bwMode="auto">
            <a:xfrm>
              <a:off x="2447152" y="3518075"/>
              <a:ext cx="392875" cy="796625"/>
              <a:chOff x="2399800" y="3518075"/>
              <a:chExt cx="392875" cy="796625"/>
            </a:xfrm>
          </p:grpSpPr>
          <p:sp>
            <p:nvSpPr>
              <p:cNvPr id="27698" name="Freeform 62"/>
              <p:cNvSpPr>
                <a:spLocks/>
              </p:cNvSpPr>
              <p:nvPr/>
            </p:nvSpPr>
            <p:spPr bwMode="auto">
              <a:xfrm rot="5400000">
                <a:off x="2411675" y="3518075"/>
                <a:ext cx="381000" cy="381000"/>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699" name="Freeform 62"/>
              <p:cNvSpPr>
                <a:spLocks/>
              </p:cNvSpPr>
              <p:nvPr/>
            </p:nvSpPr>
            <p:spPr bwMode="auto">
              <a:xfrm rot="5400000">
                <a:off x="2399800" y="3933700"/>
                <a:ext cx="381000" cy="381000"/>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15" name="Group 111"/>
            <p:cNvGrpSpPr>
              <a:grpSpLocks/>
            </p:cNvGrpSpPr>
            <p:nvPr/>
          </p:nvGrpSpPr>
          <p:grpSpPr bwMode="auto">
            <a:xfrm>
              <a:off x="2002047" y="3930600"/>
              <a:ext cx="381000" cy="447519"/>
              <a:chOff x="1988251" y="3051209"/>
              <a:chExt cx="817541" cy="806260"/>
            </a:xfrm>
          </p:grpSpPr>
          <p:sp>
            <p:nvSpPr>
              <p:cNvPr id="27694" name="Freeform 20"/>
              <p:cNvSpPr>
                <a:spLocks/>
              </p:cNvSpPr>
              <p:nvPr/>
            </p:nvSpPr>
            <p:spPr bwMode="auto">
              <a:xfrm rot="5400000">
                <a:off x="2002952" y="3036508"/>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695" name="Freeform 37"/>
              <p:cNvSpPr>
                <a:spLocks/>
              </p:cNvSpPr>
              <p:nvPr/>
            </p:nvSpPr>
            <p:spPr bwMode="auto">
              <a:xfrm rot="5400000">
                <a:off x="2418073" y="3242532"/>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696" name="Freeform 38"/>
              <p:cNvSpPr>
                <a:spLocks/>
              </p:cNvSpPr>
              <p:nvPr/>
            </p:nvSpPr>
            <p:spPr bwMode="auto">
              <a:xfrm rot="5400000">
                <a:off x="2003013" y="3469017"/>
                <a:ext cx="375277" cy="401627"/>
              </a:xfrm>
              <a:custGeom>
                <a:avLst/>
                <a:gdLst>
                  <a:gd name="T0" fmla="*/ 0 w 256"/>
                  <a:gd name="T1" fmla="*/ 2147483647 h 253"/>
                  <a:gd name="T2" fmla="*/ 2147483647 w 256"/>
                  <a:gd name="T3" fmla="*/ 0 h 253"/>
                  <a:gd name="T4" fmla="*/ 2147483647 w 256"/>
                  <a:gd name="T5" fmla="*/ 2147483647 h 253"/>
                  <a:gd name="T6" fmla="*/ 0 w 256"/>
                  <a:gd name="T7" fmla="*/ 2147483647 h 253"/>
                  <a:gd name="T8" fmla="*/ 0 60000 65536"/>
                  <a:gd name="T9" fmla="*/ 0 60000 65536"/>
                  <a:gd name="T10" fmla="*/ 0 60000 65536"/>
                  <a:gd name="T11" fmla="*/ 0 60000 65536"/>
                  <a:gd name="T12" fmla="*/ 0 w 256"/>
                  <a:gd name="T13" fmla="*/ 0 h 253"/>
                  <a:gd name="T14" fmla="*/ 256 w 256"/>
                  <a:gd name="T15" fmla="*/ 253 h 253"/>
                </a:gdLst>
                <a:ahLst/>
                <a:cxnLst>
                  <a:cxn ang="T8">
                    <a:pos x="T0" y="T1"/>
                  </a:cxn>
                  <a:cxn ang="T9">
                    <a:pos x="T2" y="T3"/>
                  </a:cxn>
                  <a:cxn ang="T10">
                    <a:pos x="T4" y="T5"/>
                  </a:cxn>
                  <a:cxn ang="T11">
                    <a:pos x="T6" y="T7"/>
                  </a:cxn>
                </a:cxnLst>
                <a:rect l="T12" t="T13" r="T14" b="T15"/>
                <a:pathLst>
                  <a:path w="256" h="253">
                    <a:moveTo>
                      <a:pt x="0" y="252"/>
                    </a:moveTo>
                    <a:lnTo>
                      <a:pt x="128" y="0"/>
                    </a:lnTo>
                    <a:lnTo>
                      <a:pt x="255"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697" name="Freeform 64"/>
              <p:cNvSpPr>
                <a:spLocks/>
              </p:cNvSpPr>
              <p:nvPr/>
            </p:nvSpPr>
            <p:spPr bwMode="auto">
              <a:xfrm rot="5400000">
                <a:off x="2003747" y="3260123"/>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sp>
          <p:nvSpPr>
            <p:cNvPr id="27684" name="Freeform 17"/>
            <p:cNvSpPr>
              <a:spLocks/>
            </p:cNvSpPr>
            <p:nvPr/>
          </p:nvSpPr>
          <p:spPr bwMode="auto">
            <a:xfrm rot="5400000">
              <a:off x="2000093" y="2788657"/>
              <a:ext cx="363718" cy="3460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79" y="505"/>
                  </a:lnTo>
                  <a:lnTo>
                    <a:pt x="559"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685" name="Freeform 19"/>
            <p:cNvSpPr>
              <a:spLocks/>
            </p:cNvSpPr>
            <p:nvPr/>
          </p:nvSpPr>
          <p:spPr bwMode="auto">
            <a:xfrm rot="5400000">
              <a:off x="1975929" y="1832200"/>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8" y="253"/>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grpSp>
          <p:nvGrpSpPr>
            <p:cNvPr id="16" name="Group 129"/>
            <p:cNvGrpSpPr>
              <a:grpSpLocks/>
            </p:cNvGrpSpPr>
            <p:nvPr/>
          </p:nvGrpSpPr>
          <p:grpSpPr bwMode="auto">
            <a:xfrm>
              <a:off x="2397825" y="1635126"/>
              <a:ext cx="442202" cy="1505635"/>
              <a:chOff x="2374075" y="1635126"/>
              <a:chExt cx="442202" cy="1505635"/>
            </a:xfrm>
          </p:grpSpPr>
          <p:sp>
            <p:nvSpPr>
              <p:cNvPr id="27688" name="Freeform 19"/>
              <p:cNvSpPr>
                <a:spLocks/>
              </p:cNvSpPr>
              <p:nvPr/>
            </p:nvSpPr>
            <p:spPr bwMode="auto">
              <a:xfrm rot="5400000">
                <a:off x="2417279" y="1620425"/>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8" y="253"/>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689" name="Freeform 41"/>
              <p:cNvSpPr>
                <a:spLocks/>
              </p:cNvSpPr>
              <p:nvPr/>
            </p:nvSpPr>
            <p:spPr bwMode="auto">
              <a:xfrm rot="5400000">
                <a:off x="2387983" y="2536317"/>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8" y="252"/>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690" name="Freeform 42"/>
              <p:cNvSpPr>
                <a:spLocks/>
              </p:cNvSpPr>
              <p:nvPr/>
            </p:nvSpPr>
            <p:spPr bwMode="auto">
              <a:xfrm rot="5400000">
                <a:off x="2418866" y="2052873"/>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7" y="253"/>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691" name="Freeform 61"/>
              <p:cNvSpPr>
                <a:spLocks/>
              </p:cNvSpPr>
              <p:nvPr/>
            </p:nvSpPr>
            <p:spPr bwMode="auto">
              <a:xfrm rot="5400000">
                <a:off x="2418073" y="1844039"/>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sp>
            <p:nvSpPr>
              <p:cNvPr id="27692" name="Freeform 61"/>
              <p:cNvSpPr>
                <a:spLocks/>
              </p:cNvSpPr>
              <p:nvPr/>
            </p:nvSpPr>
            <p:spPr bwMode="auto">
              <a:xfrm rot="5400000">
                <a:off x="2428558" y="2753042"/>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sp>
            <p:nvSpPr>
              <p:cNvPr id="27693" name="Freeform 19"/>
              <p:cNvSpPr>
                <a:spLocks/>
              </p:cNvSpPr>
              <p:nvPr/>
            </p:nvSpPr>
            <p:spPr bwMode="auto">
              <a:xfrm rot="5400000" flipV="1">
                <a:off x="2408477" y="2289741"/>
                <a:ext cx="373811" cy="414383"/>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8" y="253"/>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grpSp>
        <p:sp>
          <p:nvSpPr>
            <p:cNvPr id="27687" name="Freeform 61"/>
            <p:cNvSpPr>
              <a:spLocks/>
            </p:cNvSpPr>
            <p:nvPr/>
          </p:nvSpPr>
          <p:spPr bwMode="auto">
            <a:xfrm rot="5400000">
              <a:off x="1967189" y="2089098"/>
              <a:ext cx="373811" cy="311310"/>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grpSp>
    </p:spTree>
    <p:extLst>
      <p:ext uri="{BB962C8B-B14F-4D97-AF65-F5344CB8AC3E}">
        <p14:creationId xmlns:p14="http://schemas.microsoft.com/office/powerpoint/2010/main" val="246185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g.alibaba.com/img/pb/640/573/206/1216114645897_hz_myalibaba_web9_107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393050"/>
            <a:ext cx="13054471" cy="8414737"/>
          </a:xfrm>
          <a:prstGeom prst="rect">
            <a:avLst/>
          </a:prstGeom>
          <a:noFill/>
          <a:ln w="9525">
            <a:noFill/>
            <a:miter lim="800000"/>
            <a:headEnd/>
            <a:tailEnd/>
          </a:ln>
        </p:spPr>
      </p:pic>
      <p:sp>
        <p:nvSpPr>
          <p:cNvPr id="2" name="TextBox 1"/>
          <p:cNvSpPr txBox="1">
            <a:spLocks noChangeArrowheads="1"/>
          </p:cNvSpPr>
          <p:nvPr/>
        </p:nvSpPr>
        <p:spPr bwMode="auto">
          <a:xfrm>
            <a:off x="3706804" y="5055165"/>
            <a:ext cx="2041966" cy="531426"/>
          </a:xfrm>
          <a:prstGeom prst="rect">
            <a:avLst/>
          </a:prstGeom>
          <a:solidFill>
            <a:srgbClr val="FFFF00"/>
          </a:solidFill>
          <a:ln w="9525">
            <a:solidFill>
              <a:schemeClr val="tx1"/>
            </a:solidFill>
            <a:miter lim="800000"/>
            <a:headEnd/>
            <a:tailEnd/>
          </a:ln>
        </p:spPr>
        <p:txBody>
          <a:bodyPr wrap="none" lIns="130046" tIns="65023" rIns="130046" bIns="65023">
            <a:spAutoFit/>
          </a:bodyPr>
          <a:lstStyle/>
          <a:p>
            <a:r>
              <a:rPr lang="en-US" sz="2600" b="1" dirty="0"/>
              <a:t>Agriculture</a:t>
            </a:r>
            <a:endParaRPr lang="en-US" sz="2800" b="1" dirty="0"/>
          </a:p>
        </p:txBody>
      </p:sp>
      <p:sp>
        <p:nvSpPr>
          <p:cNvPr id="4" name="TextBox 3"/>
          <p:cNvSpPr txBox="1">
            <a:spLocks noChangeArrowheads="1"/>
          </p:cNvSpPr>
          <p:nvPr/>
        </p:nvSpPr>
        <p:spPr bwMode="auto">
          <a:xfrm>
            <a:off x="7201470" y="5624125"/>
            <a:ext cx="1597934" cy="531426"/>
          </a:xfrm>
          <a:prstGeom prst="rect">
            <a:avLst/>
          </a:prstGeom>
          <a:solidFill>
            <a:srgbClr val="FFFF00"/>
          </a:solidFill>
          <a:ln w="9525">
            <a:solidFill>
              <a:schemeClr val="tx1"/>
            </a:solidFill>
            <a:miter lim="800000"/>
            <a:headEnd/>
            <a:tailEnd/>
          </a:ln>
        </p:spPr>
        <p:txBody>
          <a:bodyPr wrap="none" lIns="130046" tIns="65023" rIns="130046" bIns="65023">
            <a:spAutoFit/>
          </a:bodyPr>
          <a:lstStyle/>
          <a:p>
            <a:r>
              <a:rPr lang="en-US" sz="2600" b="1" dirty="0"/>
              <a:t>Forestry</a:t>
            </a:r>
          </a:p>
        </p:txBody>
      </p:sp>
      <p:sp>
        <p:nvSpPr>
          <p:cNvPr id="5" name="TextBox 4"/>
          <p:cNvSpPr txBox="1">
            <a:spLocks noChangeArrowheads="1"/>
          </p:cNvSpPr>
          <p:nvPr/>
        </p:nvSpPr>
        <p:spPr bwMode="auto">
          <a:xfrm>
            <a:off x="9520561" y="6193085"/>
            <a:ext cx="2301653" cy="531426"/>
          </a:xfrm>
          <a:prstGeom prst="rect">
            <a:avLst/>
          </a:prstGeom>
          <a:solidFill>
            <a:srgbClr val="FFFF00"/>
          </a:solidFill>
          <a:ln w="9525">
            <a:solidFill>
              <a:schemeClr val="tx1"/>
            </a:solidFill>
            <a:miter lim="800000"/>
            <a:headEnd/>
            <a:tailEnd/>
          </a:ln>
        </p:spPr>
        <p:txBody>
          <a:bodyPr wrap="none" lIns="130046" tIns="65023" rIns="130046" bIns="65023">
            <a:spAutoFit/>
          </a:bodyPr>
          <a:lstStyle/>
          <a:p>
            <a:r>
              <a:rPr lang="en-US" sz="2600" b="1" dirty="0"/>
              <a:t>Environment</a:t>
            </a:r>
          </a:p>
        </p:txBody>
      </p:sp>
      <p:pic>
        <p:nvPicPr>
          <p:cNvPr id="28678" name="Picture 2" descr="http://img.alibaba.com/img/pb/640/573/206/1216114645897_hz_myalibaba_web9_107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4878756" cy="1393050"/>
          </a:xfrm>
          <a:prstGeom prst="rect">
            <a:avLst/>
          </a:prstGeom>
          <a:noFill/>
          <a:ln w="9525">
            <a:noFill/>
            <a:miter lim="800000"/>
            <a:headEnd/>
            <a:tailEnd/>
          </a:ln>
        </p:spPr>
      </p:pic>
      <p:sp>
        <p:nvSpPr>
          <p:cNvPr id="3" name="TextBox 2"/>
          <p:cNvSpPr txBox="1"/>
          <p:nvPr/>
        </p:nvSpPr>
        <p:spPr>
          <a:xfrm>
            <a:off x="1351188" y="1"/>
            <a:ext cx="10454525" cy="2470418"/>
          </a:xfrm>
          <a:prstGeom prst="rect">
            <a:avLst/>
          </a:prstGeom>
          <a:noFill/>
        </p:spPr>
        <p:txBody>
          <a:bodyPr wrap="none" lIns="130046" tIns="65023" rIns="130046" bIns="65023">
            <a:spAutoFit/>
          </a:bodyPr>
          <a:lstStyle/>
          <a:p>
            <a:pPr lvl="8">
              <a:defRPr/>
            </a:pPr>
            <a:r>
              <a:rPr lang="en-US" sz="3400" b="1" dirty="0" smtClean="0">
                <a:solidFill>
                  <a:schemeClr val="bg1"/>
                </a:solidFill>
              </a:rPr>
              <a:t>Is </a:t>
            </a:r>
            <a:r>
              <a:rPr lang="en-US" sz="3400" b="1" dirty="0">
                <a:solidFill>
                  <a:schemeClr val="bg1"/>
                </a:solidFill>
              </a:rPr>
              <a:t>this the best way to achieve..</a:t>
            </a:r>
          </a:p>
          <a:p>
            <a:pPr lvl="8">
              <a:defRPr/>
            </a:pPr>
            <a:endParaRPr lang="en-US" sz="1400" b="1" u="sng" dirty="0">
              <a:solidFill>
                <a:schemeClr val="bg1"/>
              </a:solidFill>
            </a:endParaRPr>
          </a:p>
          <a:p>
            <a:pPr lvl="8">
              <a:buFont typeface="Arial" pitchFamily="34" charset="0"/>
              <a:buChar char="•"/>
              <a:defRPr/>
            </a:pPr>
            <a:r>
              <a:rPr lang="en-US" sz="2600" b="1" dirty="0">
                <a:solidFill>
                  <a:schemeClr val="bg1"/>
                </a:solidFill>
              </a:rPr>
              <a:t>  Productivity/Income ?</a:t>
            </a:r>
          </a:p>
          <a:p>
            <a:pPr lvl="8">
              <a:buFont typeface="Arial" pitchFamily="34" charset="0"/>
              <a:buChar char="•"/>
              <a:defRPr/>
            </a:pPr>
            <a:r>
              <a:rPr lang="en-US" sz="2600" b="1" dirty="0">
                <a:solidFill>
                  <a:schemeClr val="bg1"/>
                </a:solidFill>
              </a:rPr>
              <a:t>  Sequestration/Mitigation ?</a:t>
            </a:r>
          </a:p>
          <a:p>
            <a:pPr lvl="8">
              <a:buFont typeface="Arial" pitchFamily="34" charset="0"/>
              <a:buChar char="•"/>
              <a:defRPr/>
            </a:pPr>
            <a:r>
              <a:rPr lang="en-US" sz="2600" b="1" dirty="0">
                <a:solidFill>
                  <a:schemeClr val="bg1"/>
                </a:solidFill>
              </a:rPr>
              <a:t>  Reduced emissions ?</a:t>
            </a:r>
          </a:p>
          <a:p>
            <a:pPr lvl="8">
              <a:buFont typeface="Arial" pitchFamily="34" charset="0"/>
              <a:buChar char="•"/>
              <a:defRPr/>
            </a:pPr>
            <a:r>
              <a:rPr lang="en-US" sz="2600" b="1" dirty="0">
                <a:solidFill>
                  <a:schemeClr val="bg1"/>
                </a:solidFill>
              </a:rPr>
              <a:t>  Resilience/Adaptation ?</a:t>
            </a:r>
          </a:p>
        </p:txBody>
      </p:sp>
      <p:sp>
        <p:nvSpPr>
          <p:cNvPr id="8" name="TextBox 7"/>
          <p:cNvSpPr txBox="1">
            <a:spLocks noChangeArrowheads="1"/>
          </p:cNvSpPr>
          <p:nvPr/>
        </p:nvSpPr>
        <p:spPr bwMode="auto">
          <a:xfrm>
            <a:off x="4148657" y="6721406"/>
            <a:ext cx="966351" cy="531426"/>
          </a:xfrm>
          <a:prstGeom prst="rect">
            <a:avLst/>
          </a:prstGeom>
          <a:solidFill>
            <a:srgbClr val="66FF33"/>
          </a:solidFill>
          <a:ln w="9525">
            <a:solidFill>
              <a:schemeClr val="tx1"/>
            </a:solidFill>
            <a:miter lim="800000"/>
            <a:headEnd/>
            <a:tailEnd/>
          </a:ln>
        </p:spPr>
        <p:txBody>
          <a:bodyPr wrap="none" lIns="130046" tIns="65023" rIns="130046" bIns="65023">
            <a:spAutoFit/>
          </a:bodyPr>
          <a:lstStyle/>
          <a:p>
            <a:r>
              <a:rPr lang="en-US" sz="2600" b="1" dirty="0"/>
              <a:t>CSA</a:t>
            </a:r>
          </a:p>
        </p:txBody>
      </p:sp>
      <p:sp>
        <p:nvSpPr>
          <p:cNvPr id="9" name="TextBox 8"/>
          <p:cNvSpPr txBox="1">
            <a:spLocks noChangeArrowheads="1"/>
          </p:cNvSpPr>
          <p:nvPr/>
        </p:nvSpPr>
        <p:spPr bwMode="auto">
          <a:xfrm>
            <a:off x="7108301" y="7093938"/>
            <a:ext cx="1506562" cy="746869"/>
          </a:xfrm>
          <a:prstGeom prst="rect">
            <a:avLst/>
          </a:prstGeom>
          <a:solidFill>
            <a:srgbClr val="66FF33"/>
          </a:solidFill>
          <a:ln w="9525">
            <a:solidFill>
              <a:schemeClr val="tx1"/>
            </a:solidFill>
            <a:miter lim="800000"/>
            <a:headEnd/>
            <a:tailEnd/>
          </a:ln>
        </p:spPr>
        <p:txBody>
          <a:bodyPr wrap="none" lIns="130046" tIns="65023" rIns="130046" bIns="65023">
            <a:spAutoFit/>
          </a:bodyPr>
          <a:lstStyle/>
          <a:p>
            <a:r>
              <a:rPr lang="en-US" sz="2600" b="1" dirty="0"/>
              <a:t>REDD</a:t>
            </a:r>
            <a:r>
              <a:rPr lang="en-US" sz="4000" b="1" dirty="0"/>
              <a:t>+</a:t>
            </a:r>
          </a:p>
        </p:txBody>
      </p:sp>
      <p:sp>
        <p:nvSpPr>
          <p:cNvPr id="10" name="TextBox 9"/>
          <p:cNvSpPr txBox="1">
            <a:spLocks noChangeArrowheads="1"/>
          </p:cNvSpPr>
          <p:nvPr/>
        </p:nvSpPr>
        <p:spPr bwMode="auto">
          <a:xfrm>
            <a:off x="10234067" y="7466472"/>
            <a:ext cx="931085" cy="531426"/>
          </a:xfrm>
          <a:prstGeom prst="rect">
            <a:avLst/>
          </a:prstGeom>
          <a:solidFill>
            <a:srgbClr val="66FF33"/>
          </a:solidFill>
          <a:ln w="9525">
            <a:solidFill>
              <a:schemeClr val="tx1"/>
            </a:solidFill>
            <a:miter lim="800000"/>
            <a:headEnd/>
            <a:tailEnd/>
          </a:ln>
        </p:spPr>
        <p:txBody>
          <a:bodyPr wrap="none" lIns="130046" tIns="65023" rIns="130046" bIns="65023">
            <a:spAutoFit/>
          </a:bodyPr>
          <a:lstStyle/>
          <a:p>
            <a:r>
              <a:rPr lang="en-US" sz="2600" b="1" dirty="0"/>
              <a:t>PES</a:t>
            </a:r>
          </a:p>
        </p:txBody>
      </p:sp>
    </p:spTree>
    <p:extLst>
      <p:ext uri="{BB962C8B-B14F-4D97-AF65-F5344CB8AC3E}">
        <p14:creationId xmlns:p14="http://schemas.microsoft.com/office/powerpoint/2010/main" val="4279859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02" name="AutoShape 1"/>
          <p:cNvSpPr>
            <a:spLocks/>
          </p:cNvSpPr>
          <p:nvPr/>
        </p:nvSpPr>
        <p:spPr bwMode="auto">
          <a:xfrm>
            <a:off x="2492375" y="1516063"/>
            <a:ext cx="1733550" cy="5743575"/>
          </a:xfrm>
          <a:custGeom>
            <a:avLst/>
            <a:gdLst>
              <a:gd name="T0" fmla="*/ 866775 w 21600"/>
              <a:gd name="T1" fmla="*/ 2871788 h 21600"/>
              <a:gd name="T2" fmla="*/ 866775 w 21600"/>
              <a:gd name="T3" fmla="*/ 2871788 h 21600"/>
              <a:gd name="T4" fmla="*/ 866775 w 21600"/>
              <a:gd name="T5" fmla="*/ 2871788 h 21600"/>
              <a:gd name="T6" fmla="*/ 866775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92D050"/>
          </a:solidFill>
          <a:ln w="36124" cap="flat" cmpd="sng">
            <a:solidFill>
              <a:srgbClr val="92D050"/>
            </a:solidFill>
            <a:prstDash val="solid"/>
            <a:miter lim="0"/>
            <a:headEnd/>
            <a:tailEnd/>
          </a:ln>
        </p:spPr>
        <p:txBody>
          <a:bodyPr lIns="72248" tIns="72248" rIns="72248" bIns="72248" anchor="ctr"/>
          <a:lstStyle/>
          <a:p>
            <a:endParaRPr lang="en-GB"/>
          </a:p>
        </p:txBody>
      </p:sp>
      <p:sp>
        <p:nvSpPr>
          <p:cNvPr id="51203" name="AutoShape 2"/>
          <p:cNvSpPr>
            <a:spLocks/>
          </p:cNvSpPr>
          <p:nvPr/>
        </p:nvSpPr>
        <p:spPr bwMode="auto">
          <a:xfrm>
            <a:off x="4225925" y="1516063"/>
            <a:ext cx="3792538" cy="5743575"/>
          </a:xfrm>
          <a:custGeom>
            <a:avLst/>
            <a:gdLst>
              <a:gd name="T0" fmla="*/ 1896269 w 21600"/>
              <a:gd name="T1" fmla="*/ 2871788 h 21600"/>
              <a:gd name="T2" fmla="*/ 1896269 w 21600"/>
              <a:gd name="T3" fmla="*/ 2871788 h 21600"/>
              <a:gd name="T4" fmla="*/ 1896269 w 21600"/>
              <a:gd name="T5" fmla="*/ 2871788 h 21600"/>
              <a:gd name="T6" fmla="*/ 1896269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21600" y="21600"/>
                </a:lnTo>
                <a:lnTo>
                  <a:pt x="0" y="0"/>
                </a:lnTo>
                <a:close/>
              </a:path>
            </a:pathLst>
          </a:custGeom>
          <a:solidFill>
            <a:srgbClr val="92D050"/>
          </a:solidFill>
          <a:ln w="36124" cap="flat" cmpd="sng">
            <a:solidFill>
              <a:srgbClr val="92D050"/>
            </a:solidFill>
            <a:prstDash val="solid"/>
            <a:miter lim="0"/>
            <a:headEnd/>
            <a:tailEnd/>
          </a:ln>
        </p:spPr>
        <p:txBody>
          <a:bodyPr lIns="0" tIns="0" rIns="0" bIns="0" anchor="ctr"/>
          <a:lstStyle/>
          <a:p>
            <a:endParaRPr lang="en-GB"/>
          </a:p>
        </p:txBody>
      </p:sp>
      <p:sp>
        <p:nvSpPr>
          <p:cNvPr id="51204" name="AutoShape 3"/>
          <p:cNvSpPr>
            <a:spLocks/>
          </p:cNvSpPr>
          <p:nvPr/>
        </p:nvSpPr>
        <p:spPr bwMode="auto">
          <a:xfrm>
            <a:off x="8018463" y="1516063"/>
            <a:ext cx="2817812" cy="5743575"/>
          </a:xfrm>
          <a:custGeom>
            <a:avLst/>
            <a:gdLst>
              <a:gd name="T0" fmla="*/ 1408906 w 21600"/>
              <a:gd name="T1" fmla="*/ 2871788 h 21600"/>
              <a:gd name="T2" fmla="*/ 1408906 w 21600"/>
              <a:gd name="T3" fmla="*/ 2871788 h 21600"/>
              <a:gd name="T4" fmla="*/ 1408906 w 21600"/>
              <a:gd name="T5" fmla="*/ 2871788 h 21600"/>
              <a:gd name="T6" fmla="*/ 1408906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6600"/>
          </a:solidFill>
          <a:ln w="36124" cap="flat" cmpd="sng">
            <a:solidFill>
              <a:srgbClr val="FF6600"/>
            </a:solidFill>
            <a:prstDash val="solid"/>
            <a:miter lim="0"/>
            <a:headEnd/>
            <a:tailEnd/>
          </a:ln>
        </p:spPr>
        <p:txBody>
          <a:bodyPr lIns="72248" tIns="72248" rIns="72248" bIns="72248" anchor="ctr"/>
          <a:lstStyle/>
          <a:p>
            <a:endParaRPr lang="en-GB"/>
          </a:p>
        </p:txBody>
      </p:sp>
      <p:sp>
        <p:nvSpPr>
          <p:cNvPr id="51205" name="AutoShape 4"/>
          <p:cNvSpPr>
            <a:spLocks/>
          </p:cNvSpPr>
          <p:nvPr/>
        </p:nvSpPr>
        <p:spPr bwMode="auto">
          <a:xfrm rot="10800000">
            <a:off x="4225925" y="1516063"/>
            <a:ext cx="3792538" cy="5743575"/>
          </a:xfrm>
          <a:custGeom>
            <a:avLst/>
            <a:gdLst>
              <a:gd name="T0" fmla="*/ 1896269 w 21600"/>
              <a:gd name="T1" fmla="*/ 2871788 h 21600"/>
              <a:gd name="T2" fmla="*/ 1896269 w 21600"/>
              <a:gd name="T3" fmla="*/ 2871788 h 21600"/>
              <a:gd name="T4" fmla="*/ 1896269 w 21600"/>
              <a:gd name="T5" fmla="*/ 2871788 h 21600"/>
              <a:gd name="T6" fmla="*/ 1896269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21600" y="21600"/>
                </a:lnTo>
                <a:lnTo>
                  <a:pt x="0" y="0"/>
                </a:lnTo>
                <a:close/>
              </a:path>
            </a:pathLst>
          </a:custGeom>
          <a:solidFill>
            <a:srgbClr val="FF6600"/>
          </a:solidFill>
          <a:ln w="36124" cap="flat" cmpd="sng">
            <a:solidFill>
              <a:srgbClr val="FF6600"/>
            </a:solidFill>
            <a:prstDash val="solid"/>
            <a:miter lim="0"/>
            <a:headEnd/>
            <a:tailEnd/>
          </a:ln>
        </p:spPr>
        <p:txBody>
          <a:bodyPr lIns="0" tIns="0" rIns="0" bIns="0" anchor="ctr"/>
          <a:lstStyle/>
          <a:p>
            <a:endParaRPr lang="en-GB"/>
          </a:p>
        </p:txBody>
      </p:sp>
      <p:sp>
        <p:nvSpPr>
          <p:cNvPr id="51206" name="Line 5"/>
          <p:cNvSpPr>
            <a:spLocks noChangeShapeType="1"/>
          </p:cNvSpPr>
          <p:nvPr/>
        </p:nvSpPr>
        <p:spPr bwMode="auto">
          <a:xfrm>
            <a:off x="2382838" y="7685088"/>
            <a:ext cx="8996362" cy="3175"/>
          </a:xfrm>
          <a:prstGeom prst="line">
            <a:avLst/>
          </a:prstGeom>
          <a:noFill/>
          <a:ln w="72248">
            <a:solidFill>
              <a:srgbClr val="000000"/>
            </a:solidFill>
            <a:round/>
            <a:headEnd/>
            <a:tailEnd type="triangle" w="med" len="med"/>
          </a:ln>
        </p:spPr>
        <p:txBody>
          <a:bodyPr lIns="72248" tIns="72248" rIns="72248" bIns="72248" anchor="ctr"/>
          <a:lstStyle/>
          <a:p>
            <a:endParaRPr lang="en-GB"/>
          </a:p>
        </p:txBody>
      </p:sp>
      <p:sp>
        <p:nvSpPr>
          <p:cNvPr id="51207" name="AutoShape 6"/>
          <p:cNvSpPr>
            <a:spLocks/>
          </p:cNvSpPr>
          <p:nvPr/>
        </p:nvSpPr>
        <p:spPr bwMode="auto">
          <a:xfrm>
            <a:off x="5310188" y="8010525"/>
            <a:ext cx="2328862" cy="982663"/>
          </a:xfrm>
          <a:custGeom>
            <a:avLst/>
            <a:gdLst>
              <a:gd name="T0" fmla="*/ 1164431 w 21600"/>
              <a:gd name="T1" fmla="*/ 491331 h 21600"/>
              <a:gd name="T2" fmla="*/ 1164431 w 21600"/>
              <a:gd name="T3" fmla="*/ 491331 h 21600"/>
              <a:gd name="T4" fmla="*/ 1164431 w 21600"/>
              <a:gd name="T5" fmla="*/ 491331 h 21600"/>
              <a:gd name="T6" fmla="*/ 1164431 w 21600"/>
              <a:gd name="T7" fmla="*/ 4913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GillSans" charset="0"/>
              <a:buNone/>
            </a:pPr>
            <a:r>
              <a:rPr lang="fr-FR" sz="2800" b="1">
                <a:latin typeface="Gill Sans" charset="0"/>
                <a:ea typeface="Gill Sans" charset="0"/>
                <a:cs typeface="Gill Sans" charset="0"/>
                <a:sym typeface="Gill Sans" charset="0"/>
              </a:rPr>
              <a:t>Time  (years)</a:t>
            </a:r>
            <a:endParaRPr lang="fr-FR"/>
          </a:p>
        </p:txBody>
      </p:sp>
      <p:sp>
        <p:nvSpPr>
          <p:cNvPr id="51208" name="AutoShape 7"/>
          <p:cNvSpPr>
            <a:spLocks/>
          </p:cNvSpPr>
          <p:nvPr/>
        </p:nvSpPr>
        <p:spPr bwMode="auto">
          <a:xfrm>
            <a:off x="2816225" y="5200650"/>
            <a:ext cx="5375275" cy="1414463"/>
          </a:xfrm>
          <a:custGeom>
            <a:avLst/>
            <a:gdLst>
              <a:gd name="T0" fmla="*/ 2687638 w 21600"/>
              <a:gd name="T1" fmla="*/ 707232 h 21600"/>
              <a:gd name="T2" fmla="*/ 2687638 w 21600"/>
              <a:gd name="T3" fmla="*/ 707232 h 21600"/>
              <a:gd name="T4" fmla="*/ 2687638 w 21600"/>
              <a:gd name="T5" fmla="*/ 707232 h 21600"/>
              <a:gd name="T6" fmla="*/ 2687638 w 21600"/>
              <a:gd name="T7" fmla="*/ 7072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GillSans" charset="0"/>
              <a:buNone/>
            </a:pPr>
            <a:r>
              <a:rPr lang="fr-FR" sz="5100" b="1">
                <a:latin typeface="Gill Sans" charset="0"/>
                <a:ea typeface="Gill Sans" charset="0"/>
                <a:cs typeface="Gill Sans" charset="0"/>
                <a:sym typeface="Gill Sans" charset="0"/>
              </a:rPr>
              <a:t>Research</a:t>
            </a:r>
          </a:p>
          <a:p>
            <a:pPr marL="39688" algn="l" defTabSz="1300163">
              <a:buClr>
                <a:srgbClr val="000000"/>
              </a:buClr>
              <a:buFont typeface="GillSans" charset="0"/>
              <a:buNone/>
            </a:pPr>
            <a:r>
              <a:rPr lang="fr-FR" sz="3400" b="1">
                <a:latin typeface="Gill Sans" charset="0"/>
                <a:ea typeface="Gill Sans" charset="0"/>
                <a:cs typeface="Gill Sans" charset="0"/>
                <a:sym typeface="Gill Sans" charset="0"/>
              </a:rPr>
              <a:t>(building of knowledge)</a:t>
            </a:r>
            <a:endParaRPr lang="fr-FR"/>
          </a:p>
        </p:txBody>
      </p:sp>
      <p:sp>
        <p:nvSpPr>
          <p:cNvPr id="51209" name="AutoShape 8"/>
          <p:cNvSpPr>
            <a:spLocks/>
          </p:cNvSpPr>
          <p:nvPr/>
        </p:nvSpPr>
        <p:spPr bwMode="auto">
          <a:xfrm>
            <a:off x="0" y="0"/>
            <a:ext cx="13058775" cy="804863"/>
          </a:xfrm>
          <a:custGeom>
            <a:avLst/>
            <a:gdLst>
              <a:gd name="T0" fmla="*/ 6529388 w 21600"/>
              <a:gd name="T1" fmla="*/ 402432 h 21600"/>
              <a:gd name="T2" fmla="*/ 6529388 w 21600"/>
              <a:gd name="T3" fmla="*/ 402432 h 21600"/>
              <a:gd name="T4" fmla="*/ 6529388 w 21600"/>
              <a:gd name="T5" fmla="*/ 402432 h 21600"/>
              <a:gd name="T6" fmla="*/ 6529388 w 21600"/>
              <a:gd name="T7" fmla="*/ 4024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solidFill>
          <a:ln w="12700">
            <a:noFill/>
            <a:miter lim="0"/>
            <a:headEnd/>
            <a:tailEnd/>
          </a:ln>
        </p:spPr>
        <p:txBody>
          <a:bodyPr lIns="72248" tIns="72248" rIns="72248" bIns="72248" anchor="b"/>
          <a:lstStyle/>
          <a:p>
            <a:pPr algn="l"/>
            <a:r>
              <a:rPr lang="fr-FR" sz="4200" b="1">
                <a:latin typeface="Verdana" pitchFamily="34" charset="0"/>
                <a:ea typeface="Verdana" pitchFamily="34" charset="0"/>
                <a:cs typeface="Verdana" pitchFamily="34" charset="0"/>
                <a:sym typeface="Verdana" pitchFamily="34" charset="0"/>
              </a:rPr>
              <a:t>Old Impact Pathway Paradigm</a:t>
            </a:r>
            <a:endParaRPr lang="fr-FR"/>
          </a:p>
        </p:txBody>
      </p:sp>
      <p:sp>
        <p:nvSpPr>
          <p:cNvPr id="51210" name="AutoShape 9"/>
          <p:cNvSpPr>
            <a:spLocks/>
          </p:cNvSpPr>
          <p:nvPr/>
        </p:nvSpPr>
        <p:spPr bwMode="auto">
          <a:xfrm>
            <a:off x="5743575" y="1733550"/>
            <a:ext cx="6057900" cy="1554163"/>
          </a:xfrm>
          <a:custGeom>
            <a:avLst/>
            <a:gdLst>
              <a:gd name="T0" fmla="*/ 3028950 w 21600"/>
              <a:gd name="T1" fmla="*/ 777082 h 21600"/>
              <a:gd name="T2" fmla="*/ 3028950 w 21600"/>
              <a:gd name="T3" fmla="*/ 777082 h 21600"/>
              <a:gd name="T4" fmla="*/ 3028950 w 21600"/>
              <a:gd name="T5" fmla="*/ 777082 h 21600"/>
              <a:gd name="T6" fmla="*/ 3028950 w 21600"/>
              <a:gd name="T7" fmla="*/ 777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lnSpc>
                <a:spcPts val="5600"/>
              </a:lnSpc>
              <a:buClr>
                <a:srgbClr val="000000"/>
              </a:buClr>
              <a:buFont typeface="GillSans" charset="0"/>
              <a:buNone/>
            </a:pPr>
            <a:r>
              <a:rPr lang="fr-FR" sz="5100" b="1">
                <a:latin typeface="Gill Sans" charset="0"/>
                <a:ea typeface="Gill Sans" charset="0"/>
                <a:cs typeface="Gill Sans" charset="0"/>
                <a:sym typeface="Gill Sans" charset="0"/>
              </a:rPr>
              <a:t>Development</a:t>
            </a:r>
          </a:p>
          <a:p>
            <a:pPr marL="39688" algn="l" defTabSz="1300163">
              <a:lnSpc>
                <a:spcPts val="5600"/>
              </a:lnSpc>
              <a:buClr>
                <a:srgbClr val="000000"/>
              </a:buClr>
              <a:buFont typeface="GillSans" charset="0"/>
              <a:buNone/>
            </a:pPr>
            <a:r>
              <a:rPr lang="fr-FR" sz="3400" b="1">
                <a:latin typeface="Gill Sans" charset="0"/>
                <a:ea typeface="Gill Sans" charset="0"/>
                <a:cs typeface="Gill Sans" charset="0"/>
                <a:sym typeface="Gill Sans" charset="0"/>
              </a:rPr>
              <a:t>(application of knowledge)</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2226" name="AutoShape 1"/>
          <p:cNvSpPr>
            <a:spLocks/>
          </p:cNvSpPr>
          <p:nvPr/>
        </p:nvSpPr>
        <p:spPr bwMode="auto">
          <a:xfrm>
            <a:off x="2492375" y="1516063"/>
            <a:ext cx="1733550" cy="5743575"/>
          </a:xfrm>
          <a:custGeom>
            <a:avLst/>
            <a:gdLst>
              <a:gd name="T0" fmla="*/ 866775 w 21600"/>
              <a:gd name="T1" fmla="*/ 2871788 h 21600"/>
              <a:gd name="T2" fmla="*/ 866775 w 21600"/>
              <a:gd name="T3" fmla="*/ 2871788 h 21600"/>
              <a:gd name="T4" fmla="*/ 866775 w 21600"/>
              <a:gd name="T5" fmla="*/ 2871788 h 21600"/>
              <a:gd name="T6" fmla="*/ 866775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92D050"/>
          </a:solidFill>
          <a:ln w="36124" cap="flat" cmpd="sng">
            <a:solidFill>
              <a:srgbClr val="92D050"/>
            </a:solidFill>
            <a:prstDash val="solid"/>
            <a:miter lim="0"/>
            <a:headEnd/>
            <a:tailEnd/>
          </a:ln>
        </p:spPr>
        <p:txBody>
          <a:bodyPr lIns="0" tIns="0" rIns="0" bIns="0" anchor="ctr"/>
          <a:lstStyle/>
          <a:p>
            <a:endParaRPr lang="en-GB"/>
          </a:p>
        </p:txBody>
      </p:sp>
      <p:sp>
        <p:nvSpPr>
          <p:cNvPr id="52227" name="AutoShape 2"/>
          <p:cNvSpPr>
            <a:spLocks/>
          </p:cNvSpPr>
          <p:nvPr/>
        </p:nvSpPr>
        <p:spPr bwMode="auto">
          <a:xfrm>
            <a:off x="4225925" y="1516063"/>
            <a:ext cx="3792538" cy="5743575"/>
          </a:xfrm>
          <a:custGeom>
            <a:avLst/>
            <a:gdLst>
              <a:gd name="T0" fmla="*/ 1896269 w 21600"/>
              <a:gd name="T1" fmla="*/ 2871788 h 21600"/>
              <a:gd name="T2" fmla="*/ 1896269 w 21600"/>
              <a:gd name="T3" fmla="*/ 2871788 h 21600"/>
              <a:gd name="T4" fmla="*/ 1896269 w 21600"/>
              <a:gd name="T5" fmla="*/ 2871788 h 21600"/>
              <a:gd name="T6" fmla="*/ 1896269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21600" y="21600"/>
                </a:lnTo>
                <a:lnTo>
                  <a:pt x="0" y="0"/>
                </a:lnTo>
                <a:close/>
              </a:path>
            </a:pathLst>
          </a:custGeom>
          <a:solidFill>
            <a:srgbClr val="92D050"/>
          </a:solidFill>
          <a:ln w="36124" cap="flat" cmpd="sng">
            <a:solidFill>
              <a:srgbClr val="92D050"/>
            </a:solidFill>
            <a:prstDash val="solid"/>
            <a:miter lim="0"/>
            <a:headEnd/>
            <a:tailEnd/>
          </a:ln>
        </p:spPr>
        <p:txBody>
          <a:bodyPr lIns="0" tIns="0" rIns="0" bIns="0" anchor="ctr"/>
          <a:lstStyle/>
          <a:p>
            <a:endParaRPr lang="en-GB"/>
          </a:p>
        </p:txBody>
      </p:sp>
      <p:sp>
        <p:nvSpPr>
          <p:cNvPr id="52228" name="AutoShape 3"/>
          <p:cNvSpPr>
            <a:spLocks/>
          </p:cNvSpPr>
          <p:nvPr/>
        </p:nvSpPr>
        <p:spPr bwMode="auto">
          <a:xfrm>
            <a:off x="8018463" y="1516063"/>
            <a:ext cx="2817812" cy="5743575"/>
          </a:xfrm>
          <a:custGeom>
            <a:avLst/>
            <a:gdLst>
              <a:gd name="T0" fmla="*/ 1408906 w 21600"/>
              <a:gd name="T1" fmla="*/ 2871788 h 21600"/>
              <a:gd name="T2" fmla="*/ 1408906 w 21600"/>
              <a:gd name="T3" fmla="*/ 2871788 h 21600"/>
              <a:gd name="T4" fmla="*/ 1408906 w 21600"/>
              <a:gd name="T5" fmla="*/ 2871788 h 21600"/>
              <a:gd name="T6" fmla="*/ 1408906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6600"/>
          </a:solidFill>
          <a:ln w="36124" cap="flat" cmpd="sng">
            <a:solidFill>
              <a:srgbClr val="FF6600"/>
            </a:solidFill>
            <a:prstDash val="solid"/>
            <a:miter lim="0"/>
            <a:headEnd/>
            <a:tailEnd/>
          </a:ln>
        </p:spPr>
        <p:txBody>
          <a:bodyPr lIns="0" tIns="0" rIns="0" bIns="0" anchor="ctr"/>
          <a:lstStyle/>
          <a:p>
            <a:endParaRPr lang="en-GB"/>
          </a:p>
        </p:txBody>
      </p:sp>
      <p:sp>
        <p:nvSpPr>
          <p:cNvPr id="52229" name="AutoShape 4"/>
          <p:cNvSpPr>
            <a:spLocks/>
          </p:cNvSpPr>
          <p:nvPr/>
        </p:nvSpPr>
        <p:spPr bwMode="auto">
          <a:xfrm rot="10800000">
            <a:off x="4225925" y="1516063"/>
            <a:ext cx="3792538" cy="5743575"/>
          </a:xfrm>
          <a:custGeom>
            <a:avLst/>
            <a:gdLst>
              <a:gd name="T0" fmla="*/ 1896269 w 21600"/>
              <a:gd name="T1" fmla="*/ 2871788 h 21600"/>
              <a:gd name="T2" fmla="*/ 1896269 w 21600"/>
              <a:gd name="T3" fmla="*/ 2871788 h 21600"/>
              <a:gd name="T4" fmla="*/ 1896269 w 21600"/>
              <a:gd name="T5" fmla="*/ 2871788 h 21600"/>
              <a:gd name="T6" fmla="*/ 1896269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21600" y="21600"/>
                </a:lnTo>
                <a:lnTo>
                  <a:pt x="0" y="0"/>
                </a:lnTo>
                <a:close/>
              </a:path>
            </a:pathLst>
          </a:custGeom>
          <a:solidFill>
            <a:srgbClr val="FF6600"/>
          </a:solidFill>
          <a:ln w="36124" cap="flat" cmpd="sng">
            <a:solidFill>
              <a:srgbClr val="FF6600"/>
            </a:solidFill>
            <a:prstDash val="solid"/>
            <a:miter lim="0"/>
            <a:headEnd/>
            <a:tailEnd/>
          </a:ln>
        </p:spPr>
        <p:txBody>
          <a:bodyPr lIns="0" tIns="0" rIns="0" bIns="0" anchor="ctr"/>
          <a:lstStyle/>
          <a:p>
            <a:endParaRPr lang="en-GB"/>
          </a:p>
        </p:txBody>
      </p:sp>
      <p:sp>
        <p:nvSpPr>
          <p:cNvPr id="52230" name="AutoShape 7"/>
          <p:cNvSpPr>
            <a:spLocks/>
          </p:cNvSpPr>
          <p:nvPr/>
        </p:nvSpPr>
        <p:spPr bwMode="auto">
          <a:xfrm>
            <a:off x="5200650" y="1733550"/>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72248" tIns="72248" rIns="72248" bIns="72248" anchor="ctr"/>
          <a:lstStyle/>
          <a:p>
            <a:endParaRPr lang="en-GB"/>
          </a:p>
        </p:txBody>
      </p:sp>
      <p:sp>
        <p:nvSpPr>
          <p:cNvPr id="52231" name="AutoShape 8"/>
          <p:cNvSpPr>
            <a:spLocks/>
          </p:cNvSpPr>
          <p:nvPr/>
        </p:nvSpPr>
        <p:spPr bwMode="auto">
          <a:xfrm>
            <a:off x="5851525" y="1733550"/>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2" name="AutoShape 9"/>
          <p:cNvSpPr>
            <a:spLocks/>
          </p:cNvSpPr>
          <p:nvPr/>
        </p:nvSpPr>
        <p:spPr bwMode="auto">
          <a:xfrm>
            <a:off x="6502400" y="1733550"/>
            <a:ext cx="323850" cy="325438"/>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3" name="AutoShape 10"/>
          <p:cNvSpPr>
            <a:spLocks/>
          </p:cNvSpPr>
          <p:nvPr/>
        </p:nvSpPr>
        <p:spPr bwMode="auto">
          <a:xfrm>
            <a:off x="7151688" y="1733550"/>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4" name="AutoShape 11"/>
          <p:cNvSpPr>
            <a:spLocks/>
          </p:cNvSpPr>
          <p:nvPr/>
        </p:nvSpPr>
        <p:spPr bwMode="auto">
          <a:xfrm>
            <a:off x="7802563" y="1733550"/>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5" name="AutoShape 12"/>
          <p:cNvSpPr>
            <a:spLocks/>
          </p:cNvSpPr>
          <p:nvPr/>
        </p:nvSpPr>
        <p:spPr bwMode="auto">
          <a:xfrm>
            <a:off x="8451850" y="1733550"/>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6" name="AutoShape 13"/>
          <p:cNvSpPr>
            <a:spLocks/>
          </p:cNvSpPr>
          <p:nvPr/>
        </p:nvSpPr>
        <p:spPr bwMode="auto">
          <a:xfrm>
            <a:off x="9102725" y="1733550"/>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7" name="AutoShape 14"/>
          <p:cNvSpPr>
            <a:spLocks/>
          </p:cNvSpPr>
          <p:nvPr/>
        </p:nvSpPr>
        <p:spPr bwMode="auto">
          <a:xfrm>
            <a:off x="9753600" y="1733550"/>
            <a:ext cx="323850" cy="325438"/>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8" name="AutoShape 15"/>
          <p:cNvSpPr>
            <a:spLocks/>
          </p:cNvSpPr>
          <p:nvPr/>
        </p:nvSpPr>
        <p:spPr bwMode="auto">
          <a:xfrm>
            <a:off x="10402888" y="1733550"/>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9" name="AutoShape 16"/>
          <p:cNvSpPr>
            <a:spLocks/>
          </p:cNvSpPr>
          <p:nvPr/>
        </p:nvSpPr>
        <p:spPr bwMode="auto">
          <a:xfrm>
            <a:off x="5200650" y="2382838"/>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0" name="AutoShape 17"/>
          <p:cNvSpPr>
            <a:spLocks/>
          </p:cNvSpPr>
          <p:nvPr/>
        </p:nvSpPr>
        <p:spPr bwMode="auto">
          <a:xfrm>
            <a:off x="5851525" y="2382838"/>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1" name="AutoShape 18"/>
          <p:cNvSpPr>
            <a:spLocks/>
          </p:cNvSpPr>
          <p:nvPr/>
        </p:nvSpPr>
        <p:spPr bwMode="auto">
          <a:xfrm>
            <a:off x="6502400" y="2382838"/>
            <a:ext cx="323850" cy="325437"/>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2" name="AutoShape 19"/>
          <p:cNvSpPr>
            <a:spLocks/>
          </p:cNvSpPr>
          <p:nvPr/>
        </p:nvSpPr>
        <p:spPr bwMode="auto">
          <a:xfrm>
            <a:off x="7151688" y="2382838"/>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3" name="AutoShape 20"/>
          <p:cNvSpPr>
            <a:spLocks/>
          </p:cNvSpPr>
          <p:nvPr/>
        </p:nvSpPr>
        <p:spPr bwMode="auto">
          <a:xfrm>
            <a:off x="7802563" y="2382838"/>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4" name="AutoShape 21"/>
          <p:cNvSpPr>
            <a:spLocks/>
          </p:cNvSpPr>
          <p:nvPr/>
        </p:nvSpPr>
        <p:spPr bwMode="auto">
          <a:xfrm>
            <a:off x="8451850" y="2382838"/>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5" name="AutoShape 22"/>
          <p:cNvSpPr>
            <a:spLocks/>
          </p:cNvSpPr>
          <p:nvPr/>
        </p:nvSpPr>
        <p:spPr bwMode="auto">
          <a:xfrm>
            <a:off x="9102725" y="2382838"/>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6" name="AutoShape 23"/>
          <p:cNvSpPr>
            <a:spLocks/>
          </p:cNvSpPr>
          <p:nvPr/>
        </p:nvSpPr>
        <p:spPr bwMode="auto">
          <a:xfrm>
            <a:off x="9753600" y="2382838"/>
            <a:ext cx="323850" cy="325437"/>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7" name="AutoShape 24"/>
          <p:cNvSpPr>
            <a:spLocks/>
          </p:cNvSpPr>
          <p:nvPr/>
        </p:nvSpPr>
        <p:spPr bwMode="auto">
          <a:xfrm>
            <a:off x="10402888" y="2382838"/>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8" name="AutoShape 25"/>
          <p:cNvSpPr>
            <a:spLocks/>
          </p:cNvSpPr>
          <p:nvPr/>
        </p:nvSpPr>
        <p:spPr bwMode="auto">
          <a:xfrm>
            <a:off x="5200650" y="3141663"/>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9" name="AutoShape 26"/>
          <p:cNvSpPr>
            <a:spLocks/>
          </p:cNvSpPr>
          <p:nvPr/>
        </p:nvSpPr>
        <p:spPr bwMode="auto">
          <a:xfrm>
            <a:off x="5851525" y="3141663"/>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0" name="AutoShape 27"/>
          <p:cNvSpPr>
            <a:spLocks/>
          </p:cNvSpPr>
          <p:nvPr/>
        </p:nvSpPr>
        <p:spPr bwMode="auto">
          <a:xfrm>
            <a:off x="6502400" y="3141663"/>
            <a:ext cx="323850" cy="325437"/>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1" name="AutoShape 28"/>
          <p:cNvSpPr>
            <a:spLocks/>
          </p:cNvSpPr>
          <p:nvPr/>
        </p:nvSpPr>
        <p:spPr bwMode="auto">
          <a:xfrm>
            <a:off x="7151688" y="3141663"/>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2" name="AutoShape 29"/>
          <p:cNvSpPr>
            <a:spLocks/>
          </p:cNvSpPr>
          <p:nvPr/>
        </p:nvSpPr>
        <p:spPr bwMode="auto">
          <a:xfrm>
            <a:off x="7802563" y="3141663"/>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3" name="AutoShape 30"/>
          <p:cNvSpPr>
            <a:spLocks/>
          </p:cNvSpPr>
          <p:nvPr/>
        </p:nvSpPr>
        <p:spPr bwMode="auto">
          <a:xfrm>
            <a:off x="8451850" y="3141663"/>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4" name="AutoShape 31"/>
          <p:cNvSpPr>
            <a:spLocks/>
          </p:cNvSpPr>
          <p:nvPr/>
        </p:nvSpPr>
        <p:spPr bwMode="auto">
          <a:xfrm>
            <a:off x="9102725" y="3141663"/>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5" name="AutoShape 32"/>
          <p:cNvSpPr>
            <a:spLocks/>
          </p:cNvSpPr>
          <p:nvPr/>
        </p:nvSpPr>
        <p:spPr bwMode="auto">
          <a:xfrm>
            <a:off x="9753600" y="3141663"/>
            <a:ext cx="323850" cy="325437"/>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6" name="AutoShape 33"/>
          <p:cNvSpPr>
            <a:spLocks/>
          </p:cNvSpPr>
          <p:nvPr/>
        </p:nvSpPr>
        <p:spPr bwMode="auto">
          <a:xfrm>
            <a:off x="10402888" y="3141663"/>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7" name="AutoShape 34"/>
          <p:cNvSpPr>
            <a:spLocks/>
          </p:cNvSpPr>
          <p:nvPr/>
        </p:nvSpPr>
        <p:spPr bwMode="auto">
          <a:xfrm>
            <a:off x="5200650" y="3792538"/>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8" name="AutoShape 35"/>
          <p:cNvSpPr>
            <a:spLocks/>
          </p:cNvSpPr>
          <p:nvPr/>
        </p:nvSpPr>
        <p:spPr bwMode="auto">
          <a:xfrm>
            <a:off x="5851525" y="3792538"/>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9" name="AutoShape 36"/>
          <p:cNvSpPr>
            <a:spLocks/>
          </p:cNvSpPr>
          <p:nvPr/>
        </p:nvSpPr>
        <p:spPr bwMode="auto">
          <a:xfrm>
            <a:off x="6502400" y="3792538"/>
            <a:ext cx="323850" cy="325437"/>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0" name="AutoShape 37"/>
          <p:cNvSpPr>
            <a:spLocks/>
          </p:cNvSpPr>
          <p:nvPr/>
        </p:nvSpPr>
        <p:spPr bwMode="auto">
          <a:xfrm>
            <a:off x="7151688" y="3792538"/>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1" name="AutoShape 38"/>
          <p:cNvSpPr>
            <a:spLocks/>
          </p:cNvSpPr>
          <p:nvPr/>
        </p:nvSpPr>
        <p:spPr bwMode="auto">
          <a:xfrm>
            <a:off x="7802563" y="3792538"/>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2" name="AutoShape 39"/>
          <p:cNvSpPr>
            <a:spLocks/>
          </p:cNvSpPr>
          <p:nvPr/>
        </p:nvSpPr>
        <p:spPr bwMode="auto">
          <a:xfrm>
            <a:off x="8451850" y="3792538"/>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3" name="AutoShape 40"/>
          <p:cNvSpPr>
            <a:spLocks/>
          </p:cNvSpPr>
          <p:nvPr/>
        </p:nvSpPr>
        <p:spPr bwMode="auto">
          <a:xfrm>
            <a:off x="9102725" y="3792538"/>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4" name="AutoShape 41"/>
          <p:cNvSpPr>
            <a:spLocks/>
          </p:cNvSpPr>
          <p:nvPr/>
        </p:nvSpPr>
        <p:spPr bwMode="auto">
          <a:xfrm>
            <a:off x="9753600" y="3792538"/>
            <a:ext cx="323850" cy="325437"/>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5" name="AutoShape 42"/>
          <p:cNvSpPr>
            <a:spLocks/>
          </p:cNvSpPr>
          <p:nvPr/>
        </p:nvSpPr>
        <p:spPr bwMode="auto">
          <a:xfrm>
            <a:off x="10402888" y="3792538"/>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6" name="AutoShape 43"/>
          <p:cNvSpPr>
            <a:spLocks/>
          </p:cNvSpPr>
          <p:nvPr/>
        </p:nvSpPr>
        <p:spPr bwMode="auto">
          <a:xfrm>
            <a:off x="5200650" y="4441825"/>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7" name="AutoShape 44"/>
          <p:cNvSpPr>
            <a:spLocks/>
          </p:cNvSpPr>
          <p:nvPr/>
        </p:nvSpPr>
        <p:spPr bwMode="auto">
          <a:xfrm>
            <a:off x="5851525" y="4441825"/>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8" name="AutoShape 45"/>
          <p:cNvSpPr>
            <a:spLocks/>
          </p:cNvSpPr>
          <p:nvPr/>
        </p:nvSpPr>
        <p:spPr bwMode="auto">
          <a:xfrm>
            <a:off x="6502400" y="4441825"/>
            <a:ext cx="323850" cy="325438"/>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9" name="AutoShape 46"/>
          <p:cNvSpPr>
            <a:spLocks/>
          </p:cNvSpPr>
          <p:nvPr/>
        </p:nvSpPr>
        <p:spPr bwMode="auto">
          <a:xfrm>
            <a:off x="7151688" y="4441825"/>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0" name="AutoShape 47"/>
          <p:cNvSpPr>
            <a:spLocks/>
          </p:cNvSpPr>
          <p:nvPr/>
        </p:nvSpPr>
        <p:spPr bwMode="auto">
          <a:xfrm>
            <a:off x="7802563" y="4441825"/>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1" name="AutoShape 48"/>
          <p:cNvSpPr>
            <a:spLocks/>
          </p:cNvSpPr>
          <p:nvPr/>
        </p:nvSpPr>
        <p:spPr bwMode="auto">
          <a:xfrm>
            <a:off x="8451850" y="4441825"/>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2" name="AutoShape 49"/>
          <p:cNvSpPr>
            <a:spLocks/>
          </p:cNvSpPr>
          <p:nvPr/>
        </p:nvSpPr>
        <p:spPr bwMode="auto">
          <a:xfrm>
            <a:off x="9102725" y="4441825"/>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3" name="AutoShape 50"/>
          <p:cNvSpPr>
            <a:spLocks/>
          </p:cNvSpPr>
          <p:nvPr/>
        </p:nvSpPr>
        <p:spPr bwMode="auto">
          <a:xfrm>
            <a:off x="9753600" y="4441825"/>
            <a:ext cx="323850" cy="325438"/>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4" name="AutoShape 51"/>
          <p:cNvSpPr>
            <a:spLocks/>
          </p:cNvSpPr>
          <p:nvPr/>
        </p:nvSpPr>
        <p:spPr bwMode="auto">
          <a:xfrm>
            <a:off x="10402888" y="4441825"/>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5" name="AutoShape 52"/>
          <p:cNvSpPr>
            <a:spLocks/>
          </p:cNvSpPr>
          <p:nvPr/>
        </p:nvSpPr>
        <p:spPr bwMode="auto">
          <a:xfrm>
            <a:off x="5200650" y="5092700"/>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6" name="AutoShape 53"/>
          <p:cNvSpPr>
            <a:spLocks/>
          </p:cNvSpPr>
          <p:nvPr/>
        </p:nvSpPr>
        <p:spPr bwMode="auto">
          <a:xfrm>
            <a:off x="5851525" y="5092700"/>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7" name="AutoShape 54"/>
          <p:cNvSpPr>
            <a:spLocks/>
          </p:cNvSpPr>
          <p:nvPr/>
        </p:nvSpPr>
        <p:spPr bwMode="auto">
          <a:xfrm>
            <a:off x="6502400" y="5092700"/>
            <a:ext cx="323850" cy="325438"/>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8" name="AutoShape 55"/>
          <p:cNvSpPr>
            <a:spLocks/>
          </p:cNvSpPr>
          <p:nvPr/>
        </p:nvSpPr>
        <p:spPr bwMode="auto">
          <a:xfrm>
            <a:off x="7151688" y="5092700"/>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9" name="AutoShape 56"/>
          <p:cNvSpPr>
            <a:spLocks/>
          </p:cNvSpPr>
          <p:nvPr/>
        </p:nvSpPr>
        <p:spPr bwMode="auto">
          <a:xfrm>
            <a:off x="7802563" y="5092700"/>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0" name="AutoShape 57"/>
          <p:cNvSpPr>
            <a:spLocks/>
          </p:cNvSpPr>
          <p:nvPr/>
        </p:nvSpPr>
        <p:spPr bwMode="auto">
          <a:xfrm>
            <a:off x="8451850" y="5092700"/>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1" name="AutoShape 58"/>
          <p:cNvSpPr>
            <a:spLocks/>
          </p:cNvSpPr>
          <p:nvPr/>
        </p:nvSpPr>
        <p:spPr bwMode="auto">
          <a:xfrm>
            <a:off x="9102725" y="5092700"/>
            <a:ext cx="325438" cy="325438"/>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2" name="AutoShape 59"/>
          <p:cNvSpPr>
            <a:spLocks/>
          </p:cNvSpPr>
          <p:nvPr/>
        </p:nvSpPr>
        <p:spPr bwMode="auto">
          <a:xfrm>
            <a:off x="9753600" y="5092700"/>
            <a:ext cx="323850" cy="325438"/>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3" name="AutoShape 60"/>
          <p:cNvSpPr>
            <a:spLocks/>
          </p:cNvSpPr>
          <p:nvPr/>
        </p:nvSpPr>
        <p:spPr bwMode="auto">
          <a:xfrm>
            <a:off x="10402888" y="5092700"/>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4" name="AutoShape 61"/>
          <p:cNvSpPr>
            <a:spLocks/>
          </p:cNvSpPr>
          <p:nvPr/>
        </p:nvSpPr>
        <p:spPr bwMode="auto">
          <a:xfrm>
            <a:off x="5200650" y="5743575"/>
            <a:ext cx="325438" cy="323850"/>
          </a:xfrm>
          <a:custGeom>
            <a:avLst/>
            <a:gdLst>
              <a:gd name="T0" fmla="*/ 162711 w 19679"/>
              <a:gd name="T1" fmla="*/ 177732 h 19679"/>
              <a:gd name="T2" fmla="*/ 162711 w 19679"/>
              <a:gd name="T3" fmla="*/ 177732 h 19679"/>
              <a:gd name="T4" fmla="*/ 162711 w 19679"/>
              <a:gd name="T5" fmla="*/ 177732 h 19679"/>
              <a:gd name="T6" fmla="*/ 162711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5" name="AutoShape 62"/>
          <p:cNvSpPr>
            <a:spLocks/>
          </p:cNvSpPr>
          <p:nvPr/>
        </p:nvSpPr>
        <p:spPr bwMode="auto">
          <a:xfrm>
            <a:off x="5851525" y="5743575"/>
            <a:ext cx="325438" cy="323850"/>
          </a:xfrm>
          <a:custGeom>
            <a:avLst/>
            <a:gdLst>
              <a:gd name="T0" fmla="*/ 162711 w 19679"/>
              <a:gd name="T1" fmla="*/ 177732 h 19679"/>
              <a:gd name="T2" fmla="*/ 162711 w 19679"/>
              <a:gd name="T3" fmla="*/ 177732 h 19679"/>
              <a:gd name="T4" fmla="*/ 162711 w 19679"/>
              <a:gd name="T5" fmla="*/ 177732 h 19679"/>
              <a:gd name="T6" fmla="*/ 162711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6" name="AutoShape 63"/>
          <p:cNvSpPr>
            <a:spLocks/>
          </p:cNvSpPr>
          <p:nvPr/>
        </p:nvSpPr>
        <p:spPr bwMode="auto">
          <a:xfrm>
            <a:off x="6502400" y="5743575"/>
            <a:ext cx="323850" cy="323850"/>
          </a:xfrm>
          <a:custGeom>
            <a:avLst/>
            <a:gdLst>
              <a:gd name="T0" fmla="*/ 161917 w 19679"/>
              <a:gd name="T1" fmla="*/ 177732 h 19679"/>
              <a:gd name="T2" fmla="*/ 161917 w 19679"/>
              <a:gd name="T3" fmla="*/ 177732 h 19679"/>
              <a:gd name="T4" fmla="*/ 161917 w 19679"/>
              <a:gd name="T5" fmla="*/ 177732 h 19679"/>
              <a:gd name="T6" fmla="*/ 161917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7" name="AutoShape 64"/>
          <p:cNvSpPr>
            <a:spLocks/>
          </p:cNvSpPr>
          <p:nvPr/>
        </p:nvSpPr>
        <p:spPr bwMode="auto">
          <a:xfrm>
            <a:off x="7151688" y="5743575"/>
            <a:ext cx="325437" cy="323850"/>
          </a:xfrm>
          <a:custGeom>
            <a:avLst/>
            <a:gdLst>
              <a:gd name="T0" fmla="*/ 162710 w 19679"/>
              <a:gd name="T1" fmla="*/ 177732 h 19679"/>
              <a:gd name="T2" fmla="*/ 162710 w 19679"/>
              <a:gd name="T3" fmla="*/ 177732 h 19679"/>
              <a:gd name="T4" fmla="*/ 162710 w 19679"/>
              <a:gd name="T5" fmla="*/ 177732 h 19679"/>
              <a:gd name="T6" fmla="*/ 162710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8" name="AutoShape 65"/>
          <p:cNvSpPr>
            <a:spLocks/>
          </p:cNvSpPr>
          <p:nvPr/>
        </p:nvSpPr>
        <p:spPr bwMode="auto">
          <a:xfrm>
            <a:off x="7802563" y="5743575"/>
            <a:ext cx="325437" cy="323850"/>
          </a:xfrm>
          <a:custGeom>
            <a:avLst/>
            <a:gdLst>
              <a:gd name="T0" fmla="*/ 162710 w 19679"/>
              <a:gd name="T1" fmla="*/ 177732 h 19679"/>
              <a:gd name="T2" fmla="*/ 162710 w 19679"/>
              <a:gd name="T3" fmla="*/ 177732 h 19679"/>
              <a:gd name="T4" fmla="*/ 162710 w 19679"/>
              <a:gd name="T5" fmla="*/ 177732 h 19679"/>
              <a:gd name="T6" fmla="*/ 162710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9" name="AutoShape 66"/>
          <p:cNvSpPr>
            <a:spLocks/>
          </p:cNvSpPr>
          <p:nvPr/>
        </p:nvSpPr>
        <p:spPr bwMode="auto">
          <a:xfrm>
            <a:off x="8451850" y="5743575"/>
            <a:ext cx="325438" cy="323850"/>
          </a:xfrm>
          <a:custGeom>
            <a:avLst/>
            <a:gdLst>
              <a:gd name="T0" fmla="*/ 162711 w 19679"/>
              <a:gd name="T1" fmla="*/ 177732 h 19679"/>
              <a:gd name="T2" fmla="*/ 162711 w 19679"/>
              <a:gd name="T3" fmla="*/ 177732 h 19679"/>
              <a:gd name="T4" fmla="*/ 162711 w 19679"/>
              <a:gd name="T5" fmla="*/ 177732 h 19679"/>
              <a:gd name="T6" fmla="*/ 162711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0" name="AutoShape 67"/>
          <p:cNvSpPr>
            <a:spLocks/>
          </p:cNvSpPr>
          <p:nvPr/>
        </p:nvSpPr>
        <p:spPr bwMode="auto">
          <a:xfrm>
            <a:off x="9102725" y="5743575"/>
            <a:ext cx="325438" cy="323850"/>
          </a:xfrm>
          <a:custGeom>
            <a:avLst/>
            <a:gdLst>
              <a:gd name="T0" fmla="*/ 162711 w 19679"/>
              <a:gd name="T1" fmla="*/ 177732 h 19679"/>
              <a:gd name="T2" fmla="*/ 162711 w 19679"/>
              <a:gd name="T3" fmla="*/ 177732 h 19679"/>
              <a:gd name="T4" fmla="*/ 162711 w 19679"/>
              <a:gd name="T5" fmla="*/ 177732 h 19679"/>
              <a:gd name="T6" fmla="*/ 162711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1" name="AutoShape 68"/>
          <p:cNvSpPr>
            <a:spLocks/>
          </p:cNvSpPr>
          <p:nvPr/>
        </p:nvSpPr>
        <p:spPr bwMode="auto">
          <a:xfrm>
            <a:off x="9753600" y="5743575"/>
            <a:ext cx="323850" cy="323850"/>
          </a:xfrm>
          <a:custGeom>
            <a:avLst/>
            <a:gdLst>
              <a:gd name="T0" fmla="*/ 161917 w 19679"/>
              <a:gd name="T1" fmla="*/ 177732 h 19679"/>
              <a:gd name="T2" fmla="*/ 161917 w 19679"/>
              <a:gd name="T3" fmla="*/ 177732 h 19679"/>
              <a:gd name="T4" fmla="*/ 161917 w 19679"/>
              <a:gd name="T5" fmla="*/ 177732 h 19679"/>
              <a:gd name="T6" fmla="*/ 161917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2" name="AutoShape 69"/>
          <p:cNvSpPr>
            <a:spLocks/>
          </p:cNvSpPr>
          <p:nvPr/>
        </p:nvSpPr>
        <p:spPr bwMode="auto">
          <a:xfrm>
            <a:off x="10402888" y="5743575"/>
            <a:ext cx="325437" cy="323850"/>
          </a:xfrm>
          <a:custGeom>
            <a:avLst/>
            <a:gdLst>
              <a:gd name="T0" fmla="*/ 162710 w 19679"/>
              <a:gd name="T1" fmla="*/ 177732 h 19679"/>
              <a:gd name="T2" fmla="*/ 162710 w 19679"/>
              <a:gd name="T3" fmla="*/ 177732 h 19679"/>
              <a:gd name="T4" fmla="*/ 162710 w 19679"/>
              <a:gd name="T5" fmla="*/ 177732 h 19679"/>
              <a:gd name="T6" fmla="*/ 162710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3" name="AutoShape 70"/>
          <p:cNvSpPr>
            <a:spLocks/>
          </p:cNvSpPr>
          <p:nvPr/>
        </p:nvSpPr>
        <p:spPr bwMode="auto">
          <a:xfrm>
            <a:off x="5200650" y="6392863"/>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4" name="AutoShape 71"/>
          <p:cNvSpPr>
            <a:spLocks/>
          </p:cNvSpPr>
          <p:nvPr/>
        </p:nvSpPr>
        <p:spPr bwMode="auto">
          <a:xfrm>
            <a:off x="5851525" y="6392863"/>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5" name="AutoShape 72"/>
          <p:cNvSpPr>
            <a:spLocks/>
          </p:cNvSpPr>
          <p:nvPr/>
        </p:nvSpPr>
        <p:spPr bwMode="auto">
          <a:xfrm>
            <a:off x="6502400" y="6392863"/>
            <a:ext cx="323850" cy="325437"/>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6" name="AutoShape 73"/>
          <p:cNvSpPr>
            <a:spLocks/>
          </p:cNvSpPr>
          <p:nvPr/>
        </p:nvSpPr>
        <p:spPr bwMode="auto">
          <a:xfrm>
            <a:off x="7151688" y="6392863"/>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7" name="AutoShape 74"/>
          <p:cNvSpPr>
            <a:spLocks/>
          </p:cNvSpPr>
          <p:nvPr/>
        </p:nvSpPr>
        <p:spPr bwMode="auto">
          <a:xfrm>
            <a:off x="7802563" y="6392863"/>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8" name="AutoShape 75"/>
          <p:cNvSpPr>
            <a:spLocks/>
          </p:cNvSpPr>
          <p:nvPr/>
        </p:nvSpPr>
        <p:spPr bwMode="auto">
          <a:xfrm>
            <a:off x="8451850" y="6392863"/>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9" name="AutoShape 76"/>
          <p:cNvSpPr>
            <a:spLocks/>
          </p:cNvSpPr>
          <p:nvPr/>
        </p:nvSpPr>
        <p:spPr bwMode="auto">
          <a:xfrm>
            <a:off x="9102725" y="6392863"/>
            <a:ext cx="325438" cy="325437"/>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300" name="AutoShape 77"/>
          <p:cNvSpPr>
            <a:spLocks/>
          </p:cNvSpPr>
          <p:nvPr/>
        </p:nvSpPr>
        <p:spPr bwMode="auto">
          <a:xfrm>
            <a:off x="9753600" y="6392863"/>
            <a:ext cx="323850" cy="325437"/>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301" name="AutoShape 78"/>
          <p:cNvSpPr>
            <a:spLocks/>
          </p:cNvSpPr>
          <p:nvPr/>
        </p:nvSpPr>
        <p:spPr bwMode="auto">
          <a:xfrm>
            <a:off x="10402888" y="6392863"/>
            <a:ext cx="325437" cy="325437"/>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302" name="AutoShape 79"/>
          <p:cNvSpPr>
            <a:spLocks/>
          </p:cNvSpPr>
          <p:nvPr/>
        </p:nvSpPr>
        <p:spPr bwMode="auto">
          <a:xfrm>
            <a:off x="4551363" y="1733550"/>
            <a:ext cx="325437" cy="325438"/>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303" name="AutoShape 80"/>
          <p:cNvSpPr>
            <a:spLocks/>
          </p:cNvSpPr>
          <p:nvPr/>
        </p:nvSpPr>
        <p:spPr bwMode="auto">
          <a:xfrm>
            <a:off x="2816225" y="5200650"/>
            <a:ext cx="5375275" cy="1414463"/>
          </a:xfrm>
          <a:custGeom>
            <a:avLst/>
            <a:gdLst>
              <a:gd name="T0" fmla="*/ 2687638 w 21600"/>
              <a:gd name="T1" fmla="*/ 707232 h 21600"/>
              <a:gd name="T2" fmla="*/ 2687638 w 21600"/>
              <a:gd name="T3" fmla="*/ 707232 h 21600"/>
              <a:gd name="T4" fmla="*/ 2687638 w 21600"/>
              <a:gd name="T5" fmla="*/ 707232 h 21600"/>
              <a:gd name="T6" fmla="*/ 2687638 w 21600"/>
              <a:gd name="T7" fmla="*/ 7072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GillSans" charset="0"/>
              <a:buNone/>
            </a:pPr>
            <a:r>
              <a:rPr lang="fr-FR" sz="5100" b="1">
                <a:latin typeface="Gill Sans" charset="0"/>
                <a:ea typeface="Gill Sans" charset="0"/>
                <a:cs typeface="Gill Sans" charset="0"/>
                <a:sym typeface="Gill Sans" charset="0"/>
              </a:rPr>
              <a:t>Research</a:t>
            </a:r>
          </a:p>
          <a:p>
            <a:pPr marL="39688" algn="l" defTabSz="1300163">
              <a:buClr>
                <a:srgbClr val="000000"/>
              </a:buClr>
              <a:buFont typeface="GillSans" charset="0"/>
              <a:buNone/>
            </a:pPr>
            <a:r>
              <a:rPr lang="fr-FR" sz="3400" b="1">
                <a:latin typeface="Gill Sans" charset="0"/>
                <a:ea typeface="Gill Sans" charset="0"/>
                <a:cs typeface="Gill Sans" charset="0"/>
                <a:sym typeface="Gill Sans" charset="0"/>
              </a:rPr>
              <a:t>(building of knowledge)</a:t>
            </a:r>
            <a:endParaRPr lang="fr-FR"/>
          </a:p>
        </p:txBody>
      </p:sp>
      <p:sp>
        <p:nvSpPr>
          <p:cNvPr id="52304" name="AutoShape 81"/>
          <p:cNvSpPr>
            <a:spLocks/>
          </p:cNvSpPr>
          <p:nvPr/>
        </p:nvSpPr>
        <p:spPr bwMode="auto">
          <a:xfrm>
            <a:off x="5743575" y="1733550"/>
            <a:ext cx="5891213" cy="2278063"/>
          </a:xfrm>
          <a:custGeom>
            <a:avLst/>
            <a:gdLst>
              <a:gd name="T0" fmla="*/ 2945607 w 21600"/>
              <a:gd name="T1" fmla="*/ 1139032 h 21600"/>
              <a:gd name="T2" fmla="*/ 2945607 w 21600"/>
              <a:gd name="T3" fmla="*/ 1139032 h 21600"/>
              <a:gd name="T4" fmla="*/ 2945607 w 21600"/>
              <a:gd name="T5" fmla="*/ 1139032 h 21600"/>
              <a:gd name="T6" fmla="*/ 2945607 w 21600"/>
              <a:gd name="T7" fmla="*/ 1139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lnSpc>
                <a:spcPts val="5600"/>
              </a:lnSpc>
              <a:buClr>
                <a:srgbClr val="000000"/>
              </a:buClr>
              <a:buFont typeface="GillSans" charset="0"/>
              <a:buNone/>
            </a:pPr>
            <a:r>
              <a:rPr lang="fr-FR" sz="5100" b="1">
                <a:latin typeface="Gill Sans" charset="0"/>
                <a:ea typeface="Gill Sans" charset="0"/>
                <a:cs typeface="Gill Sans" charset="0"/>
                <a:sym typeface="Gill Sans" charset="0"/>
              </a:rPr>
              <a:t>Development</a:t>
            </a:r>
          </a:p>
          <a:p>
            <a:pPr marL="39688" algn="l" defTabSz="1300163">
              <a:lnSpc>
                <a:spcPts val="5600"/>
              </a:lnSpc>
              <a:buClr>
                <a:srgbClr val="000000"/>
              </a:buClr>
              <a:buFont typeface="GillSans" charset="0"/>
              <a:buNone/>
            </a:pPr>
            <a:r>
              <a:rPr lang="fr-FR" sz="3400" b="1">
                <a:latin typeface="Gill Sans" charset="0"/>
                <a:ea typeface="Gill Sans" charset="0"/>
                <a:cs typeface="Gill Sans" charset="0"/>
                <a:sym typeface="Gill Sans" charset="0"/>
              </a:rPr>
              <a:t>(proof of application &amp; </a:t>
            </a:r>
          </a:p>
          <a:p>
            <a:pPr marL="39688" algn="l" defTabSz="1300163">
              <a:lnSpc>
                <a:spcPts val="5600"/>
              </a:lnSpc>
              <a:buClr>
                <a:srgbClr val="000000"/>
              </a:buClr>
              <a:buFont typeface="GillSans" charset="0"/>
              <a:buNone/>
            </a:pPr>
            <a:r>
              <a:rPr lang="fr-FR" sz="3400" b="1">
                <a:latin typeface="Gill Sans" charset="0"/>
                <a:ea typeface="Gill Sans" charset="0"/>
                <a:cs typeface="Gill Sans" charset="0"/>
                <a:sym typeface="Gill Sans" charset="0"/>
              </a:rPr>
              <a:t>application of knowledge)</a:t>
            </a:r>
            <a:endParaRPr lang="fr-FR"/>
          </a:p>
        </p:txBody>
      </p:sp>
      <p:sp>
        <p:nvSpPr>
          <p:cNvPr id="52305" name="AutoShape 82"/>
          <p:cNvSpPr>
            <a:spLocks/>
          </p:cNvSpPr>
          <p:nvPr/>
        </p:nvSpPr>
        <p:spPr bwMode="auto">
          <a:xfrm>
            <a:off x="0" y="0"/>
            <a:ext cx="13058775" cy="804863"/>
          </a:xfrm>
          <a:custGeom>
            <a:avLst/>
            <a:gdLst>
              <a:gd name="T0" fmla="*/ 6529388 w 21600"/>
              <a:gd name="T1" fmla="*/ 402432 h 21600"/>
              <a:gd name="T2" fmla="*/ 6529388 w 21600"/>
              <a:gd name="T3" fmla="*/ 402432 h 21600"/>
              <a:gd name="T4" fmla="*/ 6529388 w 21600"/>
              <a:gd name="T5" fmla="*/ 402432 h 21600"/>
              <a:gd name="T6" fmla="*/ 6529388 w 21600"/>
              <a:gd name="T7" fmla="*/ 4024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solidFill>
          <a:ln w="12700">
            <a:noFill/>
            <a:miter lim="0"/>
            <a:headEnd/>
            <a:tailEnd/>
          </a:ln>
        </p:spPr>
        <p:txBody>
          <a:bodyPr lIns="72248" tIns="72248" rIns="72248" bIns="72248" anchor="b"/>
          <a:lstStyle/>
          <a:p>
            <a:pPr algn="l"/>
            <a:r>
              <a:rPr lang="fr-FR" sz="4200" b="1">
                <a:latin typeface="Verdana" pitchFamily="34" charset="0"/>
                <a:ea typeface="Verdana" pitchFamily="34" charset="0"/>
                <a:cs typeface="Verdana" pitchFamily="34" charset="0"/>
                <a:sym typeface="Verdana" pitchFamily="34" charset="0"/>
              </a:rPr>
              <a:t>New Impact Pathway Paradigm</a:t>
            </a:r>
            <a:endParaRPr lang="fr-FR"/>
          </a:p>
        </p:txBody>
      </p:sp>
      <p:sp>
        <p:nvSpPr>
          <p:cNvPr id="52306" name="Line 5"/>
          <p:cNvSpPr>
            <a:spLocks noChangeShapeType="1"/>
          </p:cNvSpPr>
          <p:nvPr/>
        </p:nvSpPr>
        <p:spPr bwMode="auto">
          <a:xfrm>
            <a:off x="2382838" y="7685088"/>
            <a:ext cx="8996362" cy="3175"/>
          </a:xfrm>
          <a:prstGeom prst="line">
            <a:avLst/>
          </a:prstGeom>
          <a:noFill/>
          <a:ln w="72248">
            <a:solidFill>
              <a:srgbClr val="000000"/>
            </a:solidFill>
            <a:round/>
            <a:headEnd/>
            <a:tailEnd type="triangle" w="med" len="med"/>
          </a:ln>
        </p:spPr>
        <p:txBody>
          <a:bodyPr lIns="72248" tIns="72248" rIns="72248" bIns="72248" anchor="ctr"/>
          <a:lstStyle/>
          <a:p>
            <a:endParaRPr lang="en-GB"/>
          </a:p>
        </p:txBody>
      </p:sp>
      <p:sp>
        <p:nvSpPr>
          <p:cNvPr id="52307" name="AutoShape 6"/>
          <p:cNvSpPr>
            <a:spLocks/>
          </p:cNvSpPr>
          <p:nvPr/>
        </p:nvSpPr>
        <p:spPr bwMode="auto">
          <a:xfrm>
            <a:off x="5310188" y="8010525"/>
            <a:ext cx="2328862" cy="982663"/>
          </a:xfrm>
          <a:custGeom>
            <a:avLst/>
            <a:gdLst>
              <a:gd name="T0" fmla="*/ 1164431 w 21600"/>
              <a:gd name="T1" fmla="*/ 491331 h 21600"/>
              <a:gd name="T2" fmla="*/ 1164431 w 21600"/>
              <a:gd name="T3" fmla="*/ 491331 h 21600"/>
              <a:gd name="T4" fmla="*/ 1164431 w 21600"/>
              <a:gd name="T5" fmla="*/ 491331 h 21600"/>
              <a:gd name="T6" fmla="*/ 1164431 w 21600"/>
              <a:gd name="T7" fmla="*/ 4913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GillSans" charset="0"/>
              <a:buNone/>
            </a:pPr>
            <a:r>
              <a:rPr lang="fr-FR" sz="2800" b="1">
                <a:latin typeface="Gill Sans" charset="0"/>
                <a:ea typeface="Gill Sans" charset="0"/>
                <a:cs typeface="Gill Sans" charset="0"/>
                <a:sym typeface="Gill Sans" charset="0"/>
              </a:rPr>
              <a:t>Time  (years)</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194" name="AutoShape 1"/>
          <p:cNvSpPr>
            <a:spLocks/>
          </p:cNvSpPr>
          <p:nvPr/>
        </p:nvSpPr>
        <p:spPr bwMode="auto">
          <a:xfrm>
            <a:off x="-1408113" y="757238"/>
            <a:ext cx="15405101" cy="9320212"/>
          </a:xfrm>
          <a:custGeom>
            <a:avLst/>
            <a:gdLst>
              <a:gd name="T0" fmla="*/ 7702551 w 21600"/>
              <a:gd name="T1" fmla="*/ 4660106 h 21600"/>
              <a:gd name="T2" fmla="*/ 7702551 w 21600"/>
              <a:gd name="T3" fmla="*/ 4660106 h 21600"/>
              <a:gd name="T4" fmla="*/ 7702551 w 21600"/>
              <a:gd name="T5" fmla="*/ 4660106 h 21600"/>
              <a:gd name="T6" fmla="*/ 7702551 w 21600"/>
              <a:gd name="T7" fmla="*/ 466010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759D09"/>
          </a:solidFill>
          <a:ln w="12700" cap="flat" cmpd="sng">
            <a:noFill/>
            <a:prstDash val="solid"/>
            <a:miter lim="0"/>
            <a:headEnd/>
            <a:tailEnd/>
          </a:ln>
        </p:spPr>
        <p:txBody>
          <a:bodyPr lIns="72248" tIns="72248" rIns="72248" bIns="72248" anchor="ctr"/>
          <a:lstStyle/>
          <a:p>
            <a:endParaRPr lang="en-GB"/>
          </a:p>
        </p:txBody>
      </p:sp>
      <p:sp>
        <p:nvSpPr>
          <p:cNvPr id="8195" name="AutoShape 2"/>
          <p:cNvSpPr>
            <a:spLocks/>
          </p:cNvSpPr>
          <p:nvPr/>
        </p:nvSpPr>
        <p:spPr bwMode="auto">
          <a:xfrm>
            <a:off x="842963" y="9210675"/>
            <a:ext cx="4203700" cy="361950"/>
          </a:xfrm>
          <a:custGeom>
            <a:avLst/>
            <a:gdLst>
              <a:gd name="T0" fmla="*/ 2101850 w 21600"/>
              <a:gd name="T1" fmla="*/ 180975 h 21600"/>
              <a:gd name="T2" fmla="*/ 2101850 w 21600"/>
              <a:gd name="T3" fmla="*/ 180975 h 21600"/>
              <a:gd name="T4" fmla="*/ 2101850 w 21600"/>
              <a:gd name="T5" fmla="*/ 180975 h 21600"/>
              <a:gd name="T6" fmla="*/ 2101850 w 21600"/>
              <a:gd name="T7" fmla="*/ 1809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lstStyle/>
          <a:p>
            <a:pPr algn="l" defTabSz="1300163">
              <a:buClr>
                <a:srgbClr val="BFBFBF"/>
              </a:buClr>
              <a:buFont typeface="ArialMT" charset="0"/>
              <a:buNone/>
            </a:pPr>
            <a:r>
              <a:rPr lang="fr-FR" sz="1700">
                <a:solidFill>
                  <a:srgbClr val="BFBFBF"/>
                </a:solidFill>
                <a:latin typeface="Arial" pitchFamily="34" charset="0"/>
                <a:cs typeface="Arial" pitchFamily="34" charset="0"/>
                <a:sym typeface="Arial" pitchFamily="34" charset="0"/>
              </a:rPr>
              <a:t>World Bank World Development Indicators</a:t>
            </a:r>
            <a:endParaRPr lang="fr-FR"/>
          </a:p>
        </p:txBody>
      </p:sp>
      <p:sp>
        <p:nvSpPr>
          <p:cNvPr id="8196" name="AutoShape 3"/>
          <p:cNvSpPr>
            <a:spLocks/>
          </p:cNvSpPr>
          <p:nvPr/>
        </p:nvSpPr>
        <p:spPr bwMode="auto">
          <a:xfrm>
            <a:off x="1393825" y="1371600"/>
            <a:ext cx="84138" cy="7270750"/>
          </a:xfrm>
          <a:custGeom>
            <a:avLst/>
            <a:gdLst>
              <a:gd name="T0" fmla="*/ 42069 w 21600"/>
              <a:gd name="T1" fmla="*/ 3635375 h 21600"/>
              <a:gd name="T2" fmla="*/ 42069 w 21600"/>
              <a:gd name="T3" fmla="*/ 3635375 h 21600"/>
              <a:gd name="T4" fmla="*/ 42069 w 21600"/>
              <a:gd name="T5" fmla="*/ 3635375 h 21600"/>
              <a:gd name="T6" fmla="*/ 42069 w 21600"/>
              <a:gd name="T7" fmla="*/ 36353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562"/>
                </a:moveTo>
                <a:lnTo>
                  <a:pt x="21600" y="21562"/>
                </a:lnTo>
                <a:lnTo>
                  <a:pt x="21600" y="21600"/>
                </a:lnTo>
                <a:lnTo>
                  <a:pt x="0" y="21600"/>
                </a:lnTo>
                <a:lnTo>
                  <a:pt x="0" y="21562"/>
                </a:lnTo>
                <a:close/>
                <a:moveTo>
                  <a:pt x="0" y="19419"/>
                </a:moveTo>
                <a:lnTo>
                  <a:pt x="21600" y="19419"/>
                </a:lnTo>
                <a:lnTo>
                  <a:pt x="21600" y="19457"/>
                </a:lnTo>
                <a:lnTo>
                  <a:pt x="0" y="19457"/>
                </a:lnTo>
                <a:lnTo>
                  <a:pt x="0" y="19419"/>
                </a:lnTo>
                <a:close/>
                <a:moveTo>
                  <a:pt x="0" y="17229"/>
                </a:moveTo>
                <a:lnTo>
                  <a:pt x="21600" y="17229"/>
                </a:lnTo>
                <a:lnTo>
                  <a:pt x="21600" y="17275"/>
                </a:lnTo>
                <a:lnTo>
                  <a:pt x="0" y="17275"/>
                </a:lnTo>
                <a:lnTo>
                  <a:pt x="0" y="17229"/>
                </a:lnTo>
                <a:close/>
                <a:moveTo>
                  <a:pt x="0" y="15086"/>
                </a:moveTo>
                <a:lnTo>
                  <a:pt x="21600" y="15086"/>
                </a:lnTo>
                <a:lnTo>
                  <a:pt x="21600" y="15132"/>
                </a:lnTo>
                <a:lnTo>
                  <a:pt x="0" y="15132"/>
                </a:lnTo>
                <a:lnTo>
                  <a:pt x="0" y="15086"/>
                </a:lnTo>
                <a:close/>
                <a:moveTo>
                  <a:pt x="0" y="12943"/>
                </a:moveTo>
                <a:lnTo>
                  <a:pt x="21600" y="12943"/>
                </a:lnTo>
                <a:lnTo>
                  <a:pt x="21600" y="12989"/>
                </a:lnTo>
                <a:lnTo>
                  <a:pt x="0" y="12989"/>
                </a:lnTo>
                <a:lnTo>
                  <a:pt x="0" y="12943"/>
                </a:lnTo>
                <a:close/>
                <a:moveTo>
                  <a:pt x="0" y="10762"/>
                </a:moveTo>
                <a:lnTo>
                  <a:pt x="21600" y="10762"/>
                </a:lnTo>
                <a:lnTo>
                  <a:pt x="21600" y="10800"/>
                </a:lnTo>
                <a:lnTo>
                  <a:pt x="0" y="10800"/>
                </a:lnTo>
                <a:lnTo>
                  <a:pt x="0" y="10762"/>
                </a:lnTo>
                <a:close/>
                <a:moveTo>
                  <a:pt x="0" y="8619"/>
                </a:moveTo>
                <a:lnTo>
                  <a:pt x="21600" y="8619"/>
                </a:lnTo>
                <a:lnTo>
                  <a:pt x="21600" y="8657"/>
                </a:lnTo>
                <a:lnTo>
                  <a:pt x="0" y="8657"/>
                </a:lnTo>
                <a:lnTo>
                  <a:pt x="0" y="8619"/>
                </a:lnTo>
                <a:close/>
                <a:moveTo>
                  <a:pt x="0" y="6475"/>
                </a:moveTo>
                <a:lnTo>
                  <a:pt x="21600" y="6475"/>
                </a:lnTo>
                <a:lnTo>
                  <a:pt x="21600" y="6514"/>
                </a:lnTo>
                <a:lnTo>
                  <a:pt x="0" y="6514"/>
                </a:lnTo>
                <a:lnTo>
                  <a:pt x="0" y="6475"/>
                </a:lnTo>
                <a:close/>
                <a:moveTo>
                  <a:pt x="0" y="4332"/>
                </a:moveTo>
                <a:lnTo>
                  <a:pt x="21600" y="4332"/>
                </a:lnTo>
                <a:lnTo>
                  <a:pt x="21600" y="4371"/>
                </a:lnTo>
                <a:lnTo>
                  <a:pt x="0" y="4371"/>
                </a:lnTo>
                <a:lnTo>
                  <a:pt x="0" y="4332"/>
                </a:lnTo>
                <a:close/>
                <a:moveTo>
                  <a:pt x="0" y="2143"/>
                </a:moveTo>
                <a:lnTo>
                  <a:pt x="21600" y="2143"/>
                </a:lnTo>
                <a:lnTo>
                  <a:pt x="21600" y="2189"/>
                </a:lnTo>
                <a:lnTo>
                  <a:pt x="0" y="2189"/>
                </a:lnTo>
                <a:lnTo>
                  <a:pt x="0" y="2143"/>
                </a:lnTo>
                <a:close/>
                <a:moveTo>
                  <a:pt x="0" y="0"/>
                </a:moveTo>
                <a:lnTo>
                  <a:pt x="21600" y="0"/>
                </a:lnTo>
                <a:lnTo>
                  <a:pt x="21600" y="38"/>
                </a:lnTo>
                <a:lnTo>
                  <a:pt x="0" y="38"/>
                </a:lnTo>
                <a:lnTo>
                  <a:pt x="0" y="0"/>
                </a:lnTo>
                <a:close/>
              </a:path>
            </a:pathLst>
          </a:custGeom>
          <a:solidFill>
            <a:srgbClr val="868686"/>
          </a:solidFill>
          <a:ln w="4515" cap="flat" cmpd="sng">
            <a:solidFill>
              <a:srgbClr val="868686"/>
            </a:solidFill>
            <a:prstDash val="solid"/>
            <a:round/>
            <a:headEnd/>
            <a:tailEnd/>
          </a:ln>
        </p:spPr>
        <p:txBody>
          <a:bodyPr lIns="72248" tIns="72248" rIns="72248" bIns="72248" anchor="ctr"/>
          <a:lstStyle/>
          <a:p>
            <a:endParaRPr lang="en-GB"/>
          </a:p>
        </p:txBody>
      </p:sp>
      <p:sp>
        <p:nvSpPr>
          <p:cNvPr id="8197" name="AutoShape 4"/>
          <p:cNvSpPr>
            <a:spLocks/>
          </p:cNvSpPr>
          <p:nvPr/>
        </p:nvSpPr>
        <p:spPr bwMode="auto">
          <a:xfrm>
            <a:off x="1477963" y="8628063"/>
            <a:ext cx="10848975" cy="84137"/>
          </a:xfrm>
          <a:custGeom>
            <a:avLst/>
            <a:gdLst>
              <a:gd name="T0" fmla="*/ 5424488 w 21600"/>
              <a:gd name="T1" fmla="*/ 42069 h 21600"/>
              <a:gd name="T2" fmla="*/ 5424488 w 21600"/>
              <a:gd name="T3" fmla="*/ 42069 h 21600"/>
              <a:gd name="T4" fmla="*/ 5424488 w 21600"/>
              <a:gd name="T5" fmla="*/ 42069 h 21600"/>
              <a:gd name="T6" fmla="*/ 5424488 w 21600"/>
              <a:gd name="T7" fmla="*/ 420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0" y="0"/>
                </a:moveTo>
                <a:lnTo>
                  <a:pt x="30" y="21600"/>
                </a:lnTo>
                <a:lnTo>
                  <a:pt x="0" y="21600"/>
                </a:lnTo>
                <a:lnTo>
                  <a:pt x="0" y="0"/>
                </a:lnTo>
                <a:lnTo>
                  <a:pt x="30" y="0"/>
                </a:lnTo>
                <a:close/>
                <a:moveTo>
                  <a:pt x="2419" y="0"/>
                </a:moveTo>
                <a:lnTo>
                  <a:pt x="2419" y="21600"/>
                </a:lnTo>
                <a:lnTo>
                  <a:pt x="2388" y="21600"/>
                </a:lnTo>
                <a:lnTo>
                  <a:pt x="2388" y="0"/>
                </a:lnTo>
                <a:lnTo>
                  <a:pt x="2419" y="0"/>
                </a:lnTo>
                <a:close/>
                <a:moveTo>
                  <a:pt x="4834" y="0"/>
                </a:moveTo>
                <a:lnTo>
                  <a:pt x="4834" y="21600"/>
                </a:lnTo>
                <a:lnTo>
                  <a:pt x="4803" y="21600"/>
                </a:lnTo>
                <a:lnTo>
                  <a:pt x="4803" y="0"/>
                </a:lnTo>
                <a:lnTo>
                  <a:pt x="4834" y="0"/>
                </a:lnTo>
                <a:close/>
                <a:moveTo>
                  <a:pt x="7223" y="0"/>
                </a:moveTo>
                <a:lnTo>
                  <a:pt x="7223" y="21600"/>
                </a:lnTo>
                <a:lnTo>
                  <a:pt x="7191" y="21600"/>
                </a:lnTo>
                <a:lnTo>
                  <a:pt x="7191" y="0"/>
                </a:lnTo>
                <a:lnTo>
                  <a:pt x="7223" y="0"/>
                </a:lnTo>
                <a:close/>
                <a:moveTo>
                  <a:pt x="9611" y="0"/>
                </a:moveTo>
                <a:lnTo>
                  <a:pt x="9611" y="21600"/>
                </a:lnTo>
                <a:lnTo>
                  <a:pt x="9580" y="21600"/>
                </a:lnTo>
                <a:lnTo>
                  <a:pt x="9580" y="0"/>
                </a:lnTo>
                <a:lnTo>
                  <a:pt x="9611" y="0"/>
                </a:lnTo>
                <a:close/>
                <a:moveTo>
                  <a:pt x="12025" y="0"/>
                </a:moveTo>
                <a:lnTo>
                  <a:pt x="12025" y="21600"/>
                </a:lnTo>
                <a:lnTo>
                  <a:pt x="11993" y="21600"/>
                </a:lnTo>
                <a:lnTo>
                  <a:pt x="11993" y="0"/>
                </a:lnTo>
                <a:lnTo>
                  <a:pt x="12025" y="0"/>
                </a:lnTo>
                <a:close/>
                <a:moveTo>
                  <a:pt x="14414" y="0"/>
                </a:moveTo>
                <a:lnTo>
                  <a:pt x="14414" y="21600"/>
                </a:lnTo>
                <a:lnTo>
                  <a:pt x="14382" y="21600"/>
                </a:lnTo>
                <a:lnTo>
                  <a:pt x="14382" y="0"/>
                </a:lnTo>
                <a:lnTo>
                  <a:pt x="14414" y="0"/>
                </a:lnTo>
                <a:close/>
                <a:moveTo>
                  <a:pt x="16797" y="0"/>
                </a:moveTo>
                <a:lnTo>
                  <a:pt x="16797" y="21600"/>
                </a:lnTo>
                <a:lnTo>
                  <a:pt x="16771" y="21600"/>
                </a:lnTo>
                <a:lnTo>
                  <a:pt x="16771" y="0"/>
                </a:lnTo>
                <a:lnTo>
                  <a:pt x="16797" y="0"/>
                </a:lnTo>
                <a:close/>
                <a:moveTo>
                  <a:pt x="19216" y="0"/>
                </a:moveTo>
                <a:lnTo>
                  <a:pt x="19216" y="21600"/>
                </a:lnTo>
                <a:lnTo>
                  <a:pt x="19185" y="21600"/>
                </a:lnTo>
                <a:lnTo>
                  <a:pt x="19185" y="0"/>
                </a:lnTo>
                <a:lnTo>
                  <a:pt x="19216" y="0"/>
                </a:lnTo>
                <a:close/>
                <a:moveTo>
                  <a:pt x="21600" y="0"/>
                </a:moveTo>
                <a:lnTo>
                  <a:pt x="21600" y="21600"/>
                </a:lnTo>
                <a:lnTo>
                  <a:pt x="21574" y="21600"/>
                </a:lnTo>
                <a:lnTo>
                  <a:pt x="21574" y="0"/>
                </a:lnTo>
                <a:lnTo>
                  <a:pt x="21600" y="0"/>
                </a:lnTo>
                <a:close/>
              </a:path>
            </a:pathLst>
          </a:custGeom>
          <a:solidFill>
            <a:srgbClr val="868686"/>
          </a:solidFill>
          <a:ln w="4515" cap="flat" cmpd="sng">
            <a:solidFill>
              <a:srgbClr val="868686"/>
            </a:solidFill>
            <a:prstDash val="solid"/>
            <a:round/>
            <a:headEnd/>
            <a:tailEnd/>
          </a:ln>
        </p:spPr>
        <p:txBody>
          <a:bodyPr lIns="0" tIns="0" rIns="0" bIns="0" anchor="ctr"/>
          <a:lstStyle/>
          <a:p>
            <a:endParaRPr lang="en-GB"/>
          </a:p>
        </p:txBody>
      </p:sp>
      <p:sp>
        <p:nvSpPr>
          <p:cNvPr id="8198" name="AutoShape 5"/>
          <p:cNvSpPr>
            <a:spLocks/>
          </p:cNvSpPr>
          <p:nvPr/>
        </p:nvSpPr>
        <p:spPr bwMode="auto">
          <a:xfrm>
            <a:off x="1803400" y="2011363"/>
            <a:ext cx="10437813" cy="4786312"/>
          </a:xfrm>
          <a:custGeom>
            <a:avLst/>
            <a:gdLst>
              <a:gd name="T0" fmla="*/ 5218907 w 21600"/>
              <a:gd name="T1" fmla="*/ 2393156 h 21600"/>
              <a:gd name="T2" fmla="*/ 5218907 w 21600"/>
              <a:gd name="T3" fmla="*/ 2393156 h 21600"/>
              <a:gd name="T4" fmla="*/ 5218907 w 21600"/>
              <a:gd name="T5" fmla="*/ 2393156 h 21600"/>
              <a:gd name="T6" fmla="*/ 5218907 w 21600"/>
              <a:gd name="T7" fmla="*/ 23931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3" y="21228"/>
                </a:moveTo>
                <a:lnTo>
                  <a:pt x="526" y="20530"/>
                </a:lnTo>
                <a:lnTo>
                  <a:pt x="1024" y="19659"/>
                </a:lnTo>
                <a:lnTo>
                  <a:pt x="1517" y="19089"/>
                </a:lnTo>
                <a:lnTo>
                  <a:pt x="2016" y="18589"/>
                </a:lnTo>
                <a:lnTo>
                  <a:pt x="2514" y="18031"/>
                </a:lnTo>
                <a:lnTo>
                  <a:pt x="2541" y="18031"/>
                </a:lnTo>
                <a:lnTo>
                  <a:pt x="3034" y="17659"/>
                </a:lnTo>
                <a:lnTo>
                  <a:pt x="3533" y="17531"/>
                </a:lnTo>
                <a:lnTo>
                  <a:pt x="4059" y="17461"/>
                </a:lnTo>
                <a:lnTo>
                  <a:pt x="3999" y="17531"/>
                </a:lnTo>
                <a:lnTo>
                  <a:pt x="4498" y="16276"/>
                </a:lnTo>
                <a:lnTo>
                  <a:pt x="4557" y="16217"/>
                </a:lnTo>
                <a:lnTo>
                  <a:pt x="5050" y="16031"/>
                </a:lnTo>
                <a:lnTo>
                  <a:pt x="5110" y="16031"/>
                </a:lnTo>
                <a:lnTo>
                  <a:pt x="5603" y="16403"/>
                </a:lnTo>
                <a:lnTo>
                  <a:pt x="5517" y="16403"/>
                </a:lnTo>
                <a:lnTo>
                  <a:pt x="6015" y="15520"/>
                </a:lnTo>
                <a:lnTo>
                  <a:pt x="6508" y="14961"/>
                </a:lnTo>
                <a:lnTo>
                  <a:pt x="7007" y="14520"/>
                </a:lnTo>
                <a:lnTo>
                  <a:pt x="7532" y="14148"/>
                </a:lnTo>
                <a:lnTo>
                  <a:pt x="7592" y="14148"/>
                </a:lnTo>
                <a:lnTo>
                  <a:pt x="8085" y="14520"/>
                </a:lnTo>
                <a:lnTo>
                  <a:pt x="7970" y="14590"/>
                </a:lnTo>
                <a:lnTo>
                  <a:pt x="8464" y="13020"/>
                </a:lnTo>
                <a:lnTo>
                  <a:pt x="8963" y="11834"/>
                </a:lnTo>
                <a:lnTo>
                  <a:pt x="9050" y="11765"/>
                </a:lnTo>
                <a:lnTo>
                  <a:pt x="9548" y="11951"/>
                </a:lnTo>
                <a:lnTo>
                  <a:pt x="9489" y="11951"/>
                </a:lnTo>
                <a:lnTo>
                  <a:pt x="9982" y="11137"/>
                </a:lnTo>
                <a:lnTo>
                  <a:pt x="9955" y="11207"/>
                </a:lnTo>
                <a:lnTo>
                  <a:pt x="10453" y="9265"/>
                </a:lnTo>
                <a:lnTo>
                  <a:pt x="10453" y="9207"/>
                </a:lnTo>
                <a:lnTo>
                  <a:pt x="10979" y="8009"/>
                </a:lnTo>
                <a:lnTo>
                  <a:pt x="11472" y="6881"/>
                </a:lnTo>
                <a:lnTo>
                  <a:pt x="11531" y="6824"/>
                </a:lnTo>
                <a:lnTo>
                  <a:pt x="11591" y="6824"/>
                </a:lnTo>
                <a:lnTo>
                  <a:pt x="12084" y="7451"/>
                </a:lnTo>
                <a:lnTo>
                  <a:pt x="12025" y="7451"/>
                </a:lnTo>
                <a:lnTo>
                  <a:pt x="12522" y="7068"/>
                </a:lnTo>
                <a:lnTo>
                  <a:pt x="13022" y="6695"/>
                </a:lnTo>
                <a:lnTo>
                  <a:pt x="13048" y="6695"/>
                </a:lnTo>
                <a:lnTo>
                  <a:pt x="13547" y="6881"/>
                </a:lnTo>
                <a:lnTo>
                  <a:pt x="13488" y="6881"/>
                </a:lnTo>
                <a:lnTo>
                  <a:pt x="13981" y="6254"/>
                </a:lnTo>
                <a:lnTo>
                  <a:pt x="13954" y="6324"/>
                </a:lnTo>
                <a:lnTo>
                  <a:pt x="14452" y="4940"/>
                </a:lnTo>
                <a:lnTo>
                  <a:pt x="14538" y="4883"/>
                </a:lnTo>
                <a:lnTo>
                  <a:pt x="15032" y="4940"/>
                </a:lnTo>
                <a:lnTo>
                  <a:pt x="14973" y="4940"/>
                </a:lnTo>
                <a:lnTo>
                  <a:pt x="15470" y="4383"/>
                </a:lnTo>
                <a:lnTo>
                  <a:pt x="15970" y="3382"/>
                </a:lnTo>
                <a:lnTo>
                  <a:pt x="16023" y="3382"/>
                </a:lnTo>
                <a:lnTo>
                  <a:pt x="16522" y="3569"/>
                </a:lnTo>
                <a:lnTo>
                  <a:pt x="16462" y="3569"/>
                </a:lnTo>
                <a:lnTo>
                  <a:pt x="16961" y="3069"/>
                </a:lnTo>
                <a:lnTo>
                  <a:pt x="16929" y="3127"/>
                </a:lnTo>
                <a:lnTo>
                  <a:pt x="17427" y="1941"/>
                </a:lnTo>
                <a:lnTo>
                  <a:pt x="17487" y="1872"/>
                </a:lnTo>
                <a:lnTo>
                  <a:pt x="17514" y="1872"/>
                </a:lnTo>
                <a:lnTo>
                  <a:pt x="18040" y="2186"/>
                </a:lnTo>
                <a:lnTo>
                  <a:pt x="17980" y="2186"/>
                </a:lnTo>
                <a:lnTo>
                  <a:pt x="18479" y="1557"/>
                </a:lnTo>
                <a:lnTo>
                  <a:pt x="18538" y="1557"/>
                </a:lnTo>
                <a:lnTo>
                  <a:pt x="19030" y="1557"/>
                </a:lnTo>
                <a:lnTo>
                  <a:pt x="19064" y="1557"/>
                </a:lnTo>
                <a:lnTo>
                  <a:pt x="19556" y="2186"/>
                </a:lnTo>
                <a:lnTo>
                  <a:pt x="19496" y="2186"/>
                </a:lnTo>
                <a:lnTo>
                  <a:pt x="19995" y="1941"/>
                </a:lnTo>
                <a:lnTo>
                  <a:pt x="19969" y="1941"/>
                </a:lnTo>
                <a:lnTo>
                  <a:pt x="20462" y="1371"/>
                </a:lnTo>
                <a:lnTo>
                  <a:pt x="20521" y="1371"/>
                </a:lnTo>
                <a:lnTo>
                  <a:pt x="21015" y="1371"/>
                </a:lnTo>
                <a:lnTo>
                  <a:pt x="20927" y="1441"/>
                </a:lnTo>
                <a:lnTo>
                  <a:pt x="21426" y="58"/>
                </a:lnTo>
                <a:lnTo>
                  <a:pt x="21485" y="0"/>
                </a:lnTo>
                <a:lnTo>
                  <a:pt x="21539" y="0"/>
                </a:lnTo>
                <a:lnTo>
                  <a:pt x="21600" y="128"/>
                </a:lnTo>
                <a:lnTo>
                  <a:pt x="21573" y="243"/>
                </a:lnTo>
                <a:lnTo>
                  <a:pt x="21074" y="1627"/>
                </a:lnTo>
                <a:lnTo>
                  <a:pt x="21015" y="1755"/>
                </a:lnTo>
                <a:lnTo>
                  <a:pt x="20521" y="1755"/>
                </a:lnTo>
                <a:lnTo>
                  <a:pt x="20548" y="1686"/>
                </a:lnTo>
                <a:lnTo>
                  <a:pt x="20055" y="2255"/>
                </a:lnTo>
                <a:lnTo>
                  <a:pt x="20022" y="2255"/>
                </a:lnTo>
                <a:lnTo>
                  <a:pt x="19529" y="2499"/>
                </a:lnTo>
                <a:lnTo>
                  <a:pt x="19469" y="2499"/>
                </a:lnTo>
                <a:lnTo>
                  <a:pt x="18971" y="1872"/>
                </a:lnTo>
                <a:lnTo>
                  <a:pt x="19030" y="1941"/>
                </a:lnTo>
                <a:lnTo>
                  <a:pt x="18538" y="1941"/>
                </a:lnTo>
                <a:lnTo>
                  <a:pt x="18565" y="1872"/>
                </a:lnTo>
                <a:lnTo>
                  <a:pt x="18067" y="2499"/>
                </a:lnTo>
                <a:lnTo>
                  <a:pt x="18013" y="2499"/>
                </a:lnTo>
                <a:lnTo>
                  <a:pt x="17487" y="2186"/>
                </a:lnTo>
                <a:lnTo>
                  <a:pt x="17574" y="2186"/>
                </a:lnTo>
                <a:lnTo>
                  <a:pt x="17075" y="3382"/>
                </a:lnTo>
                <a:lnTo>
                  <a:pt x="17048" y="3382"/>
                </a:lnTo>
                <a:lnTo>
                  <a:pt x="16550" y="3882"/>
                </a:lnTo>
                <a:lnTo>
                  <a:pt x="16495" y="3941"/>
                </a:lnTo>
                <a:lnTo>
                  <a:pt x="15996" y="3755"/>
                </a:lnTo>
                <a:lnTo>
                  <a:pt x="16083" y="3697"/>
                </a:lnTo>
                <a:lnTo>
                  <a:pt x="15589" y="4697"/>
                </a:lnTo>
                <a:lnTo>
                  <a:pt x="15558" y="4697"/>
                </a:lnTo>
                <a:lnTo>
                  <a:pt x="15064" y="5255"/>
                </a:lnTo>
                <a:lnTo>
                  <a:pt x="15005" y="5323"/>
                </a:lnTo>
                <a:lnTo>
                  <a:pt x="14507" y="5255"/>
                </a:lnTo>
                <a:lnTo>
                  <a:pt x="14592" y="5127"/>
                </a:lnTo>
                <a:lnTo>
                  <a:pt x="14100" y="6510"/>
                </a:lnTo>
                <a:lnTo>
                  <a:pt x="14068" y="6568"/>
                </a:lnTo>
                <a:lnTo>
                  <a:pt x="13575" y="7196"/>
                </a:lnTo>
                <a:lnTo>
                  <a:pt x="13515" y="7266"/>
                </a:lnTo>
                <a:lnTo>
                  <a:pt x="13022" y="7068"/>
                </a:lnTo>
                <a:lnTo>
                  <a:pt x="13075" y="7010"/>
                </a:lnTo>
                <a:lnTo>
                  <a:pt x="12583" y="7382"/>
                </a:lnTo>
                <a:lnTo>
                  <a:pt x="12084" y="7765"/>
                </a:lnTo>
                <a:lnTo>
                  <a:pt x="11998" y="7765"/>
                </a:lnTo>
                <a:lnTo>
                  <a:pt x="11503" y="7138"/>
                </a:lnTo>
                <a:lnTo>
                  <a:pt x="11618" y="7138"/>
                </a:lnTo>
                <a:lnTo>
                  <a:pt x="11119" y="8324"/>
                </a:lnTo>
                <a:lnTo>
                  <a:pt x="10599" y="9510"/>
                </a:lnTo>
                <a:lnTo>
                  <a:pt x="10599" y="9451"/>
                </a:lnTo>
                <a:lnTo>
                  <a:pt x="10101" y="11392"/>
                </a:lnTo>
                <a:lnTo>
                  <a:pt x="10074" y="11451"/>
                </a:lnTo>
                <a:lnTo>
                  <a:pt x="9575" y="12265"/>
                </a:lnTo>
                <a:lnTo>
                  <a:pt x="9516" y="12335"/>
                </a:lnTo>
                <a:lnTo>
                  <a:pt x="9023" y="12149"/>
                </a:lnTo>
                <a:lnTo>
                  <a:pt x="9109" y="12079"/>
                </a:lnTo>
                <a:lnTo>
                  <a:pt x="8611" y="13206"/>
                </a:lnTo>
                <a:lnTo>
                  <a:pt x="8118" y="14776"/>
                </a:lnTo>
                <a:lnTo>
                  <a:pt x="8058" y="14834"/>
                </a:lnTo>
                <a:lnTo>
                  <a:pt x="8030" y="14834"/>
                </a:lnTo>
                <a:lnTo>
                  <a:pt x="7532" y="14462"/>
                </a:lnTo>
                <a:lnTo>
                  <a:pt x="7592" y="14462"/>
                </a:lnTo>
                <a:lnTo>
                  <a:pt x="7093" y="14834"/>
                </a:lnTo>
                <a:lnTo>
                  <a:pt x="6600" y="15276"/>
                </a:lnTo>
                <a:lnTo>
                  <a:pt x="6101" y="15834"/>
                </a:lnTo>
                <a:lnTo>
                  <a:pt x="5603" y="16717"/>
                </a:lnTo>
                <a:lnTo>
                  <a:pt x="5549" y="16717"/>
                </a:lnTo>
                <a:lnTo>
                  <a:pt x="5050" y="16334"/>
                </a:lnTo>
                <a:lnTo>
                  <a:pt x="5083" y="16403"/>
                </a:lnTo>
                <a:lnTo>
                  <a:pt x="4584" y="16589"/>
                </a:lnTo>
                <a:lnTo>
                  <a:pt x="4644" y="16531"/>
                </a:lnTo>
                <a:lnTo>
                  <a:pt x="4146" y="17775"/>
                </a:lnTo>
                <a:lnTo>
                  <a:pt x="4086" y="17845"/>
                </a:lnTo>
                <a:lnTo>
                  <a:pt x="3560" y="17903"/>
                </a:lnTo>
                <a:lnTo>
                  <a:pt x="3067" y="18031"/>
                </a:lnTo>
                <a:lnTo>
                  <a:pt x="3094" y="17973"/>
                </a:lnTo>
                <a:lnTo>
                  <a:pt x="2601" y="18345"/>
                </a:lnTo>
                <a:lnTo>
                  <a:pt x="2102" y="18903"/>
                </a:lnTo>
                <a:lnTo>
                  <a:pt x="1609" y="19402"/>
                </a:lnTo>
                <a:lnTo>
                  <a:pt x="1111" y="19972"/>
                </a:lnTo>
                <a:lnTo>
                  <a:pt x="612" y="20844"/>
                </a:lnTo>
                <a:lnTo>
                  <a:pt x="119" y="21530"/>
                </a:lnTo>
                <a:lnTo>
                  <a:pt x="59" y="21600"/>
                </a:lnTo>
                <a:lnTo>
                  <a:pt x="0" y="21472"/>
                </a:lnTo>
                <a:lnTo>
                  <a:pt x="0" y="21344"/>
                </a:lnTo>
                <a:lnTo>
                  <a:pt x="33" y="21228"/>
                </a:lnTo>
                <a:close/>
              </a:path>
            </a:pathLst>
          </a:custGeom>
          <a:solidFill>
            <a:srgbClr val="B6DCDF"/>
          </a:solidFill>
          <a:ln w="4515" cap="flat" cmpd="sng">
            <a:solidFill>
              <a:srgbClr val="B6DCDF"/>
            </a:solidFill>
            <a:prstDash val="solid"/>
            <a:round/>
            <a:headEnd/>
            <a:tailEnd/>
          </a:ln>
        </p:spPr>
        <p:txBody>
          <a:bodyPr lIns="72248" tIns="72248" rIns="72248" bIns="72248" anchor="ctr"/>
          <a:lstStyle/>
          <a:p>
            <a:endParaRPr lang="en-GB"/>
          </a:p>
        </p:txBody>
      </p:sp>
      <p:sp>
        <p:nvSpPr>
          <p:cNvPr id="8199" name="AutoShape 6"/>
          <p:cNvSpPr>
            <a:spLocks/>
          </p:cNvSpPr>
          <p:nvPr/>
        </p:nvSpPr>
        <p:spPr bwMode="auto">
          <a:xfrm>
            <a:off x="1749425" y="6659563"/>
            <a:ext cx="152400" cy="150812"/>
          </a:xfrm>
          <a:custGeom>
            <a:avLst/>
            <a:gdLst>
              <a:gd name="T0" fmla="*/ 76200 w 21600"/>
              <a:gd name="T1" fmla="*/ 75406 h 21600"/>
              <a:gd name="T2" fmla="*/ 76200 w 21600"/>
              <a:gd name="T3" fmla="*/ 75406 h 21600"/>
              <a:gd name="T4" fmla="*/ 76200 w 21600"/>
              <a:gd name="T5" fmla="*/ 75406 h 21600"/>
              <a:gd name="T6" fmla="*/ 76200 w 21600"/>
              <a:gd name="T7" fmla="*/ 7540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1714"/>
                </a:moveTo>
                <a:lnTo>
                  <a:pt x="17573" y="17572"/>
                </a:lnTo>
                <a:lnTo>
                  <a:pt x="11714" y="21600"/>
                </a:lnTo>
                <a:lnTo>
                  <a:pt x="4027" y="17572"/>
                </a:lnTo>
                <a:lnTo>
                  <a:pt x="0" y="11714"/>
                </a:lnTo>
                <a:lnTo>
                  <a:pt x="4027" y="4027"/>
                </a:lnTo>
                <a:lnTo>
                  <a:pt x="11714" y="0"/>
                </a:lnTo>
                <a:lnTo>
                  <a:pt x="17573" y="4027"/>
                </a:lnTo>
                <a:lnTo>
                  <a:pt x="21600" y="11714"/>
                </a:lnTo>
                <a:close/>
              </a:path>
            </a:pathLst>
          </a:custGeom>
          <a:solidFill>
            <a:srgbClr val="BBE0E3"/>
          </a:solidFill>
          <a:ln w="9525" cap="flat" cmpd="sng">
            <a:noFill/>
            <a:prstDash val="solid"/>
            <a:round/>
            <a:headEnd/>
            <a:tailEnd/>
          </a:ln>
        </p:spPr>
        <p:txBody>
          <a:bodyPr lIns="72248" tIns="72248" rIns="72248" bIns="72248" anchor="ctr"/>
          <a:lstStyle/>
          <a:p>
            <a:endParaRPr lang="en-GB"/>
          </a:p>
        </p:txBody>
      </p:sp>
      <p:sp>
        <p:nvSpPr>
          <p:cNvPr id="8200" name="AutoShape 7"/>
          <p:cNvSpPr>
            <a:spLocks/>
          </p:cNvSpPr>
          <p:nvPr/>
        </p:nvSpPr>
        <p:spPr bwMode="auto">
          <a:xfrm>
            <a:off x="1749425" y="6659563"/>
            <a:ext cx="166688" cy="166687"/>
          </a:xfrm>
          <a:custGeom>
            <a:avLst/>
            <a:gdLst>
              <a:gd name="T0" fmla="*/ 83344 w 21600"/>
              <a:gd name="T1" fmla="*/ 83344 h 21600"/>
              <a:gd name="T2" fmla="*/ 83344 w 21600"/>
              <a:gd name="T3" fmla="*/ 83344 h 21600"/>
              <a:gd name="T4" fmla="*/ 83344 w 21600"/>
              <a:gd name="T5" fmla="*/ 83344 h 21600"/>
              <a:gd name="T6" fmla="*/ 83344 w 21600"/>
              <a:gd name="T7" fmla="*/ 833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8972"/>
                </a:moveTo>
                <a:lnTo>
                  <a:pt x="21600" y="10634"/>
                </a:lnTo>
                <a:lnTo>
                  <a:pt x="19913" y="14289"/>
                </a:lnTo>
                <a:lnTo>
                  <a:pt x="18225" y="17945"/>
                </a:lnTo>
                <a:lnTo>
                  <a:pt x="14513" y="19606"/>
                </a:lnTo>
                <a:lnTo>
                  <a:pt x="10800" y="21600"/>
                </a:lnTo>
                <a:lnTo>
                  <a:pt x="9112" y="21600"/>
                </a:lnTo>
                <a:lnTo>
                  <a:pt x="5400" y="19606"/>
                </a:lnTo>
                <a:lnTo>
                  <a:pt x="1686" y="17945"/>
                </a:lnTo>
                <a:lnTo>
                  <a:pt x="0" y="14289"/>
                </a:lnTo>
                <a:lnTo>
                  <a:pt x="0" y="10634"/>
                </a:lnTo>
                <a:lnTo>
                  <a:pt x="0" y="8972"/>
                </a:lnTo>
                <a:lnTo>
                  <a:pt x="0" y="5317"/>
                </a:lnTo>
                <a:lnTo>
                  <a:pt x="1686" y="1662"/>
                </a:lnTo>
                <a:lnTo>
                  <a:pt x="5400" y="0"/>
                </a:lnTo>
                <a:lnTo>
                  <a:pt x="9112" y="0"/>
                </a:lnTo>
                <a:lnTo>
                  <a:pt x="10800" y="0"/>
                </a:lnTo>
                <a:lnTo>
                  <a:pt x="14513" y="0"/>
                </a:lnTo>
                <a:lnTo>
                  <a:pt x="18225" y="1662"/>
                </a:lnTo>
                <a:lnTo>
                  <a:pt x="19913" y="5317"/>
                </a:lnTo>
                <a:lnTo>
                  <a:pt x="21600" y="8972"/>
                </a:lnTo>
                <a:close/>
                <a:moveTo>
                  <a:pt x="18225" y="7311"/>
                </a:moveTo>
                <a:lnTo>
                  <a:pt x="18225" y="7311"/>
                </a:lnTo>
                <a:lnTo>
                  <a:pt x="16200" y="3655"/>
                </a:lnTo>
                <a:lnTo>
                  <a:pt x="12487" y="1662"/>
                </a:lnTo>
                <a:lnTo>
                  <a:pt x="14513" y="1662"/>
                </a:lnTo>
                <a:lnTo>
                  <a:pt x="9112" y="1662"/>
                </a:lnTo>
                <a:lnTo>
                  <a:pt x="10800" y="1662"/>
                </a:lnTo>
                <a:lnTo>
                  <a:pt x="7086" y="1662"/>
                </a:lnTo>
                <a:lnTo>
                  <a:pt x="3712" y="3655"/>
                </a:lnTo>
                <a:lnTo>
                  <a:pt x="1686" y="7311"/>
                </a:lnTo>
                <a:lnTo>
                  <a:pt x="1686" y="10634"/>
                </a:lnTo>
                <a:lnTo>
                  <a:pt x="1686" y="8972"/>
                </a:lnTo>
                <a:lnTo>
                  <a:pt x="1686" y="14289"/>
                </a:lnTo>
                <a:lnTo>
                  <a:pt x="1686" y="12628"/>
                </a:lnTo>
                <a:lnTo>
                  <a:pt x="3712" y="15951"/>
                </a:lnTo>
                <a:lnTo>
                  <a:pt x="7086" y="17945"/>
                </a:lnTo>
                <a:lnTo>
                  <a:pt x="10800" y="19606"/>
                </a:lnTo>
                <a:lnTo>
                  <a:pt x="9112" y="19606"/>
                </a:lnTo>
                <a:lnTo>
                  <a:pt x="14513" y="17945"/>
                </a:lnTo>
                <a:lnTo>
                  <a:pt x="12487" y="17945"/>
                </a:lnTo>
                <a:lnTo>
                  <a:pt x="16200" y="15951"/>
                </a:lnTo>
                <a:lnTo>
                  <a:pt x="18225" y="12628"/>
                </a:lnTo>
                <a:lnTo>
                  <a:pt x="18225" y="14289"/>
                </a:lnTo>
                <a:lnTo>
                  <a:pt x="19913" y="8972"/>
                </a:lnTo>
                <a:lnTo>
                  <a:pt x="19913" y="10634"/>
                </a:lnTo>
                <a:lnTo>
                  <a:pt x="18225" y="7311"/>
                </a:lnTo>
                <a:close/>
              </a:path>
            </a:pathLst>
          </a:custGeom>
          <a:solidFill>
            <a:srgbClr val="B6DCDF"/>
          </a:solidFill>
          <a:ln w="4515" cap="flat" cmpd="sng">
            <a:solidFill>
              <a:srgbClr val="B6DCDF"/>
            </a:solidFill>
            <a:prstDash val="solid"/>
            <a:round/>
            <a:headEnd/>
            <a:tailEnd/>
          </a:ln>
        </p:spPr>
        <p:txBody>
          <a:bodyPr lIns="0" tIns="0" rIns="0" bIns="0" anchor="ctr"/>
          <a:lstStyle/>
          <a:p>
            <a:endParaRPr lang="en-GB"/>
          </a:p>
        </p:txBody>
      </p:sp>
      <p:sp>
        <p:nvSpPr>
          <p:cNvPr id="8201" name="AutoShape 8"/>
          <p:cNvSpPr>
            <a:spLocks/>
          </p:cNvSpPr>
          <p:nvPr/>
        </p:nvSpPr>
        <p:spPr bwMode="auto">
          <a:xfrm>
            <a:off x="1803400" y="4064000"/>
            <a:ext cx="10437813" cy="2762250"/>
          </a:xfrm>
          <a:custGeom>
            <a:avLst/>
            <a:gdLst>
              <a:gd name="T0" fmla="*/ 5218907 w 21600"/>
              <a:gd name="T1" fmla="*/ 1381125 h 21600"/>
              <a:gd name="T2" fmla="*/ 5218907 w 21600"/>
              <a:gd name="T3" fmla="*/ 1381125 h 21600"/>
              <a:gd name="T4" fmla="*/ 5218907 w 21600"/>
              <a:gd name="T5" fmla="*/ 1381125 h 21600"/>
              <a:gd name="T6" fmla="*/ 5218907 w 21600"/>
              <a:gd name="T7" fmla="*/ 13811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3" y="21056"/>
                </a:moveTo>
                <a:lnTo>
                  <a:pt x="526" y="20290"/>
                </a:lnTo>
                <a:lnTo>
                  <a:pt x="585" y="20290"/>
                </a:lnTo>
                <a:lnTo>
                  <a:pt x="1084" y="20613"/>
                </a:lnTo>
                <a:lnTo>
                  <a:pt x="1024" y="20613"/>
                </a:lnTo>
                <a:lnTo>
                  <a:pt x="1517" y="19746"/>
                </a:lnTo>
                <a:lnTo>
                  <a:pt x="1577" y="19746"/>
                </a:lnTo>
                <a:lnTo>
                  <a:pt x="2075" y="20069"/>
                </a:lnTo>
                <a:lnTo>
                  <a:pt x="2043" y="20069"/>
                </a:lnTo>
                <a:lnTo>
                  <a:pt x="2541" y="19968"/>
                </a:lnTo>
                <a:lnTo>
                  <a:pt x="3034" y="19323"/>
                </a:lnTo>
                <a:lnTo>
                  <a:pt x="3094" y="19323"/>
                </a:lnTo>
                <a:lnTo>
                  <a:pt x="3593" y="20190"/>
                </a:lnTo>
                <a:lnTo>
                  <a:pt x="3506" y="20190"/>
                </a:lnTo>
                <a:lnTo>
                  <a:pt x="4032" y="19424"/>
                </a:lnTo>
                <a:lnTo>
                  <a:pt x="4525" y="18114"/>
                </a:lnTo>
                <a:lnTo>
                  <a:pt x="4584" y="18114"/>
                </a:lnTo>
                <a:lnTo>
                  <a:pt x="5083" y="18557"/>
                </a:lnTo>
                <a:lnTo>
                  <a:pt x="5576" y="19101"/>
                </a:lnTo>
                <a:lnTo>
                  <a:pt x="5489" y="19202"/>
                </a:lnTo>
                <a:lnTo>
                  <a:pt x="5988" y="17248"/>
                </a:lnTo>
                <a:lnTo>
                  <a:pt x="6042" y="17147"/>
                </a:lnTo>
                <a:lnTo>
                  <a:pt x="6541" y="16603"/>
                </a:lnTo>
                <a:lnTo>
                  <a:pt x="6568" y="16603"/>
                </a:lnTo>
                <a:lnTo>
                  <a:pt x="7066" y="17026"/>
                </a:lnTo>
                <a:lnTo>
                  <a:pt x="7034" y="17026"/>
                </a:lnTo>
                <a:lnTo>
                  <a:pt x="7532" y="16925"/>
                </a:lnTo>
                <a:lnTo>
                  <a:pt x="8030" y="16281"/>
                </a:lnTo>
                <a:lnTo>
                  <a:pt x="8524" y="16059"/>
                </a:lnTo>
                <a:lnTo>
                  <a:pt x="9023" y="15837"/>
                </a:lnTo>
                <a:lnTo>
                  <a:pt x="8990" y="15837"/>
                </a:lnTo>
                <a:lnTo>
                  <a:pt x="9489" y="15092"/>
                </a:lnTo>
                <a:lnTo>
                  <a:pt x="9456" y="15193"/>
                </a:lnTo>
                <a:lnTo>
                  <a:pt x="9955" y="12916"/>
                </a:lnTo>
                <a:lnTo>
                  <a:pt x="10041" y="12795"/>
                </a:lnTo>
                <a:lnTo>
                  <a:pt x="10540" y="12916"/>
                </a:lnTo>
                <a:lnTo>
                  <a:pt x="11066" y="12916"/>
                </a:lnTo>
                <a:lnTo>
                  <a:pt x="11005" y="12916"/>
                </a:lnTo>
                <a:lnTo>
                  <a:pt x="11503" y="11606"/>
                </a:lnTo>
                <a:lnTo>
                  <a:pt x="11531" y="11606"/>
                </a:lnTo>
                <a:lnTo>
                  <a:pt x="12025" y="11183"/>
                </a:lnTo>
                <a:lnTo>
                  <a:pt x="12084" y="11183"/>
                </a:lnTo>
                <a:lnTo>
                  <a:pt x="12583" y="12372"/>
                </a:lnTo>
                <a:lnTo>
                  <a:pt x="12496" y="12372"/>
                </a:lnTo>
                <a:lnTo>
                  <a:pt x="12989" y="11606"/>
                </a:lnTo>
                <a:lnTo>
                  <a:pt x="13048" y="11606"/>
                </a:lnTo>
                <a:lnTo>
                  <a:pt x="13547" y="11727"/>
                </a:lnTo>
                <a:lnTo>
                  <a:pt x="13515" y="11727"/>
                </a:lnTo>
                <a:lnTo>
                  <a:pt x="14012" y="11505"/>
                </a:lnTo>
                <a:lnTo>
                  <a:pt x="14041" y="11505"/>
                </a:lnTo>
                <a:lnTo>
                  <a:pt x="14538" y="11727"/>
                </a:lnTo>
                <a:lnTo>
                  <a:pt x="14479" y="11727"/>
                </a:lnTo>
                <a:lnTo>
                  <a:pt x="14973" y="10740"/>
                </a:lnTo>
                <a:lnTo>
                  <a:pt x="14946" y="10840"/>
                </a:lnTo>
                <a:lnTo>
                  <a:pt x="15444" y="7919"/>
                </a:lnTo>
                <a:lnTo>
                  <a:pt x="15497" y="7818"/>
                </a:lnTo>
                <a:lnTo>
                  <a:pt x="15996" y="7153"/>
                </a:lnTo>
                <a:lnTo>
                  <a:pt x="16023" y="7153"/>
                </a:lnTo>
                <a:lnTo>
                  <a:pt x="16522" y="7697"/>
                </a:lnTo>
                <a:lnTo>
                  <a:pt x="16462" y="7697"/>
                </a:lnTo>
                <a:lnTo>
                  <a:pt x="16961" y="6508"/>
                </a:lnTo>
                <a:lnTo>
                  <a:pt x="16988" y="6508"/>
                </a:lnTo>
                <a:lnTo>
                  <a:pt x="17487" y="6186"/>
                </a:lnTo>
                <a:lnTo>
                  <a:pt x="17454" y="6186"/>
                </a:lnTo>
                <a:lnTo>
                  <a:pt x="17980" y="4654"/>
                </a:lnTo>
                <a:lnTo>
                  <a:pt x="18479" y="3466"/>
                </a:lnTo>
                <a:lnTo>
                  <a:pt x="18506" y="3466"/>
                </a:lnTo>
                <a:lnTo>
                  <a:pt x="19003" y="3365"/>
                </a:lnTo>
                <a:lnTo>
                  <a:pt x="19496" y="3043"/>
                </a:lnTo>
                <a:lnTo>
                  <a:pt x="19469" y="3043"/>
                </a:lnTo>
                <a:lnTo>
                  <a:pt x="19969" y="1310"/>
                </a:lnTo>
                <a:lnTo>
                  <a:pt x="19995" y="1310"/>
                </a:lnTo>
                <a:lnTo>
                  <a:pt x="20055" y="1310"/>
                </a:lnTo>
                <a:lnTo>
                  <a:pt x="20548" y="2055"/>
                </a:lnTo>
                <a:lnTo>
                  <a:pt x="20435" y="2176"/>
                </a:lnTo>
                <a:lnTo>
                  <a:pt x="20927" y="101"/>
                </a:lnTo>
                <a:lnTo>
                  <a:pt x="20988" y="0"/>
                </a:lnTo>
                <a:lnTo>
                  <a:pt x="21074" y="0"/>
                </a:lnTo>
                <a:lnTo>
                  <a:pt x="21573" y="1631"/>
                </a:lnTo>
                <a:lnTo>
                  <a:pt x="21600" y="1834"/>
                </a:lnTo>
                <a:lnTo>
                  <a:pt x="21573" y="2176"/>
                </a:lnTo>
                <a:lnTo>
                  <a:pt x="21512" y="2277"/>
                </a:lnTo>
                <a:lnTo>
                  <a:pt x="21453" y="2176"/>
                </a:lnTo>
                <a:lnTo>
                  <a:pt x="20961" y="544"/>
                </a:lnTo>
                <a:lnTo>
                  <a:pt x="21074" y="544"/>
                </a:lnTo>
                <a:lnTo>
                  <a:pt x="20581" y="2599"/>
                </a:lnTo>
                <a:lnTo>
                  <a:pt x="20521" y="2720"/>
                </a:lnTo>
                <a:lnTo>
                  <a:pt x="20462" y="2599"/>
                </a:lnTo>
                <a:lnTo>
                  <a:pt x="19969" y="1834"/>
                </a:lnTo>
                <a:lnTo>
                  <a:pt x="20082" y="1834"/>
                </a:lnTo>
                <a:lnTo>
                  <a:pt x="19584" y="3587"/>
                </a:lnTo>
                <a:lnTo>
                  <a:pt x="19529" y="3687"/>
                </a:lnTo>
                <a:lnTo>
                  <a:pt x="19030" y="4010"/>
                </a:lnTo>
                <a:lnTo>
                  <a:pt x="18538" y="4131"/>
                </a:lnTo>
                <a:lnTo>
                  <a:pt x="18565" y="4010"/>
                </a:lnTo>
                <a:lnTo>
                  <a:pt x="18067" y="5199"/>
                </a:lnTo>
                <a:lnTo>
                  <a:pt x="17541" y="6730"/>
                </a:lnTo>
                <a:lnTo>
                  <a:pt x="17514" y="6831"/>
                </a:lnTo>
                <a:lnTo>
                  <a:pt x="17021" y="7153"/>
                </a:lnTo>
                <a:lnTo>
                  <a:pt x="17048" y="7052"/>
                </a:lnTo>
                <a:lnTo>
                  <a:pt x="16550" y="8241"/>
                </a:lnTo>
                <a:lnTo>
                  <a:pt x="16495" y="8241"/>
                </a:lnTo>
                <a:lnTo>
                  <a:pt x="15996" y="7697"/>
                </a:lnTo>
                <a:lnTo>
                  <a:pt x="16055" y="7697"/>
                </a:lnTo>
                <a:lnTo>
                  <a:pt x="15558" y="8362"/>
                </a:lnTo>
                <a:lnTo>
                  <a:pt x="15589" y="8241"/>
                </a:lnTo>
                <a:lnTo>
                  <a:pt x="15091" y="11183"/>
                </a:lnTo>
                <a:lnTo>
                  <a:pt x="15064" y="11284"/>
                </a:lnTo>
                <a:lnTo>
                  <a:pt x="14565" y="12251"/>
                </a:lnTo>
                <a:lnTo>
                  <a:pt x="14507" y="12372"/>
                </a:lnTo>
                <a:lnTo>
                  <a:pt x="14012" y="12150"/>
                </a:lnTo>
                <a:lnTo>
                  <a:pt x="14041" y="12150"/>
                </a:lnTo>
                <a:lnTo>
                  <a:pt x="13547" y="12372"/>
                </a:lnTo>
                <a:lnTo>
                  <a:pt x="13515" y="12372"/>
                </a:lnTo>
                <a:lnTo>
                  <a:pt x="13022" y="12251"/>
                </a:lnTo>
                <a:lnTo>
                  <a:pt x="13075" y="12150"/>
                </a:lnTo>
                <a:lnTo>
                  <a:pt x="12583" y="12916"/>
                </a:lnTo>
                <a:lnTo>
                  <a:pt x="12496" y="12916"/>
                </a:lnTo>
                <a:lnTo>
                  <a:pt x="11998" y="11727"/>
                </a:lnTo>
                <a:lnTo>
                  <a:pt x="12057" y="11727"/>
                </a:lnTo>
                <a:lnTo>
                  <a:pt x="11558" y="12150"/>
                </a:lnTo>
                <a:lnTo>
                  <a:pt x="11591" y="12150"/>
                </a:lnTo>
                <a:lnTo>
                  <a:pt x="11093" y="13460"/>
                </a:lnTo>
                <a:lnTo>
                  <a:pt x="11066" y="13560"/>
                </a:lnTo>
                <a:lnTo>
                  <a:pt x="10506" y="13560"/>
                </a:lnTo>
                <a:lnTo>
                  <a:pt x="10014" y="13460"/>
                </a:lnTo>
                <a:lnTo>
                  <a:pt x="10101" y="13238"/>
                </a:lnTo>
                <a:lnTo>
                  <a:pt x="9602" y="15515"/>
                </a:lnTo>
                <a:lnTo>
                  <a:pt x="9575" y="15616"/>
                </a:lnTo>
                <a:lnTo>
                  <a:pt x="9076" y="16381"/>
                </a:lnTo>
                <a:lnTo>
                  <a:pt x="9050" y="16502"/>
                </a:lnTo>
                <a:lnTo>
                  <a:pt x="8550" y="16704"/>
                </a:lnTo>
                <a:lnTo>
                  <a:pt x="8058" y="16925"/>
                </a:lnTo>
                <a:lnTo>
                  <a:pt x="8085" y="16825"/>
                </a:lnTo>
                <a:lnTo>
                  <a:pt x="7592" y="17469"/>
                </a:lnTo>
                <a:lnTo>
                  <a:pt x="7559" y="17570"/>
                </a:lnTo>
                <a:lnTo>
                  <a:pt x="7066" y="17691"/>
                </a:lnTo>
                <a:lnTo>
                  <a:pt x="7034" y="17570"/>
                </a:lnTo>
                <a:lnTo>
                  <a:pt x="6541" y="17147"/>
                </a:lnTo>
                <a:lnTo>
                  <a:pt x="6568" y="17147"/>
                </a:lnTo>
                <a:lnTo>
                  <a:pt x="6075" y="17691"/>
                </a:lnTo>
                <a:lnTo>
                  <a:pt x="6129" y="17691"/>
                </a:lnTo>
                <a:lnTo>
                  <a:pt x="5636" y="19646"/>
                </a:lnTo>
                <a:lnTo>
                  <a:pt x="5549" y="19646"/>
                </a:lnTo>
                <a:lnTo>
                  <a:pt x="5050" y="19101"/>
                </a:lnTo>
                <a:lnTo>
                  <a:pt x="4557" y="18658"/>
                </a:lnTo>
                <a:lnTo>
                  <a:pt x="4612" y="18658"/>
                </a:lnTo>
                <a:lnTo>
                  <a:pt x="4118" y="19968"/>
                </a:lnTo>
                <a:lnTo>
                  <a:pt x="3593" y="20734"/>
                </a:lnTo>
                <a:lnTo>
                  <a:pt x="3506" y="20734"/>
                </a:lnTo>
                <a:lnTo>
                  <a:pt x="3008" y="19847"/>
                </a:lnTo>
                <a:lnTo>
                  <a:pt x="3094" y="19847"/>
                </a:lnTo>
                <a:lnTo>
                  <a:pt x="2601" y="20512"/>
                </a:lnTo>
                <a:lnTo>
                  <a:pt x="2569" y="20613"/>
                </a:lnTo>
                <a:lnTo>
                  <a:pt x="2075" y="20734"/>
                </a:lnTo>
                <a:lnTo>
                  <a:pt x="2043" y="20734"/>
                </a:lnTo>
                <a:lnTo>
                  <a:pt x="1550" y="20390"/>
                </a:lnTo>
                <a:lnTo>
                  <a:pt x="1609" y="20290"/>
                </a:lnTo>
                <a:lnTo>
                  <a:pt x="1111" y="21157"/>
                </a:lnTo>
                <a:lnTo>
                  <a:pt x="1050" y="21257"/>
                </a:lnTo>
                <a:lnTo>
                  <a:pt x="558" y="20935"/>
                </a:lnTo>
                <a:lnTo>
                  <a:pt x="612" y="20834"/>
                </a:lnTo>
                <a:lnTo>
                  <a:pt x="119" y="21600"/>
                </a:lnTo>
                <a:lnTo>
                  <a:pt x="33" y="21600"/>
                </a:lnTo>
                <a:lnTo>
                  <a:pt x="0" y="21479"/>
                </a:lnTo>
                <a:lnTo>
                  <a:pt x="0" y="21157"/>
                </a:lnTo>
                <a:lnTo>
                  <a:pt x="33" y="21056"/>
                </a:lnTo>
                <a:close/>
              </a:path>
            </a:pathLst>
          </a:custGeom>
          <a:solidFill>
            <a:srgbClr val="2F2F98"/>
          </a:solidFill>
          <a:ln w="4515" cap="flat" cmpd="sng">
            <a:solidFill>
              <a:srgbClr val="2F2F98"/>
            </a:solidFill>
            <a:prstDash val="solid"/>
            <a:round/>
            <a:headEnd/>
            <a:tailEnd/>
          </a:ln>
        </p:spPr>
        <p:txBody>
          <a:bodyPr lIns="72248" tIns="72248" rIns="72248" bIns="72248" anchor="ctr"/>
          <a:lstStyle/>
          <a:p>
            <a:endParaRPr lang="en-GB"/>
          </a:p>
        </p:txBody>
      </p:sp>
      <p:sp>
        <p:nvSpPr>
          <p:cNvPr id="8202" name="AutoShape 9"/>
          <p:cNvSpPr>
            <a:spLocks/>
          </p:cNvSpPr>
          <p:nvPr/>
        </p:nvSpPr>
        <p:spPr bwMode="auto">
          <a:xfrm>
            <a:off x="1749425" y="6700838"/>
            <a:ext cx="152400" cy="150812"/>
          </a:xfrm>
          <a:custGeom>
            <a:avLst/>
            <a:gdLst>
              <a:gd name="T0" fmla="*/ 76200 w 21600"/>
              <a:gd name="T1" fmla="*/ 75406 h 21600"/>
              <a:gd name="T2" fmla="*/ 76200 w 21600"/>
              <a:gd name="T3" fmla="*/ 75406 h 21600"/>
              <a:gd name="T4" fmla="*/ 76200 w 21600"/>
              <a:gd name="T5" fmla="*/ 75406 h 21600"/>
              <a:gd name="T6" fmla="*/ 76200 w 21600"/>
              <a:gd name="T7" fmla="*/ 7540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1714"/>
                </a:moveTo>
                <a:lnTo>
                  <a:pt x="17573" y="17939"/>
                </a:lnTo>
                <a:lnTo>
                  <a:pt x="11714" y="21600"/>
                </a:lnTo>
                <a:lnTo>
                  <a:pt x="4027" y="17939"/>
                </a:lnTo>
                <a:lnTo>
                  <a:pt x="0" y="11714"/>
                </a:lnTo>
                <a:lnTo>
                  <a:pt x="4027" y="4027"/>
                </a:lnTo>
                <a:lnTo>
                  <a:pt x="11714" y="0"/>
                </a:lnTo>
                <a:lnTo>
                  <a:pt x="17573" y="4027"/>
                </a:lnTo>
                <a:lnTo>
                  <a:pt x="21600" y="11714"/>
                </a:lnTo>
                <a:close/>
              </a:path>
            </a:pathLst>
          </a:custGeom>
          <a:solidFill>
            <a:srgbClr val="333399"/>
          </a:solidFill>
          <a:ln w="9525" cap="flat" cmpd="sng">
            <a:noFill/>
            <a:prstDash val="solid"/>
            <a:round/>
            <a:headEnd/>
            <a:tailEnd/>
          </a:ln>
        </p:spPr>
        <p:txBody>
          <a:bodyPr lIns="72248" tIns="72248" rIns="72248" bIns="72248" anchor="ctr"/>
          <a:lstStyle/>
          <a:p>
            <a:endParaRPr lang="en-GB"/>
          </a:p>
        </p:txBody>
      </p:sp>
      <p:sp>
        <p:nvSpPr>
          <p:cNvPr id="8203" name="AutoShape 10"/>
          <p:cNvSpPr>
            <a:spLocks/>
          </p:cNvSpPr>
          <p:nvPr/>
        </p:nvSpPr>
        <p:spPr bwMode="auto">
          <a:xfrm>
            <a:off x="1749425" y="6700838"/>
            <a:ext cx="166688" cy="166687"/>
          </a:xfrm>
          <a:custGeom>
            <a:avLst/>
            <a:gdLst>
              <a:gd name="T0" fmla="*/ 83344 w 21600"/>
              <a:gd name="T1" fmla="*/ 83344 h 21600"/>
              <a:gd name="T2" fmla="*/ 83344 w 21600"/>
              <a:gd name="T3" fmla="*/ 83344 h 21600"/>
              <a:gd name="T4" fmla="*/ 83344 w 21600"/>
              <a:gd name="T5" fmla="*/ 83344 h 21600"/>
              <a:gd name="T6" fmla="*/ 83344 w 21600"/>
              <a:gd name="T7" fmla="*/ 833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8972"/>
                </a:moveTo>
                <a:lnTo>
                  <a:pt x="21600" y="10634"/>
                </a:lnTo>
                <a:lnTo>
                  <a:pt x="19913" y="14289"/>
                </a:lnTo>
                <a:lnTo>
                  <a:pt x="18225" y="17945"/>
                </a:lnTo>
                <a:lnTo>
                  <a:pt x="14513" y="19606"/>
                </a:lnTo>
                <a:lnTo>
                  <a:pt x="10800" y="21600"/>
                </a:lnTo>
                <a:lnTo>
                  <a:pt x="9112" y="21600"/>
                </a:lnTo>
                <a:lnTo>
                  <a:pt x="5400" y="19606"/>
                </a:lnTo>
                <a:lnTo>
                  <a:pt x="1686" y="17945"/>
                </a:lnTo>
                <a:lnTo>
                  <a:pt x="0" y="14289"/>
                </a:lnTo>
                <a:lnTo>
                  <a:pt x="0" y="10634"/>
                </a:lnTo>
                <a:lnTo>
                  <a:pt x="0" y="8972"/>
                </a:lnTo>
                <a:lnTo>
                  <a:pt x="0" y="5317"/>
                </a:lnTo>
                <a:lnTo>
                  <a:pt x="1686" y="1994"/>
                </a:lnTo>
                <a:lnTo>
                  <a:pt x="5400" y="0"/>
                </a:lnTo>
                <a:lnTo>
                  <a:pt x="9112" y="0"/>
                </a:lnTo>
                <a:lnTo>
                  <a:pt x="10800" y="0"/>
                </a:lnTo>
                <a:lnTo>
                  <a:pt x="14513" y="0"/>
                </a:lnTo>
                <a:lnTo>
                  <a:pt x="18225" y="1994"/>
                </a:lnTo>
                <a:lnTo>
                  <a:pt x="19913" y="5317"/>
                </a:lnTo>
                <a:lnTo>
                  <a:pt x="21600" y="8972"/>
                </a:lnTo>
                <a:close/>
                <a:moveTo>
                  <a:pt x="18225" y="7311"/>
                </a:moveTo>
                <a:lnTo>
                  <a:pt x="18225" y="7311"/>
                </a:lnTo>
                <a:lnTo>
                  <a:pt x="16200" y="3655"/>
                </a:lnTo>
                <a:lnTo>
                  <a:pt x="12487" y="1994"/>
                </a:lnTo>
                <a:lnTo>
                  <a:pt x="14513" y="1994"/>
                </a:lnTo>
                <a:lnTo>
                  <a:pt x="9112" y="1994"/>
                </a:lnTo>
                <a:lnTo>
                  <a:pt x="10800" y="1994"/>
                </a:lnTo>
                <a:lnTo>
                  <a:pt x="7086" y="1994"/>
                </a:lnTo>
                <a:lnTo>
                  <a:pt x="3712" y="3655"/>
                </a:lnTo>
                <a:lnTo>
                  <a:pt x="1686" y="7311"/>
                </a:lnTo>
                <a:lnTo>
                  <a:pt x="1686" y="10634"/>
                </a:lnTo>
                <a:lnTo>
                  <a:pt x="1686" y="8972"/>
                </a:lnTo>
                <a:lnTo>
                  <a:pt x="1686" y="14289"/>
                </a:lnTo>
                <a:lnTo>
                  <a:pt x="1686" y="12628"/>
                </a:lnTo>
                <a:lnTo>
                  <a:pt x="3712" y="16283"/>
                </a:lnTo>
                <a:lnTo>
                  <a:pt x="7086" y="17945"/>
                </a:lnTo>
                <a:lnTo>
                  <a:pt x="10800" y="19606"/>
                </a:lnTo>
                <a:lnTo>
                  <a:pt x="9112" y="19606"/>
                </a:lnTo>
                <a:lnTo>
                  <a:pt x="14513" y="17945"/>
                </a:lnTo>
                <a:lnTo>
                  <a:pt x="12487" y="17945"/>
                </a:lnTo>
                <a:lnTo>
                  <a:pt x="16200" y="16283"/>
                </a:lnTo>
                <a:lnTo>
                  <a:pt x="18225" y="12628"/>
                </a:lnTo>
                <a:lnTo>
                  <a:pt x="18225" y="14289"/>
                </a:lnTo>
                <a:lnTo>
                  <a:pt x="19913" y="8972"/>
                </a:lnTo>
                <a:lnTo>
                  <a:pt x="19913" y="10634"/>
                </a:lnTo>
                <a:lnTo>
                  <a:pt x="18225" y="7311"/>
                </a:lnTo>
                <a:close/>
              </a:path>
            </a:pathLst>
          </a:custGeom>
          <a:solidFill>
            <a:srgbClr val="2F2F98"/>
          </a:solidFill>
          <a:ln w="4515" cap="flat" cmpd="sng">
            <a:solidFill>
              <a:srgbClr val="2F2F98"/>
            </a:solidFill>
            <a:prstDash val="solid"/>
            <a:round/>
            <a:headEnd/>
            <a:tailEnd/>
          </a:ln>
        </p:spPr>
        <p:txBody>
          <a:bodyPr lIns="0" tIns="0" rIns="0" bIns="0" anchor="ctr"/>
          <a:lstStyle/>
          <a:p>
            <a:endParaRPr lang="en-GB"/>
          </a:p>
        </p:txBody>
      </p:sp>
      <p:sp>
        <p:nvSpPr>
          <p:cNvPr id="8204" name="AutoShape 11"/>
          <p:cNvSpPr>
            <a:spLocks/>
          </p:cNvSpPr>
          <p:nvPr/>
        </p:nvSpPr>
        <p:spPr bwMode="auto">
          <a:xfrm>
            <a:off x="1803400" y="4979988"/>
            <a:ext cx="10437813" cy="2346325"/>
          </a:xfrm>
          <a:custGeom>
            <a:avLst/>
            <a:gdLst>
              <a:gd name="T0" fmla="*/ 5218907 w 21600"/>
              <a:gd name="T1" fmla="*/ 1173163 h 21600"/>
              <a:gd name="T2" fmla="*/ 5218907 w 21600"/>
              <a:gd name="T3" fmla="*/ 1173163 h 21600"/>
              <a:gd name="T4" fmla="*/ 5218907 w 21600"/>
              <a:gd name="T5" fmla="*/ 1173163 h 21600"/>
              <a:gd name="T6" fmla="*/ 5218907 w 21600"/>
              <a:gd name="T7" fmla="*/ 11731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87" y="19798"/>
                </a:moveTo>
                <a:lnTo>
                  <a:pt x="585" y="20177"/>
                </a:lnTo>
                <a:lnTo>
                  <a:pt x="558" y="20177"/>
                </a:lnTo>
                <a:lnTo>
                  <a:pt x="1050" y="19419"/>
                </a:lnTo>
                <a:lnTo>
                  <a:pt x="1550" y="19158"/>
                </a:lnTo>
                <a:lnTo>
                  <a:pt x="1609" y="19158"/>
                </a:lnTo>
                <a:lnTo>
                  <a:pt x="2102" y="20699"/>
                </a:lnTo>
                <a:lnTo>
                  <a:pt x="2075" y="20699"/>
                </a:lnTo>
                <a:lnTo>
                  <a:pt x="2569" y="20818"/>
                </a:lnTo>
                <a:lnTo>
                  <a:pt x="2514" y="20818"/>
                </a:lnTo>
                <a:lnTo>
                  <a:pt x="3008" y="19158"/>
                </a:lnTo>
                <a:lnTo>
                  <a:pt x="3034" y="19158"/>
                </a:lnTo>
                <a:lnTo>
                  <a:pt x="3533" y="18399"/>
                </a:lnTo>
                <a:lnTo>
                  <a:pt x="4059" y="18138"/>
                </a:lnTo>
                <a:lnTo>
                  <a:pt x="4032" y="18138"/>
                </a:lnTo>
                <a:lnTo>
                  <a:pt x="4525" y="17237"/>
                </a:lnTo>
                <a:lnTo>
                  <a:pt x="4584" y="17237"/>
                </a:lnTo>
                <a:lnTo>
                  <a:pt x="5083" y="17498"/>
                </a:lnTo>
                <a:lnTo>
                  <a:pt x="5576" y="17640"/>
                </a:lnTo>
                <a:lnTo>
                  <a:pt x="5549" y="17640"/>
                </a:lnTo>
                <a:lnTo>
                  <a:pt x="6042" y="16858"/>
                </a:lnTo>
                <a:lnTo>
                  <a:pt x="6101" y="16858"/>
                </a:lnTo>
                <a:lnTo>
                  <a:pt x="6600" y="17759"/>
                </a:lnTo>
                <a:lnTo>
                  <a:pt x="6481" y="17759"/>
                </a:lnTo>
                <a:lnTo>
                  <a:pt x="6980" y="15578"/>
                </a:lnTo>
                <a:lnTo>
                  <a:pt x="7066" y="15578"/>
                </a:lnTo>
                <a:lnTo>
                  <a:pt x="7559" y="16218"/>
                </a:lnTo>
                <a:lnTo>
                  <a:pt x="7504" y="16218"/>
                </a:lnTo>
                <a:lnTo>
                  <a:pt x="7998" y="14700"/>
                </a:lnTo>
                <a:lnTo>
                  <a:pt x="8030" y="14700"/>
                </a:lnTo>
                <a:lnTo>
                  <a:pt x="8524" y="14179"/>
                </a:lnTo>
                <a:lnTo>
                  <a:pt x="8584" y="14179"/>
                </a:lnTo>
                <a:lnTo>
                  <a:pt x="9076" y="15837"/>
                </a:lnTo>
                <a:lnTo>
                  <a:pt x="8990" y="15837"/>
                </a:lnTo>
                <a:lnTo>
                  <a:pt x="9489" y="14060"/>
                </a:lnTo>
                <a:lnTo>
                  <a:pt x="9516" y="14060"/>
                </a:lnTo>
                <a:lnTo>
                  <a:pt x="10014" y="13539"/>
                </a:lnTo>
                <a:lnTo>
                  <a:pt x="10041" y="13539"/>
                </a:lnTo>
                <a:lnTo>
                  <a:pt x="10540" y="14060"/>
                </a:lnTo>
                <a:lnTo>
                  <a:pt x="10453" y="14179"/>
                </a:lnTo>
                <a:lnTo>
                  <a:pt x="10979" y="11618"/>
                </a:lnTo>
                <a:lnTo>
                  <a:pt x="11066" y="11499"/>
                </a:lnTo>
                <a:lnTo>
                  <a:pt x="11558" y="11618"/>
                </a:lnTo>
                <a:lnTo>
                  <a:pt x="11531" y="11618"/>
                </a:lnTo>
                <a:lnTo>
                  <a:pt x="12025" y="11239"/>
                </a:lnTo>
                <a:lnTo>
                  <a:pt x="12522" y="11120"/>
                </a:lnTo>
                <a:lnTo>
                  <a:pt x="13048" y="11239"/>
                </a:lnTo>
                <a:lnTo>
                  <a:pt x="12962" y="11239"/>
                </a:lnTo>
                <a:lnTo>
                  <a:pt x="13454" y="9081"/>
                </a:lnTo>
                <a:lnTo>
                  <a:pt x="13981" y="7160"/>
                </a:lnTo>
                <a:lnTo>
                  <a:pt x="14041" y="7160"/>
                </a:lnTo>
                <a:lnTo>
                  <a:pt x="14538" y="7421"/>
                </a:lnTo>
                <a:lnTo>
                  <a:pt x="14507" y="7421"/>
                </a:lnTo>
                <a:lnTo>
                  <a:pt x="15005" y="6900"/>
                </a:lnTo>
                <a:lnTo>
                  <a:pt x="14973" y="6900"/>
                </a:lnTo>
                <a:lnTo>
                  <a:pt x="15470" y="5761"/>
                </a:lnTo>
                <a:lnTo>
                  <a:pt x="15497" y="5761"/>
                </a:lnTo>
                <a:lnTo>
                  <a:pt x="15996" y="4979"/>
                </a:lnTo>
                <a:lnTo>
                  <a:pt x="16023" y="4979"/>
                </a:lnTo>
                <a:lnTo>
                  <a:pt x="16522" y="4979"/>
                </a:lnTo>
                <a:lnTo>
                  <a:pt x="16495" y="4979"/>
                </a:lnTo>
                <a:lnTo>
                  <a:pt x="16988" y="4600"/>
                </a:lnTo>
                <a:lnTo>
                  <a:pt x="16961" y="4600"/>
                </a:lnTo>
                <a:lnTo>
                  <a:pt x="17454" y="3722"/>
                </a:lnTo>
                <a:lnTo>
                  <a:pt x="17487" y="3722"/>
                </a:lnTo>
                <a:lnTo>
                  <a:pt x="18013" y="3200"/>
                </a:lnTo>
                <a:lnTo>
                  <a:pt x="18506" y="2560"/>
                </a:lnTo>
                <a:lnTo>
                  <a:pt x="18479" y="2560"/>
                </a:lnTo>
                <a:lnTo>
                  <a:pt x="18971" y="1540"/>
                </a:lnTo>
                <a:lnTo>
                  <a:pt x="19003" y="1540"/>
                </a:lnTo>
                <a:lnTo>
                  <a:pt x="19496" y="1161"/>
                </a:lnTo>
                <a:lnTo>
                  <a:pt x="19469" y="1161"/>
                </a:lnTo>
                <a:lnTo>
                  <a:pt x="19969" y="0"/>
                </a:lnTo>
                <a:lnTo>
                  <a:pt x="20022" y="0"/>
                </a:lnTo>
                <a:lnTo>
                  <a:pt x="20082" y="0"/>
                </a:lnTo>
                <a:lnTo>
                  <a:pt x="20581" y="2063"/>
                </a:lnTo>
                <a:lnTo>
                  <a:pt x="20462" y="2063"/>
                </a:lnTo>
                <a:lnTo>
                  <a:pt x="20961" y="260"/>
                </a:lnTo>
                <a:lnTo>
                  <a:pt x="21015" y="260"/>
                </a:lnTo>
                <a:lnTo>
                  <a:pt x="21512" y="402"/>
                </a:lnTo>
                <a:lnTo>
                  <a:pt x="21573" y="521"/>
                </a:lnTo>
                <a:lnTo>
                  <a:pt x="21600" y="782"/>
                </a:lnTo>
                <a:lnTo>
                  <a:pt x="21573" y="1020"/>
                </a:lnTo>
                <a:lnTo>
                  <a:pt x="21485" y="1161"/>
                </a:lnTo>
                <a:lnTo>
                  <a:pt x="20988" y="1020"/>
                </a:lnTo>
                <a:lnTo>
                  <a:pt x="21047" y="901"/>
                </a:lnTo>
                <a:lnTo>
                  <a:pt x="20548" y="2679"/>
                </a:lnTo>
                <a:lnTo>
                  <a:pt x="20489" y="2821"/>
                </a:lnTo>
                <a:lnTo>
                  <a:pt x="20462" y="2679"/>
                </a:lnTo>
                <a:lnTo>
                  <a:pt x="19969" y="639"/>
                </a:lnTo>
                <a:lnTo>
                  <a:pt x="20055" y="639"/>
                </a:lnTo>
                <a:lnTo>
                  <a:pt x="19556" y="1801"/>
                </a:lnTo>
                <a:lnTo>
                  <a:pt x="19529" y="1920"/>
                </a:lnTo>
                <a:lnTo>
                  <a:pt x="19030" y="2300"/>
                </a:lnTo>
                <a:lnTo>
                  <a:pt x="19064" y="2181"/>
                </a:lnTo>
                <a:lnTo>
                  <a:pt x="18565" y="3200"/>
                </a:lnTo>
                <a:lnTo>
                  <a:pt x="18538" y="3200"/>
                </a:lnTo>
                <a:lnTo>
                  <a:pt x="18040" y="3841"/>
                </a:lnTo>
                <a:lnTo>
                  <a:pt x="17514" y="4338"/>
                </a:lnTo>
                <a:lnTo>
                  <a:pt x="17541" y="4338"/>
                </a:lnTo>
                <a:lnTo>
                  <a:pt x="17048" y="5240"/>
                </a:lnTo>
                <a:lnTo>
                  <a:pt x="17021" y="5382"/>
                </a:lnTo>
                <a:lnTo>
                  <a:pt x="16522" y="5761"/>
                </a:lnTo>
                <a:lnTo>
                  <a:pt x="16023" y="5761"/>
                </a:lnTo>
                <a:lnTo>
                  <a:pt x="16055" y="5619"/>
                </a:lnTo>
                <a:lnTo>
                  <a:pt x="15558" y="6402"/>
                </a:lnTo>
                <a:lnTo>
                  <a:pt x="15064" y="7540"/>
                </a:lnTo>
                <a:lnTo>
                  <a:pt x="15032" y="7540"/>
                </a:lnTo>
                <a:lnTo>
                  <a:pt x="14538" y="8061"/>
                </a:lnTo>
                <a:lnTo>
                  <a:pt x="14507" y="8180"/>
                </a:lnTo>
                <a:lnTo>
                  <a:pt x="14012" y="7918"/>
                </a:lnTo>
                <a:lnTo>
                  <a:pt x="14100" y="7800"/>
                </a:lnTo>
                <a:lnTo>
                  <a:pt x="13602" y="9721"/>
                </a:lnTo>
                <a:lnTo>
                  <a:pt x="13107" y="11879"/>
                </a:lnTo>
                <a:lnTo>
                  <a:pt x="13022" y="12021"/>
                </a:lnTo>
                <a:lnTo>
                  <a:pt x="12549" y="11879"/>
                </a:lnTo>
                <a:lnTo>
                  <a:pt x="12057" y="12021"/>
                </a:lnTo>
                <a:lnTo>
                  <a:pt x="11558" y="12400"/>
                </a:lnTo>
                <a:lnTo>
                  <a:pt x="11531" y="12400"/>
                </a:lnTo>
                <a:lnTo>
                  <a:pt x="11032" y="12258"/>
                </a:lnTo>
                <a:lnTo>
                  <a:pt x="11119" y="12140"/>
                </a:lnTo>
                <a:lnTo>
                  <a:pt x="10599" y="14700"/>
                </a:lnTo>
                <a:lnTo>
                  <a:pt x="10506" y="14700"/>
                </a:lnTo>
                <a:lnTo>
                  <a:pt x="10014" y="14179"/>
                </a:lnTo>
                <a:lnTo>
                  <a:pt x="10041" y="14179"/>
                </a:lnTo>
                <a:lnTo>
                  <a:pt x="9548" y="14700"/>
                </a:lnTo>
                <a:lnTo>
                  <a:pt x="9575" y="14700"/>
                </a:lnTo>
                <a:lnTo>
                  <a:pt x="9076" y="16479"/>
                </a:lnTo>
                <a:lnTo>
                  <a:pt x="9050" y="16597"/>
                </a:lnTo>
                <a:lnTo>
                  <a:pt x="8990" y="16479"/>
                </a:lnTo>
                <a:lnTo>
                  <a:pt x="8497" y="14819"/>
                </a:lnTo>
                <a:lnTo>
                  <a:pt x="8550" y="14819"/>
                </a:lnTo>
                <a:lnTo>
                  <a:pt x="8058" y="15341"/>
                </a:lnTo>
                <a:lnTo>
                  <a:pt x="8085" y="15341"/>
                </a:lnTo>
                <a:lnTo>
                  <a:pt x="7592" y="16858"/>
                </a:lnTo>
                <a:lnTo>
                  <a:pt x="7532" y="16858"/>
                </a:lnTo>
                <a:lnTo>
                  <a:pt x="7034" y="16218"/>
                </a:lnTo>
                <a:lnTo>
                  <a:pt x="7126" y="16218"/>
                </a:lnTo>
                <a:lnTo>
                  <a:pt x="6627" y="18399"/>
                </a:lnTo>
                <a:lnTo>
                  <a:pt x="6568" y="18399"/>
                </a:lnTo>
                <a:lnTo>
                  <a:pt x="6508" y="18399"/>
                </a:lnTo>
                <a:lnTo>
                  <a:pt x="6015" y="17498"/>
                </a:lnTo>
                <a:lnTo>
                  <a:pt x="6101" y="17498"/>
                </a:lnTo>
                <a:lnTo>
                  <a:pt x="5603" y="18257"/>
                </a:lnTo>
                <a:lnTo>
                  <a:pt x="5549" y="18399"/>
                </a:lnTo>
                <a:lnTo>
                  <a:pt x="5050" y="18257"/>
                </a:lnTo>
                <a:lnTo>
                  <a:pt x="4557" y="18020"/>
                </a:lnTo>
                <a:lnTo>
                  <a:pt x="4612" y="17877"/>
                </a:lnTo>
                <a:lnTo>
                  <a:pt x="4118" y="18778"/>
                </a:lnTo>
                <a:lnTo>
                  <a:pt x="4086" y="18897"/>
                </a:lnTo>
                <a:lnTo>
                  <a:pt x="3560" y="19158"/>
                </a:lnTo>
                <a:lnTo>
                  <a:pt x="3593" y="19039"/>
                </a:lnTo>
                <a:lnTo>
                  <a:pt x="3094" y="19798"/>
                </a:lnTo>
                <a:lnTo>
                  <a:pt x="2601" y="21458"/>
                </a:lnTo>
                <a:lnTo>
                  <a:pt x="2541" y="21600"/>
                </a:lnTo>
                <a:lnTo>
                  <a:pt x="2043" y="21458"/>
                </a:lnTo>
                <a:lnTo>
                  <a:pt x="2016" y="21339"/>
                </a:lnTo>
                <a:lnTo>
                  <a:pt x="1517" y="19798"/>
                </a:lnTo>
                <a:lnTo>
                  <a:pt x="1577" y="19940"/>
                </a:lnTo>
                <a:lnTo>
                  <a:pt x="1084" y="20177"/>
                </a:lnTo>
                <a:lnTo>
                  <a:pt x="1111" y="20059"/>
                </a:lnTo>
                <a:lnTo>
                  <a:pt x="612" y="20818"/>
                </a:lnTo>
                <a:lnTo>
                  <a:pt x="558" y="20960"/>
                </a:lnTo>
                <a:lnTo>
                  <a:pt x="59" y="20557"/>
                </a:lnTo>
                <a:lnTo>
                  <a:pt x="0" y="20320"/>
                </a:lnTo>
                <a:lnTo>
                  <a:pt x="0" y="20059"/>
                </a:lnTo>
                <a:lnTo>
                  <a:pt x="33" y="19798"/>
                </a:lnTo>
                <a:lnTo>
                  <a:pt x="87" y="19798"/>
                </a:lnTo>
                <a:close/>
              </a:path>
            </a:pathLst>
          </a:custGeom>
          <a:solidFill>
            <a:srgbClr val="F9F9F9"/>
          </a:solidFill>
          <a:ln w="4515" cap="flat" cmpd="sng">
            <a:solidFill>
              <a:srgbClr val="F9F9F9"/>
            </a:solidFill>
            <a:prstDash val="solid"/>
            <a:round/>
            <a:headEnd/>
            <a:tailEnd/>
          </a:ln>
        </p:spPr>
        <p:txBody>
          <a:bodyPr lIns="72248" tIns="72248" rIns="72248" bIns="72248" anchor="ctr"/>
          <a:lstStyle/>
          <a:p>
            <a:endParaRPr lang="en-GB"/>
          </a:p>
        </p:txBody>
      </p:sp>
      <p:sp>
        <p:nvSpPr>
          <p:cNvPr id="8205" name="AutoShape 12"/>
          <p:cNvSpPr>
            <a:spLocks/>
          </p:cNvSpPr>
          <p:nvPr/>
        </p:nvSpPr>
        <p:spPr bwMode="auto">
          <a:xfrm>
            <a:off x="1749425" y="7075488"/>
            <a:ext cx="152400" cy="152400"/>
          </a:xfrm>
          <a:custGeom>
            <a:avLst/>
            <a:gdLst>
              <a:gd name="T0" fmla="*/ 76200 w 21600"/>
              <a:gd name="T1" fmla="*/ 76200 h 21600"/>
              <a:gd name="T2" fmla="*/ 76200 w 21600"/>
              <a:gd name="T3" fmla="*/ 76200 h 21600"/>
              <a:gd name="T4" fmla="*/ 76200 w 21600"/>
              <a:gd name="T5" fmla="*/ 76200 h 21600"/>
              <a:gd name="T6" fmla="*/ 76200 w 21600"/>
              <a:gd name="T7" fmla="*/ 76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1714"/>
                </a:moveTo>
                <a:lnTo>
                  <a:pt x="17573" y="17573"/>
                </a:lnTo>
                <a:lnTo>
                  <a:pt x="11714" y="21600"/>
                </a:lnTo>
                <a:lnTo>
                  <a:pt x="4027" y="17573"/>
                </a:lnTo>
                <a:lnTo>
                  <a:pt x="0" y="11714"/>
                </a:lnTo>
                <a:lnTo>
                  <a:pt x="4027" y="3660"/>
                </a:lnTo>
                <a:lnTo>
                  <a:pt x="11714" y="0"/>
                </a:lnTo>
                <a:lnTo>
                  <a:pt x="17573" y="3660"/>
                </a:lnTo>
                <a:lnTo>
                  <a:pt x="21600" y="11714"/>
                </a:lnTo>
                <a:close/>
              </a:path>
            </a:pathLst>
          </a:custGeom>
          <a:solidFill>
            <a:srgbClr val="FFFFFF"/>
          </a:solidFill>
          <a:ln w="9525" cap="flat" cmpd="sng">
            <a:noFill/>
            <a:prstDash val="solid"/>
            <a:round/>
            <a:headEnd/>
            <a:tailEnd/>
          </a:ln>
        </p:spPr>
        <p:txBody>
          <a:bodyPr lIns="72248" tIns="72248" rIns="72248" bIns="72248" anchor="ctr"/>
          <a:lstStyle/>
          <a:p>
            <a:endParaRPr lang="en-GB"/>
          </a:p>
        </p:txBody>
      </p:sp>
      <p:sp>
        <p:nvSpPr>
          <p:cNvPr id="8206" name="AutoShape 13"/>
          <p:cNvSpPr>
            <a:spLocks/>
          </p:cNvSpPr>
          <p:nvPr/>
        </p:nvSpPr>
        <p:spPr bwMode="auto">
          <a:xfrm>
            <a:off x="1749425" y="7075488"/>
            <a:ext cx="166688" cy="165100"/>
          </a:xfrm>
          <a:custGeom>
            <a:avLst/>
            <a:gdLst>
              <a:gd name="T0" fmla="*/ 83344 w 21600"/>
              <a:gd name="T1" fmla="*/ 82550 h 21600"/>
              <a:gd name="T2" fmla="*/ 83344 w 21600"/>
              <a:gd name="T3" fmla="*/ 82550 h 21600"/>
              <a:gd name="T4" fmla="*/ 83344 w 21600"/>
              <a:gd name="T5" fmla="*/ 82550 h 21600"/>
              <a:gd name="T6" fmla="*/ 83344 w 21600"/>
              <a:gd name="T7" fmla="*/ 825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9113"/>
                </a:moveTo>
                <a:lnTo>
                  <a:pt x="21600" y="10800"/>
                </a:lnTo>
                <a:lnTo>
                  <a:pt x="19913" y="14513"/>
                </a:lnTo>
                <a:lnTo>
                  <a:pt x="18225" y="17888"/>
                </a:lnTo>
                <a:lnTo>
                  <a:pt x="14513" y="19913"/>
                </a:lnTo>
                <a:lnTo>
                  <a:pt x="10800" y="21600"/>
                </a:lnTo>
                <a:lnTo>
                  <a:pt x="9112" y="21600"/>
                </a:lnTo>
                <a:lnTo>
                  <a:pt x="5400" y="19913"/>
                </a:lnTo>
                <a:lnTo>
                  <a:pt x="1686" y="17888"/>
                </a:lnTo>
                <a:lnTo>
                  <a:pt x="0" y="14513"/>
                </a:lnTo>
                <a:lnTo>
                  <a:pt x="0" y="10800"/>
                </a:lnTo>
                <a:lnTo>
                  <a:pt x="0" y="9113"/>
                </a:lnTo>
                <a:lnTo>
                  <a:pt x="0" y="5400"/>
                </a:lnTo>
                <a:lnTo>
                  <a:pt x="1686" y="1688"/>
                </a:lnTo>
                <a:lnTo>
                  <a:pt x="5400" y="0"/>
                </a:lnTo>
                <a:lnTo>
                  <a:pt x="9112" y="0"/>
                </a:lnTo>
                <a:lnTo>
                  <a:pt x="10800" y="0"/>
                </a:lnTo>
                <a:lnTo>
                  <a:pt x="14513" y="0"/>
                </a:lnTo>
                <a:lnTo>
                  <a:pt x="18225" y="1688"/>
                </a:lnTo>
                <a:lnTo>
                  <a:pt x="19913" y="5400"/>
                </a:lnTo>
                <a:lnTo>
                  <a:pt x="21600" y="9113"/>
                </a:lnTo>
                <a:close/>
                <a:moveTo>
                  <a:pt x="18225" y="7088"/>
                </a:moveTo>
                <a:lnTo>
                  <a:pt x="18225" y="7088"/>
                </a:lnTo>
                <a:lnTo>
                  <a:pt x="16200" y="3374"/>
                </a:lnTo>
                <a:lnTo>
                  <a:pt x="12487" y="1688"/>
                </a:lnTo>
                <a:lnTo>
                  <a:pt x="14513" y="1688"/>
                </a:lnTo>
                <a:lnTo>
                  <a:pt x="9112" y="1688"/>
                </a:lnTo>
                <a:lnTo>
                  <a:pt x="10800" y="1688"/>
                </a:lnTo>
                <a:lnTo>
                  <a:pt x="7086" y="1688"/>
                </a:lnTo>
                <a:lnTo>
                  <a:pt x="3712" y="3374"/>
                </a:lnTo>
                <a:lnTo>
                  <a:pt x="1686" y="7088"/>
                </a:lnTo>
                <a:lnTo>
                  <a:pt x="1686" y="10800"/>
                </a:lnTo>
                <a:lnTo>
                  <a:pt x="1686" y="9113"/>
                </a:lnTo>
                <a:lnTo>
                  <a:pt x="1686" y="14513"/>
                </a:lnTo>
                <a:lnTo>
                  <a:pt x="1686" y="12488"/>
                </a:lnTo>
                <a:lnTo>
                  <a:pt x="3712" y="16199"/>
                </a:lnTo>
                <a:lnTo>
                  <a:pt x="7086" y="17888"/>
                </a:lnTo>
                <a:lnTo>
                  <a:pt x="10800" y="19913"/>
                </a:lnTo>
                <a:lnTo>
                  <a:pt x="9112" y="19913"/>
                </a:lnTo>
                <a:lnTo>
                  <a:pt x="14513" y="17888"/>
                </a:lnTo>
                <a:lnTo>
                  <a:pt x="12487" y="17888"/>
                </a:lnTo>
                <a:lnTo>
                  <a:pt x="16200" y="16199"/>
                </a:lnTo>
                <a:lnTo>
                  <a:pt x="18225" y="12488"/>
                </a:lnTo>
                <a:lnTo>
                  <a:pt x="18225" y="14513"/>
                </a:lnTo>
                <a:lnTo>
                  <a:pt x="19913" y="9113"/>
                </a:lnTo>
                <a:lnTo>
                  <a:pt x="19913" y="10800"/>
                </a:lnTo>
                <a:lnTo>
                  <a:pt x="18225" y="7088"/>
                </a:lnTo>
                <a:close/>
              </a:path>
            </a:pathLst>
          </a:custGeom>
          <a:solidFill>
            <a:srgbClr val="F9F9F9"/>
          </a:solidFill>
          <a:ln w="4515" cap="flat" cmpd="sng">
            <a:solidFill>
              <a:srgbClr val="F9F9F9"/>
            </a:solidFill>
            <a:prstDash val="solid"/>
            <a:round/>
            <a:headEnd/>
            <a:tailEnd/>
          </a:ln>
        </p:spPr>
        <p:txBody>
          <a:bodyPr lIns="0" tIns="0" rIns="0" bIns="0" anchor="ctr"/>
          <a:lstStyle/>
          <a:p>
            <a:endParaRPr lang="en-GB"/>
          </a:p>
        </p:txBody>
      </p:sp>
      <p:sp>
        <p:nvSpPr>
          <p:cNvPr id="8207" name="AutoShape 14"/>
          <p:cNvSpPr>
            <a:spLocks/>
          </p:cNvSpPr>
          <p:nvPr/>
        </p:nvSpPr>
        <p:spPr bwMode="auto">
          <a:xfrm>
            <a:off x="1803400" y="6781800"/>
            <a:ext cx="10437813" cy="779463"/>
          </a:xfrm>
          <a:custGeom>
            <a:avLst/>
            <a:gdLst>
              <a:gd name="T0" fmla="*/ 5218907 w 21600"/>
              <a:gd name="T1" fmla="*/ 389732 h 21600"/>
              <a:gd name="T2" fmla="*/ 5218907 w 21600"/>
              <a:gd name="T3" fmla="*/ 389732 h 21600"/>
              <a:gd name="T4" fmla="*/ 5218907 w 21600"/>
              <a:gd name="T5" fmla="*/ 389732 h 21600"/>
              <a:gd name="T6" fmla="*/ 5218907 w 21600"/>
              <a:gd name="T7" fmla="*/ 3897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59" y="17380"/>
                </a:moveTo>
                <a:lnTo>
                  <a:pt x="558" y="16593"/>
                </a:lnTo>
                <a:lnTo>
                  <a:pt x="1084" y="16593"/>
                </a:lnTo>
                <a:lnTo>
                  <a:pt x="1577" y="18167"/>
                </a:lnTo>
                <a:lnTo>
                  <a:pt x="2075" y="19311"/>
                </a:lnTo>
                <a:lnTo>
                  <a:pt x="2569" y="19311"/>
                </a:lnTo>
                <a:lnTo>
                  <a:pt x="2482" y="19669"/>
                </a:lnTo>
                <a:lnTo>
                  <a:pt x="2980" y="12731"/>
                </a:lnTo>
                <a:lnTo>
                  <a:pt x="3034" y="12373"/>
                </a:lnTo>
                <a:lnTo>
                  <a:pt x="3094" y="12373"/>
                </a:lnTo>
                <a:lnTo>
                  <a:pt x="3593" y="17738"/>
                </a:lnTo>
                <a:lnTo>
                  <a:pt x="3560" y="17738"/>
                </a:lnTo>
                <a:lnTo>
                  <a:pt x="4086" y="17738"/>
                </a:lnTo>
                <a:lnTo>
                  <a:pt x="4059" y="17738"/>
                </a:lnTo>
                <a:lnTo>
                  <a:pt x="4557" y="16593"/>
                </a:lnTo>
                <a:lnTo>
                  <a:pt x="4525" y="16593"/>
                </a:lnTo>
                <a:lnTo>
                  <a:pt x="5023" y="13517"/>
                </a:lnTo>
                <a:lnTo>
                  <a:pt x="5050" y="13517"/>
                </a:lnTo>
                <a:lnTo>
                  <a:pt x="5549" y="12731"/>
                </a:lnTo>
                <a:lnTo>
                  <a:pt x="5636" y="12731"/>
                </a:lnTo>
                <a:lnTo>
                  <a:pt x="6129" y="18525"/>
                </a:lnTo>
                <a:lnTo>
                  <a:pt x="5988" y="18882"/>
                </a:lnTo>
                <a:lnTo>
                  <a:pt x="6481" y="8869"/>
                </a:lnTo>
                <a:lnTo>
                  <a:pt x="6568" y="8510"/>
                </a:lnTo>
                <a:lnTo>
                  <a:pt x="7066" y="9298"/>
                </a:lnTo>
                <a:lnTo>
                  <a:pt x="7093" y="9298"/>
                </a:lnTo>
                <a:lnTo>
                  <a:pt x="7592" y="12373"/>
                </a:lnTo>
                <a:lnTo>
                  <a:pt x="7504" y="12373"/>
                </a:lnTo>
                <a:lnTo>
                  <a:pt x="7998" y="9298"/>
                </a:lnTo>
                <a:lnTo>
                  <a:pt x="8030" y="9298"/>
                </a:lnTo>
                <a:lnTo>
                  <a:pt x="8524" y="8153"/>
                </a:lnTo>
                <a:lnTo>
                  <a:pt x="8550" y="8153"/>
                </a:lnTo>
                <a:lnTo>
                  <a:pt x="9050" y="10084"/>
                </a:lnTo>
                <a:lnTo>
                  <a:pt x="9023" y="10084"/>
                </a:lnTo>
                <a:lnTo>
                  <a:pt x="9516" y="8153"/>
                </a:lnTo>
                <a:lnTo>
                  <a:pt x="9456" y="8510"/>
                </a:lnTo>
                <a:lnTo>
                  <a:pt x="9955" y="428"/>
                </a:lnTo>
                <a:lnTo>
                  <a:pt x="10014" y="0"/>
                </a:lnTo>
                <a:lnTo>
                  <a:pt x="10101" y="428"/>
                </a:lnTo>
                <a:lnTo>
                  <a:pt x="10599" y="7724"/>
                </a:lnTo>
                <a:lnTo>
                  <a:pt x="11119" y="13517"/>
                </a:lnTo>
                <a:lnTo>
                  <a:pt x="11066" y="13517"/>
                </a:lnTo>
                <a:lnTo>
                  <a:pt x="11558" y="14305"/>
                </a:lnTo>
                <a:lnTo>
                  <a:pt x="11472" y="14662"/>
                </a:lnTo>
                <a:lnTo>
                  <a:pt x="11970" y="7724"/>
                </a:lnTo>
                <a:lnTo>
                  <a:pt x="12057" y="7367"/>
                </a:lnTo>
                <a:lnTo>
                  <a:pt x="12549" y="8153"/>
                </a:lnTo>
                <a:lnTo>
                  <a:pt x="13048" y="9298"/>
                </a:lnTo>
                <a:lnTo>
                  <a:pt x="12989" y="9298"/>
                </a:lnTo>
                <a:lnTo>
                  <a:pt x="13488" y="6580"/>
                </a:lnTo>
                <a:lnTo>
                  <a:pt x="13515" y="6580"/>
                </a:lnTo>
                <a:lnTo>
                  <a:pt x="14012" y="5007"/>
                </a:lnTo>
                <a:lnTo>
                  <a:pt x="14068" y="5007"/>
                </a:lnTo>
                <a:lnTo>
                  <a:pt x="14565" y="8869"/>
                </a:lnTo>
                <a:lnTo>
                  <a:pt x="14507" y="8869"/>
                </a:lnTo>
                <a:lnTo>
                  <a:pt x="15005" y="8510"/>
                </a:lnTo>
                <a:lnTo>
                  <a:pt x="15091" y="8510"/>
                </a:lnTo>
                <a:lnTo>
                  <a:pt x="15589" y="15091"/>
                </a:lnTo>
                <a:lnTo>
                  <a:pt x="15444" y="15449"/>
                </a:lnTo>
                <a:lnTo>
                  <a:pt x="15936" y="7724"/>
                </a:lnTo>
                <a:lnTo>
                  <a:pt x="16023" y="7367"/>
                </a:lnTo>
                <a:lnTo>
                  <a:pt x="16522" y="8153"/>
                </a:lnTo>
                <a:lnTo>
                  <a:pt x="16550" y="8153"/>
                </a:lnTo>
                <a:lnTo>
                  <a:pt x="17048" y="10800"/>
                </a:lnTo>
                <a:lnTo>
                  <a:pt x="16961" y="10800"/>
                </a:lnTo>
                <a:lnTo>
                  <a:pt x="17454" y="4649"/>
                </a:lnTo>
                <a:lnTo>
                  <a:pt x="17487" y="4649"/>
                </a:lnTo>
                <a:lnTo>
                  <a:pt x="17541" y="4649"/>
                </a:lnTo>
                <a:lnTo>
                  <a:pt x="18067" y="7724"/>
                </a:lnTo>
                <a:lnTo>
                  <a:pt x="18013" y="7724"/>
                </a:lnTo>
                <a:lnTo>
                  <a:pt x="18506" y="6937"/>
                </a:lnTo>
                <a:lnTo>
                  <a:pt x="19003" y="6222"/>
                </a:lnTo>
                <a:lnTo>
                  <a:pt x="19496" y="5435"/>
                </a:lnTo>
                <a:lnTo>
                  <a:pt x="19529" y="5435"/>
                </a:lnTo>
                <a:lnTo>
                  <a:pt x="20022" y="7367"/>
                </a:lnTo>
                <a:lnTo>
                  <a:pt x="20521" y="7367"/>
                </a:lnTo>
                <a:lnTo>
                  <a:pt x="20988" y="6937"/>
                </a:lnTo>
                <a:lnTo>
                  <a:pt x="21512" y="7367"/>
                </a:lnTo>
                <a:lnTo>
                  <a:pt x="21573" y="7724"/>
                </a:lnTo>
                <a:lnTo>
                  <a:pt x="21600" y="8510"/>
                </a:lnTo>
                <a:lnTo>
                  <a:pt x="21573" y="9298"/>
                </a:lnTo>
                <a:lnTo>
                  <a:pt x="21485" y="9656"/>
                </a:lnTo>
                <a:lnTo>
                  <a:pt x="21015" y="9298"/>
                </a:lnTo>
                <a:lnTo>
                  <a:pt x="20521" y="9656"/>
                </a:lnTo>
                <a:lnTo>
                  <a:pt x="20022" y="9656"/>
                </a:lnTo>
                <a:lnTo>
                  <a:pt x="19995" y="9298"/>
                </a:lnTo>
                <a:lnTo>
                  <a:pt x="19496" y="7367"/>
                </a:lnTo>
                <a:lnTo>
                  <a:pt x="19529" y="7724"/>
                </a:lnTo>
                <a:lnTo>
                  <a:pt x="19030" y="8510"/>
                </a:lnTo>
                <a:lnTo>
                  <a:pt x="18538" y="9298"/>
                </a:lnTo>
                <a:lnTo>
                  <a:pt x="18040" y="10084"/>
                </a:lnTo>
                <a:lnTo>
                  <a:pt x="17980" y="9656"/>
                </a:lnTo>
                <a:lnTo>
                  <a:pt x="17454" y="6580"/>
                </a:lnTo>
                <a:lnTo>
                  <a:pt x="17574" y="6580"/>
                </a:lnTo>
                <a:lnTo>
                  <a:pt x="17075" y="12731"/>
                </a:lnTo>
                <a:lnTo>
                  <a:pt x="17021" y="13160"/>
                </a:lnTo>
                <a:lnTo>
                  <a:pt x="16961" y="12731"/>
                </a:lnTo>
                <a:lnTo>
                  <a:pt x="16462" y="10084"/>
                </a:lnTo>
                <a:lnTo>
                  <a:pt x="16495" y="10442"/>
                </a:lnTo>
                <a:lnTo>
                  <a:pt x="15996" y="9656"/>
                </a:lnTo>
                <a:lnTo>
                  <a:pt x="16083" y="9298"/>
                </a:lnTo>
                <a:lnTo>
                  <a:pt x="15589" y="16951"/>
                </a:lnTo>
                <a:lnTo>
                  <a:pt x="15531" y="17380"/>
                </a:lnTo>
                <a:lnTo>
                  <a:pt x="15444" y="16951"/>
                </a:lnTo>
                <a:lnTo>
                  <a:pt x="14946" y="10442"/>
                </a:lnTo>
                <a:lnTo>
                  <a:pt x="15032" y="10800"/>
                </a:lnTo>
                <a:lnTo>
                  <a:pt x="14538" y="11229"/>
                </a:lnTo>
                <a:lnTo>
                  <a:pt x="14479" y="10800"/>
                </a:lnTo>
                <a:lnTo>
                  <a:pt x="13981" y="6937"/>
                </a:lnTo>
                <a:lnTo>
                  <a:pt x="14041" y="6937"/>
                </a:lnTo>
                <a:lnTo>
                  <a:pt x="13547" y="8510"/>
                </a:lnTo>
                <a:lnTo>
                  <a:pt x="13575" y="8510"/>
                </a:lnTo>
                <a:lnTo>
                  <a:pt x="13075" y="11229"/>
                </a:lnTo>
                <a:lnTo>
                  <a:pt x="13022" y="11586"/>
                </a:lnTo>
                <a:lnTo>
                  <a:pt x="12522" y="10442"/>
                </a:lnTo>
                <a:lnTo>
                  <a:pt x="12025" y="9656"/>
                </a:lnTo>
                <a:lnTo>
                  <a:pt x="12117" y="9298"/>
                </a:lnTo>
                <a:lnTo>
                  <a:pt x="11618" y="16236"/>
                </a:lnTo>
                <a:lnTo>
                  <a:pt x="11531" y="16593"/>
                </a:lnTo>
                <a:lnTo>
                  <a:pt x="11032" y="15807"/>
                </a:lnTo>
                <a:lnTo>
                  <a:pt x="11005" y="15449"/>
                </a:lnTo>
                <a:lnTo>
                  <a:pt x="10453" y="9298"/>
                </a:lnTo>
                <a:lnTo>
                  <a:pt x="9955" y="1930"/>
                </a:lnTo>
                <a:lnTo>
                  <a:pt x="10101" y="1573"/>
                </a:lnTo>
                <a:lnTo>
                  <a:pt x="9602" y="9656"/>
                </a:lnTo>
                <a:lnTo>
                  <a:pt x="9548" y="10084"/>
                </a:lnTo>
                <a:lnTo>
                  <a:pt x="9050" y="11944"/>
                </a:lnTo>
                <a:lnTo>
                  <a:pt x="9023" y="11944"/>
                </a:lnTo>
                <a:lnTo>
                  <a:pt x="8524" y="10084"/>
                </a:lnTo>
                <a:lnTo>
                  <a:pt x="8550" y="10442"/>
                </a:lnTo>
                <a:lnTo>
                  <a:pt x="8058" y="11586"/>
                </a:lnTo>
                <a:lnTo>
                  <a:pt x="8085" y="11229"/>
                </a:lnTo>
                <a:lnTo>
                  <a:pt x="7592" y="14305"/>
                </a:lnTo>
                <a:lnTo>
                  <a:pt x="7504" y="14305"/>
                </a:lnTo>
                <a:lnTo>
                  <a:pt x="7007" y="11229"/>
                </a:lnTo>
                <a:lnTo>
                  <a:pt x="7034" y="11586"/>
                </a:lnTo>
                <a:lnTo>
                  <a:pt x="6541" y="10800"/>
                </a:lnTo>
                <a:lnTo>
                  <a:pt x="6627" y="10084"/>
                </a:lnTo>
                <a:lnTo>
                  <a:pt x="6129" y="20098"/>
                </a:lnTo>
                <a:lnTo>
                  <a:pt x="6075" y="20812"/>
                </a:lnTo>
                <a:lnTo>
                  <a:pt x="6015" y="20456"/>
                </a:lnTo>
                <a:lnTo>
                  <a:pt x="5517" y="14662"/>
                </a:lnTo>
                <a:lnTo>
                  <a:pt x="5576" y="15091"/>
                </a:lnTo>
                <a:lnTo>
                  <a:pt x="5083" y="15807"/>
                </a:lnTo>
                <a:lnTo>
                  <a:pt x="5110" y="15449"/>
                </a:lnTo>
                <a:lnTo>
                  <a:pt x="4612" y="18525"/>
                </a:lnTo>
                <a:lnTo>
                  <a:pt x="4584" y="18882"/>
                </a:lnTo>
                <a:lnTo>
                  <a:pt x="4086" y="20098"/>
                </a:lnTo>
                <a:lnTo>
                  <a:pt x="3560" y="20098"/>
                </a:lnTo>
                <a:lnTo>
                  <a:pt x="3506" y="19669"/>
                </a:lnTo>
                <a:lnTo>
                  <a:pt x="3008" y="14305"/>
                </a:lnTo>
                <a:lnTo>
                  <a:pt x="3127" y="14305"/>
                </a:lnTo>
                <a:lnTo>
                  <a:pt x="2628" y="21241"/>
                </a:lnTo>
                <a:lnTo>
                  <a:pt x="2569" y="21600"/>
                </a:lnTo>
                <a:lnTo>
                  <a:pt x="2075" y="21600"/>
                </a:lnTo>
                <a:lnTo>
                  <a:pt x="2043" y="21600"/>
                </a:lnTo>
                <a:lnTo>
                  <a:pt x="1550" y="20098"/>
                </a:lnTo>
                <a:lnTo>
                  <a:pt x="1050" y="18525"/>
                </a:lnTo>
                <a:lnTo>
                  <a:pt x="1084" y="18882"/>
                </a:lnTo>
                <a:lnTo>
                  <a:pt x="585" y="18882"/>
                </a:lnTo>
                <a:lnTo>
                  <a:pt x="87" y="19669"/>
                </a:lnTo>
                <a:lnTo>
                  <a:pt x="33" y="19311"/>
                </a:lnTo>
                <a:lnTo>
                  <a:pt x="0" y="18525"/>
                </a:lnTo>
                <a:lnTo>
                  <a:pt x="0" y="17738"/>
                </a:lnTo>
                <a:lnTo>
                  <a:pt x="59" y="17380"/>
                </a:lnTo>
                <a:close/>
              </a:path>
            </a:pathLst>
          </a:custGeom>
          <a:solidFill>
            <a:srgbClr val="000000"/>
          </a:solidFill>
          <a:ln w="4515" cap="flat" cmpd="sng">
            <a:solidFill>
              <a:srgbClr val="000000"/>
            </a:solidFill>
            <a:prstDash val="solid"/>
            <a:round/>
            <a:headEnd/>
            <a:tailEnd/>
          </a:ln>
        </p:spPr>
        <p:txBody>
          <a:bodyPr lIns="72248" tIns="72248" rIns="72248" bIns="72248" anchor="ctr"/>
          <a:lstStyle/>
          <a:p>
            <a:endParaRPr lang="en-GB"/>
          </a:p>
        </p:txBody>
      </p:sp>
      <p:sp>
        <p:nvSpPr>
          <p:cNvPr id="8208" name="AutoShape 15"/>
          <p:cNvSpPr>
            <a:spLocks/>
          </p:cNvSpPr>
          <p:nvPr/>
        </p:nvSpPr>
        <p:spPr bwMode="auto">
          <a:xfrm>
            <a:off x="1749425" y="7350125"/>
            <a:ext cx="152400" cy="155575"/>
          </a:xfrm>
          <a:custGeom>
            <a:avLst/>
            <a:gdLst>
              <a:gd name="T0" fmla="*/ 76200 w 21600"/>
              <a:gd name="T1" fmla="*/ 77788 h 21600"/>
              <a:gd name="T2" fmla="*/ 76200 w 21600"/>
              <a:gd name="T3" fmla="*/ 77788 h 21600"/>
              <a:gd name="T4" fmla="*/ 76200 w 21600"/>
              <a:gd name="T5" fmla="*/ 77788 h 21600"/>
              <a:gd name="T6" fmla="*/ 76200 w 21600"/>
              <a:gd name="T7" fmla="*/ 77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11880"/>
                </a:moveTo>
                <a:lnTo>
                  <a:pt x="17573" y="17639"/>
                </a:lnTo>
                <a:lnTo>
                  <a:pt x="11714" y="21600"/>
                </a:lnTo>
                <a:lnTo>
                  <a:pt x="4027" y="17639"/>
                </a:lnTo>
                <a:lnTo>
                  <a:pt x="0" y="11880"/>
                </a:lnTo>
                <a:lnTo>
                  <a:pt x="4027" y="3959"/>
                </a:lnTo>
                <a:lnTo>
                  <a:pt x="11714" y="0"/>
                </a:lnTo>
                <a:lnTo>
                  <a:pt x="17573" y="3959"/>
                </a:lnTo>
                <a:lnTo>
                  <a:pt x="21600" y="11880"/>
                </a:lnTo>
                <a:close/>
              </a:path>
            </a:pathLst>
          </a:custGeom>
          <a:solidFill>
            <a:srgbClr val="000000"/>
          </a:solidFill>
          <a:ln w="9525" cap="flat" cmpd="sng">
            <a:noFill/>
            <a:prstDash val="solid"/>
            <a:round/>
            <a:headEnd/>
            <a:tailEnd/>
          </a:ln>
        </p:spPr>
        <p:txBody>
          <a:bodyPr lIns="72248" tIns="72248" rIns="72248" bIns="72248" anchor="ctr"/>
          <a:lstStyle/>
          <a:p>
            <a:endParaRPr lang="en-GB"/>
          </a:p>
        </p:txBody>
      </p:sp>
      <p:sp>
        <p:nvSpPr>
          <p:cNvPr id="8209" name="AutoShape 16"/>
          <p:cNvSpPr>
            <a:spLocks/>
          </p:cNvSpPr>
          <p:nvPr/>
        </p:nvSpPr>
        <p:spPr bwMode="auto">
          <a:xfrm>
            <a:off x="1749425" y="7350125"/>
            <a:ext cx="166688" cy="169863"/>
          </a:xfrm>
          <a:custGeom>
            <a:avLst/>
            <a:gdLst>
              <a:gd name="T0" fmla="*/ 83344 w 21600"/>
              <a:gd name="T1" fmla="*/ 84932 h 21600"/>
              <a:gd name="T2" fmla="*/ 83344 w 21600"/>
              <a:gd name="T3" fmla="*/ 84932 h 21600"/>
              <a:gd name="T4" fmla="*/ 83344 w 21600"/>
              <a:gd name="T5" fmla="*/ 84932 h 21600"/>
              <a:gd name="T6" fmla="*/ 83344 w 21600"/>
              <a:gd name="T7" fmla="*/ 849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8971"/>
                </a:moveTo>
                <a:lnTo>
                  <a:pt x="21600" y="10966"/>
                </a:lnTo>
                <a:lnTo>
                  <a:pt x="19913" y="14289"/>
                </a:lnTo>
                <a:lnTo>
                  <a:pt x="18225" y="17945"/>
                </a:lnTo>
                <a:lnTo>
                  <a:pt x="14513" y="19938"/>
                </a:lnTo>
                <a:lnTo>
                  <a:pt x="10800" y="21600"/>
                </a:lnTo>
                <a:lnTo>
                  <a:pt x="9112" y="21600"/>
                </a:lnTo>
                <a:lnTo>
                  <a:pt x="5400" y="19938"/>
                </a:lnTo>
                <a:lnTo>
                  <a:pt x="1686" y="17945"/>
                </a:lnTo>
                <a:lnTo>
                  <a:pt x="0" y="14289"/>
                </a:lnTo>
                <a:lnTo>
                  <a:pt x="0" y="10966"/>
                </a:lnTo>
                <a:lnTo>
                  <a:pt x="0" y="8971"/>
                </a:lnTo>
                <a:lnTo>
                  <a:pt x="0" y="5317"/>
                </a:lnTo>
                <a:lnTo>
                  <a:pt x="1686" y="1993"/>
                </a:lnTo>
                <a:lnTo>
                  <a:pt x="5400" y="0"/>
                </a:lnTo>
                <a:lnTo>
                  <a:pt x="9112" y="0"/>
                </a:lnTo>
                <a:lnTo>
                  <a:pt x="10800" y="0"/>
                </a:lnTo>
                <a:lnTo>
                  <a:pt x="14513" y="0"/>
                </a:lnTo>
                <a:lnTo>
                  <a:pt x="18225" y="1993"/>
                </a:lnTo>
                <a:lnTo>
                  <a:pt x="19913" y="5317"/>
                </a:lnTo>
                <a:lnTo>
                  <a:pt x="21600" y="8971"/>
                </a:lnTo>
                <a:close/>
                <a:moveTo>
                  <a:pt x="18225" y="7310"/>
                </a:moveTo>
                <a:lnTo>
                  <a:pt x="18225" y="7310"/>
                </a:lnTo>
                <a:lnTo>
                  <a:pt x="16200" y="3654"/>
                </a:lnTo>
                <a:lnTo>
                  <a:pt x="12487" y="1993"/>
                </a:lnTo>
                <a:lnTo>
                  <a:pt x="14513" y="1993"/>
                </a:lnTo>
                <a:lnTo>
                  <a:pt x="9112" y="1993"/>
                </a:lnTo>
                <a:lnTo>
                  <a:pt x="10800" y="1993"/>
                </a:lnTo>
                <a:lnTo>
                  <a:pt x="7086" y="1993"/>
                </a:lnTo>
                <a:lnTo>
                  <a:pt x="3712" y="3654"/>
                </a:lnTo>
                <a:lnTo>
                  <a:pt x="1686" y="7310"/>
                </a:lnTo>
                <a:lnTo>
                  <a:pt x="1686" y="10966"/>
                </a:lnTo>
                <a:lnTo>
                  <a:pt x="1686" y="8971"/>
                </a:lnTo>
                <a:lnTo>
                  <a:pt x="1686" y="14289"/>
                </a:lnTo>
                <a:lnTo>
                  <a:pt x="1686" y="12628"/>
                </a:lnTo>
                <a:lnTo>
                  <a:pt x="3712" y="16283"/>
                </a:lnTo>
                <a:lnTo>
                  <a:pt x="7086" y="17945"/>
                </a:lnTo>
                <a:lnTo>
                  <a:pt x="10800" y="19938"/>
                </a:lnTo>
                <a:lnTo>
                  <a:pt x="9112" y="19938"/>
                </a:lnTo>
                <a:lnTo>
                  <a:pt x="14513" y="17945"/>
                </a:lnTo>
                <a:lnTo>
                  <a:pt x="12487" y="17945"/>
                </a:lnTo>
                <a:lnTo>
                  <a:pt x="16200" y="16283"/>
                </a:lnTo>
                <a:lnTo>
                  <a:pt x="18225" y="12628"/>
                </a:lnTo>
                <a:lnTo>
                  <a:pt x="18225" y="14289"/>
                </a:lnTo>
                <a:lnTo>
                  <a:pt x="19913" y="8971"/>
                </a:lnTo>
                <a:lnTo>
                  <a:pt x="19913" y="10966"/>
                </a:lnTo>
                <a:lnTo>
                  <a:pt x="18225" y="7310"/>
                </a:lnTo>
                <a:close/>
              </a:path>
            </a:pathLst>
          </a:custGeom>
          <a:solidFill>
            <a:srgbClr val="000000"/>
          </a:solidFill>
          <a:ln w="4515" cap="flat" cmpd="sng">
            <a:solidFill>
              <a:srgbClr val="000000"/>
            </a:solidFill>
            <a:prstDash val="solid"/>
            <a:round/>
            <a:headEnd/>
            <a:tailEnd/>
          </a:ln>
        </p:spPr>
        <p:txBody>
          <a:bodyPr lIns="0" tIns="0" rIns="0" bIns="0" anchor="ctr"/>
          <a:lstStyle/>
          <a:p>
            <a:endParaRPr lang="en-GB"/>
          </a:p>
        </p:txBody>
      </p:sp>
      <p:sp>
        <p:nvSpPr>
          <p:cNvPr id="8210" name="AutoShape 17"/>
          <p:cNvSpPr>
            <a:spLocks/>
          </p:cNvSpPr>
          <p:nvPr/>
        </p:nvSpPr>
        <p:spPr bwMode="auto">
          <a:xfrm>
            <a:off x="9985375" y="5743575"/>
            <a:ext cx="1400175" cy="342900"/>
          </a:xfrm>
          <a:custGeom>
            <a:avLst/>
            <a:gdLst>
              <a:gd name="T0" fmla="*/ 700088 w 21600"/>
              <a:gd name="T1" fmla="*/ 171450 h 21600"/>
              <a:gd name="T2" fmla="*/ 700088 w 21600"/>
              <a:gd name="T3" fmla="*/ 171450 h 21600"/>
              <a:gd name="T4" fmla="*/ 700088 w 21600"/>
              <a:gd name="T5" fmla="*/ 171450 h 21600"/>
              <a:gd name="T6" fmla="*/ 700088 w 21600"/>
              <a:gd name="T7" fmla="*/ 171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FFFFFF"/>
              </a:buClr>
              <a:buFont typeface="ArialMT" charset="0"/>
              <a:buNone/>
            </a:pPr>
            <a:r>
              <a:rPr lang="fr-FR" sz="2200">
                <a:solidFill>
                  <a:srgbClr val="FFFFFF"/>
                </a:solidFill>
                <a:latin typeface="Arial" pitchFamily="34" charset="0"/>
                <a:cs typeface="Arial" pitchFamily="34" charset="0"/>
                <a:sym typeface="Arial" pitchFamily="34" charset="0"/>
              </a:rPr>
              <a:t>South Asia</a:t>
            </a:r>
            <a:endParaRPr lang="fr-FR"/>
          </a:p>
        </p:txBody>
      </p:sp>
      <p:sp>
        <p:nvSpPr>
          <p:cNvPr id="8211" name="AutoShape 18"/>
          <p:cNvSpPr>
            <a:spLocks/>
          </p:cNvSpPr>
          <p:nvPr/>
        </p:nvSpPr>
        <p:spPr bwMode="auto">
          <a:xfrm>
            <a:off x="1098550" y="8475663"/>
            <a:ext cx="149225" cy="279400"/>
          </a:xfrm>
          <a:custGeom>
            <a:avLst/>
            <a:gdLst>
              <a:gd name="T0" fmla="*/ 74613 w 21600"/>
              <a:gd name="T1" fmla="*/ 139700 h 21600"/>
              <a:gd name="T2" fmla="*/ 74613 w 21600"/>
              <a:gd name="T3" fmla="*/ 139700 h 21600"/>
              <a:gd name="T4" fmla="*/ 74613 w 21600"/>
              <a:gd name="T5" fmla="*/ 139700 h 21600"/>
              <a:gd name="T6" fmla="*/ 74613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0</a:t>
            </a:r>
            <a:endParaRPr lang="fr-FR"/>
          </a:p>
        </p:txBody>
      </p:sp>
      <p:sp>
        <p:nvSpPr>
          <p:cNvPr id="8212" name="AutoShape 19"/>
          <p:cNvSpPr>
            <a:spLocks/>
          </p:cNvSpPr>
          <p:nvPr/>
        </p:nvSpPr>
        <p:spPr bwMode="auto">
          <a:xfrm>
            <a:off x="803275" y="7751763"/>
            <a:ext cx="409575" cy="279400"/>
          </a:xfrm>
          <a:custGeom>
            <a:avLst/>
            <a:gdLst>
              <a:gd name="T0" fmla="*/ 204788 w 21600"/>
              <a:gd name="T1" fmla="*/ 139700 h 21600"/>
              <a:gd name="T2" fmla="*/ 204788 w 21600"/>
              <a:gd name="T3" fmla="*/ 139700 h 21600"/>
              <a:gd name="T4" fmla="*/ 204788 w 21600"/>
              <a:gd name="T5" fmla="*/ 139700 h 21600"/>
              <a:gd name="T6" fmla="*/ 204788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500</a:t>
            </a:r>
            <a:endParaRPr lang="fr-FR"/>
          </a:p>
        </p:txBody>
      </p:sp>
      <p:sp>
        <p:nvSpPr>
          <p:cNvPr id="8213" name="AutoShape 20"/>
          <p:cNvSpPr>
            <a:spLocks/>
          </p:cNvSpPr>
          <p:nvPr/>
        </p:nvSpPr>
        <p:spPr bwMode="auto">
          <a:xfrm>
            <a:off x="660400" y="7086600"/>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1000</a:t>
            </a:r>
            <a:endParaRPr lang="fr-FR"/>
          </a:p>
        </p:txBody>
      </p:sp>
      <p:sp>
        <p:nvSpPr>
          <p:cNvPr id="8214" name="AutoShape 21"/>
          <p:cNvSpPr>
            <a:spLocks/>
          </p:cNvSpPr>
          <p:nvPr/>
        </p:nvSpPr>
        <p:spPr bwMode="auto">
          <a:xfrm>
            <a:off x="660400" y="6299200"/>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1500</a:t>
            </a:r>
            <a:endParaRPr lang="fr-FR"/>
          </a:p>
        </p:txBody>
      </p:sp>
      <p:sp>
        <p:nvSpPr>
          <p:cNvPr id="8215" name="AutoShape 22"/>
          <p:cNvSpPr>
            <a:spLocks/>
          </p:cNvSpPr>
          <p:nvPr/>
        </p:nvSpPr>
        <p:spPr bwMode="auto">
          <a:xfrm>
            <a:off x="660400" y="5575300"/>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2000</a:t>
            </a:r>
            <a:endParaRPr lang="fr-FR"/>
          </a:p>
        </p:txBody>
      </p:sp>
      <p:sp>
        <p:nvSpPr>
          <p:cNvPr id="8216" name="AutoShape 23"/>
          <p:cNvSpPr>
            <a:spLocks/>
          </p:cNvSpPr>
          <p:nvPr/>
        </p:nvSpPr>
        <p:spPr bwMode="auto">
          <a:xfrm>
            <a:off x="660400" y="4856163"/>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2500</a:t>
            </a:r>
            <a:endParaRPr lang="fr-FR"/>
          </a:p>
        </p:txBody>
      </p:sp>
      <p:sp>
        <p:nvSpPr>
          <p:cNvPr id="8217" name="AutoShape 24"/>
          <p:cNvSpPr>
            <a:spLocks/>
          </p:cNvSpPr>
          <p:nvPr/>
        </p:nvSpPr>
        <p:spPr bwMode="auto">
          <a:xfrm>
            <a:off x="660400" y="4133850"/>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3000</a:t>
            </a:r>
            <a:endParaRPr lang="fr-FR"/>
          </a:p>
        </p:txBody>
      </p:sp>
      <p:sp>
        <p:nvSpPr>
          <p:cNvPr id="8218" name="AutoShape 25"/>
          <p:cNvSpPr>
            <a:spLocks/>
          </p:cNvSpPr>
          <p:nvPr/>
        </p:nvSpPr>
        <p:spPr bwMode="auto">
          <a:xfrm>
            <a:off x="660400" y="3397250"/>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3500</a:t>
            </a:r>
            <a:endParaRPr lang="fr-FR"/>
          </a:p>
        </p:txBody>
      </p:sp>
      <p:sp>
        <p:nvSpPr>
          <p:cNvPr id="8219" name="AutoShape 26"/>
          <p:cNvSpPr>
            <a:spLocks/>
          </p:cNvSpPr>
          <p:nvPr/>
        </p:nvSpPr>
        <p:spPr bwMode="auto">
          <a:xfrm>
            <a:off x="660400" y="2674938"/>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4000</a:t>
            </a:r>
            <a:endParaRPr lang="fr-FR"/>
          </a:p>
        </p:txBody>
      </p:sp>
      <p:sp>
        <p:nvSpPr>
          <p:cNvPr id="8220" name="AutoShape 27"/>
          <p:cNvSpPr>
            <a:spLocks/>
          </p:cNvSpPr>
          <p:nvPr/>
        </p:nvSpPr>
        <p:spPr bwMode="auto">
          <a:xfrm>
            <a:off x="660400" y="1954213"/>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4500</a:t>
            </a:r>
            <a:endParaRPr lang="fr-FR"/>
          </a:p>
        </p:txBody>
      </p:sp>
      <p:sp>
        <p:nvSpPr>
          <p:cNvPr id="8221" name="AutoShape 28"/>
          <p:cNvSpPr>
            <a:spLocks/>
          </p:cNvSpPr>
          <p:nvPr/>
        </p:nvSpPr>
        <p:spPr bwMode="auto">
          <a:xfrm>
            <a:off x="660400" y="1220788"/>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5000</a:t>
            </a:r>
            <a:endParaRPr lang="fr-FR"/>
          </a:p>
        </p:txBody>
      </p:sp>
      <p:sp>
        <p:nvSpPr>
          <p:cNvPr id="8222" name="AutoShape 29"/>
          <p:cNvSpPr>
            <a:spLocks/>
          </p:cNvSpPr>
          <p:nvPr/>
        </p:nvSpPr>
        <p:spPr bwMode="auto">
          <a:xfrm>
            <a:off x="1295400" y="8863013"/>
            <a:ext cx="539750" cy="279400"/>
          </a:xfrm>
          <a:custGeom>
            <a:avLst/>
            <a:gdLst>
              <a:gd name="T0" fmla="*/ 269875 w 21600"/>
              <a:gd name="T1" fmla="*/ 139700 h 21600"/>
              <a:gd name="T2" fmla="*/ 269875 w 21600"/>
              <a:gd name="T3" fmla="*/ 139700 h 21600"/>
              <a:gd name="T4" fmla="*/ 269875 w 21600"/>
              <a:gd name="T5" fmla="*/ 139700 h 21600"/>
              <a:gd name="T6" fmla="*/ 269875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1960</a:t>
            </a:r>
            <a:endParaRPr lang="fr-FR"/>
          </a:p>
        </p:txBody>
      </p:sp>
      <p:sp>
        <p:nvSpPr>
          <p:cNvPr id="8223" name="AutoShape 30"/>
          <p:cNvSpPr>
            <a:spLocks/>
          </p:cNvSpPr>
          <p:nvPr/>
        </p:nvSpPr>
        <p:spPr bwMode="auto">
          <a:xfrm>
            <a:off x="2493963" y="8863013"/>
            <a:ext cx="539750" cy="279400"/>
          </a:xfrm>
          <a:custGeom>
            <a:avLst/>
            <a:gdLst>
              <a:gd name="T0" fmla="*/ 269875 w 21600"/>
              <a:gd name="T1" fmla="*/ 139700 h 21600"/>
              <a:gd name="T2" fmla="*/ 269875 w 21600"/>
              <a:gd name="T3" fmla="*/ 139700 h 21600"/>
              <a:gd name="T4" fmla="*/ 269875 w 21600"/>
              <a:gd name="T5" fmla="*/ 139700 h 21600"/>
              <a:gd name="T6" fmla="*/ 269875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1965</a:t>
            </a:r>
            <a:endParaRPr lang="fr-FR"/>
          </a:p>
        </p:txBody>
      </p:sp>
      <p:sp>
        <p:nvSpPr>
          <p:cNvPr id="8224" name="AutoShape 31"/>
          <p:cNvSpPr>
            <a:spLocks/>
          </p:cNvSpPr>
          <p:nvPr/>
        </p:nvSpPr>
        <p:spPr bwMode="auto">
          <a:xfrm>
            <a:off x="3692525" y="8863013"/>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1970</a:t>
            </a:r>
            <a:endParaRPr lang="fr-FR"/>
          </a:p>
        </p:txBody>
      </p:sp>
      <p:sp>
        <p:nvSpPr>
          <p:cNvPr id="8225" name="AutoShape 32"/>
          <p:cNvSpPr>
            <a:spLocks/>
          </p:cNvSpPr>
          <p:nvPr/>
        </p:nvSpPr>
        <p:spPr bwMode="auto">
          <a:xfrm>
            <a:off x="4906963" y="8863013"/>
            <a:ext cx="541337"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1975</a:t>
            </a:r>
            <a:endParaRPr lang="fr-FR"/>
          </a:p>
        </p:txBody>
      </p:sp>
      <p:sp>
        <p:nvSpPr>
          <p:cNvPr id="8226" name="AutoShape 33"/>
          <p:cNvSpPr>
            <a:spLocks/>
          </p:cNvSpPr>
          <p:nvPr/>
        </p:nvSpPr>
        <p:spPr bwMode="auto">
          <a:xfrm>
            <a:off x="6107113" y="8863013"/>
            <a:ext cx="539750" cy="279400"/>
          </a:xfrm>
          <a:custGeom>
            <a:avLst/>
            <a:gdLst>
              <a:gd name="T0" fmla="*/ 269875 w 21600"/>
              <a:gd name="T1" fmla="*/ 139700 h 21600"/>
              <a:gd name="T2" fmla="*/ 269875 w 21600"/>
              <a:gd name="T3" fmla="*/ 139700 h 21600"/>
              <a:gd name="T4" fmla="*/ 269875 w 21600"/>
              <a:gd name="T5" fmla="*/ 139700 h 21600"/>
              <a:gd name="T6" fmla="*/ 269875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1980</a:t>
            </a:r>
            <a:endParaRPr lang="fr-FR"/>
          </a:p>
        </p:txBody>
      </p:sp>
      <p:sp>
        <p:nvSpPr>
          <p:cNvPr id="8227" name="AutoShape 34"/>
          <p:cNvSpPr>
            <a:spLocks/>
          </p:cNvSpPr>
          <p:nvPr/>
        </p:nvSpPr>
        <p:spPr bwMode="auto">
          <a:xfrm>
            <a:off x="7305675" y="8863013"/>
            <a:ext cx="539750" cy="279400"/>
          </a:xfrm>
          <a:custGeom>
            <a:avLst/>
            <a:gdLst>
              <a:gd name="T0" fmla="*/ 269875 w 21600"/>
              <a:gd name="T1" fmla="*/ 139700 h 21600"/>
              <a:gd name="T2" fmla="*/ 269875 w 21600"/>
              <a:gd name="T3" fmla="*/ 139700 h 21600"/>
              <a:gd name="T4" fmla="*/ 269875 w 21600"/>
              <a:gd name="T5" fmla="*/ 139700 h 21600"/>
              <a:gd name="T6" fmla="*/ 269875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1985</a:t>
            </a:r>
            <a:endParaRPr lang="fr-FR"/>
          </a:p>
        </p:txBody>
      </p:sp>
      <p:sp>
        <p:nvSpPr>
          <p:cNvPr id="8228" name="AutoShape 35"/>
          <p:cNvSpPr>
            <a:spLocks/>
          </p:cNvSpPr>
          <p:nvPr/>
        </p:nvSpPr>
        <p:spPr bwMode="auto">
          <a:xfrm>
            <a:off x="8518525" y="8863013"/>
            <a:ext cx="539750" cy="279400"/>
          </a:xfrm>
          <a:custGeom>
            <a:avLst/>
            <a:gdLst>
              <a:gd name="T0" fmla="*/ 269875 w 21600"/>
              <a:gd name="T1" fmla="*/ 139700 h 21600"/>
              <a:gd name="T2" fmla="*/ 269875 w 21600"/>
              <a:gd name="T3" fmla="*/ 139700 h 21600"/>
              <a:gd name="T4" fmla="*/ 269875 w 21600"/>
              <a:gd name="T5" fmla="*/ 139700 h 21600"/>
              <a:gd name="T6" fmla="*/ 269875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1990</a:t>
            </a:r>
            <a:endParaRPr lang="fr-FR"/>
          </a:p>
        </p:txBody>
      </p:sp>
      <p:sp>
        <p:nvSpPr>
          <p:cNvPr id="8229" name="AutoShape 36"/>
          <p:cNvSpPr>
            <a:spLocks/>
          </p:cNvSpPr>
          <p:nvPr/>
        </p:nvSpPr>
        <p:spPr bwMode="auto">
          <a:xfrm>
            <a:off x="9717088" y="8863013"/>
            <a:ext cx="539750" cy="279400"/>
          </a:xfrm>
          <a:custGeom>
            <a:avLst/>
            <a:gdLst>
              <a:gd name="T0" fmla="*/ 269875 w 21600"/>
              <a:gd name="T1" fmla="*/ 139700 h 21600"/>
              <a:gd name="T2" fmla="*/ 269875 w 21600"/>
              <a:gd name="T3" fmla="*/ 139700 h 21600"/>
              <a:gd name="T4" fmla="*/ 269875 w 21600"/>
              <a:gd name="T5" fmla="*/ 139700 h 21600"/>
              <a:gd name="T6" fmla="*/ 269875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1995</a:t>
            </a:r>
            <a:endParaRPr lang="fr-FR"/>
          </a:p>
        </p:txBody>
      </p:sp>
      <p:sp>
        <p:nvSpPr>
          <p:cNvPr id="8230" name="AutoShape 37"/>
          <p:cNvSpPr>
            <a:spLocks/>
          </p:cNvSpPr>
          <p:nvPr/>
        </p:nvSpPr>
        <p:spPr bwMode="auto">
          <a:xfrm>
            <a:off x="10928350" y="8863013"/>
            <a:ext cx="541338"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2000</a:t>
            </a:r>
            <a:endParaRPr lang="fr-FR"/>
          </a:p>
        </p:txBody>
      </p:sp>
      <p:sp>
        <p:nvSpPr>
          <p:cNvPr id="8231" name="AutoShape 38"/>
          <p:cNvSpPr>
            <a:spLocks/>
          </p:cNvSpPr>
          <p:nvPr/>
        </p:nvSpPr>
        <p:spPr bwMode="auto">
          <a:xfrm>
            <a:off x="12130088" y="8863013"/>
            <a:ext cx="541337" cy="279400"/>
          </a:xfrm>
          <a:custGeom>
            <a:avLst/>
            <a:gdLst>
              <a:gd name="T0" fmla="*/ 270669 w 21600"/>
              <a:gd name="T1" fmla="*/ 139700 h 21600"/>
              <a:gd name="T2" fmla="*/ 270669 w 21600"/>
              <a:gd name="T3" fmla="*/ 139700 h 21600"/>
              <a:gd name="T4" fmla="*/ 270669 w 21600"/>
              <a:gd name="T5" fmla="*/ 139700 h 21600"/>
              <a:gd name="T6" fmla="*/ 270669 w 21600"/>
              <a:gd name="T7" fmla="*/ 139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1800">
                <a:latin typeface="Arial" pitchFamily="34" charset="0"/>
                <a:cs typeface="Arial" pitchFamily="34" charset="0"/>
                <a:sym typeface="Arial" pitchFamily="34" charset="0"/>
              </a:rPr>
              <a:t>2005</a:t>
            </a:r>
            <a:endParaRPr lang="fr-FR"/>
          </a:p>
        </p:txBody>
      </p:sp>
      <p:sp>
        <p:nvSpPr>
          <p:cNvPr id="8232" name="AutoShape 39"/>
          <p:cNvSpPr>
            <a:spLocks/>
          </p:cNvSpPr>
          <p:nvPr/>
        </p:nvSpPr>
        <p:spPr bwMode="auto">
          <a:xfrm rot="-5400000">
            <a:off x="-674688" y="5008563"/>
            <a:ext cx="2073275" cy="342900"/>
          </a:xfrm>
          <a:custGeom>
            <a:avLst/>
            <a:gdLst>
              <a:gd name="T0" fmla="*/ 1036638 w 21600"/>
              <a:gd name="T1" fmla="*/ 171450 h 21600"/>
              <a:gd name="T2" fmla="*/ 1036638 w 21600"/>
              <a:gd name="T3" fmla="*/ 171450 h 21600"/>
              <a:gd name="T4" fmla="*/ 1036638 w 21600"/>
              <a:gd name="T5" fmla="*/ 171450 h 21600"/>
              <a:gd name="T6" fmla="*/ 1036638 w 21600"/>
              <a:gd name="T7" fmla="*/ 171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2200" b="1">
                <a:latin typeface="Arial" pitchFamily="34" charset="0"/>
                <a:cs typeface="Arial" pitchFamily="34" charset="0"/>
                <a:sym typeface="Arial" pitchFamily="34" charset="0"/>
              </a:rPr>
              <a:t>Kg per Hectare</a:t>
            </a:r>
            <a:endParaRPr lang="fr-FR"/>
          </a:p>
        </p:txBody>
      </p:sp>
      <p:sp>
        <p:nvSpPr>
          <p:cNvPr id="8233" name="AutoShape 40"/>
          <p:cNvSpPr>
            <a:spLocks/>
          </p:cNvSpPr>
          <p:nvPr/>
        </p:nvSpPr>
        <p:spPr bwMode="auto">
          <a:xfrm>
            <a:off x="9834563" y="7477125"/>
            <a:ext cx="2689225" cy="342900"/>
          </a:xfrm>
          <a:custGeom>
            <a:avLst/>
            <a:gdLst>
              <a:gd name="T0" fmla="*/ 1344613 w 21600"/>
              <a:gd name="T1" fmla="*/ 171450 h 21600"/>
              <a:gd name="T2" fmla="*/ 1344613 w 21600"/>
              <a:gd name="T3" fmla="*/ 171450 h 21600"/>
              <a:gd name="T4" fmla="*/ 1344613 w 21600"/>
              <a:gd name="T5" fmla="*/ 171450 h 21600"/>
              <a:gd name="T6" fmla="*/ 1344613 w 21600"/>
              <a:gd name="T7" fmla="*/ 171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2200" b="1">
                <a:latin typeface="Arial" pitchFamily="34" charset="0"/>
                <a:cs typeface="Arial" pitchFamily="34" charset="0"/>
                <a:sym typeface="Arial" pitchFamily="34" charset="0"/>
              </a:rPr>
              <a:t>Sub-Saharan Africa</a:t>
            </a:r>
            <a:endParaRPr lang="fr-FR"/>
          </a:p>
        </p:txBody>
      </p:sp>
      <p:sp>
        <p:nvSpPr>
          <p:cNvPr id="8234" name="AutoShape 41"/>
          <p:cNvSpPr>
            <a:spLocks/>
          </p:cNvSpPr>
          <p:nvPr/>
        </p:nvSpPr>
        <p:spPr bwMode="auto">
          <a:xfrm>
            <a:off x="9504363" y="4008438"/>
            <a:ext cx="1768475" cy="342900"/>
          </a:xfrm>
          <a:custGeom>
            <a:avLst/>
            <a:gdLst>
              <a:gd name="T0" fmla="*/ 884238 w 21600"/>
              <a:gd name="T1" fmla="*/ 171450 h 21600"/>
              <a:gd name="T2" fmla="*/ 884238 w 21600"/>
              <a:gd name="T3" fmla="*/ 171450 h 21600"/>
              <a:gd name="T4" fmla="*/ 884238 w 21600"/>
              <a:gd name="T5" fmla="*/ 171450 h 21600"/>
              <a:gd name="T6" fmla="*/ 884238 w 21600"/>
              <a:gd name="T7" fmla="*/ 171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2D2D8A"/>
              </a:buClr>
              <a:buFont typeface="ArialMT" charset="0"/>
              <a:buNone/>
            </a:pPr>
            <a:r>
              <a:rPr lang="fr-FR" sz="2200">
                <a:solidFill>
                  <a:srgbClr val="2D2D8A"/>
                </a:solidFill>
                <a:latin typeface="Arial" pitchFamily="34" charset="0"/>
                <a:cs typeface="Arial" pitchFamily="34" charset="0"/>
                <a:sym typeface="Arial" pitchFamily="34" charset="0"/>
              </a:rPr>
              <a:t>Latin America</a:t>
            </a:r>
            <a:endParaRPr lang="fr-FR"/>
          </a:p>
        </p:txBody>
      </p:sp>
      <p:sp>
        <p:nvSpPr>
          <p:cNvPr id="8235" name="AutoShape 42"/>
          <p:cNvSpPr>
            <a:spLocks/>
          </p:cNvSpPr>
          <p:nvPr/>
        </p:nvSpPr>
        <p:spPr bwMode="auto">
          <a:xfrm>
            <a:off x="10288588" y="2771775"/>
            <a:ext cx="1222375" cy="342900"/>
          </a:xfrm>
          <a:custGeom>
            <a:avLst/>
            <a:gdLst>
              <a:gd name="T0" fmla="*/ 611188 w 21600"/>
              <a:gd name="T1" fmla="*/ 171450 h 21600"/>
              <a:gd name="T2" fmla="*/ 611188 w 21600"/>
              <a:gd name="T3" fmla="*/ 171450 h 21600"/>
              <a:gd name="T4" fmla="*/ 611188 w 21600"/>
              <a:gd name="T5" fmla="*/ 171450 h 21600"/>
              <a:gd name="T6" fmla="*/ 611188 w 21600"/>
              <a:gd name="T7" fmla="*/ 1714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defTabSz="1300163">
              <a:buClr>
                <a:srgbClr val="BBE0E3"/>
              </a:buClr>
              <a:buFont typeface="ArialMT" charset="0"/>
              <a:buNone/>
            </a:pPr>
            <a:r>
              <a:rPr lang="fr-FR" sz="2200">
                <a:solidFill>
                  <a:srgbClr val="BBE0E3"/>
                </a:solidFill>
                <a:latin typeface="Arial" pitchFamily="34" charset="0"/>
                <a:cs typeface="Arial" pitchFamily="34" charset="0"/>
                <a:sym typeface="Arial" pitchFamily="34" charset="0"/>
              </a:rPr>
              <a:t>East Asia</a:t>
            </a:r>
            <a:endParaRPr lang="fr-FR"/>
          </a:p>
        </p:txBody>
      </p:sp>
      <p:sp>
        <p:nvSpPr>
          <p:cNvPr id="8236" name="AutoShape 43"/>
          <p:cNvSpPr>
            <a:spLocks/>
          </p:cNvSpPr>
          <p:nvPr/>
        </p:nvSpPr>
        <p:spPr bwMode="auto">
          <a:xfrm>
            <a:off x="1408113" y="757238"/>
            <a:ext cx="11506200" cy="741362"/>
          </a:xfrm>
          <a:custGeom>
            <a:avLst/>
            <a:gdLst>
              <a:gd name="T0" fmla="*/ 5753100 w 21600"/>
              <a:gd name="T1" fmla="*/ 370681 h 21600"/>
              <a:gd name="T2" fmla="*/ 5753100 w 21600"/>
              <a:gd name="T3" fmla="*/ 370681 h 21600"/>
              <a:gd name="T4" fmla="*/ 5753100 w 21600"/>
              <a:gd name="T5" fmla="*/ 370681 h 21600"/>
              <a:gd name="T6" fmla="*/ 5753100 w 21600"/>
              <a:gd name="T7" fmla="*/ 370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buClr>
                <a:srgbClr val="000000"/>
              </a:buClr>
              <a:buFont typeface="ArialMT" charset="0"/>
              <a:buNone/>
            </a:pPr>
            <a:r>
              <a:rPr lang="fr-FR" sz="5100" b="1" dirty="0" err="1">
                <a:latin typeface="Arial" pitchFamily="34" charset="0"/>
                <a:cs typeface="Arial" pitchFamily="34" charset="0"/>
                <a:sym typeface="Arial" pitchFamily="34" charset="0"/>
              </a:rPr>
              <a:t>Cereal</a:t>
            </a:r>
            <a:r>
              <a:rPr lang="fr-FR" sz="5100" b="1" dirty="0">
                <a:latin typeface="Arial" pitchFamily="34" charset="0"/>
                <a:cs typeface="Arial" pitchFamily="34" charset="0"/>
                <a:sym typeface="Arial" pitchFamily="34" charset="0"/>
              </a:rPr>
              <a:t> </a:t>
            </a:r>
            <a:r>
              <a:rPr lang="fr-FR" sz="5100" b="1" dirty="0" err="1">
                <a:latin typeface="Arial" pitchFamily="34" charset="0"/>
                <a:cs typeface="Arial" pitchFamily="34" charset="0"/>
                <a:sym typeface="Arial" pitchFamily="34" charset="0"/>
              </a:rPr>
              <a:t>yields</a:t>
            </a:r>
            <a:r>
              <a:rPr lang="fr-FR" sz="5100" b="1" dirty="0">
                <a:latin typeface="Arial" pitchFamily="34" charset="0"/>
                <a:cs typeface="Arial" pitchFamily="34" charset="0"/>
                <a:sym typeface="Arial" pitchFamily="34" charset="0"/>
              </a:rPr>
              <a:t> by </a:t>
            </a:r>
            <a:r>
              <a:rPr lang="fr-FR" sz="5100" b="1" dirty="0" err="1">
                <a:latin typeface="Arial" pitchFamily="34" charset="0"/>
                <a:cs typeface="Arial" pitchFamily="34" charset="0"/>
                <a:sym typeface="Arial" pitchFamily="34" charset="0"/>
              </a:rPr>
              <a:t>region</a:t>
            </a:r>
            <a:endParaRPr lang="fr-FR"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3010" name="Picture 1" descr="image.jpg"/>
          <p:cNvPicPr>
            <a:picLocks noChangeAspect="1"/>
          </p:cNvPicPr>
          <p:nvPr/>
        </p:nvPicPr>
        <p:blipFill>
          <a:blip r:embed="rId3" cstate="print"/>
          <a:srcRect/>
          <a:stretch>
            <a:fillRect/>
          </a:stretch>
        </p:blipFill>
        <p:spPr bwMode="auto">
          <a:xfrm>
            <a:off x="0" y="0"/>
            <a:ext cx="13438188" cy="9969500"/>
          </a:xfrm>
          <a:prstGeom prst="rect">
            <a:avLst/>
          </a:prstGeom>
          <a:noFill/>
          <a:ln w="12700">
            <a:noFill/>
            <a:miter lim="0"/>
            <a:headEnd/>
            <a:tailEnd/>
          </a:ln>
        </p:spPr>
      </p:pic>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5298" name="Picture 1" descr="imag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5575"/>
            <a:ext cx="13211175" cy="9909175"/>
          </a:xfrm>
          <a:prstGeom prst="rect">
            <a:avLst/>
          </a:prstGeom>
          <a:noFill/>
          <a:ln w="12700">
            <a:noFill/>
            <a:miter lim="0"/>
            <a:headEnd/>
            <a:tailEnd/>
          </a:ln>
        </p:spPr>
      </p:pic>
      <p:sp>
        <p:nvSpPr>
          <p:cNvPr id="55299" name="AutoShape 2"/>
          <p:cNvSpPr>
            <a:spLocks/>
          </p:cNvSpPr>
          <p:nvPr/>
        </p:nvSpPr>
        <p:spPr bwMode="auto">
          <a:xfrm>
            <a:off x="355600" y="417513"/>
            <a:ext cx="7497763" cy="1143000"/>
          </a:xfrm>
          <a:custGeom>
            <a:avLst/>
            <a:gdLst>
              <a:gd name="T0" fmla="*/ 3748882 w 21600"/>
              <a:gd name="T1" fmla="*/ 571500 h 21600"/>
              <a:gd name="T2" fmla="*/ 3748882 w 21600"/>
              <a:gd name="T3" fmla="*/ 571500 h 21600"/>
              <a:gd name="T4" fmla="*/ 3748882 w 21600"/>
              <a:gd name="T5" fmla="*/ 571500 h 21600"/>
              <a:gd name="T6" fmla="*/ 3748882 w 21600"/>
              <a:gd name="T7" fmla="*/ 5715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algn="l" defTabSz="1300163">
              <a:buClr>
                <a:srgbClr val="000000"/>
              </a:buClr>
              <a:buFont typeface="ArialMT" charset="0"/>
              <a:buNone/>
            </a:pPr>
            <a:r>
              <a:rPr lang="fr-FR" sz="3400" b="1" i="1">
                <a:latin typeface="Arial" pitchFamily="34" charset="0"/>
                <a:cs typeface="Arial" pitchFamily="34" charset="0"/>
                <a:sym typeface="Arial" pitchFamily="34" charset="0"/>
              </a:rPr>
              <a:t>15 years ago, this was barren land </a:t>
            </a:r>
          </a:p>
          <a:p>
            <a:pPr marL="39688" algn="l" defTabSz="1300163">
              <a:buClr>
                <a:srgbClr val="000000"/>
              </a:buClr>
              <a:buFont typeface="ArialMT" charset="0"/>
              <a:buNone/>
            </a:pPr>
            <a:r>
              <a:rPr lang="fr-FR" sz="3400" b="1" i="1">
                <a:latin typeface="Arial" pitchFamily="34" charset="0"/>
                <a:cs typeface="Arial" pitchFamily="34" charset="0"/>
                <a:sym typeface="Arial" pitchFamily="34" charset="0"/>
              </a:rPr>
              <a:t>(yield: 0 kg/ha)</a:t>
            </a:r>
            <a:endParaRPr lang="fr-FR"/>
          </a:p>
        </p:txBody>
      </p:sp>
      <p:sp>
        <p:nvSpPr>
          <p:cNvPr id="55300" name="AutoShape 3"/>
          <p:cNvSpPr>
            <a:spLocks/>
          </p:cNvSpPr>
          <p:nvPr/>
        </p:nvSpPr>
        <p:spPr bwMode="auto">
          <a:xfrm>
            <a:off x="3211513" y="5684838"/>
            <a:ext cx="6751637" cy="1401762"/>
          </a:xfrm>
          <a:custGeom>
            <a:avLst/>
            <a:gdLst>
              <a:gd name="T0" fmla="*/ 3375819 w 21600"/>
              <a:gd name="T1" fmla="*/ 700881 h 21600"/>
              <a:gd name="T2" fmla="*/ 3375819 w 21600"/>
              <a:gd name="T3" fmla="*/ 700881 h 21600"/>
              <a:gd name="T4" fmla="*/ 3375819 w 21600"/>
              <a:gd name="T5" fmla="*/ 700881 h 21600"/>
              <a:gd name="T6" fmla="*/ 3375819 w 21600"/>
              <a:gd name="T7" fmla="*/ 7008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FFFFFF"/>
              </a:buClr>
              <a:buFont typeface="GillSans" charset="0"/>
              <a:buNone/>
            </a:pPr>
            <a:r>
              <a:rPr lang="fr-FR" sz="8500" b="1">
                <a:solidFill>
                  <a:srgbClr val="FFFFFF"/>
                </a:solidFill>
                <a:latin typeface="Gill Sans" charset="0"/>
                <a:ea typeface="Gill Sans" charset="0"/>
                <a:cs typeface="Gill Sans" charset="0"/>
                <a:sym typeface="Gill Sans" charset="0"/>
              </a:rPr>
              <a:t>Thank you !</a:t>
            </a:r>
            <a:endParaRPr lang="fr-F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6322" name="AutoShape 1"/>
          <p:cNvSpPr>
            <a:spLocks/>
          </p:cNvSpPr>
          <p:nvPr/>
        </p:nvSpPr>
        <p:spPr bwMode="auto">
          <a:xfrm>
            <a:off x="11610975" y="9085263"/>
            <a:ext cx="473075" cy="487362"/>
          </a:xfrm>
          <a:custGeom>
            <a:avLst/>
            <a:gdLst>
              <a:gd name="T0" fmla="*/ 236538 w 21600"/>
              <a:gd name="T1" fmla="*/ 243681 h 21600"/>
              <a:gd name="T2" fmla="*/ 236538 w 21600"/>
              <a:gd name="T3" fmla="*/ 243681 h 21600"/>
              <a:gd name="T4" fmla="*/ 236538 w 21600"/>
              <a:gd name="T5" fmla="*/ 243681 h 21600"/>
              <a:gd name="T6" fmla="*/ 236538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72248" tIns="72248" rIns="72248" bIns="72248"/>
          <a:lstStyle/>
          <a:p>
            <a:pPr marL="39688" defTabSz="1300163">
              <a:buClr>
                <a:srgbClr val="000000"/>
              </a:buClr>
              <a:buFont typeface="TimesNewRomanPSMT" charset="0"/>
              <a:buNone/>
            </a:pPr>
            <a:r>
              <a:rPr lang="fr-FR" sz="1900">
                <a:latin typeface="Times New Roman" pitchFamily="18" charset="0"/>
                <a:cs typeface="Times New Roman" pitchFamily="18" charset="0"/>
                <a:sym typeface="Times New Roman" pitchFamily="18" charset="0"/>
              </a:rPr>
              <a:t>53</a:t>
            </a:r>
            <a:endParaRPr lang="fr-FR"/>
          </a:p>
        </p:txBody>
      </p:sp>
      <p:sp>
        <p:nvSpPr>
          <p:cNvPr id="56323" name="Rectangle 2"/>
          <p:cNvSpPr>
            <a:spLocks noGrp="1"/>
          </p:cNvSpPr>
          <p:nvPr>
            <p:ph idx="1"/>
          </p:nvPr>
        </p:nvSpPr>
        <p:spPr bwMode="auto">
          <a:xfrm>
            <a:off x="1082675" y="3900488"/>
            <a:ext cx="11053763" cy="3792537"/>
          </a:xfrm>
          <a:noFill/>
          <a:ln w="12700">
            <a:miter lim="0"/>
            <a:headEnd/>
            <a:tailEnd/>
          </a:ln>
        </p:spPr>
        <p:txBody>
          <a:bodyPr vert="horz" wrap="square" lIns="72248" tIns="72248" rIns="72248" bIns="72248" numCol="1" anchor="t" anchorCtr="0" compatLnSpc="1">
            <a:prstTxWarp prst="textNoShape">
              <a:avLst/>
            </a:prstTxWarp>
          </a:bodyPr>
          <a:lstStyle/>
          <a:p>
            <a:pPr marL="39688" algn="ctr" defTabSz="1300163" eaLnBrk="1">
              <a:lnSpc>
                <a:spcPct val="90000"/>
              </a:lnSpc>
              <a:spcBef>
                <a:spcPts val="800"/>
              </a:spcBef>
              <a:buClr>
                <a:srgbClr val="000000"/>
              </a:buClr>
              <a:buFont typeface="ArialMT" charset="0"/>
              <a:buNone/>
            </a:pPr>
            <a:r>
              <a:rPr lang="fr-FR" sz="2800" b="1" smtClean="0">
                <a:latin typeface="Verdana" pitchFamily="34" charset="0"/>
                <a:ea typeface="Verdana" pitchFamily="34" charset="0"/>
                <a:cs typeface="Verdana" pitchFamily="34" charset="0"/>
                <a:sym typeface="Verdana" pitchFamily="34" charset="0"/>
              </a:rPr>
              <a:t>For more information</a:t>
            </a:r>
          </a:p>
          <a:p>
            <a:pPr marL="39688" algn="ctr" defTabSz="1300163" eaLnBrk="1">
              <a:lnSpc>
                <a:spcPct val="90000"/>
              </a:lnSpc>
              <a:spcBef>
                <a:spcPts val="800"/>
              </a:spcBef>
              <a:buClr>
                <a:srgbClr val="000000"/>
              </a:buClr>
              <a:buFont typeface="ArialMT" charset="0"/>
              <a:buNone/>
            </a:pPr>
            <a:endParaRPr lang="fr-FR" sz="2800" smtClean="0">
              <a:latin typeface="Verdana" pitchFamily="34" charset="0"/>
              <a:ea typeface="Verdana" pitchFamily="34" charset="0"/>
              <a:cs typeface="Verdana" pitchFamily="34" charset="0"/>
              <a:sym typeface="Verdana" pitchFamily="34" charset="0"/>
            </a:endParaRPr>
          </a:p>
          <a:p>
            <a:pPr marL="39688" algn="ctr" defTabSz="1300163" eaLnBrk="1">
              <a:lnSpc>
                <a:spcPct val="90000"/>
              </a:lnSpc>
              <a:spcBef>
                <a:spcPts val="800"/>
              </a:spcBef>
              <a:buClr>
                <a:srgbClr val="000000"/>
              </a:buClr>
              <a:buFont typeface="ArialMT" charset="0"/>
              <a:buNone/>
            </a:pPr>
            <a:r>
              <a:rPr lang="fr-FR" sz="2800" smtClean="0">
                <a:latin typeface="Verdana" pitchFamily="34" charset="0"/>
                <a:ea typeface="Verdana" pitchFamily="34" charset="0"/>
                <a:cs typeface="Verdana" pitchFamily="34" charset="0"/>
                <a:sym typeface="Verdana" pitchFamily="34" charset="0"/>
              </a:rPr>
              <a:t>Patrick Worms, World Agroforestry Centre</a:t>
            </a:r>
          </a:p>
          <a:p>
            <a:pPr marL="39688" algn="ctr" defTabSz="1300163" eaLnBrk="1">
              <a:lnSpc>
                <a:spcPct val="90000"/>
              </a:lnSpc>
              <a:spcBef>
                <a:spcPts val="800"/>
              </a:spcBef>
              <a:buClr>
                <a:srgbClr val="000000"/>
              </a:buClr>
              <a:buFont typeface="ArialMT" charset="0"/>
              <a:buNone/>
            </a:pPr>
            <a:r>
              <a:rPr lang="fr-FR" sz="2800" smtClean="0">
                <a:latin typeface="Verdana" pitchFamily="34" charset="0"/>
                <a:ea typeface="Verdana" pitchFamily="34" charset="0"/>
                <a:cs typeface="Verdana" pitchFamily="34" charset="0"/>
                <a:sym typeface="Verdana" pitchFamily="34" charset="0"/>
              </a:rPr>
              <a:t>Email:p.worms@cgiar.org</a:t>
            </a:r>
          </a:p>
          <a:p>
            <a:pPr marL="39688" algn="ctr" defTabSz="1300163" eaLnBrk="1">
              <a:lnSpc>
                <a:spcPct val="90000"/>
              </a:lnSpc>
              <a:spcBef>
                <a:spcPts val="800"/>
              </a:spcBef>
              <a:buClr>
                <a:srgbClr val="000000"/>
              </a:buClr>
              <a:buFont typeface="ArialMT" charset="0"/>
              <a:buNone/>
            </a:pPr>
            <a:r>
              <a:rPr lang="fr-FR" sz="2800" smtClean="0">
                <a:latin typeface="Verdana" pitchFamily="34" charset="0"/>
                <a:ea typeface="Verdana" pitchFamily="34" charset="0"/>
                <a:cs typeface="Verdana" pitchFamily="34" charset="0"/>
                <a:sym typeface="Verdana" pitchFamily="34" charset="0"/>
              </a:rPr>
              <a:t>Tel: +32 495 24 46 11</a:t>
            </a:r>
          </a:p>
          <a:p>
            <a:pPr marL="39688" algn="ctr" defTabSz="1300163" eaLnBrk="1">
              <a:lnSpc>
                <a:spcPct val="90000"/>
              </a:lnSpc>
              <a:spcBef>
                <a:spcPts val="800"/>
              </a:spcBef>
              <a:buClr>
                <a:srgbClr val="000000"/>
              </a:buClr>
              <a:buFont typeface="ArialMT" charset="0"/>
              <a:buNone/>
            </a:pPr>
            <a:r>
              <a:rPr lang="fr-FR" sz="2800" smtClean="0">
                <a:solidFill>
                  <a:srgbClr val="009999"/>
                </a:solidFill>
                <a:latin typeface="Verdana" pitchFamily="34" charset="0"/>
                <a:ea typeface="Verdana" pitchFamily="34" charset="0"/>
                <a:cs typeface="Verdana" pitchFamily="34" charset="0"/>
                <a:sym typeface="Verdana" pitchFamily="34" charset="0"/>
                <a:hlinkClick r:id="rId3"/>
              </a:rPr>
              <a:t>www.worldagroforestrycentre.org</a:t>
            </a:r>
            <a:endParaRPr lang="fr-FR" smtClean="0"/>
          </a:p>
        </p:txBody>
      </p:sp>
      <p:pic>
        <p:nvPicPr>
          <p:cNvPr id="56324" name="Picture 3" descr="image.png"/>
          <p:cNvPicPr>
            <a:picLocks noChangeAspect="1"/>
          </p:cNvPicPr>
          <p:nvPr/>
        </p:nvPicPr>
        <p:blipFill>
          <a:blip r:embed="rId4" cstate="print"/>
          <a:srcRect/>
          <a:stretch>
            <a:fillRect/>
          </a:stretch>
        </p:blipFill>
        <p:spPr bwMode="auto">
          <a:xfrm>
            <a:off x="5067300" y="1495425"/>
            <a:ext cx="2574925" cy="1395413"/>
          </a:xfrm>
          <a:prstGeom prst="rect">
            <a:avLst/>
          </a:prstGeom>
          <a:noFill/>
          <a:ln w="12700">
            <a:noFill/>
            <a:miter lim="0"/>
            <a:headEnd/>
            <a:tailEnd/>
          </a:ln>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70" name="AutoShape 1"/>
          <p:cNvSpPr>
            <a:spLocks/>
          </p:cNvSpPr>
          <p:nvPr/>
        </p:nvSpPr>
        <p:spPr bwMode="auto">
          <a:xfrm>
            <a:off x="-1408113" y="757238"/>
            <a:ext cx="15405101" cy="9429750"/>
          </a:xfrm>
          <a:custGeom>
            <a:avLst/>
            <a:gdLst>
              <a:gd name="T0" fmla="*/ 7702551 w 21600"/>
              <a:gd name="T1" fmla="*/ 4714875 h 21600"/>
              <a:gd name="T2" fmla="*/ 7702551 w 21600"/>
              <a:gd name="T3" fmla="*/ 4714875 h 21600"/>
              <a:gd name="T4" fmla="*/ 7702551 w 21600"/>
              <a:gd name="T5" fmla="*/ 4714875 h 21600"/>
              <a:gd name="T6" fmla="*/ 7702551 w 21600"/>
              <a:gd name="T7" fmla="*/ 47148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759D09"/>
          </a:solidFill>
          <a:ln w="9525" cap="flat" cmpd="sng">
            <a:noFill/>
            <a:prstDash val="solid"/>
            <a:round/>
            <a:headEnd/>
            <a:tailEnd/>
          </a:ln>
        </p:spPr>
        <p:txBody>
          <a:bodyPr lIns="72248" tIns="72248" rIns="72248" bIns="72248" anchor="ctr"/>
          <a:lstStyle/>
          <a:p>
            <a:endParaRPr lang="en-GB"/>
          </a:p>
        </p:txBody>
      </p:sp>
      <p:sp>
        <p:nvSpPr>
          <p:cNvPr id="7171" name="AutoShape 2"/>
          <p:cNvSpPr>
            <a:spLocks/>
          </p:cNvSpPr>
          <p:nvPr/>
        </p:nvSpPr>
        <p:spPr bwMode="auto">
          <a:xfrm>
            <a:off x="842963" y="9042400"/>
            <a:ext cx="6235700" cy="476250"/>
          </a:xfrm>
          <a:custGeom>
            <a:avLst/>
            <a:gdLst>
              <a:gd name="T0" fmla="*/ 3117850 w 21600"/>
              <a:gd name="T1" fmla="*/ 238125 h 21600"/>
              <a:gd name="T2" fmla="*/ 3117850 w 21600"/>
              <a:gd name="T3" fmla="*/ 238125 h 21600"/>
              <a:gd name="T4" fmla="*/ 3117850 w 21600"/>
              <a:gd name="T5" fmla="*/ 238125 h 21600"/>
              <a:gd name="T6" fmla="*/ 3117850 w 21600"/>
              <a:gd name="T7" fmla="*/ 2381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4186" tIns="54186" rIns="54186" bIns="54186"/>
          <a:lstStyle/>
          <a:p>
            <a:pPr algn="l" defTabSz="1300163"/>
            <a:r>
              <a:rPr lang="fr-FR" sz="2500">
                <a:solidFill>
                  <a:srgbClr val="BFBFBF"/>
                </a:solidFill>
                <a:latin typeface="Arial" pitchFamily="34" charset="0"/>
                <a:cs typeface="Arial" pitchFamily="34" charset="0"/>
                <a:sym typeface="Arial" pitchFamily="34" charset="0"/>
              </a:rPr>
              <a:t>World Bank World Development Indicators</a:t>
            </a:r>
            <a:endParaRPr lang="fr-FR"/>
          </a:p>
        </p:txBody>
      </p:sp>
      <p:sp>
        <p:nvSpPr>
          <p:cNvPr id="7172" name="AutoShape 3"/>
          <p:cNvSpPr>
            <a:spLocks/>
          </p:cNvSpPr>
          <p:nvPr/>
        </p:nvSpPr>
        <p:spPr bwMode="auto">
          <a:xfrm>
            <a:off x="1476375" y="1570038"/>
            <a:ext cx="82550" cy="6905625"/>
          </a:xfrm>
          <a:custGeom>
            <a:avLst/>
            <a:gdLst>
              <a:gd name="T0" fmla="*/ 41275 w 21600"/>
              <a:gd name="T1" fmla="*/ 3452813 h 21600"/>
              <a:gd name="T2" fmla="*/ 41275 w 21600"/>
              <a:gd name="T3" fmla="*/ 3452813 h 21600"/>
              <a:gd name="T4" fmla="*/ 41275 w 21600"/>
              <a:gd name="T5" fmla="*/ 3452813 h 21600"/>
              <a:gd name="T6" fmla="*/ 41275 w 21600"/>
              <a:gd name="T7" fmla="*/ 34528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558"/>
                </a:moveTo>
                <a:lnTo>
                  <a:pt x="21600" y="21558"/>
                </a:lnTo>
                <a:lnTo>
                  <a:pt x="21600" y="21600"/>
                </a:lnTo>
                <a:lnTo>
                  <a:pt x="0" y="21600"/>
                </a:lnTo>
                <a:lnTo>
                  <a:pt x="0" y="21558"/>
                </a:lnTo>
                <a:close/>
                <a:moveTo>
                  <a:pt x="0" y="17228"/>
                </a:moveTo>
                <a:lnTo>
                  <a:pt x="21600" y="17228"/>
                </a:lnTo>
                <a:lnTo>
                  <a:pt x="21600" y="17269"/>
                </a:lnTo>
                <a:lnTo>
                  <a:pt x="0" y="17269"/>
                </a:lnTo>
                <a:lnTo>
                  <a:pt x="0" y="17228"/>
                </a:lnTo>
                <a:close/>
                <a:moveTo>
                  <a:pt x="0" y="12939"/>
                </a:moveTo>
                <a:lnTo>
                  <a:pt x="21600" y="12939"/>
                </a:lnTo>
                <a:lnTo>
                  <a:pt x="21600" y="12982"/>
                </a:lnTo>
                <a:lnTo>
                  <a:pt x="0" y="12982"/>
                </a:lnTo>
                <a:lnTo>
                  <a:pt x="0" y="12939"/>
                </a:lnTo>
                <a:close/>
                <a:moveTo>
                  <a:pt x="0" y="8617"/>
                </a:moveTo>
                <a:lnTo>
                  <a:pt x="21600" y="8617"/>
                </a:lnTo>
                <a:lnTo>
                  <a:pt x="21600" y="8653"/>
                </a:lnTo>
                <a:lnTo>
                  <a:pt x="0" y="8653"/>
                </a:lnTo>
                <a:lnTo>
                  <a:pt x="0" y="8617"/>
                </a:lnTo>
                <a:close/>
                <a:moveTo>
                  <a:pt x="0" y="4329"/>
                </a:moveTo>
                <a:lnTo>
                  <a:pt x="21600" y="4329"/>
                </a:lnTo>
                <a:lnTo>
                  <a:pt x="21600" y="4364"/>
                </a:lnTo>
                <a:lnTo>
                  <a:pt x="0" y="4364"/>
                </a:lnTo>
                <a:lnTo>
                  <a:pt x="0" y="4329"/>
                </a:lnTo>
                <a:close/>
                <a:moveTo>
                  <a:pt x="0" y="0"/>
                </a:moveTo>
                <a:lnTo>
                  <a:pt x="21600" y="0"/>
                </a:lnTo>
                <a:lnTo>
                  <a:pt x="21600" y="34"/>
                </a:lnTo>
                <a:lnTo>
                  <a:pt x="0" y="34"/>
                </a:lnTo>
                <a:lnTo>
                  <a:pt x="0" y="0"/>
                </a:lnTo>
                <a:close/>
              </a:path>
            </a:pathLst>
          </a:custGeom>
          <a:solidFill>
            <a:srgbClr val="868686"/>
          </a:solidFill>
          <a:ln w="4515" cap="flat" cmpd="sng">
            <a:solidFill>
              <a:srgbClr val="868686"/>
            </a:solidFill>
            <a:prstDash val="solid"/>
            <a:bevel/>
            <a:headEnd/>
            <a:tailEnd/>
          </a:ln>
        </p:spPr>
        <p:txBody>
          <a:bodyPr lIns="72248" tIns="72248" rIns="72248" bIns="72248" anchor="ctr"/>
          <a:lstStyle/>
          <a:p>
            <a:endParaRPr lang="en-GB"/>
          </a:p>
        </p:txBody>
      </p:sp>
      <p:sp>
        <p:nvSpPr>
          <p:cNvPr id="7173" name="AutoShape 4"/>
          <p:cNvSpPr>
            <a:spLocks/>
          </p:cNvSpPr>
          <p:nvPr/>
        </p:nvSpPr>
        <p:spPr bwMode="auto">
          <a:xfrm>
            <a:off x="1552575" y="8467725"/>
            <a:ext cx="10677525" cy="79375"/>
          </a:xfrm>
          <a:custGeom>
            <a:avLst/>
            <a:gdLst>
              <a:gd name="T0" fmla="*/ 5338763 w 21600"/>
              <a:gd name="T1" fmla="*/ 39688 h 21600"/>
              <a:gd name="T2" fmla="*/ 5338763 w 21600"/>
              <a:gd name="T3" fmla="*/ 39688 h 21600"/>
              <a:gd name="T4" fmla="*/ 5338763 w 21600"/>
              <a:gd name="T5" fmla="*/ 39688 h 21600"/>
              <a:gd name="T6" fmla="*/ 5338763 w 21600"/>
              <a:gd name="T7" fmla="*/ 396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7" y="0"/>
                </a:moveTo>
                <a:lnTo>
                  <a:pt x="27" y="21600"/>
                </a:lnTo>
                <a:lnTo>
                  <a:pt x="0" y="21600"/>
                </a:lnTo>
                <a:lnTo>
                  <a:pt x="0" y="0"/>
                </a:lnTo>
                <a:lnTo>
                  <a:pt x="27" y="0"/>
                </a:lnTo>
                <a:close/>
                <a:moveTo>
                  <a:pt x="2416" y="0"/>
                </a:moveTo>
                <a:lnTo>
                  <a:pt x="2416" y="21600"/>
                </a:lnTo>
                <a:lnTo>
                  <a:pt x="2387" y="21600"/>
                </a:lnTo>
                <a:lnTo>
                  <a:pt x="2387" y="0"/>
                </a:lnTo>
                <a:lnTo>
                  <a:pt x="2416" y="0"/>
                </a:lnTo>
                <a:close/>
                <a:moveTo>
                  <a:pt x="4831" y="0"/>
                </a:moveTo>
                <a:lnTo>
                  <a:pt x="4831" y="21600"/>
                </a:lnTo>
                <a:lnTo>
                  <a:pt x="4803" y="21600"/>
                </a:lnTo>
                <a:lnTo>
                  <a:pt x="4803" y="0"/>
                </a:lnTo>
                <a:lnTo>
                  <a:pt x="4831" y="0"/>
                </a:lnTo>
                <a:close/>
                <a:moveTo>
                  <a:pt x="7219" y="0"/>
                </a:moveTo>
                <a:lnTo>
                  <a:pt x="7219" y="21600"/>
                </a:lnTo>
                <a:lnTo>
                  <a:pt x="7191" y="21600"/>
                </a:lnTo>
                <a:lnTo>
                  <a:pt x="7191" y="0"/>
                </a:lnTo>
                <a:lnTo>
                  <a:pt x="7219" y="0"/>
                </a:lnTo>
                <a:close/>
                <a:moveTo>
                  <a:pt x="9606" y="0"/>
                </a:moveTo>
                <a:lnTo>
                  <a:pt x="9606" y="21600"/>
                </a:lnTo>
                <a:lnTo>
                  <a:pt x="9578" y="21600"/>
                </a:lnTo>
                <a:lnTo>
                  <a:pt x="9578" y="0"/>
                </a:lnTo>
                <a:lnTo>
                  <a:pt x="9606" y="0"/>
                </a:lnTo>
                <a:close/>
                <a:moveTo>
                  <a:pt x="12022" y="0"/>
                </a:moveTo>
                <a:lnTo>
                  <a:pt x="12022" y="21600"/>
                </a:lnTo>
                <a:lnTo>
                  <a:pt x="11994" y="21600"/>
                </a:lnTo>
                <a:lnTo>
                  <a:pt x="11994" y="0"/>
                </a:lnTo>
                <a:lnTo>
                  <a:pt x="12022" y="0"/>
                </a:lnTo>
                <a:close/>
                <a:moveTo>
                  <a:pt x="14409" y="0"/>
                </a:moveTo>
                <a:lnTo>
                  <a:pt x="14409" y="21600"/>
                </a:lnTo>
                <a:lnTo>
                  <a:pt x="14381" y="21600"/>
                </a:lnTo>
                <a:lnTo>
                  <a:pt x="14381" y="0"/>
                </a:lnTo>
                <a:lnTo>
                  <a:pt x="14409" y="0"/>
                </a:lnTo>
                <a:close/>
                <a:moveTo>
                  <a:pt x="16797" y="0"/>
                </a:moveTo>
                <a:lnTo>
                  <a:pt x="16797" y="21600"/>
                </a:lnTo>
                <a:lnTo>
                  <a:pt x="16769" y="21600"/>
                </a:lnTo>
                <a:lnTo>
                  <a:pt x="16769" y="0"/>
                </a:lnTo>
                <a:lnTo>
                  <a:pt x="16797" y="0"/>
                </a:lnTo>
                <a:close/>
                <a:moveTo>
                  <a:pt x="19212" y="0"/>
                </a:moveTo>
                <a:lnTo>
                  <a:pt x="19212" y="21600"/>
                </a:lnTo>
                <a:lnTo>
                  <a:pt x="19184" y="21600"/>
                </a:lnTo>
                <a:lnTo>
                  <a:pt x="19184" y="0"/>
                </a:lnTo>
                <a:lnTo>
                  <a:pt x="19212" y="0"/>
                </a:lnTo>
                <a:close/>
                <a:moveTo>
                  <a:pt x="21600" y="0"/>
                </a:moveTo>
                <a:lnTo>
                  <a:pt x="21600" y="21600"/>
                </a:lnTo>
                <a:lnTo>
                  <a:pt x="21572" y="21600"/>
                </a:lnTo>
                <a:lnTo>
                  <a:pt x="21572" y="0"/>
                </a:lnTo>
                <a:lnTo>
                  <a:pt x="21600" y="0"/>
                </a:lnTo>
                <a:close/>
              </a:path>
            </a:pathLst>
          </a:custGeom>
          <a:solidFill>
            <a:srgbClr val="868686"/>
          </a:solidFill>
          <a:ln w="4515" cap="flat" cmpd="sng">
            <a:solidFill>
              <a:srgbClr val="868686"/>
            </a:solidFill>
            <a:prstDash val="solid"/>
            <a:bevel/>
            <a:headEnd/>
            <a:tailEnd/>
          </a:ln>
        </p:spPr>
        <p:txBody>
          <a:bodyPr lIns="0" tIns="0" rIns="0" bIns="0" anchor="ctr"/>
          <a:lstStyle/>
          <a:p>
            <a:endParaRPr lang="en-GB"/>
          </a:p>
        </p:txBody>
      </p:sp>
      <p:sp>
        <p:nvSpPr>
          <p:cNvPr id="7174" name="AutoShape 5"/>
          <p:cNvSpPr>
            <a:spLocks/>
          </p:cNvSpPr>
          <p:nvPr/>
        </p:nvSpPr>
        <p:spPr bwMode="auto">
          <a:xfrm>
            <a:off x="1824038" y="8178800"/>
            <a:ext cx="152400" cy="144463"/>
          </a:xfrm>
          <a:custGeom>
            <a:avLst/>
            <a:gdLst>
              <a:gd name="T0" fmla="*/ 76200 w 21600"/>
              <a:gd name="T1" fmla="*/ 72232 h 21600"/>
              <a:gd name="T2" fmla="*/ 76200 w 21600"/>
              <a:gd name="T3" fmla="*/ 72232 h 21600"/>
              <a:gd name="T4" fmla="*/ 76200 w 21600"/>
              <a:gd name="T5" fmla="*/ 72232 h 21600"/>
              <a:gd name="T6" fmla="*/ 76200 w 21600"/>
              <a:gd name="T7" fmla="*/ 722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cubicBezTo>
                  <a:pt x="4835" y="0"/>
                  <a:pt x="0" y="4835"/>
                  <a:pt x="0" y="10800"/>
                </a:cubicBezTo>
                <a:cubicBezTo>
                  <a:pt x="0" y="16764"/>
                  <a:pt x="4835" y="21600"/>
                  <a:pt x="10800" y="21600"/>
                </a:cubicBezTo>
                <a:cubicBezTo>
                  <a:pt x="10800" y="21600"/>
                  <a:pt x="10800" y="21600"/>
                  <a:pt x="10800" y="21600"/>
                </a:cubicBezTo>
                <a:cubicBezTo>
                  <a:pt x="16764" y="21600"/>
                  <a:pt x="21600" y="16764"/>
                  <a:pt x="21600" y="10800"/>
                </a:cubicBezTo>
                <a:cubicBezTo>
                  <a:pt x="21600" y="4835"/>
                  <a:pt x="16764" y="0"/>
                  <a:pt x="10800" y="0"/>
                </a:cubicBezTo>
                <a:close/>
              </a:path>
            </a:pathLst>
          </a:custGeom>
          <a:solidFill>
            <a:srgbClr val="BBE0E3"/>
          </a:solidFill>
          <a:ln w="4515" cap="flat" cmpd="sng">
            <a:solidFill>
              <a:srgbClr val="000000"/>
            </a:solidFill>
            <a:prstDash val="solid"/>
            <a:round/>
            <a:headEnd/>
            <a:tailEnd/>
          </a:ln>
        </p:spPr>
        <p:txBody>
          <a:bodyPr lIns="72248" tIns="72248" rIns="72248" bIns="72248" anchor="ctr"/>
          <a:lstStyle/>
          <a:p>
            <a:endParaRPr lang="en-GB"/>
          </a:p>
        </p:txBody>
      </p:sp>
      <p:sp>
        <p:nvSpPr>
          <p:cNvPr id="7175" name="AutoShape 6"/>
          <p:cNvSpPr>
            <a:spLocks/>
          </p:cNvSpPr>
          <p:nvPr/>
        </p:nvSpPr>
        <p:spPr bwMode="auto">
          <a:xfrm>
            <a:off x="1816100" y="8172450"/>
            <a:ext cx="165100" cy="155575"/>
          </a:xfrm>
          <a:custGeom>
            <a:avLst/>
            <a:gdLst>
              <a:gd name="T0" fmla="*/ 82550 w 21544"/>
              <a:gd name="T1" fmla="*/ 77990 h 21544"/>
              <a:gd name="T2" fmla="*/ 82550 w 21544"/>
              <a:gd name="T3" fmla="*/ 77990 h 21544"/>
              <a:gd name="T4" fmla="*/ 82550 w 21544"/>
              <a:gd name="T5" fmla="*/ 77990 h 21544"/>
              <a:gd name="T6" fmla="*/ 82550 w 21544"/>
              <a:gd name="T7" fmla="*/ 77990 h 21544"/>
              <a:gd name="T8" fmla="*/ 0 60000 65536"/>
              <a:gd name="T9" fmla="*/ 0 60000 65536"/>
              <a:gd name="T10" fmla="*/ 0 60000 65536"/>
              <a:gd name="T11" fmla="*/ 0 60000 65536"/>
              <a:gd name="T12" fmla="*/ 0 w 21544"/>
              <a:gd name="T13" fmla="*/ 0 h 21544"/>
              <a:gd name="T14" fmla="*/ 21544 w 21544"/>
              <a:gd name="T15" fmla="*/ 21544 h 21544"/>
            </a:gdLst>
            <a:ahLst/>
            <a:cxnLst>
              <a:cxn ang="T8">
                <a:pos x="T0" y="T1"/>
              </a:cxn>
              <a:cxn ang="T9">
                <a:pos x="T2" y="T3"/>
              </a:cxn>
              <a:cxn ang="T10">
                <a:pos x="T4" y="T5"/>
              </a:cxn>
              <a:cxn ang="T11">
                <a:pos x="T6" y="T7"/>
              </a:cxn>
            </a:cxnLst>
            <a:rect l="T12" t="T13" r="T14" b="T15"/>
            <a:pathLst>
              <a:path w="21544" h="21544">
                <a:moveTo>
                  <a:pt x="21460" y="10604"/>
                </a:moveTo>
                <a:cubicBezTo>
                  <a:pt x="21572" y="10716"/>
                  <a:pt x="21572" y="10828"/>
                  <a:pt x="21460" y="10940"/>
                </a:cubicBezTo>
                <a:lnTo>
                  <a:pt x="20677" y="14745"/>
                </a:lnTo>
                <a:cubicBezTo>
                  <a:pt x="20677" y="14857"/>
                  <a:pt x="20677" y="14969"/>
                  <a:pt x="20564" y="15081"/>
                </a:cubicBezTo>
                <a:lnTo>
                  <a:pt x="18438" y="18214"/>
                </a:lnTo>
                <a:cubicBezTo>
                  <a:pt x="18438" y="18326"/>
                  <a:pt x="18326" y="18438"/>
                  <a:pt x="18213" y="18438"/>
                </a:cubicBezTo>
                <a:lnTo>
                  <a:pt x="15081" y="20565"/>
                </a:lnTo>
                <a:cubicBezTo>
                  <a:pt x="14969" y="20677"/>
                  <a:pt x="14856" y="20677"/>
                  <a:pt x="14745" y="20677"/>
                </a:cubicBezTo>
                <a:lnTo>
                  <a:pt x="10940" y="21460"/>
                </a:lnTo>
                <a:cubicBezTo>
                  <a:pt x="10827" y="21572"/>
                  <a:pt x="10715" y="21572"/>
                  <a:pt x="10603" y="21460"/>
                </a:cubicBezTo>
                <a:lnTo>
                  <a:pt x="6799" y="20677"/>
                </a:lnTo>
                <a:cubicBezTo>
                  <a:pt x="6686" y="20677"/>
                  <a:pt x="6574" y="20677"/>
                  <a:pt x="6462" y="20565"/>
                </a:cubicBezTo>
                <a:lnTo>
                  <a:pt x="3330" y="18438"/>
                </a:lnTo>
                <a:cubicBezTo>
                  <a:pt x="3217" y="18438"/>
                  <a:pt x="3105" y="18326"/>
                  <a:pt x="3105" y="18214"/>
                </a:cubicBezTo>
                <a:lnTo>
                  <a:pt x="978" y="15081"/>
                </a:lnTo>
                <a:cubicBezTo>
                  <a:pt x="866" y="14969"/>
                  <a:pt x="866" y="14857"/>
                  <a:pt x="866" y="14745"/>
                </a:cubicBezTo>
                <a:lnTo>
                  <a:pt x="83" y="10940"/>
                </a:lnTo>
                <a:cubicBezTo>
                  <a:pt x="-28" y="10828"/>
                  <a:pt x="-28" y="10716"/>
                  <a:pt x="83" y="10604"/>
                </a:cubicBezTo>
                <a:lnTo>
                  <a:pt x="866" y="6799"/>
                </a:lnTo>
                <a:cubicBezTo>
                  <a:pt x="866" y="6687"/>
                  <a:pt x="866" y="6575"/>
                  <a:pt x="978" y="6463"/>
                </a:cubicBezTo>
                <a:lnTo>
                  <a:pt x="3105" y="3330"/>
                </a:lnTo>
                <a:cubicBezTo>
                  <a:pt x="3105" y="3218"/>
                  <a:pt x="3217" y="3106"/>
                  <a:pt x="3330" y="3106"/>
                </a:cubicBezTo>
                <a:lnTo>
                  <a:pt x="6462" y="979"/>
                </a:lnTo>
                <a:cubicBezTo>
                  <a:pt x="6574" y="867"/>
                  <a:pt x="6686" y="867"/>
                  <a:pt x="6799" y="867"/>
                </a:cubicBezTo>
                <a:lnTo>
                  <a:pt x="10603" y="84"/>
                </a:lnTo>
                <a:cubicBezTo>
                  <a:pt x="10715" y="-28"/>
                  <a:pt x="10827" y="-28"/>
                  <a:pt x="10940" y="84"/>
                </a:cubicBezTo>
                <a:lnTo>
                  <a:pt x="14745" y="867"/>
                </a:lnTo>
                <a:cubicBezTo>
                  <a:pt x="14856" y="867"/>
                  <a:pt x="14969" y="867"/>
                  <a:pt x="15081" y="979"/>
                </a:cubicBezTo>
                <a:lnTo>
                  <a:pt x="18213" y="3106"/>
                </a:lnTo>
                <a:cubicBezTo>
                  <a:pt x="18326" y="3106"/>
                  <a:pt x="18438" y="3218"/>
                  <a:pt x="18438" y="3330"/>
                </a:cubicBezTo>
                <a:lnTo>
                  <a:pt x="20564" y="6463"/>
                </a:lnTo>
                <a:cubicBezTo>
                  <a:pt x="20677" y="6575"/>
                  <a:pt x="20677" y="6687"/>
                  <a:pt x="20677" y="6799"/>
                </a:cubicBezTo>
                <a:lnTo>
                  <a:pt x="21460" y="10604"/>
                </a:lnTo>
                <a:close/>
                <a:moveTo>
                  <a:pt x="18998" y="7135"/>
                </a:moveTo>
                <a:lnTo>
                  <a:pt x="19110" y="7470"/>
                </a:lnTo>
                <a:lnTo>
                  <a:pt x="16983" y="4337"/>
                </a:lnTo>
                <a:lnTo>
                  <a:pt x="17207" y="4561"/>
                </a:lnTo>
                <a:lnTo>
                  <a:pt x="14073" y="2434"/>
                </a:lnTo>
                <a:lnTo>
                  <a:pt x="14409" y="2546"/>
                </a:lnTo>
                <a:lnTo>
                  <a:pt x="10603" y="1763"/>
                </a:lnTo>
                <a:lnTo>
                  <a:pt x="10940" y="1763"/>
                </a:lnTo>
                <a:lnTo>
                  <a:pt x="7134" y="2546"/>
                </a:lnTo>
                <a:lnTo>
                  <a:pt x="7469" y="2434"/>
                </a:lnTo>
                <a:lnTo>
                  <a:pt x="4336" y="4561"/>
                </a:lnTo>
                <a:lnTo>
                  <a:pt x="4561" y="4337"/>
                </a:lnTo>
                <a:lnTo>
                  <a:pt x="2433" y="7470"/>
                </a:lnTo>
                <a:lnTo>
                  <a:pt x="2545" y="7135"/>
                </a:lnTo>
                <a:lnTo>
                  <a:pt x="1762" y="10940"/>
                </a:lnTo>
                <a:lnTo>
                  <a:pt x="1762" y="10604"/>
                </a:lnTo>
                <a:lnTo>
                  <a:pt x="2545" y="14409"/>
                </a:lnTo>
                <a:lnTo>
                  <a:pt x="2433" y="14074"/>
                </a:lnTo>
                <a:lnTo>
                  <a:pt x="4561" y="17207"/>
                </a:lnTo>
                <a:lnTo>
                  <a:pt x="4336" y="16983"/>
                </a:lnTo>
                <a:lnTo>
                  <a:pt x="7469" y="19110"/>
                </a:lnTo>
                <a:lnTo>
                  <a:pt x="7134" y="18998"/>
                </a:lnTo>
                <a:lnTo>
                  <a:pt x="10940" y="19781"/>
                </a:lnTo>
                <a:lnTo>
                  <a:pt x="10603" y="19781"/>
                </a:lnTo>
                <a:lnTo>
                  <a:pt x="14409" y="18998"/>
                </a:lnTo>
                <a:lnTo>
                  <a:pt x="14073" y="19110"/>
                </a:lnTo>
                <a:lnTo>
                  <a:pt x="17207" y="16983"/>
                </a:lnTo>
                <a:lnTo>
                  <a:pt x="16983" y="17207"/>
                </a:lnTo>
                <a:lnTo>
                  <a:pt x="19110" y="14074"/>
                </a:lnTo>
                <a:lnTo>
                  <a:pt x="18998" y="14409"/>
                </a:lnTo>
                <a:lnTo>
                  <a:pt x="19781" y="10604"/>
                </a:lnTo>
                <a:lnTo>
                  <a:pt x="19781" y="10940"/>
                </a:lnTo>
                <a:lnTo>
                  <a:pt x="18998" y="7135"/>
                </a:lnTo>
                <a:close/>
              </a:path>
            </a:pathLst>
          </a:custGeom>
          <a:solidFill>
            <a:srgbClr val="B6DCDF"/>
          </a:solidFill>
          <a:ln w="4515" cap="flat" cmpd="sng">
            <a:solidFill>
              <a:srgbClr val="B6DCDF"/>
            </a:solidFill>
            <a:prstDash val="solid"/>
            <a:bevel/>
            <a:headEnd/>
            <a:tailEnd/>
          </a:ln>
        </p:spPr>
        <p:txBody>
          <a:bodyPr lIns="72248" tIns="72248" rIns="72248" bIns="72248" anchor="ctr"/>
          <a:lstStyle/>
          <a:p>
            <a:endParaRPr lang="en-GB"/>
          </a:p>
        </p:txBody>
      </p:sp>
      <p:sp>
        <p:nvSpPr>
          <p:cNvPr id="7176" name="AutoShape 7"/>
          <p:cNvSpPr>
            <a:spLocks/>
          </p:cNvSpPr>
          <p:nvPr/>
        </p:nvSpPr>
        <p:spPr bwMode="auto">
          <a:xfrm>
            <a:off x="1824038" y="8113713"/>
            <a:ext cx="152400" cy="144462"/>
          </a:xfrm>
          <a:custGeom>
            <a:avLst/>
            <a:gdLst>
              <a:gd name="T0" fmla="*/ 76200 w 21600"/>
              <a:gd name="T1" fmla="*/ 72231 h 21600"/>
              <a:gd name="T2" fmla="*/ 76200 w 21600"/>
              <a:gd name="T3" fmla="*/ 72231 h 21600"/>
              <a:gd name="T4" fmla="*/ 76200 w 21600"/>
              <a:gd name="T5" fmla="*/ 72231 h 21600"/>
              <a:gd name="T6" fmla="*/ 76200 w 21600"/>
              <a:gd name="T7" fmla="*/ 722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cubicBezTo>
                  <a:pt x="4835" y="0"/>
                  <a:pt x="0" y="4835"/>
                  <a:pt x="0" y="10800"/>
                </a:cubicBezTo>
                <a:cubicBezTo>
                  <a:pt x="0" y="16764"/>
                  <a:pt x="4835" y="21600"/>
                  <a:pt x="10800" y="21600"/>
                </a:cubicBezTo>
                <a:cubicBezTo>
                  <a:pt x="10800" y="21600"/>
                  <a:pt x="10800" y="21600"/>
                  <a:pt x="10800" y="21600"/>
                </a:cubicBezTo>
                <a:cubicBezTo>
                  <a:pt x="16764" y="21600"/>
                  <a:pt x="21600" y="16764"/>
                  <a:pt x="21600" y="10800"/>
                </a:cubicBezTo>
                <a:cubicBezTo>
                  <a:pt x="21600" y="4835"/>
                  <a:pt x="16764" y="0"/>
                  <a:pt x="10800" y="0"/>
                </a:cubicBezTo>
                <a:close/>
              </a:path>
            </a:pathLst>
          </a:custGeom>
          <a:solidFill>
            <a:srgbClr val="333399"/>
          </a:solidFill>
          <a:ln w="4515" cap="flat" cmpd="sng">
            <a:solidFill>
              <a:srgbClr val="000000"/>
            </a:solidFill>
            <a:prstDash val="solid"/>
            <a:round/>
            <a:headEnd/>
            <a:tailEnd/>
          </a:ln>
        </p:spPr>
        <p:txBody>
          <a:bodyPr lIns="72248" tIns="72248" rIns="72248" bIns="72248" anchor="ctr"/>
          <a:lstStyle/>
          <a:p>
            <a:endParaRPr lang="en-GB"/>
          </a:p>
        </p:txBody>
      </p:sp>
      <p:sp>
        <p:nvSpPr>
          <p:cNvPr id="7177" name="AutoShape 8"/>
          <p:cNvSpPr>
            <a:spLocks/>
          </p:cNvSpPr>
          <p:nvPr/>
        </p:nvSpPr>
        <p:spPr bwMode="auto">
          <a:xfrm>
            <a:off x="1816100" y="8107363"/>
            <a:ext cx="165100" cy="155575"/>
          </a:xfrm>
          <a:custGeom>
            <a:avLst/>
            <a:gdLst>
              <a:gd name="T0" fmla="*/ 82550 w 21544"/>
              <a:gd name="T1" fmla="*/ 77990 h 21544"/>
              <a:gd name="T2" fmla="*/ 82550 w 21544"/>
              <a:gd name="T3" fmla="*/ 77990 h 21544"/>
              <a:gd name="T4" fmla="*/ 82550 w 21544"/>
              <a:gd name="T5" fmla="*/ 77990 h 21544"/>
              <a:gd name="T6" fmla="*/ 82550 w 21544"/>
              <a:gd name="T7" fmla="*/ 77990 h 21544"/>
              <a:gd name="T8" fmla="*/ 0 60000 65536"/>
              <a:gd name="T9" fmla="*/ 0 60000 65536"/>
              <a:gd name="T10" fmla="*/ 0 60000 65536"/>
              <a:gd name="T11" fmla="*/ 0 60000 65536"/>
              <a:gd name="T12" fmla="*/ 0 w 21544"/>
              <a:gd name="T13" fmla="*/ 0 h 21544"/>
              <a:gd name="T14" fmla="*/ 21544 w 21544"/>
              <a:gd name="T15" fmla="*/ 21544 h 21544"/>
            </a:gdLst>
            <a:ahLst/>
            <a:cxnLst>
              <a:cxn ang="T8">
                <a:pos x="T0" y="T1"/>
              </a:cxn>
              <a:cxn ang="T9">
                <a:pos x="T2" y="T3"/>
              </a:cxn>
              <a:cxn ang="T10">
                <a:pos x="T4" y="T5"/>
              </a:cxn>
              <a:cxn ang="T11">
                <a:pos x="T6" y="T7"/>
              </a:cxn>
            </a:cxnLst>
            <a:rect l="T12" t="T13" r="T14" b="T15"/>
            <a:pathLst>
              <a:path w="21544" h="21544">
                <a:moveTo>
                  <a:pt x="21460" y="10604"/>
                </a:moveTo>
                <a:cubicBezTo>
                  <a:pt x="21572" y="10716"/>
                  <a:pt x="21572" y="10828"/>
                  <a:pt x="21460" y="10940"/>
                </a:cubicBezTo>
                <a:lnTo>
                  <a:pt x="20677" y="14745"/>
                </a:lnTo>
                <a:cubicBezTo>
                  <a:pt x="20677" y="14857"/>
                  <a:pt x="20677" y="14969"/>
                  <a:pt x="20564" y="15081"/>
                </a:cubicBezTo>
                <a:lnTo>
                  <a:pt x="18438" y="18214"/>
                </a:lnTo>
                <a:cubicBezTo>
                  <a:pt x="18438" y="18326"/>
                  <a:pt x="18326" y="18438"/>
                  <a:pt x="18213" y="18438"/>
                </a:cubicBezTo>
                <a:lnTo>
                  <a:pt x="15081" y="20565"/>
                </a:lnTo>
                <a:cubicBezTo>
                  <a:pt x="14969" y="20677"/>
                  <a:pt x="14856" y="20677"/>
                  <a:pt x="14745" y="20677"/>
                </a:cubicBezTo>
                <a:lnTo>
                  <a:pt x="10940" y="21460"/>
                </a:lnTo>
                <a:cubicBezTo>
                  <a:pt x="10827" y="21572"/>
                  <a:pt x="10715" y="21572"/>
                  <a:pt x="10603" y="21460"/>
                </a:cubicBezTo>
                <a:lnTo>
                  <a:pt x="6799" y="20677"/>
                </a:lnTo>
                <a:cubicBezTo>
                  <a:pt x="6686" y="20677"/>
                  <a:pt x="6574" y="20677"/>
                  <a:pt x="6462" y="20565"/>
                </a:cubicBezTo>
                <a:lnTo>
                  <a:pt x="3330" y="18438"/>
                </a:lnTo>
                <a:cubicBezTo>
                  <a:pt x="3217" y="18438"/>
                  <a:pt x="3105" y="18326"/>
                  <a:pt x="3105" y="18214"/>
                </a:cubicBezTo>
                <a:lnTo>
                  <a:pt x="978" y="15081"/>
                </a:lnTo>
                <a:cubicBezTo>
                  <a:pt x="866" y="14969"/>
                  <a:pt x="866" y="14857"/>
                  <a:pt x="866" y="14745"/>
                </a:cubicBezTo>
                <a:lnTo>
                  <a:pt x="83" y="10940"/>
                </a:lnTo>
                <a:cubicBezTo>
                  <a:pt x="-28" y="10828"/>
                  <a:pt x="-28" y="10716"/>
                  <a:pt x="83" y="10604"/>
                </a:cubicBezTo>
                <a:lnTo>
                  <a:pt x="866" y="6799"/>
                </a:lnTo>
                <a:cubicBezTo>
                  <a:pt x="866" y="6687"/>
                  <a:pt x="866" y="6575"/>
                  <a:pt x="978" y="6463"/>
                </a:cubicBezTo>
                <a:lnTo>
                  <a:pt x="3105" y="3330"/>
                </a:lnTo>
                <a:cubicBezTo>
                  <a:pt x="3105" y="3218"/>
                  <a:pt x="3217" y="3106"/>
                  <a:pt x="3330" y="3106"/>
                </a:cubicBezTo>
                <a:lnTo>
                  <a:pt x="6462" y="979"/>
                </a:lnTo>
                <a:cubicBezTo>
                  <a:pt x="6574" y="867"/>
                  <a:pt x="6686" y="867"/>
                  <a:pt x="6799" y="867"/>
                </a:cubicBezTo>
                <a:lnTo>
                  <a:pt x="10603" y="84"/>
                </a:lnTo>
                <a:cubicBezTo>
                  <a:pt x="10715" y="-28"/>
                  <a:pt x="10827" y="-28"/>
                  <a:pt x="10940" y="84"/>
                </a:cubicBezTo>
                <a:lnTo>
                  <a:pt x="14745" y="867"/>
                </a:lnTo>
                <a:cubicBezTo>
                  <a:pt x="14856" y="867"/>
                  <a:pt x="14969" y="867"/>
                  <a:pt x="15081" y="979"/>
                </a:cubicBezTo>
                <a:lnTo>
                  <a:pt x="18213" y="3106"/>
                </a:lnTo>
                <a:cubicBezTo>
                  <a:pt x="18326" y="3106"/>
                  <a:pt x="18438" y="3218"/>
                  <a:pt x="18438" y="3330"/>
                </a:cubicBezTo>
                <a:lnTo>
                  <a:pt x="20564" y="6463"/>
                </a:lnTo>
                <a:cubicBezTo>
                  <a:pt x="20677" y="6575"/>
                  <a:pt x="20677" y="6687"/>
                  <a:pt x="20677" y="6799"/>
                </a:cubicBezTo>
                <a:lnTo>
                  <a:pt x="21460" y="10604"/>
                </a:lnTo>
                <a:close/>
                <a:moveTo>
                  <a:pt x="18998" y="7135"/>
                </a:moveTo>
                <a:lnTo>
                  <a:pt x="19110" y="7470"/>
                </a:lnTo>
                <a:lnTo>
                  <a:pt x="16983" y="4337"/>
                </a:lnTo>
                <a:lnTo>
                  <a:pt x="17207" y="4561"/>
                </a:lnTo>
                <a:lnTo>
                  <a:pt x="14073" y="2434"/>
                </a:lnTo>
                <a:lnTo>
                  <a:pt x="14409" y="2546"/>
                </a:lnTo>
                <a:lnTo>
                  <a:pt x="10603" y="1763"/>
                </a:lnTo>
                <a:lnTo>
                  <a:pt x="10940" y="1763"/>
                </a:lnTo>
                <a:lnTo>
                  <a:pt x="7134" y="2546"/>
                </a:lnTo>
                <a:lnTo>
                  <a:pt x="7469" y="2434"/>
                </a:lnTo>
                <a:lnTo>
                  <a:pt x="4336" y="4561"/>
                </a:lnTo>
                <a:lnTo>
                  <a:pt x="4561" y="4337"/>
                </a:lnTo>
                <a:lnTo>
                  <a:pt x="2433" y="7470"/>
                </a:lnTo>
                <a:lnTo>
                  <a:pt x="2545" y="7135"/>
                </a:lnTo>
                <a:lnTo>
                  <a:pt x="1762" y="10940"/>
                </a:lnTo>
                <a:lnTo>
                  <a:pt x="1762" y="10604"/>
                </a:lnTo>
                <a:lnTo>
                  <a:pt x="2545" y="14409"/>
                </a:lnTo>
                <a:lnTo>
                  <a:pt x="2433" y="14074"/>
                </a:lnTo>
                <a:lnTo>
                  <a:pt x="4561" y="17207"/>
                </a:lnTo>
                <a:lnTo>
                  <a:pt x="4336" y="16983"/>
                </a:lnTo>
                <a:lnTo>
                  <a:pt x="7469" y="19110"/>
                </a:lnTo>
                <a:lnTo>
                  <a:pt x="7134" y="18998"/>
                </a:lnTo>
                <a:lnTo>
                  <a:pt x="10940" y="19781"/>
                </a:lnTo>
                <a:lnTo>
                  <a:pt x="10603" y="19781"/>
                </a:lnTo>
                <a:lnTo>
                  <a:pt x="14409" y="18998"/>
                </a:lnTo>
                <a:lnTo>
                  <a:pt x="14073" y="19110"/>
                </a:lnTo>
                <a:lnTo>
                  <a:pt x="17207" y="16983"/>
                </a:lnTo>
                <a:lnTo>
                  <a:pt x="16983" y="17207"/>
                </a:lnTo>
                <a:lnTo>
                  <a:pt x="19110" y="14074"/>
                </a:lnTo>
                <a:lnTo>
                  <a:pt x="18998" y="14409"/>
                </a:lnTo>
                <a:lnTo>
                  <a:pt x="19781" y="10604"/>
                </a:lnTo>
                <a:lnTo>
                  <a:pt x="19781" y="10940"/>
                </a:lnTo>
                <a:lnTo>
                  <a:pt x="18998" y="7135"/>
                </a:lnTo>
                <a:close/>
              </a:path>
            </a:pathLst>
          </a:custGeom>
          <a:solidFill>
            <a:srgbClr val="2F2F98"/>
          </a:solidFill>
          <a:ln w="4515" cap="flat" cmpd="sng">
            <a:solidFill>
              <a:srgbClr val="2F2F98"/>
            </a:solidFill>
            <a:prstDash val="solid"/>
            <a:bevel/>
            <a:headEnd/>
            <a:tailEnd/>
          </a:ln>
        </p:spPr>
        <p:txBody>
          <a:bodyPr lIns="72248" tIns="72248" rIns="72248" bIns="72248" anchor="ctr"/>
          <a:lstStyle/>
          <a:p>
            <a:endParaRPr lang="en-GB"/>
          </a:p>
        </p:txBody>
      </p:sp>
      <p:sp>
        <p:nvSpPr>
          <p:cNvPr id="7178" name="AutoShape 9"/>
          <p:cNvSpPr>
            <a:spLocks/>
          </p:cNvSpPr>
          <p:nvPr/>
        </p:nvSpPr>
        <p:spPr bwMode="auto">
          <a:xfrm>
            <a:off x="1824038" y="8323263"/>
            <a:ext cx="152400" cy="144462"/>
          </a:xfrm>
          <a:custGeom>
            <a:avLst/>
            <a:gdLst>
              <a:gd name="T0" fmla="*/ 76200 w 21600"/>
              <a:gd name="T1" fmla="*/ 72231 h 21600"/>
              <a:gd name="T2" fmla="*/ 76200 w 21600"/>
              <a:gd name="T3" fmla="*/ 72231 h 21600"/>
              <a:gd name="T4" fmla="*/ 76200 w 21600"/>
              <a:gd name="T5" fmla="*/ 72231 h 21600"/>
              <a:gd name="T6" fmla="*/ 76200 w 21600"/>
              <a:gd name="T7" fmla="*/ 722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cubicBezTo>
                  <a:pt x="4835" y="0"/>
                  <a:pt x="0" y="4835"/>
                  <a:pt x="0" y="10800"/>
                </a:cubicBezTo>
                <a:cubicBezTo>
                  <a:pt x="0" y="16764"/>
                  <a:pt x="4835" y="21600"/>
                  <a:pt x="10800" y="21600"/>
                </a:cubicBezTo>
                <a:cubicBezTo>
                  <a:pt x="10800" y="21600"/>
                  <a:pt x="10800" y="21600"/>
                  <a:pt x="10800" y="21600"/>
                </a:cubicBezTo>
                <a:cubicBezTo>
                  <a:pt x="16764" y="21600"/>
                  <a:pt x="21600" y="16764"/>
                  <a:pt x="21600" y="10800"/>
                </a:cubicBezTo>
                <a:cubicBezTo>
                  <a:pt x="21600" y="4835"/>
                  <a:pt x="16764" y="0"/>
                  <a:pt x="10800" y="0"/>
                </a:cubicBezTo>
                <a:close/>
              </a:path>
            </a:pathLst>
          </a:custGeom>
          <a:solidFill>
            <a:srgbClr val="FFFFFF"/>
          </a:solidFill>
          <a:ln w="4515" cap="flat" cmpd="sng">
            <a:solidFill>
              <a:srgbClr val="000000"/>
            </a:solidFill>
            <a:prstDash val="solid"/>
            <a:round/>
            <a:headEnd/>
            <a:tailEnd/>
          </a:ln>
        </p:spPr>
        <p:txBody>
          <a:bodyPr lIns="72248" tIns="72248" rIns="72248" bIns="72248" anchor="ctr"/>
          <a:lstStyle/>
          <a:p>
            <a:endParaRPr lang="en-GB"/>
          </a:p>
        </p:txBody>
      </p:sp>
      <p:sp>
        <p:nvSpPr>
          <p:cNvPr id="7179" name="AutoShape 10"/>
          <p:cNvSpPr>
            <a:spLocks/>
          </p:cNvSpPr>
          <p:nvPr/>
        </p:nvSpPr>
        <p:spPr bwMode="auto">
          <a:xfrm>
            <a:off x="1816100" y="8316913"/>
            <a:ext cx="165100" cy="155575"/>
          </a:xfrm>
          <a:custGeom>
            <a:avLst/>
            <a:gdLst>
              <a:gd name="T0" fmla="*/ 82550 w 21544"/>
              <a:gd name="T1" fmla="*/ 77990 h 21544"/>
              <a:gd name="T2" fmla="*/ 82550 w 21544"/>
              <a:gd name="T3" fmla="*/ 77990 h 21544"/>
              <a:gd name="T4" fmla="*/ 82550 w 21544"/>
              <a:gd name="T5" fmla="*/ 77990 h 21544"/>
              <a:gd name="T6" fmla="*/ 82550 w 21544"/>
              <a:gd name="T7" fmla="*/ 77990 h 21544"/>
              <a:gd name="T8" fmla="*/ 0 60000 65536"/>
              <a:gd name="T9" fmla="*/ 0 60000 65536"/>
              <a:gd name="T10" fmla="*/ 0 60000 65536"/>
              <a:gd name="T11" fmla="*/ 0 60000 65536"/>
              <a:gd name="T12" fmla="*/ 0 w 21544"/>
              <a:gd name="T13" fmla="*/ 0 h 21544"/>
              <a:gd name="T14" fmla="*/ 21544 w 21544"/>
              <a:gd name="T15" fmla="*/ 21544 h 21544"/>
            </a:gdLst>
            <a:ahLst/>
            <a:cxnLst>
              <a:cxn ang="T8">
                <a:pos x="T0" y="T1"/>
              </a:cxn>
              <a:cxn ang="T9">
                <a:pos x="T2" y="T3"/>
              </a:cxn>
              <a:cxn ang="T10">
                <a:pos x="T4" y="T5"/>
              </a:cxn>
              <a:cxn ang="T11">
                <a:pos x="T6" y="T7"/>
              </a:cxn>
            </a:cxnLst>
            <a:rect l="T12" t="T13" r="T14" b="T15"/>
            <a:pathLst>
              <a:path w="21544" h="21544">
                <a:moveTo>
                  <a:pt x="21460" y="10604"/>
                </a:moveTo>
                <a:cubicBezTo>
                  <a:pt x="21572" y="10716"/>
                  <a:pt x="21572" y="10828"/>
                  <a:pt x="21460" y="10940"/>
                </a:cubicBezTo>
                <a:lnTo>
                  <a:pt x="20677" y="14745"/>
                </a:lnTo>
                <a:cubicBezTo>
                  <a:pt x="20677" y="14857"/>
                  <a:pt x="20677" y="14969"/>
                  <a:pt x="20564" y="15081"/>
                </a:cubicBezTo>
                <a:lnTo>
                  <a:pt x="18438" y="18214"/>
                </a:lnTo>
                <a:cubicBezTo>
                  <a:pt x="18438" y="18326"/>
                  <a:pt x="18326" y="18438"/>
                  <a:pt x="18213" y="18438"/>
                </a:cubicBezTo>
                <a:lnTo>
                  <a:pt x="15081" y="20565"/>
                </a:lnTo>
                <a:cubicBezTo>
                  <a:pt x="14969" y="20677"/>
                  <a:pt x="14856" y="20677"/>
                  <a:pt x="14745" y="20677"/>
                </a:cubicBezTo>
                <a:lnTo>
                  <a:pt x="10940" y="21460"/>
                </a:lnTo>
                <a:cubicBezTo>
                  <a:pt x="10827" y="21572"/>
                  <a:pt x="10715" y="21572"/>
                  <a:pt x="10603" y="21460"/>
                </a:cubicBezTo>
                <a:lnTo>
                  <a:pt x="6799" y="20677"/>
                </a:lnTo>
                <a:cubicBezTo>
                  <a:pt x="6686" y="20677"/>
                  <a:pt x="6574" y="20677"/>
                  <a:pt x="6462" y="20565"/>
                </a:cubicBezTo>
                <a:lnTo>
                  <a:pt x="3330" y="18438"/>
                </a:lnTo>
                <a:cubicBezTo>
                  <a:pt x="3217" y="18438"/>
                  <a:pt x="3105" y="18326"/>
                  <a:pt x="3105" y="18214"/>
                </a:cubicBezTo>
                <a:lnTo>
                  <a:pt x="978" y="15081"/>
                </a:lnTo>
                <a:cubicBezTo>
                  <a:pt x="866" y="14969"/>
                  <a:pt x="866" y="14857"/>
                  <a:pt x="866" y="14745"/>
                </a:cubicBezTo>
                <a:lnTo>
                  <a:pt x="83" y="10940"/>
                </a:lnTo>
                <a:cubicBezTo>
                  <a:pt x="-28" y="10828"/>
                  <a:pt x="-28" y="10716"/>
                  <a:pt x="83" y="10604"/>
                </a:cubicBezTo>
                <a:lnTo>
                  <a:pt x="866" y="6799"/>
                </a:lnTo>
                <a:cubicBezTo>
                  <a:pt x="866" y="6687"/>
                  <a:pt x="866" y="6575"/>
                  <a:pt x="978" y="6463"/>
                </a:cubicBezTo>
                <a:lnTo>
                  <a:pt x="3105" y="3330"/>
                </a:lnTo>
                <a:cubicBezTo>
                  <a:pt x="3105" y="3218"/>
                  <a:pt x="3217" y="3106"/>
                  <a:pt x="3330" y="3106"/>
                </a:cubicBezTo>
                <a:lnTo>
                  <a:pt x="6462" y="979"/>
                </a:lnTo>
                <a:cubicBezTo>
                  <a:pt x="6574" y="867"/>
                  <a:pt x="6686" y="867"/>
                  <a:pt x="6799" y="867"/>
                </a:cubicBezTo>
                <a:lnTo>
                  <a:pt x="10603" y="84"/>
                </a:lnTo>
                <a:cubicBezTo>
                  <a:pt x="10715" y="-28"/>
                  <a:pt x="10827" y="-28"/>
                  <a:pt x="10940" y="84"/>
                </a:cubicBezTo>
                <a:lnTo>
                  <a:pt x="14745" y="867"/>
                </a:lnTo>
                <a:cubicBezTo>
                  <a:pt x="14856" y="867"/>
                  <a:pt x="14969" y="867"/>
                  <a:pt x="15081" y="979"/>
                </a:cubicBezTo>
                <a:lnTo>
                  <a:pt x="18213" y="3106"/>
                </a:lnTo>
                <a:cubicBezTo>
                  <a:pt x="18326" y="3106"/>
                  <a:pt x="18438" y="3218"/>
                  <a:pt x="18438" y="3330"/>
                </a:cubicBezTo>
                <a:lnTo>
                  <a:pt x="20564" y="6463"/>
                </a:lnTo>
                <a:cubicBezTo>
                  <a:pt x="20677" y="6575"/>
                  <a:pt x="20677" y="6687"/>
                  <a:pt x="20677" y="6799"/>
                </a:cubicBezTo>
                <a:lnTo>
                  <a:pt x="21460" y="10604"/>
                </a:lnTo>
                <a:close/>
                <a:moveTo>
                  <a:pt x="18998" y="7135"/>
                </a:moveTo>
                <a:lnTo>
                  <a:pt x="19110" y="7470"/>
                </a:lnTo>
                <a:lnTo>
                  <a:pt x="16983" y="4337"/>
                </a:lnTo>
                <a:lnTo>
                  <a:pt x="17207" y="4561"/>
                </a:lnTo>
                <a:lnTo>
                  <a:pt x="14073" y="2434"/>
                </a:lnTo>
                <a:lnTo>
                  <a:pt x="14409" y="2546"/>
                </a:lnTo>
                <a:lnTo>
                  <a:pt x="10603" y="1763"/>
                </a:lnTo>
                <a:lnTo>
                  <a:pt x="10940" y="1763"/>
                </a:lnTo>
                <a:lnTo>
                  <a:pt x="7134" y="2546"/>
                </a:lnTo>
                <a:lnTo>
                  <a:pt x="7469" y="2434"/>
                </a:lnTo>
                <a:lnTo>
                  <a:pt x="4336" y="4561"/>
                </a:lnTo>
                <a:lnTo>
                  <a:pt x="4561" y="4337"/>
                </a:lnTo>
                <a:lnTo>
                  <a:pt x="2433" y="7470"/>
                </a:lnTo>
                <a:lnTo>
                  <a:pt x="2545" y="7135"/>
                </a:lnTo>
                <a:lnTo>
                  <a:pt x="1762" y="10940"/>
                </a:lnTo>
                <a:lnTo>
                  <a:pt x="1762" y="10604"/>
                </a:lnTo>
                <a:lnTo>
                  <a:pt x="2545" y="14409"/>
                </a:lnTo>
                <a:lnTo>
                  <a:pt x="2433" y="14074"/>
                </a:lnTo>
                <a:lnTo>
                  <a:pt x="4561" y="17207"/>
                </a:lnTo>
                <a:lnTo>
                  <a:pt x="4336" y="16983"/>
                </a:lnTo>
                <a:lnTo>
                  <a:pt x="7469" y="19110"/>
                </a:lnTo>
                <a:lnTo>
                  <a:pt x="7134" y="18998"/>
                </a:lnTo>
                <a:lnTo>
                  <a:pt x="10940" y="19781"/>
                </a:lnTo>
                <a:lnTo>
                  <a:pt x="10603" y="19781"/>
                </a:lnTo>
                <a:lnTo>
                  <a:pt x="14409" y="18998"/>
                </a:lnTo>
                <a:lnTo>
                  <a:pt x="14073" y="19110"/>
                </a:lnTo>
                <a:lnTo>
                  <a:pt x="17207" y="16983"/>
                </a:lnTo>
                <a:lnTo>
                  <a:pt x="16983" y="17207"/>
                </a:lnTo>
                <a:lnTo>
                  <a:pt x="19110" y="14074"/>
                </a:lnTo>
                <a:lnTo>
                  <a:pt x="18998" y="14409"/>
                </a:lnTo>
                <a:lnTo>
                  <a:pt x="19781" y="10604"/>
                </a:lnTo>
                <a:lnTo>
                  <a:pt x="19781" y="10940"/>
                </a:lnTo>
                <a:lnTo>
                  <a:pt x="18998" y="7135"/>
                </a:lnTo>
                <a:close/>
              </a:path>
            </a:pathLst>
          </a:custGeom>
          <a:solidFill>
            <a:srgbClr val="F9F9F9"/>
          </a:solidFill>
          <a:ln w="4515" cap="flat" cmpd="sng">
            <a:solidFill>
              <a:srgbClr val="F9F9F9"/>
            </a:solidFill>
            <a:prstDash val="solid"/>
            <a:bevel/>
            <a:headEnd/>
            <a:tailEnd/>
          </a:ln>
        </p:spPr>
        <p:txBody>
          <a:bodyPr lIns="72248" tIns="72248" rIns="72248" bIns="72248" anchor="ctr"/>
          <a:lstStyle/>
          <a:p>
            <a:endParaRPr lang="en-GB"/>
          </a:p>
        </p:txBody>
      </p:sp>
      <p:sp>
        <p:nvSpPr>
          <p:cNvPr id="7180" name="AutoShape 11"/>
          <p:cNvSpPr>
            <a:spLocks/>
          </p:cNvSpPr>
          <p:nvPr/>
        </p:nvSpPr>
        <p:spPr bwMode="auto">
          <a:xfrm>
            <a:off x="1824038" y="8296275"/>
            <a:ext cx="152400" cy="144463"/>
          </a:xfrm>
          <a:custGeom>
            <a:avLst/>
            <a:gdLst>
              <a:gd name="T0" fmla="*/ 76200 w 21600"/>
              <a:gd name="T1" fmla="*/ 72232 h 21600"/>
              <a:gd name="T2" fmla="*/ 76200 w 21600"/>
              <a:gd name="T3" fmla="*/ 72232 h 21600"/>
              <a:gd name="T4" fmla="*/ 76200 w 21600"/>
              <a:gd name="T5" fmla="*/ 72232 h 21600"/>
              <a:gd name="T6" fmla="*/ 76200 w 21600"/>
              <a:gd name="T7" fmla="*/ 722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cubicBezTo>
                  <a:pt x="4835" y="0"/>
                  <a:pt x="0" y="4835"/>
                  <a:pt x="0" y="10800"/>
                </a:cubicBezTo>
                <a:cubicBezTo>
                  <a:pt x="0" y="16764"/>
                  <a:pt x="4835" y="21600"/>
                  <a:pt x="10800" y="21600"/>
                </a:cubicBezTo>
                <a:cubicBezTo>
                  <a:pt x="10800" y="21600"/>
                  <a:pt x="10800" y="21600"/>
                  <a:pt x="10800" y="21600"/>
                </a:cubicBezTo>
                <a:cubicBezTo>
                  <a:pt x="16764" y="21600"/>
                  <a:pt x="21600" y="16764"/>
                  <a:pt x="21600" y="10800"/>
                </a:cubicBezTo>
                <a:cubicBezTo>
                  <a:pt x="21600" y="4835"/>
                  <a:pt x="16764" y="0"/>
                  <a:pt x="10800" y="0"/>
                </a:cubicBezTo>
                <a:close/>
              </a:path>
            </a:pathLst>
          </a:custGeom>
          <a:solidFill>
            <a:srgbClr val="000000"/>
          </a:solidFill>
          <a:ln w="4515" cap="flat" cmpd="sng">
            <a:solidFill>
              <a:srgbClr val="000000"/>
            </a:solidFill>
            <a:prstDash val="solid"/>
            <a:round/>
            <a:headEnd/>
            <a:tailEnd/>
          </a:ln>
        </p:spPr>
        <p:txBody>
          <a:bodyPr lIns="0" tIns="0" rIns="0" bIns="0" anchor="ctr"/>
          <a:lstStyle/>
          <a:p>
            <a:endParaRPr lang="en-GB"/>
          </a:p>
        </p:txBody>
      </p:sp>
      <p:sp>
        <p:nvSpPr>
          <p:cNvPr id="7181" name="AutoShape 12"/>
          <p:cNvSpPr>
            <a:spLocks/>
          </p:cNvSpPr>
          <p:nvPr/>
        </p:nvSpPr>
        <p:spPr bwMode="auto">
          <a:xfrm>
            <a:off x="1816100" y="8289925"/>
            <a:ext cx="165100" cy="157163"/>
          </a:xfrm>
          <a:custGeom>
            <a:avLst/>
            <a:gdLst>
              <a:gd name="T0" fmla="*/ 82550 w 21544"/>
              <a:gd name="T1" fmla="*/ 78786 h 21544"/>
              <a:gd name="T2" fmla="*/ 82550 w 21544"/>
              <a:gd name="T3" fmla="*/ 78786 h 21544"/>
              <a:gd name="T4" fmla="*/ 82550 w 21544"/>
              <a:gd name="T5" fmla="*/ 78786 h 21544"/>
              <a:gd name="T6" fmla="*/ 82550 w 21544"/>
              <a:gd name="T7" fmla="*/ 78786 h 21544"/>
              <a:gd name="T8" fmla="*/ 0 60000 65536"/>
              <a:gd name="T9" fmla="*/ 0 60000 65536"/>
              <a:gd name="T10" fmla="*/ 0 60000 65536"/>
              <a:gd name="T11" fmla="*/ 0 60000 65536"/>
              <a:gd name="T12" fmla="*/ 0 w 21544"/>
              <a:gd name="T13" fmla="*/ 0 h 21544"/>
              <a:gd name="T14" fmla="*/ 21544 w 21544"/>
              <a:gd name="T15" fmla="*/ 21544 h 21544"/>
            </a:gdLst>
            <a:ahLst/>
            <a:cxnLst>
              <a:cxn ang="T8">
                <a:pos x="T0" y="T1"/>
              </a:cxn>
              <a:cxn ang="T9">
                <a:pos x="T2" y="T3"/>
              </a:cxn>
              <a:cxn ang="T10">
                <a:pos x="T4" y="T5"/>
              </a:cxn>
              <a:cxn ang="T11">
                <a:pos x="T6" y="T7"/>
              </a:cxn>
            </a:cxnLst>
            <a:rect l="T12" t="T13" r="T14" b="T15"/>
            <a:pathLst>
              <a:path w="21544" h="21544">
                <a:moveTo>
                  <a:pt x="21460" y="10603"/>
                </a:moveTo>
                <a:cubicBezTo>
                  <a:pt x="21572" y="10716"/>
                  <a:pt x="21572" y="10828"/>
                  <a:pt x="21460" y="10940"/>
                </a:cubicBezTo>
                <a:lnTo>
                  <a:pt x="20677" y="14745"/>
                </a:lnTo>
                <a:cubicBezTo>
                  <a:pt x="20677" y="14857"/>
                  <a:pt x="20677" y="14969"/>
                  <a:pt x="20564" y="15081"/>
                </a:cubicBezTo>
                <a:lnTo>
                  <a:pt x="18438" y="18214"/>
                </a:lnTo>
                <a:cubicBezTo>
                  <a:pt x="18438" y="18326"/>
                  <a:pt x="18326" y="18438"/>
                  <a:pt x="18213" y="18438"/>
                </a:cubicBezTo>
                <a:lnTo>
                  <a:pt x="15081" y="20565"/>
                </a:lnTo>
                <a:cubicBezTo>
                  <a:pt x="14969" y="20677"/>
                  <a:pt x="14856" y="20677"/>
                  <a:pt x="14745" y="20677"/>
                </a:cubicBezTo>
                <a:lnTo>
                  <a:pt x="10940" y="21460"/>
                </a:lnTo>
                <a:cubicBezTo>
                  <a:pt x="10827" y="21572"/>
                  <a:pt x="10715" y="21572"/>
                  <a:pt x="10603" y="21460"/>
                </a:cubicBezTo>
                <a:lnTo>
                  <a:pt x="6799" y="20677"/>
                </a:lnTo>
                <a:cubicBezTo>
                  <a:pt x="6686" y="20677"/>
                  <a:pt x="6574" y="20677"/>
                  <a:pt x="6462" y="20565"/>
                </a:cubicBezTo>
                <a:lnTo>
                  <a:pt x="3330" y="18438"/>
                </a:lnTo>
                <a:cubicBezTo>
                  <a:pt x="3217" y="18438"/>
                  <a:pt x="3105" y="18326"/>
                  <a:pt x="3105" y="18214"/>
                </a:cubicBezTo>
                <a:lnTo>
                  <a:pt x="978" y="15081"/>
                </a:lnTo>
                <a:cubicBezTo>
                  <a:pt x="866" y="14969"/>
                  <a:pt x="866" y="14857"/>
                  <a:pt x="866" y="14745"/>
                </a:cubicBezTo>
                <a:lnTo>
                  <a:pt x="83" y="10940"/>
                </a:lnTo>
                <a:cubicBezTo>
                  <a:pt x="-28" y="10828"/>
                  <a:pt x="-28" y="10716"/>
                  <a:pt x="83" y="10603"/>
                </a:cubicBezTo>
                <a:lnTo>
                  <a:pt x="866" y="6799"/>
                </a:lnTo>
                <a:cubicBezTo>
                  <a:pt x="866" y="6686"/>
                  <a:pt x="866" y="6575"/>
                  <a:pt x="978" y="6463"/>
                </a:cubicBezTo>
                <a:lnTo>
                  <a:pt x="3105" y="3330"/>
                </a:lnTo>
                <a:cubicBezTo>
                  <a:pt x="3105" y="3217"/>
                  <a:pt x="3217" y="3105"/>
                  <a:pt x="3330" y="3105"/>
                </a:cubicBezTo>
                <a:lnTo>
                  <a:pt x="6462" y="979"/>
                </a:lnTo>
                <a:cubicBezTo>
                  <a:pt x="6574" y="866"/>
                  <a:pt x="6686" y="866"/>
                  <a:pt x="6799" y="866"/>
                </a:cubicBezTo>
                <a:lnTo>
                  <a:pt x="10603" y="83"/>
                </a:lnTo>
                <a:cubicBezTo>
                  <a:pt x="10715" y="-28"/>
                  <a:pt x="10827" y="-28"/>
                  <a:pt x="10940" y="83"/>
                </a:cubicBezTo>
                <a:lnTo>
                  <a:pt x="14745" y="866"/>
                </a:lnTo>
                <a:cubicBezTo>
                  <a:pt x="14856" y="866"/>
                  <a:pt x="14969" y="866"/>
                  <a:pt x="15081" y="979"/>
                </a:cubicBezTo>
                <a:lnTo>
                  <a:pt x="18213" y="3105"/>
                </a:lnTo>
                <a:cubicBezTo>
                  <a:pt x="18326" y="3105"/>
                  <a:pt x="18438" y="3217"/>
                  <a:pt x="18438" y="3330"/>
                </a:cubicBezTo>
                <a:lnTo>
                  <a:pt x="20564" y="6463"/>
                </a:lnTo>
                <a:cubicBezTo>
                  <a:pt x="20677" y="6575"/>
                  <a:pt x="20677" y="6686"/>
                  <a:pt x="20677" y="6799"/>
                </a:cubicBezTo>
                <a:lnTo>
                  <a:pt x="21460" y="10603"/>
                </a:lnTo>
                <a:close/>
                <a:moveTo>
                  <a:pt x="18998" y="7135"/>
                </a:moveTo>
                <a:lnTo>
                  <a:pt x="19110" y="7469"/>
                </a:lnTo>
                <a:lnTo>
                  <a:pt x="16983" y="4336"/>
                </a:lnTo>
                <a:lnTo>
                  <a:pt x="17207" y="4561"/>
                </a:lnTo>
                <a:lnTo>
                  <a:pt x="14073" y="2433"/>
                </a:lnTo>
                <a:lnTo>
                  <a:pt x="14409" y="2546"/>
                </a:lnTo>
                <a:lnTo>
                  <a:pt x="10603" y="1763"/>
                </a:lnTo>
                <a:lnTo>
                  <a:pt x="10940" y="1763"/>
                </a:lnTo>
                <a:lnTo>
                  <a:pt x="7134" y="2546"/>
                </a:lnTo>
                <a:lnTo>
                  <a:pt x="7469" y="2433"/>
                </a:lnTo>
                <a:lnTo>
                  <a:pt x="4336" y="4561"/>
                </a:lnTo>
                <a:lnTo>
                  <a:pt x="4561" y="4336"/>
                </a:lnTo>
                <a:lnTo>
                  <a:pt x="2433" y="7469"/>
                </a:lnTo>
                <a:lnTo>
                  <a:pt x="2545" y="7135"/>
                </a:lnTo>
                <a:lnTo>
                  <a:pt x="1762" y="10940"/>
                </a:lnTo>
                <a:lnTo>
                  <a:pt x="1762" y="10603"/>
                </a:lnTo>
                <a:lnTo>
                  <a:pt x="2545" y="14408"/>
                </a:lnTo>
                <a:lnTo>
                  <a:pt x="2433" y="14074"/>
                </a:lnTo>
                <a:lnTo>
                  <a:pt x="4561" y="17207"/>
                </a:lnTo>
                <a:lnTo>
                  <a:pt x="4336" y="16983"/>
                </a:lnTo>
                <a:lnTo>
                  <a:pt x="7469" y="19110"/>
                </a:lnTo>
                <a:lnTo>
                  <a:pt x="7134" y="18997"/>
                </a:lnTo>
                <a:lnTo>
                  <a:pt x="10940" y="19781"/>
                </a:lnTo>
                <a:lnTo>
                  <a:pt x="10603" y="19781"/>
                </a:lnTo>
                <a:lnTo>
                  <a:pt x="14409" y="18997"/>
                </a:lnTo>
                <a:lnTo>
                  <a:pt x="14073" y="19110"/>
                </a:lnTo>
                <a:lnTo>
                  <a:pt x="17207" y="16983"/>
                </a:lnTo>
                <a:lnTo>
                  <a:pt x="16983" y="17207"/>
                </a:lnTo>
                <a:lnTo>
                  <a:pt x="19110" y="14074"/>
                </a:lnTo>
                <a:lnTo>
                  <a:pt x="18998" y="14408"/>
                </a:lnTo>
                <a:lnTo>
                  <a:pt x="19781" y="10603"/>
                </a:lnTo>
                <a:lnTo>
                  <a:pt x="19781" y="10940"/>
                </a:lnTo>
                <a:lnTo>
                  <a:pt x="18998" y="7135"/>
                </a:lnTo>
                <a:close/>
              </a:path>
            </a:pathLst>
          </a:custGeom>
          <a:solidFill>
            <a:srgbClr val="000000"/>
          </a:solidFill>
          <a:ln w="4515" cap="flat" cmpd="sng">
            <a:solidFill>
              <a:srgbClr val="000000"/>
            </a:solidFill>
            <a:prstDash val="solid"/>
            <a:bevel/>
            <a:headEnd/>
            <a:tailEnd/>
          </a:ln>
        </p:spPr>
        <p:txBody>
          <a:bodyPr lIns="72248" tIns="72248" rIns="72248" bIns="72248" anchor="ctr"/>
          <a:lstStyle/>
          <a:p>
            <a:endParaRPr lang="en-GB"/>
          </a:p>
        </p:txBody>
      </p:sp>
      <p:sp>
        <p:nvSpPr>
          <p:cNvPr id="7182" name="AutoShape 13"/>
          <p:cNvSpPr>
            <a:spLocks/>
          </p:cNvSpPr>
          <p:nvPr/>
        </p:nvSpPr>
        <p:spPr bwMode="auto">
          <a:xfrm>
            <a:off x="1187450" y="8343900"/>
            <a:ext cx="152400" cy="304800"/>
          </a:xfrm>
          <a:custGeom>
            <a:avLst/>
            <a:gdLst>
              <a:gd name="T0" fmla="*/ 76200 w 21600"/>
              <a:gd name="T1" fmla="*/ 152400 h 21600"/>
              <a:gd name="T2" fmla="*/ 76200 w 21600"/>
              <a:gd name="T3" fmla="*/ 152400 h 21600"/>
              <a:gd name="T4" fmla="*/ 76200 w 21600"/>
              <a:gd name="T5" fmla="*/ 152400 h 21600"/>
              <a:gd name="T6" fmla="*/ 76200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0</a:t>
            </a:r>
            <a:endParaRPr lang="fr-FR"/>
          </a:p>
        </p:txBody>
      </p:sp>
      <p:sp>
        <p:nvSpPr>
          <p:cNvPr id="7183" name="AutoShape 14"/>
          <p:cNvSpPr>
            <a:spLocks/>
          </p:cNvSpPr>
          <p:nvPr/>
        </p:nvSpPr>
        <p:spPr bwMode="auto">
          <a:xfrm>
            <a:off x="889000" y="6964363"/>
            <a:ext cx="434975" cy="304800"/>
          </a:xfrm>
          <a:custGeom>
            <a:avLst/>
            <a:gdLst>
              <a:gd name="T0" fmla="*/ 217488 w 21600"/>
              <a:gd name="T1" fmla="*/ 152400 h 21600"/>
              <a:gd name="T2" fmla="*/ 217488 w 21600"/>
              <a:gd name="T3" fmla="*/ 152400 h 21600"/>
              <a:gd name="T4" fmla="*/ 217488 w 21600"/>
              <a:gd name="T5" fmla="*/ 152400 h 21600"/>
              <a:gd name="T6" fmla="*/ 217488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500</a:t>
            </a:r>
            <a:endParaRPr lang="fr-FR"/>
          </a:p>
        </p:txBody>
      </p:sp>
      <p:sp>
        <p:nvSpPr>
          <p:cNvPr id="7184" name="AutoShape 15"/>
          <p:cNvSpPr>
            <a:spLocks/>
          </p:cNvSpPr>
          <p:nvPr/>
        </p:nvSpPr>
        <p:spPr bwMode="auto">
          <a:xfrm>
            <a:off x="746125" y="5584825"/>
            <a:ext cx="576263" cy="304800"/>
          </a:xfrm>
          <a:custGeom>
            <a:avLst/>
            <a:gdLst>
              <a:gd name="T0" fmla="*/ 288132 w 21600"/>
              <a:gd name="T1" fmla="*/ 152400 h 21600"/>
              <a:gd name="T2" fmla="*/ 288132 w 21600"/>
              <a:gd name="T3" fmla="*/ 152400 h 21600"/>
              <a:gd name="T4" fmla="*/ 288132 w 21600"/>
              <a:gd name="T5" fmla="*/ 152400 h 21600"/>
              <a:gd name="T6" fmla="*/ 288132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1000</a:t>
            </a:r>
            <a:endParaRPr lang="fr-FR"/>
          </a:p>
        </p:txBody>
      </p:sp>
      <p:sp>
        <p:nvSpPr>
          <p:cNvPr id="7185" name="AutoShape 16"/>
          <p:cNvSpPr>
            <a:spLocks/>
          </p:cNvSpPr>
          <p:nvPr/>
        </p:nvSpPr>
        <p:spPr bwMode="auto">
          <a:xfrm>
            <a:off x="746125" y="4205288"/>
            <a:ext cx="576263" cy="304800"/>
          </a:xfrm>
          <a:custGeom>
            <a:avLst/>
            <a:gdLst>
              <a:gd name="T0" fmla="*/ 288132 w 21600"/>
              <a:gd name="T1" fmla="*/ 152400 h 21600"/>
              <a:gd name="T2" fmla="*/ 288132 w 21600"/>
              <a:gd name="T3" fmla="*/ 152400 h 21600"/>
              <a:gd name="T4" fmla="*/ 288132 w 21600"/>
              <a:gd name="T5" fmla="*/ 152400 h 21600"/>
              <a:gd name="T6" fmla="*/ 288132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1500</a:t>
            </a:r>
            <a:endParaRPr lang="fr-FR"/>
          </a:p>
        </p:txBody>
      </p:sp>
      <p:sp>
        <p:nvSpPr>
          <p:cNvPr id="7186" name="AutoShape 17"/>
          <p:cNvSpPr>
            <a:spLocks/>
          </p:cNvSpPr>
          <p:nvPr/>
        </p:nvSpPr>
        <p:spPr bwMode="auto">
          <a:xfrm>
            <a:off x="746125" y="2824163"/>
            <a:ext cx="576263" cy="304800"/>
          </a:xfrm>
          <a:custGeom>
            <a:avLst/>
            <a:gdLst>
              <a:gd name="T0" fmla="*/ 288132 w 21600"/>
              <a:gd name="T1" fmla="*/ 152400 h 21600"/>
              <a:gd name="T2" fmla="*/ 288132 w 21600"/>
              <a:gd name="T3" fmla="*/ 152400 h 21600"/>
              <a:gd name="T4" fmla="*/ 288132 w 21600"/>
              <a:gd name="T5" fmla="*/ 152400 h 21600"/>
              <a:gd name="T6" fmla="*/ 288132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2000</a:t>
            </a:r>
            <a:endParaRPr lang="fr-FR"/>
          </a:p>
        </p:txBody>
      </p:sp>
      <p:sp>
        <p:nvSpPr>
          <p:cNvPr id="7187" name="AutoShape 18"/>
          <p:cNvSpPr>
            <a:spLocks/>
          </p:cNvSpPr>
          <p:nvPr/>
        </p:nvSpPr>
        <p:spPr bwMode="auto">
          <a:xfrm>
            <a:off x="746125" y="1444625"/>
            <a:ext cx="576263" cy="304800"/>
          </a:xfrm>
          <a:custGeom>
            <a:avLst/>
            <a:gdLst>
              <a:gd name="T0" fmla="*/ 288132 w 21600"/>
              <a:gd name="T1" fmla="*/ 152400 h 21600"/>
              <a:gd name="T2" fmla="*/ 288132 w 21600"/>
              <a:gd name="T3" fmla="*/ 152400 h 21600"/>
              <a:gd name="T4" fmla="*/ 288132 w 21600"/>
              <a:gd name="T5" fmla="*/ 152400 h 21600"/>
              <a:gd name="T6" fmla="*/ 288132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2500</a:t>
            </a:r>
            <a:endParaRPr lang="fr-FR"/>
          </a:p>
        </p:txBody>
      </p:sp>
      <p:sp>
        <p:nvSpPr>
          <p:cNvPr id="7188" name="AutoShape 19"/>
          <p:cNvSpPr>
            <a:spLocks/>
          </p:cNvSpPr>
          <p:nvPr/>
        </p:nvSpPr>
        <p:spPr bwMode="auto">
          <a:xfrm>
            <a:off x="1374775" y="8701088"/>
            <a:ext cx="574675" cy="304800"/>
          </a:xfrm>
          <a:custGeom>
            <a:avLst/>
            <a:gdLst>
              <a:gd name="T0" fmla="*/ 287338 w 21600"/>
              <a:gd name="T1" fmla="*/ 152400 h 21600"/>
              <a:gd name="T2" fmla="*/ 287338 w 21600"/>
              <a:gd name="T3" fmla="*/ 152400 h 21600"/>
              <a:gd name="T4" fmla="*/ 287338 w 21600"/>
              <a:gd name="T5" fmla="*/ 152400 h 21600"/>
              <a:gd name="T6" fmla="*/ 287338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1960</a:t>
            </a:r>
            <a:endParaRPr lang="fr-FR"/>
          </a:p>
        </p:txBody>
      </p:sp>
      <p:sp>
        <p:nvSpPr>
          <p:cNvPr id="7189" name="AutoShape 20"/>
          <p:cNvSpPr>
            <a:spLocks/>
          </p:cNvSpPr>
          <p:nvPr/>
        </p:nvSpPr>
        <p:spPr bwMode="auto">
          <a:xfrm>
            <a:off x="2559050" y="8701088"/>
            <a:ext cx="576263" cy="304800"/>
          </a:xfrm>
          <a:custGeom>
            <a:avLst/>
            <a:gdLst>
              <a:gd name="T0" fmla="*/ 288132 w 21600"/>
              <a:gd name="T1" fmla="*/ 152400 h 21600"/>
              <a:gd name="T2" fmla="*/ 288132 w 21600"/>
              <a:gd name="T3" fmla="*/ 152400 h 21600"/>
              <a:gd name="T4" fmla="*/ 288132 w 21600"/>
              <a:gd name="T5" fmla="*/ 152400 h 21600"/>
              <a:gd name="T6" fmla="*/ 288132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1965</a:t>
            </a:r>
            <a:endParaRPr lang="fr-FR"/>
          </a:p>
        </p:txBody>
      </p:sp>
      <p:sp>
        <p:nvSpPr>
          <p:cNvPr id="7190" name="AutoShape 21"/>
          <p:cNvSpPr>
            <a:spLocks/>
          </p:cNvSpPr>
          <p:nvPr/>
        </p:nvSpPr>
        <p:spPr bwMode="auto">
          <a:xfrm>
            <a:off x="3744913" y="8701088"/>
            <a:ext cx="574675" cy="304800"/>
          </a:xfrm>
          <a:custGeom>
            <a:avLst/>
            <a:gdLst>
              <a:gd name="T0" fmla="*/ 287338 w 21600"/>
              <a:gd name="T1" fmla="*/ 152400 h 21600"/>
              <a:gd name="T2" fmla="*/ 287338 w 21600"/>
              <a:gd name="T3" fmla="*/ 152400 h 21600"/>
              <a:gd name="T4" fmla="*/ 287338 w 21600"/>
              <a:gd name="T5" fmla="*/ 152400 h 21600"/>
              <a:gd name="T6" fmla="*/ 287338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1970</a:t>
            </a:r>
            <a:endParaRPr lang="fr-FR"/>
          </a:p>
        </p:txBody>
      </p:sp>
      <p:sp>
        <p:nvSpPr>
          <p:cNvPr id="7191" name="AutoShape 22"/>
          <p:cNvSpPr>
            <a:spLocks/>
          </p:cNvSpPr>
          <p:nvPr/>
        </p:nvSpPr>
        <p:spPr bwMode="auto">
          <a:xfrm>
            <a:off x="4927600" y="8701088"/>
            <a:ext cx="576263" cy="304800"/>
          </a:xfrm>
          <a:custGeom>
            <a:avLst/>
            <a:gdLst>
              <a:gd name="T0" fmla="*/ 288132 w 21600"/>
              <a:gd name="T1" fmla="*/ 152400 h 21600"/>
              <a:gd name="T2" fmla="*/ 288132 w 21600"/>
              <a:gd name="T3" fmla="*/ 152400 h 21600"/>
              <a:gd name="T4" fmla="*/ 288132 w 21600"/>
              <a:gd name="T5" fmla="*/ 152400 h 21600"/>
              <a:gd name="T6" fmla="*/ 288132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1975</a:t>
            </a:r>
            <a:endParaRPr lang="fr-FR"/>
          </a:p>
        </p:txBody>
      </p:sp>
      <p:sp>
        <p:nvSpPr>
          <p:cNvPr id="7192" name="AutoShape 23"/>
          <p:cNvSpPr>
            <a:spLocks/>
          </p:cNvSpPr>
          <p:nvPr/>
        </p:nvSpPr>
        <p:spPr bwMode="auto">
          <a:xfrm>
            <a:off x="6115050" y="8701088"/>
            <a:ext cx="576263" cy="304800"/>
          </a:xfrm>
          <a:custGeom>
            <a:avLst/>
            <a:gdLst>
              <a:gd name="T0" fmla="*/ 288132 w 21600"/>
              <a:gd name="T1" fmla="*/ 152400 h 21600"/>
              <a:gd name="T2" fmla="*/ 288132 w 21600"/>
              <a:gd name="T3" fmla="*/ 152400 h 21600"/>
              <a:gd name="T4" fmla="*/ 288132 w 21600"/>
              <a:gd name="T5" fmla="*/ 152400 h 21600"/>
              <a:gd name="T6" fmla="*/ 288132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1980</a:t>
            </a:r>
            <a:endParaRPr lang="fr-FR"/>
          </a:p>
        </p:txBody>
      </p:sp>
      <p:sp>
        <p:nvSpPr>
          <p:cNvPr id="7193" name="AutoShape 24"/>
          <p:cNvSpPr>
            <a:spLocks/>
          </p:cNvSpPr>
          <p:nvPr/>
        </p:nvSpPr>
        <p:spPr bwMode="auto">
          <a:xfrm>
            <a:off x="7300913" y="8701088"/>
            <a:ext cx="574675" cy="304800"/>
          </a:xfrm>
          <a:custGeom>
            <a:avLst/>
            <a:gdLst>
              <a:gd name="T0" fmla="*/ 287338 w 21600"/>
              <a:gd name="T1" fmla="*/ 152400 h 21600"/>
              <a:gd name="T2" fmla="*/ 287338 w 21600"/>
              <a:gd name="T3" fmla="*/ 152400 h 21600"/>
              <a:gd name="T4" fmla="*/ 287338 w 21600"/>
              <a:gd name="T5" fmla="*/ 152400 h 21600"/>
              <a:gd name="T6" fmla="*/ 287338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1985</a:t>
            </a:r>
            <a:endParaRPr lang="fr-FR"/>
          </a:p>
        </p:txBody>
      </p:sp>
      <p:sp>
        <p:nvSpPr>
          <p:cNvPr id="7194" name="AutoShape 25"/>
          <p:cNvSpPr>
            <a:spLocks/>
          </p:cNvSpPr>
          <p:nvPr/>
        </p:nvSpPr>
        <p:spPr bwMode="auto">
          <a:xfrm>
            <a:off x="8486775" y="8701088"/>
            <a:ext cx="574675" cy="304800"/>
          </a:xfrm>
          <a:custGeom>
            <a:avLst/>
            <a:gdLst>
              <a:gd name="T0" fmla="*/ 287338 w 21600"/>
              <a:gd name="T1" fmla="*/ 152400 h 21600"/>
              <a:gd name="T2" fmla="*/ 287338 w 21600"/>
              <a:gd name="T3" fmla="*/ 152400 h 21600"/>
              <a:gd name="T4" fmla="*/ 287338 w 21600"/>
              <a:gd name="T5" fmla="*/ 152400 h 21600"/>
              <a:gd name="T6" fmla="*/ 287338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1990</a:t>
            </a:r>
            <a:endParaRPr lang="fr-FR"/>
          </a:p>
        </p:txBody>
      </p:sp>
      <p:sp>
        <p:nvSpPr>
          <p:cNvPr id="7195" name="AutoShape 26"/>
          <p:cNvSpPr>
            <a:spLocks/>
          </p:cNvSpPr>
          <p:nvPr/>
        </p:nvSpPr>
        <p:spPr bwMode="auto">
          <a:xfrm>
            <a:off x="9669463" y="8701088"/>
            <a:ext cx="574675" cy="304800"/>
          </a:xfrm>
          <a:custGeom>
            <a:avLst/>
            <a:gdLst>
              <a:gd name="T0" fmla="*/ 287338 w 21600"/>
              <a:gd name="T1" fmla="*/ 152400 h 21600"/>
              <a:gd name="T2" fmla="*/ 287338 w 21600"/>
              <a:gd name="T3" fmla="*/ 152400 h 21600"/>
              <a:gd name="T4" fmla="*/ 287338 w 21600"/>
              <a:gd name="T5" fmla="*/ 152400 h 21600"/>
              <a:gd name="T6" fmla="*/ 287338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1995</a:t>
            </a:r>
            <a:endParaRPr lang="fr-FR"/>
          </a:p>
        </p:txBody>
      </p:sp>
      <p:sp>
        <p:nvSpPr>
          <p:cNvPr id="7196" name="AutoShape 27"/>
          <p:cNvSpPr>
            <a:spLocks/>
          </p:cNvSpPr>
          <p:nvPr/>
        </p:nvSpPr>
        <p:spPr bwMode="auto">
          <a:xfrm>
            <a:off x="10855325" y="8701088"/>
            <a:ext cx="574675" cy="304800"/>
          </a:xfrm>
          <a:custGeom>
            <a:avLst/>
            <a:gdLst>
              <a:gd name="T0" fmla="*/ 287338 w 21600"/>
              <a:gd name="T1" fmla="*/ 152400 h 21600"/>
              <a:gd name="T2" fmla="*/ 287338 w 21600"/>
              <a:gd name="T3" fmla="*/ 152400 h 21600"/>
              <a:gd name="T4" fmla="*/ 287338 w 21600"/>
              <a:gd name="T5" fmla="*/ 152400 h 21600"/>
              <a:gd name="T6" fmla="*/ 287338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2000</a:t>
            </a:r>
            <a:endParaRPr lang="fr-FR"/>
          </a:p>
        </p:txBody>
      </p:sp>
      <p:sp>
        <p:nvSpPr>
          <p:cNvPr id="7197" name="AutoShape 28"/>
          <p:cNvSpPr>
            <a:spLocks/>
          </p:cNvSpPr>
          <p:nvPr/>
        </p:nvSpPr>
        <p:spPr bwMode="auto">
          <a:xfrm>
            <a:off x="12042775" y="8701088"/>
            <a:ext cx="574675" cy="304800"/>
          </a:xfrm>
          <a:custGeom>
            <a:avLst/>
            <a:gdLst>
              <a:gd name="T0" fmla="*/ 287338 w 21600"/>
              <a:gd name="T1" fmla="*/ 152400 h 21600"/>
              <a:gd name="T2" fmla="*/ 287338 w 21600"/>
              <a:gd name="T3" fmla="*/ 152400 h 21600"/>
              <a:gd name="T4" fmla="*/ 287338 w 21600"/>
              <a:gd name="T5" fmla="*/ 152400 h 21600"/>
              <a:gd name="T6" fmla="*/ 287338 w 21600"/>
              <a:gd name="T7" fmla="*/ 1524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1900">
                <a:latin typeface="Arial" pitchFamily="34" charset="0"/>
                <a:cs typeface="Arial" pitchFamily="34" charset="0"/>
                <a:sym typeface="Arial" pitchFamily="34" charset="0"/>
              </a:rPr>
              <a:t>2005</a:t>
            </a:r>
            <a:endParaRPr lang="fr-FR"/>
          </a:p>
        </p:txBody>
      </p:sp>
      <p:sp>
        <p:nvSpPr>
          <p:cNvPr id="7198" name="AutoShape 29"/>
          <p:cNvSpPr>
            <a:spLocks/>
          </p:cNvSpPr>
          <p:nvPr/>
        </p:nvSpPr>
        <p:spPr bwMode="auto">
          <a:xfrm rot="-5400000">
            <a:off x="-1192212" y="5057775"/>
            <a:ext cx="3113087" cy="347663"/>
          </a:xfrm>
          <a:custGeom>
            <a:avLst/>
            <a:gdLst>
              <a:gd name="T0" fmla="*/ 1556544 w 21600"/>
              <a:gd name="T1" fmla="*/ 173832 h 21600"/>
              <a:gd name="T2" fmla="*/ 1556544 w 21600"/>
              <a:gd name="T3" fmla="*/ 173832 h 21600"/>
              <a:gd name="T4" fmla="*/ 1556544 w 21600"/>
              <a:gd name="T5" fmla="*/ 173832 h 21600"/>
              <a:gd name="T6" fmla="*/ 1556544 w 21600"/>
              <a:gd name="T7" fmla="*/ 1738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2200" b="1">
                <a:latin typeface="Arial" pitchFamily="34" charset="0"/>
                <a:cs typeface="Arial" pitchFamily="34" charset="0"/>
                <a:sym typeface="Arial" pitchFamily="34" charset="0"/>
              </a:rPr>
              <a:t>100 grams per Hectare</a:t>
            </a:r>
            <a:endParaRPr lang="fr-FR"/>
          </a:p>
        </p:txBody>
      </p:sp>
      <p:grpSp>
        <p:nvGrpSpPr>
          <p:cNvPr id="2" name="Group 30"/>
          <p:cNvGrpSpPr>
            <a:grpSpLocks/>
          </p:cNvGrpSpPr>
          <p:nvPr/>
        </p:nvGrpSpPr>
        <p:grpSpPr bwMode="auto">
          <a:xfrm>
            <a:off x="1868488" y="7585075"/>
            <a:ext cx="10787062" cy="835025"/>
            <a:chOff x="0" y="0"/>
            <a:chExt cx="850" cy="66"/>
          </a:xfrm>
        </p:grpSpPr>
        <p:sp>
          <p:nvSpPr>
            <p:cNvPr id="7208" name="AutoShape 31"/>
            <p:cNvSpPr>
              <a:spLocks/>
            </p:cNvSpPr>
            <p:nvPr/>
          </p:nvSpPr>
          <p:spPr bwMode="auto">
            <a:xfrm>
              <a:off x="0" y="27"/>
              <a:ext cx="772" cy="39"/>
            </a:xfrm>
            <a:custGeom>
              <a:avLst/>
              <a:gdLst>
                <a:gd name="T0" fmla="*/ 386 w 21586"/>
                <a:gd name="T1" fmla="*/ 20 h 21520"/>
                <a:gd name="T2" fmla="*/ 386 w 21586"/>
                <a:gd name="T3" fmla="*/ 20 h 21520"/>
                <a:gd name="T4" fmla="*/ 386 w 21586"/>
                <a:gd name="T5" fmla="*/ 20 h 21520"/>
                <a:gd name="T6" fmla="*/ 386 w 21586"/>
                <a:gd name="T7" fmla="*/ 20 h 21520"/>
                <a:gd name="T8" fmla="*/ 0 60000 65536"/>
                <a:gd name="T9" fmla="*/ 0 60000 65536"/>
                <a:gd name="T10" fmla="*/ 0 60000 65536"/>
                <a:gd name="T11" fmla="*/ 0 60000 65536"/>
                <a:gd name="T12" fmla="*/ 0 w 21586"/>
                <a:gd name="T13" fmla="*/ 0 h 21520"/>
                <a:gd name="T14" fmla="*/ 21586 w 21586"/>
                <a:gd name="T15" fmla="*/ 21520 h 21520"/>
              </a:gdLst>
              <a:ahLst/>
              <a:cxnLst>
                <a:cxn ang="T8">
                  <a:pos x="T0" y="T1"/>
                </a:cxn>
                <a:cxn ang="T9">
                  <a:pos x="T2" y="T3"/>
                </a:cxn>
                <a:cxn ang="T10">
                  <a:pos x="T4" y="T5"/>
                </a:cxn>
                <a:cxn ang="T11">
                  <a:pos x="T6" y="T7"/>
                </a:cxn>
              </a:cxnLst>
              <a:rect l="T12" t="T13" r="T14" b="T15"/>
              <a:pathLst>
                <a:path w="21586" h="21520">
                  <a:moveTo>
                    <a:pt x="86" y="18061"/>
                  </a:moveTo>
                  <a:lnTo>
                    <a:pt x="606" y="17479"/>
                  </a:lnTo>
                  <a:lnTo>
                    <a:pt x="1125" y="16897"/>
                  </a:lnTo>
                  <a:lnTo>
                    <a:pt x="1639" y="15733"/>
                  </a:lnTo>
                  <a:lnTo>
                    <a:pt x="2169" y="15697"/>
                  </a:lnTo>
                  <a:lnTo>
                    <a:pt x="2679" y="14569"/>
                  </a:lnTo>
                  <a:lnTo>
                    <a:pt x="3199" y="13406"/>
                  </a:lnTo>
                  <a:lnTo>
                    <a:pt x="3759" y="13370"/>
                  </a:lnTo>
                  <a:lnTo>
                    <a:pt x="4275" y="12824"/>
                  </a:lnTo>
                  <a:lnTo>
                    <a:pt x="4789" y="11661"/>
                  </a:lnTo>
                  <a:lnTo>
                    <a:pt x="5308" y="10497"/>
                  </a:lnTo>
                  <a:lnTo>
                    <a:pt x="5828" y="9333"/>
                  </a:lnTo>
                  <a:lnTo>
                    <a:pt x="6354" y="8752"/>
                  </a:lnTo>
                  <a:lnTo>
                    <a:pt x="6873" y="8170"/>
                  </a:lnTo>
                  <a:lnTo>
                    <a:pt x="7388" y="7006"/>
                  </a:lnTo>
                  <a:lnTo>
                    <a:pt x="7917" y="6970"/>
                  </a:lnTo>
                  <a:lnTo>
                    <a:pt x="8432" y="6424"/>
                  </a:lnTo>
                  <a:lnTo>
                    <a:pt x="8957" y="6387"/>
                  </a:lnTo>
                  <a:lnTo>
                    <a:pt x="9473" y="5842"/>
                  </a:lnTo>
                  <a:lnTo>
                    <a:pt x="9446" y="5915"/>
                  </a:lnTo>
                  <a:lnTo>
                    <a:pt x="9966" y="2423"/>
                  </a:lnTo>
                  <a:lnTo>
                    <a:pt x="10495" y="61"/>
                  </a:lnTo>
                  <a:cubicBezTo>
                    <a:pt x="10508" y="-12"/>
                    <a:pt x="10520" y="-12"/>
                    <a:pt x="10531" y="24"/>
                  </a:cubicBezTo>
                  <a:lnTo>
                    <a:pt x="11082" y="1769"/>
                  </a:lnTo>
                  <a:lnTo>
                    <a:pt x="11607" y="4133"/>
                  </a:lnTo>
                  <a:lnTo>
                    <a:pt x="11577" y="4097"/>
                  </a:lnTo>
                  <a:lnTo>
                    <a:pt x="12095" y="2932"/>
                  </a:lnTo>
                  <a:cubicBezTo>
                    <a:pt x="12104" y="2897"/>
                    <a:pt x="12110" y="2897"/>
                    <a:pt x="12117" y="2932"/>
                  </a:cubicBezTo>
                  <a:lnTo>
                    <a:pt x="12637" y="4097"/>
                  </a:lnTo>
                  <a:lnTo>
                    <a:pt x="13151" y="4678"/>
                  </a:lnTo>
                  <a:lnTo>
                    <a:pt x="13683" y="6424"/>
                  </a:lnTo>
                  <a:lnTo>
                    <a:pt x="13644" y="6460"/>
                  </a:lnTo>
                  <a:lnTo>
                    <a:pt x="14163" y="4133"/>
                  </a:lnTo>
                  <a:lnTo>
                    <a:pt x="14690" y="2351"/>
                  </a:lnTo>
                  <a:cubicBezTo>
                    <a:pt x="14701" y="2315"/>
                    <a:pt x="14711" y="2315"/>
                    <a:pt x="14721" y="2351"/>
                  </a:cubicBezTo>
                  <a:lnTo>
                    <a:pt x="15241" y="4097"/>
                  </a:lnTo>
                  <a:lnTo>
                    <a:pt x="15750" y="4678"/>
                  </a:lnTo>
                  <a:lnTo>
                    <a:pt x="16264" y="4642"/>
                  </a:lnTo>
                  <a:lnTo>
                    <a:pt x="16780" y="4097"/>
                  </a:lnTo>
                  <a:cubicBezTo>
                    <a:pt x="16788" y="4061"/>
                    <a:pt x="16797" y="4097"/>
                    <a:pt x="16805" y="4133"/>
                  </a:cubicBezTo>
                  <a:lnTo>
                    <a:pt x="17325" y="6460"/>
                  </a:lnTo>
                  <a:lnTo>
                    <a:pt x="17835" y="7587"/>
                  </a:lnTo>
                  <a:lnTo>
                    <a:pt x="17804" y="7624"/>
                  </a:lnTo>
                  <a:lnTo>
                    <a:pt x="18355" y="5296"/>
                  </a:lnTo>
                  <a:cubicBezTo>
                    <a:pt x="18365" y="5224"/>
                    <a:pt x="18376" y="5224"/>
                    <a:pt x="18386" y="5261"/>
                  </a:cubicBezTo>
                  <a:lnTo>
                    <a:pt x="18905" y="6424"/>
                  </a:lnTo>
                  <a:lnTo>
                    <a:pt x="19414" y="6387"/>
                  </a:lnTo>
                  <a:lnTo>
                    <a:pt x="19930" y="5842"/>
                  </a:lnTo>
                  <a:cubicBezTo>
                    <a:pt x="19932" y="5806"/>
                    <a:pt x="19939" y="5806"/>
                    <a:pt x="19945" y="5842"/>
                  </a:cubicBezTo>
                  <a:lnTo>
                    <a:pt x="20465" y="7006"/>
                  </a:lnTo>
                  <a:lnTo>
                    <a:pt x="20973" y="6970"/>
                  </a:lnTo>
                  <a:lnTo>
                    <a:pt x="20948" y="7042"/>
                  </a:lnTo>
                  <a:lnTo>
                    <a:pt x="21468" y="4133"/>
                  </a:lnTo>
                  <a:cubicBezTo>
                    <a:pt x="21516" y="3879"/>
                    <a:pt x="21566" y="4388"/>
                    <a:pt x="21582" y="5332"/>
                  </a:cubicBezTo>
                  <a:cubicBezTo>
                    <a:pt x="21596" y="6242"/>
                    <a:pt x="21566" y="7223"/>
                    <a:pt x="21520" y="7514"/>
                  </a:cubicBezTo>
                  <a:lnTo>
                    <a:pt x="21000" y="10424"/>
                  </a:lnTo>
                  <a:cubicBezTo>
                    <a:pt x="20991" y="10461"/>
                    <a:pt x="20983" y="10461"/>
                    <a:pt x="20973" y="10461"/>
                  </a:cubicBezTo>
                  <a:lnTo>
                    <a:pt x="20444" y="10461"/>
                  </a:lnTo>
                  <a:lnTo>
                    <a:pt x="19923" y="9296"/>
                  </a:lnTo>
                  <a:lnTo>
                    <a:pt x="19939" y="9296"/>
                  </a:lnTo>
                  <a:lnTo>
                    <a:pt x="19414" y="9879"/>
                  </a:lnTo>
                  <a:lnTo>
                    <a:pt x="18884" y="9879"/>
                  </a:lnTo>
                  <a:lnTo>
                    <a:pt x="18365" y="8714"/>
                  </a:lnTo>
                  <a:lnTo>
                    <a:pt x="18395" y="8678"/>
                  </a:lnTo>
                  <a:lnTo>
                    <a:pt x="17845" y="11005"/>
                  </a:lnTo>
                  <a:cubicBezTo>
                    <a:pt x="17835" y="11043"/>
                    <a:pt x="17824" y="11079"/>
                    <a:pt x="17813" y="11043"/>
                  </a:cubicBezTo>
                  <a:lnTo>
                    <a:pt x="17283" y="9842"/>
                  </a:lnTo>
                  <a:lnTo>
                    <a:pt x="16763" y="7514"/>
                  </a:lnTo>
                  <a:lnTo>
                    <a:pt x="16790" y="7552"/>
                  </a:lnTo>
                  <a:lnTo>
                    <a:pt x="16264" y="8132"/>
                  </a:lnTo>
                  <a:lnTo>
                    <a:pt x="15741" y="8132"/>
                  </a:lnTo>
                  <a:lnTo>
                    <a:pt x="15208" y="7552"/>
                  </a:lnTo>
                  <a:lnTo>
                    <a:pt x="14690" y="5806"/>
                  </a:lnTo>
                  <a:lnTo>
                    <a:pt x="14721" y="5806"/>
                  </a:lnTo>
                  <a:lnTo>
                    <a:pt x="14206" y="7514"/>
                  </a:lnTo>
                  <a:lnTo>
                    <a:pt x="13686" y="9842"/>
                  </a:lnTo>
                  <a:cubicBezTo>
                    <a:pt x="13675" y="9915"/>
                    <a:pt x="13663" y="9915"/>
                    <a:pt x="13650" y="9879"/>
                  </a:cubicBezTo>
                  <a:lnTo>
                    <a:pt x="13142" y="8132"/>
                  </a:lnTo>
                  <a:lnTo>
                    <a:pt x="12616" y="7552"/>
                  </a:lnTo>
                  <a:lnTo>
                    <a:pt x="12095" y="6387"/>
                  </a:lnTo>
                  <a:lnTo>
                    <a:pt x="12117" y="6387"/>
                  </a:lnTo>
                  <a:lnTo>
                    <a:pt x="11598" y="7552"/>
                  </a:lnTo>
                  <a:cubicBezTo>
                    <a:pt x="11588" y="7587"/>
                    <a:pt x="11577" y="7552"/>
                    <a:pt x="11565" y="7514"/>
                  </a:cubicBezTo>
                  <a:lnTo>
                    <a:pt x="11053" y="5224"/>
                  </a:lnTo>
                  <a:lnTo>
                    <a:pt x="10503" y="3479"/>
                  </a:lnTo>
                  <a:lnTo>
                    <a:pt x="10537" y="3443"/>
                  </a:lnTo>
                  <a:lnTo>
                    <a:pt x="10026" y="5732"/>
                  </a:lnTo>
                  <a:lnTo>
                    <a:pt x="9507" y="9224"/>
                  </a:lnTo>
                  <a:cubicBezTo>
                    <a:pt x="9499" y="9261"/>
                    <a:pt x="9491" y="9296"/>
                    <a:pt x="9481" y="9296"/>
                  </a:cubicBezTo>
                  <a:lnTo>
                    <a:pt x="8957" y="9879"/>
                  </a:lnTo>
                  <a:lnTo>
                    <a:pt x="8443" y="9879"/>
                  </a:lnTo>
                  <a:lnTo>
                    <a:pt x="7917" y="10461"/>
                  </a:lnTo>
                  <a:lnTo>
                    <a:pt x="7408" y="10461"/>
                  </a:lnTo>
                  <a:lnTo>
                    <a:pt x="6883" y="11624"/>
                  </a:lnTo>
                  <a:lnTo>
                    <a:pt x="6363" y="12205"/>
                  </a:lnTo>
                  <a:lnTo>
                    <a:pt x="5849" y="12788"/>
                  </a:lnTo>
                  <a:lnTo>
                    <a:pt x="5330" y="13952"/>
                  </a:lnTo>
                  <a:lnTo>
                    <a:pt x="4810" y="15115"/>
                  </a:lnTo>
                  <a:lnTo>
                    <a:pt x="4284" y="16279"/>
                  </a:lnTo>
                  <a:lnTo>
                    <a:pt x="3759" y="16861"/>
                  </a:lnTo>
                  <a:lnTo>
                    <a:pt x="3220" y="16861"/>
                  </a:lnTo>
                  <a:lnTo>
                    <a:pt x="2700" y="18024"/>
                  </a:lnTo>
                  <a:lnTo>
                    <a:pt x="2169" y="19188"/>
                  </a:lnTo>
                  <a:lnTo>
                    <a:pt x="1660" y="19188"/>
                  </a:lnTo>
                  <a:lnTo>
                    <a:pt x="1135" y="20352"/>
                  </a:lnTo>
                  <a:lnTo>
                    <a:pt x="615" y="20933"/>
                  </a:lnTo>
                  <a:lnTo>
                    <a:pt x="95" y="21514"/>
                  </a:lnTo>
                  <a:cubicBezTo>
                    <a:pt x="46" y="21587"/>
                    <a:pt x="2" y="20861"/>
                    <a:pt x="0" y="19879"/>
                  </a:cubicBezTo>
                  <a:cubicBezTo>
                    <a:pt x="-4" y="18932"/>
                    <a:pt x="34" y="18097"/>
                    <a:pt x="86" y="18061"/>
                  </a:cubicBezTo>
                  <a:close/>
                </a:path>
              </a:pathLst>
            </a:custGeom>
            <a:solidFill>
              <a:srgbClr val="000000"/>
            </a:solidFill>
            <a:ln w="4515" cap="flat" cmpd="sng">
              <a:solidFill>
                <a:srgbClr val="000000"/>
              </a:solidFill>
              <a:prstDash val="solid"/>
              <a:bevel/>
              <a:headEnd/>
              <a:tailEnd/>
            </a:ln>
          </p:spPr>
          <p:txBody>
            <a:bodyPr lIns="0" tIns="0" rIns="0" bIns="0" anchor="ctr"/>
            <a:lstStyle/>
            <a:p>
              <a:endParaRPr lang="en-GB"/>
            </a:p>
          </p:txBody>
        </p:sp>
        <p:sp>
          <p:nvSpPr>
            <p:cNvPr id="7209" name="AutoShape 32"/>
            <p:cNvSpPr>
              <a:spLocks/>
            </p:cNvSpPr>
            <p:nvPr/>
          </p:nvSpPr>
          <p:spPr bwMode="auto">
            <a:xfrm>
              <a:off x="637" y="0"/>
              <a:ext cx="213" cy="26"/>
            </a:xfrm>
            <a:custGeom>
              <a:avLst/>
              <a:gdLst>
                <a:gd name="T0" fmla="*/ 106 w 21600"/>
                <a:gd name="T1" fmla="*/ 13 h 21600"/>
                <a:gd name="T2" fmla="*/ 106 w 21600"/>
                <a:gd name="T3" fmla="*/ 13 h 21600"/>
                <a:gd name="T4" fmla="*/ 106 w 21600"/>
                <a:gd name="T5" fmla="*/ 13 h 21600"/>
                <a:gd name="T6" fmla="*/ 106 w 21600"/>
                <a:gd name="T7" fmla="*/ 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2200" b="1">
                  <a:latin typeface="Arial" pitchFamily="34" charset="0"/>
                  <a:cs typeface="Arial" pitchFamily="34" charset="0"/>
                  <a:sym typeface="Arial" pitchFamily="34" charset="0"/>
                </a:rPr>
                <a:t>Sub-Saharan Africa</a:t>
              </a:r>
              <a:endParaRPr lang="fr-FR"/>
            </a:p>
          </p:txBody>
        </p:sp>
      </p:grpSp>
      <p:grpSp>
        <p:nvGrpSpPr>
          <p:cNvPr id="3" name="Group 33"/>
          <p:cNvGrpSpPr>
            <a:grpSpLocks/>
          </p:cNvGrpSpPr>
          <p:nvPr/>
        </p:nvGrpSpPr>
        <p:grpSpPr bwMode="auto">
          <a:xfrm>
            <a:off x="1866900" y="1516063"/>
            <a:ext cx="10691813" cy="6915150"/>
            <a:chOff x="0" y="0"/>
            <a:chExt cx="842" cy="545"/>
          </a:xfrm>
        </p:grpSpPr>
        <p:sp>
          <p:nvSpPr>
            <p:cNvPr id="7202" name="AutoShape 34"/>
            <p:cNvSpPr>
              <a:spLocks/>
            </p:cNvSpPr>
            <p:nvPr/>
          </p:nvSpPr>
          <p:spPr bwMode="auto">
            <a:xfrm>
              <a:off x="0" y="42"/>
              <a:ext cx="773" cy="492"/>
            </a:xfrm>
            <a:custGeom>
              <a:avLst/>
              <a:gdLst>
                <a:gd name="T0" fmla="*/ 386 w 21581"/>
                <a:gd name="T1" fmla="*/ 246 h 21580"/>
                <a:gd name="T2" fmla="*/ 386 w 21581"/>
                <a:gd name="T3" fmla="*/ 246 h 21580"/>
                <a:gd name="T4" fmla="*/ 386 w 21581"/>
                <a:gd name="T5" fmla="*/ 246 h 21580"/>
                <a:gd name="T6" fmla="*/ 386 w 21581"/>
                <a:gd name="T7" fmla="*/ 246 h 21580"/>
                <a:gd name="T8" fmla="*/ 0 60000 65536"/>
                <a:gd name="T9" fmla="*/ 0 60000 65536"/>
                <a:gd name="T10" fmla="*/ 0 60000 65536"/>
                <a:gd name="T11" fmla="*/ 0 60000 65536"/>
                <a:gd name="T12" fmla="*/ 0 w 21581"/>
                <a:gd name="T13" fmla="*/ 0 h 21580"/>
                <a:gd name="T14" fmla="*/ 21581 w 21581"/>
                <a:gd name="T15" fmla="*/ 21580 h 21580"/>
              </a:gdLst>
              <a:ahLst/>
              <a:cxnLst>
                <a:cxn ang="T8">
                  <a:pos x="T0" y="T1"/>
                </a:cxn>
                <a:cxn ang="T9">
                  <a:pos x="T2" y="T3"/>
                </a:cxn>
                <a:cxn ang="T10">
                  <a:pos x="T4" y="T5"/>
                </a:cxn>
                <a:cxn ang="T11">
                  <a:pos x="T6" y="T7"/>
                </a:cxn>
              </a:cxnLst>
              <a:rect l="T12" t="T13" r="T14" b="T15"/>
              <a:pathLst>
                <a:path w="21581" h="21580">
                  <a:moveTo>
                    <a:pt x="68" y="21311"/>
                  </a:moveTo>
                  <a:lnTo>
                    <a:pt x="588" y="21127"/>
                  </a:lnTo>
                  <a:lnTo>
                    <a:pt x="1108" y="20945"/>
                  </a:lnTo>
                  <a:lnTo>
                    <a:pt x="1623" y="20717"/>
                  </a:lnTo>
                  <a:lnTo>
                    <a:pt x="1593" y="20740"/>
                  </a:lnTo>
                  <a:lnTo>
                    <a:pt x="2113" y="20146"/>
                  </a:lnTo>
                  <a:lnTo>
                    <a:pt x="2628" y="19469"/>
                  </a:lnTo>
                  <a:cubicBezTo>
                    <a:pt x="2659" y="19429"/>
                    <a:pt x="2703" y="19422"/>
                    <a:pt x="2739" y="19456"/>
                  </a:cubicBezTo>
                  <a:lnTo>
                    <a:pt x="3259" y="19959"/>
                  </a:lnTo>
                  <a:lnTo>
                    <a:pt x="3194" y="19938"/>
                  </a:lnTo>
                  <a:lnTo>
                    <a:pt x="3744" y="19801"/>
                  </a:lnTo>
                  <a:lnTo>
                    <a:pt x="3702" y="19828"/>
                  </a:lnTo>
                  <a:lnTo>
                    <a:pt x="4222" y="19234"/>
                  </a:lnTo>
                  <a:lnTo>
                    <a:pt x="4739" y="18598"/>
                  </a:lnTo>
                  <a:cubicBezTo>
                    <a:pt x="4751" y="18584"/>
                    <a:pt x="4766" y="18576"/>
                    <a:pt x="4782" y="18569"/>
                  </a:cubicBezTo>
                  <a:lnTo>
                    <a:pt x="5302" y="18433"/>
                  </a:lnTo>
                  <a:lnTo>
                    <a:pt x="5262" y="18459"/>
                  </a:lnTo>
                  <a:lnTo>
                    <a:pt x="5782" y="17865"/>
                  </a:lnTo>
                  <a:lnTo>
                    <a:pt x="5771" y="17882"/>
                  </a:lnTo>
                  <a:lnTo>
                    <a:pt x="6292" y="17061"/>
                  </a:lnTo>
                  <a:cubicBezTo>
                    <a:pt x="6319" y="17014"/>
                    <a:pt x="6370" y="17004"/>
                    <a:pt x="6408" y="17038"/>
                  </a:cubicBezTo>
                  <a:lnTo>
                    <a:pt x="6927" y="17540"/>
                  </a:lnTo>
                  <a:lnTo>
                    <a:pt x="6810" y="17564"/>
                  </a:lnTo>
                  <a:lnTo>
                    <a:pt x="7331" y="16742"/>
                  </a:lnTo>
                  <a:cubicBezTo>
                    <a:pt x="7352" y="16705"/>
                    <a:pt x="7386" y="16691"/>
                    <a:pt x="7416" y="16703"/>
                  </a:cubicBezTo>
                  <a:lnTo>
                    <a:pt x="7936" y="16884"/>
                  </a:lnTo>
                  <a:lnTo>
                    <a:pt x="7831" y="16965"/>
                  </a:lnTo>
                  <a:lnTo>
                    <a:pt x="8351" y="15094"/>
                  </a:lnTo>
                  <a:cubicBezTo>
                    <a:pt x="8353" y="15089"/>
                    <a:pt x="8355" y="15080"/>
                    <a:pt x="8359" y="15075"/>
                  </a:cubicBezTo>
                  <a:lnTo>
                    <a:pt x="8879" y="13843"/>
                  </a:lnTo>
                  <a:lnTo>
                    <a:pt x="9396" y="12522"/>
                  </a:lnTo>
                  <a:lnTo>
                    <a:pt x="9914" y="11068"/>
                  </a:lnTo>
                  <a:cubicBezTo>
                    <a:pt x="9927" y="11031"/>
                    <a:pt x="9952" y="11005"/>
                    <a:pt x="9979" y="10997"/>
                  </a:cubicBezTo>
                  <a:lnTo>
                    <a:pt x="10499" y="10860"/>
                  </a:lnTo>
                  <a:lnTo>
                    <a:pt x="10451" y="10900"/>
                  </a:lnTo>
                  <a:lnTo>
                    <a:pt x="11001" y="10079"/>
                  </a:lnTo>
                  <a:cubicBezTo>
                    <a:pt x="11006" y="10067"/>
                    <a:pt x="11014" y="10059"/>
                    <a:pt x="11021" y="10053"/>
                  </a:cubicBezTo>
                  <a:lnTo>
                    <a:pt x="11542" y="9642"/>
                  </a:lnTo>
                  <a:lnTo>
                    <a:pt x="11512" y="9677"/>
                  </a:lnTo>
                  <a:lnTo>
                    <a:pt x="12032" y="8718"/>
                  </a:lnTo>
                  <a:cubicBezTo>
                    <a:pt x="12054" y="8681"/>
                    <a:pt x="12085" y="8662"/>
                    <a:pt x="12118" y="8670"/>
                  </a:cubicBezTo>
                  <a:cubicBezTo>
                    <a:pt x="12150" y="8679"/>
                    <a:pt x="12180" y="8713"/>
                    <a:pt x="12188" y="8758"/>
                  </a:cubicBezTo>
                  <a:lnTo>
                    <a:pt x="12708" y="10857"/>
                  </a:lnTo>
                  <a:lnTo>
                    <a:pt x="12613" y="10769"/>
                  </a:lnTo>
                  <a:lnTo>
                    <a:pt x="13132" y="10678"/>
                  </a:lnTo>
                  <a:lnTo>
                    <a:pt x="13054" y="10774"/>
                  </a:lnTo>
                  <a:lnTo>
                    <a:pt x="13574" y="8037"/>
                  </a:lnTo>
                  <a:cubicBezTo>
                    <a:pt x="13575" y="8028"/>
                    <a:pt x="13578" y="8022"/>
                    <a:pt x="13582" y="8014"/>
                  </a:cubicBezTo>
                  <a:lnTo>
                    <a:pt x="14101" y="6463"/>
                  </a:lnTo>
                  <a:cubicBezTo>
                    <a:pt x="14117" y="6415"/>
                    <a:pt x="14151" y="6382"/>
                    <a:pt x="14188" y="6389"/>
                  </a:cubicBezTo>
                  <a:lnTo>
                    <a:pt x="14708" y="6435"/>
                  </a:lnTo>
                  <a:lnTo>
                    <a:pt x="14624" y="6494"/>
                  </a:lnTo>
                  <a:lnTo>
                    <a:pt x="15144" y="5308"/>
                  </a:lnTo>
                  <a:lnTo>
                    <a:pt x="15663" y="3991"/>
                  </a:lnTo>
                  <a:cubicBezTo>
                    <a:pt x="15680" y="3947"/>
                    <a:pt x="15711" y="3918"/>
                    <a:pt x="15746" y="3925"/>
                  </a:cubicBezTo>
                  <a:lnTo>
                    <a:pt x="16265" y="3970"/>
                  </a:lnTo>
                  <a:cubicBezTo>
                    <a:pt x="16302" y="3973"/>
                    <a:pt x="16332" y="4005"/>
                    <a:pt x="16346" y="4056"/>
                  </a:cubicBezTo>
                  <a:lnTo>
                    <a:pt x="16866" y="6018"/>
                  </a:lnTo>
                  <a:lnTo>
                    <a:pt x="16693" y="6021"/>
                  </a:lnTo>
                  <a:lnTo>
                    <a:pt x="17214" y="3922"/>
                  </a:lnTo>
                  <a:lnTo>
                    <a:pt x="17731" y="562"/>
                  </a:lnTo>
                  <a:cubicBezTo>
                    <a:pt x="17738" y="522"/>
                    <a:pt x="17752" y="491"/>
                    <a:pt x="17776" y="474"/>
                  </a:cubicBezTo>
                  <a:lnTo>
                    <a:pt x="18325" y="18"/>
                  </a:lnTo>
                  <a:cubicBezTo>
                    <a:pt x="18353" y="-5"/>
                    <a:pt x="18383" y="-7"/>
                    <a:pt x="18410" y="12"/>
                  </a:cubicBezTo>
                  <a:lnTo>
                    <a:pt x="18930" y="377"/>
                  </a:lnTo>
                  <a:lnTo>
                    <a:pt x="18859" y="371"/>
                  </a:lnTo>
                  <a:lnTo>
                    <a:pt x="19379" y="98"/>
                  </a:lnTo>
                  <a:cubicBezTo>
                    <a:pt x="19406" y="83"/>
                    <a:pt x="19436" y="89"/>
                    <a:pt x="19461" y="112"/>
                  </a:cubicBezTo>
                  <a:lnTo>
                    <a:pt x="19979" y="614"/>
                  </a:lnTo>
                  <a:cubicBezTo>
                    <a:pt x="19993" y="628"/>
                    <a:pt x="20005" y="645"/>
                    <a:pt x="20011" y="668"/>
                  </a:cubicBezTo>
                  <a:lnTo>
                    <a:pt x="20531" y="2220"/>
                  </a:lnTo>
                  <a:lnTo>
                    <a:pt x="20479" y="2151"/>
                  </a:lnTo>
                  <a:lnTo>
                    <a:pt x="20998" y="2424"/>
                  </a:lnTo>
                  <a:lnTo>
                    <a:pt x="20882" y="2510"/>
                  </a:lnTo>
                  <a:lnTo>
                    <a:pt x="21402" y="229"/>
                  </a:lnTo>
                  <a:cubicBezTo>
                    <a:pt x="21419" y="157"/>
                    <a:pt x="21471" y="117"/>
                    <a:pt x="21518" y="143"/>
                  </a:cubicBezTo>
                  <a:cubicBezTo>
                    <a:pt x="21566" y="169"/>
                    <a:pt x="21591" y="246"/>
                    <a:pt x="21576" y="317"/>
                  </a:cubicBezTo>
                  <a:lnTo>
                    <a:pt x="21056" y="2599"/>
                  </a:lnTo>
                  <a:cubicBezTo>
                    <a:pt x="21048" y="2633"/>
                    <a:pt x="21030" y="2662"/>
                    <a:pt x="21007" y="2678"/>
                  </a:cubicBezTo>
                  <a:cubicBezTo>
                    <a:pt x="20986" y="2693"/>
                    <a:pt x="20962" y="2695"/>
                    <a:pt x="20938" y="2685"/>
                  </a:cubicBezTo>
                  <a:lnTo>
                    <a:pt x="20418" y="2410"/>
                  </a:lnTo>
                  <a:cubicBezTo>
                    <a:pt x="20397" y="2400"/>
                    <a:pt x="20377" y="2374"/>
                    <a:pt x="20368" y="2343"/>
                  </a:cubicBezTo>
                  <a:lnTo>
                    <a:pt x="19849" y="790"/>
                  </a:lnTo>
                  <a:lnTo>
                    <a:pt x="19879" y="845"/>
                  </a:lnTo>
                  <a:lnTo>
                    <a:pt x="19359" y="343"/>
                  </a:lnTo>
                  <a:lnTo>
                    <a:pt x="19439" y="357"/>
                  </a:lnTo>
                  <a:lnTo>
                    <a:pt x="18919" y="631"/>
                  </a:lnTo>
                  <a:cubicBezTo>
                    <a:pt x="18899" y="643"/>
                    <a:pt x="18872" y="639"/>
                    <a:pt x="18851" y="625"/>
                  </a:cubicBezTo>
                  <a:lnTo>
                    <a:pt x="18332" y="260"/>
                  </a:lnTo>
                  <a:lnTo>
                    <a:pt x="18416" y="254"/>
                  </a:lnTo>
                  <a:lnTo>
                    <a:pt x="17866" y="711"/>
                  </a:lnTo>
                  <a:lnTo>
                    <a:pt x="17908" y="622"/>
                  </a:lnTo>
                  <a:lnTo>
                    <a:pt x="17386" y="4016"/>
                  </a:lnTo>
                  <a:lnTo>
                    <a:pt x="16866" y="6115"/>
                  </a:lnTo>
                  <a:cubicBezTo>
                    <a:pt x="16854" y="6169"/>
                    <a:pt x="16821" y="6204"/>
                    <a:pt x="16782" y="6204"/>
                  </a:cubicBezTo>
                  <a:cubicBezTo>
                    <a:pt x="16744" y="6206"/>
                    <a:pt x="16710" y="6172"/>
                    <a:pt x="16696" y="6118"/>
                  </a:cubicBezTo>
                  <a:lnTo>
                    <a:pt x="16176" y="4156"/>
                  </a:lnTo>
                  <a:lnTo>
                    <a:pt x="16257" y="4242"/>
                  </a:lnTo>
                  <a:lnTo>
                    <a:pt x="15737" y="4196"/>
                  </a:lnTo>
                  <a:lnTo>
                    <a:pt x="15820" y="4131"/>
                  </a:lnTo>
                  <a:lnTo>
                    <a:pt x="15299" y="5459"/>
                  </a:lnTo>
                  <a:lnTo>
                    <a:pt x="14779" y="6646"/>
                  </a:lnTo>
                  <a:cubicBezTo>
                    <a:pt x="14760" y="6685"/>
                    <a:pt x="14730" y="6708"/>
                    <a:pt x="14698" y="6705"/>
                  </a:cubicBezTo>
                  <a:lnTo>
                    <a:pt x="14178" y="6660"/>
                  </a:lnTo>
                  <a:lnTo>
                    <a:pt x="14263" y="6586"/>
                  </a:lnTo>
                  <a:lnTo>
                    <a:pt x="13745" y="8137"/>
                  </a:lnTo>
                  <a:lnTo>
                    <a:pt x="13752" y="8114"/>
                  </a:lnTo>
                  <a:lnTo>
                    <a:pt x="13233" y="10851"/>
                  </a:lnTo>
                  <a:cubicBezTo>
                    <a:pt x="13220" y="10903"/>
                    <a:pt x="13191" y="10942"/>
                    <a:pt x="13154" y="10948"/>
                  </a:cubicBezTo>
                  <a:lnTo>
                    <a:pt x="12634" y="11040"/>
                  </a:lnTo>
                  <a:cubicBezTo>
                    <a:pt x="12592" y="11047"/>
                    <a:pt x="12551" y="11011"/>
                    <a:pt x="12537" y="10951"/>
                  </a:cubicBezTo>
                  <a:lnTo>
                    <a:pt x="12018" y="8853"/>
                  </a:lnTo>
                  <a:lnTo>
                    <a:pt x="12176" y="8892"/>
                  </a:lnTo>
                  <a:lnTo>
                    <a:pt x="11655" y="9851"/>
                  </a:lnTo>
                  <a:cubicBezTo>
                    <a:pt x="11648" y="9865"/>
                    <a:pt x="11638" y="9876"/>
                    <a:pt x="11627" y="9885"/>
                  </a:cubicBezTo>
                  <a:lnTo>
                    <a:pt x="11108" y="10295"/>
                  </a:lnTo>
                  <a:lnTo>
                    <a:pt x="11128" y="10270"/>
                  </a:lnTo>
                  <a:lnTo>
                    <a:pt x="10578" y="11091"/>
                  </a:lnTo>
                  <a:cubicBezTo>
                    <a:pt x="10566" y="11111"/>
                    <a:pt x="10549" y="11125"/>
                    <a:pt x="10530" y="11131"/>
                  </a:cubicBezTo>
                  <a:lnTo>
                    <a:pt x="10012" y="11268"/>
                  </a:lnTo>
                  <a:lnTo>
                    <a:pt x="10076" y="11196"/>
                  </a:lnTo>
                  <a:lnTo>
                    <a:pt x="9555" y="12662"/>
                  </a:lnTo>
                  <a:lnTo>
                    <a:pt x="9033" y="13988"/>
                  </a:lnTo>
                  <a:lnTo>
                    <a:pt x="8514" y="15220"/>
                  </a:lnTo>
                  <a:lnTo>
                    <a:pt x="8521" y="15200"/>
                  </a:lnTo>
                  <a:lnTo>
                    <a:pt x="8002" y="17071"/>
                  </a:lnTo>
                  <a:cubicBezTo>
                    <a:pt x="7983" y="17132"/>
                    <a:pt x="7939" y="17167"/>
                    <a:pt x="7895" y="17150"/>
                  </a:cubicBezTo>
                  <a:lnTo>
                    <a:pt x="7375" y="16967"/>
                  </a:lnTo>
                  <a:lnTo>
                    <a:pt x="7463" y="16928"/>
                  </a:lnTo>
                  <a:lnTo>
                    <a:pt x="6942" y="17749"/>
                  </a:lnTo>
                  <a:cubicBezTo>
                    <a:pt x="6913" y="17798"/>
                    <a:pt x="6864" y="17805"/>
                    <a:pt x="6827" y="17771"/>
                  </a:cubicBezTo>
                  <a:lnTo>
                    <a:pt x="6307" y="17270"/>
                  </a:lnTo>
                  <a:lnTo>
                    <a:pt x="6424" y="17247"/>
                  </a:lnTo>
                  <a:lnTo>
                    <a:pt x="5904" y="18068"/>
                  </a:lnTo>
                  <a:cubicBezTo>
                    <a:pt x="5902" y="18073"/>
                    <a:pt x="5897" y="18080"/>
                    <a:pt x="5894" y="18085"/>
                  </a:cubicBezTo>
                  <a:lnTo>
                    <a:pt x="5374" y="18678"/>
                  </a:lnTo>
                  <a:cubicBezTo>
                    <a:pt x="5363" y="18690"/>
                    <a:pt x="5347" y="18698"/>
                    <a:pt x="5334" y="18704"/>
                  </a:cubicBezTo>
                  <a:lnTo>
                    <a:pt x="4814" y="18841"/>
                  </a:lnTo>
                  <a:lnTo>
                    <a:pt x="4856" y="18812"/>
                  </a:lnTo>
                  <a:lnTo>
                    <a:pt x="4334" y="19453"/>
                  </a:lnTo>
                  <a:lnTo>
                    <a:pt x="3815" y="20046"/>
                  </a:lnTo>
                  <a:cubicBezTo>
                    <a:pt x="3801" y="20059"/>
                    <a:pt x="3788" y="20069"/>
                    <a:pt x="3773" y="20073"/>
                  </a:cubicBezTo>
                  <a:lnTo>
                    <a:pt x="3223" y="20210"/>
                  </a:lnTo>
                  <a:cubicBezTo>
                    <a:pt x="3202" y="20215"/>
                    <a:pt x="3177" y="20207"/>
                    <a:pt x="3158" y="20190"/>
                  </a:cubicBezTo>
                  <a:lnTo>
                    <a:pt x="2638" y="19687"/>
                  </a:lnTo>
                  <a:lnTo>
                    <a:pt x="2749" y="19674"/>
                  </a:lnTo>
                  <a:lnTo>
                    <a:pt x="2225" y="20367"/>
                  </a:lnTo>
                  <a:lnTo>
                    <a:pt x="1706" y="20960"/>
                  </a:lnTo>
                  <a:cubicBezTo>
                    <a:pt x="1696" y="20969"/>
                    <a:pt x="1687" y="20976"/>
                    <a:pt x="1675" y="20982"/>
                  </a:cubicBezTo>
                  <a:lnTo>
                    <a:pt x="1150" y="21210"/>
                  </a:lnTo>
                  <a:lnTo>
                    <a:pt x="630" y="21392"/>
                  </a:lnTo>
                  <a:lnTo>
                    <a:pt x="110" y="21576"/>
                  </a:lnTo>
                  <a:cubicBezTo>
                    <a:pt x="63" y="21593"/>
                    <a:pt x="13" y="21546"/>
                    <a:pt x="1" y="21472"/>
                  </a:cubicBezTo>
                  <a:cubicBezTo>
                    <a:pt x="-9" y="21401"/>
                    <a:pt x="21" y="21328"/>
                    <a:pt x="68" y="21311"/>
                  </a:cubicBezTo>
                  <a:close/>
                </a:path>
              </a:pathLst>
            </a:custGeom>
            <a:solidFill>
              <a:srgbClr val="B6DCDF"/>
            </a:solidFill>
            <a:ln w="4515" cap="flat" cmpd="sng">
              <a:solidFill>
                <a:srgbClr val="B6DCDF"/>
              </a:solidFill>
              <a:prstDash val="solid"/>
              <a:bevel/>
              <a:headEnd/>
              <a:tailEnd/>
            </a:ln>
          </p:spPr>
          <p:txBody>
            <a:bodyPr lIns="0" tIns="0" rIns="0" bIns="0" anchor="ctr"/>
            <a:lstStyle/>
            <a:p>
              <a:endParaRPr lang="en-GB"/>
            </a:p>
          </p:txBody>
        </p:sp>
        <p:sp>
          <p:nvSpPr>
            <p:cNvPr id="7203" name="AutoShape 35"/>
            <p:cNvSpPr>
              <a:spLocks/>
            </p:cNvSpPr>
            <p:nvPr/>
          </p:nvSpPr>
          <p:spPr bwMode="auto">
            <a:xfrm>
              <a:off x="0" y="350"/>
              <a:ext cx="773" cy="180"/>
            </a:xfrm>
            <a:custGeom>
              <a:avLst/>
              <a:gdLst>
                <a:gd name="T0" fmla="*/ 386 w 21583"/>
                <a:gd name="T1" fmla="*/ 90 h 21531"/>
                <a:gd name="T2" fmla="*/ 386 w 21583"/>
                <a:gd name="T3" fmla="*/ 90 h 21531"/>
                <a:gd name="T4" fmla="*/ 386 w 21583"/>
                <a:gd name="T5" fmla="*/ 90 h 21531"/>
                <a:gd name="T6" fmla="*/ 386 w 21583"/>
                <a:gd name="T7" fmla="*/ 90 h 21531"/>
                <a:gd name="T8" fmla="*/ 0 60000 65536"/>
                <a:gd name="T9" fmla="*/ 0 60000 65536"/>
                <a:gd name="T10" fmla="*/ 0 60000 65536"/>
                <a:gd name="T11" fmla="*/ 0 60000 65536"/>
                <a:gd name="T12" fmla="*/ 0 w 21583"/>
                <a:gd name="T13" fmla="*/ 0 h 21531"/>
                <a:gd name="T14" fmla="*/ 21583 w 21583"/>
                <a:gd name="T15" fmla="*/ 21531 h 21531"/>
              </a:gdLst>
              <a:ahLst/>
              <a:cxnLst>
                <a:cxn ang="T8">
                  <a:pos x="T0" y="T1"/>
                </a:cxn>
                <a:cxn ang="T9">
                  <a:pos x="T2" y="T3"/>
                </a:cxn>
                <a:cxn ang="T10">
                  <a:pos x="T4" y="T5"/>
                </a:cxn>
                <a:cxn ang="T11">
                  <a:pos x="T6" y="T7"/>
                </a:cxn>
              </a:cxnLst>
              <a:rect l="T12" t="T13" r="T14" b="T15"/>
              <a:pathLst>
                <a:path w="21583" h="21531">
                  <a:moveTo>
                    <a:pt x="80" y="20785"/>
                  </a:moveTo>
                  <a:lnTo>
                    <a:pt x="600" y="20535"/>
                  </a:lnTo>
                  <a:lnTo>
                    <a:pt x="584" y="20543"/>
                  </a:lnTo>
                  <a:lnTo>
                    <a:pt x="1104" y="19917"/>
                  </a:lnTo>
                  <a:cubicBezTo>
                    <a:pt x="1112" y="19909"/>
                    <a:pt x="1121" y="19901"/>
                    <a:pt x="1129" y="19901"/>
                  </a:cubicBezTo>
                  <a:lnTo>
                    <a:pt x="1649" y="19901"/>
                  </a:lnTo>
                  <a:lnTo>
                    <a:pt x="2165" y="19784"/>
                  </a:lnTo>
                  <a:lnTo>
                    <a:pt x="2147" y="19792"/>
                  </a:lnTo>
                  <a:lnTo>
                    <a:pt x="2667" y="19291"/>
                  </a:lnTo>
                  <a:lnTo>
                    <a:pt x="3184" y="18665"/>
                  </a:lnTo>
                  <a:lnTo>
                    <a:pt x="3726" y="17805"/>
                  </a:lnTo>
                  <a:cubicBezTo>
                    <a:pt x="3733" y="17789"/>
                    <a:pt x="3741" y="17781"/>
                    <a:pt x="3749" y="17781"/>
                  </a:cubicBezTo>
                  <a:lnTo>
                    <a:pt x="4268" y="17531"/>
                  </a:lnTo>
                  <a:lnTo>
                    <a:pt x="4248" y="17546"/>
                  </a:lnTo>
                  <a:lnTo>
                    <a:pt x="4768" y="16795"/>
                  </a:lnTo>
                  <a:cubicBezTo>
                    <a:pt x="4777" y="16788"/>
                    <a:pt x="4785" y="16780"/>
                    <a:pt x="4795" y="16780"/>
                  </a:cubicBezTo>
                  <a:lnTo>
                    <a:pt x="5314" y="16655"/>
                  </a:lnTo>
                  <a:lnTo>
                    <a:pt x="5267" y="16709"/>
                  </a:lnTo>
                  <a:lnTo>
                    <a:pt x="5787" y="15333"/>
                  </a:lnTo>
                  <a:cubicBezTo>
                    <a:pt x="5795" y="15317"/>
                    <a:pt x="5800" y="15301"/>
                    <a:pt x="5807" y="15293"/>
                  </a:cubicBezTo>
                  <a:lnTo>
                    <a:pt x="6327" y="14542"/>
                  </a:lnTo>
                  <a:lnTo>
                    <a:pt x="6856" y="14034"/>
                  </a:lnTo>
                  <a:lnTo>
                    <a:pt x="7387" y="13776"/>
                  </a:lnTo>
                  <a:lnTo>
                    <a:pt x="7341" y="13846"/>
                  </a:lnTo>
                  <a:lnTo>
                    <a:pt x="7861" y="12219"/>
                  </a:lnTo>
                  <a:lnTo>
                    <a:pt x="8385" y="10709"/>
                  </a:lnTo>
                  <a:cubicBezTo>
                    <a:pt x="8396" y="10678"/>
                    <a:pt x="8411" y="10654"/>
                    <a:pt x="8427" y="10646"/>
                  </a:cubicBezTo>
                  <a:lnTo>
                    <a:pt x="8946" y="10396"/>
                  </a:lnTo>
                  <a:lnTo>
                    <a:pt x="8922" y="10420"/>
                  </a:lnTo>
                  <a:lnTo>
                    <a:pt x="9441" y="9542"/>
                  </a:lnTo>
                  <a:lnTo>
                    <a:pt x="9424" y="9582"/>
                  </a:lnTo>
                  <a:lnTo>
                    <a:pt x="9944" y="8079"/>
                  </a:lnTo>
                  <a:cubicBezTo>
                    <a:pt x="9982" y="7970"/>
                    <a:pt x="10034" y="7993"/>
                    <a:pt x="10064" y="8135"/>
                  </a:cubicBezTo>
                  <a:lnTo>
                    <a:pt x="10584" y="10512"/>
                  </a:lnTo>
                  <a:lnTo>
                    <a:pt x="10527" y="10396"/>
                  </a:lnTo>
                  <a:lnTo>
                    <a:pt x="11077" y="10646"/>
                  </a:lnTo>
                  <a:cubicBezTo>
                    <a:pt x="11088" y="10654"/>
                    <a:pt x="11102" y="10669"/>
                    <a:pt x="11113" y="10693"/>
                  </a:cubicBezTo>
                  <a:lnTo>
                    <a:pt x="11633" y="11945"/>
                  </a:lnTo>
                  <a:lnTo>
                    <a:pt x="11509" y="12070"/>
                  </a:lnTo>
                  <a:lnTo>
                    <a:pt x="12028" y="8690"/>
                  </a:lnTo>
                  <a:cubicBezTo>
                    <a:pt x="12046" y="8581"/>
                    <a:pt x="12074" y="8511"/>
                    <a:pt x="12105" y="8511"/>
                  </a:cubicBezTo>
                  <a:lnTo>
                    <a:pt x="12624" y="8511"/>
                  </a:lnTo>
                  <a:lnTo>
                    <a:pt x="12561" y="8627"/>
                  </a:lnTo>
                  <a:lnTo>
                    <a:pt x="13081" y="6500"/>
                  </a:lnTo>
                  <a:cubicBezTo>
                    <a:pt x="13091" y="6452"/>
                    <a:pt x="13104" y="6422"/>
                    <a:pt x="13119" y="6398"/>
                  </a:cubicBezTo>
                  <a:lnTo>
                    <a:pt x="13639" y="5772"/>
                  </a:lnTo>
                  <a:cubicBezTo>
                    <a:pt x="13654" y="5756"/>
                    <a:pt x="13670" y="5756"/>
                    <a:pt x="13685" y="5772"/>
                  </a:cubicBezTo>
                  <a:lnTo>
                    <a:pt x="14205" y="6272"/>
                  </a:lnTo>
                  <a:cubicBezTo>
                    <a:pt x="14212" y="6280"/>
                    <a:pt x="14220" y="6288"/>
                    <a:pt x="14227" y="6303"/>
                  </a:cubicBezTo>
                  <a:lnTo>
                    <a:pt x="14747" y="7430"/>
                  </a:lnTo>
                  <a:lnTo>
                    <a:pt x="14724" y="7400"/>
                  </a:lnTo>
                  <a:lnTo>
                    <a:pt x="15244" y="7899"/>
                  </a:lnTo>
                  <a:lnTo>
                    <a:pt x="15769" y="8526"/>
                  </a:lnTo>
                  <a:lnTo>
                    <a:pt x="15739" y="8518"/>
                  </a:lnTo>
                  <a:lnTo>
                    <a:pt x="16259" y="8393"/>
                  </a:lnTo>
                  <a:lnTo>
                    <a:pt x="16207" y="8464"/>
                  </a:lnTo>
                  <a:lnTo>
                    <a:pt x="16727" y="6835"/>
                  </a:lnTo>
                  <a:cubicBezTo>
                    <a:pt x="16730" y="6828"/>
                    <a:pt x="16736" y="6813"/>
                    <a:pt x="16740" y="6804"/>
                  </a:cubicBezTo>
                  <a:lnTo>
                    <a:pt x="17260" y="5678"/>
                  </a:lnTo>
                  <a:cubicBezTo>
                    <a:pt x="17296" y="5599"/>
                    <a:pt x="17342" y="5632"/>
                    <a:pt x="17369" y="5756"/>
                  </a:cubicBezTo>
                  <a:lnTo>
                    <a:pt x="17888" y="8009"/>
                  </a:lnTo>
                  <a:lnTo>
                    <a:pt x="17751" y="8033"/>
                  </a:lnTo>
                  <a:lnTo>
                    <a:pt x="18301" y="5153"/>
                  </a:lnTo>
                  <a:cubicBezTo>
                    <a:pt x="18303" y="5138"/>
                    <a:pt x="18307" y="5122"/>
                    <a:pt x="18311" y="5114"/>
                  </a:cubicBezTo>
                  <a:lnTo>
                    <a:pt x="18830" y="3112"/>
                  </a:lnTo>
                  <a:cubicBezTo>
                    <a:pt x="18846" y="3041"/>
                    <a:pt x="18868" y="3002"/>
                    <a:pt x="18891" y="3002"/>
                  </a:cubicBezTo>
                  <a:lnTo>
                    <a:pt x="19411" y="3002"/>
                  </a:lnTo>
                  <a:lnTo>
                    <a:pt x="19942" y="3260"/>
                  </a:lnTo>
                  <a:lnTo>
                    <a:pt x="19875" y="3331"/>
                  </a:lnTo>
                  <a:lnTo>
                    <a:pt x="20395" y="1703"/>
                  </a:lnTo>
                  <a:cubicBezTo>
                    <a:pt x="20403" y="1688"/>
                    <a:pt x="20408" y="1672"/>
                    <a:pt x="20416" y="1656"/>
                  </a:cubicBezTo>
                  <a:lnTo>
                    <a:pt x="20936" y="780"/>
                  </a:lnTo>
                  <a:lnTo>
                    <a:pt x="21459" y="21"/>
                  </a:lnTo>
                  <a:cubicBezTo>
                    <a:pt x="21507" y="-48"/>
                    <a:pt x="21561" y="53"/>
                    <a:pt x="21578" y="248"/>
                  </a:cubicBezTo>
                  <a:cubicBezTo>
                    <a:pt x="21595" y="444"/>
                    <a:pt x="21568" y="663"/>
                    <a:pt x="21520" y="733"/>
                  </a:cubicBezTo>
                  <a:lnTo>
                    <a:pt x="21007" y="1478"/>
                  </a:lnTo>
                  <a:lnTo>
                    <a:pt x="20487" y="2353"/>
                  </a:lnTo>
                  <a:lnTo>
                    <a:pt x="20508" y="2307"/>
                  </a:lnTo>
                  <a:lnTo>
                    <a:pt x="19988" y="3933"/>
                  </a:lnTo>
                  <a:cubicBezTo>
                    <a:pt x="19969" y="3988"/>
                    <a:pt x="19944" y="4019"/>
                    <a:pt x="19921" y="4003"/>
                  </a:cubicBezTo>
                  <a:lnTo>
                    <a:pt x="19411" y="3753"/>
                  </a:lnTo>
                  <a:lnTo>
                    <a:pt x="18891" y="3753"/>
                  </a:lnTo>
                  <a:lnTo>
                    <a:pt x="18954" y="3651"/>
                  </a:lnTo>
                  <a:lnTo>
                    <a:pt x="18435" y="5654"/>
                  </a:lnTo>
                  <a:lnTo>
                    <a:pt x="18444" y="5615"/>
                  </a:lnTo>
                  <a:lnTo>
                    <a:pt x="17894" y="8495"/>
                  </a:lnTo>
                  <a:cubicBezTo>
                    <a:pt x="17879" y="8581"/>
                    <a:pt x="17854" y="8635"/>
                    <a:pt x="17827" y="8635"/>
                  </a:cubicBezTo>
                  <a:cubicBezTo>
                    <a:pt x="17800" y="8644"/>
                    <a:pt x="17774" y="8604"/>
                    <a:pt x="17756" y="8518"/>
                  </a:cubicBezTo>
                  <a:lnTo>
                    <a:pt x="17237" y="6264"/>
                  </a:lnTo>
                  <a:lnTo>
                    <a:pt x="17346" y="6343"/>
                  </a:lnTo>
                  <a:lnTo>
                    <a:pt x="16826" y="7470"/>
                  </a:lnTo>
                  <a:lnTo>
                    <a:pt x="16839" y="7439"/>
                  </a:lnTo>
                  <a:lnTo>
                    <a:pt x="16320" y="9065"/>
                  </a:lnTo>
                  <a:cubicBezTo>
                    <a:pt x="16304" y="9105"/>
                    <a:pt x="16287" y="9136"/>
                    <a:pt x="16268" y="9136"/>
                  </a:cubicBezTo>
                  <a:lnTo>
                    <a:pt x="15748" y="9261"/>
                  </a:lnTo>
                  <a:cubicBezTo>
                    <a:pt x="15739" y="9268"/>
                    <a:pt x="15727" y="9261"/>
                    <a:pt x="15718" y="9253"/>
                  </a:cubicBezTo>
                  <a:lnTo>
                    <a:pt x="15202" y="8627"/>
                  </a:lnTo>
                  <a:lnTo>
                    <a:pt x="14682" y="8127"/>
                  </a:lnTo>
                  <a:cubicBezTo>
                    <a:pt x="14674" y="8118"/>
                    <a:pt x="14669" y="8112"/>
                    <a:pt x="14661" y="8096"/>
                  </a:cubicBezTo>
                  <a:lnTo>
                    <a:pt x="14142" y="6968"/>
                  </a:lnTo>
                  <a:lnTo>
                    <a:pt x="14163" y="7000"/>
                  </a:lnTo>
                  <a:lnTo>
                    <a:pt x="13643" y="6500"/>
                  </a:lnTo>
                  <a:lnTo>
                    <a:pt x="13691" y="6500"/>
                  </a:lnTo>
                  <a:lnTo>
                    <a:pt x="13171" y="7126"/>
                  </a:lnTo>
                  <a:lnTo>
                    <a:pt x="13209" y="7024"/>
                  </a:lnTo>
                  <a:lnTo>
                    <a:pt x="12689" y="9151"/>
                  </a:lnTo>
                  <a:cubicBezTo>
                    <a:pt x="12672" y="9222"/>
                    <a:pt x="12648" y="9261"/>
                    <a:pt x="12624" y="9261"/>
                  </a:cubicBezTo>
                  <a:lnTo>
                    <a:pt x="12105" y="9261"/>
                  </a:lnTo>
                  <a:lnTo>
                    <a:pt x="12183" y="9090"/>
                  </a:lnTo>
                  <a:lnTo>
                    <a:pt x="11663" y="12469"/>
                  </a:lnTo>
                  <a:cubicBezTo>
                    <a:pt x="11637" y="12641"/>
                    <a:pt x="11581" y="12696"/>
                    <a:pt x="11539" y="12594"/>
                  </a:cubicBezTo>
                  <a:lnTo>
                    <a:pt x="11020" y="11343"/>
                  </a:lnTo>
                  <a:lnTo>
                    <a:pt x="11056" y="11390"/>
                  </a:lnTo>
                  <a:lnTo>
                    <a:pt x="10506" y="11139"/>
                  </a:lnTo>
                  <a:cubicBezTo>
                    <a:pt x="10483" y="11131"/>
                    <a:pt x="10464" y="11084"/>
                    <a:pt x="10447" y="11014"/>
                  </a:cubicBezTo>
                  <a:lnTo>
                    <a:pt x="9929" y="8635"/>
                  </a:lnTo>
                  <a:lnTo>
                    <a:pt x="10049" y="8698"/>
                  </a:lnTo>
                  <a:lnTo>
                    <a:pt x="9529" y="10200"/>
                  </a:lnTo>
                  <a:cubicBezTo>
                    <a:pt x="9523" y="10216"/>
                    <a:pt x="9518" y="10223"/>
                    <a:pt x="9512" y="10239"/>
                  </a:cubicBezTo>
                  <a:lnTo>
                    <a:pt x="8992" y="11116"/>
                  </a:lnTo>
                  <a:cubicBezTo>
                    <a:pt x="8985" y="11131"/>
                    <a:pt x="8974" y="11139"/>
                    <a:pt x="8967" y="11139"/>
                  </a:cubicBezTo>
                  <a:lnTo>
                    <a:pt x="8448" y="11390"/>
                  </a:lnTo>
                  <a:lnTo>
                    <a:pt x="8490" y="11327"/>
                  </a:lnTo>
                  <a:lnTo>
                    <a:pt x="7974" y="12821"/>
                  </a:lnTo>
                  <a:lnTo>
                    <a:pt x="7453" y="14448"/>
                  </a:lnTo>
                  <a:cubicBezTo>
                    <a:pt x="7441" y="14488"/>
                    <a:pt x="7426" y="14511"/>
                    <a:pt x="7408" y="14519"/>
                  </a:cubicBezTo>
                  <a:lnTo>
                    <a:pt x="6898" y="14761"/>
                  </a:lnTo>
                  <a:lnTo>
                    <a:pt x="6387" y="15254"/>
                  </a:lnTo>
                  <a:lnTo>
                    <a:pt x="5867" y="16005"/>
                  </a:lnTo>
                  <a:lnTo>
                    <a:pt x="5888" y="15966"/>
                  </a:lnTo>
                  <a:lnTo>
                    <a:pt x="5370" y="17343"/>
                  </a:lnTo>
                  <a:cubicBezTo>
                    <a:pt x="5355" y="17374"/>
                    <a:pt x="5340" y="17398"/>
                    <a:pt x="5324" y="17398"/>
                  </a:cubicBezTo>
                  <a:lnTo>
                    <a:pt x="4803" y="17523"/>
                  </a:lnTo>
                  <a:lnTo>
                    <a:pt x="4829" y="17507"/>
                  </a:lnTo>
                  <a:lnTo>
                    <a:pt x="4308" y="18258"/>
                  </a:lnTo>
                  <a:cubicBezTo>
                    <a:pt x="4303" y="18265"/>
                    <a:pt x="4298" y="18274"/>
                    <a:pt x="4290" y="18274"/>
                  </a:cubicBezTo>
                  <a:lnTo>
                    <a:pt x="3769" y="18524"/>
                  </a:lnTo>
                  <a:lnTo>
                    <a:pt x="3792" y="18501"/>
                  </a:lnTo>
                  <a:lnTo>
                    <a:pt x="3234" y="19392"/>
                  </a:lnTo>
                  <a:lnTo>
                    <a:pt x="2709" y="20019"/>
                  </a:lnTo>
                  <a:lnTo>
                    <a:pt x="2189" y="20519"/>
                  </a:lnTo>
                  <a:cubicBezTo>
                    <a:pt x="2186" y="20527"/>
                    <a:pt x="2180" y="20527"/>
                    <a:pt x="2174" y="20527"/>
                  </a:cubicBezTo>
                  <a:lnTo>
                    <a:pt x="1649" y="20652"/>
                  </a:lnTo>
                  <a:lnTo>
                    <a:pt x="1129" y="20652"/>
                  </a:lnTo>
                  <a:lnTo>
                    <a:pt x="1156" y="20644"/>
                  </a:lnTo>
                  <a:lnTo>
                    <a:pt x="636" y="21270"/>
                  </a:lnTo>
                  <a:cubicBezTo>
                    <a:pt x="630" y="21270"/>
                    <a:pt x="626" y="21278"/>
                    <a:pt x="621" y="21278"/>
                  </a:cubicBezTo>
                  <a:lnTo>
                    <a:pt x="101" y="21529"/>
                  </a:lnTo>
                  <a:cubicBezTo>
                    <a:pt x="51" y="21552"/>
                    <a:pt x="5" y="21403"/>
                    <a:pt x="0" y="21200"/>
                  </a:cubicBezTo>
                  <a:cubicBezTo>
                    <a:pt x="-5" y="20997"/>
                    <a:pt x="30" y="20809"/>
                    <a:pt x="80" y="20785"/>
                  </a:cubicBezTo>
                  <a:close/>
                </a:path>
              </a:pathLst>
            </a:custGeom>
            <a:solidFill>
              <a:srgbClr val="2F2F98"/>
            </a:solidFill>
            <a:ln w="4515" cap="flat" cmpd="sng">
              <a:solidFill>
                <a:srgbClr val="2F2F98"/>
              </a:solidFill>
              <a:prstDash val="solid"/>
              <a:bevel/>
              <a:headEnd/>
              <a:tailEnd/>
            </a:ln>
          </p:spPr>
          <p:txBody>
            <a:bodyPr lIns="0" tIns="0" rIns="0" bIns="0" anchor="ctr"/>
            <a:lstStyle/>
            <a:p>
              <a:endParaRPr lang="en-GB"/>
            </a:p>
          </p:txBody>
        </p:sp>
        <p:sp>
          <p:nvSpPr>
            <p:cNvPr id="7204" name="AutoShape 36"/>
            <p:cNvSpPr>
              <a:spLocks/>
            </p:cNvSpPr>
            <p:nvPr/>
          </p:nvSpPr>
          <p:spPr bwMode="auto">
            <a:xfrm>
              <a:off x="0" y="301"/>
              <a:ext cx="773" cy="244"/>
            </a:xfrm>
            <a:custGeom>
              <a:avLst/>
              <a:gdLst>
                <a:gd name="T0" fmla="*/ 386 w 21584"/>
                <a:gd name="T1" fmla="*/ 122 h 21559"/>
                <a:gd name="T2" fmla="*/ 386 w 21584"/>
                <a:gd name="T3" fmla="*/ 122 h 21559"/>
                <a:gd name="T4" fmla="*/ 386 w 21584"/>
                <a:gd name="T5" fmla="*/ 122 h 21559"/>
                <a:gd name="T6" fmla="*/ 386 w 21584"/>
                <a:gd name="T7" fmla="*/ 122 h 21559"/>
                <a:gd name="T8" fmla="*/ 0 60000 65536"/>
                <a:gd name="T9" fmla="*/ 0 60000 65536"/>
                <a:gd name="T10" fmla="*/ 0 60000 65536"/>
                <a:gd name="T11" fmla="*/ 0 60000 65536"/>
                <a:gd name="T12" fmla="*/ 0 w 21584"/>
                <a:gd name="T13" fmla="*/ 0 h 21559"/>
                <a:gd name="T14" fmla="*/ 21584 w 21584"/>
                <a:gd name="T15" fmla="*/ 21559 h 21559"/>
              </a:gdLst>
              <a:ahLst/>
              <a:cxnLst>
                <a:cxn ang="T8">
                  <a:pos x="T0" y="T1"/>
                </a:cxn>
                <a:cxn ang="T9">
                  <a:pos x="T2" y="T3"/>
                </a:cxn>
                <a:cxn ang="T10">
                  <a:pos x="T4" y="T5"/>
                </a:cxn>
                <a:cxn ang="T11">
                  <a:pos x="T6" y="T7"/>
                </a:cxn>
              </a:cxnLst>
              <a:rect l="T12" t="T13" r="T14" b="T15"/>
              <a:pathLst>
                <a:path w="21584" h="21559">
                  <a:moveTo>
                    <a:pt x="86" y="21011"/>
                  </a:moveTo>
                  <a:lnTo>
                    <a:pt x="606" y="20919"/>
                  </a:lnTo>
                  <a:lnTo>
                    <a:pt x="1120" y="20735"/>
                  </a:lnTo>
                  <a:lnTo>
                    <a:pt x="1639" y="20551"/>
                  </a:lnTo>
                  <a:lnTo>
                    <a:pt x="2169" y="20545"/>
                  </a:lnTo>
                  <a:lnTo>
                    <a:pt x="2148" y="20557"/>
                  </a:lnTo>
                  <a:lnTo>
                    <a:pt x="2667" y="20188"/>
                  </a:lnTo>
                  <a:lnTo>
                    <a:pt x="3178" y="19641"/>
                  </a:lnTo>
                  <a:cubicBezTo>
                    <a:pt x="3182" y="19635"/>
                    <a:pt x="3189" y="19635"/>
                    <a:pt x="3195" y="19629"/>
                  </a:cubicBezTo>
                  <a:lnTo>
                    <a:pt x="3744" y="19353"/>
                  </a:lnTo>
                  <a:lnTo>
                    <a:pt x="4263" y="19077"/>
                  </a:lnTo>
                  <a:lnTo>
                    <a:pt x="4783" y="18800"/>
                  </a:lnTo>
                  <a:lnTo>
                    <a:pt x="5293" y="18345"/>
                  </a:lnTo>
                  <a:lnTo>
                    <a:pt x="5822" y="18063"/>
                  </a:lnTo>
                  <a:cubicBezTo>
                    <a:pt x="5828" y="18063"/>
                    <a:pt x="5834" y="18057"/>
                    <a:pt x="5837" y="18057"/>
                  </a:cubicBezTo>
                  <a:lnTo>
                    <a:pt x="6357" y="18057"/>
                  </a:lnTo>
                  <a:cubicBezTo>
                    <a:pt x="6363" y="18057"/>
                    <a:pt x="6369" y="18063"/>
                    <a:pt x="6374" y="18063"/>
                  </a:cubicBezTo>
                  <a:lnTo>
                    <a:pt x="6894" y="18340"/>
                  </a:lnTo>
                  <a:lnTo>
                    <a:pt x="6827" y="18380"/>
                  </a:lnTo>
                  <a:lnTo>
                    <a:pt x="7347" y="17366"/>
                  </a:lnTo>
                  <a:cubicBezTo>
                    <a:pt x="7360" y="17343"/>
                    <a:pt x="7376" y="17326"/>
                    <a:pt x="7393" y="17326"/>
                  </a:cubicBezTo>
                  <a:lnTo>
                    <a:pt x="7913" y="17234"/>
                  </a:lnTo>
                  <a:lnTo>
                    <a:pt x="7867" y="17274"/>
                  </a:lnTo>
                  <a:lnTo>
                    <a:pt x="8386" y="16261"/>
                  </a:lnTo>
                  <a:lnTo>
                    <a:pt x="8910" y="15334"/>
                  </a:lnTo>
                  <a:cubicBezTo>
                    <a:pt x="8920" y="15316"/>
                    <a:pt x="8929" y="15305"/>
                    <a:pt x="8941" y="15299"/>
                  </a:cubicBezTo>
                  <a:lnTo>
                    <a:pt x="9460" y="15023"/>
                  </a:lnTo>
                  <a:lnTo>
                    <a:pt x="9971" y="14568"/>
                  </a:lnTo>
                  <a:lnTo>
                    <a:pt x="10490" y="14107"/>
                  </a:lnTo>
                  <a:cubicBezTo>
                    <a:pt x="10498" y="14101"/>
                    <a:pt x="10507" y="14096"/>
                    <a:pt x="10515" y="14096"/>
                  </a:cubicBezTo>
                  <a:lnTo>
                    <a:pt x="11065" y="14096"/>
                  </a:lnTo>
                  <a:lnTo>
                    <a:pt x="11023" y="14130"/>
                  </a:lnTo>
                  <a:lnTo>
                    <a:pt x="11543" y="13301"/>
                  </a:lnTo>
                  <a:lnTo>
                    <a:pt x="11526" y="13335"/>
                  </a:lnTo>
                  <a:lnTo>
                    <a:pt x="12046" y="11953"/>
                  </a:lnTo>
                  <a:cubicBezTo>
                    <a:pt x="12051" y="11942"/>
                    <a:pt x="12057" y="11930"/>
                    <a:pt x="12063" y="11919"/>
                  </a:cubicBezTo>
                  <a:lnTo>
                    <a:pt x="12583" y="11090"/>
                  </a:lnTo>
                  <a:lnTo>
                    <a:pt x="12569" y="11113"/>
                  </a:lnTo>
                  <a:lnTo>
                    <a:pt x="13089" y="9915"/>
                  </a:lnTo>
                  <a:cubicBezTo>
                    <a:pt x="13123" y="9840"/>
                    <a:pt x="13167" y="9840"/>
                    <a:pt x="13202" y="9915"/>
                  </a:cubicBezTo>
                  <a:lnTo>
                    <a:pt x="13721" y="11113"/>
                  </a:lnTo>
                  <a:lnTo>
                    <a:pt x="13588" y="11182"/>
                  </a:lnTo>
                  <a:lnTo>
                    <a:pt x="14107" y="8786"/>
                  </a:lnTo>
                  <a:cubicBezTo>
                    <a:pt x="14117" y="8746"/>
                    <a:pt x="14130" y="8711"/>
                    <a:pt x="14146" y="8688"/>
                  </a:cubicBezTo>
                  <a:lnTo>
                    <a:pt x="14665" y="7951"/>
                  </a:lnTo>
                  <a:lnTo>
                    <a:pt x="15185" y="7214"/>
                  </a:lnTo>
                  <a:lnTo>
                    <a:pt x="15705" y="6477"/>
                  </a:lnTo>
                  <a:cubicBezTo>
                    <a:pt x="15718" y="6460"/>
                    <a:pt x="15734" y="6448"/>
                    <a:pt x="15749" y="6454"/>
                  </a:cubicBezTo>
                  <a:lnTo>
                    <a:pt x="16269" y="6546"/>
                  </a:lnTo>
                  <a:lnTo>
                    <a:pt x="16779" y="6454"/>
                  </a:lnTo>
                  <a:lnTo>
                    <a:pt x="16727" y="6506"/>
                  </a:lnTo>
                  <a:lnTo>
                    <a:pt x="17247" y="5308"/>
                  </a:lnTo>
                  <a:cubicBezTo>
                    <a:pt x="17253" y="5297"/>
                    <a:pt x="17258" y="5285"/>
                    <a:pt x="17264" y="5279"/>
                  </a:cubicBezTo>
                  <a:lnTo>
                    <a:pt x="17784" y="4542"/>
                  </a:lnTo>
                  <a:cubicBezTo>
                    <a:pt x="17790" y="4536"/>
                    <a:pt x="17797" y="4525"/>
                    <a:pt x="17803" y="4525"/>
                  </a:cubicBezTo>
                  <a:lnTo>
                    <a:pt x="18353" y="4156"/>
                  </a:lnTo>
                  <a:lnTo>
                    <a:pt x="18302" y="4249"/>
                  </a:lnTo>
                  <a:lnTo>
                    <a:pt x="18821" y="2314"/>
                  </a:lnTo>
                  <a:cubicBezTo>
                    <a:pt x="18833" y="2273"/>
                    <a:pt x="18846" y="2245"/>
                    <a:pt x="18862" y="2227"/>
                  </a:cubicBezTo>
                  <a:lnTo>
                    <a:pt x="19381" y="1675"/>
                  </a:lnTo>
                  <a:lnTo>
                    <a:pt x="19347" y="1749"/>
                  </a:lnTo>
                  <a:lnTo>
                    <a:pt x="19867" y="91"/>
                  </a:lnTo>
                  <a:cubicBezTo>
                    <a:pt x="19899" y="-18"/>
                    <a:pt x="19953" y="-30"/>
                    <a:pt x="19991" y="62"/>
                  </a:cubicBezTo>
                  <a:lnTo>
                    <a:pt x="20511" y="1352"/>
                  </a:lnTo>
                  <a:lnTo>
                    <a:pt x="20417" y="1312"/>
                  </a:lnTo>
                  <a:lnTo>
                    <a:pt x="20937" y="667"/>
                  </a:lnTo>
                  <a:cubicBezTo>
                    <a:pt x="20965" y="632"/>
                    <a:pt x="21000" y="644"/>
                    <a:pt x="21025" y="696"/>
                  </a:cubicBezTo>
                  <a:lnTo>
                    <a:pt x="21544" y="1801"/>
                  </a:lnTo>
                  <a:cubicBezTo>
                    <a:pt x="21586" y="1893"/>
                    <a:pt x="21596" y="2060"/>
                    <a:pt x="21567" y="2187"/>
                  </a:cubicBezTo>
                  <a:cubicBezTo>
                    <a:pt x="21537" y="2314"/>
                    <a:pt x="21479" y="2342"/>
                    <a:pt x="21439" y="2256"/>
                  </a:cubicBezTo>
                  <a:lnTo>
                    <a:pt x="20920" y="1150"/>
                  </a:lnTo>
                  <a:lnTo>
                    <a:pt x="21007" y="1179"/>
                  </a:lnTo>
                  <a:lnTo>
                    <a:pt x="20488" y="1824"/>
                  </a:lnTo>
                  <a:cubicBezTo>
                    <a:pt x="20455" y="1865"/>
                    <a:pt x="20420" y="1847"/>
                    <a:pt x="20394" y="1784"/>
                  </a:cubicBezTo>
                  <a:lnTo>
                    <a:pt x="19874" y="494"/>
                  </a:lnTo>
                  <a:lnTo>
                    <a:pt x="19999" y="465"/>
                  </a:lnTo>
                  <a:lnTo>
                    <a:pt x="19479" y="2124"/>
                  </a:lnTo>
                  <a:cubicBezTo>
                    <a:pt x="19469" y="2158"/>
                    <a:pt x="19458" y="2181"/>
                    <a:pt x="19442" y="2199"/>
                  </a:cubicBezTo>
                  <a:lnTo>
                    <a:pt x="18923" y="2751"/>
                  </a:lnTo>
                  <a:lnTo>
                    <a:pt x="18965" y="2665"/>
                  </a:lnTo>
                  <a:lnTo>
                    <a:pt x="18445" y="4600"/>
                  </a:lnTo>
                  <a:cubicBezTo>
                    <a:pt x="18432" y="4646"/>
                    <a:pt x="18413" y="4680"/>
                    <a:pt x="18393" y="4692"/>
                  </a:cubicBezTo>
                  <a:lnTo>
                    <a:pt x="17843" y="5060"/>
                  </a:lnTo>
                  <a:lnTo>
                    <a:pt x="17862" y="5043"/>
                  </a:lnTo>
                  <a:lnTo>
                    <a:pt x="17342" y="5780"/>
                  </a:lnTo>
                  <a:lnTo>
                    <a:pt x="17360" y="5751"/>
                  </a:lnTo>
                  <a:lnTo>
                    <a:pt x="16840" y="6949"/>
                  </a:lnTo>
                  <a:cubicBezTo>
                    <a:pt x="16825" y="6978"/>
                    <a:pt x="16807" y="7001"/>
                    <a:pt x="16788" y="7001"/>
                  </a:cubicBezTo>
                  <a:lnTo>
                    <a:pt x="16259" y="7093"/>
                  </a:lnTo>
                  <a:lnTo>
                    <a:pt x="15739" y="7001"/>
                  </a:lnTo>
                  <a:lnTo>
                    <a:pt x="15783" y="6978"/>
                  </a:lnTo>
                  <a:lnTo>
                    <a:pt x="15264" y="7715"/>
                  </a:lnTo>
                  <a:lnTo>
                    <a:pt x="14744" y="8452"/>
                  </a:lnTo>
                  <a:lnTo>
                    <a:pt x="14224" y="9189"/>
                  </a:lnTo>
                  <a:lnTo>
                    <a:pt x="14262" y="9091"/>
                  </a:lnTo>
                  <a:lnTo>
                    <a:pt x="13742" y="11487"/>
                  </a:lnTo>
                  <a:cubicBezTo>
                    <a:pt x="13727" y="11550"/>
                    <a:pt x="13706" y="11596"/>
                    <a:pt x="13681" y="11608"/>
                  </a:cubicBezTo>
                  <a:cubicBezTo>
                    <a:pt x="13655" y="11619"/>
                    <a:pt x="13630" y="11602"/>
                    <a:pt x="13609" y="11556"/>
                  </a:cubicBezTo>
                  <a:lnTo>
                    <a:pt x="13089" y="10358"/>
                  </a:lnTo>
                  <a:lnTo>
                    <a:pt x="13202" y="10358"/>
                  </a:lnTo>
                  <a:lnTo>
                    <a:pt x="12682" y="11556"/>
                  </a:lnTo>
                  <a:cubicBezTo>
                    <a:pt x="12678" y="11562"/>
                    <a:pt x="12672" y="11573"/>
                    <a:pt x="12669" y="11579"/>
                  </a:cubicBezTo>
                  <a:lnTo>
                    <a:pt x="12149" y="12408"/>
                  </a:lnTo>
                  <a:lnTo>
                    <a:pt x="12166" y="12368"/>
                  </a:lnTo>
                  <a:lnTo>
                    <a:pt x="11646" y="13750"/>
                  </a:lnTo>
                  <a:cubicBezTo>
                    <a:pt x="11641" y="13767"/>
                    <a:pt x="11635" y="13779"/>
                    <a:pt x="11629" y="13790"/>
                  </a:cubicBezTo>
                  <a:lnTo>
                    <a:pt x="11109" y="14620"/>
                  </a:lnTo>
                  <a:cubicBezTo>
                    <a:pt x="11096" y="14643"/>
                    <a:pt x="11081" y="14648"/>
                    <a:pt x="11065" y="14648"/>
                  </a:cubicBezTo>
                  <a:lnTo>
                    <a:pt x="10515" y="14648"/>
                  </a:lnTo>
                  <a:lnTo>
                    <a:pt x="10542" y="14643"/>
                  </a:lnTo>
                  <a:lnTo>
                    <a:pt x="10022" y="15103"/>
                  </a:lnTo>
                  <a:lnTo>
                    <a:pt x="9493" y="15570"/>
                  </a:lnTo>
                  <a:lnTo>
                    <a:pt x="8973" y="15846"/>
                  </a:lnTo>
                  <a:lnTo>
                    <a:pt x="9004" y="15812"/>
                  </a:lnTo>
                  <a:lnTo>
                    <a:pt x="8488" y="16727"/>
                  </a:lnTo>
                  <a:lnTo>
                    <a:pt x="7968" y="17741"/>
                  </a:lnTo>
                  <a:cubicBezTo>
                    <a:pt x="7955" y="17764"/>
                    <a:pt x="7939" y="17781"/>
                    <a:pt x="7922" y="17781"/>
                  </a:cubicBezTo>
                  <a:lnTo>
                    <a:pt x="7402" y="17873"/>
                  </a:lnTo>
                  <a:lnTo>
                    <a:pt x="7448" y="17833"/>
                  </a:lnTo>
                  <a:lnTo>
                    <a:pt x="6928" y="18846"/>
                  </a:lnTo>
                  <a:cubicBezTo>
                    <a:pt x="6907" y="18881"/>
                    <a:pt x="6885" y="18898"/>
                    <a:pt x="6862" y="18887"/>
                  </a:cubicBezTo>
                  <a:lnTo>
                    <a:pt x="6342" y="18610"/>
                  </a:lnTo>
                  <a:lnTo>
                    <a:pt x="6357" y="18610"/>
                  </a:lnTo>
                  <a:lnTo>
                    <a:pt x="5837" y="18610"/>
                  </a:lnTo>
                  <a:lnTo>
                    <a:pt x="5855" y="18610"/>
                  </a:lnTo>
                  <a:lnTo>
                    <a:pt x="5344" y="18881"/>
                  </a:lnTo>
                  <a:lnTo>
                    <a:pt x="4815" y="19347"/>
                  </a:lnTo>
                  <a:lnTo>
                    <a:pt x="4295" y="19624"/>
                  </a:lnTo>
                  <a:lnTo>
                    <a:pt x="3773" y="19900"/>
                  </a:lnTo>
                  <a:lnTo>
                    <a:pt x="3223" y="20176"/>
                  </a:lnTo>
                  <a:lnTo>
                    <a:pt x="3238" y="20165"/>
                  </a:lnTo>
                  <a:lnTo>
                    <a:pt x="2709" y="20724"/>
                  </a:lnTo>
                  <a:lnTo>
                    <a:pt x="2190" y="21092"/>
                  </a:lnTo>
                  <a:cubicBezTo>
                    <a:pt x="2184" y="21098"/>
                    <a:pt x="2176" y="21098"/>
                    <a:pt x="2169" y="21098"/>
                  </a:cubicBezTo>
                  <a:lnTo>
                    <a:pt x="1660" y="21098"/>
                  </a:lnTo>
                  <a:lnTo>
                    <a:pt x="1141" y="21282"/>
                  </a:lnTo>
                  <a:lnTo>
                    <a:pt x="615" y="21466"/>
                  </a:lnTo>
                  <a:lnTo>
                    <a:pt x="94" y="21558"/>
                  </a:lnTo>
                  <a:cubicBezTo>
                    <a:pt x="46" y="21570"/>
                    <a:pt x="1" y="21455"/>
                    <a:pt x="-1" y="21299"/>
                  </a:cubicBezTo>
                  <a:cubicBezTo>
                    <a:pt x="-4" y="21150"/>
                    <a:pt x="34" y="21017"/>
                    <a:pt x="86" y="21011"/>
                  </a:cubicBezTo>
                  <a:close/>
                </a:path>
              </a:pathLst>
            </a:custGeom>
            <a:solidFill>
              <a:srgbClr val="F9F9F9"/>
            </a:solidFill>
            <a:ln w="4515" cap="flat" cmpd="sng">
              <a:solidFill>
                <a:srgbClr val="F9F9F9"/>
              </a:solidFill>
              <a:prstDash val="solid"/>
              <a:bevel/>
              <a:headEnd/>
              <a:tailEnd/>
            </a:ln>
          </p:spPr>
          <p:txBody>
            <a:bodyPr lIns="0" tIns="0" rIns="0" bIns="0" anchor="ctr"/>
            <a:lstStyle/>
            <a:p>
              <a:endParaRPr lang="en-GB"/>
            </a:p>
          </p:txBody>
        </p:sp>
        <p:sp>
          <p:nvSpPr>
            <p:cNvPr id="7205" name="AutoShape 37"/>
            <p:cNvSpPr>
              <a:spLocks/>
            </p:cNvSpPr>
            <p:nvPr/>
          </p:nvSpPr>
          <p:spPr bwMode="auto">
            <a:xfrm>
              <a:off x="731" y="281"/>
              <a:ext cx="111" cy="27"/>
            </a:xfrm>
            <a:custGeom>
              <a:avLst/>
              <a:gdLst>
                <a:gd name="T0" fmla="*/ 56 w 21600"/>
                <a:gd name="T1" fmla="*/ 13 h 21600"/>
                <a:gd name="T2" fmla="*/ 56 w 21600"/>
                <a:gd name="T3" fmla="*/ 13 h 21600"/>
                <a:gd name="T4" fmla="*/ 56 w 21600"/>
                <a:gd name="T5" fmla="*/ 13 h 21600"/>
                <a:gd name="T6" fmla="*/ 56 w 21600"/>
                <a:gd name="T7" fmla="*/ 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2200">
                  <a:solidFill>
                    <a:srgbClr val="FFFFFF"/>
                  </a:solidFill>
                  <a:latin typeface="Arial" pitchFamily="34" charset="0"/>
                  <a:cs typeface="Arial" pitchFamily="34" charset="0"/>
                  <a:sym typeface="Arial" pitchFamily="34" charset="0"/>
                </a:rPr>
                <a:t>South Asia</a:t>
              </a:r>
              <a:endParaRPr lang="fr-FR"/>
            </a:p>
          </p:txBody>
        </p:sp>
        <p:sp>
          <p:nvSpPr>
            <p:cNvPr id="7206" name="AutoShape 38"/>
            <p:cNvSpPr>
              <a:spLocks/>
            </p:cNvSpPr>
            <p:nvPr/>
          </p:nvSpPr>
          <p:spPr bwMode="auto">
            <a:xfrm>
              <a:off x="689" y="384"/>
              <a:ext cx="140" cy="26"/>
            </a:xfrm>
            <a:custGeom>
              <a:avLst/>
              <a:gdLst>
                <a:gd name="T0" fmla="*/ 70 w 21600"/>
                <a:gd name="T1" fmla="*/ 13 h 21600"/>
                <a:gd name="T2" fmla="*/ 70 w 21600"/>
                <a:gd name="T3" fmla="*/ 13 h 21600"/>
                <a:gd name="T4" fmla="*/ 70 w 21600"/>
                <a:gd name="T5" fmla="*/ 13 h 21600"/>
                <a:gd name="T6" fmla="*/ 70 w 21600"/>
                <a:gd name="T7" fmla="*/ 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2200">
                  <a:solidFill>
                    <a:srgbClr val="2D2D8A"/>
                  </a:solidFill>
                  <a:latin typeface="Arial" pitchFamily="34" charset="0"/>
                  <a:cs typeface="Arial" pitchFamily="34" charset="0"/>
                  <a:sym typeface="Arial" pitchFamily="34" charset="0"/>
                </a:rPr>
                <a:t>Latin America</a:t>
              </a:r>
              <a:endParaRPr lang="fr-FR"/>
            </a:p>
          </p:txBody>
        </p:sp>
        <p:sp>
          <p:nvSpPr>
            <p:cNvPr id="7207" name="AutoShape 39"/>
            <p:cNvSpPr>
              <a:spLocks/>
            </p:cNvSpPr>
            <p:nvPr/>
          </p:nvSpPr>
          <p:spPr bwMode="auto">
            <a:xfrm>
              <a:off x="772" y="0"/>
              <a:ext cx="54" cy="52"/>
            </a:xfrm>
            <a:custGeom>
              <a:avLst/>
              <a:gdLst>
                <a:gd name="T0" fmla="*/ 27 w 21600"/>
                <a:gd name="T1" fmla="*/ 26 h 21600"/>
                <a:gd name="T2" fmla="*/ 27 w 21600"/>
                <a:gd name="T3" fmla="*/ 26 h 21600"/>
                <a:gd name="T4" fmla="*/ 27 w 21600"/>
                <a:gd name="T5" fmla="*/ 26 h 21600"/>
                <a:gd name="T6" fmla="*/ 27 w 21600"/>
                <a:gd name="T7" fmla="*/ 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defTabSz="1300163"/>
              <a:r>
                <a:rPr lang="fr-FR" sz="2200">
                  <a:solidFill>
                    <a:srgbClr val="BBE0E3"/>
                  </a:solidFill>
                  <a:latin typeface="Arial" pitchFamily="34" charset="0"/>
                  <a:cs typeface="Arial" pitchFamily="34" charset="0"/>
                  <a:sym typeface="Arial" pitchFamily="34" charset="0"/>
                </a:rPr>
                <a:t>East</a:t>
              </a:r>
            </a:p>
            <a:p>
              <a:pPr defTabSz="1300163"/>
              <a:r>
                <a:rPr lang="fr-FR" sz="2200">
                  <a:solidFill>
                    <a:srgbClr val="BBE0E3"/>
                  </a:solidFill>
                  <a:latin typeface="Arial" pitchFamily="34" charset="0"/>
                  <a:cs typeface="Arial" pitchFamily="34" charset="0"/>
                  <a:sym typeface="Arial" pitchFamily="34" charset="0"/>
                </a:rPr>
                <a:t>Asia</a:t>
              </a:r>
              <a:endParaRPr lang="fr-FR"/>
            </a:p>
          </p:txBody>
        </p:sp>
      </p:grpSp>
      <p:sp>
        <p:nvSpPr>
          <p:cNvPr id="7201" name="AutoShape 40"/>
          <p:cNvSpPr>
            <a:spLocks/>
          </p:cNvSpPr>
          <p:nvPr/>
        </p:nvSpPr>
        <p:spPr bwMode="auto">
          <a:xfrm>
            <a:off x="1408113" y="776288"/>
            <a:ext cx="11487150" cy="739775"/>
          </a:xfrm>
          <a:custGeom>
            <a:avLst/>
            <a:gdLst>
              <a:gd name="T0" fmla="*/ 5743575 w 21600"/>
              <a:gd name="T1" fmla="*/ 369887 h 21600"/>
              <a:gd name="T2" fmla="*/ 5743575 w 21600"/>
              <a:gd name="T3" fmla="*/ 369887 h 21600"/>
              <a:gd name="T4" fmla="*/ 5743575 w 21600"/>
              <a:gd name="T5" fmla="*/ 369887 h 21600"/>
              <a:gd name="T6" fmla="*/ 5743575 w 21600"/>
              <a:gd name="T7" fmla="*/ 36988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0" tIns="0" rIns="0" bIns="0"/>
          <a:lstStyle/>
          <a:p>
            <a:pPr algn="l" defTabSz="1300163"/>
            <a:r>
              <a:rPr lang="fr-FR" sz="5100" b="1" dirty="0" smtClean="0">
                <a:latin typeface="Arial" pitchFamily="34" charset="0"/>
                <a:cs typeface="Arial" pitchFamily="34" charset="0"/>
                <a:sym typeface="Arial" pitchFamily="34" charset="0"/>
              </a:rPr>
              <a:t>Fertiliser </a:t>
            </a:r>
            <a:r>
              <a:rPr lang="fr-FR" sz="5100" b="1" dirty="0">
                <a:latin typeface="Arial" pitchFamily="34" charset="0"/>
                <a:cs typeface="Arial" pitchFamily="34" charset="0"/>
                <a:sym typeface="Arial" pitchFamily="34" charset="0"/>
              </a:rPr>
              <a:t>use by </a:t>
            </a:r>
            <a:r>
              <a:rPr lang="fr-FR" sz="5100" b="1" dirty="0" err="1">
                <a:latin typeface="Arial" pitchFamily="34" charset="0"/>
                <a:cs typeface="Arial" pitchFamily="34" charset="0"/>
                <a:sym typeface="Arial" pitchFamily="34" charset="0"/>
              </a:rPr>
              <a:t>region</a:t>
            </a:r>
            <a:endParaRPr lang="fr-FR" dirty="0"/>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5" y="802928"/>
            <a:ext cx="11703050" cy="1049536"/>
          </a:xfrm>
        </p:spPr>
        <p:txBody>
          <a:bodyPr/>
          <a:lstStyle/>
          <a:p>
            <a:pPr algn="l"/>
            <a:r>
              <a:rPr lang="en-GB" sz="5100" b="1" kern="1200" dirty="0" smtClean="0">
                <a:latin typeface="Arial" pitchFamily="34" charset="0"/>
                <a:ea typeface="Helvetica Light" charset="0"/>
                <a:cs typeface="Arial" pitchFamily="34" charset="0"/>
                <a:sym typeface="Arial" pitchFamily="34" charset="0"/>
              </a:rPr>
              <a:t>And, of course...</a:t>
            </a:r>
            <a:endParaRPr lang="en-GB" sz="5100" b="1" kern="1200" dirty="0">
              <a:latin typeface="Arial" pitchFamily="34" charset="0"/>
              <a:ea typeface="Helvetica Light" charset="0"/>
              <a:cs typeface="Arial" pitchFamily="34" charset="0"/>
              <a:sym typeface="Arial" pitchFamily="34" charset="0"/>
            </a:endParaRPr>
          </a:p>
        </p:txBody>
      </p:sp>
      <p:pic>
        <p:nvPicPr>
          <p:cNvPr id="100354" name="Picture 2" descr="http://transitionvoice.com/wp-content/uploads/mlo_full_record.png"/>
          <p:cNvPicPr>
            <a:picLocks noChangeAspect="1" noChangeArrowheads="1"/>
          </p:cNvPicPr>
          <p:nvPr/>
        </p:nvPicPr>
        <p:blipFill>
          <a:blip r:embed="rId2" cstate="print"/>
          <a:srcRect/>
          <a:stretch>
            <a:fillRect/>
          </a:stretch>
        </p:blipFill>
        <p:spPr bwMode="auto">
          <a:xfrm>
            <a:off x="155261" y="1852464"/>
            <a:ext cx="12487763" cy="698066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earthobservatory.nasa.gov/Features/Water/images/palmer_drought_trend.png"/>
          <p:cNvPicPr>
            <a:picLocks noChangeAspect="1" noChangeArrowheads="1"/>
          </p:cNvPicPr>
          <p:nvPr/>
        </p:nvPicPr>
        <p:blipFill>
          <a:blip r:embed="rId2" cstate="print"/>
          <a:srcRect/>
          <a:stretch>
            <a:fillRect/>
          </a:stretch>
        </p:blipFill>
        <p:spPr bwMode="auto">
          <a:xfrm>
            <a:off x="957784" y="2059196"/>
            <a:ext cx="11554197" cy="6912768"/>
          </a:xfrm>
          <a:prstGeom prst="rect">
            <a:avLst/>
          </a:prstGeom>
          <a:noFill/>
        </p:spPr>
      </p:pic>
      <p:sp>
        <p:nvSpPr>
          <p:cNvPr id="6" name="TextBox 5"/>
          <p:cNvSpPr txBox="1"/>
          <p:nvPr/>
        </p:nvSpPr>
        <p:spPr>
          <a:xfrm>
            <a:off x="8589604" y="8899956"/>
            <a:ext cx="3211135" cy="369332"/>
          </a:xfrm>
          <a:prstGeom prst="rect">
            <a:avLst/>
          </a:prstGeom>
          <a:noFill/>
        </p:spPr>
        <p:txBody>
          <a:bodyPr wrap="none" rtlCol="0">
            <a:spAutoFit/>
          </a:bodyPr>
          <a:lstStyle/>
          <a:p>
            <a:r>
              <a:rPr lang="en-GB" sz="1800" i="1" dirty="0" smtClean="0"/>
              <a:t>IPCC 4th </a:t>
            </a:r>
            <a:r>
              <a:rPr lang="en-GB" sz="1800" i="1" dirty="0" err="1" smtClean="0"/>
              <a:t>assessement</a:t>
            </a:r>
            <a:r>
              <a:rPr lang="en-GB" sz="1800" i="1" dirty="0" smtClean="0"/>
              <a:t> report</a:t>
            </a:r>
            <a:endParaRPr lang="en-GB" sz="1800" i="1" dirty="0"/>
          </a:p>
        </p:txBody>
      </p:sp>
      <p:sp>
        <p:nvSpPr>
          <p:cNvPr id="7" name="Title 1"/>
          <p:cNvSpPr>
            <a:spLocks noGrp="1"/>
          </p:cNvSpPr>
          <p:nvPr>
            <p:ph type="title"/>
          </p:nvPr>
        </p:nvSpPr>
        <p:spPr>
          <a:xfrm>
            <a:off x="650875" y="802928"/>
            <a:ext cx="11703050" cy="1049536"/>
          </a:xfrm>
        </p:spPr>
        <p:txBody>
          <a:bodyPr/>
          <a:lstStyle/>
          <a:p>
            <a:pPr algn="l"/>
            <a:r>
              <a:rPr lang="en-GB" sz="5100" b="1" kern="1200" dirty="0" smtClean="0">
                <a:latin typeface="Arial" pitchFamily="34" charset="0"/>
                <a:ea typeface="Helvetica Light" charset="0"/>
                <a:cs typeface="Arial" pitchFamily="34" charset="0"/>
                <a:sym typeface="Arial" pitchFamily="34" charset="0"/>
              </a:rPr>
              <a:t>Which, depressingly, leads to...</a:t>
            </a:r>
            <a:endParaRPr lang="en-GB" sz="5100" b="1" kern="1200" dirty="0">
              <a:latin typeface="Arial" pitchFamily="34" charset="0"/>
              <a:ea typeface="Helvetica Light" charset="0"/>
              <a:cs typeface="Arial" pitchFamily="34" charset="0"/>
              <a:sym typeface="Arial" pitchFamily="34" charset="0"/>
            </a:endParaRPr>
          </a:p>
        </p:txBody>
      </p:sp>
    </p:spTree>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342900" marR="0" indent="0" algn="ctr" defTabSz="584200" rtl="0" eaLnBrk="1" fontAlgn="base" latinLnBrk="0" hangingPunct="0">
          <a:lnSpc>
            <a:spcPct val="100000"/>
          </a:lnSpc>
          <a:spcBef>
            <a:spcPct val="0"/>
          </a:spcBef>
          <a:spcAft>
            <a:spcPct val="0"/>
          </a:spcAft>
          <a:buClrTx/>
          <a:buSzTx/>
          <a:buFontTx/>
          <a:buNone/>
          <a:tabLst/>
          <a:defRPr kumimoji="0" lang="fr-FR"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342900" marR="0" indent="0" algn="ctr" defTabSz="584200" rtl="0" eaLnBrk="1" fontAlgn="base" latinLnBrk="0" hangingPunct="0">
          <a:lnSpc>
            <a:spcPct val="100000"/>
          </a:lnSpc>
          <a:spcBef>
            <a:spcPct val="0"/>
          </a:spcBef>
          <a:spcAft>
            <a:spcPct val="0"/>
          </a:spcAft>
          <a:buClrTx/>
          <a:buSzTx/>
          <a:buFontTx/>
          <a:buNone/>
          <a:tabLst/>
          <a:defRPr kumimoji="0" lang="fr-FR"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Office Theme">
  <a:themeElements>
    <a:clrScheme name="">
      <a:dk1>
        <a:srgbClr val="572E2D"/>
      </a:dk1>
      <a:lt1>
        <a:srgbClr val="2A5657"/>
      </a:lt1>
      <a:dk2>
        <a:srgbClr val="42464D"/>
      </a:dk2>
      <a:lt2>
        <a:srgbClr val="D4D6D9"/>
      </a:lt2>
      <a:accent1>
        <a:srgbClr val="095CC4"/>
      </a:accent1>
      <a:accent2>
        <a:srgbClr val="1B8518"/>
      </a:accent2>
      <a:accent3>
        <a:srgbClr val="ACB4B4"/>
      </a:accent3>
      <a:accent4>
        <a:srgbClr val="492625"/>
      </a:accent4>
      <a:accent5>
        <a:srgbClr val="AAB5DE"/>
      </a:accent5>
      <a:accent6>
        <a:srgbClr val="17781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241</TotalTime>
  <Words>1976</Words>
  <Application>Microsoft Macintosh PowerPoint</Application>
  <PresentationFormat>Custom</PresentationFormat>
  <Paragraphs>371</Paragraphs>
  <Slides>62</Slides>
  <Notes>9</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Agroforestry: an essential climate resilience tool  Patrick Worms, ICRAF 2013</vt:lpstr>
      <vt:lpstr>Who are we?</vt:lpstr>
      <vt:lpstr>PowerPoint Presentation</vt:lpstr>
      <vt:lpstr>The context</vt:lpstr>
      <vt:lpstr>Population growth</vt:lpstr>
      <vt:lpstr>PowerPoint Presentation</vt:lpstr>
      <vt:lpstr>PowerPoint Presentation</vt:lpstr>
      <vt:lpstr>And, of course...</vt:lpstr>
      <vt:lpstr>Which, depressingly, leads to...</vt:lpstr>
      <vt:lpstr>The result?</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Oh, and lest we forget...</vt:lpstr>
      <vt:lpstr>PowerPoint Presentation</vt:lpstr>
      <vt:lpstr>The result?</vt:lpstr>
      <vt:lpstr>PowerPoint Presentation</vt:lpstr>
      <vt:lpstr>Or, less emotionally: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Kantché district, Zinder, Niger</vt:lpstr>
      <vt:lpstr>Fertilizer trees can perform better than NPK.</vt:lpstr>
      <vt:lpstr>PowerPoint Presentation</vt:lpstr>
      <vt:lpstr>Fertiliser trees are just one of many kinds of agroforestry.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Sectoral shares of global GHG emissions: land use and ag &gt; 30% ! </vt:lpstr>
      <vt:lpstr>Trees lock up C above and below ground</vt:lpstr>
      <vt:lpstr>Mitigation through trees Carbon potential in various AF systems</vt:lpstr>
      <vt:lpstr>PowerPoint Presentation</vt:lpstr>
      <vt:lpstr>Mapping soil organic carbon </vt:lpstr>
      <vt:lpstr>PowerPoint Presentation</vt:lpstr>
      <vt:lpstr>PowerPoint Presentation</vt:lpstr>
      <vt:lpstr>To get there: Integrate, don’t segregate.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Agroforestry: an essential resilience tool  Patrick Worms, ICRAF</dc:title>
  <dc:subject/>
  <dc:creator>Patrick</dc:creator>
  <cp:keywords/>
  <dc:description/>
  <cp:lastModifiedBy>Office 2004 Test Drive User</cp:lastModifiedBy>
  <cp:revision>16</cp:revision>
  <dcterms:modified xsi:type="dcterms:W3CDTF">2013-11-18T15:15:56Z</dcterms:modified>
  <cp:category/>
</cp:coreProperties>
</file>