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2.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 name="Shape 1"/>
        <p:cNvGrpSpPr/>
        <p:nvPr/>
      </p:nvGrpSpPr>
      <p:grpSpPr>
        <a:xfrm>
          <a:off y="0" x="0"/>
          <a:ext cy="0" cx="0"/>
          <a:chOff y="0" x="0"/>
          <a:chExt cy="0" cx="0"/>
        </a:xfrm>
      </p:grpSpPr>
      <p:sp>
        <p:nvSpPr>
          <p:cNvPr id="2" name="Shape 2"/>
          <p:cNvSpPr/>
          <p:nvPr/>
        </p:nvSpPr>
        <p:spPr>
          <a:xfrm>
            <a:off y="0" x="0"/>
            <a:ext cy="9144000" cx="6858000"/>
          </a:xfrm>
          <a:prstGeom prst="roundRect">
            <a:avLst>
              <a:gd fmla="val 5" name="adj"/>
            </a:avLst>
          </a:prstGeom>
          <a:solidFill>
            <a:srgbClr val="FFFFFF"/>
          </a:solidFill>
          <a:ln>
            <a:noFill/>
          </a:ln>
        </p:spPr>
        <p:txBody>
          <a:bodyPr bIns="45700" rIns="91425" lIns="91425" tIns="45700" anchor="ctr" anchorCtr="0">
            <a:noAutofit/>
          </a:bodyPr>
          <a:lstStyle/>
          <a:p/>
        </p:txBody>
      </p:sp>
      <p:sp>
        <p:nvSpPr>
          <p:cNvPr id="3" name="Shape 3"/>
          <p:cNvSpPr/>
          <p:nvPr/>
        </p:nvSpPr>
        <p:spPr>
          <a:xfrm>
            <a:off y="0" x="0"/>
            <a:ext cy="9144000" cx="6858000"/>
          </a:xfrm>
          <a:prstGeom prst="roundRect">
            <a:avLst>
              <a:gd fmla="val 5" name="adj"/>
            </a:avLst>
          </a:prstGeom>
          <a:solidFill>
            <a:srgbClr val="FFFFFF"/>
          </a:solidFill>
          <a:ln>
            <a:noFill/>
          </a:ln>
        </p:spPr>
        <p:txBody>
          <a:bodyPr bIns="45700" rIns="91425" lIns="91425" tIns="45700" anchor="ctr" anchorCtr="0">
            <a:noAutofit/>
          </a:bodyPr>
          <a:lstStyle/>
          <a:p/>
        </p:txBody>
      </p:sp>
      <p:sp>
        <p:nvSpPr>
          <p:cNvPr id="4" name="Shape 4"/>
          <p:cNvSpPr/>
          <p:nvPr/>
        </p:nvSpPr>
        <p:spPr>
          <a:xfrm>
            <a:off y="0" x="0"/>
            <a:ext cy="9144000" cx="6858000"/>
          </a:xfrm>
          <a:prstGeom prst="roundRect">
            <a:avLst>
              <a:gd fmla="val 5" name="adj"/>
            </a:avLst>
          </a:prstGeom>
          <a:solidFill>
            <a:srgbClr val="FFFFFF"/>
          </a:solidFill>
          <a:ln>
            <a:noFill/>
          </a:ln>
        </p:spPr>
        <p:txBody>
          <a:bodyPr bIns="45700" rIns="91425" lIns="91425" tIns="45700" anchor="ctr" anchorCtr="0">
            <a:noAutofit/>
          </a:bodyPr>
          <a:lstStyle/>
          <a:p/>
        </p:txBody>
      </p:sp>
      <p:sp>
        <p:nvSpPr>
          <p:cNvPr id="5" name="Shape 5"/>
          <p:cNvSpPr/>
          <p:nvPr/>
        </p:nvSpPr>
        <p:spPr>
          <a:xfrm>
            <a:off y="0" x="0"/>
            <a:ext cy="9144000" cx="6858000"/>
          </a:xfrm>
          <a:prstGeom prst="roundRect">
            <a:avLst>
              <a:gd fmla="val 5" name="adj"/>
            </a:avLst>
          </a:prstGeom>
          <a:solidFill>
            <a:srgbClr val="FFFFFF"/>
          </a:solidFill>
          <a:ln>
            <a:noFill/>
          </a:ln>
        </p:spPr>
        <p:txBody>
          <a:bodyPr bIns="45700" rIns="91425" lIns="91425" tIns="45700" anchor="ctr" anchorCtr="0">
            <a:noAutofit/>
          </a:bodyPr>
          <a:lstStyle/>
          <a:p/>
        </p:txBody>
      </p:sp>
      <p:sp>
        <p:nvSpPr>
          <p:cNvPr id="6" name="Shape 6"/>
          <p:cNvSpPr/>
          <p:nvPr/>
        </p:nvSpPr>
        <p:spPr>
          <a:xfrm>
            <a:off y="0" x="0"/>
            <a:ext cy="9144000" cx="6858000"/>
          </a:xfrm>
          <a:prstGeom prst="roundRect">
            <a:avLst>
              <a:gd fmla="val 5" name="adj"/>
            </a:avLst>
          </a:prstGeom>
          <a:solidFill>
            <a:srgbClr val="FFFFFF"/>
          </a:solidFill>
          <a:ln>
            <a:noFill/>
          </a:ln>
        </p:spPr>
        <p:txBody>
          <a:bodyPr bIns="45700" rIns="91425" lIns="91425" tIns="45700" anchor="ctr" anchorCtr="0">
            <a:noAutofit/>
          </a:bodyPr>
          <a:lstStyle/>
          <a:p/>
        </p:txBody>
      </p:sp>
      <p:sp>
        <p:nvSpPr>
          <p:cNvPr id="7" name="Shape 7"/>
          <p:cNvSpPr/>
          <p:nvPr/>
        </p:nvSpPr>
        <p:spPr>
          <a:xfrm>
            <a:off y="0" x="0"/>
            <a:ext cy="9144000" cx="6858000"/>
          </a:xfrm>
          <a:prstGeom prst="roundRect">
            <a:avLst>
              <a:gd fmla="val 5" name="adj"/>
            </a:avLst>
          </a:prstGeom>
          <a:solidFill>
            <a:srgbClr val="FFFFFF"/>
          </a:solidFill>
          <a:ln>
            <a:noFill/>
          </a:ln>
        </p:spPr>
        <p:txBody>
          <a:bodyPr bIns="45700" rIns="91425" lIns="91425" tIns="45700" anchor="ctr" anchorCtr="0">
            <a:noAutofit/>
          </a:bodyPr>
          <a:lstStyle/>
          <a:p/>
        </p:txBody>
      </p:sp>
      <p:sp>
        <p:nvSpPr>
          <p:cNvPr id="8" name="Shape 8"/>
          <p:cNvSpPr/>
          <p:nvPr/>
        </p:nvSpPr>
        <p:spPr>
          <a:xfrm>
            <a:off y="0" x="0"/>
            <a:ext cy="460374" cx="2971799"/>
          </a:xfrm>
          <a:prstGeom prst="rect">
            <a:avLst/>
          </a:prstGeom>
          <a:noFill/>
          <a:ln>
            <a:noFill/>
          </a:ln>
        </p:spPr>
        <p:txBody>
          <a:bodyPr bIns="45700" rIns="91425" lIns="91425" tIns="45700" anchor="ctr" anchorCtr="0">
            <a:noAutofit/>
          </a:bodyPr>
          <a:lstStyle/>
          <a:p/>
        </p:txBody>
      </p:sp>
      <p:sp>
        <p:nvSpPr>
          <p:cNvPr id="9" name="Shape 9"/>
          <p:cNvSpPr txBox="1"/>
          <p:nvPr>
            <p:ph idx="10" type="dt"/>
          </p:nvPr>
        </p:nvSpPr>
        <p:spPr>
          <a:xfrm>
            <a:off y="0" x="3884612"/>
            <a:ext cy="447674" cx="2962275"/>
          </a:xfrm>
          <a:prstGeom prst="rect">
            <a:avLst/>
          </a:prstGeom>
          <a:noFill/>
          <a:ln>
            <a:noFill/>
          </a:ln>
        </p:spPr>
        <p:txBody>
          <a:bodyPr bIns="91425" rIns="91425" lIns="91425" tIns="91425" anchor="t" anchorCtr="0"/>
          <a:lstStyle>
            <a:lvl1pPr algn="r" rtl="0" marR="0" indent="0" marL="0">
              <a:lnSpc>
                <a:spcPct val="100000"/>
              </a:lnSpc>
              <a:defRPr strike="noStrike" u="none" b="0" cap="none" baseline="0" sz="1200" i="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id="10" name="Shape 10"/>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a:noFill/>
          <a:ln w="12600" cap="rnd">
            <a:solidFill>
              <a:srgbClr val="000000"/>
            </a:solidFill>
            <a:prstDash val="solid"/>
            <a:miter/>
            <a:headEnd w="med" len="med" type="none"/>
            <a:tailEnd w="med" len="med" type="none"/>
          </a:ln>
        </p:spPr>
      </p:sp>
      <p:sp>
        <p:nvSpPr>
          <p:cNvPr id="11" name="Shape 11"/>
          <p:cNvSpPr txBox="1"/>
          <p:nvPr>
            <p:ph idx="1" type="body"/>
          </p:nvPr>
        </p:nvSpPr>
        <p:spPr>
          <a:xfrm>
            <a:off y="4343400" x="685800"/>
            <a:ext cy="4105275" cx="5476874"/>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12" name="Shape 12"/>
          <p:cNvSpPr/>
          <p:nvPr/>
        </p:nvSpPr>
        <p:spPr>
          <a:xfrm>
            <a:off y="8683625" x="0"/>
            <a:ext cy="460374" cx="2971799"/>
          </a:xfrm>
          <a:prstGeom prst="rect">
            <a:avLst/>
          </a:prstGeom>
          <a:noFill/>
          <a:ln>
            <a:noFill/>
          </a:ln>
        </p:spPr>
        <p:txBody>
          <a:bodyPr bIns="45700" rIns="91425" lIns="91425" tIns="45700" anchor="ctr" anchorCtr="0">
            <a:noAutofit/>
          </a:bodyPr>
          <a:lstStyle/>
          <a:p/>
        </p:txBody>
      </p:sp>
      <p:sp>
        <p:nvSpPr>
          <p:cNvPr id="13" name="Shape 13"/>
          <p:cNvSpPr txBox="1"/>
          <p:nvPr>
            <p:ph idx="12" type="sldNum"/>
          </p:nvPr>
        </p:nvSpPr>
        <p:spPr>
          <a:xfrm>
            <a:off y="8685211" x="3884612"/>
            <a:ext cy="447674" cx="2962275"/>
          </a:xfrm>
          <a:prstGeom prst="rect">
            <a:avLst/>
          </a:prstGeom>
          <a:noFill/>
          <a:ln>
            <a:noFill/>
          </a:ln>
        </p:spPr>
        <p:txBody>
          <a:bodyPr bIns="91425" rIns="91425" lIns="91425" tIns="91425" anchor="b" anchorCtr="0"/>
          <a:lstStyle>
            <a:lvl1pPr algn="r" rtl="0" marR="0" indent="0" marL="0">
              <a:lnSpc>
                <a:spcPct val="100000"/>
              </a:lnSpc>
              <a:defRPr strike="noStrike" u="none" b="0" cap="none" baseline="0" sz="1200" i="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 name="Shape 33"/>
        <p:cNvGrpSpPr/>
        <p:nvPr/>
      </p:nvGrpSpPr>
      <p:grpSpPr>
        <a:xfrm>
          <a:off y="0" x="0"/>
          <a:ext cy="0" cx="0"/>
          <a:chOff y="0" x="0"/>
          <a:chExt cy="0" cx="0"/>
        </a:xfrm>
      </p:grpSpPr>
      <p:sp>
        <p:nvSpPr>
          <p:cNvPr id="34" name="Shape 34"/>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35" name="Shape 35"/>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36" name="Shape 36"/>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37" name="Shape 37"/>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38" name="Shape 38"/>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2" name="Shape 132"/>
        <p:cNvGrpSpPr/>
        <p:nvPr/>
      </p:nvGrpSpPr>
      <p:grpSpPr>
        <a:xfrm>
          <a:off y="0" x="0"/>
          <a:ext cy="0" cx="0"/>
          <a:chOff y="0" x="0"/>
          <a:chExt cy="0" cx="0"/>
        </a:xfrm>
      </p:grpSpPr>
      <p:sp>
        <p:nvSpPr>
          <p:cNvPr id="133" name="Shape 133"/>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34" name="Shape 134"/>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135" name="Shape 135"/>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136" name="Shape 136"/>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137" name="Shape 137"/>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4" name="Shape 144"/>
        <p:cNvGrpSpPr/>
        <p:nvPr/>
      </p:nvGrpSpPr>
      <p:grpSpPr>
        <a:xfrm>
          <a:off y="0" x="0"/>
          <a:ext cy="0" cx="0"/>
          <a:chOff y="0" x="0"/>
          <a:chExt cy="0" cx="0"/>
        </a:xfrm>
      </p:grpSpPr>
      <p:sp>
        <p:nvSpPr>
          <p:cNvPr id="145" name="Shape 145"/>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46" name="Shape 146"/>
          <p:cNvSpPr txBox="1"/>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lnSpc>
                <a:spcPct val="100000"/>
              </a:lnSpc>
              <a:spcBef>
                <a:spcPts val="400"/>
              </a:spcBef>
              <a:spcAft>
                <a:spcPts val="0"/>
              </a:spcAft>
              <a:buSzPct val="25000"/>
              <a:buFont typeface="Arial"/>
              <a:buNone/>
            </a:pPr>
            <a:r>
              <a:rPr strike="noStrike" u="none" b="1" cap="none" baseline="0" sz="1800" lang="en-US" i="0">
                <a:latin typeface="Arial"/>
                <a:ea typeface="Arial"/>
                <a:cs typeface="Arial"/>
                <a:sym typeface="Arial"/>
              </a:rPr>
              <a:t>La culture du caf éier sous couvert et/ou en association  avec des cultures annuelles n’est pas admise au Burundi et au Rwanda. Le colonisateur voulait maximiser la production en imposant le caf éier en monoculture. Le paillis est vol é aux autres cultures et est mis dans les caf éiers.</a:t>
            </a:r>
          </a:p>
          <a:p>
            <a:r>
              <a:t/>
            </a:r>
          </a:p>
        </p:txBody>
      </p:sp>
      <p:sp>
        <p:nvSpPr>
          <p:cNvPr id="147" name="Shape 147"/>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148" name="Shape 148"/>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149" name="Shape 149"/>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6" name="Shape 156"/>
        <p:cNvGrpSpPr/>
        <p:nvPr/>
      </p:nvGrpSpPr>
      <p:grpSpPr>
        <a:xfrm>
          <a:off y="0" x="0"/>
          <a:ext cy="0" cx="0"/>
          <a:chOff y="0" x="0"/>
          <a:chExt cy="0" cx="0"/>
        </a:xfrm>
      </p:grpSpPr>
      <p:sp>
        <p:nvSpPr>
          <p:cNvPr id="157" name="Shape 157"/>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58" name="Shape 158"/>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159" name="Shape 159"/>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160" name="Shape 160"/>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161" name="Shape 161"/>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8" name="Shape 168"/>
        <p:cNvGrpSpPr/>
        <p:nvPr/>
      </p:nvGrpSpPr>
      <p:grpSpPr>
        <a:xfrm>
          <a:off y="0" x="0"/>
          <a:ext cy="0" cx="0"/>
          <a:chOff y="0" x="0"/>
          <a:chExt cy="0" cx="0"/>
        </a:xfrm>
      </p:grpSpPr>
      <p:sp>
        <p:nvSpPr>
          <p:cNvPr id="169" name="Shape 169"/>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70" name="Shape 170"/>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171" name="Shape 171"/>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172" name="Shape 172"/>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173" name="Shape 173"/>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0" name="Shape 180"/>
        <p:cNvGrpSpPr/>
        <p:nvPr/>
      </p:nvGrpSpPr>
      <p:grpSpPr>
        <a:xfrm>
          <a:off y="0" x="0"/>
          <a:ext cy="0" cx="0"/>
          <a:chOff y="0" x="0"/>
          <a:chExt cy="0" cx="0"/>
        </a:xfrm>
      </p:grpSpPr>
      <p:sp>
        <p:nvSpPr>
          <p:cNvPr id="181" name="Shape 181"/>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82" name="Shape 182"/>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183" name="Shape 183"/>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184" name="Shape 184"/>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185" name="Shape 185"/>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1" name="Shape 191"/>
        <p:cNvGrpSpPr/>
        <p:nvPr/>
      </p:nvGrpSpPr>
      <p:grpSpPr>
        <a:xfrm>
          <a:off y="0" x="0"/>
          <a:ext cy="0" cx="0"/>
          <a:chOff y="0" x="0"/>
          <a:chExt cy="0" cx="0"/>
        </a:xfrm>
      </p:grpSpPr>
      <p:sp>
        <p:nvSpPr>
          <p:cNvPr id="192" name="Shape 192"/>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93" name="Shape 193"/>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194" name="Shape 194"/>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195" name="Shape 195"/>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196" name="Shape 196"/>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3" name="Shape 203"/>
        <p:cNvGrpSpPr/>
        <p:nvPr/>
      </p:nvGrpSpPr>
      <p:grpSpPr>
        <a:xfrm>
          <a:off y="0" x="0"/>
          <a:ext cy="0" cx="0"/>
          <a:chOff y="0" x="0"/>
          <a:chExt cy="0" cx="0"/>
        </a:xfrm>
      </p:grpSpPr>
      <p:sp>
        <p:nvSpPr>
          <p:cNvPr id="204" name="Shape 204"/>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05" name="Shape 205"/>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206" name="Shape 206"/>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207" name="Shape 207"/>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208" name="Shape 208"/>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5" name="Shape 215"/>
        <p:cNvGrpSpPr/>
        <p:nvPr/>
      </p:nvGrpSpPr>
      <p:grpSpPr>
        <a:xfrm>
          <a:off y="0" x="0"/>
          <a:ext cy="0" cx="0"/>
          <a:chOff y="0" x="0"/>
          <a:chExt cy="0" cx="0"/>
        </a:xfrm>
      </p:grpSpPr>
      <p:sp>
        <p:nvSpPr>
          <p:cNvPr id="216" name="Shape 216"/>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17" name="Shape 217"/>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218" name="Shape 218"/>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219" name="Shape 219"/>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220" name="Shape 220"/>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7" name="Shape 227"/>
        <p:cNvGrpSpPr/>
        <p:nvPr/>
      </p:nvGrpSpPr>
      <p:grpSpPr>
        <a:xfrm>
          <a:off y="0" x="0"/>
          <a:ext cy="0" cx="0"/>
          <a:chOff y="0" x="0"/>
          <a:chExt cy="0" cx="0"/>
        </a:xfrm>
      </p:grpSpPr>
      <p:sp>
        <p:nvSpPr>
          <p:cNvPr id="228" name="Shape 228"/>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29" name="Shape 229"/>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230" name="Shape 230"/>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231" name="Shape 231"/>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232" name="Shape 232"/>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8" name="Shape 238"/>
        <p:cNvGrpSpPr/>
        <p:nvPr/>
      </p:nvGrpSpPr>
      <p:grpSpPr>
        <a:xfrm>
          <a:off y="0" x="0"/>
          <a:ext cy="0" cx="0"/>
          <a:chOff y="0" x="0"/>
          <a:chExt cy="0" cx="0"/>
        </a:xfrm>
      </p:grpSpPr>
      <p:sp>
        <p:nvSpPr>
          <p:cNvPr id="239" name="Shape 239"/>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40" name="Shape 240"/>
          <p:cNvSpPr txBox="1"/>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lnSpc>
                <a:spcPct val="100000"/>
              </a:lnSpc>
              <a:spcBef>
                <a:spcPts val="400"/>
              </a:spcBef>
              <a:spcAft>
                <a:spcPts val="0"/>
              </a:spcAft>
              <a:buSzPct val="25000"/>
              <a:buFont typeface="Arial"/>
              <a:buNone/>
            </a:pPr>
            <a:r>
              <a:rPr strike="noStrike" u="none" b="0" cap="none" baseline="0" sz="1800" lang="en-US" i="0">
                <a:latin typeface="Arial"/>
                <a:ea typeface="Arial"/>
                <a:cs typeface="Arial"/>
                <a:sym typeface="Arial"/>
              </a:rPr>
              <a:t>Sur ce balcon, il y a fraicheur, oxygène et dans quelques temps je n’acheterai pas de poivron.</a:t>
            </a:r>
          </a:p>
        </p:txBody>
      </p:sp>
      <p:sp>
        <p:nvSpPr>
          <p:cNvPr id="241" name="Shape 241"/>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242" name="Shape 242"/>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243" name="Shape 243"/>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 name="Shape 44"/>
        <p:cNvGrpSpPr/>
        <p:nvPr/>
      </p:nvGrpSpPr>
      <p:grpSpPr>
        <a:xfrm>
          <a:off y="0" x="0"/>
          <a:ext cy="0" cx="0"/>
          <a:chOff y="0" x="0"/>
          <a:chExt cy="0" cx="0"/>
        </a:xfrm>
      </p:grpSpPr>
      <p:sp>
        <p:nvSpPr>
          <p:cNvPr id="45" name="Shape 45"/>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46" name="Shape 46"/>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47" name="Shape 47"/>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48" name="Shape 48"/>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49" name="Shape 49"/>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9" name="Shape 249"/>
        <p:cNvGrpSpPr/>
        <p:nvPr/>
      </p:nvGrpSpPr>
      <p:grpSpPr>
        <a:xfrm>
          <a:off y="0" x="0"/>
          <a:ext cy="0" cx="0"/>
          <a:chOff y="0" x="0"/>
          <a:chExt cy="0" cx="0"/>
        </a:xfrm>
      </p:grpSpPr>
      <p:sp>
        <p:nvSpPr>
          <p:cNvPr id="250" name="Shape 250"/>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51" name="Shape 251"/>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252" name="Shape 252"/>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253" name="Shape 253"/>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254" name="Shape 254"/>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0" name="Shape 260"/>
        <p:cNvGrpSpPr/>
        <p:nvPr/>
      </p:nvGrpSpPr>
      <p:grpSpPr>
        <a:xfrm>
          <a:off y="0" x="0"/>
          <a:ext cy="0" cx="0"/>
          <a:chOff y="0" x="0"/>
          <a:chExt cy="0" cx="0"/>
        </a:xfrm>
      </p:grpSpPr>
      <p:sp>
        <p:nvSpPr>
          <p:cNvPr id="261" name="Shape 261"/>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62" name="Shape 262"/>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263" name="Shape 263"/>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264" name="Shape 264"/>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265" name="Shape 265"/>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1" name="Shape 271"/>
        <p:cNvGrpSpPr/>
        <p:nvPr/>
      </p:nvGrpSpPr>
      <p:grpSpPr>
        <a:xfrm>
          <a:off y="0" x="0"/>
          <a:ext cy="0" cx="0"/>
          <a:chOff y="0" x="0"/>
          <a:chExt cy="0" cx="0"/>
        </a:xfrm>
      </p:grpSpPr>
      <p:sp>
        <p:nvSpPr>
          <p:cNvPr id="272" name="Shape 272"/>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73" name="Shape 273"/>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274" name="Shape 274"/>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275" name="Shape 275"/>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276" name="Shape 276"/>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1" name="Shape 281"/>
        <p:cNvGrpSpPr/>
        <p:nvPr/>
      </p:nvGrpSpPr>
      <p:grpSpPr>
        <a:xfrm>
          <a:off y="0" x="0"/>
          <a:ext cy="0" cx="0"/>
          <a:chOff y="0" x="0"/>
          <a:chExt cy="0" cx="0"/>
        </a:xfrm>
      </p:grpSpPr>
      <p:sp>
        <p:nvSpPr>
          <p:cNvPr id="282" name="Shape 282"/>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83" name="Shape 283"/>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284" name="Shape 284"/>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285" name="Shape 285"/>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286" name="Shape 286"/>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2" name="Shape 292"/>
        <p:cNvGrpSpPr/>
        <p:nvPr/>
      </p:nvGrpSpPr>
      <p:grpSpPr>
        <a:xfrm>
          <a:off y="0" x="0"/>
          <a:ext cy="0" cx="0"/>
          <a:chOff y="0" x="0"/>
          <a:chExt cy="0" cx="0"/>
        </a:xfrm>
      </p:grpSpPr>
      <p:sp>
        <p:nvSpPr>
          <p:cNvPr id="293" name="Shape 293"/>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294" name="Shape 294"/>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295" name="Shape 295"/>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296" name="Shape 296"/>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297" name="Shape 297"/>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3" name="Shape 303"/>
        <p:cNvGrpSpPr/>
        <p:nvPr/>
      </p:nvGrpSpPr>
      <p:grpSpPr>
        <a:xfrm>
          <a:off y="0" x="0"/>
          <a:ext cy="0" cx="0"/>
          <a:chOff y="0" x="0"/>
          <a:chExt cy="0" cx="0"/>
        </a:xfrm>
      </p:grpSpPr>
      <p:sp>
        <p:nvSpPr>
          <p:cNvPr id="304" name="Shape 304"/>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305" name="Shape 305"/>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306" name="Shape 306"/>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307" name="Shape 307"/>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308" name="Shape 308"/>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 name="Shape 52"/>
        <p:cNvGrpSpPr/>
        <p:nvPr/>
      </p:nvGrpSpPr>
      <p:grpSpPr>
        <a:xfrm>
          <a:off y="0" x="0"/>
          <a:ext cy="0" cx="0"/>
          <a:chOff y="0" x="0"/>
          <a:chExt cy="0" cx="0"/>
        </a:xfrm>
      </p:grpSpPr>
      <p:sp>
        <p:nvSpPr>
          <p:cNvPr id="53" name="Shape 53"/>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54" name="Shape 54"/>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55" name="Shape 55"/>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56" name="Shape 56"/>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 name="Shape 62"/>
        <p:cNvGrpSpPr/>
        <p:nvPr/>
      </p:nvGrpSpPr>
      <p:grpSpPr>
        <a:xfrm>
          <a:off y="0" x="0"/>
          <a:ext cy="0" cx="0"/>
          <a:chOff y="0" x="0"/>
          <a:chExt cy="0" cx="0"/>
        </a:xfrm>
      </p:grpSpPr>
      <p:sp>
        <p:nvSpPr>
          <p:cNvPr id="63" name="Shape 63"/>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64" name="Shape 64"/>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65" name="Shape 65"/>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66" name="Shape 66"/>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67" name="Shape 67"/>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4" name="Shape 74"/>
        <p:cNvGrpSpPr/>
        <p:nvPr/>
      </p:nvGrpSpPr>
      <p:grpSpPr>
        <a:xfrm>
          <a:off y="0" x="0"/>
          <a:ext cy="0" cx="0"/>
          <a:chOff y="0" x="0"/>
          <a:chExt cy="0" cx="0"/>
        </a:xfrm>
      </p:grpSpPr>
      <p:sp>
        <p:nvSpPr>
          <p:cNvPr id="75" name="Shape 75"/>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76" name="Shape 76"/>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77" name="Shape 77"/>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78" name="Shape 78"/>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79" name="Shape 79"/>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5" name="Shape 85"/>
        <p:cNvGrpSpPr/>
        <p:nvPr/>
      </p:nvGrpSpPr>
      <p:grpSpPr>
        <a:xfrm>
          <a:off y="0" x="0"/>
          <a:ext cy="0" cx="0"/>
          <a:chOff y="0" x="0"/>
          <a:chExt cy="0" cx="0"/>
        </a:xfrm>
      </p:grpSpPr>
      <p:sp>
        <p:nvSpPr>
          <p:cNvPr id="86" name="Shape 86"/>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87" name="Shape 87"/>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88" name="Shape 88"/>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89" name="Shape 89"/>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90" name="Shape 90"/>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6" name="Shape 96"/>
        <p:cNvGrpSpPr/>
        <p:nvPr/>
      </p:nvGrpSpPr>
      <p:grpSpPr>
        <a:xfrm>
          <a:off y="0" x="0"/>
          <a:ext cy="0" cx="0"/>
          <a:chOff y="0" x="0"/>
          <a:chExt cy="0" cx="0"/>
        </a:xfrm>
      </p:grpSpPr>
      <p:sp>
        <p:nvSpPr>
          <p:cNvPr id="97" name="Shape 97"/>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98" name="Shape 98"/>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99" name="Shape 99"/>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100" name="Shape 100"/>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101" name="Shape 101"/>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10" name="Shape 110"/>
          <p:cNvSpPr txBox="1"/>
          <p:nvPr/>
        </p:nvSpPr>
        <p:spPr>
          <a:xfrm>
            <a:off y="4343400" x="685800"/>
            <a:ext cy="4106861" cx="5478461"/>
          </a:xfrm>
          <a:prstGeom prst="rect">
            <a:avLst/>
          </a:prstGeom>
          <a:noFill/>
          <a:ln>
            <a:noFill/>
          </a:ln>
        </p:spPr>
        <p:txBody>
          <a:bodyPr bIns="45700" rIns="91425" lIns="91425" tIns="45700" anchor="ctr" anchorCtr="0">
            <a:noAutofit/>
          </a:bodyPr>
          <a:lstStyle/>
          <a:p/>
        </p:txBody>
      </p:sp>
      <p:sp>
        <p:nvSpPr>
          <p:cNvPr id="111" name="Shape 111"/>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112" name="Shape 112"/>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113" name="Shape 113"/>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p:nvPr/>
        </p:nvSpPr>
        <p:spPr>
          <a:xfrm>
            <a:off y="685800" x="1143000"/>
            <a:ext cy="3429000" cx="4572000"/>
          </a:xfrm>
          <a:prstGeom prst="rect">
            <a:avLst/>
          </a:prstGeom>
          <a:solidFill>
            <a:srgbClr val="FFFFFF"/>
          </a:solidFill>
          <a:ln w="9525" cap="rnd">
            <a:solidFill>
              <a:srgbClr val="000000"/>
            </a:solidFill>
            <a:prstDash val="solid"/>
            <a:miter/>
            <a:headEnd w="med" len="med" type="none"/>
            <a:tailEnd w="med" len="med" type="none"/>
          </a:ln>
        </p:spPr>
        <p:txBody>
          <a:bodyPr bIns="45700" rIns="91425" lIns="91425" tIns="45700" anchor="ctr" anchorCtr="0">
            <a:noAutofit/>
          </a:bodyPr>
          <a:lstStyle/>
          <a:p/>
        </p:txBody>
      </p:sp>
      <p:sp>
        <p:nvSpPr>
          <p:cNvPr id="122" name="Shape 122"/>
          <p:cNvSpPr txBox="1"/>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lnSpc>
                <a:spcPct val="100000"/>
              </a:lnSpc>
              <a:spcBef>
                <a:spcPts val="400"/>
              </a:spcBef>
              <a:spcAft>
                <a:spcPts val="0"/>
              </a:spcAft>
              <a:buSzPct val="25000"/>
              <a:buFont typeface="Arial"/>
              <a:buNone/>
            </a:pPr>
            <a:r>
              <a:rPr strike="noStrike" u="none" b="0" cap="none" baseline="0" sz="1800" lang="en-US" i="0">
                <a:latin typeface="Arial"/>
                <a:ea typeface="Arial"/>
                <a:cs typeface="Arial"/>
                <a:sym typeface="Arial"/>
              </a:rPr>
              <a:t>Bananiers et quelques arbres épars dans les concessions. (© Odoul/FAO)  </a:t>
            </a:r>
          </a:p>
        </p:txBody>
      </p:sp>
      <p:sp>
        <p:nvSpPr>
          <p:cNvPr id="123" name="Shape 123"/>
          <p:cNvSpPr txBox="1"/>
          <p:nvPr/>
        </p:nvSpPr>
        <p:spPr>
          <a:xfrm>
            <a:off y="8685211" x="3884612"/>
            <a:ext cy="457200" cx="2971799"/>
          </a:xfrm>
          <a:prstGeom prst="rect">
            <a:avLst/>
          </a:prstGeom>
          <a:noFill/>
          <a:ln>
            <a:noFill/>
          </a:ln>
        </p:spPr>
        <p:txBody>
          <a:bodyPr bIns="46800" rIns="90000" lIns="90000" tIns="46800" anchor="b" anchorCtr="0">
            <a:noAutofit/>
          </a:bodyPr>
          <a:lstStyle/>
          <a:p>
            <a:pPr algn="r" rtl="0" lvl="0" marR="0" indent="0" marL="0">
              <a:lnSpc>
                <a:spcPct val="100000"/>
              </a:lnSpc>
              <a:buSzPct val="25000"/>
              <a:buFont typeface="Arial"/>
              <a:buNone/>
            </a:pPr>
            <a:r>
              <a:rPr strike="noStrike" u="none" b="0" cap="none" baseline="0" sz="1200" lang="en-US" i="0">
                <a:latin typeface="Arial"/>
                <a:ea typeface="Arial"/>
                <a:cs typeface="Arial"/>
                <a:sym typeface="Arial"/>
              </a:rPr>
              <a:t>*</a:t>
            </a:r>
          </a:p>
        </p:txBody>
      </p:sp>
      <p:sp>
        <p:nvSpPr>
          <p:cNvPr id="124" name="Shape 124"/>
          <p:cNvSpPr txBox="1"/>
          <p:nvPr>
            <p:ph idx="1" type="body"/>
          </p:nvPr>
        </p:nvSpPr>
        <p:spPr>
          <a:xfrm>
            <a:off y="4343400" x="685800"/>
            <a:ext cy="4105275" cx="5476874"/>
          </a:xfrm>
          <a:prstGeom prst="rect">
            <a:avLst/>
          </a:prstGeom>
        </p:spPr>
        <p:txBody>
          <a:bodyPr bIns="91425" rIns="91425" lIns="91425" tIns="91425" anchor="ctr" anchorCtr="0">
            <a:noAutofit/>
          </a:bodyPr>
          <a:lstStyle/>
          <a:p/>
        </p:txBody>
      </p:sp>
      <p:sp>
        <p:nvSpPr>
          <p:cNvPr id="125" name="Shape 125"/>
          <p:cNvSpPr/>
          <p:nvPr>
            <p:ph idx="2" type="sldImg"/>
          </p:nvPr>
        </p:nvSpPr>
        <p:spPr>
          <a:xfrm>
            <a:off y="685800" x="1143000"/>
            <a:ext cy="3419474" cx="456247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rgbClr val="FFFFFF"/>
        </a:solidFill>
      </p:bgPr>
    </p:bg>
    <p:spTree>
      <p:nvGrpSpPr>
        <p:cNvPr id="20" name="Shape 20"/>
        <p:cNvGrpSpPr/>
        <p:nvPr/>
      </p:nvGrpSpPr>
      <p:grpSpPr>
        <a:xfrm>
          <a:off y="0" x="0"/>
          <a:ext cy="0" cx="0"/>
          <a:chOff y="0" x="0"/>
          <a:chExt cy="0" cx="0"/>
        </a:xfrm>
      </p:grpSpPr>
      <p:sp>
        <p:nvSpPr>
          <p:cNvPr id="21" name="Shape 21"/>
          <p:cNvSpPr txBox="1"/>
          <p:nvPr>
            <p:ph type="title"/>
          </p:nvPr>
        </p:nvSpPr>
        <p:spPr>
          <a:xfrm>
            <a:off y="128586" x="457200"/>
            <a:ext cy="1433511" cx="8220075"/>
          </a:xfrm>
          <a:prstGeom prst="rect">
            <a:avLst/>
          </a:prstGeom>
          <a:noFill/>
          <a:ln>
            <a:noFill/>
          </a:ln>
        </p:spPr>
        <p:txBody>
          <a:bodyPr bIns="91425" rIns="91425" lIns="91425" tIns="91425" anchor="ctr" anchorCtr="0"/>
          <a:lstStyle>
            <a:lvl1pPr algn="ctr" rtl="0">
              <a:lnSpc>
                <a:spcPct val="100000"/>
              </a:lnSpc>
              <a:spcBef>
                <a:spcPts val="0"/>
              </a:spcBef>
              <a:spcAft>
                <a:spcPts val="0"/>
              </a:spcAft>
              <a:defRPr sz="4400">
                <a:solidFill>
                  <a:srgbClr val="000000"/>
                </a:solidFill>
              </a:defRPr>
            </a:lvl1pPr>
            <a:lvl2pPr algn="ctr" rtl="0" indent="-285750" marL="742950">
              <a:lnSpc>
                <a:spcPct val="100000"/>
              </a:lnSpc>
              <a:spcBef>
                <a:spcPts val="0"/>
              </a:spcBef>
              <a:spcAft>
                <a:spcPts val="0"/>
              </a:spcAft>
              <a:defRPr baseline="0" sz="4400">
                <a:solidFill>
                  <a:srgbClr val="000000"/>
                </a:solidFill>
              </a:defRPr>
            </a:lvl2pPr>
            <a:lvl3pPr algn="ctr" rtl="0" indent="-228600" marL="1143000">
              <a:lnSpc>
                <a:spcPct val="100000"/>
              </a:lnSpc>
              <a:spcBef>
                <a:spcPts val="0"/>
              </a:spcBef>
              <a:spcAft>
                <a:spcPts val="0"/>
              </a:spcAft>
              <a:defRPr baseline="0" sz="4400">
                <a:solidFill>
                  <a:srgbClr val="000000"/>
                </a:solidFill>
              </a:defRPr>
            </a:lvl3pPr>
            <a:lvl4pPr algn="ctr" rtl="0" indent="-228600" marL="1600200">
              <a:lnSpc>
                <a:spcPct val="100000"/>
              </a:lnSpc>
              <a:spcBef>
                <a:spcPts val="0"/>
              </a:spcBef>
              <a:spcAft>
                <a:spcPts val="0"/>
              </a:spcAft>
              <a:defRPr baseline="0" sz="4400">
                <a:solidFill>
                  <a:srgbClr val="000000"/>
                </a:solidFill>
              </a:defRPr>
            </a:lvl4pPr>
            <a:lvl5pPr algn="ctr" rtl="0" indent="-228600" marL="2057400">
              <a:lnSpc>
                <a:spcPct val="100000"/>
              </a:lnSpc>
              <a:spcBef>
                <a:spcPts val="0"/>
              </a:spcBef>
              <a:spcAft>
                <a:spcPts val="0"/>
              </a:spcAft>
              <a:defRPr baseline="0" sz="4400">
                <a:solidFill>
                  <a:srgbClr val="000000"/>
                </a:solidFill>
              </a:defRPr>
            </a:lvl5pPr>
            <a:lvl6pPr algn="ctr" rtl="0" indent="-228600" marL="2514600">
              <a:lnSpc>
                <a:spcPct val="100000"/>
              </a:lnSpc>
              <a:spcBef>
                <a:spcPts val="0"/>
              </a:spcBef>
              <a:spcAft>
                <a:spcPts val="0"/>
              </a:spcAft>
              <a:defRPr sz="4400">
                <a:solidFill>
                  <a:srgbClr val="000000"/>
                </a:solidFill>
              </a:defRPr>
            </a:lvl6pPr>
            <a:lvl7pPr algn="ctr" rtl="0" indent="-228600" marL="2971800">
              <a:lnSpc>
                <a:spcPct val="100000"/>
              </a:lnSpc>
              <a:spcBef>
                <a:spcPts val="0"/>
              </a:spcBef>
              <a:spcAft>
                <a:spcPts val="0"/>
              </a:spcAft>
              <a:defRPr sz="4400">
                <a:solidFill>
                  <a:srgbClr val="000000"/>
                </a:solidFill>
              </a:defRPr>
            </a:lvl7pPr>
            <a:lvl8pPr algn="ctr" rtl="0" indent="-228600" marL="3429000">
              <a:lnSpc>
                <a:spcPct val="100000"/>
              </a:lnSpc>
              <a:spcBef>
                <a:spcPts val="0"/>
              </a:spcBef>
              <a:spcAft>
                <a:spcPts val="0"/>
              </a:spcAft>
              <a:defRPr sz="4400">
                <a:solidFill>
                  <a:srgbClr val="000000"/>
                </a:solidFill>
              </a:defRPr>
            </a:lvl8pPr>
            <a:lvl9pPr algn="ctr" rtl="0" indent="-228600" marL="3886200">
              <a:lnSpc>
                <a:spcPct val="100000"/>
              </a:lnSpc>
              <a:spcBef>
                <a:spcPts val="0"/>
              </a:spcBef>
              <a:spcAft>
                <a:spcPts val="0"/>
              </a:spcAft>
              <a:defRPr sz="4400">
                <a:solidFill>
                  <a:srgbClr val="000000"/>
                </a:solidFill>
              </a:defRPr>
            </a:lvl9pPr>
          </a:lstStyle>
          <a:p/>
        </p:txBody>
      </p:sp>
      <p:sp>
        <p:nvSpPr>
          <p:cNvPr id="22" name="Shape 22"/>
          <p:cNvSpPr txBox="1"/>
          <p:nvPr>
            <p:ph idx="1" type="body"/>
          </p:nvPr>
        </p:nvSpPr>
        <p:spPr>
          <a:xfrm>
            <a:off y="1600200" x="457200"/>
            <a:ext cy="4516436" cx="8220075"/>
          </a:xfrm>
          <a:prstGeom prst="rect">
            <a:avLst/>
          </a:prstGeom>
          <a:noFill/>
          <a:ln>
            <a:noFill/>
          </a:ln>
        </p:spPr>
        <p:txBody>
          <a:bodyPr bIns="91425" rIns="91425" lIns="91425" tIns="91425" anchor="t" anchorCtr="0"/>
          <a:lstStyle>
            <a:lvl1pPr algn="l" rtl="0">
              <a:lnSpc>
                <a:spcPct val="100000"/>
              </a:lnSpc>
              <a:spcBef>
                <a:spcPts val="800"/>
              </a:spcBef>
              <a:spcAft>
                <a:spcPts val="0"/>
              </a:spcAft>
              <a:defRPr sz="3200">
                <a:solidFill>
                  <a:srgbClr val="000000"/>
                </a:solidFill>
              </a:defRPr>
            </a:lvl1pPr>
            <a:lvl2pPr algn="l" rtl="0" indent="-285750" marL="742950">
              <a:lnSpc>
                <a:spcPct val="100000"/>
              </a:lnSpc>
              <a:spcBef>
                <a:spcPts val="700"/>
              </a:spcBef>
              <a:spcAft>
                <a:spcPts val="0"/>
              </a:spcAft>
              <a:defRPr baseline="0" sz="2800">
                <a:solidFill>
                  <a:srgbClr val="000000"/>
                </a:solidFill>
              </a:defRPr>
            </a:lvl2pPr>
            <a:lvl3pPr algn="l" rtl="0" indent="-228600" marL="1143000">
              <a:lnSpc>
                <a:spcPct val="100000"/>
              </a:lnSpc>
              <a:spcBef>
                <a:spcPts val="600"/>
              </a:spcBef>
              <a:spcAft>
                <a:spcPts val="0"/>
              </a:spcAft>
              <a:defRPr baseline="0" sz="2400">
                <a:solidFill>
                  <a:srgbClr val="000000"/>
                </a:solidFill>
              </a:defRPr>
            </a:lvl3pPr>
            <a:lvl4pPr algn="l" rtl="0" indent="-228600" marL="1600200">
              <a:lnSpc>
                <a:spcPct val="100000"/>
              </a:lnSpc>
              <a:spcBef>
                <a:spcPts val="500"/>
              </a:spcBef>
              <a:spcAft>
                <a:spcPts val="0"/>
              </a:spcAft>
              <a:defRPr baseline="0" sz="2000">
                <a:solidFill>
                  <a:srgbClr val="000000"/>
                </a:solidFill>
              </a:defRPr>
            </a:lvl4pPr>
            <a:lvl5pPr algn="l" rtl="0" indent="-228600" marL="2057400">
              <a:lnSpc>
                <a:spcPct val="100000"/>
              </a:lnSpc>
              <a:spcBef>
                <a:spcPts val="500"/>
              </a:spcBef>
              <a:spcAft>
                <a:spcPts val="0"/>
              </a:spcAft>
              <a:defRPr baseline="0" sz="2000">
                <a:solidFill>
                  <a:srgbClr val="000000"/>
                </a:solidFill>
              </a:defRPr>
            </a:lvl5pPr>
            <a:lvl6pPr algn="l" rtl="0" indent="-228600" marL="2514600">
              <a:lnSpc>
                <a:spcPct val="100000"/>
              </a:lnSpc>
              <a:spcBef>
                <a:spcPts val="500"/>
              </a:spcBef>
              <a:spcAft>
                <a:spcPts val="0"/>
              </a:spcAft>
              <a:defRPr sz="3200">
                <a:solidFill>
                  <a:srgbClr val="000000"/>
                </a:solidFill>
              </a:defRPr>
            </a:lvl6pPr>
            <a:lvl7pPr algn="l" rtl="0" indent="-228600" marL="2971800">
              <a:lnSpc>
                <a:spcPct val="100000"/>
              </a:lnSpc>
              <a:spcBef>
                <a:spcPts val="500"/>
              </a:spcBef>
              <a:spcAft>
                <a:spcPts val="0"/>
              </a:spcAft>
              <a:defRPr sz="3200">
                <a:solidFill>
                  <a:srgbClr val="000000"/>
                </a:solidFill>
              </a:defRPr>
            </a:lvl7pPr>
            <a:lvl8pPr algn="l" rtl="0" indent="-228600" marL="3429000">
              <a:lnSpc>
                <a:spcPct val="100000"/>
              </a:lnSpc>
              <a:spcBef>
                <a:spcPts val="500"/>
              </a:spcBef>
              <a:spcAft>
                <a:spcPts val="0"/>
              </a:spcAft>
              <a:defRPr sz="3200">
                <a:solidFill>
                  <a:srgbClr val="000000"/>
                </a:solidFill>
              </a:defRPr>
            </a:lvl8pPr>
            <a:lvl9pPr algn="l" rtl="0" indent="-228600" marL="3886200">
              <a:lnSpc>
                <a:spcPct val="100000"/>
              </a:lnSpc>
              <a:spcBef>
                <a:spcPts val="500"/>
              </a:spcBef>
              <a:spcAft>
                <a:spcPts val="0"/>
              </a:spcAft>
              <a:defRPr sz="3200">
                <a:solidFill>
                  <a:srgbClr val="000000"/>
                </a:solidFill>
              </a:defRPr>
            </a:lvl9pPr>
          </a:lstStyle>
          <a:p/>
        </p:txBody>
      </p:sp>
      <p:sp>
        <p:nvSpPr>
          <p:cNvPr id="23" name="Shape 23"/>
          <p:cNvSpPr txBox="1"/>
          <p:nvPr>
            <p:ph idx="10" type="dt"/>
          </p:nvPr>
        </p:nvSpPr>
        <p:spPr>
          <a:xfrm>
            <a:off y="6356350" x="457200"/>
            <a:ext cy="355600" cx="2124074"/>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98989"/>
                </a:solidFill>
              </a:defRPr>
            </a:lvl1pPr>
            <a:lvl2pPr>
              <a:defRPr/>
            </a:lvl2pPr>
            <a:lvl3pPr>
              <a:defRPr/>
            </a:lvl3pPr>
            <a:lvl4pPr>
              <a:defRPr/>
            </a:lvl4pPr>
            <a:lvl5pPr>
              <a:defRPr/>
            </a:lvl5pPr>
            <a:lvl6pPr>
              <a:defRPr/>
            </a:lvl6pPr>
            <a:lvl7pPr>
              <a:defRPr/>
            </a:lvl7pPr>
            <a:lvl8pPr>
              <a:defRPr/>
            </a:lvl8pPr>
            <a:lvl9pPr>
              <a:defRPr/>
            </a:lvl9pPr>
          </a:lstStyle>
          <a:p/>
        </p:txBody>
      </p:sp>
      <p:sp>
        <p:nvSpPr>
          <p:cNvPr id="24" name="Shape 24"/>
          <p:cNvSpPr txBox="1"/>
          <p:nvPr>
            <p:ph idx="12" type="sldNum"/>
          </p:nvPr>
        </p:nvSpPr>
        <p:spPr>
          <a:xfrm>
            <a:off y="6356350" x="6553200"/>
            <a:ext cy="355600" cx="2124074"/>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98989"/>
                </a:solidFill>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1.xml" Type="http://schemas.openxmlformats.org/officeDocument/2006/relationships/theme" Id="rId2"/><Relationship Target="../slideLayouts/slideLayout1.xml" Type="http://schemas.openxmlformats.org/officeDocument/2006/relationships/slideLayout" Id="rId1"/></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4" name="Shape 14"/>
        <p:cNvGrpSpPr/>
        <p:nvPr/>
      </p:nvGrpSpPr>
      <p:grpSpPr>
        <a:xfrm>
          <a:off y="0" x="0"/>
          <a:ext cy="0" cx="0"/>
          <a:chOff y="0" x="0"/>
          <a:chExt cy="0" cx="0"/>
        </a:xfrm>
      </p:grpSpPr>
      <p:sp>
        <p:nvSpPr>
          <p:cNvPr id="15" name="Shape 15"/>
          <p:cNvSpPr txBox="1"/>
          <p:nvPr>
            <p:ph type="title"/>
          </p:nvPr>
        </p:nvSpPr>
        <p:spPr>
          <a:xfrm>
            <a:off y="128586" x="457200"/>
            <a:ext cy="1433511" cx="8220075"/>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1pPr>
            <a:lvl2pPr algn="ctr" rtl="0" marR="0" indent="-285750" marL="74295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2pPr>
            <a:lvl3pPr algn="ctr" rtl="0" marR="0" indent="-228600" marL="114300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3pPr>
            <a:lvl4pPr algn="ctr" rtl="0" marR="0" indent="-228600" marL="160020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4pPr>
            <a:lvl5pPr algn="ctr" rtl="0" marR="0" indent="-228600" marL="205740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5pPr>
            <a:lvl6pPr algn="ctr" rtl="0" marR="0" indent="-228600" marL="251460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6pPr>
            <a:lvl7pPr algn="ctr" rtl="0" marR="0" indent="-228600" marL="297180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7pPr>
            <a:lvl8pPr algn="ctr" rtl="0" marR="0" indent="-228600" marL="342900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8pPr>
            <a:lvl9pPr algn="ctr" rtl="0" marR="0" indent="-228600" marL="3886200">
              <a:lnSpc>
                <a:spcPct val="100000"/>
              </a:lnSpc>
              <a:spcBef>
                <a:spcPts val="0"/>
              </a:spcBef>
              <a:spcAft>
                <a:spcPts val="0"/>
              </a:spcAft>
              <a:defRPr strike="noStrike" u="none" b="0" cap="none" baseline="0" sz="4400" i="0">
                <a:solidFill>
                  <a:srgbClr val="000000"/>
                </a:solidFill>
                <a:latin typeface="Arial"/>
                <a:ea typeface="Arial"/>
                <a:cs typeface="Arial"/>
                <a:sym typeface="Arial"/>
              </a:defRPr>
            </a:lvl9pPr>
          </a:lstStyle>
          <a:p/>
        </p:txBody>
      </p:sp>
      <p:sp>
        <p:nvSpPr>
          <p:cNvPr id="16" name="Shape 16"/>
          <p:cNvSpPr txBox="1"/>
          <p:nvPr>
            <p:ph idx="1" type="body"/>
          </p:nvPr>
        </p:nvSpPr>
        <p:spPr>
          <a:xfrm>
            <a:off y="1600200" x="457200"/>
            <a:ext cy="4516436" cx="8220075"/>
          </a:xfrm>
          <a:prstGeom prst="rect">
            <a:avLst/>
          </a:prstGeom>
          <a:noFill/>
          <a:ln>
            <a:noFill/>
          </a:ln>
        </p:spPr>
        <p:txBody>
          <a:bodyPr bIns="91425" rIns="91425" lIns="91425" tIns="91425" anchor="t" anchorCtr="0"/>
          <a:lstStyle>
            <a:lvl1pPr algn="l" rtl="0" marR="0" indent="0" marL="0">
              <a:lnSpc>
                <a:spcPct val="100000"/>
              </a:lnSpc>
              <a:spcBef>
                <a:spcPts val="800"/>
              </a:spcBef>
              <a:spcAft>
                <a:spcPts val="0"/>
              </a:spcAft>
              <a:defRPr strike="noStrike" u="none" b="0" cap="none" baseline="0" sz="3200" i="0">
                <a:solidFill>
                  <a:srgbClr val="000000"/>
                </a:solidFill>
                <a:latin typeface="Arial"/>
                <a:ea typeface="Arial"/>
                <a:cs typeface="Arial"/>
                <a:sym typeface="Arial"/>
              </a:defRPr>
            </a:lvl1pPr>
            <a:lvl2pPr algn="l" rtl="0" marR="0" indent="-285750" marL="742950">
              <a:lnSpc>
                <a:spcPct val="100000"/>
              </a:lnSpc>
              <a:spcBef>
                <a:spcPts val="700"/>
              </a:spcBef>
              <a:spcAft>
                <a:spcPts val="0"/>
              </a:spcAft>
              <a:defRPr strike="noStrike" u="none" b="0" cap="none" baseline="0" sz="2800" i="0">
                <a:solidFill>
                  <a:srgbClr val="000000"/>
                </a:solidFill>
                <a:latin typeface="Arial"/>
                <a:ea typeface="Arial"/>
                <a:cs typeface="Arial"/>
                <a:sym typeface="Arial"/>
              </a:defRPr>
            </a:lvl2pPr>
            <a:lvl3pPr algn="l" rtl="0" marR="0" indent="-228600" marL="1143000">
              <a:lnSpc>
                <a:spcPct val="100000"/>
              </a:lnSpc>
              <a:spcBef>
                <a:spcPts val="600"/>
              </a:spcBef>
              <a:spcAft>
                <a:spcPts val="0"/>
              </a:spcAft>
              <a:defRPr strike="noStrike" u="none" b="0" cap="none" baseline="0" sz="2400" i="0">
                <a:solidFill>
                  <a:srgbClr val="000000"/>
                </a:solidFill>
                <a:latin typeface="Arial"/>
                <a:ea typeface="Arial"/>
                <a:cs typeface="Arial"/>
                <a:sym typeface="Arial"/>
              </a:defRPr>
            </a:lvl3pPr>
            <a:lvl4pPr algn="l" rtl="0" marR="0" indent="-228600" marL="1600200">
              <a:lnSpc>
                <a:spcPct val="100000"/>
              </a:lnSpc>
              <a:spcBef>
                <a:spcPts val="500"/>
              </a:spcBef>
              <a:spcAft>
                <a:spcPts val="0"/>
              </a:spcAft>
              <a:defRPr strike="noStrike" u="none" b="0" cap="none" baseline="0" sz="2000" i="0">
                <a:solidFill>
                  <a:srgbClr val="000000"/>
                </a:solidFill>
                <a:latin typeface="Arial"/>
                <a:ea typeface="Arial"/>
                <a:cs typeface="Arial"/>
                <a:sym typeface="Arial"/>
              </a:defRPr>
            </a:lvl4pPr>
            <a:lvl5pPr algn="l" rtl="0" marR="0" indent="-228600" marL="2057400">
              <a:lnSpc>
                <a:spcPct val="100000"/>
              </a:lnSpc>
              <a:spcBef>
                <a:spcPts val="500"/>
              </a:spcBef>
              <a:spcAft>
                <a:spcPts val="0"/>
              </a:spcAft>
              <a:defRPr strike="noStrike" u="none" b="0" cap="none" baseline="0" sz="2000" i="0">
                <a:solidFill>
                  <a:srgbClr val="000000"/>
                </a:solidFill>
                <a:latin typeface="Arial"/>
                <a:ea typeface="Arial"/>
                <a:cs typeface="Arial"/>
                <a:sym typeface="Arial"/>
              </a:defRPr>
            </a:lvl5pPr>
            <a:lvl6pPr algn="l" rtl="0" marR="0" indent="-228600" marL="2514600">
              <a:lnSpc>
                <a:spcPct val="100000"/>
              </a:lnSpc>
              <a:spcBef>
                <a:spcPts val="500"/>
              </a:spcBef>
              <a:spcAft>
                <a:spcPts val="0"/>
              </a:spcAft>
              <a:defRPr strike="noStrike" u="none" b="0" cap="none" baseline="0" sz="3200" i="0">
                <a:solidFill>
                  <a:srgbClr val="000000"/>
                </a:solidFill>
                <a:latin typeface="Arial"/>
                <a:ea typeface="Arial"/>
                <a:cs typeface="Arial"/>
                <a:sym typeface="Arial"/>
              </a:defRPr>
            </a:lvl6pPr>
            <a:lvl7pPr algn="l" rtl="0" marR="0" indent="-228600" marL="2971800">
              <a:lnSpc>
                <a:spcPct val="100000"/>
              </a:lnSpc>
              <a:spcBef>
                <a:spcPts val="500"/>
              </a:spcBef>
              <a:spcAft>
                <a:spcPts val="0"/>
              </a:spcAft>
              <a:defRPr strike="noStrike" u="none" b="0" cap="none" baseline="0" sz="3200" i="0">
                <a:solidFill>
                  <a:srgbClr val="000000"/>
                </a:solidFill>
                <a:latin typeface="Arial"/>
                <a:ea typeface="Arial"/>
                <a:cs typeface="Arial"/>
                <a:sym typeface="Arial"/>
              </a:defRPr>
            </a:lvl7pPr>
            <a:lvl8pPr algn="l" rtl="0" marR="0" indent="-228600" marL="3429000">
              <a:lnSpc>
                <a:spcPct val="100000"/>
              </a:lnSpc>
              <a:spcBef>
                <a:spcPts val="500"/>
              </a:spcBef>
              <a:spcAft>
                <a:spcPts val="0"/>
              </a:spcAft>
              <a:defRPr strike="noStrike" u="none" b="0" cap="none" baseline="0" sz="3200" i="0">
                <a:solidFill>
                  <a:srgbClr val="000000"/>
                </a:solidFill>
                <a:latin typeface="Arial"/>
                <a:ea typeface="Arial"/>
                <a:cs typeface="Arial"/>
                <a:sym typeface="Arial"/>
              </a:defRPr>
            </a:lvl8pPr>
            <a:lvl9pPr algn="l" rtl="0" marR="0" indent="-228600" marL="3886200">
              <a:lnSpc>
                <a:spcPct val="100000"/>
              </a:lnSpc>
              <a:spcBef>
                <a:spcPts val="500"/>
              </a:spcBef>
              <a:spcAft>
                <a:spcPts val="0"/>
              </a:spcAft>
              <a:defRPr strike="noStrike" u="none" b="0" cap="none" baseline="0" sz="3200" i="0">
                <a:solidFill>
                  <a:srgbClr val="000000"/>
                </a:solidFill>
                <a:latin typeface="Arial"/>
                <a:ea typeface="Arial"/>
                <a:cs typeface="Arial"/>
                <a:sym typeface="Arial"/>
              </a:defRPr>
            </a:lvl9pPr>
          </a:lstStyle>
          <a:p/>
        </p:txBody>
      </p:sp>
      <p:sp>
        <p:nvSpPr>
          <p:cNvPr id="17" name="Shape 17"/>
          <p:cNvSpPr txBox="1"/>
          <p:nvPr>
            <p:ph idx="10" type="dt"/>
          </p:nvPr>
        </p:nvSpPr>
        <p:spPr>
          <a:xfrm>
            <a:off y="6356350" x="457200"/>
            <a:ext cy="355600" cx="2124074"/>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98989"/>
                </a:solidFill>
              </a:defRPr>
            </a:lvl1pPr>
            <a:lvl2pPr>
              <a:defRPr/>
            </a:lvl2pPr>
            <a:lvl3pPr>
              <a:defRPr/>
            </a:lvl3pPr>
            <a:lvl4pPr>
              <a:defRPr/>
            </a:lvl4pPr>
            <a:lvl5pPr>
              <a:defRPr/>
            </a:lvl5pPr>
            <a:lvl6pPr>
              <a:defRPr/>
            </a:lvl6pPr>
            <a:lvl7pPr>
              <a:defRPr/>
            </a:lvl7pPr>
            <a:lvl8pPr>
              <a:defRPr/>
            </a:lvl8pPr>
            <a:lvl9pPr>
              <a:defRPr/>
            </a:lvl9pPr>
          </a:lstStyle>
          <a:p/>
        </p:txBody>
      </p:sp>
      <p:sp>
        <p:nvSpPr>
          <p:cNvPr id="18" name="Shape 18"/>
          <p:cNvSpPr/>
          <p:nvPr/>
        </p:nvSpPr>
        <p:spPr>
          <a:xfrm>
            <a:off y="6308725" x="3124200"/>
            <a:ext cy="460374" cx="2895600"/>
          </a:xfrm>
          <a:prstGeom prst="rect">
            <a:avLst/>
          </a:prstGeom>
          <a:noFill/>
          <a:ln>
            <a:noFill/>
          </a:ln>
        </p:spPr>
        <p:txBody>
          <a:bodyPr bIns="45700" rIns="91425" lIns="91425" tIns="45700" anchor="ctr" anchorCtr="0">
            <a:noAutofit/>
          </a:bodyPr>
          <a:lstStyle/>
          <a:p/>
        </p:txBody>
      </p:sp>
      <p:sp>
        <p:nvSpPr>
          <p:cNvPr id="19" name="Shape 19"/>
          <p:cNvSpPr txBox="1"/>
          <p:nvPr>
            <p:ph idx="12" type="sldNum"/>
          </p:nvPr>
        </p:nvSpPr>
        <p:spPr>
          <a:xfrm>
            <a:off y="6356350" x="6553200"/>
            <a:ext cy="355600" cx="2124074"/>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98989"/>
                </a:solidFill>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48" r:id="rId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 Target="../media/image05.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 Target="../media/image02.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 Target="../media/image07.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 Target="../media/image11.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xml" Type="http://schemas.openxmlformats.org/officeDocument/2006/relationships/slideLayout" Id="rId1"/><Relationship Target="../media/image06.jp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 Target="../media/image03.jp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xml" Type="http://schemas.openxmlformats.org/officeDocument/2006/relationships/slideLayout" Id="rId1"/><Relationship Target="../media/image08.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1.xml" Type="http://schemas.openxmlformats.org/officeDocument/2006/relationships/slideLayout" Id="rId1"/><Relationship Target="../media/image08.jp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1.xml" Type="http://schemas.openxmlformats.org/officeDocument/2006/relationships/slideLayout" Id="rId1"/><Relationship Target="../media/image15.jp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xml" Type="http://schemas.openxmlformats.org/officeDocument/2006/relationships/slideLayout" Id="rId1"/><Relationship Target="../media/image18.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xml" Type="http://schemas.openxmlformats.org/officeDocument/2006/relationships/slideLayout" Id="rId1"/><Relationship Target="../media/image19.jp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xml" Type="http://schemas.openxmlformats.org/officeDocument/2006/relationships/slideLayout" Id="rId1"/><Relationship Target="../media/image12.png" Type="http://schemas.openxmlformats.org/officeDocument/2006/relationships/image" Id="rId4"/><Relationship Target="../media/image10.jp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1.xml" Type="http://schemas.openxmlformats.org/officeDocument/2006/relationships/slideLayout" Id="rId1"/><Relationship Target="../media/image14.jpg" Type="http://schemas.openxmlformats.org/officeDocument/2006/relationships/image" Id="rId4"/><Relationship Target="../media/image13.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xml" Type="http://schemas.openxmlformats.org/officeDocument/2006/relationships/slideLayout" Id="rId1"/><Relationship Target="../media/image16.jp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xml" Type="http://schemas.openxmlformats.org/officeDocument/2006/relationships/slideLayout" Id="rId1"/><Relationship Target="../media/image17.jp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xml" Type="http://schemas.openxmlformats.org/officeDocument/2006/relationships/slideLayout" Id="rId1"/><Relationship Target="http://lifecyclesproject.ca/" Type="http://schemas.openxmlformats.org/officeDocument/2006/relationships/hyperlink" TargetMode="External" Id="rId4"/><Relationship Target="http://portlandfruit.org/" Type="http://schemas.openxmlformats.org/officeDocument/2006/relationships/hyperlink" TargetMode="External" Id="rId3"/><Relationship Target="http://www.notfarfromthetree.org/" Type="http://schemas.openxmlformats.org/officeDocument/2006/relationships/hyperlink" TargetMode="External" Id="rId6"/><Relationship Target="http://www.northyorkharvest.com/" Type="http://schemas.openxmlformats.org/officeDocument/2006/relationships/hyperlink" TargetMode="External" Id="rId5"/><Relationship Target="../media/image01.png" Type="http://schemas.openxmlformats.org/officeDocument/2006/relationships/image" Id="rId8"/><Relationship Target="http://pousses.blogspot.com/" Type="http://schemas.openxmlformats.org/officeDocument/2006/relationships/hyperlink" TargetMode="External" Id="rId7"/></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xml" Type="http://schemas.openxmlformats.org/officeDocument/2006/relationships/slideLayout" Id="rId1"/><Relationship Target="../media/image09.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00.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04.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5" name="Shape 25"/>
        <p:cNvGrpSpPr/>
        <p:nvPr/>
      </p:nvGrpSpPr>
      <p:grpSpPr>
        <a:xfrm>
          <a:off y="0" x="0"/>
          <a:ext cy="0" cx="0"/>
          <a:chOff y="0" x="0"/>
          <a:chExt cy="0" cx="0"/>
        </a:xfrm>
      </p:grpSpPr>
      <p:sp>
        <p:nvSpPr>
          <p:cNvPr id="26" name="Shape 26"/>
          <p:cNvSpPr txBox="1"/>
          <p:nvPr/>
        </p:nvSpPr>
        <p:spPr>
          <a:xfrm>
            <a:off y="900112" x="687387"/>
            <a:ext cy="1470024" cx="77724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4000" lang="en-US" i="0">
                <a:solidFill>
                  <a:srgbClr val="000000"/>
                </a:solidFill>
                <a:latin typeface="Arial"/>
                <a:ea typeface="Arial"/>
                <a:cs typeface="Arial"/>
                <a:sym typeface="Arial"/>
              </a:rPr>
              <a:t>AGROFORESTERIE</a:t>
            </a:r>
          </a:p>
        </p:txBody>
      </p:sp>
      <p:sp>
        <p:nvSpPr>
          <p:cNvPr id="27" name="Shape 27"/>
          <p:cNvSpPr txBox="1"/>
          <p:nvPr/>
        </p:nvSpPr>
        <p:spPr>
          <a:xfrm>
            <a:off y="1979611" x="1158875"/>
            <a:ext cy="1392236" cx="6400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SzPct val="25000"/>
              <a:buNone/>
            </a:pPr>
            <a:r>
              <a:rPr strike="noStrike" u="none" b="0" cap="none" baseline="0" sz="1800" lang="en-US" i="0">
                <a:solidFill>
                  <a:srgbClr val="000000"/>
                </a:solidFill>
                <a:latin typeface="Arial"/>
                <a:ea typeface="Arial"/>
                <a:cs typeface="Arial"/>
                <a:sym typeface="Arial"/>
              </a:rPr>
              <a:t>
</a:t>
            </a:r>
          </a:p>
        </p:txBody>
      </p:sp>
      <p:sp>
        <p:nvSpPr>
          <p:cNvPr id="28" name="Shape 28"/>
          <p:cNvSpPr txBox="1"/>
          <p:nvPr/>
        </p:nvSpPr>
        <p:spPr>
          <a:xfrm>
            <a:off y="1979611" x="1158875"/>
            <a:ext cy="1392236" cx="6400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SzPct val="25000"/>
              <a:buNone/>
            </a:pPr>
            <a:r>
              <a:rPr strike="noStrike" u="none" b="0" cap="none" baseline="0" sz="1800" lang="en-US" i="0">
                <a:solidFill>
                  <a:srgbClr val="000000"/>
                </a:solidFill>
                <a:latin typeface="Arial"/>
                <a:ea typeface="Arial"/>
                <a:cs typeface="Arial"/>
                <a:sym typeface="Arial"/>
              </a:rPr>
              <a:t>
</a:t>
            </a:r>
          </a:p>
        </p:txBody>
      </p:sp>
      <p:sp>
        <p:nvSpPr>
          <p:cNvPr id="29" name="Shape 29"/>
          <p:cNvSpPr txBox="1"/>
          <p:nvPr/>
        </p:nvSpPr>
        <p:spPr>
          <a:xfrm>
            <a:off y="2519361" x="720725"/>
            <a:ext cy="2878137" cx="7772400"/>
          </a:xfrm>
          <a:prstGeom prst="rect">
            <a:avLst/>
          </a:prstGeom>
          <a:noFill/>
          <a:ln>
            <a:noFill/>
          </a:ln>
        </p:spPr>
        <p:txBody>
          <a:bodyPr bIns="45700" rIns="91425" lIns="91425" tIns="45700" anchor="ctr" anchorCtr="0">
            <a:noAutofit/>
          </a:bodyPr>
          <a:lstStyle/>
          <a:p>
            <a:pPr algn="ctr" rtl="0" lvl="0" marR="0" indent="0" marL="0">
              <a:lnSpc>
                <a:spcPct val="150000"/>
              </a:lnSpc>
              <a:spcBef>
                <a:spcPts val="0"/>
              </a:spcBef>
              <a:spcAft>
                <a:spcPts val="0"/>
              </a:spcAft>
              <a:buClr>
                <a:srgbClr val="000000"/>
              </a:buClr>
              <a:buSzPct val="25000"/>
              <a:buFont typeface="Arial"/>
              <a:buNone/>
            </a:pPr>
            <a:r>
              <a:rPr strike="noStrike" u="none" b="0" cap="none" baseline="0" sz="2200" lang="en-US" i="0">
                <a:solidFill>
                  <a:srgbClr val="000000"/>
                </a:solidFill>
                <a:latin typeface="Arial"/>
                <a:ea typeface="Arial"/>
                <a:cs typeface="Arial"/>
                <a:sym typeface="Arial"/>
              </a:rPr>
              <a:t>Par</a:t>
            </a:r>
            <a:br>
              <a:rPr strike="noStrike" u="none" b="0" cap="none" baseline="0" sz="2200" lang="en-US" i="0">
                <a:solidFill>
                  <a:srgbClr val="000000"/>
                </a:solidFill>
                <a:latin typeface="Arial"/>
                <a:ea typeface="Arial"/>
                <a:cs typeface="Arial"/>
                <a:sym typeface="Arial"/>
              </a:rPr>
            </a:br>
            <a:r>
              <a:rPr strike="noStrike" u="none" b="0" cap="none" baseline="0" sz="2200" lang="en-US" i="0">
                <a:solidFill>
                  <a:srgbClr val="000000"/>
                </a:solidFill>
                <a:latin typeface="Arial"/>
                <a:ea typeface="Arial"/>
                <a:cs typeface="Arial"/>
                <a:sym typeface="Arial"/>
              </a:rPr>
              <a:t>Venant Nahayo </a:t>
            </a:r>
            <a:br>
              <a:rPr strike="noStrike" u="none" b="0" cap="none" baseline="0" sz="2200" lang="en-US" i="0">
                <a:solidFill>
                  <a:srgbClr val="000000"/>
                </a:solidFill>
                <a:latin typeface="Arial"/>
                <a:ea typeface="Arial"/>
                <a:cs typeface="Arial"/>
                <a:sym typeface="Arial"/>
              </a:rPr>
            </a:br>
            <a:r>
              <a:rPr strike="noStrike" u="none" b="0" cap="none" baseline="0" sz="2200" lang="en-US" i="0">
                <a:solidFill>
                  <a:srgbClr val="000000"/>
                </a:solidFill>
                <a:latin typeface="Arial"/>
                <a:ea typeface="Arial"/>
                <a:cs typeface="Arial"/>
                <a:sym typeface="Arial"/>
              </a:rPr>
              <a:t>et</a:t>
            </a:r>
          </a:p>
          <a:p>
            <a:pPr algn="ctr" rtl="0" lvl="0" marR="0" indent="0" marL="0">
              <a:lnSpc>
                <a:spcPct val="150000"/>
              </a:lnSpc>
              <a:spcBef>
                <a:spcPts val="0"/>
              </a:spcBef>
              <a:spcAft>
                <a:spcPts val="0"/>
              </a:spcAft>
              <a:buClr>
                <a:srgbClr val="000000"/>
              </a:buClr>
              <a:buSzPct val="25000"/>
              <a:buFont typeface="Arial"/>
              <a:buNone/>
            </a:pPr>
            <a:r>
              <a:rPr strike="noStrike" u="none" b="0" cap="none" baseline="0" sz="2200" lang="en-US" i="0">
                <a:solidFill>
                  <a:srgbClr val="000000"/>
                </a:solidFill>
                <a:latin typeface="Arial"/>
                <a:ea typeface="Arial"/>
                <a:cs typeface="Arial"/>
                <a:sym typeface="Arial"/>
              </a:rPr>
              <a:t>Jonathan Guaya</a:t>
            </a:r>
          </a:p>
        </p:txBody>
      </p:sp>
      <p:pic>
        <p:nvPicPr>
          <p:cNvPr id="30" name="Shape 30"/>
          <p:cNvPicPr preferRelativeResize="0"/>
          <p:nvPr/>
        </p:nvPicPr>
        <p:blipFill>
          <a:blip r:embed="rId3"/>
          <a:stretch>
            <a:fillRect/>
          </a:stretch>
        </p:blipFill>
        <p:spPr>
          <a:xfrm>
            <a:off y="2519361" x="608012"/>
            <a:ext cy="3594099" cx="2524124"/>
          </a:xfrm>
          <a:prstGeom prst="rect">
            <a:avLst/>
          </a:prstGeom>
        </p:spPr>
      </p:pic>
      <p:pic>
        <p:nvPicPr>
          <p:cNvPr id="31" name="Shape 31"/>
          <p:cNvPicPr preferRelativeResize="0"/>
          <p:nvPr/>
        </p:nvPicPr>
        <p:blipFill>
          <a:blip r:embed="rId3"/>
          <a:stretch>
            <a:fillRect/>
          </a:stretch>
        </p:blipFill>
        <p:spPr>
          <a:xfrm>
            <a:off y="2520950" x="608012"/>
            <a:ext cy="3594099" cx="2524124"/>
          </a:xfrm>
          <a:prstGeom prst="rect">
            <a:avLst/>
          </a:prstGeom>
        </p:spPr>
      </p:pic>
      <p:pic>
        <p:nvPicPr>
          <p:cNvPr id="32" name="Shape 32"/>
          <p:cNvPicPr preferRelativeResize="0"/>
          <p:nvPr/>
        </p:nvPicPr>
        <p:blipFill>
          <a:blip r:embed="rId3"/>
          <a:stretch>
            <a:fillRect/>
          </a:stretch>
        </p:blipFill>
        <p:spPr>
          <a:xfrm>
            <a:off y="2555875" x="6116637"/>
            <a:ext cy="3594099" cx="2524124"/>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26" name="Shape 126"/>
        <p:cNvGrpSpPr/>
        <p:nvPr/>
      </p:nvGrpSpPr>
      <p:grpSpPr>
        <a:xfrm>
          <a:off y="0" x="0"/>
          <a:ext cy="0" cx="0"/>
          <a:chOff y="0" x="0"/>
          <a:chExt cy="0" cx="0"/>
        </a:xfrm>
      </p:grpSpPr>
      <p:sp>
        <p:nvSpPr>
          <p:cNvPr id="127" name="Shape 127"/>
          <p:cNvSpPr txBox="1"/>
          <p:nvPr/>
        </p:nvSpPr>
        <p:spPr>
          <a:xfrm>
            <a:off y="4900612" x="914400"/>
            <a:ext cy="814386" cx="7315200"/>
          </a:xfrm>
          <a:prstGeom prst="rect">
            <a:avLst/>
          </a:prstGeom>
          <a:noFill/>
          <a:ln>
            <a:noFill/>
          </a:ln>
        </p:spPr>
        <p:txBody>
          <a:bodyPr bIns="45700" rIns="91425" lIns="91425" tIns="45700" anchor="b"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2000" lang="en-US" i="0">
                <a:solidFill>
                  <a:srgbClr val="000000"/>
                </a:solidFill>
                <a:latin typeface="Arial"/>
                <a:ea typeface="Arial"/>
                <a:cs typeface="Arial"/>
                <a:sym typeface="Arial"/>
              </a:rPr>
              <a:t>Déforestation à Rwegura (Burundi)</a:t>
            </a:r>
          </a:p>
        </p:txBody>
      </p:sp>
      <p:grpSp>
        <p:nvGrpSpPr>
          <p:cNvPr id="128" name="Shape 128"/>
          <p:cNvGrpSpPr/>
          <p:nvPr/>
        </p:nvGrpSpPr>
        <p:grpSpPr>
          <a:xfrm>
            <a:off y="612775" x="1792286"/>
            <a:ext cy="4114800" cx="5486399"/>
            <a:chOff y="612775" x="1792286"/>
            <a:chExt cy="4114800" cx="5486399"/>
          </a:xfrm>
        </p:grpSpPr>
        <p:pic>
          <p:nvPicPr>
            <p:cNvPr id="129" name="Shape 129"/>
            <p:cNvPicPr preferRelativeResize="0"/>
            <p:nvPr/>
          </p:nvPicPr>
          <p:blipFill>
            <a:blip r:embed="rId3"/>
            <a:stretch>
              <a:fillRect/>
            </a:stretch>
          </p:blipFill>
          <p:spPr>
            <a:xfrm>
              <a:off y="612775" x="1792286"/>
              <a:ext cy="4114800" cx="5486399"/>
            </a:xfrm>
            <a:prstGeom prst="rect">
              <a:avLst/>
            </a:prstGeom>
          </p:spPr>
        </p:pic>
        <p:sp>
          <p:nvSpPr>
            <p:cNvPr id="130" name="Shape 130"/>
            <p:cNvSpPr/>
            <p:nvPr/>
          </p:nvSpPr>
          <p:spPr>
            <a:xfrm>
              <a:off y="612775" x="1792286"/>
              <a:ext cy="4114800" cx="5486399"/>
            </a:xfrm>
            <a:prstGeom prst="rect">
              <a:avLst/>
            </a:prstGeom>
            <a:noFill/>
            <a:ln>
              <a:noFill/>
            </a:ln>
          </p:spPr>
          <p:txBody>
            <a:bodyPr bIns="45700" rIns="91425" lIns="91425" tIns="45700" anchor="ctr" anchorCtr="0">
              <a:noAutofit/>
            </a:bodyPr>
            <a:lstStyle/>
            <a:p/>
          </p:txBody>
        </p:sp>
      </p:grpSp>
      <p:sp>
        <p:nvSpPr>
          <p:cNvPr id="131" name="Shape 131"/>
          <p:cNvSpPr txBox="1"/>
          <p:nvPr/>
        </p:nvSpPr>
        <p:spPr>
          <a:xfrm>
            <a:off y="5643562" x="914400"/>
            <a:ext cy="1000125" cx="7315200"/>
          </a:xfrm>
          <a:prstGeom prst="rect">
            <a:avLst/>
          </a:prstGeom>
          <a:noFill/>
          <a:ln>
            <a:noFill/>
          </a:ln>
        </p:spPr>
        <p:txBody>
          <a:bodyPr bIns="45700" rIns="91425" lIns="91425" tIns="45700" anchor="t" anchorCtr="0">
            <a:noAutofit/>
          </a:bodyPr>
          <a:lstStyle/>
          <a:p>
            <a:pPr algn="l" rtl="0" lvl="0" marR="0" indent="0" marL="0">
              <a:lnSpc>
                <a:spcPct val="100000"/>
              </a:lnSpc>
              <a:spcBef>
                <a:spcPts val="400"/>
              </a:spcBef>
              <a:spcAft>
                <a:spcPts val="0"/>
              </a:spcAft>
              <a:buClr>
                <a:srgbClr val="000000"/>
              </a:buClr>
              <a:buSzPct val="25000"/>
              <a:buFont typeface="Arial"/>
              <a:buNone/>
            </a:pPr>
            <a:r>
              <a:rPr strike="noStrike" u="none" b="0" cap="none" baseline="0" sz="1800" lang="en-US" i="0">
                <a:solidFill>
                  <a:srgbClr val="000000"/>
                </a:solidFill>
                <a:latin typeface="Arial"/>
                <a:ea typeface="Arial"/>
                <a:cs typeface="Arial"/>
                <a:sym typeface="Arial"/>
              </a:rPr>
              <a:t>
</a:t>
            </a:r>
            <a:r>
              <a:rPr strike="noStrike" u="none" b="1" cap="none" baseline="0" sz="1800" lang="en-US" i="0">
                <a:solidFill>
                  <a:srgbClr val="000000"/>
                </a:solidFill>
                <a:latin typeface="Arial"/>
                <a:ea typeface="Arial"/>
                <a:cs typeface="Arial"/>
                <a:sym typeface="Arial"/>
              </a:rPr>
              <a:t>Les plantations de thé  ont remplacé  la foret.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38" name="Shape 138"/>
        <p:cNvGrpSpPr/>
        <p:nvPr/>
      </p:nvGrpSpPr>
      <p:grpSpPr>
        <a:xfrm>
          <a:off y="0" x="0"/>
          <a:ext cy="0" cx="0"/>
          <a:chOff y="0" x="0"/>
          <a:chExt cy="0" cx="0"/>
        </a:xfrm>
      </p:grpSpPr>
      <p:sp>
        <p:nvSpPr>
          <p:cNvPr id="139" name="Shape 139"/>
          <p:cNvSpPr txBox="1"/>
          <p:nvPr/>
        </p:nvSpPr>
        <p:spPr>
          <a:xfrm>
            <a:off y="5214937" x="914400"/>
            <a:ext cy="785811" cx="7315200"/>
          </a:xfrm>
          <a:prstGeom prst="rect">
            <a:avLst/>
          </a:prstGeom>
          <a:noFill/>
          <a:ln>
            <a:noFill/>
          </a:ln>
        </p:spPr>
        <p:txBody>
          <a:bodyPr bIns="45700" rIns="91425" lIns="91425" tIns="45700" anchor="b"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2000" lang="en-US" i="0">
                <a:solidFill>
                  <a:srgbClr val="000000"/>
                </a:solidFill>
                <a:latin typeface="Arial"/>
                <a:ea typeface="Arial"/>
                <a:cs typeface="Arial"/>
                <a:sym typeface="Arial"/>
              </a:rPr>
              <a:t>Production de café sous ombrage, Costa Rica. (© Harmand/Cirad)</a:t>
            </a:r>
          </a:p>
        </p:txBody>
      </p:sp>
      <p:grpSp>
        <p:nvGrpSpPr>
          <p:cNvPr id="140" name="Shape 140"/>
          <p:cNvGrpSpPr/>
          <p:nvPr/>
        </p:nvGrpSpPr>
        <p:grpSpPr>
          <a:xfrm>
            <a:off y="66675" x="68261"/>
            <a:ext cy="4576762" cx="9001125"/>
            <a:chOff y="66675" x="68261"/>
            <a:chExt cy="4576762" cx="9001125"/>
          </a:xfrm>
        </p:grpSpPr>
        <p:pic>
          <p:nvPicPr>
            <p:cNvPr id="141" name="Shape 141"/>
            <p:cNvPicPr preferRelativeResize="0"/>
            <p:nvPr/>
          </p:nvPicPr>
          <p:blipFill>
            <a:blip r:embed="rId3"/>
            <a:stretch>
              <a:fillRect/>
            </a:stretch>
          </p:blipFill>
          <p:spPr>
            <a:xfrm>
              <a:off y="66675" x="68261"/>
              <a:ext cy="4576762" cx="9001125"/>
            </a:xfrm>
            <a:prstGeom prst="rect">
              <a:avLst/>
            </a:prstGeom>
          </p:spPr>
        </p:pic>
        <p:sp>
          <p:nvSpPr>
            <p:cNvPr id="142" name="Shape 142"/>
            <p:cNvSpPr/>
            <p:nvPr/>
          </p:nvSpPr>
          <p:spPr>
            <a:xfrm>
              <a:off y="66675" x="68261"/>
              <a:ext cy="4576761" cx="9001125"/>
            </a:xfrm>
            <a:prstGeom prst="rect">
              <a:avLst/>
            </a:prstGeom>
            <a:noFill/>
            <a:ln>
              <a:noFill/>
            </a:ln>
          </p:spPr>
          <p:txBody>
            <a:bodyPr bIns="45700" rIns="91425" lIns="91425" tIns="45700" anchor="ctr" anchorCtr="0">
              <a:noAutofit/>
            </a:bodyPr>
            <a:lstStyle/>
            <a:p/>
          </p:txBody>
        </p:sp>
      </p:grpSp>
      <p:sp>
        <p:nvSpPr>
          <p:cNvPr id="143" name="Shape 143"/>
          <p:cNvSpPr/>
          <p:nvPr/>
        </p:nvSpPr>
        <p:spPr>
          <a:xfrm>
            <a:off y="5367337" x="1792286"/>
            <a:ext cy="1133474" cx="5486399"/>
          </a:xfrm>
          <a:prstGeom prst="rect">
            <a:avLst/>
          </a:prstGeom>
          <a:noFill/>
          <a:ln>
            <a:noFill/>
          </a:ln>
        </p:spPr>
        <p:txBody>
          <a:bodyPr bIns="45700" rIns="91425" lIns="91425" tIns="45700" anchor="ctr" anchorCtr="0">
            <a:noAutofit/>
          </a:bodyPr>
          <a:lstStyle/>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50" name="Shape 150"/>
        <p:cNvGrpSpPr/>
        <p:nvPr/>
      </p:nvGrpSpPr>
      <p:grpSpPr>
        <a:xfrm>
          <a:off y="0" x="0"/>
          <a:ext cy="0" cx="0"/>
          <a:chOff y="0" x="0"/>
          <a:chExt cy="0" cx="0"/>
        </a:xfrm>
      </p:grpSpPr>
      <p:sp>
        <p:nvSpPr>
          <p:cNvPr id="151" name="Shape 151"/>
          <p:cNvSpPr txBox="1"/>
          <p:nvPr/>
        </p:nvSpPr>
        <p:spPr>
          <a:xfrm>
            <a:off y="4665662" x="1792286"/>
            <a:ext cy="701674" cx="5486399"/>
          </a:xfrm>
          <a:prstGeom prst="rect">
            <a:avLst/>
          </a:prstGeom>
          <a:noFill/>
          <a:ln>
            <a:noFill/>
          </a:ln>
        </p:spPr>
        <p:txBody>
          <a:bodyPr bIns="45700" rIns="91425" lIns="91425" tIns="45700" anchor="b"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2000" lang="en-US" i="0">
                <a:solidFill>
                  <a:srgbClr val="000000"/>
                </a:solidFill>
                <a:latin typeface="Arial"/>
                <a:ea typeface="Arial"/>
                <a:cs typeface="Arial"/>
                <a:sym typeface="Arial"/>
              </a:rPr>
              <a:t>Photo NV: Commune Murwi au Burundi</a:t>
            </a:r>
          </a:p>
        </p:txBody>
      </p:sp>
      <p:grpSp>
        <p:nvGrpSpPr>
          <p:cNvPr id="152" name="Shape 152"/>
          <p:cNvGrpSpPr/>
          <p:nvPr/>
        </p:nvGrpSpPr>
        <p:grpSpPr>
          <a:xfrm>
            <a:off y="612775" x="1792286"/>
            <a:ext cy="4114800" cx="5486399"/>
            <a:chOff y="612775" x="1792286"/>
            <a:chExt cy="4114800" cx="5486399"/>
          </a:xfrm>
        </p:grpSpPr>
        <p:pic>
          <p:nvPicPr>
            <p:cNvPr id="153" name="Shape 153"/>
            <p:cNvPicPr preferRelativeResize="0"/>
            <p:nvPr/>
          </p:nvPicPr>
          <p:blipFill>
            <a:blip r:embed="rId3"/>
            <a:stretch>
              <a:fillRect/>
            </a:stretch>
          </p:blipFill>
          <p:spPr>
            <a:xfrm>
              <a:off y="612775" x="1792286"/>
              <a:ext cy="4114799" cx="5486399"/>
            </a:xfrm>
            <a:prstGeom prst="rect">
              <a:avLst/>
            </a:prstGeom>
          </p:spPr>
        </p:pic>
        <p:sp>
          <p:nvSpPr>
            <p:cNvPr id="154" name="Shape 154"/>
            <p:cNvSpPr/>
            <p:nvPr/>
          </p:nvSpPr>
          <p:spPr>
            <a:xfrm>
              <a:off y="612775" x="1792286"/>
              <a:ext cy="4114800" cx="5486399"/>
            </a:xfrm>
            <a:prstGeom prst="rect">
              <a:avLst/>
            </a:prstGeom>
            <a:noFill/>
            <a:ln>
              <a:noFill/>
            </a:ln>
          </p:spPr>
          <p:txBody>
            <a:bodyPr bIns="45700" rIns="91425" lIns="91425" tIns="45700" anchor="ctr" anchorCtr="0">
              <a:noAutofit/>
            </a:bodyPr>
            <a:lstStyle/>
            <a:p/>
          </p:txBody>
        </p:sp>
      </p:grpSp>
      <p:sp>
        <p:nvSpPr>
          <p:cNvPr id="155" name="Shape 155"/>
          <p:cNvSpPr txBox="1"/>
          <p:nvPr/>
        </p:nvSpPr>
        <p:spPr>
          <a:xfrm>
            <a:off y="5367337" x="1792286"/>
            <a:ext cy="804861" cx="5486399"/>
          </a:xfrm>
          <a:prstGeom prst="rect">
            <a:avLst/>
          </a:prstGeom>
          <a:noFill/>
          <a:ln>
            <a:noFill/>
          </a:ln>
        </p:spPr>
        <p:txBody>
          <a:bodyPr bIns="45700" rIns="91425" lIns="91425" tIns="45700" anchor="t" anchorCtr="0">
            <a:noAutofit/>
          </a:bodyPr>
          <a:lstStyle/>
          <a:p>
            <a:pPr algn="l" rtl="0" lvl="0" marR="0" indent="0" marL="0">
              <a:lnSpc>
                <a:spcPct val="100000"/>
              </a:lnSpc>
              <a:spcBef>
                <a:spcPts val="300"/>
              </a:spcBef>
              <a:spcAft>
                <a:spcPts val="0"/>
              </a:spcAft>
              <a:buClr>
                <a:srgbClr val="000000"/>
              </a:buClr>
              <a:buSzPct val="25000"/>
              <a:buFont typeface="Arial"/>
              <a:buNone/>
            </a:pPr>
            <a:r>
              <a:rPr strike="noStrike" u="none" b="0" cap="none" baseline="0" sz="1400" lang="en-US" i="0">
                <a:solidFill>
                  <a:srgbClr val="000000"/>
                </a:solidFill>
                <a:latin typeface="Arial"/>
                <a:ea typeface="Arial"/>
                <a:cs typeface="Arial"/>
                <a:sym typeface="Arial"/>
              </a:rPr>
              <a:t>Agroforesterie sur les routes et autour des cases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62" name="Shape 162"/>
        <p:cNvGrpSpPr/>
        <p:nvPr/>
      </p:nvGrpSpPr>
      <p:grpSpPr>
        <a:xfrm>
          <a:off y="0" x="0"/>
          <a:ext cy="0" cx="0"/>
          <a:chOff y="0" x="0"/>
          <a:chExt cy="0" cx="0"/>
        </a:xfrm>
      </p:grpSpPr>
      <p:sp>
        <p:nvSpPr>
          <p:cNvPr id="163" name="Shape 163"/>
          <p:cNvSpPr txBox="1"/>
          <p:nvPr/>
        </p:nvSpPr>
        <p:spPr>
          <a:xfrm>
            <a:off y="4800600" x="1792286"/>
            <a:ext cy="566736" cx="5486399"/>
          </a:xfrm>
          <a:prstGeom prst="rect">
            <a:avLst/>
          </a:prstGeom>
          <a:noFill/>
          <a:ln>
            <a:noFill/>
          </a:ln>
        </p:spPr>
        <p:txBody>
          <a:bodyPr bIns="45700" rIns="91425" lIns="91425" tIns="45700" anchor="b"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2000" lang="en-US" i="0">
                <a:solidFill>
                  <a:srgbClr val="000000"/>
                </a:solidFill>
                <a:latin typeface="Arial"/>
                <a:ea typeface="Arial"/>
                <a:cs typeface="Arial"/>
                <a:sym typeface="Arial"/>
              </a:rPr>
              <a:t>Photo NV prise le 11/1/2004</a:t>
            </a:r>
          </a:p>
        </p:txBody>
      </p:sp>
      <p:grpSp>
        <p:nvGrpSpPr>
          <p:cNvPr id="164" name="Shape 164"/>
          <p:cNvGrpSpPr/>
          <p:nvPr/>
        </p:nvGrpSpPr>
        <p:grpSpPr>
          <a:xfrm>
            <a:off y="612775" x="1792286"/>
            <a:ext cy="4114800" cx="5486399"/>
            <a:chOff y="612775" x="1792286"/>
            <a:chExt cy="4114800" cx="5486399"/>
          </a:xfrm>
        </p:grpSpPr>
        <p:pic>
          <p:nvPicPr>
            <p:cNvPr id="165" name="Shape 165"/>
            <p:cNvPicPr preferRelativeResize="0"/>
            <p:nvPr/>
          </p:nvPicPr>
          <p:blipFill>
            <a:blip r:embed="rId3"/>
            <a:stretch>
              <a:fillRect/>
            </a:stretch>
          </p:blipFill>
          <p:spPr>
            <a:xfrm>
              <a:off y="612775" x="1792286"/>
              <a:ext cy="4114799" cx="5486399"/>
            </a:xfrm>
            <a:prstGeom prst="rect">
              <a:avLst/>
            </a:prstGeom>
          </p:spPr>
        </p:pic>
        <p:sp>
          <p:nvSpPr>
            <p:cNvPr id="166" name="Shape 166"/>
            <p:cNvSpPr/>
            <p:nvPr/>
          </p:nvSpPr>
          <p:spPr>
            <a:xfrm>
              <a:off y="612775" x="1792286"/>
              <a:ext cy="4114800" cx="5486399"/>
            </a:xfrm>
            <a:prstGeom prst="rect">
              <a:avLst/>
            </a:prstGeom>
            <a:noFill/>
            <a:ln>
              <a:noFill/>
            </a:ln>
          </p:spPr>
          <p:txBody>
            <a:bodyPr bIns="45700" rIns="91425" lIns="91425" tIns="45700" anchor="ctr" anchorCtr="0">
              <a:noAutofit/>
            </a:bodyPr>
            <a:lstStyle/>
            <a:p/>
          </p:txBody>
        </p:sp>
      </p:grpSp>
      <p:sp>
        <p:nvSpPr>
          <p:cNvPr id="167" name="Shape 167"/>
          <p:cNvSpPr txBox="1"/>
          <p:nvPr/>
        </p:nvSpPr>
        <p:spPr>
          <a:xfrm>
            <a:off y="5367337" x="1792286"/>
            <a:ext cy="804861" cx="5486399"/>
          </a:xfrm>
          <a:prstGeom prst="rect">
            <a:avLst/>
          </a:prstGeom>
          <a:noFill/>
          <a:ln>
            <a:noFill/>
          </a:ln>
        </p:spPr>
        <p:txBody>
          <a:bodyPr bIns="45700" rIns="91425" lIns="91425" tIns="45700" anchor="t" anchorCtr="0">
            <a:noAutofit/>
          </a:bodyPr>
          <a:lstStyle/>
          <a:p>
            <a:pPr algn="l" rtl="0" lvl="0" marR="0" indent="0" marL="0">
              <a:lnSpc>
                <a:spcPct val="100000"/>
              </a:lnSpc>
              <a:spcBef>
                <a:spcPts val="300"/>
              </a:spcBef>
              <a:spcAft>
                <a:spcPts val="0"/>
              </a:spcAft>
              <a:buClr>
                <a:srgbClr val="000000"/>
              </a:buClr>
              <a:buSzPct val="25000"/>
              <a:buFont typeface="Arial"/>
              <a:buNone/>
            </a:pPr>
            <a:r>
              <a:rPr strike="noStrike" u="none" b="1" cap="none" baseline="0" sz="1400" lang="en-US" i="0">
                <a:solidFill>
                  <a:srgbClr val="000000"/>
                </a:solidFill>
                <a:latin typeface="Arial"/>
                <a:ea typeface="Arial"/>
                <a:cs typeface="Arial"/>
                <a:sym typeface="Arial"/>
              </a:rPr>
              <a:t>Une pépiniere d’arbres et arbustes agroforestiers dans la province de Makamba au Burundi entretenue par la population</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74" name="Shape 174"/>
        <p:cNvGrpSpPr/>
        <p:nvPr/>
      </p:nvGrpSpPr>
      <p:grpSpPr>
        <a:xfrm>
          <a:off y="0" x="0"/>
          <a:ext cy="0" cx="0"/>
          <a:chOff y="0" x="0"/>
          <a:chExt cy="0" cx="0"/>
        </a:xfrm>
      </p:grpSpPr>
      <p:sp>
        <p:nvSpPr>
          <p:cNvPr id="175" name="Shape 175"/>
          <p:cNvSpPr txBox="1"/>
          <p:nvPr/>
        </p:nvSpPr>
        <p:spPr>
          <a:xfrm>
            <a:off y="4727575" x="1792286"/>
            <a:ext cy="639762" cx="5486399"/>
          </a:xfrm>
          <a:prstGeom prst="rect">
            <a:avLst/>
          </a:prstGeom>
          <a:noFill/>
          <a:ln>
            <a:noFill/>
          </a:ln>
        </p:spPr>
        <p:txBody>
          <a:bodyPr bIns="45700" rIns="91425" lIns="91425" tIns="45700" anchor="b"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800" lang="en-US" i="0">
                <a:solidFill>
                  <a:srgbClr val="000000"/>
                </a:solidFill>
                <a:latin typeface="Arial"/>
                <a:ea typeface="Arial"/>
                <a:cs typeface="Arial"/>
                <a:sym typeface="Arial"/>
              </a:rPr>
              <a:t>Photo NV: Riviere Mubarazi en commune Muramvya au Burundi</a:t>
            </a:r>
          </a:p>
        </p:txBody>
      </p:sp>
      <p:grpSp>
        <p:nvGrpSpPr>
          <p:cNvPr id="176" name="Shape 176"/>
          <p:cNvGrpSpPr/>
          <p:nvPr/>
        </p:nvGrpSpPr>
        <p:grpSpPr>
          <a:xfrm>
            <a:off y="612775" x="1792286"/>
            <a:ext cy="4114800" cx="5486399"/>
            <a:chOff y="612775" x="1792286"/>
            <a:chExt cy="4114800" cx="5486399"/>
          </a:xfrm>
        </p:grpSpPr>
        <p:pic>
          <p:nvPicPr>
            <p:cNvPr id="177" name="Shape 177"/>
            <p:cNvPicPr preferRelativeResize="0"/>
            <p:nvPr/>
          </p:nvPicPr>
          <p:blipFill>
            <a:blip r:embed="rId3"/>
            <a:stretch>
              <a:fillRect/>
            </a:stretch>
          </p:blipFill>
          <p:spPr>
            <a:xfrm>
              <a:off y="612775" x="1792286"/>
              <a:ext cy="4114799" cx="5486399"/>
            </a:xfrm>
            <a:prstGeom prst="rect">
              <a:avLst/>
            </a:prstGeom>
          </p:spPr>
        </p:pic>
        <p:sp>
          <p:nvSpPr>
            <p:cNvPr id="178" name="Shape 178"/>
            <p:cNvSpPr/>
            <p:nvPr/>
          </p:nvSpPr>
          <p:spPr>
            <a:xfrm>
              <a:off y="612775" x="1792286"/>
              <a:ext cy="4114800" cx="5486399"/>
            </a:xfrm>
            <a:prstGeom prst="rect">
              <a:avLst/>
            </a:prstGeom>
            <a:noFill/>
            <a:ln>
              <a:noFill/>
            </a:ln>
          </p:spPr>
          <p:txBody>
            <a:bodyPr bIns="45700" rIns="91425" lIns="91425" tIns="45700" anchor="ctr" anchorCtr="0">
              <a:noAutofit/>
            </a:bodyPr>
            <a:lstStyle/>
            <a:p/>
          </p:txBody>
        </p:sp>
      </p:grpSp>
      <p:sp>
        <p:nvSpPr>
          <p:cNvPr id="179" name="Shape 179"/>
          <p:cNvSpPr txBox="1"/>
          <p:nvPr/>
        </p:nvSpPr>
        <p:spPr>
          <a:xfrm>
            <a:off y="5367337" x="1792286"/>
            <a:ext cy="804861" cx="5486399"/>
          </a:xfrm>
          <a:prstGeom prst="rect">
            <a:avLst/>
          </a:prstGeom>
          <a:noFill/>
          <a:ln>
            <a:noFill/>
          </a:ln>
        </p:spPr>
        <p:txBody>
          <a:bodyPr bIns="45700" rIns="91425" lIns="91425" tIns="45700" anchor="t" anchorCtr="0">
            <a:noAutofit/>
          </a:bodyPr>
          <a:lstStyle/>
          <a:p>
            <a:pPr algn="l" rtl="0" lvl="0" marR="0" indent="0" marL="0">
              <a:lnSpc>
                <a:spcPct val="100000"/>
              </a:lnSpc>
              <a:spcBef>
                <a:spcPts val="300"/>
              </a:spcBef>
              <a:spcAft>
                <a:spcPts val="0"/>
              </a:spcAft>
              <a:buClr>
                <a:srgbClr val="000000"/>
              </a:buClr>
              <a:buSzPct val="25000"/>
              <a:buFont typeface="Arial"/>
              <a:buNone/>
            </a:pPr>
            <a:r>
              <a:rPr strike="noStrike" u="none" b="1" cap="none" baseline="0" sz="1400" lang="en-US" i="0">
                <a:solidFill>
                  <a:srgbClr val="000000"/>
                </a:solidFill>
                <a:latin typeface="Arial"/>
                <a:ea typeface="Arial"/>
                <a:cs typeface="Arial"/>
                <a:sym typeface="Arial"/>
              </a:rPr>
              <a:t>Pas de lutte anti-érosive, la zone tampon entre la rivière et le début de la pente base de la colline n’est pas boisée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86" name="Shape 186"/>
        <p:cNvGrpSpPr/>
        <p:nvPr/>
      </p:nvGrpSpPr>
      <p:grpSpPr>
        <a:xfrm>
          <a:off y="0" x="0"/>
          <a:ext cy="0" cx="0"/>
          <a:chOff y="0" x="0"/>
          <a:chExt cy="0" cx="0"/>
        </a:xfrm>
      </p:grpSpPr>
      <p:sp>
        <p:nvSpPr>
          <p:cNvPr id="187" name="Shape 187"/>
          <p:cNvSpPr txBox="1"/>
          <p:nvPr/>
        </p:nvSpPr>
        <p:spPr>
          <a:xfrm>
            <a:off y="-144461" x="914400"/>
            <a:ext cy="1920875" cx="77724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800" lang="en-US" i="0">
                <a:solidFill>
                  <a:srgbClr val="000000"/>
                </a:solidFill>
                <a:latin typeface="Arial"/>
                <a:ea typeface="Arial"/>
                <a:cs typeface="Arial"/>
                <a:sym typeface="Arial"/>
              </a:rPr>
              <a:t>Exploitations pratiquant l’agroforesterie</a:t>
            </a:r>
          </a:p>
        </p:txBody>
      </p:sp>
      <p:grpSp>
        <p:nvGrpSpPr>
          <p:cNvPr id="188" name="Shape 188"/>
          <p:cNvGrpSpPr/>
          <p:nvPr/>
        </p:nvGrpSpPr>
        <p:grpSpPr>
          <a:xfrm>
            <a:off y="1617662" x="1071562"/>
            <a:ext cy="4597400" cx="7167562"/>
            <a:chOff y="1617662" x="1071562"/>
            <a:chExt cy="4597400" cx="7167562"/>
          </a:xfrm>
        </p:grpSpPr>
        <p:pic>
          <p:nvPicPr>
            <p:cNvPr id="189" name="Shape 189"/>
            <p:cNvPicPr preferRelativeResize="0"/>
            <p:nvPr/>
          </p:nvPicPr>
          <p:blipFill>
            <a:blip r:embed="rId3"/>
            <a:stretch>
              <a:fillRect/>
            </a:stretch>
          </p:blipFill>
          <p:spPr>
            <a:xfrm>
              <a:off y="1617662" x="1071562"/>
              <a:ext cy="4597400" cx="7167562"/>
            </a:xfrm>
            <a:prstGeom prst="rect">
              <a:avLst/>
            </a:prstGeom>
          </p:spPr>
        </p:pic>
        <p:sp>
          <p:nvSpPr>
            <p:cNvPr id="190" name="Shape 190"/>
            <p:cNvSpPr/>
            <p:nvPr/>
          </p:nvSpPr>
          <p:spPr>
            <a:xfrm>
              <a:off y="1617662" x="1071562"/>
              <a:ext cy="4597399" cx="7167562"/>
            </a:xfrm>
            <a:prstGeom prst="rect">
              <a:avLst/>
            </a:prstGeom>
            <a:noFill/>
            <a:ln>
              <a:noFill/>
            </a:ln>
          </p:spPr>
          <p:txBody>
            <a:bodyPr bIns="45700" rIns="91425" lIns="91425" tIns="45700" anchor="ctr" anchorCtr="0">
              <a:noAutofit/>
            </a:bodyPr>
            <a:lstStyle/>
            <a:p/>
          </p:txBody>
        </p:sp>
      </p:gr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97" name="Shape 197"/>
        <p:cNvGrpSpPr/>
        <p:nvPr/>
      </p:nvGrpSpPr>
      <p:grpSpPr>
        <a:xfrm>
          <a:off y="0" x="0"/>
          <a:ext cy="0" cx="0"/>
          <a:chOff y="0" x="0"/>
          <a:chExt cy="0" cx="0"/>
        </a:xfrm>
      </p:grpSpPr>
      <p:sp>
        <p:nvSpPr>
          <p:cNvPr id="198" name="Shape 198"/>
          <p:cNvSpPr txBox="1"/>
          <p:nvPr/>
        </p:nvSpPr>
        <p:spPr>
          <a:xfrm>
            <a:off y="5040312" x="1792286"/>
            <a:ext cy="720724" cx="5486399"/>
          </a:xfrm>
          <a:prstGeom prst="rect">
            <a:avLst/>
          </a:prstGeom>
          <a:noFill/>
          <a:ln>
            <a:noFill/>
          </a:ln>
        </p:spPr>
        <p:txBody>
          <a:bodyPr bIns="45700" rIns="91425" lIns="91425" tIns="45700" anchor="b"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000" lang="en-US" i="0">
                <a:solidFill>
                  <a:srgbClr val="000000"/>
                </a:solidFill>
                <a:latin typeface="Arial"/>
                <a:ea typeface="Arial"/>
                <a:cs typeface="Arial"/>
                <a:sym typeface="Arial"/>
              </a:rPr>
              <a:t>UQAM  fait l’agroforesterie en ville : Montréal</a:t>
            </a:r>
          </a:p>
        </p:txBody>
      </p:sp>
      <p:grpSp>
        <p:nvGrpSpPr>
          <p:cNvPr id="199" name="Shape 199"/>
          <p:cNvGrpSpPr/>
          <p:nvPr/>
        </p:nvGrpSpPr>
        <p:grpSpPr>
          <a:xfrm>
            <a:off y="339725" x="1428750"/>
            <a:ext cy="4608512" cx="6143624"/>
            <a:chOff y="339725" x="1428750"/>
            <a:chExt cy="4608512" cx="6143624"/>
          </a:xfrm>
        </p:grpSpPr>
        <p:pic>
          <p:nvPicPr>
            <p:cNvPr id="200" name="Shape 200"/>
            <p:cNvPicPr preferRelativeResize="0"/>
            <p:nvPr/>
          </p:nvPicPr>
          <p:blipFill>
            <a:blip r:embed="rId3"/>
            <a:stretch>
              <a:fillRect/>
            </a:stretch>
          </p:blipFill>
          <p:spPr>
            <a:xfrm>
              <a:off y="339725" x="1428750"/>
              <a:ext cy="4608511" cx="6143624"/>
            </a:xfrm>
            <a:prstGeom prst="rect">
              <a:avLst/>
            </a:prstGeom>
          </p:spPr>
        </p:pic>
        <p:sp>
          <p:nvSpPr>
            <p:cNvPr id="201" name="Shape 201"/>
            <p:cNvSpPr/>
            <p:nvPr/>
          </p:nvSpPr>
          <p:spPr>
            <a:xfrm>
              <a:off y="339725" x="1428750"/>
              <a:ext cy="4608512" cx="6143624"/>
            </a:xfrm>
            <a:prstGeom prst="rect">
              <a:avLst/>
            </a:prstGeom>
            <a:noFill/>
            <a:ln>
              <a:noFill/>
            </a:ln>
          </p:spPr>
          <p:txBody>
            <a:bodyPr bIns="45700" rIns="91425" lIns="91425" tIns="45700" anchor="ctr" anchorCtr="0">
              <a:noAutofit/>
            </a:bodyPr>
            <a:lstStyle/>
            <a:p/>
          </p:txBody>
        </p:sp>
      </p:grpSp>
      <p:sp>
        <p:nvSpPr>
          <p:cNvPr id="202" name="Shape 202"/>
          <p:cNvSpPr txBox="1"/>
          <p:nvPr/>
        </p:nvSpPr>
        <p:spPr>
          <a:xfrm>
            <a:off y="5643562" x="1792286"/>
            <a:ext cy="928686" cx="5486399"/>
          </a:xfrm>
          <a:prstGeom prst="rect">
            <a:avLst/>
          </a:prstGeom>
          <a:noFill/>
          <a:ln>
            <a:noFill/>
          </a:ln>
        </p:spPr>
        <p:txBody>
          <a:bodyPr bIns="45700" rIns="91425" lIns="91425" tIns="45700" anchor="t" anchorCtr="0">
            <a:noAutofit/>
          </a:bodyPr>
          <a:lstStyle/>
          <a:p>
            <a:pPr algn="ctr" rtl="0" lvl="0" marR="0" indent="0" marL="0">
              <a:lnSpc>
                <a:spcPct val="100000"/>
              </a:lnSpc>
              <a:spcBef>
                <a:spcPts val="300"/>
              </a:spcBef>
              <a:spcAft>
                <a:spcPts val="0"/>
              </a:spcAft>
              <a:buClr>
                <a:srgbClr val="000000"/>
              </a:buClr>
              <a:buSzPct val="25000"/>
              <a:buFont typeface="Arial"/>
              <a:buNone/>
            </a:pPr>
            <a:r>
              <a:rPr strike="noStrike" u="none" b="0" cap="none" baseline="0" sz="1400" lang="en-US" i="0">
                <a:solidFill>
                  <a:srgbClr val="000000"/>
                </a:solidFill>
                <a:latin typeface="Arial"/>
                <a:ea typeface="Arial"/>
                <a:cs typeface="Arial"/>
                <a:sym typeface="Arial"/>
              </a:rPr>
              <a:t>C’est un modele à  suivre, même la ville a besoin d’arbres et d’arbustes associ</a:t>
            </a:r>
            <a:r>
              <a:rPr strike="noStrike" u="none" b="1" cap="none" baseline="0" sz="1400" lang="en-US" i="0">
                <a:solidFill>
                  <a:srgbClr val="000000"/>
                </a:solidFill>
                <a:latin typeface="Arial"/>
                <a:ea typeface="Arial"/>
                <a:cs typeface="Arial"/>
                <a:sym typeface="Arial"/>
              </a:rPr>
              <a:t>é</a:t>
            </a:r>
            <a:r>
              <a:rPr strike="noStrike" u="none" b="0" cap="none" baseline="0" sz="1400" lang="en-US" i="0">
                <a:solidFill>
                  <a:srgbClr val="000000"/>
                </a:solidFill>
                <a:latin typeface="Arial"/>
                <a:ea typeface="Arial"/>
                <a:cs typeface="Arial"/>
                <a:sym typeface="Arial"/>
              </a:rPr>
              <a:t>s aux plantes annuelles comme les l</a:t>
            </a:r>
            <a:r>
              <a:rPr strike="noStrike" u="none" b="1" cap="none" baseline="0" sz="1400" lang="en-US" i="0">
                <a:solidFill>
                  <a:srgbClr val="000000"/>
                </a:solidFill>
                <a:latin typeface="Arial"/>
                <a:ea typeface="Arial"/>
                <a:cs typeface="Arial"/>
                <a:sym typeface="Arial"/>
              </a:rPr>
              <a:t>é</a:t>
            </a:r>
            <a:r>
              <a:rPr strike="noStrike" u="none" b="0" cap="none" baseline="0" sz="1400" lang="en-US" i="0">
                <a:solidFill>
                  <a:srgbClr val="000000"/>
                </a:solidFill>
                <a:latin typeface="Arial"/>
                <a:ea typeface="Arial"/>
                <a:cs typeface="Arial"/>
                <a:sym typeface="Arial"/>
              </a:rPr>
              <a:t>gumes, les plantes m</a:t>
            </a:r>
            <a:r>
              <a:rPr strike="noStrike" u="none" b="1" cap="none" baseline="0" sz="1400" lang="en-US" i="0">
                <a:solidFill>
                  <a:srgbClr val="000000"/>
                </a:solidFill>
                <a:latin typeface="Arial"/>
                <a:ea typeface="Arial"/>
                <a:cs typeface="Arial"/>
                <a:sym typeface="Arial"/>
              </a:rPr>
              <a:t>é</a:t>
            </a:r>
            <a:r>
              <a:rPr strike="noStrike" u="none" b="0" cap="none" baseline="0" sz="1400" lang="en-US" i="0">
                <a:solidFill>
                  <a:srgbClr val="000000"/>
                </a:solidFill>
                <a:latin typeface="Arial"/>
                <a:ea typeface="Arial"/>
                <a:cs typeface="Arial"/>
                <a:sym typeface="Arial"/>
              </a:rPr>
              <a:t>dicinales et les fleurs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09" name="Shape 209"/>
        <p:cNvGrpSpPr/>
        <p:nvPr/>
      </p:nvGrpSpPr>
      <p:grpSpPr>
        <a:xfrm>
          <a:off y="0" x="0"/>
          <a:ext cy="0" cx="0"/>
          <a:chOff y="0" x="0"/>
          <a:chExt cy="0" cx="0"/>
        </a:xfrm>
      </p:grpSpPr>
      <p:sp>
        <p:nvSpPr>
          <p:cNvPr id="210" name="Shape 210"/>
          <p:cNvSpPr txBox="1"/>
          <p:nvPr/>
        </p:nvSpPr>
        <p:spPr>
          <a:xfrm>
            <a:off y="5040312" x="1792286"/>
            <a:ext cy="539749" cx="5486399"/>
          </a:xfrm>
          <a:prstGeom prst="rect">
            <a:avLst/>
          </a:prstGeom>
          <a:noFill/>
          <a:ln>
            <a:noFill/>
          </a:ln>
        </p:spPr>
        <p:txBody>
          <a:bodyPr bIns="45700" rIns="91425" lIns="91425" tIns="45700" anchor="b"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000" lang="en-US" i="0">
                <a:solidFill>
                  <a:srgbClr val="000000"/>
                </a:solidFill>
                <a:latin typeface="Arial"/>
                <a:ea typeface="Arial"/>
                <a:cs typeface="Arial"/>
                <a:sym typeface="Arial"/>
              </a:rPr>
              <a:t>UQAM  fait l’agroforesterie en ville : Montréal</a:t>
            </a:r>
          </a:p>
        </p:txBody>
      </p:sp>
      <p:grpSp>
        <p:nvGrpSpPr>
          <p:cNvPr id="211" name="Shape 211"/>
          <p:cNvGrpSpPr/>
          <p:nvPr/>
        </p:nvGrpSpPr>
        <p:grpSpPr>
          <a:xfrm>
            <a:off y="339725" x="1428750"/>
            <a:ext cy="4608512" cx="6143624"/>
            <a:chOff y="339725" x="1428750"/>
            <a:chExt cy="4608512" cx="6143624"/>
          </a:xfrm>
        </p:grpSpPr>
        <p:pic>
          <p:nvPicPr>
            <p:cNvPr id="212" name="Shape 212"/>
            <p:cNvPicPr preferRelativeResize="0"/>
            <p:nvPr/>
          </p:nvPicPr>
          <p:blipFill>
            <a:blip r:embed="rId3"/>
            <a:stretch>
              <a:fillRect/>
            </a:stretch>
          </p:blipFill>
          <p:spPr>
            <a:xfrm>
              <a:off y="339725" x="1428750"/>
              <a:ext cy="4608511" cx="6143624"/>
            </a:xfrm>
            <a:prstGeom prst="rect">
              <a:avLst/>
            </a:prstGeom>
          </p:spPr>
        </p:pic>
        <p:sp>
          <p:nvSpPr>
            <p:cNvPr id="213" name="Shape 213"/>
            <p:cNvSpPr/>
            <p:nvPr/>
          </p:nvSpPr>
          <p:spPr>
            <a:xfrm>
              <a:off y="339725" x="1428750"/>
              <a:ext cy="4608512" cx="6143624"/>
            </a:xfrm>
            <a:prstGeom prst="rect">
              <a:avLst/>
            </a:prstGeom>
            <a:noFill/>
            <a:ln>
              <a:noFill/>
            </a:ln>
          </p:spPr>
          <p:txBody>
            <a:bodyPr bIns="45700" rIns="91425" lIns="91425" tIns="45700" anchor="ctr" anchorCtr="0">
              <a:noAutofit/>
            </a:bodyPr>
            <a:lstStyle/>
            <a:p/>
          </p:txBody>
        </p:sp>
      </p:grpSp>
      <p:sp>
        <p:nvSpPr>
          <p:cNvPr id="214" name="Shape 214"/>
          <p:cNvSpPr txBox="1"/>
          <p:nvPr/>
        </p:nvSpPr>
        <p:spPr>
          <a:xfrm>
            <a:off y="5643562" x="1792286"/>
            <a:ext cy="928686" cx="5486399"/>
          </a:xfrm>
          <a:prstGeom prst="rect">
            <a:avLst/>
          </a:prstGeom>
          <a:noFill/>
          <a:ln>
            <a:noFill/>
          </a:ln>
        </p:spPr>
        <p:txBody>
          <a:bodyPr bIns="45700" rIns="91425" lIns="91425" tIns="45700" anchor="t" anchorCtr="0">
            <a:noAutofit/>
          </a:bodyPr>
          <a:lstStyle/>
          <a:p>
            <a:pPr algn="ctr" rtl="0" lvl="0" marR="0" indent="0" marL="0">
              <a:lnSpc>
                <a:spcPct val="100000"/>
              </a:lnSpc>
              <a:spcBef>
                <a:spcPts val="300"/>
              </a:spcBef>
              <a:spcAft>
                <a:spcPts val="0"/>
              </a:spcAft>
              <a:buClr>
                <a:srgbClr val="000000"/>
              </a:buClr>
              <a:buSzPct val="25000"/>
              <a:buFont typeface="Arial"/>
              <a:buNone/>
            </a:pPr>
            <a:r>
              <a:rPr strike="noStrike" u="none" b="0" cap="none" baseline="0" sz="1400" lang="en-US" i="0">
                <a:solidFill>
                  <a:srgbClr val="000000"/>
                </a:solidFill>
                <a:latin typeface="Arial"/>
                <a:ea typeface="Arial"/>
                <a:cs typeface="Arial"/>
                <a:sym typeface="Arial"/>
              </a:rPr>
              <a:t>C’est un modele à  suivre, même la ville a besoin d’arbres et d’arbustes associ</a:t>
            </a:r>
            <a:r>
              <a:rPr strike="noStrike" u="none" b="1" cap="none" baseline="0" sz="1400" lang="en-US" i="0">
                <a:solidFill>
                  <a:srgbClr val="000000"/>
                </a:solidFill>
                <a:latin typeface="Arial"/>
                <a:ea typeface="Arial"/>
                <a:cs typeface="Arial"/>
                <a:sym typeface="Arial"/>
              </a:rPr>
              <a:t>é</a:t>
            </a:r>
            <a:r>
              <a:rPr strike="noStrike" u="none" b="0" cap="none" baseline="0" sz="1400" lang="en-US" i="0">
                <a:solidFill>
                  <a:srgbClr val="000000"/>
                </a:solidFill>
                <a:latin typeface="Arial"/>
                <a:ea typeface="Arial"/>
                <a:cs typeface="Arial"/>
                <a:sym typeface="Arial"/>
              </a:rPr>
              <a:t>s aux plantes annuelles comme les l</a:t>
            </a:r>
            <a:r>
              <a:rPr strike="noStrike" u="none" b="1" cap="none" baseline="0" sz="1400" lang="en-US" i="0">
                <a:solidFill>
                  <a:srgbClr val="000000"/>
                </a:solidFill>
                <a:latin typeface="Arial"/>
                <a:ea typeface="Arial"/>
                <a:cs typeface="Arial"/>
                <a:sym typeface="Arial"/>
              </a:rPr>
              <a:t>é</a:t>
            </a:r>
            <a:r>
              <a:rPr strike="noStrike" u="none" b="0" cap="none" baseline="0" sz="1400" lang="en-US" i="0">
                <a:solidFill>
                  <a:srgbClr val="000000"/>
                </a:solidFill>
                <a:latin typeface="Arial"/>
                <a:ea typeface="Arial"/>
                <a:cs typeface="Arial"/>
                <a:sym typeface="Arial"/>
              </a:rPr>
              <a:t>gumes, les plantes m</a:t>
            </a:r>
            <a:r>
              <a:rPr strike="noStrike" u="none" b="1" cap="none" baseline="0" sz="1400" lang="en-US" i="0">
                <a:solidFill>
                  <a:srgbClr val="000000"/>
                </a:solidFill>
                <a:latin typeface="Arial"/>
                <a:ea typeface="Arial"/>
                <a:cs typeface="Arial"/>
                <a:sym typeface="Arial"/>
              </a:rPr>
              <a:t>é</a:t>
            </a:r>
            <a:r>
              <a:rPr strike="noStrike" u="none" b="0" cap="none" baseline="0" sz="1400" lang="en-US" i="0">
                <a:solidFill>
                  <a:srgbClr val="000000"/>
                </a:solidFill>
                <a:latin typeface="Arial"/>
                <a:ea typeface="Arial"/>
                <a:cs typeface="Arial"/>
                <a:sym typeface="Arial"/>
              </a:rPr>
              <a:t>dicinales et les fleurs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21" name="Shape 221"/>
        <p:cNvGrpSpPr/>
        <p:nvPr/>
      </p:nvGrpSpPr>
      <p:grpSpPr>
        <a:xfrm>
          <a:off y="0" x="0"/>
          <a:ext cy="0" cx="0"/>
          <a:chOff y="0" x="0"/>
          <a:chExt cy="0" cx="0"/>
        </a:xfrm>
      </p:grpSpPr>
      <p:sp>
        <p:nvSpPr>
          <p:cNvPr id="222" name="Shape 222"/>
          <p:cNvSpPr txBox="1"/>
          <p:nvPr/>
        </p:nvSpPr>
        <p:spPr>
          <a:xfrm>
            <a:off y="4665662" x="1792286"/>
            <a:ext cy="914400" cx="5486399"/>
          </a:xfrm>
          <a:prstGeom prst="rect">
            <a:avLst/>
          </a:prstGeom>
          <a:noFill/>
          <a:ln>
            <a:noFill/>
          </a:ln>
        </p:spPr>
        <p:txBody>
          <a:bodyPr bIns="45700" rIns="91425" lIns="91425" tIns="45700" anchor="b"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000" lang="en-US" i="0">
                <a:solidFill>
                  <a:srgbClr val="000000"/>
                </a:solidFill>
                <a:latin typeface="Arial"/>
                <a:ea typeface="Arial"/>
                <a:cs typeface="Arial"/>
                <a:sym typeface="Arial"/>
              </a:rPr>
              <a:t>Arbres  avec cultures annuelles et gazon en ville </a:t>
            </a:r>
          </a:p>
        </p:txBody>
      </p:sp>
      <p:grpSp>
        <p:nvGrpSpPr>
          <p:cNvPr id="223" name="Shape 223"/>
          <p:cNvGrpSpPr/>
          <p:nvPr/>
        </p:nvGrpSpPr>
        <p:grpSpPr>
          <a:xfrm>
            <a:off y="233362" x="1285875"/>
            <a:ext cy="4494212" cx="5992812"/>
            <a:chOff y="233362" x="1285875"/>
            <a:chExt cy="4494212" cx="5992812"/>
          </a:xfrm>
        </p:grpSpPr>
        <p:pic>
          <p:nvPicPr>
            <p:cNvPr id="224" name="Shape 224"/>
            <p:cNvPicPr preferRelativeResize="0"/>
            <p:nvPr/>
          </p:nvPicPr>
          <p:blipFill>
            <a:blip r:embed="rId3"/>
            <a:stretch>
              <a:fillRect/>
            </a:stretch>
          </p:blipFill>
          <p:spPr>
            <a:xfrm>
              <a:off y="233362" x="1285875"/>
              <a:ext cy="4494212" cx="5992811"/>
            </a:xfrm>
            <a:prstGeom prst="rect">
              <a:avLst/>
            </a:prstGeom>
          </p:spPr>
        </p:pic>
        <p:sp>
          <p:nvSpPr>
            <p:cNvPr id="225" name="Shape 225"/>
            <p:cNvSpPr/>
            <p:nvPr/>
          </p:nvSpPr>
          <p:spPr>
            <a:xfrm>
              <a:off y="233362" x="1285875"/>
              <a:ext cy="4494212" cx="5992812"/>
            </a:xfrm>
            <a:prstGeom prst="rect">
              <a:avLst/>
            </a:prstGeom>
            <a:noFill/>
            <a:ln>
              <a:noFill/>
            </a:ln>
          </p:spPr>
          <p:txBody>
            <a:bodyPr bIns="45700" rIns="91425" lIns="91425" tIns="45700" anchor="ctr" anchorCtr="0">
              <a:noAutofit/>
            </a:bodyPr>
            <a:lstStyle/>
            <a:p/>
          </p:txBody>
        </p:sp>
      </p:grpSp>
      <p:sp>
        <p:nvSpPr>
          <p:cNvPr id="226" name="Shape 226"/>
          <p:cNvSpPr txBox="1"/>
          <p:nvPr/>
        </p:nvSpPr>
        <p:spPr>
          <a:xfrm>
            <a:off y="5367337" x="1792286"/>
            <a:ext cy="804861" cx="5486399"/>
          </a:xfrm>
          <a:prstGeom prst="rect">
            <a:avLst/>
          </a:prstGeom>
          <a:noFill/>
          <a:ln>
            <a:noFill/>
          </a:ln>
        </p:spPr>
        <p:txBody>
          <a:bodyPr bIns="45700" rIns="91425" lIns="91425" tIns="45700" anchor="t" anchorCtr="0">
            <a:noAutofit/>
          </a:bodyPr>
          <a:lstStyle/>
          <a:p>
            <a:pPr algn="ctr" rtl="0" lvl="0" marR="0" indent="0" marL="0">
              <a:lnSpc>
                <a:spcPct val="100000"/>
              </a:lnSpc>
              <a:spcBef>
                <a:spcPts val="300"/>
              </a:spcBef>
              <a:spcAft>
                <a:spcPts val="0"/>
              </a:spcAft>
              <a:buClr>
                <a:srgbClr val="000000"/>
              </a:buClr>
              <a:buSzPct val="25000"/>
              <a:buFont typeface="Arial"/>
              <a:buNone/>
            </a:pPr>
            <a:r>
              <a:rPr strike="noStrike" u="none" b="0" cap="none" baseline="0" sz="1800" lang="en-US" i="0">
                <a:solidFill>
                  <a:srgbClr val="000000"/>
                </a:solidFill>
                <a:latin typeface="Arial"/>
                <a:ea typeface="Arial"/>
                <a:cs typeface="Arial"/>
                <a:sym typeface="Arial"/>
              </a:rPr>
              <a:t>
</a:t>
            </a:r>
            <a:r>
              <a:rPr strike="noStrike" u="none" b="0" cap="none" baseline="0" sz="1400" lang="en-US" i="0">
                <a:solidFill>
                  <a:srgbClr val="000000"/>
                </a:solidFill>
                <a:latin typeface="Arial"/>
                <a:ea typeface="Arial"/>
                <a:cs typeface="Arial"/>
                <a:sym typeface="Arial"/>
              </a:rPr>
              <a:t>Bon paysage et apport de fraicheur et d’oxygène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33" name="Shape 233"/>
        <p:cNvGrpSpPr/>
        <p:nvPr/>
      </p:nvGrpSpPr>
      <p:grpSpPr>
        <a:xfrm>
          <a:off y="0" x="0"/>
          <a:ext cy="0" cx="0"/>
          <a:chOff y="0" x="0"/>
          <a:chExt cy="0" cx="0"/>
        </a:xfrm>
      </p:grpSpPr>
      <p:sp>
        <p:nvSpPr>
          <p:cNvPr id="234" name="Shape 234"/>
          <p:cNvSpPr txBox="1"/>
          <p:nvPr/>
        </p:nvSpPr>
        <p:spPr>
          <a:xfrm>
            <a:off y="95250" x="914400"/>
            <a:ext cy="1311275" cx="77724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4000" lang="en-US" i="0">
                <a:solidFill>
                  <a:srgbClr val="000000"/>
                </a:solidFill>
                <a:latin typeface="Arial"/>
                <a:ea typeface="Arial"/>
                <a:cs typeface="Arial"/>
                <a:sym typeface="Arial"/>
              </a:rPr>
              <a:t>Culture de l</a:t>
            </a:r>
            <a:r>
              <a:rPr strike="noStrike" u="none" b="0" cap="none" baseline="0" sz="4000" lang="en-US" i="0">
                <a:solidFill>
                  <a:srgbClr val="000000"/>
                </a:solidFill>
                <a:latin typeface="Arial"/>
                <a:ea typeface="Arial"/>
                <a:cs typeface="Arial"/>
                <a:sym typeface="Arial"/>
              </a:rPr>
              <a:t>é</a:t>
            </a:r>
            <a:r>
              <a:rPr strike="noStrike" u="none" b="1" cap="none" baseline="0" sz="4000" lang="en-US" i="0">
                <a:solidFill>
                  <a:srgbClr val="000000"/>
                </a:solidFill>
                <a:latin typeface="Arial"/>
                <a:ea typeface="Arial"/>
                <a:cs typeface="Arial"/>
                <a:sym typeface="Arial"/>
              </a:rPr>
              <a:t>gume sur balcon et sous ombrage</a:t>
            </a:r>
          </a:p>
        </p:txBody>
      </p:sp>
      <p:grpSp>
        <p:nvGrpSpPr>
          <p:cNvPr id="235" name="Shape 235"/>
          <p:cNvGrpSpPr/>
          <p:nvPr/>
        </p:nvGrpSpPr>
        <p:grpSpPr>
          <a:xfrm>
            <a:off y="1600200" x="1574800"/>
            <a:ext cy="4525962" cx="5994400"/>
            <a:chOff y="1600200" x="1574800"/>
            <a:chExt cy="4525962" cx="5994400"/>
          </a:xfrm>
        </p:grpSpPr>
        <p:pic>
          <p:nvPicPr>
            <p:cNvPr id="236" name="Shape 236"/>
            <p:cNvPicPr preferRelativeResize="0"/>
            <p:nvPr/>
          </p:nvPicPr>
          <p:blipFill>
            <a:blip r:embed="rId3"/>
            <a:stretch>
              <a:fillRect/>
            </a:stretch>
          </p:blipFill>
          <p:spPr>
            <a:xfrm>
              <a:off y="1600200" x="1574800"/>
              <a:ext cy="4525962" cx="5994400"/>
            </a:xfrm>
            <a:prstGeom prst="rect">
              <a:avLst/>
            </a:prstGeom>
          </p:spPr>
        </p:pic>
        <p:sp>
          <p:nvSpPr>
            <p:cNvPr id="237" name="Shape 237"/>
            <p:cNvSpPr/>
            <p:nvPr/>
          </p:nvSpPr>
          <p:spPr>
            <a:xfrm>
              <a:off y="1600200" x="1574800"/>
              <a:ext cy="4525961" cx="5994399"/>
            </a:xfrm>
            <a:prstGeom prst="rect">
              <a:avLst/>
            </a:prstGeom>
            <a:noFill/>
            <a:ln>
              <a:noFill/>
            </a:ln>
          </p:spPr>
          <p:txBody>
            <a:bodyPr bIns="45700" rIns="91425" lIns="91425" tIns="45700" anchor="ctr" anchorCtr="0">
              <a:noAutofit/>
            </a:bodyPr>
            <a:lstStyle/>
            <a:p/>
          </p:txBody>
        </p:sp>
      </p:gr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39" name="Shape 39"/>
        <p:cNvGrpSpPr/>
        <p:nvPr/>
      </p:nvGrpSpPr>
      <p:grpSpPr>
        <a:xfrm>
          <a:off y="0" x="0"/>
          <a:ext cy="0" cx="0"/>
          <a:chOff y="0" x="0"/>
          <a:chExt cy="0" cx="0"/>
        </a:xfrm>
      </p:grpSpPr>
      <p:sp>
        <p:nvSpPr>
          <p:cNvPr id="40" name="Shape 40"/>
          <p:cNvSpPr txBox="1"/>
          <p:nvPr/>
        </p:nvSpPr>
        <p:spPr>
          <a:xfrm>
            <a:off y="274637" x="457200"/>
            <a:ext cy="1704974"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0" cap="none" baseline="0" sz="4400" lang="en-US" i="0">
                <a:solidFill>
                  <a:srgbClr val="000000"/>
                </a:solidFill>
                <a:latin typeface="Arial"/>
                <a:ea typeface="Arial"/>
                <a:cs typeface="Arial"/>
                <a:sym typeface="Arial"/>
              </a:rPr>
              <a:t>DEFINITION</a:t>
            </a:r>
          </a:p>
        </p:txBody>
      </p:sp>
      <p:sp>
        <p:nvSpPr>
          <p:cNvPr id="41" name="Shape 41"/>
          <p:cNvSpPr txBox="1"/>
          <p:nvPr/>
        </p:nvSpPr>
        <p:spPr>
          <a:xfrm>
            <a:off y="2339975" x="539750"/>
            <a:ext cy="3240087" cx="8229600"/>
          </a:xfrm>
          <a:prstGeom prst="rect">
            <a:avLst/>
          </a:prstGeom>
          <a:noFill/>
          <a:ln>
            <a:noFill/>
          </a:ln>
        </p:spPr>
        <p:txBody>
          <a:bodyPr bIns="45700" rIns="91425" lIns="91425" tIns="45700" anchor="t" anchorCtr="0">
            <a:noAutofit/>
          </a:bodyPr>
          <a:lstStyle/>
          <a:p>
            <a:pPr algn="ctr" rtl="0" lvl="0" marR="0" indent="0" marL="0">
              <a:lnSpc>
                <a:spcPct val="100000"/>
              </a:lnSpc>
              <a:spcBef>
                <a:spcPts val="800"/>
              </a:spcBef>
              <a:spcAft>
                <a:spcPts val="0"/>
              </a:spcAft>
              <a:buClr>
                <a:srgbClr val="000000"/>
              </a:buClr>
              <a:buSzPct val="25000"/>
              <a:buFont typeface="Arial"/>
              <a:buNone/>
            </a:pPr>
            <a:r>
              <a:rPr strike="noStrike" u="none" b="0" cap="none" baseline="0" sz="1800" lang="en-US" i="0">
                <a:solidFill>
                  <a:srgbClr val="000000"/>
                </a:solidFill>
                <a:latin typeface="Arial"/>
                <a:ea typeface="Arial"/>
                <a:cs typeface="Arial"/>
                <a:sym typeface="Arial"/>
              </a:rPr>
              <a:t>
</a:t>
            </a:r>
            <a:r>
              <a:rPr strike="noStrike" u="none" b="0" cap="none" baseline="0" sz="2800" lang="en-US" i="0">
                <a:solidFill>
                  <a:srgbClr val="000000"/>
                </a:solidFill>
                <a:latin typeface="Arial"/>
                <a:ea typeface="Arial"/>
                <a:cs typeface="Arial"/>
                <a:sym typeface="Arial"/>
              </a:rPr>
              <a:t>L'agroforesterie est un mode de production agricole </a:t>
            </a:r>
            <a:r>
              <a:rPr strike="noStrike" u="none" b="0" cap="none" baseline="0" sz="2800" lang="en-US" i="1">
                <a:solidFill>
                  <a:srgbClr val="000000"/>
                </a:solidFill>
                <a:latin typeface="Arial"/>
                <a:ea typeface="Arial"/>
                <a:cs typeface="Arial"/>
                <a:sym typeface="Arial"/>
              </a:rPr>
              <a:t>intégré </a:t>
            </a:r>
            <a:r>
              <a:rPr strike="noStrike" u="none" b="0" cap="none" baseline="0" sz="2800" lang="en-US" i="0">
                <a:solidFill>
                  <a:srgbClr val="000000"/>
                </a:solidFill>
                <a:latin typeface="Arial"/>
                <a:ea typeface="Arial"/>
                <a:cs typeface="Arial"/>
                <a:sym typeface="Arial"/>
              </a:rPr>
              <a:t>et </a:t>
            </a:r>
            <a:r>
              <a:rPr strike="noStrike" u="none" b="0" cap="none" baseline="0" sz="2800" lang="en-US" i="1">
                <a:solidFill>
                  <a:srgbClr val="000000"/>
                </a:solidFill>
                <a:latin typeface="Arial"/>
                <a:ea typeface="Arial"/>
                <a:cs typeface="Arial"/>
                <a:sym typeface="Arial"/>
              </a:rPr>
              <a:t>intensif</a:t>
            </a:r>
            <a:r>
              <a:rPr strike="noStrike" u="none" b="0" cap="none" baseline="0" sz="2800" lang="en-US" i="0">
                <a:solidFill>
                  <a:srgbClr val="000000"/>
                </a:solidFill>
                <a:latin typeface="Arial"/>
                <a:ea typeface="Arial"/>
                <a:cs typeface="Arial"/>
                <a:sym typeface="Arial"/>
              </a:rPr>
              <a:t> dans lequel les plantes ligneuses (arbres, arbustes et arbrisseaux, lianes ligneuses et bambous, etc.) jouent un rôle essentiel pour atteindre des objectifs environnementaux, économiques et sociaux.</a:t>
            </a:r>
          </a:p>
          <a:p>
            <a:r>
              <a:t/>
            </a:r>
          </a:p>
          <a:p>
            <a:r>
              <a:t/>
            </a:r>
          </a:p>
          <a:p>
            <a:r>
              <a:t/>
            </a:r>
          </a:p>
        </p:txBody>
      </p:sp>
      <p:pic>
        <p:nvPicPr>
          <p:cNvPr id="42" name="Shape 42"/>
          <p:cNvPicPr preferRelativeResize="0"/>
          <p:nvPr/>
        </p:nvPicPr>
        <p:blipFill>
          <a:blip r:embed="rId3"/>
          <a:stretch>
            <a:fillRect/>
          </a:stretch>
        </p:blipFill>
        <p:spPr>
          <a:xfrm>
            <a:off y="266700" x="6840536"/>
            <a:ext cy="2505074" cx="1758949"/>
          </a:xfrm>
          <a:prstGeom prst="rect">
            <a:avLst/>
          </a:prstGeom>
        </p:spPr>
      </p:pic>
      <p:pic>
        <p:nvPicPr>
          <p:cNvPr id="43" name="Shape 43"/>
          <p:cNvPicPr preferRelativeResize="0"/>
          <p:nvPr/>
        </p:nvPicPr>
        <p:blipFill>
          <a:blip r:embed="rId3"/>
          <a:stretch>
            <a:fillRect/>
          </a:stretch>
        </p:blipFill>
        <p:spPr>
          <a:xfrm>
            <a:off y="195261" x="539750"/>
            <a:ext cy="2505074" cx="1758949"/>
          </a:xfrm>
          <a:prstGeom prst="rect">
            <a:avLst/>
          </a:prstGeom>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44" name="Shape 244"/>
        <p:cNvGrpSpPr/>
        <p:nvPr/>
      </p:nvGrpSpPr>
      <p:grpSpPr>
        <a:xfrm>
          <a:off y="0" x="0"/>
          <a:ext cy="0" cx="0"/>
          <a:chOff y="0" x="0"/>
          <a:chExt cy="0" cx="0"/>
        </a:xfrm>
      </p:grpSpPr>
      <p:sp>
        <p:nvSpPr>
          <p:cNvPr id="245" name="Shape 245"/>
          <p:cNvSpPr txBox="1"/>
          <p:nvPr/>
        </p:nvSpPr>
        <p:spPr>
          <a:xfrm>
            <a:off y="-17461" x="914400"/>
            <a:ext cy="1311275" cx="77724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4000" lang="en-US" i="0">
                <a:solidFill>
                  <a:srgbClr val="000000"/>
                </a:solidFill>
                <a:latin typeface="Arial"/>
                <a:ea typeface="Arial"/>
                <a:cs typeface="Arial"/>
                <a:sym typeface="Arial"/>
              </a:rPr>
              <a:t>Jardin collectif de Verdun avec arbres</a:t>
            </a:r>
          </a:p>
        </p:txBody>
      </p:sp>
      <p:grpSp>
        <p:nvGrpSpPr>
          <p:cNvPr id="246" name="Shape 246"/>
          <p:cNvGrpSpPr/>
          <p:nvPr/>
        </p:nvGrpSpPr>
        <p:grpSpPr>
          <a:xfrm>
            <a:off y="1785936" x="1214437"/>
            <a:ext cy="4656137" cx="6143624"/>
            <a:chOff y="1785936" x="1214437"/>
            <a:chExt cy="4656137" cx="6143624"/>
          </a:xfrm>
        </p:grpSpPr>
        <p:pic>
          <p:nvPicPr>
            <p:cNvPr id="247" name="Shape 247"/>
            <p:cNvPicPr preferRelativeResize="0"/>
            <p:nvPr/>
          </p:nvPicPr>
          <p:blipFill>
            <a:blip r:embed="rId3"/>
            <a:stretch>
              <a:fillRect/>
            </a:stretch>
          </p:blipFill>
          <p:spPr>
            <a:xfrm>
              <a:off y="1785936" x="1214437"/>
              <a:ext cy="4656136" cx="6143624"/>
            </a:xfrm>
            <a:prstGeom prst="rect">
              <a:avLst/>
            </a:prstGeom>
          </p:spPr>
        </p:pic>
        <p:sp>
          <p:nvSpPr>
            <p:cNvPr id="248" name="Shape 248"/>
            <p:cNvSpPr/>
            <p:nvPr/>
          </p:nvSpPr>
          <p:spPr>
            <a:xfrm>
              <a:off y="1785936" x="1214437"/>
              <a:ext cy="4656137" cx="6143624"/>
            </a:xfrm>
            <a:prstGeom prst="rect">
              <a:avLst/>
            </a:prstGeom>
            <a:noFill/>
            <a:ln>
              <a:noFill/>
            </a:ln>
          </p:spPr>
          <p:txBody>
            <a:bodyPr bIns="45700" rIns="91425" lIns="91425" tIns="45700" anchor="ctr" anchorCtr="0">
              <a:noAutofit/>
            </a:bodyPr>
            <a:lstStyle/>
            <a:p/>
          </p:txBody>
        </p:sp>
      </p:gr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55" name="Shape 255"/>
        <p:cNvGrpSpPr/>
        <p:nvPr/>
      </p:nvGrpSpPr>
      <p:grpSpPr>
        <a:xfrm>
          <a:off y="0" x="0"/>
          <a:ext cy="0" cx="0"/>
          <a:chOff y="0" x="0"/>
          <a:chExt cy="0" cx="0"/>
        </a:xfrm>
      </p:grpSpPr>
      <p:sp>
        <p:nvSpPr>
          <p:cNvPr id="256" name="Shape 256"/>
          <p:cNvSpPr txBox="1"/>
          <p:nvPr/>
        </p:nvSpPr>
        <p:spPr>
          <a:xfrm>
            <a:off y="0" x="539750"/>
            <a:ext cy="1800225" cx="8147049"/>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3000" lang="en-US" i="0">
                <a:solidFill>
                  <a:srgbClr val="000000"/>
                </a:solidFill>
                <a:latin typeface="Arial"/>
                <a:ea typeface="Arial"/>
                <a:cs typeface="Arial"/>
                <a:sym typeface="Arial"/>
              </a:rPr>
              <a:t>Portland Fruit Tree Project</a:t>
            </a:r>
          </a:p>
        </p:txBody>
      </p:sp>
      <p:sp>
        <p:nvSpPr>
          <p:cNvPr id="257" name="Shape 257"/>
          <p:cNvSpPr txBox="1"/>
          <p:nvPr/>
        </p:nvSpPr>
        <p:spPr>
          <a:xfrm>
            <a:off y="1439862" x="839787"/>
            <a:ext cy="4859336" cx="4921249"/>
          </a:xfrm>
          <a:prstGeom prst="rect">
            <a:avLst/>
          </a:prstGeom>
          <a:noFill/>
          <a:ln>
            <a:noFill/>
          </a:ln>
        </p:spPr>
        <p:txBody>
          <a:bodyPr bIns="45000" rIns="90000" lIns="90000" tIns="450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Portland Fruit Tree Project provides a community-based solution to a critical and growing need in Portland and beyond – access to healthy food.</a:t>
            </a:r>
          </a:p>
          <a:p>
            <a:r>
              <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By empowering neighbors to share in the harvest and care of urban fruit trees, we are preventing waste, building community knowledge and resources, and creating sustainable, cost-free ways to obtain healthy, locally-grown food.</a:t>
            </a:r>
          </a:p>
          <a:p>
            <a:r>
              <a:t/>
            </a:r>
          </a:p>
          <a:p>
            <a:r>
              <a:t/>
            </a:r>
          </a:p>
          <a:p>
            <a:r>
              <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Because money doesn’t grow on trees… but fruit does!</a:t>
            </a:r>
          </a:p>
          <a:p>
            <a:r>
              <a:t/>
            </a:r>
          </a:p>
          <a:p>
            <a:r>
              <a:t/>
            </a:r>
          </a:p>
          <a:p>
            <a:r>
              <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We organize people to gather fruit before it falls, and make it available to those who need it most.</a:t>
            </a:r>
          </a:p>
          <a:p>
            <a:r>
              <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We register fruit and nut trees throughout the city, bring people together to harvest and distribute thousands of pounds of fresh fruit each year, and teach tree care and food preservation in hands-on workshops. </a:t>
            </a:r>
          </a:p>
        </p:txBody>
      </p:sp>
      <p:pic>
        <p:nvPicPr>
          <p:cNvPr id="258" name="Shape 258"/>
          <p:cNvPicPr preferRelativeResize="0"/>
          <p:nvPr/>
        </p:nvPicPr>
        <p:blipFill>
          <a:blip r:embed="rId3"/>
          <a:stretch>
            <a:fillRect/>
          </a:stretch>
        </p:blipFill>
        <p:spPr>
          <a:xfrm>
            <a:off y="1411287" x="6005512"/>
            <a:ext cy="2368550" cx="2454275"/>
          </a:xfrm>
          <a:prstGeom prst="rect">
            <a:avLst/>
          </a:prstGeom>
        </p:spPr>
      </p:pic>
      <p:pic>
        <p:nvPicPr>
          <p:cNvPr id="259" name="Shape 259"/>
          <p:cNvPicPr preferRelativeResize="0"/>
          <p:nvPr/>
        </p:nvPicPr>
        <p:blipFill>
          <a:blip r:embed="rId4"/>
          <a:stretch>
            <a:fillRect/>
          </a:stretch>
        </p:blipFill>
        <p:spPr>
          <a:xfrm>
            <a:off y="4302125" x="5975350"/>
            <a:ext cy="1890712" cx="2519362"/>
          </a:xfrm>
          <a:prstGeom prst="rect">
            <a:avLst/>
          </a:prstGeom>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66" name="Shape 266"/>
        <p:cNvGrpSpPr/>
        <p:nvPr/>
      </p:nvGrpSpPr>
      <p:grpSpPr>
        <a:xfrm>
          <a:off y="0" x="0"/>
          <a:ext cy="0" cx="0"/>
          <a:chOff y="0" x="0"/>
          <a:chExt cy="0" cx="0"/>
        </a:xfrm>
      </p:grpSpPr>
      <p:sp>
        <p:nvSpPr>
          <p:cNvPr id="267" name="Shape 267"/>
          <p:cNvSpPr txBox="1"/>
          <p:nvPr/>
        </p:nvSpPr>
        <p:spPr>
          <a:xfrm>
            <a:off y="0" x="539750"/>
            <a:ext cy="1800225" cx="8147049"/>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3000" lang="en-US" i="0">
                <a:solidFill>
                  <a:srgbClr val="000000"/>
                </a:solidFill>
                <a:latin typeface="Arial"/>
                <a:ea typeface="Arial"/>
                <a:cs typeface="Arial"/>
                <a:sym typeface="Arial"/>
              </a:rPr>
              <a:t>LifeCycles Fruit Tree Project</a:t>
            </a:r>
          </a:p>
        </p:txBody>
      </p:sp>
      <p:sp>
        <p:nvSpPr>
          <p:cNvPr id="268" name="Shape 268"/>
          <p:cNvSpPr txBox="1"/>
          <p:nvPr/>
        </p:nvSpPr>
        <p:spPr>
          <a:xfrm>
            <a:off y="1260475" x="839787"/>
            <a:ext cy="5040312" cx="5461000"/>
          </a:xfrm>
          <a:prstGeom prst="rect">
            <a:avLst/>
          </a:prstGeom>
          <a:noFill/>
          <a:ln>
            <a:noFill/>
          </a:ln>
        </p:spPr>
        <p:txBody>
          <a:bodyPr bIns="45000" rIns="90000" lIns="90000" tIns="450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Lifecycles is a non-profit, community-based organization dedicated to cultivating awareness of and initiating action around food, health and urban sustainability in the Greater Victoria community. This predominantly youth driven organization is geared towards education and building community connections through hands-on projects that work towards creating better local and global food security.</a:t>
            </a:r>
          </a:p>
          <a:p>
            <a:r>
              <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LifeCycles' roots begin in 1994 in the soil of an international youth exchange. The focus of the exchange was on comparatively examining home environments and developing joint projects to enhance the quality of urban community life.</a:t>
            </a:r>
          </a:p>
          <a:p>
            <a:r>
              <a:t/>
            </a:r>
          </a:p>
          <a:p>
            <a:pPr algn="l" rtl="0" lvl="0" marR="0" indent="0" marL="0">
              <a:lnSpc>
                <a:spcPct val="150000"/>
              </a:lnSpc>
              <a:spcBef>
                <a:spcPts val="0"/>
              </a:spcBef>
              <a:spcAft>
                <a:spcPts val="0"/>
              </a:spcAft>
              <a:buClr>
                <a:srgbClr val="000000"/>
              </a:buClr>
              <a:buSzPct val="97222"/>
              <a:buFont typeface="Arial"/>
              <a:buChar char="•"/>
            </a:pPr>
            <a:r>
              <a:rPr strike="noStrike" u="none" b="1" cap="none" baseline="0" sz="1200" lang="en-US" i="0">
                <a:solidFill>
                  <a:srgbClr val="000000"/>
                </a:solidFill>
                <a:latin typeface="Arial"/>
                <a:ea typeface="Arial"/>
                <a:cs typeface="Arial"/>
                <a:sym typeface="Arial"/>
              </a:rPr>
              <a:t>Addressing the shortage of community gardens in Victoria, beginning 	with mapping needs and supplies for each.</a:t>
            </a:r>
          </a:p>
          <a:p>
            <a:r>
              <a:t/>
            </a:r>
          </a:p>
          <a:p>
            <a:pPr algn="l" rtl="0" lvl="0" marR="0" indent="0" marL="0">
              <a:lnSpc>
                <a:spcPct val="150000"/>
              </a:lnSpc>
              <a:spcBef>
                <a:spcPts val="0"/>
              </a:spcBef>
              <a:spcAft>
                <a:spcPts val="0"/>
              </a:spcAft>
              <a:buClr>
                <a:srgbClr val="000000"/>
              </a:buClr>
              <a:buSzPct val="97222"/>
              <a:buFont typeface="Arial"/>
              <a:buChar char="•"/>
            </a:pPr>
            <a:r>
              <a:rPr strike="noStrike" u="none" b="1" cap="none" baseline="0" sz="1200" lang="en-US" i="0">
                <a:solidFill>
                  <a:srgbClr val="000000"/>
                </a:solidFill>
                <a:latin typeface="Arial"/>
                <a:ea typeface="Arial"/>
                <a:cs typeface="Arial"/>
                <a:sym typeface="Arial"/>
              </a:rPr>
              <a:t>Creating model gardens promoting organic methods.</a:t>
            </a:r>
          </a:p>
          <a:p>
            <a:r>
              <a:t/>
            </a:r>
          </a:p>
          <a:p>
            <a:pPr algn="l" rtl="0" lvl="0" marR="0" indent="0" marL="0">
              <a:lnSpc>
                <a:spcPct val="150000"/>
              </a:lnSpc>
              <a:spcBef>
                <a:spcPts val="0"/>
              </a:spcBef>
              <a:spcAft>
                <a:spcPts val="0"/>
              </a:spcAft>
              <a:buClr>
                <a:srgbClr val="000000"/>
              </a:buClr>
              <a:buSzPct val="97222"/>
              <a:buFont typeface="Arial"/>
              <a:buChar char="•"/>
            </a:pPr>
            <a:r>
              <a:rPr strike="noStrike" u="none" b="1" cap="none" baseline="0" sz="1200" lang="en-US" i="0">
                <a:solidFill>
                  <a:srgbClr val="000000"/>
                </a:solidFill>
                <a:latin typeface="Arial"/>
                <a:ea typeface="Arial"/>
                <a:cs typeface="Arial"/>
                <a:sym typeface="Arial"/>
              </a:rPr>
              <a:t>Coordinating a sharing backyard program to link landowners with 		individuals who were landless but desired to garden.</a:t>
            </a:r>
          </a:p>
          <a:p>
            <a:r>
              <a:t/>
            </a:r>
          </a:p>
          <a:p>
            <a:pPr algn="l" rtl="0" lvl="0" marR="0" indent="0" marL="0">
              <a:lnSpc>
                <a:spcPct val="150000"/>
              </a:lnSpc>
              <a:spcBef>
                <a:spcPts val="0"/>
              </a:spcBef>
              <a:spcAft>
                <a:spcPts val="0"/>
              </a:spcAft>
              <a:buClr>
                <a:srgbClr val="000000"/>
              </a:buClr>
              <a:buSzPct val="97222"/>
              <a:buFont typeface="Arial"/>
              <a:buChar char="•"/>
            </a:pPr>
            <a:r>
              <a:rPr strike="noStrike" u="none" b="1" cap="none" baseline="0" sz="1200" lang="en-US" i="0">
                <a:solidFill>
                  <a:srgbClr val="000000"/>
                </a:solidFill>
                <a:latin typeface="Arial"/>
                <a:ea typeface="Arial"/>
                <a:cs typeface="Arial"/>
                <a:sym typeface="Arial"/>
              </a:rPr>
              <a:t>Organizing conferences, community workshops to raise awareness 	about food issues and to encourage activism. </a:t>
            </a:r>
          </a:p>
        </p:txBody>
      </p:sp>
      <p:pic>
        <p:nvPicPr>
          <p:cNvPr id="269" name="Shape 269"/>
          <p:cNvPicPr preferRelativeResize="0"/>
          <p:nvPr/>
        </p:nvPicPr>
        <p:blipFill>
          <a:blip r:embed="rId3"/>
          <a:stretch>
            <a:fillRect/>
          </a:stretch>
        </p:blipFill>
        <p:spPr>
          <a:xfrm>
            <a:off y="1411287" x="6591300"/>
            <a:ext cy="2008187" cx="1624011"/>
          </a:xfrm>
          <a:prstGeom prst="rect">
            <a:avLst/>
          </a:prstGeom>
        </p:spPr>
      </p:pic>
      <p:pic>
        <p:nvPicPr>
          <p:cNvPr id="270" name="Shape 270"/>
          <p:cNvPicPr preferRelativeResize="0"/>
          <p:nvPr/>
        </p:nvPicPr>
        <p:blipFill>
          <a:blip r:embed="rId4"/>
          <a:stretch>
            <a:fillRect/>
          </a:stretch>
        </p:blipFill>
        <p:spPr>
          <a:xfrm>
            <a:off y="3959225" x="6659561"/>
            <a:ext cy="2339974" cx="1560512"/>
          </a:xfrm>
          <a:prstGeom prst="rect">
            <a:avLst/>
          </a:prstGeom>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77" name="Shape 277"/>
        <p:cNvGrpSpPr/>
        <p:nvPr/>
      </p:nvGrpSpPr>
      <p:grpSpPr>
        <a:xfrm>
          <a:off y="0" x="0"/>
          <a:ext cy="0" cx="0"/>
          <a:chOff y="0" x="0"/>
          <a:chExt cy="0" cx="0"/>
        </a:xfrm>
      </p:grpSpPr>
      <p:sp>
        <p:nvSpPr>
          <p:cNvPr id="278" name="Shape 278"/>
          <p:cNvSpPr txBox="1"/>
          <p:nvPr/>
        </p:nvSpPr>
        <p:spPr>
          <a:xfrm>
            <a:off y="0" x="539750"/>
            <a:ext cy="1260474" cx="8147049"/>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800" lang="en-US" i="0">
                <a:solidFill>
                  <a:srgbClr val="000000"/>
                </a:solidFill>
                <a:latin typeface="Arial"/>
                <a:ea typeface="Arial"/>
                <a:cs typeface="Arial"/>
                <a:sym typeface="Arial"/>
              </a:rPr>
              <a:t>North York Harvest Foodbank</a:t>
            </a:r>
          </a:p>
        </p:txBody>
      </p:sp>
      <p:sp>
        <p:nvSpPr>
          <p:cNvPr id="279" name="Shape 279"/>
          <p:cNvSpPr txBox="1"/>
          <p:nvPr/>
        </p:nvSpPr>
        <p:spPr>
          <a:xfrm>
            <a:off y="900112" x="179386"/>
            <a:ext cy="10480675" cx="8640762"/>
          </a:xfrm>
          <a:prstGeom prst="rect">
            <a:avLst/>
          </a:prstGeom>
          <a:noFill/>
          <a:ln>
            <a:noFill/>
          </a:ln>
        </p:spPr>
        <p:txBody>
          <a:bodyPr bIns="45000" rIns="90000" lIns="90000" tIns="450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1800" lang="en-US" i="0">
                <a:solidFill>
                  <a:srgbClr val="000000"/>
                </a:solidFill>
                <a:latin typeface="Arial"/>
                <a:ea typeface="Arial"/>
                <a:cs typeface="Arial"/>
                <a:sym typeface="Arial"/>
              </a:rPr>
              <a:t>
</a:t>
            </a:r>
            <a:r>
              <a:rPr strike="noStrike" u="none" b="1" cap="none" baseline="0" sz="1200" lang="en-US" i="0">
                <a:solidFill>
                  <a:srgbClr val="000000"/>
                </a:solidFill>
                <a:latin typeface="Arial"/>
                <a:ea typeface="Arial"/>
                <a:cs typeface="Arial"/>
                <a:sym typeface="Arial"/>
              </a:rPr>
              <a:t>Making Connections addresses the need for food bank clients to have access</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 to fresh produce. The project’s goal is to improve consumption and knowledge</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 of fresh and locally-grown vegetables and fruit.</a:t>
            </a:r>
          </a:p>
          <a:p>
            <a:r>
              <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We connect food program clients to fresh local produce. We link local farms to</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 non-profit organizations and clients, and ultimately this provides a re-connection</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 with both land and our food sources for all involved.</a:t>
            </a:r>
          </a:p>
          <a:p>
            <a:r>
              <a:t/>
            </a:r>
          </a:p>
          <a:p>
            <a:r>
              <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Making Connections works with ‘at-risk’ individuals in the north Toronto area</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 including those with a low income, seniors, children, and newcomers.</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How Making Connections helps link hungry families to local produce</a:t>
            </a:r>
          </a:p>
          <a:p>
            <a:r>
              <a:t/>
            </a:r>
          </a:p>
          <a:p>
            <a:r>
              <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Farm Support. Local produces are picked up by North York Harvest Food Bank and distributed to food bank users in the northern Toronto area. Over 13,000 lbs of fresh produce were donated in 2008.</a:t>
            </a:r>
          </a:p>
          <a:p>
            <a:r>
              <a:t/>
            </a:r>
          </a:p>
          <a:p>
            <a:r>
              <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Gleaning is the picking of fruits and vegetables that a farmer will not harvest. It is free of charge and helps reduce food wastage at the same time as providing community members and food bank clients with access to wonderful seasonal produce. Making Connections arranges gleaning trips to participating farms and for many participants this is their first visit to a farm.</a:t>
            </a:r>
          </a:p>
          <a:p>
            <a:r>
              <a:t/>
            </a:r>
          </a:p>
          <a:p>
            <a:r>
              <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Educational Workshops. Many people in Toronto have limited knowledge of local produce and its preparation. What do you do with a rutabaga? Making Connections offers cooking workshops in community kitchens which cover topics such as food safety, nutrition and preservation techniques. Participants make jams, baby food and sauces that can be stored through to winter.</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Public support and education</a:t>
            </a:r>
          </a:p>
          <a:p>
            <a:r>
              <a:t/>
            </a:r>
          </a:p>
        </p:txBody>
      </p:sp>
      <p:pic>
        <p:nvPicPr>
          <p:cNvPr id="280" name="Shape 280"/>
          <p:cNvPicPr preferRelativeResize="0"/>
          <p:nvPr/>
        </p:nvPicPr>
        <p:blipFill>
          <a:blip r:embed="rId3"/>
          <a:stretch>
            <a:fillRect/>
          </a:stretch>
        </p:blipFill>
        <p:spPr>
          <a:xfrm>
            <a:off y="1238250" x="6246812"/>
            <a:ext cy="2038349" cx="2716211"/>
          </a:xfrm>
          <a:prstGeom prst="rect">
            <a:avLst/>
          </a:prstGeom>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87" name="Shape 287"/>
        <p:cNvGrpSpPr/>
        <p:nvPr/>
      </p:nvGrpSpPr>
      <p:grpSpPr>
        <a:xfrm>
          <a:off y="0" x="0"/>
          <a:ext cy="0" cx="0"/>
          <a:chOff y="0" x="0"/>
          <a:chExt cy="0" cx="0"/>
        </a:xfrm>
      </p:grpSpPr>
      <p:sp>
        <p:nvSpPr>
          <p:cNvPr id="288" name="Shape 288"/>
          <p:cNvSpPr txBox="1"/>
          <p:nvPr/>
        </p:nvSpPr>
        <p:spPr>
          <a:xfrm>
            <a:off y="0" x="539750"/>
            <a:ext cy="1079499" cx="8147049"/>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3200" lang="en-US" i="0">
                <a:solidFill>
                  <a:srgbClr val="000000"/>
                </a:solidFill>
                <a:latin typeface="Arial"/>
                <a:ea typeface="Arial"/>
                <a:cs typeface="Arial"/>
                <a:sym typeface="Arial"/>
              </a:rPr>
              <a:t>Not Far From the Tree</a:t>
            </a:r>
          </a:p>
        </p:txBody>
      </p:sp>
      <p:sp>
        <p:nvSpPr>
          <p:cNvPr id="289" name="Shape 289"/>
          <p:cNvSpPr txBox="1"/>
          <p:nvPr/>
        </p:nvSpPr>
        <p:spPr>
          <a:xfrm>
            <a:off y="900112" x="360362"/>
            <a:ext cy="5748336" cx="4921249"/>
          </a:xfrm>
          <a:prstGeom prst="rect">
            <a:avLst/>
          </a:prstGeom>
          <a:noFill/>
          <a:ln>
            <a:noFill/>
          </a:ln>
        </p:spPr>
        <p:txBody>
          <a:bodyPr bIns="45000" rIns="90000" lIns="90000" tIns="45000"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The core of our programming is our residential fruit-picking program, where we pick fruit from trees that would otherwise go to waste. We help fruit tree owners make use of the abundance of fruit that their trees offer by dispatching teams of volunteers to harvest it for them. One third goes to the fruit tree owners, another third goes to the volunteers for their labour, and the final third is distributed (by bicycle or cart) to community organizations in the neighbourhood who can make good use of the fresh fruit.</a:t>
            </a:r>
          </a:p>
          <a:p>
            <a:r>
              <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In 2008, our first full season, we picked over 3,000 lbs of fruit in Toronto. As we expand, we are creating a network of neighbourhood-based fruit tree hubs around the city.</a:t>
            </a:r>
          </a:p>
          <a:p>
            <a:r>
              <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In partnership with Growing for Green, we’re helping to support Toronto’s first community orchard in a public park.</a:t>
            </a:r>
          </a:p>
          <a:p>
            <a:r>
              <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In partnership with a gardening group based in Toronto, we offer educational workshops, garden tours, volunteer gardening opportunities and social networking to local gardeners. </a:t>
            </a:r>
          </a:p>
          <a:p>
            <a:r>
              <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In 2009 the group’s members founded Toronto’s first community orchard. Located in Ben Nobleman Park near Eglinton West subway station, it includes 9 fruit trees including pears, plums and cherries. </a:t>
            </a:r>
          </a:p>
          <a:p>
            <a:r>
              <a:t/>
            </a:r>
          </a:p>
          <a:p>
            <a:pPr algn="l" rtl="0" lvl="0" marR="0" indent="0" marL="0">
              <a:lnSpc>
                <a:spcPct val="100000"/>
              </a:lnSpc>
              <a:spcBef>
                <a:spcPts val="0"/>
              </a:spcBef>
              <a:spcAft>
                <a:spcPts val="0"/>
              </a:spcAft>
              <a:buClr>
                <a:srgbClr val="000000"/>
              </a:buClr>
              <a:buSzPct val="25000"/>
              <a:buFont typeface="Arial"/>
              <a:buNone/>
            </a:pPr>
            <a:r>
              <a:rPr strike="noStrike" u="none" b="1" cap="none" baseline="0" sz="1200" lang="en-US" i="0">
                <a:solidFill>
                  <a:srgbClr val="000000"/>
                </a:solidFill>
                <a:latin typeface="Arial"/>
                <a:ea typeface="Arial"/>
                <a:cs typeface="Arial"/>
                <a:sym typeface="Arial"/>
              </a:rPr>
              <a:t>The group is working to help apartment-dwelling Torontonians link up with with homeowners who have garden space to spare so they can plant vegetable gardens through the Sharing Backyard program.</a:t>
            </a:r>
          </a:p>
        </p:txBody>
      </p:sp>
      <p:pic>
        <p:nvPicPr>
          <p:cNvPr id="290" name="Shape 290"/>
          <p:cNvPicPr preferRelativeResize="0"/>
          <p:nvPr/>
        </p:nvPicPr>
        <p:blipFill>
          <a:blip r:embed="rId3"/>
          <a:stretch>
            <a:fillRect/>
          </a:stretch>
        </p:blipFill>
        <p:spPr>
          <a:xfrm>
            <a:off y="900112" x="5429250"/>
            <a:ext cy="2543175" cx="3390900"/>
          </a:xfrm>
          <a:prstGeom prst="rect">
            <a:avLst/>
          </a:prstGeom>
        </p:spPr>
      </p:pic>
      <p:pic>
        <p:nvPicPr>
          <p:cNvPr id="291" name="Shape 291"/>
          <p:cNvPicPr preferRelativeResize="0"/>
          <p:nvPr/>
        </p:nvPicPr>
        <p:spPr>
          <a:xfrm>
            <a:off y="3735387" x="5400675"/>
            <a:ext cy="2565400" cx="3419475"/>
          </a:xfrm>
          <a:prstGeom prst="rect">
            <a:avLst/>
          </a:prstGeom>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98" name="Shape 298"/>
        <p:cNvGrpSpPr/>
        <p:nvPr/>
      </p:nvGrpSpPr>
      <p:grpSpPr>
        <a:xfrm>
          <a:off y="0" x="0"/>
          <a:ext cy="0" cx="0"/>
          <a:chOff y="0" x="0"/>
          <a:chExt cy="0" cx="0"/>
        </a:xfrm>
      </p:grpSpPr>
      <p:sp>
        <p:nvSpPr>
          <p:cNvPr id="299" name="Shape 299"/>
          <p:cNvSpPr txBox="1"/>
          <p:nvPr/>
        </p:nvSpPr>
        <p:spPr>
          <a:xfrm>
            <a:off y="539750" x="457200"/>
            <a:ext cy="1079499"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0" cap="none" baseline="0" sz="3200" lang="en-US" i="0">
                <a:solidFill>
                  <a:srgbClr val="000000"/>
                </a:solidFill>
                <a:latin typeface="Arial"/>
                <a:ea typeface="Arial"/>
                <a:cs typeface="Arial"/>
                <a:sym typeface="Arial"/>
              </a:rPr>
              <a:t>Pour en savoir plus...</a:t>
            </a:r>
          </a:p>
        </p:txBody>
      </p:sp>
      <p:sp>
        <p:nvSpPr>
          <p:cNvPr id="300" name="Shape 300"/>
          <p:cNvSpPr txBox="1"/>
          <p:nvPr/>
        </p:nvSpPr>
        <p:spPr>
          <a:xfrm>
            <a:off y="1800225" x="457200"/>
            <a:ext cy="4325937" cx="8229600"/>
          </a:xfrm>
          <a:prstGeom prst="rect">
            <a:avLst/>
          </a:prstGeom>
          <a:noFill/>
          <a:ln>
            <a:noFill/>
          </a:ln>
        </p:spPr>
        <p:txBody>
          <a:bodyPr bIns="45700" rIns="91425" lIns="91425" tIns="45700" anchor="t" anchorCtr="0">
            <a:noAutofit/>
          </a:bodyPr>
          <a:lstStyle/>
          <a:p>
            <a:pPr algn="l" rtl="0" lvl="0" marR="0" indent="0" marL="0">
              <a:lnSpc>
                <a:spcPct val="150000"/>
              </a:lnSpc>
              <a:spcBef>
                <a:spcPts val="700"/>
              </a:spcBef>
              <a:spcAft>
                <a:spcPts val="0"/>
              </a:spcAft>
              <a:buClr>
                <a:srgbClr val="000000"/>
              </a:buClr>
              <a:buSzPct val="98958"/>
              <a:buFont typeface="Arial"/>
              <a:buChar char="•"/>
            </a:pPr>
            <a:r>
              <a:rPr strike="noStrike" u="none" b="0" cap="none" baseline="0" sz="1600" lang="en-US" i="0">
                <a:solidFill>
                  <a:srgbClr val="000000"/>
                </a:solidFill>
                <a:latin typeface="Arial"/>
                <a:ea typeface="Arial"/>
                <a:cs typeface="Arial"/>
                <a:sym typeface="Arial"/>
              </a:rPr>
              <a:t>  </a:t>
            </a:r>
          </a:p>
          <a:p>
            <a:pPr algn="l" rtl="0" lvl="0" marR="0" indent="0" marL="0">
              <a:lnSpc>
                <a:spcPct val="150000"/>
              </a:lnSpc>
              <a:spcBef>
                <a:spcPts val="700"/>
              </a:spcBef>
              <a:spcAft>
                <a:spcPts val="0"/>
              </a:spcAft>
              <a:buClr>
                <a:srgbClr val="000000"/>
              </a:buClr>
              <a:buSzPct val="98958"/>
              <a:buFont typeface="Arial"/>
              <a:buChar char="•"/>
            </a:pPr>
            <a:r>
              <a:rPr strike="noStrike" u="none" b="0" cap="none" baseline="0" sz="1600" lang="en-US" i="0">
                <a:solidFill>
                  <a:srgbClr val="000000"/>
                </a:solidFill>
                <a:latin typeface="Arial"/>
                <a:ea typeface="Arial"/>
                <a:cs typeface="Arial"/>
                <a:sym typeface="Arial"/>
              </a:rPr>
              <a:t>  ALEXANDER, Christopher et Al. </a:t>
            </a:r>
            <a:r>
              <a:rPr strike="noStrike" u="none" b="0" cap="none" baseline="0" sz="1600" lang="en-US" i="1">
                <a:solidFill>
                  <a:srgbClr val="000000"/>
                </a:solidFill>
                <a:latin typeface="Arial"/>
                <a:ea typeface="Arial"/>
                <a:cs typeface="Arial"/>
                <a:sym typeface="Arial"/>
              </a:rPr>
              <a:t>A Pattern Language</a:t>
            </a:r>
            <a:r>
              <a:rPr strike="noStrike" u="none" b="0" cap="none" baseline="0" sz="1600" lang="en-US" i="0">
                <a:solidFill>
                  <a:srgbClr val="000000"/>
                </a:solidFill>
                <a:latin typeface="Arial"/>
                <a:ea typeface="Arial"/>
                <a:cs typeface="Arial"/>
                <a:sym typeface="Arial"/>
              </a:rPr>
              <a:t>. Oxford Press. 1977.</a:t>
            </a:r>
          </a:p>
          <a:p>
            <a:pPr algn="l" rtl="0" lvl="0" marR="0" indent="0" marL="0">
              <a:lnSpc>
                <a:spcPct val="150000"/>
              </a:lnSpc>
              <a:spcBef>
                <a:spcPts val="700"/>
              </a:spcBef>
              <a:spcAft>
                <a:spcPts val="0"/>
              </a:spcAft>
              <a:buClr>
                <a:srgbClr val="000000"/>
              </a:buClr>
              <a:buSzPct val="98958"/>
              <a:buFont typeface="Arial"/>
              <a:buChar char="•"/>
            </a:pPr>
            <a:r>
              <a:rPr strike="noStrike" u="none" b="0" cap="none" baseline="0" sz="1600" lang="en-US" i="0">
                <a:solidFill>
                  <a:srgbClr val="000000"/>
                </a:solidFill>
                <a:latin typeface="Arial"/>
                <a:ea typeface="Arial"/>
                <a:cs typeface="Arial"/>
                <a:sym typeface="Arial"/>
              </a:rPr>
              <a:t>  GOLDSMITH, Edward. The Way : An Ecological Worldview. Green Books. 1997.</a:t>
            </a:r>
          </a:p>
          <a:p>
            <a:pPr algn="l" rtl="0" lvl="0" marR="0" indent="0" marL="0">
              <a:lnSpc>
                <a:spcPct val="150000"/>
              </a:lnSpc>
              <a:spcBef>
                <a:spcPts val="700"/>
              </a:spcBef>
              <a:spcAft>
                <a:spcPts val="0"/>
              </a:spcAft>
              <a:buClr>
                <a:srgbClr val="000000"/>
              </a:buClr>
              <a:buSzPct val="98958"/>
              <a:buFont typeface="Arial"/>
              <a:buChar char="•"/>
            </a:pPr>
            <a:r>
              <a:rPr strike="noStrike" u="none" b="0" cap="none" baseline="0" sz="1600" lang="en-US" i="0">
                <a:solidFill>
                  <a:srgbClr val="000000"/>
                </a:solidFill>
                <a:latin typeface="Arial"/>
                <a:ea typeface="Arial"/>
                <a:cs typeface="Arial"/>
                <a:sym typeface="Arial"/>
              </a:rPr>
              <a:t>  HEMENWAY, Toby. </a:t>
            </a:r>
            <a:r>
              <a:rPr strike="noStrike" u="none" b="0" cap="none" baseline="0" sz="1600" lang="en-US" i="1">
                <a:solidFill>
                  <a:srgbClr val="000000"/>
                </a:solidFill>
                <a:latin typeface="Arial"/>
                <a:ea typeface="Arial"/>
                <a:cs typeface="Arial"/>
                <a:sym typeface="Arial"/>
              </a:rPr>
              <a:t>Gaia's Garden</a:t>
            </a:r>
            <a:r>
              <a:rPr strike="noStrike" u="none" b="0" cap="none" baseline="0" sz="1600" lang="en-US" i="0">
                <a:solidFill>
                  <a:srgbClr val="000000"/>
                </a:solidFill>
                <a:latin typeface="Arial"/>
                <a:ea typeface="Arial"/>
                <a:cs typeface="Arial"/>
                <a:sym typeface="Arial"/>
              </a:rPr>
              <a:t>. Chelsea Green Publishing Compagny. 2000.</a:t>
            </a:r>
          </a:p>
          <a:p>
            <a:pPr algn="l" rtl="0" lvl="0" marR="0" indent="0" marL="0">
              <a:lnSpc>
                <a:spcPct val="150000"/>
              </a:lnSpc>
              <a:spcBef>
                <a:spcPts val="700"/>
              </a:spcBef>
              <a:spcAft>
                <a:spcPts val="0"/>
              </a:spcAft>
              <a:buClr>
                <a:srgbClr val="000000"/>
              </a:buClr>
              <a:buSzPct val="98958"/>
              <a:buFont typeface="Arial"/>
              <a:buChar char="•"/>
            </a:pPr>
            <a:r>
              <a:rPr strike="noStrike" u="none" b="0" cap="none" baseline="0" sz="1600" lang="en-US" i="0">
                <a:solidFill>
                  <a:srgbClr val="000000"/>
                </a:solidFill>
                <a:latin typeface="Arial"/>
                <a:ea typeface="Arial"/>
                <a:cs typeface="Arial"/>
                <a:sym typeface="Arial"/>
              </a:rPr>
              <a:t>  MOLLISON, Bill. </a:t>
            </a:r>
            <a:r>
              <a:rPr strike="noStrike" u="none" b="0" cap="none" baseline="0" sz="1600" lang="en-US" i="1">
                <a:solidFill>
                  <a:srgbClr val="000000"/>
                </a:solidFill>
                <a:latin typeface="Arial"/>
                <a:ea typeface="Arial"/>
                <a:cs typeface="Arial"/>
                <a:sym typeface="Arial"/>
              </a:rPr>
              <a:t>Permaculture : A Designer's Manual</a:t>
            </a:r>
            <a:r>
              <a:rPr strike="noStrike" u="none" b="0" cap="none" baseline="0" sz="1600" lang="en-US" i="0">
                <a:solidFill>
                  <a:srgbClr val="000000"/>
                </a:solidFill>
                <a:latin typeface="Arial"/>
                <a:ea typeface="Arial"/>
                <a:cs typeface="Arial"/>
                <a:sym typeface="Arial"/>
              </a:rPr>
              <a:t>.  Tagari Publications. 1988.</a:t>
            </a:r>
          </a:p>
          <a:p>
            <a:r>
              <a:t/>
            </a:r>
          </a:p>
          <a:p>
            <a:pPr algn="l" rtl="0" lvl="0" marR="0" indent="0" marL="0">
              <a:lnSpc>
                <a:spcPct val="150000"/>
              </a:lnSpc>
              <a:spcBef>
                <a:spcPts val="0"/>
              </a:spcBef>
              <a:spcAft>
                <a:spcPts val="0"/>
              </a:spcAft>
              <a:buClr>
                <a:srgbClr val="000000"/>
              </a:buClr>
              <a:buSzPct val="46874"/>
              <a:buFont typeface="Arial"/>
              <a:buChar char="•"/>
            </a:pPr>
            <a:r>
              <a:rPr strike="noStrike" u="none" b="0" cap="none" baseline="0" sz="1600" lang="en-US" i="0">
                <a:solidFill>
                  <a:srgbClr val="000000"/>
                </a:solidFill>
                <a:latin typeface="Arial"/>
                <a:ea typeface="Arial"/>
                <a:cs typeface="Arial"/>
                <a:sym typeface="Arial"/>
              </a:rPr>
              <a:t>  </a:t>
            </a:r>
            <a:r>
              <a:rPr strike="noStrike" u="sng" b="0" cap="none" baseline="0" sz="1600" lang="en-US" i="0">
                <a:solidFill>
                  <a:schemeClr val="hlink"/>
                </a:solidFill>
                <a:latin typeface="Arial"/>
                <a:ea typeface="Arial"/>
                <a:cs typeface="Arial"/>
                <a:sym typeface="Arial"/>
                <a:hlinkClick r:id="rId3"/>
              </a:rPr>
              <a:t>http://portlandfruit.org/</a:t>
            </a:r>
          </a:p>
          <a:p>
            <a:pPr algn="l" rtl="0" lvl="0" marR="0" indent="0" marL="0">
              <a:lnSpc>
                <a:spcPct val="150000"/>
              </a:lnSpc>
              <a:spcBef>
                <a:spcPts val="0"/>
              </a:spcBef>
              <a:spcAft>
                <a:spcPts val="0"/>
              </a:spcAft>
              <a:buClr>
                <a:srgbClr val="000000"/>
              </a:buClr>
              <a:buSzPct val="46874"/>
              <a:buFont typeface="Arial"/>
              <a:buChar char="•"/>
            </a:pPr>
            <a:r>
              <a:rPr strike="noStrike" u="none" b="0" cap="none" baseline="0" sz="1600" lang="en-US" i="0">
                <a:solidFill>
                  <a:srgbClr val="000000"/>
                </a:solidFill>
                <a:latin typeface="Arial"/>
                <a:ea typeface="Arial"/>
                <a:cs typeface="Arial"/>
                <a:sym typeface="Arial"/>
              </a:rPr>
              <a:t>  </a:t>
            </a:r>
            <a:r>
              <a:rPr strike="noStrike" u="sng" b="0" cap="none" baseline="0" sz="1600" lang="en-US" i="0">
                <a:solidFill>
                  <a:schemeClr val="hlink"/>
                </a:solidFill>
                <a:latin typeface="Arial"/>
                <a:ea typeface="Arial"/>
                <a:cs typeface="Arial"/>
                <a:sym typeface="Arial"/>
                <a:hlinkClick r:id="rId4"/>
              </a:rPr>
              <a:t>http://lifecyclesproject.ca</a:t>
            </a:r>
          </a:p>
          <a:p>
            <a:pPr algn="l" rtl="0" lvl="0" marR="0" indent="0" marL="0">
              <a:lnSpc>
                <a:spcPct val="150000"/>
              </a:lnSpc>
              <a:spcBef>
                <a:spcPts val="0"/>
              </a:spcBef>
              <a:spcAft>
                <a:spcPts val="0"/>
              </a:spcAft>
              <a:buClr>
                <a:srgbClr val="000000"/>
              </a:buClr>
              <a:buSzPct val="46874"/>
              <a:buFont typeface="Arial"/>
              <a:buChar char="•"/>
            </a:pPr>
            <a:r>
              <a:rPr strike="noStrike" u="none" b="0" cap="none" baseline="0" sz="1600" lang="en-US" i="0">
                <a:solidFill>
                  <a:srgbClr val="000000"/>
                </a:solidFill>
                <a:latin typeface="Arial"/>
                <a:ea typeface="Arial"/>
                <a:cs typeface="Arial"/>
                <a:sym typeface="Arial"/>
              </a:rPr>
              <a:t>  </a:t>
            </a:r>
            <a:r>
              <a:rPr strike="noStrike" u="sng" b="0" cap="none" baseline="0" sz="1600" lang="en-US" i="0">
                <a:solidFill>
                  <a:schemeClr val="hlink"/>
                </a:solidFill>
                <a:latin typeface="Arial"/>
                <a:ea typeface="Arial"/>
                <a:cs typeface="Arial"/>
                <a:sym typeface="Arial"/>
                <a:hlinkClick r:id="rId5"/>
              </a:rPr>
              <a:t>http://www.northyorkharvest.com</a:t>
            </a:r>
          </a:p>
          <a:p>
            <a:pPr algn="l" rtl="0" lvl="0" marR="0" indent="0" marL="0">
              <a:lnSpc>
                <a:spcPct val="150000"/>
              </a:lnSpc>
              <a:spcBef>
                <a:spcPts val="0"/>
              </a:spcBef>
              <a:spcAft>
                <a:spcPts val="0"/>
              </a:spcAft>
              <a:buClr>
                <a:srgbClr val="000000"/>
              </a:buClr>
              <a:buSzPct val="46874"/>
              <a:buFont typeface="Arial"/>
              <a:buChar char="•"/>
            </a:pPr>
            <a:r>
              <a:rPr strike="noStrike" u="none" b="0" cap="none" baseline="0" sz="1600" lang="en-US" i="0">
                <a:solidFill>
                  <a:srgbClr val="000000"/>
                </a:solidFill>
                <a:latin typeface="Arial"/>
                <a:ea typeface="Arial"/>
                <a:cs typeface="Arial"/>
                <a:sym typeface="Arial"/>
              </a:rPr>
              <a:t>  </a:t>
            </a:r>
            <a:r>
              <a:rPr strike="noStrike" u="sng" b="0" cap="none" baseline="0" sz="1600" lang="en-US" i="0">
                <a:solidFill>
                  <a:schemeClr val="hlink"/>
                </a:solidFill>
                <a:latin typeface="Arial"/>
                <a:ea typeface="Arial"/>
                <a:cs typeface="Arial"/>
                <a:sym typeface="Arial"/>
                <a:hlinkClick r:id="rId6"/>
              </a:rPr>
              <a:t>http://www.notfarfromthetree.org/</a:t>
            </a:r>
          </a:p>
          <a:p>
            <a:pPr algn="l" rtl="0" lvl="0" marR="0" indent="0" marL="0">
              <a:lnSpc>
                <a:spcPct val="150000"/>
              </a:lnSpc>
              <a:spcBef>
                <a:spcPts val="0"/>
              </a:spcBef>
              <a:spcAft>
                <a:spcPts val="0"/>
              </a:spcAft>
              <a:buClr>
                <a:srgbClr val="000000"/>
              </a:buClr>
              <a:buSzPct val="46874"/>
              <a:buFont typeface="Arial"/>
              <a:buChar char="•"/>
            </a:pPr>
            <a:r>
              <a:rPr strike="noStrike" u="none" b="0" cap="none" baseline="0" sz="1600" lang="en-US" i="0">
                <a:solidFill>
                  <a:srgbClr val="000000"/>
                </a:solidFill>
                <a:latin typeface="Arial"/>
                <a:ea typeface="Arial"/>
                <a:cs typeface="Arial"/>
                <a:sym typeface="Arial"/>
              </a:rPr>
              <a:t>  </a:t>
            </a:r>
            <a:r>
              <a:rPr strike="noStrike" u="sng" b="0" cap="none" baseline="0" sz="1600" lang="en-US" i="0">
                <a:solidFill>
                  <a:schemeClr val="hlink"/>
                </a:solidFill>
                <a:latin typeface="Arial"/>
                <a:ea typeface="Arial"/>
                <a:cs typeface="Arial"/>
                <a:sym typeface="Arial"/>
                <a:hlinkClick r:id="rId7"/>
              </a:rPr>
              <a:t>http://pousses.blogspot.com/</a:t>
            </a:r>
          </a:p>
          <a:p>
            <a:r>
              <a:t/>
            </a:r>
          </a:p>
        </p:txBody>
      </p:sp>
      <p:pic>
        <p:nvPicPr>
          <p:cNvPr id="301" name="Shape 301"/>
          <p:cNvPicPr preferRelativeResize="0"/>
          <p:nvPr/>
        </p:nvPicPr>
        <p:blipFill>
          <a:blip r:embed="rId8"/>
          <a:stretch>
            <a:fillRect/>
          </a:stretch>
        </p:blipFill>
        <p:spPr>
          <a:xfrm>
            <a:off y="325437" x="750887"/>
            <a:ext cy="1800225" cx="1263649"/>
          </a:xfrm>
          <a:prstGeom prst="rect">
            <a:avLst/>
          </a:prstGeom>
        </p:spPr>
      </p:pic>
      <p:pic>
        <p:nvPicPr>
          <p:cNvPr id="302" name="Shape 302"/>
          <p:cNvPicPr preferRelativeResize="0"/>
          <p:nvPr/>
        </p:nvPicPr>
        <p:blipFill>
          <a:blip r:embed="rId8"/>
          <a:stretch>
            <a:fillRect/>
          </a:stretch>
        </p:blipFill>
        <p:spPr>
          <a:xfrm>
            <a:off y="361950" x="7019925"/>
            <a:ext cy="1800225" cx="1263649"/>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0" name="Shape 50"/>
        <p:cNvGrpSpPr/>
        <p:nvPr/>
      </p:nvGrpSpPr>
      <p:grpSpPr>
        <a:xfrm>
          <a:off y="0" x="0"/>
          <a:ext cy="0" cx="0"/>
          <a:chOff y="0" x="0"/>
          <a:chExt cy="0" cx="0"/>
        </a:xfrm>
      </p:grpSpPr>
      <p:pic>
        <p:nvPicPr>
          <p:cNvPr id="51" name="Shape 51"/>
          <p:cNvPicPr preferRelativeResize="0"/>
          <p:nvPr/>
        </p:nvPicPr>
        <p:blipFill>
          <a:blip r:embed="rId3"/>
          <a:stretch>
            <a:fillRect/>
          </a:stretch>
        </p:blipFill>
        <p:spPr>
          <a:xfrm>
            <a:off y="287337" x="36511"/>
            <a:ext cy="5940425" cx="9107487"/>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7" name="Shape 57"/>
        <p:cNvGrpSpPr/>
        <p:nvPr/>
      </p:nvGrpSpPr>
      <p:grpSpPr>
        <a:xfrm>
          <a:off y="0" x="0"/>
          <a:ext cy="0" cx="0"/>
          <a:chOff y="0" x="0"/>
          <a:chExt cy="0" cx="0"/>
        </a:xfrm>
      </p:grpSpPr>
      <p:sp>
        <p:nvSpPr>
          <p:cNvPr id="58" name="Shape 58"/>
          <p:cNvSpPr txBox="1"/>
          <p:nvPr/>
        </p:nvSpPr>
        <p:spPr>
          <a:xfrm>
            <a:off y="190500" x="457200"/>
            <a:ext cy="1311275"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0" cap="none" baseline="0" sz="2400" lang="en-US" i="0">
                <a:solidFill>
                  <a:srgbClr val="000000"/>
                </a:solidFill>
                <a:latin typeface="Arial"/>
                <a:ea typeface="Arial"/>
                <a:cs typeface="Arial"/>
                <a:sym typeface="Arial"/>
              </a:rPr>
              <a:t>ORIGINE ET EVOLUTION</a:t>
            </a:r>
          </a:p>
        </p:txBody>
      </p:sp>
      <p:sp>
        <p:nvSpPr>
          <p:cNvPr id="59" name="Shape 59"/>
          <p:cNvSpPr txBox="1"/>
          <p:nvPr/>
        </p:nvSpPr>
        <p:spPr>
          <a:xfrm>
            <a:off y="1428750" x="457200"/>
            <a:ext cy="4929187" cx="8229600"/>
          </a:xfrm>
          <a:prstGeom prst="rect">
            <a:avLst/>
          </a:prstGeom>
          <a:noFill/>
          <a:ln>
            <a:noFill/>
          </a:ln>
        </p:spPr>
        <p:txBody>
          <a:bodyPr bIns="45700" rIns="91425" lIns="91425" tIns="45700" anchor="t" anchorCtr="0">
            <a:noAutofit/>
          </a:bodyPr>
          <a:lstStyle/>
          <a:p>
            <a:pPr algn="l" rtl="0" lvl="0" marR="0" indent="330200" marL="0">
              <a:lnSpc>
                <a:spcPct val="150000"/>
              </a:lnSpc>
              <a:spcBef>
                <a:spcPts val="800"/>
              </a:spcBef>
              <a:spcAft>
                <a:spcPts val="0"/>
              </a:spcAft>
              <a:buClr>
                <a:srgbClr val="000000"/>
              </a:buClr>
              <a:buSzPct val="134259"/>
              <a:buFont typeface="Arial"/>
              <a:buChar char="•"/>
            </a:pPr>
            <a:r>
              <a:rPr strike="noStrike" u="none" b="0" cap="none" baseline="0" sz="1800" lang="en-US" i="0">
                <a:solidFill>
                  <a:srgbClr val="000000"/>
                </a:solidFill>
                <a:latin typeface="Arial"/>
                <a:ea typeface="Arial"/>
                <a:cs typeface="Arial"/>
                <a:sym typeface="Arial"/>
              </a:rPr>
              <a:t>
</a:t>
            </a:r>
            <a:r>
              <a:rPr strike="noStrike" u="none" b="0" cap="none" baseline="0" sz="2400" lang="en-US" i="0">
                <a:solidFill>
                  <a:srgbClr val="000000"/>
                </a:solidFill>
                <a:latin typeface="Arial"/>
                <a:ea typeface="Arial"/>
                <a:cs typeface="Arial"/>
                <a:sym typeface="Arial"/>
              </a:rPr>
              <a:t>Agriculture et foresterie concurrents ?</a:t>
            </a:r>
          </a:p>
          <a:p>
            <a:pPr algn="l" rtl="0" lvl="2" marR="0" indent="0" marL="0">
              <a:lnSpc>
                <a:spcPct val="150000"/>
              </a:lnSpc>
              <a:spcBef>
                <a:spcPts val="800"/>
              </a:spcBef>
              <a:spcAft>
                <a:spcPts val="0"/>
              </a:spcAft>
              <a:buClr>
                <a:srgbClr val="000000"/>
              </a:buClr>
              <a:buSzPct val="100694"/>
              <a:buFont typeface="Arial"/>
              <a:buChar char="•"/>
            </a:pPr>
            <a:r>
              <a:rPr strike="noStrike" u="none" b="0" cap="none" baseline="0" sz="2400" lang="en-US" i="0">
                <a:solidFill>
                  <a:srgbClr val="000000"/>
                </a:solidFill>
                <a:latin typeface="Arial"/>
                <a:ea typeface="Arial"/>
                <a:cs typeface="Arial"/>
                <a:sym typeface="Arial"/>
              </a:rPr>
              <a:t>vue de l’espace</a:t>
            </a:r>
          </a:p>
          <a:p>
            <a:pPr algn="l" rtl="0" lvl="2" marR="0" indent="0" marL="0">
              <a:lnSpc>
                <a:spcPct val="150000"/>
              </a:lnSpc>
              <a:spcBef>
                <a:spcPts val="800"/>
              </a:spcBef>
              <a:spcAft>
                <a:spcPts val="0"/>
              </a:spcAft>
              <a:buClr>
                <a:srgbClr val="000000"/>
              </a:buClr>
              <a:buSzPct val="100694"/>
              <a:buFont typeface="Arial"/>
              <a:buChar char="•"/>
            </a:pPr>
            <a:r>
              <a:rPr strike="noStrike" u="none" b="0" cap="none" baseline="0" sz="2400" lang="en-US" i="0">
                <a:solidFill>
                  <a:srgbClr val="000000"/>
                </a:solidFill>
                <a:latin typeface="Arial"/>
                <a:ea typeface="Arial"/>
                <a:cs typeface="Arial"/>
                <a:sym typeface="Arial"/>
              </a:rPr>
              <a:t>gestion des terres et </a:t>
            </a:r>
            <a:r>
              <a:rPr strike="noStrike" u="none" b="0" cap="none" baseline="0" sz="2400" lang="en-US" i="1">
                <a:solidFill>
                  <a:srgbClr val="000000"/>
                </a:solidFill>
                <a:latin typeface="Arial"/>
                <a:ea typeface="Arial"/>
                <a:cs typeface="Arial"/>
                <a:sym typeface="Arial"/>
              </a:rPr>
              <a:t>gouvernance</a:t>
            </a:r>
          </a:p>
          <a:p>
            <a:pPr algn="l" rtl="0" lvl="0" marR="0" indent="330200" marL="0">
              <a:lnSpc>
                <a:spcPct val="150000"/>
              </a:lnSpc>
              <a:spcBef>
                <a:spcPts val="800"/>
              </a:spcBef>
              <a:spcAft>
                <a:spcPts val="0"/>
              </a:spcAft>
              <a:buClr>
                <a:srgbClr val="000000"/>
              </a:buClr>
              <a:buSzPct val="100694"/>
              <a:buFont typeface="Arial"/>
              <a:buChar char="•"/>
            </a:pPr>
            <a:r>
              <a:rPr strike="noStrike" u="none" b="0" cap="none" baseline="0" sz="2400" lang="en-US" i="0">
                <a:solidFill>
                  <a:srgbClr val="000000"/>
                </a:solidFill>
                <a:latin typeface="Arial"/>
                <a:ea typeface="Arial"/>
                <a:cs typeface="Arial"/>
                <a:sym typeface="Arial"/>
              </a:rPr>
              <a:t>En Afrique, </a:t>
            </a:r>
            <a:r>
              <a:rPr strike="noStrike" u="none" b="0" cap="none" baseline="0" sz="2200" lang="en-US" i="0">
                <a:solidFill>
                  <a:srgbClr val="000000"/>
                </a:solidFill>
                <a:latin typeface="Arial"/>
                <a:ea typeface="Arial"/>
                <a:cs typeface="Arial"/>
                <a:sym typeface="Arial"/>
              </a:rPr>
              <a:t>déforestation due à la pression démographique</a:t>
            </a:r>
          </a:p>
          <a:p>
            <a:pPr algn="l" rtl="0" lvl="1" marR="0" indent="279400" marL="457200">
              <a:lnSpc>
                <a:spcPct val="150000"/>
              </a:lnSpc>
              <a:spcBef>
                <a:spcPts val="800"/>
              </a:spcBef>
              <a:spcAft>
                <a:spcPts val="0"/>
              </a:spcAft>
              <a:buClr>
                <a:srgbClr val="000000"/>
              </a:buClr>
              <a:buSzPct val="120833"/>
              <a:buFont typeface="Arial"/>
              <a:buChar char="•"/>
            </a:pPr>
            <a:r>
              <a:rPr strike="noStrike" u="none" b="0" cap="none" baseline="0" sz="2000" lang="en-US" i="0">
                <a:solidFill>
                  <a:srgbClr val="000000"/>
                </a:solidFill>
                <a:latin typeface="Arial"/>
                <a:ea typeface="Arial"/>
                <a:cs typeface="Arial"/>
                <a:sym typeface="Arial"/>
              </a:rPr>
              <a:t>(nécessité  de cultiver, de manger, de chauffer, pâture, etc.)</a:t>
            </a:r>
            <a:r>
              <a:rPr strike="noStrike" u="none" b="0" cap="none" baseline="0" sz="2400" lang="en-US" i="0">
                <a:solidFill>
                  <a:srgbClr val="000000"/>
                </a:solidFill>
                <a:latin typeface="Arial"/>
                <a:ea typeface="Arial"/>
                <a:cs typeface="Arial"/>
                <a:sym typeface="Arial"/>
              </a:rPr>
              <a:t>  </a:t>
            </a:r>
          </a:p>
          <a:p>
            <a:pPr algn="l" rtl="0" lvl="0" marR="0" indent="330200" marL="0">
              <a:lnSpc>
                <a:spcPct val="150000"/>
              </a:lnSpc>
              <a:spcBef>
                <a:spcPts val="800"/>
              </a:spcBef>
              <a:spcAft>
                <a:spcPts val="0"/>
              </a:spcAft>
              <a:buClr>
                <a:srgbClr val="000000"/>
              </a:buClr>
              <a:buSzPct val="100694"/>
              <a:buFont typeface="Arial"/>
              <a:buChar char="•"/>
            </a:pPr>
            <a:r>
              <a:rPr strike="noStrike" u="none" b="0" cap="none" baseline="0" sz="2400" lang="en-US" i="0">
                <a:solidFill>
                  <a:srgbClr val="000000"/>
                </a:solidFill>
                <a:latin typeface="Arial"/>
                <a:ea typeface="Arial"/>
                <a:cs typeface="Arial"/>
                <a:sym typeface="Arial"/>
              </a:rPr>
              <a:t>Le paysan pratique l'agroforesterie depuis longtemps</a:t>
            </a:r>
          </a:p>
        </p:txBody>
      </p:sp>
      <p:pic>
        <p:nvPicPr>
          <p:cNvPr id="60" name="Shape 60"/>
          <p:cNvPicPr preferRelativeResize="0"/>
          <p:nvPr/>
        </p:nvPicPr>
        <p:blipFill>
          <a:blip r:embed="rId3"/>
          <a:stretch>
            <a:fillRect/>
          </a:stretch>
        </p:blipFill>
        <p:spPr>
          <a:xfrm>
            <a:off y="323850" x="750887"/>
            <a:ext cy="1800225" cx="1263649"/>
          </a:xfrm>
          <a:prstGeom prst="rect">
            <a:avLst/>
          </a:prstGeom>
        </p:spPr>
      </p:pic>
      <p:pic>
        <p:nvPicPr>
          <p:cNvPr id="61" name="Shape 61"/>
          <p:cNvPicPr preferRelativeResize="0"/>
          <p:nvPr/>
        </p:nvPicPr>
        <p:blipFill>
          <a:blip r:embed="rId3"/>
          <a:stretch>
            <a:fillRect/>
          </a:stretch>
        </p:blipFill>
        <p:spPr>
          <a:xfrm>
            <a:off y="360362" x="7019925"/>
            <a:ext cy="1800225" cx="1263649"/>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68" name="Shape 68"/>
        <p:cNvGrpSpPr/>
        <p:nvPr/>
      </p:nvGrpSpPr>
      <p:grpSpPr>
        <a:xfrm>
          <a:off y="0" x="0"/>
          <a:ext cy="0" cx="0"/>
          <a:chOff y="0" x="0"/>
          <a:chExt cy="0" cx="0"/>
        </a:xfrm>
      </p:grpSpPr>
      <p:sp>
        <p:nvSpPr>
          <p:cNvPr id="69" name="Shape 69"/>
          <p:cNvSpPr txBox="1"/>
          <p:nvPr/>
        </p:nvSpPr>
        <p:spPr>
          <a:xfrm>
            <a:off y="5072062" x="914400"/>
            <a:ext cy="571500" cx="7315200"/>
          </a:xfrm>
          <a:prstGeom prst="rect">
            <a:avLst/>
          </a:prstGeom>
          <a:noFill/>
          <a:ln>
            <a:noFill/>
          </a:ln>
        </p:spPr>
        <p:txBody>
          <a:bodyPr bIns="45700" rIns="91425" lIns="91425" tIns="45700" anchor="b"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000" lang="en-US" i="0">
                <a:solidFill>
                  <a:srgbClr val="000000"/>
                </a:solidFill>
                <a:latin typeface="Arial"/>
                <a:ea typeface="Arial"/>
                <a:cs typeface="Arial"/>
                <a:sym typeface="Arial"/>
              </a:rPr>
              <a:t>Photo NV: En commune Murwi au Burundi. </a:t>
            </a:r>
          </a:p>
        </p:txBody>
      </p:sp>
      <p:grpSp>
        <p:nvGrpSpPr>
          <p:cNvPr id="70" name="Shape 70"/>
          <p:cNvGrpSpPr/>
          <p:nvPr/>
        </p:nvGrpSpPr>
        <p:grpSpPr>
          <a:xfrm>
            <a:off y="612775" x="1792286"/>
            <a:ext cy="4114800" cx="5486399"/>
            <a:chOff y="612775" x="1792286"/>
            <a:chExt cy="4114800" cx="5486399"/>
          </a:xfrm>
        </p:grpSpPr>
        <p:pic>
          <p:nvPicPr>
            <p:cNvPr id="71" name="Shape 71"/>
            <p:cNvPicPr preferRelativeResize="0"/>
            <p:nvPr/>
          </p:nvPicPr>
          <p:blipFill>
            <a:blip r:embed="rId3"/>
            <a:stretch>
              <a:fillRect/>
            </a:stretch>
          </p:blipFill>
          <p:spPr>
            <a:xfrm>
              <a:off y="612775" x="1792286"/>
              <a:ext cy="4114799" cx="5486399"/>
            </a:xfrm>
            <a:prstGeom prst="rect">
              <a:avLst/>
            </a:prstGeom>
          </p:spPr>
        </p:pic>
        <p:sp>
          <p:nvSpPr>
            <p:cNvPr id="72" name="Shape 72"/>
            <p:cNvSpPr/>
            <p:nvPr/>
          </p:nvSpPr>
          <p:spPr>
            <a:xfrm>
              <a:off y="612775" x="1792286"/>
              <a:ext cy="4114800" cx="5486399"/>
            </a:xfrm>
            <a:prstGeom prst="rect">
              <a:avLst/>
            </a:prstGeom>
            <a:noFill/>
            <a:ln>
              <a:noFill/>
            </a:ln>
          </p:spPr>
          <p:txBody>
            <a:bodyPr bIns="45700" rIns="91425" lIns="91425" tIns="45700" anchor="ctr" anchorCtr="0">
              <a:noAutofit/>
            </a:bodyPr>
            <a:lstStyle/>
            <a:p/>
          </p:txBody>
        </p:sp>
      </p:grpSp>
      <p:sp>
        <p:nvSpPr>
          <p:cNvPr id="73" name="Shape 73"/>
          <p:cNvSpPr txBox="1"/>
          <p:nvPr/>
        </p:nvSpPr>
        <p:spPr>
          <a:xfrm>
            <a:off y="5367337" x="1792286"/>
            <a:ext cy="804861" cx="5486399"/>
          </a:xfrm>
          <a:prstGeom prst="rect">
            <a:avLst/>
          </a:prstGeom>
          <a:noFill/>
          <a:ln>
            <a:noFill/>
          </a:ln>
        </p:spPr>
        <p:txBody>
          <a:bodyPr bIns="45700" rIns="91425" lIns="91425" tIns="45700" anchor="t" anchorCtr="0">
            <a:noAutofit/>
          </a:bodyPr>
          <a:lstStyle/>
          <a:p>
            <a:pPr algn="ctr" rtl="0" lvl="0" marR="0" indent="0" marL="0">
              <a:lnSpc>
                <a:spcPct val="100000"/>
              </a:lnSpc>
              <a:spcBef>
                <a:spcPts val="300"/>
              </a:spcBef>
              <a:spcAft>
                <a:spcPts val="0"/>
              </a:spcAft>
              <a:buClr>
                <a:srgbClr val="000000"/>
              </a:buClr>
              <a:buSzPct val="25000"/>
              <a:buFont typeface="Arial"/>
              <a:buNone/>
            </a:pPr>
            <a:r>
              <a:rPr strike="noStrike" u="none" b="0" cap="none" baseline="0" sz="1800" lang="en-US" i="0">
                <a:solidFill>
                  <a:srgbClr val="000000"/>
                </a:solidFill>
                <a:latin typeface="Arial"/>
                <a:ea typeface="Arial"/>
                <a:cs typeface="Arial"/>
                <a:sym typeface="Arial"/>
              </a:rPr>
              <a:t>
</a:t>
            </a:r>
            <a:r>
              <a:rPr strike="noStrike" u="none" b="1" cap="none" baseline="0" sz="1400" lang="en-US" i="0">
                <a:solidFill>
                  <a:srgbClr val="000000"/>
                </a:solidFill>
                <a:latin typeface="Arial"/>
                <a:ea typeface="Arial"/>
                <a:cs typeface="Arial"/>
                <a:sym typeface="Arial"/>
              </a:rPr>
              <a:t>Le caféier associé  au grevillea et quelques bananiers.</a:t>
            </a:r>
            <a:r>
              <a:rPr strike="noStrike" u="none" b="0" cap="none" baseline="0" sz="1400" lang="en-US" i="0">
                <a:solidFill>
                  <a:srgbClr val="000000"/>
                </a:solidFill>
                <a:latin typeface="Arial"/>
                <a:ea typeface="Arial"/>
                <a:cs typeface="Arial"/>
                <a:sym typeface="Arial"/>
              </a:rPr>
              <a:t>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80" name="Shape 80"/>
        <p:cNvGrpSpPr/>
        <p:nvPr/>
      </p:nvGrpSpPr>
      <p:grpSpPr>
        <a:xfrm>
          <a:off y="0" x="0"/>
          <a:ext cy="0" cx="0"/>
          <a:chOff y="0" x="0"/>
          <a:chExt cy="0" cx="0"/>
        </a:xfrm>
      </p:grpSpPr>
      <p:sp>
        <p:nvSpPr>
          <p:cNvPr id="81" name="Shape 81"/>
          <p:cNvSpPr txBox="1"/>
          <p:nvPr/>
        </p:nvSpPr>
        <p:spPr>
          <a:xfrm>
            <a:off y="130175" x="457200"/>
            <a:ext cy="1431924"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0" cap="none" baseline="0" sz="2400" lang="en-US" i="0">
                <a:solidFill>
                  <a:srgbClr val="000000"/>
                </a:solidFill>
                <a:latin typeface="Arial"/>
                <a:ea typeface="Arial"/>
                <a:cs typeface="Arial"/>
                <a:sym typeface="Arial"/>
              </a:rPr>
              <a:t>ORIGINE ET EVOLUTION</a:t>
            </a:r>
          </a:p>
          <a:p>
            <a:pPr algn="ctr" rtl="0" lvl="0" marR="0" indent="0" marL="0">
              <a:lnSpc>
                <a:spcPct val="100000"/>
              </a:lnSpc>
              <a:spcBef>
                <a:spcPts val="0"/>
              </a:spcBef>
              <a:spcAft>
                <a:spcPts val="0"/>
              </a:spcAft>
              <a:buClr>
                <a:srgbClr val="000000"/>
              </a:buClr>
              <a:buSzPct val="25000"/>
              <a:buFont typeface="Arial"/>
              <a:buNone/>
            </a:pPr>
            <a:r>
              <a:rPr strike="noStrike" u="none" b="0" cap="none" baseline="0" sz="2400" lang="en-US" i="0">
                <a:solidFill>
                  <a:srgbClr val="000000"/>
                </a:solidFill>
                <a:latin typeface="Arial"/>
                <a:ea typeface="Arial"/>
                <a:cs typeface="Arial"/>
                <a:sym typeface="Arial"/>
              </a:rPr>
              <a:t>suite...</a:t>
            </a:r>
          </a:p>
        </p:txBody>
      </p:sp>
      <p:sp>
        <p:nvSpPr>
          <p:cNvPr id="82" name="Shape 82"/>
          <p:cNvSpPr txBox="1"/>
          <p:nvPr/>
        </p:nvSpPr>
        <p:spPr>
          <a:xfrm>
            <a:off y="1619250" x="457200"/>
            <a:ext cy="4506911" cx="8229600"/>
          </a:xfrm>
          <a:prstGeom prst="rect">
            <a:avLst/>
          </a:prstGeom>
          <a:noFill/>
          <a:ln>
            <a:noFill/>
          </a:ln>
        </p:spPr>
        <p:txBody>
          <a:bodyPr bIns="45700" rIns="91425" lIns="91425" tIns="45700" anchor="t" anchorCtr="0">
            <a:noAutofit/>
          </a:bodyPr>
          <a:lstStyle/>
          <a:p>
            <a:pPr algn="l" rtl="0" lvl="0" marR="0" indent="330200" marL="0">
              <a:lnSpc>
                <a:spcPct val="150000"/>
              </a:lnSpc>
              <a:spcBef>
                <a:spcPts val="800"/>
              </a:spcBef>
              <a:spcAft>
                <a:spcPts val="0"/>
              </a:spcAft>
              <a:buClr>
                <a:srgbClr val="000000"/>
              </a:buClr>
              <a:buSzPct val="134259"/>
              <a:buFont typeface="Arial"/>
              <a:buChar char="•"/>
            </a:pPr>
            <a:r>
              <a:rPr strike="noStrike" u="none" b="0" cap="none" baseline="0" sz="1800" lang="en-US" i="0">
                <a:solidFill>
                  <a:srgbClr val="000000"/>
                </a:solidFill>
                <a:latin typeface="Arial"/>
                <a:ea typeface="Arial"/>
                <a:cs typeface="Arial"/>
                <a:sym typeface="Arial"/>
              </a:rPr>
              <a:t>
</a:t>
            </a:r>
            <a:r>
              <a:rPr strike="noStrike" u="none" b="0" cap="none" baseline="0" sz="2400" lang="en-US" i="0">
                <a:solidFill>
                  <a:srgbClr val="000000"/>
                </a:solidFill>
                <a:latin typeface="Arial"/>
                <a:ea typeface="Arial"/>
                <a:cs typeface="Arial"/>
                <a:sym typeface="Arial"/>
              </a:rPr>
              <a:t>Agroforesterie : </a:t>
            </a:r>
            <a:r>
              <a:rPr strike="noStrike" u="none" b="0" cap="none" baseline="0" sz="2000" lang="en-US" i="0">
                <a:solidFill>
                  <a:srgbClr val="000000"/>
                </a:solidFill>
                <a:latin typeface="Arial"/>
                <a:ea typeface="Arial"/>
                <a:cs typeface="Arial"/>
                <a:sym typeface="Arial"/>
              </a:rPr>
              <a:t>“nouvelle discipline” ou pratiques anciennes ?</a:t>
            </a:r>
          </a:p>
          <a:p>
            <a:pPr algn="l" rtl="0" lvl="0" marR="0" indent="330200" marL="0">
              <a:lnSpc>
                <a:spcPct val="150000"/>
              </a:lnSpc>
              <a:spcBef>
                <a:spcPts val="800"/>
              </a:spcBef>
              <a:spcAft>
                <a:spcPts val="0"/>
              </a:spcAft>
              <a:buClr>
                <a:srgbClr val="000000"/>
              </a:buClr>
              <a:buSzPct val="100694"/>
              <a:buFont typeface="Arial"/>
              <a:buChar char="•"/>
            </a:pPr>
            <a:r>
              <a:rPr strike="noStrike" u="none" b="0" cap="none" baseline="0" sz="2400" lang="en-US" i="0">
                <a:solidFill>
                  <a:srgbClr val="000000"/>
                </a:solidFill>
                <a:latin typeface="Arial"/>
                <a:ea typeface="Arial"/>
                <a:cs typeface="Arial"/>
                <a:sym typeface="Arial"/>
              </a:rPr>
              <a:t>En Afrique, dans les années 70 que l’intérêt est né à  cause de la crise du bois de feu et de la sécheresse au Sahel.</a:t>
            </a:r>
          </a:p>
          <a:p>
            <a:pPr algn="l" rtl="0" lvl="0" marR="0" indent="330200" marL="0">
              <a:lnSpc>
                <a:spcPct val="150000"/>
              </a:lnSpc>
              <a:spcBef>
                <a:spcPts val="800"/>
              </a:spcBef>
              <a:spcAft>
                <a:spcPts val="0"/>
              </a:spcAft>
              <a:buClr>
                <a:srgbClr val="000000"/>
              </a:buClr>
              <a:buSzPct val="100694"/>
              <a:buFont typeface="Arial"/>
              <a:buChar char="•"/>
            </a:pPr>
            <a:r>
              <a:rPr strike="noStrike" u="none" b="0" cap="none" baseline="0" sz="2400" lang="en-US" i="0">
                <a:solidFill>
                  <a:srgbClr val="000000"/>
                </a:solidFill>
                <a:latin typeface="Arial"/>
                <a:ea typeface="Arial"/>
                <a:cs typeface="Arial"/>
                <a:sym typeface="Arial"/>
              </a:rPr>
              <a:t>Affirmation en 1980, agroforesterie comme </a:t>
            </a:r>
            <a:r>
              <a:rPr strike="noStrike" u="none" b="0" cap="none" baseline="0" sz="2400" lang="en-US" i="1">
                <a:solidFill>
                  <a:srgbClr val="000000"/>
                </a:solidFill>
                <a:latin typeface="Arial"/>
                <a:ea typeface="Arial"/>
                <a:cs typeface="Arial"/>
                <a:sym typeface="Arial"/>
              </a:rPr>
              <a:t>approche intégrée et systémique</a:t>
            </a:r>
          </a:p>
        </p:txBody>
      </p:sp>
      <p:pic>
        <p:nvPicPr>
          <p:cNvPr id="83" name="Shape 83"/>
          <p:cNvPicPr preferRelativeResize="0"/>
          <p:nvPr/>
        </p:nvPicPr>
        <p:blipFill>
          <a:blip r:embed="rId3"/>
          <a:stretch>
            <a:fillRect/>
          </a:stretch>
        </p:blipFill>
        <p:spPr>
          <a:xfrm>
            <a:off y="323850" x="750887"/>
            <a:ext cy="1800225" cx="1263649"/>
          </a:xfrm>
          <a:prstGeom prst="rect">
            <a:avLst/>
          </a:prstGeom>
        </p:spPr>
      </p:pic>
      <p:pic>
        <p:nvPicPr>
          <p:cNvPr id="84" name="Shape 84"/>
          <p:cNvPicPr preferRelativeResize="0"/>
          <p:nvPr/>
        </p:nvPicPr>
        <p:blipFill>
          <a:blip r:embed="rId3"/>
          <a:stretch>
            <a:fillRect/>
          </a:stretch>
        </p:blipFill>
        <p:spPr>
          <a:xfrm>
            <a:off y="360362" x="7019925"/>
            <a:ext cy="1800225" cx="1263649"/>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91" name="Shape 91"/>
        <p:cNvGrpSpPr/>
        <p:nvPr/>
      </p:nvGrpSpPr>
      <p:grpSpPr>
        <a:xfrm>
          <a:off y="0" x="0"/>
          <a:ext cy="0" cx="0"/>
          <a:chOff y="0" x="0"/>
          <a:chExt cy="0" cx="0"/>
        </a:xfrm>
      </p:grpSpPr>
      <p:sp>
        <p:nvSpPr>
          <p:cNvPr id="92" name="Shape 92"/>
          <p:cNvSpPr txBox="1"/>
          <p:nvPr/>
        </p:nvSpPr>
        <p:spPr>
          <a:xfrm>
            <a:off y="720725" x="457200"/>
            <a:ext cy="900111" cx="82296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0" cap="none" baseline="0" sz="2400" lang="en-US" i="0">
                <a:solidFill>
                  <a:srgbClr val="000000"/>
                </a:solidFill>
                <a:latin typeface="Arial"/>
                <a:ea typeface="Arial"/>
                <a:cs typeface="Arial"/>
                <a:sym typeface="Arial"/>
              </a:rPr>
              <a:t>« Plus qu'un réservoir de 2 par 4 ... »</a:t>
            </a:r>
          </a:p>
        </p:txBody>
      </p:sp>
      <p:sp>
        <p:nvSpPr>
          <p:cNvPr id="93" name="Shape 93"/>
          <p:cNvSpPr txBox="1"/>
          <p:nvPr/>
        </p:nvSpPr>
        <p:spPr>
          <a:xfrm>
            <a:off y="2339975" x="457200"/>
            <a:ext cy="3851274" cx="8229600"/>
          </a:xfrm>
          <a:prstGeom prst="rect">
            <a:avLst/>
          </a:prstGeom>
          <a:noFill/>
          <a:ln>
            <a:noFill/>
          </a:ln>
        </p:spPr>
        <p:txBody>
          <a:bodyPr bIns="45700" rIns="91425" lIns="91425" tIns="45700" anchor="t" anchorCtr="0">
            <a:noAutofit/>
          </a:bodyPr>
          <a:lstStyle/>
          <a:p>
            <a:pPr algn="l" rtl="0" lvl="0" marR="0" indent="330200" marL="0">
              <a:lnSpc>
                <a:spcPct val="100000"/>
              </a:lnSpc>
              <a:spcBef>
                <a:spcPts val="600"/>
              </a:spcBef>
              <a:spcAft>
                <a:spcPts val="0"/>
              </a:spcAft>
              <a:buClr>
                <a:srgbClr val="000000"/>
              </a:buClr>
              <a:buSzPct val="25000"/>
              <a:buFont typeface="Arial"/>
              <a:buNone/>
            </a:pPr>
            <a:r>
              <a:rPr strike="noStrike" u="none" b="1" cap="none" baseline="0" sz="2000" lang="en-US" i="0">
                <a:solidFill>
                  <a:srgbClr val="000000"/>
                </a:solidFill>
                <a:latin typeface="Arial"/>
                <a:ea typeface="Arial"/>
                <a:cs typeface="Arial"/>
                <a:sym typeface="Arial"/>
              </a:rPr>
              <a:t>A. Produits de valeur économique, médicale</a:t>
            </a:r>
          </a:p>
          <a:p>
            <a:r>
              <a:t/>
            </a:r>
          </a:p>
          <a:p>
            <a:pPr algn="l" rtl="0" lvl="0" marR="0" indent="330200" marL="0">
              <a:lnSpc>
                <a:spcPct val="100000"/>
              </a:lnSpc>
              <a:spcBef>
                <a:spcPts val="600"/>
              </a:spcBef>
              <a:spcAft>
                <a:spcPts val="0"/>
              </a:spcAft>
              <a:buClr>
                <a:srgbClr val="000000"/>
              </a:buClr>
              <a:buSzPct val="98484"/>
              <a:buFont typeface="Arial"/>
              <a:buChar char="•"/>
            </a:pPr>
            <a:r>
              <a:rPr strike="noStrike" u="none" b="0" cap="none" baseline="0" sz="2200" lang="en-US" i="0">
                <a:solidFill>
                  <a:srgbClr val="000000"/>
                </a:solidFill>
                <a:latin typeface="Arial"/>
                <a:ea typeface="Arial"/>
                <a:cs typeface="Arial"/>
                <a:sym typeface="Arial"/>
              </a:rPr>
              <a:t>Bois- énergie;</a:t>
            </a:r>
          </a:p>
          <a:p>
            <a:pPr algn="l" rtl="0" lvl="0" marR="0" indent="330200" marL="0">
              <a:lnSpc>
                <a:spcPct val="100000"/>
              </a:lnSpc>
              <a:spcBef>
                <a:spcPts val="600"/>
              </a:spcBef>
              <a:spcAft>
                <a:spcPts val="0"/>
              </a:spcAft>
              <a:buClr>
                <a:srgbClr val="000000"/>
              </a:buClr>
              <a:buSzPct val="98484"/>
              <a:buFont typeface="Arial"/>
              <a:buChar char="•"/>
            </a:pPr>
            <a:r>
              <a:rPr strike="noStrike" u="none" b="0" cap="none" baseline="0" sz="2200" lang="en-US" i="0">
                <a:solidFill>
                  <a:srgbClr val="000000"/>
                </a:solidFill>
                <a:latin typeface="Arial"/>
                <a:ea typeface="Arial"/>
                <a:cs typeface="Arial"/>
                <a:sym typeface="Arial"/>
              </a:rPr>
              <a:t>Bois de service et d’oeuvre;</a:t>
            </a:r>
          </a:p>
          <a:p>
            <a:pPr algn="l" rtl="0" lvl="0" marR="0" indent="330200" marL="0">
              <a:lnSpc>
                <a:spcPct val="100000"/>
              </a:lnSpc>
              <a:spcBef>
                <a:spcPts val="600"/>
              </a:spcBef>
              <a:spcAft>
                <a:spcPts val="0"/>
              </a:spcAft>
              <a:buClr>
                <a:srgbClr val="000000"/>
              </a:buClr>
              <a:buSzPct val="98484"/>
              <a:buFont typeface="Arial"/>
              <a:buChar char="•"/>
            </a:pPr>
            <a:r>
              <a:rPr strike="noStrike" u="none" b="0" cap="none" baseline="0" sz="2200" lang="en-US" i="0">
                <a:solidFill>
                  <a:srgbClr val="000000"/>
                </a:solidFill>
                <a:latin typeface="Arial"/>
                <a:ea typeface="Arial"/>
                <a:cs typeface="Arial"/>
                <a:sym typeface="Arial"/>
              </a:rPr>
              <a:t>Produits non ligneux; </a:t>
            </a:r>
          </a:p>
          <a:p>
            <a:pPr algn="l" rtl="0" lvl="2" marR="0" indent="0" marL="0">
              <a:lnSpc>
                <a:spcPct val="100000"/>
              </a:lnSpc>
              <a:spcBef>
                <a:spcPts val="600"/>
              </a:spcBef>
              <a:spcAft>
                <a:spcPts val="0"/>
              </a:spcAft>
              <a:buClr>
                <a:srgbClr val="000000"/>
              </a:buClr>
              <a:buSzPct val="98484"/>
              <a:buFont typeface="Arial"/>
              <a:buChar char="•"/>
            </a:pPr>
            <a:r>
              <a:rPr strike="noStrike" u="none" b="0" cap="none" baseline="0" sz="2200" lang="en-US" i="0">
                <a:solidFill>
                  <a:srgbClr val="000000"/>
                </a:solidFill>
                <a:latin typeface="Arial"/>
                <a:ea typeface="Arial"/>
                <a:cs typeface="Arial"/>
                <a:sym typeface="Arial"/>
              </a:rPr>
              <a:t>Gomme arabique du Soudan pour l’alimentation</a:t>
            </a:r>
          </a:p>
          <a:p>
            <a:pPr algn="l" rtl="0" lvl="2" marR="0" indent="0" marL="0">
              <a:lnSpc>
                <a:spcPct val="100000"/>
              </a:lnSpc>
              <a:spcBef>
                <a:spcPts val="600"/>
              </a:spcBef>
              <a:spcAft>
                <a:spcPts val="0"/>
              </a:spcAft>
              <a:buClr>
                <a:srgbClr val="000000"/>
              </a:buClr>
              <a:buSzPct val="98484"/>
              <a:buFont typeface="Arial"/>
              <a:buChar char="•"/>
            </a:pPr>
            <a:r>
              <a:rPr strike="noStrike" u="none" b="0" cap="none" baseline="0" sz="2200" lang="en-US" i="0">
                <a:solidFill>
                  <a:srgbClr val="000000"/>
                </a:solidFill>
                <a:latin typeface="Arial"/>
                <a:ea typeface="Arial"/>
                <a:cs typeface="Arial"/>
                <a:sym typeface="Arial"/>
              </a:rPr>
              <a:t> les peintures, les colles</a:t>
            </a:r>
          </a:p>
          <a:p>
            <a:pPr algn="l" rtl="0" lvl="2" marR="0" indent="0" marL="0">
              <a:lnSpc>
                <a:spcPct val="100000"/>
              </a:lnSpc>
              <a:spcBef>
                <a:spcPts val="600"/>
              </a:spcBef>
              <a:spcAft>
                <a:spcPts val="0"/>
              </a:spcAft>
              <a:buClr>
                <a:srgbClr val="000000"/>
              </a:buClr>
              <a:buSzPct val="98484"/>
              <a:buFont typeface="Arial"/>
              <a:buChar char="•"/>
            </a:pPr>
            <a:r>
              <a:rPr strike="noStrike" u="none" b="0" cap="none" baseline="0" sz="2200" lang="en-US" i="0">
                <a:solidFill>
                  <a:srgbClr val="000000"/>
                </a:solidFill>
                <a:latin typeface="Arial"/>
                <a:ea typeface="Arial"/>
                <a:cs typeface="Arial"/>
                <a:sym typeface="Arial"/>
              </a:rPr>
              <a:t>les champignons et plantes ornementales;</a:t>
            </a:r>
          </a:p>
          <a:p>
            <a:pPr algn="l" rtl="0" lvl="0" marR="0" indent="330200" marL="0">
              <a:lnSpc>
                <a:spcPct val="100000"/>
              </a:lnSpc>
              <a:spcBef>
                <a:spcPts val="600"/>
              </a:spcBef>
              <a:spcAft>
                <a:spcPts val="0"/>
              </a:spcAft>
              <a:buClr>
                <a:srgbClr val="000000"/>
              </a:buClr>
              <a:buSzPct val="98484"/>
              <a:buFont typeface="Arial"/>
              <a:buChar char="•"/>
            </a:pPr>
            <a:r>
              <a:rPr strike="noStrike" u="none" b="0" cap="none" baseline="0" sz="2200" lang="en-US" i="0">
                <a:solidFill>
                  <a:srgbClr val="000000"/>
                </a:solidFill>
                <a:latin typeface="Arial"/>
                <a:ea typeface="Arial"/>
                <a:cs typeface="Arial"/>
                <a:sym typeface="Arial"/>
              </a:rPr>
              <a:t>Feuillage, écorces, fleurs, sève, etc.</a:t>
            </a:r>
          </a:p>
        </p:txBody>
      </p:sp>
      <p:pic>
        <p:nvPicPr>
          <p:cNvPr id="94" name="Shape 94"/>
          <p:cNvPicPr preferRelativeResize="0"/>
          <p:nvPr/>
        </p:nvPicPr>
        <p:blipFill>
          <a:blip r:embed="rId3"/>
          <a:stretch>
            <a:fillRect/>
          </a:stretch>
        </p:blipFill>
        <p:spPr>
          <a:xfrm>
            <a:off y="323850" x="750887"/>
            <a:ext cy="1800225" cx="1263649"/>
          </a:xfrm>
          <a:prstGeom prst="rect">
            <a:avLst/>
          </a:prstGeom>
        </p:spPr>
      </p:pic>
      <p:pic>
        <p:nvPicPr>
          <p:cNvPr id="95" name="Shape 95"/>
          <p:cNvPicPr preferRelativeResize="0"/>
          <p:nvPr/>
        </p:nvPicPr>
        <p:blipFill>
          <a:blip r:embed="rId3"/>
          <a:stretch>
            <a:fillRect/>
          </a:stretch>
        </p:blipFill>
        <p:spPr>
          <a:xfrm>
            <a:off y="360362" x="7019925"/>
            <a:ext cy="1800225" cx="1263649"/>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02" name="Shape 102"/>
        <p:cNvGrpSpPr/>
        <p:nvPr/>
      </p:nvGrpSpPr>
      <p:grpSpPr>
        <a:xfrm>
          <a:off y="0" x="0"/>
          <a:ext cy="0" cx="0"/>
          <a:chOff y="0" x="0"/>
          <a:chExt cy="0" cx="0"/>
        </a:xfrm>
      </p:grpSpPr>
      <p:sp>
        <p:nvSpPr>
          <p:cNvPr id="103" name="Shape 103"/>
          <p:cNvSpPr txBox="1"/>
          <p:nvPr/>
        </p:nvSpPr>
        <p:spPr>
          <a:xfrm>
            <a:off y="1619250" x="457200"/>
            <a:ext cy="900111" cx="82296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2000" lang="en-US" i="0">
                <a:solidFill>
                  <a:srgbClr val="000000"/>
                </a:solidFill>
                <a:latin typeface="Arial"/>
                <a:ea typeface="Arial"/>
                <a:cs typeface="Arial"/>
                <a:sym typeface="Arial"/>
              </a:rPr>
              <a:t>B. Services rendus par les arbres</a:t>
            </a:r>
          </a:p>
        </p:txBody>
      </p:sp>
      <p:sp>
        <p:nvSpPr>
          <p:cNvPr id="104" name="Shape 104"/>
          <p:cNvSpPr txBox="1"/>
          <p:nvPr/>
        </p:nvSpPr>
        <p:spPr>
          <a:xfrm>
            <a:off y="2160586" x="457200"/>
            <a:ext cy="5238750" cx="8229600"/>
          </a:xfrm>
          <a:prstGeom prst="rect">
            <a:avLst/>
          </a:prstGeom>
          <a:noFill/>
          <a:ln>
            <a:noFill/>
          </a:ln>
        </p:spPr>
        <p:txBody>
          <a:bodyPr bIns="45700" rIns="91425" lIns="91425" tIns="45700" anchor="t" anchorCtr="0">
            <a:noAutofit/>
          </a:bodyPr>
          <a:lstStyle/>
          <a:p>
            <a:pPr algn="l" rtl="0" lvl="0" marR="0" indent="330200" marL="0">
              <a:lnSpc>
                <a:spcPct val="150000"/>
              </a:lnSpc>
              <a:spcBef>
                <a:spcPts val="600"/>
              </a:spcBef>
              <a:spcAft>
                <a:spcPts val="0"/>
              </a:spcAft>
              <a:buClr>
                <a:srgbClr val="000000"/>
              </a:buClr>
              <a:buSzPct val="98484"/>
              <a:buFont typeface="Arial"/>
              <a:buChar char="•"/>
            </a:pPr>
            <a:r>
              <a:rPr strike="noStrike" u="none" b="0" cap="none" baseline="0" sz="2200" lang="en-US" i="0">
                <a:solidFill>
                  <a:srgbClr val="000000"/>
                </a:solidFill>
                <a:latin typeface="Arial"/>
                <a:ea typeface="Arial"/>
                <a:cs typeface="Arial"/>
                <a:sym typeface="Arial"/>
              </a:rPr>
              <a:t>Préserver la matière organique des  sols (Roose, 1994) et améliorer leur fertilité.</a:t>
            </a:r>
          </a:p>
          <a:p>
            <a:pPr algn="l" rtl="0" lvl="0" marR="0" indent="330200" marL="0">
              <a:lnSpc>
                <a:spcPct val="150000"/>
              </a:lnSpc>
              <a:spcBef>
                <a:spcPts val="600"/>
              </a:spcBef>
              <a:spcAft>
                <a:spcPts val="0"/>
              </a:spcAft>
              <a:buClr>
                <a:srgbClr val="000000"/>
              </a:buClr>
              <a:buSzPct val="98484"/>
              <a:buFont typeface="Arial"/>
              <a:buChar char="•"/>
            </a:pPr>
            <a:r>
              <a:rPr strike="noStrike" u="none" b="0" cap="none" baseline="0" sz="2200" lang="en-US" i="0">
                <a:solidFill>
                  <a:srgbClr val="000000"/>
                </a:solidFill>
                <a:latin typeface="Arial"/>
                <a:ea typeface="Arial"/>
                <a:cs typeface="Arial"/>
                <a:sym typeface="Arial"/>
              </a:rPr>
              <a:t>Lutter contre l’ érosion éolienne et hydrique.</a:t>
            </a:r>
          </a:p>
          <a:p>
            <a:pPr algn="l" rtl="0" lvl="0" marR="0" indent="330200" marL="0">
              <a:lnSpc>
                <a:spcPct val="150000"/>
              </a:lnSpc>
              <a:spcBef>
                <a:spcPts val="600"/>
              </a:spcBef>
              <a:spcAft>
                <a:spcPts val="0"/>
              </a:spcAft>
              <a:buClr>
                <a:srgbClr val="000000"/>
              </a:buClr>
              <a:buSzPct val="98484"/>
              <a:buFont typeface="Arial"/>
              <a:buChar char="•"/>
            </a:pPr>
            <a:r>
              <a:rPr strike="noStrike" u="none" b="0" cap="none" baseline="0" sz="2200" lang="en-US" i="0">
                <a:solidFill>
                  <a:srgbClr val="000000"/>
                </a:solidFill>
                <a:latin typeface="Arial"/>
                <a:ea typeface="Arial"/>
                <a:cs typeface="Arial"/>
                <a:sym typeface="Arial"/>
              </a:rPr>
              <a:t>Faciliter l’infiltration des eaux de pluie et assurer les productions agricoles.</a:t>
            </a:r>
          </a:p>
          <a:p>
            <a:pPr algn="l" rtl="0" lvl="0" marR="0" indent="330200" marL="0">
              <a:lnSpc>
                <a:spcPct val="150000"/>
              </a:lnSpc>
              <a:spcBef>
                <a:spcPts val="600"/>
              </a:spcBef>
              <a:spcAft>
                <a:spcPts val="0"/>
              </a:spcAft>
              <a:buClr>
                <a:srgbClr val="000000"/>
              </a:buClr>
              <a:buSzPct val="98484"/>
              <a:buFont typeface="Arial"/>
              <a:buChar char="•"/>
            </a:pPr>
            <a:r>
              <a:rPr strike="noStrike" u="none" b="0" cap="none" baseline="0" sz="2200" lang="en-US" i="0">
                <a:solidFill>
                  <a:srgbClr val="000000"/>
                </a:solidFill>
                <a:latin typeface="Arial"/>
                <a:ea typeface="Arial"/>
                <a:cs typeface="Arial"/>
                <a:sym typeface="Arial"/>
              </a:rPr>
              <a:t>Réguler le climat en séquestrant le carbone</a:t>
            </a:r>
          </a:p>
          <a:p>
            <a:pPr algn="l" rtl="0" lvl="0" marR="0" indent="330200" marL="0">
              <a:lnSpc>
                <a:spcPct val="150000"/>
              </a:lnSpc>
              <a:spcBef>
                <a:spcPts val="600"/>
              </a:spcBef>
              <a:spcAft>
                <a:spcPts val="0"/>
              </a:spcAft>
              <a:buClr>
                <a:srgbClr val="000000"/>
              </a:buClr>
              <a:buSzPct val="98484"/>
              <a:buFont typeface="Arial"/>
              <a:buChar char="•"/>
            </a:pPr>
            <a:r>
              <a:rPr strike="noStrike" u="none" b="0" cap="none" baseline="0" sz="2200" lang="en-US" i="0">
                <a:solidFill>
                  <a:srgbClr val="000000"/>
                </a:solidFill>
                <a:latin typeface="Arial"/>
                <a:ea typeface="Arial"/>
                <a:cs typeface="Arial"/>
                <a:sym typeface="Arial"/>
              </a:rPr>
              <a:t>Amélioration du climat en ville.</a:t>
            </a:r>
          </a:p>
          <a:p>
            <a:r>
              <a:t/>
            </a:r>
          </a:p>
          <a:p>
            <a:r>
              <a:t/>
            </a:r>
          </a:p>
          <a:p>
            <a:r>
              <a:t/>
            </a:r>
          </a:p>
          <a:p>
            <a:r>
              <a:t/>
            </a:r>
          </a:p>
        </p:txBody>
      </p:sp>
      <p:pic>
        <p:nvPicPr>
          <p:cNvPr id="105" name="Shape 105"/>
          <p:cNvPicPr preferRelativeResize="0"/>
          <p:nvPr/>
        </p:nvPicPr>
        <p:blipFill>
          <a:blip r:embed="rId3"/>
          <a:stretch>
            <a:fillRect/>
          </a:stretch>
        </p:blipFill>
        <p:spPr>
          <a:xfrm>
            <a:off y="179386" x="463550"/>
            <a:ext cy="1506536" cx="1057274"/>
          </a:xfrm>
          <a:prstGeom prst="rect">
            <a:avLst/>
          </a:prstGeom>
        </p:spPr>
      </p:pic>
      <p:pic>
        <p:nvPicPr>
          <p:cNvPr id="106" name="Shape 106"/>
          <p:cNvPicPr preferRelativeResize="0"/>
          <p:nvPr/>
        </p:nvPicPr>
        <p:blipFill>
          <a:blip r:embed="rId3"/>
          <a:stretch>
            <a:fillRect/>
          </a:stretch>
        </p:blipFill>
        <p:spPr>
          <a:xfrm>
            <a:off y="179386" x="7762875"/>
            <a:ext cy="1506536" cx="1057274"/>
          </a:xfrm>
          <a:prstGeom prst="rect">
            <a:avLst/>
          </a:prstGeom>
        </p:spPr>
      </p:pic>
      <p:pic>
        <p:nvPicPr>
          <p:cNvPr id="107" name="Shape 107"/>
          <p:cNvPicPr preferRelativeResize="0"/>
          <p:nvPr/>
        </p:nvPicPr>
        <p:blipFill>
          <a:blip r:embed="rId3"/>
          <a:stretch>
            <a:fillRect/>
          </a:stretch>
        </p:blipFill>
        <p:spPr>
          <a:xfrm>
            <a:off y="179386" x="3983037"/>
            <a:ext cy="1506536" cx="1057274"/>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14" name="Shape 114"/>
        <p:cNvGrpSpPr/>
        <p:nvPr/>
      </p:nvGrpSpPr>
      <p:grpSpPr>
        <a:xfrm>
          <a:off y="0" x="0"/>
          <a:ext cy="0" cx="0"/>
          <a:chOff y="0" x="0"/>
          <a:chExt cy="0" cx="0"/>
        </a:xfrm>
      </p:grpSpPr>
      <p:sp>
        <p:nvSpPr>
          <p:cNvPr id="115" name="Shape 115"/>
          <p:cNvSpPr txBox="1"/>
          <p:nvPr/>
        </p:nvSpPr>
        <p:spPr>
          <a:xfrm>
            <a:off y="4811712" x="1792286"/>
            <a:ext cy="1189037" cx="5486399"/>
          </a:xfrm>
          <a:prstGeom prst="rect">
            <a:avLst/>
          </a:prstGeom>
          <a:noFill/>
          <a:ln>
            <a:noFill/>
          </a:ln>
        </p:spPr>
        <p:txBody>
          <a:bodyPr bIns="45700" rIns="91425" lIns="91425" tIns="45700" anchor="b"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1" cap="none" baseline="0" sz="1800" lang="en-US" i="0">
                <a:solidFill>
                  <a:srgbClr val="000000"/>
                </a:solidFill>
                <a:latin typeface="Arial"/>
                <a:ea typeface="Arial"/>
                <a:cs typeface="Arial"/>
                <a:sym typeface="Arial"/>
              </a:rPr>
              <a:t>Cultures en terrasses dans la région de Byumba, Rwanda. </a:t>
            </a:r>
          </a:p>
        </p:txBody>
      </p:sp>
      <p:grpSp>
        <p:nvGrpSpPr>
          <p:cNvPr id="116" name="Shape 116"/>
          <p:cNvGrpSpPr/>
          <p:nvPr/>
        </p:nvGrpSpPr>
        <p:grpSpPr>
          <a:xfrm>
            <a:off y="66675" x="68261"/>
            <a:ext cy="4576762" cx="8993187"/>
            <a:chOff y="66675" x="68261"/>
            <a:chExt cy="4576762" cx="8993187"/>
          </a:xfrm>
        </p:grpSpPr>
        <p:pic>
          <p:nvPicPr>
            <p:cNvPr id="117" name="Shape 117"/>
            <p:cNvPicPr preferRelativeResize="0"/>
            <p:nvPr/>
          </p:nvPicPr>
          <p:blipFill>
            <a:blip r:embed="rId3"/>
            <a:stretch>
              <a:fillRect/>
            </a:stretch>
          </p:blipFill>
          <p:spPr>
            <a:xfrm>
              <a:off y="66675" x="68261"/>
              <a:ext cy="4576762" cx="8993187"/>
            </a:xfrm>
            <a:prstGeom prst="rect">
              <a:avLst/>
            </a:prstGeom>
          </p:spPr>
        </p:pic>
        <p:sp>
          <p:nvSpPr>
            <p:cNvPr id="118" name="Shape 118"/>
            <p:cNvSpPr/>
            <p:nvPr/>
          </p:nvSpPr>
          <p:spPr>
            <a:xfrm>
              <a:off y="66675" x="68261"/>
              <a:ext cy="4576761" cx="8993187"/>
            </a:xfrm>
            <a:prstGeom prst="rect">
              <a:avLst/>
            </a:prstGeom>
            <a:noFill/>
            <a:ln>
              <a:noFill/>
            </a:ln>
          </p:spPr>
          <p:txBody>
            <a:bodyPr bIns="45700" rIns="91425" lIns="91425" tIns="45700" anchor="ctr" anchorCtr="0">
              <a:noAutofit/>
            </a:bodyPr>
            <a:lstStyle/>
            <a:p/>
          </p:txBody>
        </p:sp>
      </p:grpSp>
      <p:sp>
        <p:nvSpPr>
          <p:cNvPr id="119" name="Shape 119"/>
          <p:cNvSpPr txBox="1"/>
          <p:nvPr/>
        </p:nvSpPr>
        <p:spPr>
          <a:xfrm>
            <a:off y="5367337" x="1792286"/>
            <a:ext cy="804861" cx="54863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SzPct val="25000"/>
              <a:buNone/>
            </a:pPr>
            <a:r>
              <a:rPr strike="noStrike" u="none" b="0" cap="none" baseline="0" sz="1800" lang="en-US" i="0">
                <a:solidFill>
                  <a:srgbClr val="000000"/>
                </a:solidFill>
                <a:latin typeface="Arial"/>
                <a:ea typeface="Arial"/>
                <a:cs typeface="Arial"/>
                <a:sym typeface="Arial"/>
              </a:rPr>
              <a:t>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null 1">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