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3" r:id="rId20"/>
    <p:sldId id="278" r:id="rId21"/>
    <p:sldId id="284" r:id="rId22"/>
    <p:sldId id="279" r:id="rId23"/>
    <p:sldId id="280" r:id="rId24"/>
    <p:sldId id="281" r:id="rId25"/>
    <p:sldId id="282" r:id="rId26"/>
    <p:sldId id="275" r:id="rId27"/>
    <p:sldId id="276" r:id="rId28"/>
    <p:sldId id="285" r:id="rId29"/>
    <p:sldId id="277"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90" d="100"/>
          <a:sy n="90" d="100"/>
        </p:scale>
        <p:origin x="1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10/19/2020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10/19/2020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hyperlink" Target="http://fr.wikipedia.org/wiki/R%C3%A9chauffement_climatique" TargetMode="External"/><Relationship Id="rId2" Type="http://schemas.openxmlformats.org/officeDocument/2006/relationships/hyperlink" Target="http://fr.wikipedia.org/wiki/Gaz_%C3%A0_effet_de_serr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rainforestinfo-oasis.com/destruction-rate_and_affect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plae-mada.com/" TargetMode="External"/><Relationship Id="rId2" Type="http://schemas.openxmlformats.org/officeDocument/2006/relationships/hyperlink" Target="http://www.fondationseguin.org/deforest.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nomadrsi.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hyperlink" Target="http://www.mftree.com/" TargetMode="External"/><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hyperlink" Target="http://www.paulowniawood.com/" TargetMode="Externa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hyperlink" Target="http://www.paulowniasupply.com/index.htm" TargetMode="External"/><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hyperlink" Target="http://www.sciencesetnature.org/article_lecture.php?clef=254&amp;caractere=2303"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17" Type="http://schemas.openxmlformats.org/officeDocument/2006/relationships/image" Target="../media/image63.jpeg"/><Relationship Id="rId2" Type="http://schemas.openxmlformats.org/officeDocument/2006/relationships/image" Target="../media/image48.jpeg"/><Relationship Id="rId16"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5" Type="http://schemas.openxmlformats.org/officeDocument/2006/relationships/image" Target="../media/image6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 Id="rId14" Type="http://schemas.openxmlformats.org/officeDocument/2006/relationships/image" Target="../media/image6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hyperlink" Target="http://www.moringanews.org/" TargetMode="External"/><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6.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hyperlink" Target="http://www.mpl.ird.fr/acacia_raddiana/" TargetMode="External"/><Relationship Id="rId7" Type="http://schemas.openxmlformats.org/officeDocument/2006/relationships/image" Target="../media/image72.jpeg"/><Relationship Id="rId2" Type="http://schemas.openxmlformats.org/officeDocument/2006/relationships/hyperlink" Target="http://www.mpl.ird.fr/acacia_raddiana/pages/bilanpersp.htm" TargetMode="Externa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10" Type="http://schemas.openxmlformats.org/officeDocument/2006/relationships/image" Target="../media/image75.jpeg"/><Relationship Id="rId4" Type="http://schemas.openxmlformats.org/officeDocument/2006/relationships/image" Target="../media/image69.jpeg"/><Relationship Id="rId9" Type="http://schemas.openxmlformats.org/officeDocument/2006/relationships/image" Target="../media/image74.jpeg"/></Relationships>
</file>

<file path=ppt/slides/_rels/slide27.xml.rels><?xml version="1.0" encoding="UTF-8" standalone="yes"?>
<Relationships xmlns="http://schemas.openxmlformats.org/package/2006/relationships"><Relationship Id="rId8" Type="http://schemas.openxmlformats.org/officeDocument/2006/relationships/hyperlink" Target="http://fr.wikipedia.org/wiki/Ester" TargetMode="External"/><Relationship Id="rId13" Type="http://schemas.openxmlformats.org/officeDocument/2006/relationships/hyperlink" Target="http://fr.wikipedia.org/wiki/Savon" TargetMode="External"/><Relationship Id="rId18" Type="http://schemas.openxmlformats.org/officeDocument/2006/relationships/image" Target="../media/image76.jpeg"/><Relationship Id="rId3" Type="http://schemas.openxmlformats.org/officeDocument/2006/relationships/hyperlink" Target="http://fr.wikipedia.org/wiki/Purgatif" TargetMode="External"/><Relationship Id="rId21" Type="http://schemas.openxmlformats.org/officeDocument/2006/relationships/image" Target="../media/image79.jpeg"/><Relationship Id="rId7" Type="http://schemas.openxmlformats.org/officeDocument/2006/relationships/hyperlink" Target="http://fr.wikipedia.org/wiki/Bilharziose" TargetMode="External"/><Relationship Id="rId12" Type="http://schemas.openxmlformats.org/officeDocument/2006/relationships/hyperlink" Target="http://fr.wikipedia.org/wiki/Biocarburant" TargetMode="External"/><Relationship Id="rId17" Type="http://schemas.openxmlformats.org/officeDocument/2006/relationships/hyperlink" Target="http://fr.wikipedia.org/wiki/Tourteaux" TargetMode="External"/><Relationship Id="rId2" Type="http://schemas.openxmlformats.org/officeDocument/2006/relationships/hyperlink" Target="http://fr.wikipedia.org/wiki/Jatropha_curcas" TargetMode="External"/><Relationship Id="rId16" Type="http://schemas.openxmlformats.org/officeDocument/2006/relationships/hyperlink" Target="http://fr.wikipedia.org/wiki/Climat_tropical" TargetMode="External"/><Relationship Id="rId20"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hyperlink" Target="http://fr.wikipedia.org/wiki/Escargot" TargetMode="External"/><Relationship Id="rId11" Type="http://schemas.openxmlformats.org/officeDocument/2006/relationships/hyperlink" Target="http://fr.wikipedia.org/wiki/Mollusque" TargetMode="External"/><Relationship Id="rId5" Type="http://schemas.openxmlformats.org/officeDocument/2006/relationships/hyperlink" Target="http://fr.wikipedia.org/w/index.php?title=Molluscide&amp;action=edit&amp;redlink=1" TargetMode="External"/><Relationship Id="rId15" Type="http://schemas.openxmlformats.org/officeDocument/2006/relationships/hyperlink" Target="http://fr.wikipedia.org/wiki/S%C3%A9cheresse" TargetMode="External"/><Relationship Id="rId10" Type="http://schemas.openxmlformats.org/officeDocument/2006/relationships/hyperlink" Target="http://fr.wikipedia.org/wiki/Insecte" TargetMode="External"/><Relationship Id="rId19" Type="http://schemas.openxmlformats.org/officeDocument/2006/relationships/image" Target="../media/image77.jpeg"/><Relationship Id="rId4" Type="http://schemas.openxmlformats.org/officeDocument/2006/relationships/hyperlink" Target="http://fr.wikipedia.org/wiki/L%C3%A8pre" TargetMode="External"/><Relationship Id="rId9" Type="http://schemas.openxmlformats.org/officeDocument/2006/relationships/hyperlink" Target="http://fr.wikipedia.org/w/index.php?title=Phorbol&amp;action=edit&amp;redlink=1" TargetMode="External"/><Relationship Id="rId14" Type="http://schemas.openxmlformats.org/officeDocument/2006/relationships/hyperlink" Target="http://fr.wikipedia.org/wiki/Bougie" TargetMode="External"/><Relationship Id="rId22" Type="http://schemas.openxmlformats.org/officeDocument/2006/relationships/image" Target="../media/image80.jpeg"/></Relationships>
</file>

<file path=ppt/slides/_rels/slide28.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29.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hyperlink" Target="http://www.1jardin2plantes.info/fichesplantes/murier-de-chine.php" TargetMode="External"/><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 Id="rId9" Type="http://schemas.openxmlformats.org/officeDocument/2006/relationships/image" Target="../media/image9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translate.googleusercontent.com/translate_c?hl=fr&amp;sl=en&amp;u=http://en.wikipedia.org/wiki/Antibacterial&amp;prev=/search?q=Neem+wikipedia&amp;hl=fr&amp;safe=off&amp;gbv=2&amp;rurl=translate.google.fr&amp;usg=ALkJrhggJ_bxHS2gUzlMGyYbwd6NSSDUEA" TargetMode="External"/><Relationship Id="rId13" Type="http://schemas.openxmlformats.org/officeDocument/2006/relationships/image" Target="../media/image97.jpeg"/><Relationship Id="rId3" Type="http://schemas.openxmlformats.org/officeDocument/2006/relationships/hyperlink" Target="http://translate.googleusercontent.com/translate_c?hl=fr&amp;sl=en&amp;u=http://en.wikipedia.org/wiki/Meliaceae&amp;prev=/search?q=Neem+wikipedia&amp;hl=fr&amp;safe=off&amp;gbv=2&amp;rurl=translate.google.fr&amp;usg=ALkJrhhxv-zhLMtQaX_40evRxmXps6OLzQ" TargetMode="External"/><Relationship Id="rId7" Type="http://schemas.openxmlformats.org/officeDocument/2006/relationships/hyperlink" Target="http://translate.googleusercontent.com/translate_c?hl=fr&amp;sl=en&amp;u=http://en.wikipedia.org/wiki/Antidiabetic&amp;prev=/search?q=Neem+wikipedia&amp;hl=fr&amp;safe=off&amp;gbv=2&amp;rurl=translate.google.fr&amp;usg=ALkJrhgL2EB2tNUb97yRNgrdKa253SJC2A" TargetMode="External"/><Relationship Id="rId12" Type="http://schemas.openxmlformats.org/officeDocument/2006/relationships/image" Target="../media/image96.jpeg"/><Relationship Id="rId2" Type="http://schemas.openxmlformats.org/officeDocument/2006/relationships/hyperlink" Target="http://translate.googleusercontent.com/translate_c?hl=fr&amp;sl=en&amp;u=http://en.wikipedia.org/wiki/Tree&amp;prev=/search?q=Neem+wikipedia&amp;hl=fr&amp;safe=off&amp;gbv=2&amp;rurl=translate.google.fr&amp;usg=ALkJrhiPnemDQefTE3xS-mQurO8FGQlDzg" TargetMode="External"/><Relationship Id="rId16" Type="http://schemas.openxmlformats.org/officeDocument/2006/relationships/image" Target="../media/image100.jpeg"/><Relationship Id="rId1" Type="http://schemas.openxmlformats.org/officeDocument/2006/relationships/slideLayout" Target="../slideLayouts/slideLayout7.xml"/><Relationship Id="rId6" Type="http://schemas.openxmlformats.org/officeDocument/2006/relationships/hyperlink" Target="http://translate.googleusercontent.com/translate_c?hl=fr&amp;sl=en&amp;u=http://en.wikipedia.org/wiki/Anthelmintic&amp;prev=/search?q=Neem+wikipedia&amp;hl=fr&amp;safe=off&amp;gbv=2&amp;rurl=translate.google.fr&amp;usg=ALkJrhjJ-kW287uyG19FlgnmmiaRNVO_Fg" TargetMode="External"/><Relationship Id="rId11" Type="http://schemas.openxmlformats.org/officeDocument/2006/relationships/hyperlink" Target="http://translate.googleusercontent.com/translate_c?hl=fr&amp;sl=en&amp;u=http://en.wikipedia.org/wiki/Sedative&amp;prev=/search?q=Neem+wikipedia&amp;hl=fr&amp;safe=off&amp;gbv=2&amp;rurl=translate.google.fr&amp;usg=ALkJrhgvrKRjtQDG1Z13YjP1q5Kkaedmhg" TargetMode="External"/><Relationship Id="rId5" Type="http://schemas.openxmlformats.org/officeDocument/2006/relationships/hyperlink" Target="http://translate.googleusercontent.com/translate_c?hl=fr&amp;sl=en&amp;u=http://en.wikipedia.org/wiki/Drought_resistance&amp;prev=/search?q=Neem+wikipedia&amp;hl=fr&amp;safe=off&amp;gbv=2&amp;rurl=translate.google.fr&amp;usg=ALkJrhiujhUDEdKyWR5N7TGlYvaSDA_m2A" TargetMode="External"/><Relationship Id="rId15" Type="http://schemas.openxmlformats.org/officeDocument/2006/relationships/image" Target="../media/image99.jpeg"/><Relationship Id="rId10" Type="http://schemas.openxmlformats.org/officeDocument/2006/relationships/hyperlink" Target="http://translate.googleusercontent.com/translate_c?hl=fr&amp;sl=en&amp;u=http://en.wikipedia.org/wiki/Contraceptive&amp;prev=/search?q=Neem+wikipedia&amp;hl=fr&amp;safe=off&amp;gbv=2&amp;rurl=translate.google.fr&amp;usg=ALkJrhjJOXO4CMjoq92GZmHoRvVkwGTldg" TargetMode="External"/><Relationship Id="rId4" Type="http://schemas.openxmlformats.org/officeDocument/2006/relationships/hyperlink" Target="http://translate.googleusercontent.com/translate_c?hl=fr&amp;sl=en&amp;u=http://en.wikipedia.org/wiki/Azadirachta&amp;prev=/search?q=Neem+wikipedia&amp;hl=fr&amp;safe=off&amp;gbv=2&amp;rurl=translate.google.fr&amp;usg=ALkJrhimQEH_Af1qwu2JfbbOky_fF0UEjA" TargetMode="External"/><Relationship Id="rId9" Type="http://schemas.openxmlformats.org/officeDocument/2006/relationships/hyperlink" Target="http://translate.googleusercontent.com/translate_c?hl=fr&amp;sl=en&amp;u=http://en.wikipedia.org/wiki/Antiviral&amp;prev=/search?q=Neem+wikipedia&amp;hl=fr&amp;safe=off&amp;gbv=2&amp;rurl=translate.google.fr&amp;usg=ALkJrhiYFGcZ0eO8ZPe0FPQ9lHvo887qZQ" TargetMode="External"/><Relationship Id="rId14" Type="http://schemas.openxmlformats.org/officeDocument/2006/relationships/image" Target="../media/image98.jpeg"/></Relationships>
</file>

<file path=ppt/slides/_rels/slide32.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hyperlink" Target="http://fr.wikipedia.org/wiki/Meliaceae" TargetMode="External"/><Relationship Id="rId7" Type="http://schemas.openxmlformats.org/officeDocument/2006/relationships/image" Target="../media/image104.jpeg"/><Relationship Id="rId2" Type="http://schemas.openxmlformats.org/officeDocument/2006/relationships/hyperlink" Target="http://www.issg.org/database/species/reference_files/ailalt/fiche02.pdf" TargetMode="External"/><Relationship Id="rId1" Type="http://schemas.openxmlformats.org/officeDocument/2006/relationships/slideLayout" Target="../slideLayouts/slideLayout7.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33.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6.jpeg"/><Relationship Id="rId7" Type="http://schemas.openxmlformats.org/officeDocument/2006/relationships/image" Target="../media/image110.jpeg"/><Relationship Id="rId2" Type="http://schemas.openxmlformats.org/officeDocument/2006/relationships/hyperlink" Target="http://hal.archives-ouvertes.fr/docs/00/42/92/82/PDF/Acacia-mangium.pdf" TargetMode="External"/><Relationship Id="rId1" Type="http://schemas.openxmlformats.org/officeDocument/2006/relationships/slideLayout" Target="../slideLayouts/slideLayout7.xml"/><Relationship Id="rId6" Type="http://schemas.openxmlformats.org/officeDocument/2006/relationships/image" Target="../media/image109.jpeg"/><Relationship Id="rId11" Type="http://schemas.openxmlformats.org/officeDocument/2006/relationships/image" Target="../media/image114.jpeg"/><Relationship Id="rId5" Type="http://schemas.openxmlformats.org/officeDocument/2006/relationships/image" Target="../media/image108.jpeg"/><Relationship Id="rId10" Type="http://schemas.openxmlformats.org/officeDocument/2006/relationships/image" Target="../media/image113.jpeg"/><Relationship Id="rId4" Type="http://schemas.openxmlformats.org/officeDocument/2006/relationships/image" Target="../media/image107.jpeg"/><Relationship Id="rId9" Type="http://schemas.openxmlformats.org/officeDocument/2006/relationships/image" Target="../media/image112.png"/></Relationships>
</file>

<file path=ppt/slides/_rels/slide34.xml.rels><?xml version="1.0" encoding="UTF-8" standalone="yes"?>
<Relationships xmlns="http://schemas.openxmlformats.org/package/2006/relationships"><Relationship Id="rId8" Type="http://schemas.openxmlformats.org/officeDocument/2006/relationships/hyperlink" Target="http://fr.wikipedia.org/wiki/Mineuse" TargetMode="External"/><Relationship Id="rId13" Type="http://schemas.openxmlformats.org/officeDocument/2006/relationships/hyperlink" Target="http://fr.wikipedia.org/wiki/Rouille_(maladie)" TargetMode="External"/><Relationship Id="rId18" Type="http://schemas.openxmlformats.org/officeDocument/2006/relationships/image" Target="../media/image118.jpeg"/><Relationship Id="rId3" Type="http://schemas.openxmlformats.org/officeDocument/2006/relationships/hyperlink" Target="http://fr.wikipedia.org/wiki/Acajou" TargetMode="External"/><Relationship Id="rId21" Type="http://schemas.openxmlformats.org/officeDocument/2006/relationships/image" Target="../media/image121.jpeg"/><Relationship Id="rId7" Type="http://schemas.openxmlformats.org/officeDocument/2006/relationships/hyperlink" Target="http://fr.wikipedia.org/wiki/Mouche" TargetMode="External"/><Relationship Id="rId12" Type="http://schemas.openxmlformats.org/officeDocument/2006/relationships/hyperlink" Target="http://fr.wikipedia.org/wiki/Fusariose" TargetMode="External"/><Relationship Id="rId17" Type="http://schemas.openxmlformats.org/officeDocument/2006/relationships/image" Target="../media/image117.jpeg"/><Relationship Id="rId2" Type="http://schemas.openxmlformats.org/officeDocument/2006/relationships/hyperlink" Target="http://fr.wikipedia.org/wiki/Teck" TargetMode="External"/><Relationship Id="rId16" Type="http://schemas.openxmlformats.org/officeDocument/2006/relationships/image" Target="../media/image116.jpeg"/><Relationship Id="rId20" Type="http://schemas.openxmlformats.org/officeDocument/2006/relationships/image" Target="../media/image120.jpeg"/><Relationship Id="rId1" Type="http://schemas.openxmlformats.org/officeDocument/2006/relationships/slideLayout" Target="../slideLayouts/slideLayout7.xml"/><Relationship Id="rId6" Type="http://schemas.openxmlformats.org/officeDocument/2006/relationships/hyperlink" Target="http://fr.wikipedia.org/wiki/Chenille_(l%C3%A9pidopt%C3%A8re)" TargetMode="External"/><Relationship Id="rId11" Type="http://schemas.openxmlformats.org/officeDocument/2006/relationships/hyperlink" Target="http://fr.wikipedia.org/wiki/O%C3%AFdium" TargetMode="External"/><Relationship Id="rId5" Type="http://schemas.openxmlformats.org/officeDocument/2006/relationships/hyperlink" Target="http://fr.wikipedia.org/wiki/Puceron" TargetMode="External"/><Relationship Id="rId15" Type="http://schemas.openxmlformats.org/officeDocument/2006/relationships/image" Target="../media/image115.jpeg"/><Relationship Id="rId10" Type="http://schemas.openxmlformats.org/officeDocument/2006/relationships/hyperlink" Target="http://fr.wikipedia.org/wiki/Antifongique" TargetMode="External"/><Relationship Id="rId19" Type="http://schemas.openxmlformats.org/officeDocument/2006/relationships/image" Target="../media/image119.png"/><Relationship Id="rId4" Type="http://schemas.openxmlformats.org/officeDocument/2006/relationships/hyperlink" Target="http://fr.wikipedia.org/wiki/Insecticide" TargetMode="External"/><Relationship Id="rId9" Type="http://schemas.openxmlformats.org/officeDocument/2006/relationships/hyperlink" Target="http://fr.wikipedia.org/wiki/Aleurode" TargetMode="External"/><Relationship Id="rId14" Type="http://schemas.openxmlformats.org/officeDocument/2006/relationships/hyperlink" Target="http://fr.wikipedia.org/wiki/Margousier" TargetMode="External"/><Relationship Id="rId22" Type="http://schemas.openxmlformats.org/officeDocument/2006/relationships/image" Target="../media/image122.jpeg"/></Relationships>
</file>

<file path=ppt/slides/_rels/slide3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7.xml"/><Relationship Id="rId6" Type="http://schemas.openxmlformats.org/officeDocument/2006/relationships/hyperlink" Target="http://www.omafra.gov.on.ca/" TargetMode="External"/><Relationship Id="rId5" Type="http://schemas.openxmlformats.org/officeDocument/2006/relationships/image" Target="../media/image126.png"/><Relationship Id="rId4" Type="http://schemas.openxmlformats.org/officeDocument/2006/relationships/image" Target="../media/image125.jpeg"/></Relationships>
</file>

<file path=ppt/slides/_rels/slide3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hyperlink" Target="http://www.omafra.gov.on.ca/" TargetMode="External"/><Relationship Id="rId4" Type="http://schemas.openxmlformats.org/officeDocument/2006/relationships/image" Target="../media/image129.png"/></Relationships>
</file>

<file path=ppt/slides/_rels/slide37.xml.rels><?xml version="1.0" encoding="UTF-8" standalone="yes"?>
<Relationships xmlns="http://schemas.openxmlformats.org/package/2006/relationships"><Relationship Id="rId8" Type="http://schemas.openxmlformats.org/officeDocument/2006/relationships/image" Target="../media/image137.jpeg"/><Relationship Id="rId3" Type="http://schemas.openxmlformats.org/officeDocument/2006/relationships/image" Target="../media/image132.jpeg"/><Relationship Id="rId7" Type="http://schemas.openxmlformats.org/officeDocument/2006/relationships/image" Target="../media/image136.jpeg"/><Relationship Id="rId2" Type="http://schemas.openxmlformats.org/officeDocument/2006/relationships/image" Target="../media/image131.jpeg"/><Relationship Id="rId1" Type="http://schemas.openxmlformats.org/officeDocument/2006/relationships/slideLayout" Target="../slideLayouts/slideLayout7.xml"/><Relationship Id="rId6" Type="http://schemas.openxmlformats.org/officeDocument/2006/relationships/image" Target="../media/image135.jpeg"/><Relationship Id="rId5" Type="http://schemas.openxmlformats.org/officeDocument/2006/relationships/image" Target="../media/image134.jpeg"/><Relationship Id="rId4" Type="http://schemas.openxmlformats.org/officeDocument/2006/relationships/image" Target="../media/image133.jpeg"/><Relationship Id="rId9" Type="http://schemas.openxmlformats.org/officeDocument/2006/relationships/image" Target="../media/image138.jpeg"/></Relationships>
</file>

<file path=ppt/slides/_rels/slide38.xml.rels><?xml version="1.0" encoding="UTF-8" standalone="yes"?>
<Relationships xmlns="http://schemas.openxmlformats.org/package/2006/relationships"><Relationship Id="rId8" Type="http://schemas.openxmlformats.org/officeDocument/2006/relationships/image" Target="../media/image145.jpeg"/><Relationship Id="rId13" Type="http://schemas.openxmlformats.org/officeDocument/2006/relationships/image" Target="../media/image150.jpeg"/><Relationship Id="rId3" Type="http://schemas.openxmlformats.org/officeDocument/2006/relationships/image" Target="../media/image140.jpeg"/><Relationship Id="rId7" Type="http://schemas.openxmlformats.org/officeDocument/2006/relationships/image" Target="../media/image144.jpeg"/><Relationship Id="rId12" Type="http://schemas.openxmlformats.org/officeDocument/2006/relationships/image" Target="../media/image149.jpeg"/><Relationship Id="rId2" Type="http://schemas.openxmlformats.org/officeDocument/2006/relationships/image" Target="../media/image139.jpeg"/><Relationship Id="rId16" Type="http://schemas.openxmlformats.org/officeDocument/2006/relationships/image" Target="../media/image153.jpeg"/><Relationship Id="rId1" Type="http://schemas.openxmlformats.org/officeDocument/2006/relationships/slideLayout" Target="../slideLayouts/slideLayout7.xml"/><Relationship Id="rId6" Type="http://schemas.openxmlformats.org/officeDocument/2006/relationships/image" Target="../media/image143.jpeg"/><Relationship Id="rId11" Type="http://schemas.openxmlformats.org/officeDocument/2006/relationships/image" Target="../media/image148.jpeg"/><Relationship Id="rId5" Type="http://schemas.openxmlformats.org/officeDocument/2006/relationships/image" Target="../media/image142.jpeg"/><Relationship Id="rId15" Type="http://schemas.openxmlformats.org/officeDocument/2006/relationships/image" Target="../media/image152.jpeg"/><Relationship Id="rId10" Type="http://schemas.openxmlformats.org/officeDocument/2006/relationships/image" Target="../media/image147.jpeg"/><Relationship Id="rId4" Type="http://schemas.openxmlformats.org/officeDocument/2006/relationships/image" Target="../media/image141.jpeg"/><Relationship Id="rId9" Type="http://schemas.openxmlformats.org/officeDocument/2006/relationships/image" Target="../media/image146.jpeg"/><Relationship Id="rId14" Type="http://schemas.openxmlformats.org/officeDocument/2006/relationships/image" Target="../media/image151.jpeg"/></Relationships>
</file>

<file path=ppt/slides/_rels/slide39.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hyperlink" Target="http://www.pnae.mg/ie/alaotra.htm" TargetMode="External"/><Relationship Id="rId4" Type="http://schemas.openxmlformats.org/officeDocument/2006/relationships/hyperlink" Target="http://www.pnae.mg/ie/cartes/alaotra_mangoro/alaotra_deforestation.jpg"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160.jpeg"/><Relationship Id="rId3" Type="http://schemas.openxmlformats.org/officeDocument/2006/relationships/image" Target="../media/image156.jpeg"/><Relationship Id="rId7" Type="http://schemas.openxmlformats.org/officeDocument/2006/relationships/hyperlink" Target="http://weblet.environnement.org/" TargetMode="External"/><Relationship Id="rId12" Type="http://schemas.openxmlformats.org/officeDocument/2006/relationships/image" Target="../media/image163.jpeg"/><Relationship Id="rId2" Type="http://schemas.openxmlformats.org/officeDocument/2006/relationships/image" Target="../media/image155.jpeg"/><Relationship Id="rId1" Type="http://schemas.openxmlformats.org/officeDocument/2006/relationships/slideLayout" Target="../slideLayouts/slideLayout7.xml"/><Relationship Id="rId6" Type="http://schemas.openxmlformats.org/officeDocument/2006/relationships/image" Target="../media/image159.jpeg"/><Relationship Id="rId11" Type="http://schemas.openxmlformats.org/officeDocument/2006/relationships/hyperlink" Target="http://arpcv.free.fr/" TargetMode="External"/><Relationship Id="rId5" Type="http://schemas.openxmlformats.org/officeDocument/2006/relationships/image" Target="../media/image158.jpeg"/><Relationship Id="rId10" Type="http://schemas.openxmlformats.org/officeDocument/2006/relationships/image" Target="../media/image162.jpeg"/><Relationship Id="rId4" Type="http://schemas.openxmlformats.org/officeDocument/2006/relationships/image" Target="../media/image157.jpeg"/><Relationship Id="rId9" Type="http://schemas.openxmlformats.org/officeDocument/2006/relationships/image" Target="../media/image16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www.courrierinternational.com/article/2009/11/05/les-autorites-complices-de-la-deforestation"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news.deforestation-amazonie.org/actu.php?id=208"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168.jpeg"/><Relationship Id="rId3" Type="http://schemas.openxmlformats.org/officeDocument/2006/relationships/hyperlink" Target="http://www.madagascar-environnement.com/" TargetMode="External"/><Relationship Id="rId7" Type="http://schemas.openxmlformats.org/officeDocument/2006/relationships/image" Target="../media/image167.jpeg"/><Relationship Id="rId2" Type="http://schemas.openxmlformats.org/officeDocument/2006/relationships/hyperlink" Target="http://www.madagascar-authentique.com/ecolodges-madagascar.htm" TargetMode="External"/><Relationship Id="rId1" Type="http://schemas.openxmlformats.org/officeDocument/2006/relationships/slideLayout" Target="../slideLayouts/slideLayout7.xml"/><Relationship Id="rId6" Type="http://schemas.openxmlformats.org/officeDocument/2006/relationships/image" Target="../media/image166.jpeg"/><Relationship Id="rId11" Type="http://schemas.openxmlformats.org/officeDocument/2006/relationships/hyperlink" Target="http://www.lepoint.fr/actualites-voyages/2009-05-29/hotel-un-ecolodge-100-solaire-a-madagascar/1088/0/347759" TargetMode="External"/><Relationship Id="rId5" Type="http://schemas.openxmlformats.org/officeDocument/2006/relationships/image" Target="../media/image165.jpeg"/><Relationship Id="rId10" Type="http://schemas.openxmlformats.org/officeDocument/2006/relationships/hyperlink" Target="http://www.vinivi.com/fr-Hotel-Diego_Suarez-Madagascar-r10918-Avis-Eden_Lodge.aspx" TargetMode="External"/><Relationship Id="rId4" Type="http://schemas.openxmlformats.org/officeDocument/2006/relationships/image" Target="../media/image164.jpeg"/><Relationship Id="rId9" Type="http://schemas.openxmlformats.org/officeDocument/2006/relationships/image" Target="../media/image169.jpeg"/></Relationships>
</file>

<file path=ppt/slides/_rels/slide46.xml.rels><?xml version="1.0" encoding="UTF-8" standalone="yes"?>
<Relationships xmlns="http://schemas.openxmlformats.org/package/2006/relationships"><Relationship Id="rId3" Type="http://schemas.openxmlformats.org/officeDocument/2006/relationships/image" Target="../media/image171.jpeg"/><Relationship Id="rId7" Type="http://schemas.openxmlformats.org/officeDocument/2006/relationships/image" Target="../media/image174.jpeg"/><Relationship Id="rId2" Type="http://schemas.openxmlformats.org/officeDocument/2006/relationships/image" Target="../media/image170.jpeg"/><Relationship Id="rId1" Type="http://schemas.openxmlformats.org/officeDocument/2006/relationships/slideLayout" Target="../slideLayouts/slideLayout7.xml"/><Relationship Id="rId6" Type="http://schemas.openxmlformats.org/officeDocument/2006/relationships/image" Target="../media/image173.jpeg"/><Relationship Id="rId5" Type="http://schemas.openxmlformats.org/officeDocument/2006/relationships/hyperlink" Target="http://mademada.canalblog.com/archives/2006/04/15/1705878.html" TargetMode="External"/><Relationship Id="rId4" Type="http://schemas.openxmlformats.org/officeDocument/2006/relationships/image" Target="../media/image17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dlh-group.com/" TargetMode="External"/><Relationship Id="rId2" Type="http://schemas.openxmlformats.org/officeDocument/2006/relationships/hyperlink" Target="http://www.afd.fr/" TargetMode="External"/><Relationship Id="rId1" Type="http://schemas.openxmlformats.org/officeDocument/2006/relationships/slideLayout" Target="../slideLayouts/slideLayout7.xml"/><Relationship Id="rId4" Type="http://schemas.openxmlformats.org/officeDocument/2006/relationships/image" Target="../media/image175.jpeg"/></Relationships>
</file>

<file path=ppt/slides/_rels/slide49.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image" Target="../media/image176.jpeg"/><Relationship Id="rId1" Type="http://schemas.openxmlformats.org/officeDocument/2006/relationships/slideLayout" Target="../slideLayouts/slideLayout7.xml"/><Relationship Id="rId4" Type="http://schemas.openxmlformats.org/officeDocument/2006/relationships/hyperlink" Target="http://www.esrifrance.fr/SIG2007/ALPI_Cameroun.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84.jpeg"/><Relationship Id="rId3" Type="http://schemas.openxmlformats.org/officeDocument/2006/relationships/image" Target="../media/image179.jpeg"/><Relationship Id="rId7" Type="http://schemas.openxmlformats.org/officeDocument/2006/relationships/image" Target="../media/image183.jpeg"/><Relationship Id="rId12" Type="http://schemas.openxmlformats.org/officeDocument/2006/relationships/image" Target="../media/image188.jpeg"/><Relationship Id="rId2" Type="http://schemas.openxmlformats.org/officeDocument/2006/relationships/image" Target="../media/image178.jpeg"/><Relationship Id="rId1" Type="http://schemas.openxmlformats.org/officeDocument/2006/relationships/slideLayout" Target="../slideLayouts/slideLayout7.xml"/><Relationship Id="rId6" Type="http://schemas.openxmlformats.org/officeDocument/2006/relationships/image" Target="../media/image182.jpeg"/><Relationship Id="rId11" Type="http://schemas.openxmlformats.org/officeDocument/2006/relationships/image" Target="../media/image187.jpeg"/><Relationship Id="rId5" Type="http://schemas.openxmlformats.org/officeDocument/2006/relationships/image" Target="../media/image181.jpeg"/><Relationship Id="rId10" Type="http://schemas.openxmlformats.org/officeDocument/2006/relationships/image" Target="../media/image186.jpeg"/><Relationship Id="rId4" Type="http://schemas.openxmlformats.org/officeDocument/2006/relationships/image" Target="../media/image180.jpeg"/><Relationship Id="rId9" Type="http://schemas.openxmlformats.org/officeDocument/2006/relationships/image" Target="../media/image18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fr.wikipedia.org/wiki/Amazonie" TargetMode="External"/><Relationship Id="rId2" Type="http://schemas.openxmlformats.org/officeDocument/2006/relationships/image" Target="../media/image190.jpeg"/><Relationship Id="rId1" Type="http://schemas.openxmlformats.org/officeDocument/2006/relationships/slideLayout" Target="../slideLayouts/slideLayout7.xml"/><Relationship Id="rId4" Type="http://schemas.openxmlformats.org/officeDocument/2006/relationships/image" Target="../media/image19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image" Target="../media/image192.jpeg"/><Relationship Id="rId1" Type="http://schemas.openxmlformats.org/officeDocument/2006/relationships/slideLayout" Target="../slideLayouts/slideLayout7.xml"/><Relationship Id="rId5" Type="http://schemas.openxmlformats.org/officeDocument/2006/relationships/image" Target="../media/image195.jpeg"/><Relationship Id="rId4" Type="http://schemas.openxmlformats.org/officeDocument/2006/relationships/image" Target="../media/image194.jpeg"/></Relationships>
</file>

<file path=ppt/slides/_rels/slide56.xml.rels><?xml version="1.0" encoding="UTF-8" standalone="yes"?>
<Relationships xmlns="http://schemas.openxmlformats.org/package/2006/relationships"><Relationship Id="rId3" Type="http://schemas.openxmlformats.org/officeDocument/2006/relationships/image" Target="../media/image197.jpeg"/><Relationship Id="rId2" Type="http://schemas.openxmlformats.org/officeDocument/2006/relationships/image" Target="../media/image196.jpeg"/><Relationship Id="rId1" Type="http://schemas.openxmlformats.org/officeDocument/2006/relationships/slideLayout" Target="../slideLayouts/slideLayout7.xml"/><Relationship Id="rId4" Type="http://schemas.openxmlformats.org/officeDocument/2006/relationships/image" Target="../media/image19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99.jpeg"/><Relationship Id="rId2" Type="http://schemas.openxmlformats.org/officeDocument/2006/relationships/hyperlink" Target="http://www.rain-tree.com/facts.htm"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206.jpeg"/><Relationship Id="rId13" Type="http://schemas.openxmlformats.org/officeDocument/2006/relationships/image" Target="../media/image211.jpeg"/><Relationship Id="rId18" Type="http://schemas.openxmlformats.org/officeDocument/2006/relationships/image" Target="../media/image216.jpeg"/><Relationship Id="rId3" Type="http://schemas.openxmlformats.org/officeDocument/2006/relationships/image" Target="../media/image201.jpeg"/><Relationship Id="rId21" Type="http://schemas.openxmlformats.org/officeDocument/2006/relationships/image" Target="../media/image219.jpeg"/><Relationship Id="rId7" Type="http://schemas.openxmlformats.org/officeDocument/2006/relationships/image" Target="../media/image205.jpeg"/><Relationship Id="rId12" Type="http://schemas.openxmlformats.org/officeDocument/2006/relationships/image" Target="../media/image210.jpeg"/><Relationship Id="rId17" Type="http://schemas.openxmlformats.org/officeDocument/2006/relationships/image" Target="../media/image215.jpeg"/><Relationship Id="rId25" Type="http://schemas.openxmlformats.org/officeDocument/2006/relationships/image" Target="../media/image223.jpeg"/><Relationship Id="rId2" Type="http://schemas.openxmlformats.org/officeDocument/2006/relationships/image" Target="../media/image200.jpeg"/><Relationship Id="rId16" Type="http://schemas.openxmlformats.org/officeDocument/2006/relationships/image" Target="../media/image214.jpeg"/><Relationship Id="rId20" Type="http://schemas.openxmlformats.org/officeDocument/2006/relationships/image" Target="../media/image218.jpeg"/><Relationship Id="rId1" Type="http://schemas.openxmlformats.org/officeDocument/2006/relationships/slideLayout" Target="../slideLayouts/slideLayout7.xml"/><Relationship Id="rId6" Type="http://schemas.openxmlformats.org/officeDocument/2006/relationships/image" Target="../media/image204.jpeg"/><Relationship Id="rId11" Type="http://schemas.openxmlformats.org/officeDocument/2006/relationships/image" Target="../media/image209.jpeg"/><Relationship Id="rId24" Type="http://schemas.openxmlformats.org/officeDocument/2006/relationships/image" Target="../media/image222.jpeg"/><Relationship Id="rId5" Type="http://schemas.openxmlformats.org/officeDocument/2006/relationships/image" Target="../media/image203.jpeg"/><Relationship Id="rId15" Type="http://schemas.openxmlformats.org/officeDocument/2006/relationships/image" Target="../media/image213.jpeg"/><Relationship Id="rId23" Type="http://schemas.openxmlformats.org/officeDocument/2006/relationships/image" Target="../media/image221.jpeg"/><Relationship Id="rId10" Type="http://schemas.openxmlformats.org/officeDocument/2006/relationships/image" Target="../media/image208.jpeg"/><Relationship Id="rId19" Type="http://schemas.openxmlformats.org/officeDocument/2006/relationships/image" Target="../media/image217.jpeg"/><Relationship Id="rId4" Type="http://schemas.openxmlformats.org/officeDocument/2006/relationships/image" Target="../media/image202.jpeg"/><Relationship Id="rId9" Type="http://schemas.openxmlformats.org/officeDocument/2006/relationships/image" Target="../media/image207.jpeg"/><Relationship Id="rId14" Type="http://schemas.openxmlformats.org/officeDocument/2006/relationships/image" Target="../media/image212.jpeg"/><Relationship Id="rId22" Type="http://schemas.openxmlformats.org/officeDocument/2006/relationships/image" Target="../media/image2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230.jpeg"/><Relationship Id="rId3" Type="http://schemas.openxmlformats.org/officeDocument/2006/relationships/image" Target="../media/image225.jpeg"/><Relationship Id="rId7" Type="http://schemas.openxmlformats.org/officeDocument/2006/relationships/image" Target="../media/image229.jpeg"/><Relationship Id="rId12" Type="http://schemas.openxmlformats.org/officeDocument/2006/relationships/image" Target="../media/image234.jpeg"/><Relationship Id="rId2" Type="http://schemas.openxmlformats.org/officeDocument/2006/relationships/image" Target="../media/image224.jpeg"/><Relationship Id="rId1" Type="http://schemas.openxmlformats.org/officeDocument/2006/relationships/slideLayout" Target="../slideLayouts/slideLayout7.xml"/><Relationship Id="rId6" Type="http://schemas.openxmlformats.org/officeDocument/2006/relationships/image" Target="../media/image228.jpeg"/><Relationship Id="rId11" Type="http://schemas.openxmlformats.org/officeDocument/2006/relationships/image" Target="../media/image233.jpeg"/><Relationship Id="rId5" Type="http://schemas.openxmlformats.org/officeDocument/2006/relationships/image" Target="../media/image227.jpeg"/><Relationship Id="rId10" Type="http://schemas.openxmlformats.org/officeDocument/2006/relationships/image" Target="../media/image232.jpeg"/><Relationship Id="rId4" Type="http://schemas.openxmlformats.org/officeDocument/2006/relationships/image" Target="../media/image226.jpeg"/><Relationship Id="rId9" Type="http://schemas.openxmlformats.org/officeDocument/2006/relationships/image" Target="../media/image231.png"/></Relationships>
</file>

<file path=ppt/slides/_rels/slide61.xml.rels><?xml version="1.0" encoding="UTF-8" standalone="yes"?>
<Relationships xmlns="http://schemas.openxmlformats.org/package/2006/relationships"><Relationship Id="rId2" Type="http://schemas.openxmlformats.org/officeDocument/2006/relationships/hyperlink" Target="http://www.cd3wd.com/cd3wd_40/vita/reforest/FR/REFOREST.HTM"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240.jpeg"/><Relationship Id="rId13" Type="http://schemas.openxmlformats.org/officeDocument/2006/relationships/image" Target="../media/image243.png"/><Relationship Id="rId3" Type="http://schemas.openxmlformats.org/officeDocument/2006/relationships/image" Target="../media/image236.jpeg"/><Relationship Id="rId7" Type="http://schemas.openxmlformats.org/officeDocument/2006/relationships/image" Target="../media/image239.jpeg"/><Relationship Id="rId12" Type="http://schemas.openxmlformats.org/officeDocument/2006/relationships/image" Target="../media/image242.jpeg"/><Relationship Id="rId17" Type="http://schemas.openxmlformats.org/officeDocument/2006/relationships/image" Target="../media/image246.jpeg"/><Relationship Id="rId2" Type="http://schemas.openxmlformats.org/officeDocument/2006/relationships/image" Target="../media/image235.jpeg"/><Relationship Id="rId16" Type="http://schemas.openxmlformats.org/officeDocument/2006/relationships/image" Target="../media/image245.jpeg"/><Relationship Id="rId1" Type="http://schemas.openxmlformats.org/officeDocument/2006/relationships/slideLayout" Target="../slideLayouts/slideLayout7.xml"/><Relationship Id="rId6" Type="http://schemas.openxmlformats.org/officeDocument/2006/relationships/image" Target="../media/image238.jpeg"/><Relationship Id="rId11" Type="http://schemas.openxmlformats.org/officeDocument/2006/relationships/image" Target="../media/image241.jpeg"/><Relationship Id="rId5" Type="http://schemas.openxmlformats.org/officeDocument/2006/relationships/image" Target="../media/image237.jpeg"/><Relationship Id="rId15" Type="http://schemas.openxmlformats.org/officeDocument/2006/relationships/hyperlink" Target="http://www.oceanium.org/" TargetMode="External"/><Relationship Id="rId10" Type="http://schemas.openxmlformats.org/officeDocument/2006/relationships/hyperlink" Target="http://www.pullandbear.com/" TargetMode="External"/><Relationship Id="rId4" Type="http://schemas.openxmlformats.org/officeDocument/2006/relationships/hyperlink" Target="http://www.blogs-afrique.info/" TargetMode="External"/><Relationship Id="rId9" Type="http://schemas.openxmlformats.org/officeDocument/2006/relationships/hyperlink" Target="http://scf.rncan.gc.ca/" TargetMode="External"/><Relationship Id="rId14" Type="http://schemas.openxmlformats.org/officeDocument/2006/relationships/image" Target="../media/image244.jpeg"/></Relationships>
</file>

<file path=ppt/slides/_rels/slide63.xml.rels><?xml version="1.0" encoding="UTF-8" standalone="yes"?>
<Relationships xmlns="http://schemas.openxmlformats.org/package/2006/relationships"><Relationship Id="rId3" Type="http://schemas.openxmlformats.org/officeDocument/2006/relationships/image" Target="../media/image248.jpeg"/><Relationship Id="rId7" Type="http://schemas.openxmlformats.org/officeDocument/2006/relationships/image" Target="../media/image251.jpeg"/><Relationship Id="rId2" Type="http://schemas.openxmlformats.org/officeDocument/2006/relationships/image" Target="../media/image247.jpeg"/><Relationship Id="rId1" Type="http://schemas.openxmlformats.org/officeDocument/2006/relationships/slideLayout" Target="../slideLayouts/slideLayout7.xml"/><Relationship Id="rId6" Type="http://schemas.openxmlformats.org/officeDocument/2006/relationships/image" Target="../media/image250.jpeg"/><Relationship Id="rId5" Type="http://schemas.openxmlformats.org/officeDocument/2006/relationships/image" Target="../media/image249.jpeg"/><Relationship Id="rId4" Type="http://schemas.openxmlformats.org/officeDocument/2006/relationships/hyperlink" Target="http://www.adforum.com/affiliates/creative_archive/2007/ACT/reel_detail2.asp?ID=6705993&amp;TDI=VD16KLUBhc&amp;PAGE=1&amp;bShop=&amp;awcat=&amp;ob=&amp;awid="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fr.wikipedia.org/wiki/Bolivie" TargetMode="External"/><Relationship Id="rId2" Type="http://schemas.openxmlformats.org/officeDocument/2006/relationships/image" Target="../media/image252.jpeg"/><Relationship Id="rId1" Type="http://schemas.openxmlformats.org/officeDocument/2006/relationships/slideLayout" Target="../slideLayouts/slideLayout7.xml"/><Relationship Id="rId5" Type="http://schemas.openxmlformats.org/officeDocument/2006/relationships/hyperlink" Target="http://www.jstor.org/pss/3061306" TargetMode="External"/><Relationship Id="rId4" Type="http://schemas.openxmlformats.org/officeDocument/2006/relationships/hyperlink" Target="http://fr.wikipedia.org/wiki/Corridors_biologiques"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256.jpeg"/><Relationship Id="rId3" Type="http://schemas.openxmlformats.org/officeDocument/2006/relationships/hyperlink" Target="http://www.tamu.edu/ccbn/dewitt/manzanar/default.htm" TargetMode="External"/><Relationship Id="rId7" Type="http://schemas.openxmlformats.org/officeDocument/2006/relationships/image" Target="../media/image255.jpeg"/><Relationship Id="rId2" Type="http://schemas.openxmlformats.org/officeDocument/2006/relationships/hyperlink" Target="http://themanzanarproject.com/" TargetMode="External"/><Relationship Id="rId1" Type="http://schemas.openxmlformats.org/officeDocument/2006/relationships/slideLayout" Target="../slideLayouts/slideLayout7.xml"/><Relationship Id="rId6" Type="http://schemas.openxmlformats.org/officeDocument/2006/relationships/image" Target="../media/image254.jpeg"/><Relationship Id="rId5" Type="http://schemas.openxmlformats.org/officeDocument/2006/relationships/image" Target="../media/image253.jpeg"/><Relationship Id="rId10" Type="http://schemas.openxmlformats.org/officeDocument/2006/relationships/image" Target="../media/image258.jpeg"/><Relationship Id="rId4" Type="http://schemas.openxmlformats.org/officeDocument/2006/relationships/hyperlink" Target="http://www.mangroveactionproject.org/" TargetMode="External"/><Relationship Id="rId9" Type="http://schemas.openxmlformats.org/officeDocument/2006/relationships/image" Target="../media/image257.jpeg"/></Relationships>
</file>

<file path=ppt/slides/_rels/slide66.xml.rels><?xml version="1.0" encoding="UTF-8" standalone="yes"?>
<Relationships xmlns="http://schemas.openxmlformats.org/package/2006/relationships"><Relationship Id="rId3" Type="http://schemas.openxmlformats.org/officeDocument/2006/relationships/hyperlink" Target="http://fr.wikipedia.org/wiki/Pal%C3%A9tuvier" TargetMode="External"/><Relationship Id="rId2" Type="http://schemas.openxmlformats.org/officeDocument/2006/relationships/hyperlink" Target="http://jmsnat.free.fr/site/culturepaletuvier.html" TargetMode="External"/><Relationship Id="rId1" Type="http://schemas.openxmlformats.org/officeDocument/2006/relationships/slideLayout" Target="../slideLayouts/slideLayout7.xml"/><Relationship Id="rId5" Type="http://schemas.openxmlformats.org/officeDocument/2006/relationships/image" Target="../media/image260.jpeg"/><Relationship Id="rId4" Type="http://schemas.openxmlformats.org/officeDocument/2006/relationships/image" Target="../media/image259.jpeg"/></Relationships>
</file>

<file path=ppt/slides/_rels/slide67.xml.rels><?xml version="1.0" encoding="UTF-8" standalone="yes"?>
<Relationships xmlns="http://schemas.openxmlformats.org/package/2006/relationships"><Relationship Id="rId8" Type="http://schemas.openxmlformats.org/officeDocument/2006/relationships/image" Target="../media/image266.jpeg"/><Relationship Id="rId3" Type="http://schemas.openxmlformats.org/officeDocument/2006/relationships/image" Target="../media/image262.jpeg"/><Relationship Id="rId7" Type="http://schemas.openxmlformats.org/officeDocument/2006/relationships/image" Target="../media/image265.jpeg"/><Relationship Id="rId2" Type="http://schemas.openxmlformats.org/officeDocument/2006/relationships/image" Target="../media/image261.jpeg"/><Relationship Id="rId1" Type="http://schemas.openxmlformats.org/officeDocument/2006/relationships/slideLayout" Target="../slideLayouts/slideLayout7.xml"/><Relationship Id="rId6" Type="http://schemas.openxmlformats.org/officeDocument/2006/relationships/image" Target="../media/image264.jpeg"/><Relationship Id="rId5" Type="http://schemas.openxmlformats.org/officeDocument/2006/relationships/image" Target="../media/image263.jpeg"/><Relationship Id="rId10" Type="http://schemas.openxmlformats.org/officeDocument/2006/relationships/image" Target="../media/image268.jpeg"/><Relationship Id="rId4" Type="http://schemas.openxmlformats.org/officeDocument/2006/relationships/hyperlink" Target="http://www.au-senegal.com/" TargetMode="External"/><Relationship Id="rId9" Type="http://schemas.openxmlformats.org/officeDocument/2006/relationships/image" Target="../media/image267.jpeg"/></Relationships>
</file>

<file path=ppt/slides/_rels/slide68.xml.rels><?xml version="1.0" encoding="UTF-8" standalone="yes"?>
<Relationships xmlns="http://schemas.openxmlformats.org/package/2006/relationships"><Relationship Id="rId2" Type="http://schemas.openxmlformats.org/officeDocument/2006/relationships/image" Target="../media/image26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70.jpeg"/><Relationship Id="rId2" Type="http://schemas.openxmlformats.org/officeDocument/2006/relationships/hyperlink" Target="http://www.haiesvives.org/html/la%20haie%20champetre/haie_champetre.htm" TargetMode="External"/><Relationship Id="rId1" Type="http://schemas.openxmlformats.org/officeDocument/2006/relationships/slideLayout" Target="../slideLayouts/slideLayout7.xml"/><Relationship Id="rId4" Type="http://schemas.openxmlformats.org/officeDocument/2006/relationships/image" Target="../media/image27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7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74.jpeg"/><Relationship Id="rId2" Type="http://schemas.openxmlformats.org/officeDocument/2006/relationships/image" Target="../media/image27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hyperlink" Target="http://www.fao.org/ag/againfo/programmes/en/lead/toolbox/Tech/22Livef.htm"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image" Target="../media/image281.jpeg"/><Relationship Id="rId13" Type="http://schemas.openxmlformats.org/officeDocument/2006/relationships/image" Target="../media/image286.jpeg"/><Relationship Id="rId3" Type="http://schemas.openxmlformats.org/officeDocument/2006/relationships/image" Target="../media/image276.jpeg"/><Relationship Id="rId7" Type="http://schemas.openxmlformats.org/officeDocument/2006/relationships/image" Target="../media/image280.jpeg"/><Relationship Id="rId12" Type="http://schemas.openxmlformats.org/officeDocument/2006/relationships/image" Target="../media/image285.jpeg"/><Relationship Id="rId17" Type="http://schemas.openxmlformats.org/officeDocument/2006/relationships/image" Target="../media/image290.jpeg"/><Relationship Id="rId2" Type="http://schemas.openxmlformats.org/officeDocument/2006/relationships/image" Target="../media/image275.jpeg"/><Relationship Id="rId16" Type="http://schemas.openxmlformats.org/officeDocument/2006/relationships/image" Target="../media/image289.jpeg"/><Relationship Id="rId1" Type="http://schemas.openxmlformats.org/officeDocument/2006/relationships/slideLayout" Target="../slideLayouts/slideLayout7.xml"/><Relationship Id="rId6" Type="http://schemas.openxmlformats.org/officeDocument/2006/relationships/image" Target="../media/image279.jpeg"/><Relationship Id="rId11" Type="http://schemas.openxmlformats.org/officeDocument/2006/relationships/image" Target="../media/image284.jpeg"/><Relationship Id="rId5" Type="http://schemas.openxmlformats.org/officeDocument/2006/relationships/image" Target="../media/image278.jpeg"/><Relationship Id="rId15" Type="http://schemas.openxmlformats.org/officeDocument/2006/relationships/image" Target="../media/image288.jpeg"/><Relationship Id="rId10" Type="http://schemas.openxmlformats.org/officeDocument/2006/relationships/image" Target="../media/image283.jpeg"/><Relationship Id="rId4" Type="http://schemas.openxmlformats.org/officeDocument/2006/relationships/image" Target="../media/image277.jpeg"/><Relationship Id="rId9" Type="http://schemas.openxmlformats.org/officeDocument/2006/relationships/image" Target="../media/image282.jpeg"/><Relationship Id="rId14" Type="http://schemas.openxmlformats.org/officeDocument/2006/relationships/image" Target="../media/image287.jpeg"/></Relationships>
</file>

<file path=ppt/slides/_rels/slide74.xml.rels><?xml version="1.0" encoding="UTF-8" standalone="yes"?>
<Relationships xmlns="http://schemas.openxmlformats.org/package/2006/relationships"><Relationship Id="rId2" Type="http://schemas.openxmlformats.org/officeDocument/2006/relationships/image" Target="../media/image29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en.wikipedia.org/wiki/Category:Fruit_tree_diseases" TargetMode="External"/><Relationship Id="rId2" Type="http://schemas.openxmlformats.org/officeDocument/2006/relationships/hyperlink" Target="http://en.wikipedia.org/wiki/Category:Tree_diseases"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92.jpeg"/><Relationship Id="rId2" Type="http://schemas.openxmlformats.org/officeDocument/2006/relationships/hyperlink" Target="http://www.fao.org/docrep/x1880f/x1880f07.htm"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94.jpeg"/><Relationship Id="rId2" Type="http://schemas.openxmlformats.org/officeDocument/2006/relationships/image" Target="../media/image293.jpeg"/><Relationship Id="rId1" Type="http://schemas.openxmlformats.org/officeDocument/2006/relationships/slideLayout" Target="../slideLayouts/slideLayout7.xml"/><Relationship Id="rId4" Type="http://schemas.openxmlformats.org/officeDocument/2006/relationships/image" Target="../media/image295.jpeg"/></Relationships>
</file>

<file path=ppt/slides/_rels/slide79.xml.rels><?xml version="1.0" encoding="UTF-8" standalone="yes"?>
<Relationships xmlns="http://schemas.openxmlformats.org/package/2006/relationships"><Relationship Id="rId8" Type="http://schemas.openxmlformats.org/officeDocument/2006/relationships/image" Target="../media/image302.jpeg"/><Relationship Id="rId13" Type="http://schemas.openxmlformats.org/officeDocument/2006/relationships/image" Target="../media/image307.jpeg"/><Relationship Id="rId3" Type="http://schemas.openxmlformats.org/officeDocument/2006/relationships/image" Target="../media/image297.jpeg"/><Relationship Id="rId7" Type="http://schemas.openxmlformats.org/officeDocument/2006/relationships/image" Target="../media/image301.jpeg"/><Relationship Id="rId12" Type="http://schemas.openxmlformats.org/officeDocument/2006/relationships/image" Target="../media/image306.jpeg"/><Relationship Id="rId2" Type="http://schemas.openxmlformats.org/officeDocument/2006/relationships/image" Target="../media/image296.jpeg"/><Relationship Id="rId1" Type="http://schemas.openxmlformats.org/officeDocument/2006/relationships/slideLayout" Target="../slideLayouts/slideLayout7.xml"/><Relationship Id="rId6" Type="http://schemas.openxmlformats.org/officeDocument/2006/relationships/image" Target="../media/image300.jpeg"/><Relationship Id="rId11" Type="http://schemas.openxmlformats.org/officeDocument/2006/relationships/image" Target="../media/image305.jpeg"/><Relationship Id="rId5" Type="http://schemas.openxmlformats.org/officeDocument/2006/relationships/image" Target="../media/image299.jpeg"/><Relationship Id="rId10" Type="http://schemas.openxmlformats.org/officeDocument/2006/relationships/image" Target="../media/image304.jpeg"/><Relationship Id="rId4" Type="http://schemas.openxmlformats.org/officeDocument/2006/relationships/image" Target="../media/image298.jpeg"/><Relationship Id="rId9" Type="http://schemas.openxmlformats.org/officeDocument/2006/relationships/image" Target="../media/image303.jpeg"/><Relationship Id="rId14" Type="http://schemas.openxmlformats.org/officeDocument/2006/relationships/image" Target="../media/image30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image" Target="../media/image315.jpeg"/><Relationship Id="rId3" Type="http://schemas.openxmlformats.org/officeDocument/2006/relationships/image" Target="../media/image310.jpeg"/><Relationship Id="rId7" Type="http://schemas.openxmlformats.org/officeDocument/2006/relationships/image" Target="../media/image314.jpeg"/><Relationship Id="rId2" Type="http://schemas.openxmlformats.org/officeDocument/2006/relationships/image" Target="../media/image309.jpeg"/><Relationship Id="rId1" Type="http://schemas.openxmlformats.org/officeDocument/2006/relationships/slideLayout" Target="../slideLayouts/slideLayout7.xml"/><Relationship Id="rId6" Type="http://schemas.openxmlformats.org/officeDocument/2006/relationships/image" Target="../media/image313.jpeg"/><Relationship Id="rId5" Type="http://schemas.openxmlformats.org/officeDocument/2006/relationships/image" Target="../media/image312.jpeg"/><Relationship Id="rId10" Type="http://schemas.openxmlformats.org/officeDocument/2006/relationships/image" Target="../media/image317.jpeg"/><Relationship Id="rId4" Type="http://schemas.openxmlformats.org/officeDocument/2006/relationships/image" Target="../media/image311.jpeg"/><Relationship Id="rId9" Type="http://schemas.openxmlformats.org/officeDocument/2006/relationships/image" Target="../media/image316.jpeg"/></Relationships>
</file>

<file path=ppt/slides/_rels/slide81.xml.rels><?xml version="1.0" encoding="UTF-8" standalone="yes"?>
<Relationships xmlns="http://schemas.openxmlformats.org/package/2006/relationships"><Relationship Id="rId3" Type="http://schemas.openxmlformats.org/officeDocument/2006/relationships/image" Target="../media/image319.jpeg"/><Relationship Id="rId2" Type="http://schemas.openxmlformats.org/officeDocument/2006/relationships/image" Target="../media/image318.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hyperlink" Target="http://fr.wikipedia.org/wiki/Ol%C3%A9oduc" TargetMode="External"/><Relationship Id="rId13" Type="http://schemas.openxmlformats.org/officeDocument/2006/relationships/hyperlink" Target="http://fr.wikipedia.org/wiki/Aride" TargetMode="External"/><Relationship Id="rId18" Type="http://schemas.openxmlformats.org/officeDocument/2006/relationships/hyperlink" Target="http://fr.wikipedia.org/wiki/Olive" TargetMode="External"/><Relationship Id="rId3" Type="http://schemas.openxmlformats.org/officeDocument/2006/relationships/hyperlink" Target="http://fr.wikipedia.org/wiki/Chemin_(passage)" TargetMode="External"/><Relationship Id="rId7" Type="http://schemas.openxmlformats.org/officeDocument/2006/relationships/hyperlink" Target="http://fr.wikipedia.org/wiki/Ligne_%C3%A9lectrique" TargetMode="External"/><Relationship Id="rId12" Type="http://schemas.openxmlformats.org/officeDocument/2006/relationships/hyperlink" Target="http://fr.wikipedia.org/wiki/Biog%C3%A9ographie" TargetMode="External"/><Relationship Id="rId17" Type="http://schemas.openxmlformats.org/officeDocument/2006/relationships/hyperlink" Target="http://fr.wikipedia.org/wiki/Figuier_de_Barbarie" TargetMode="External"/><Relationship Id="rId2" Type="http://schemas.openxmlformats.org/officeDocument/2006/relationships/hyperlink" Target="http://fr.wikipedia.org/wiki/Layon" TargetMode="External"/><Relationship Id="rId16" Type="http://schemas.openxmlformats.org/officeDocument/2006/relationships/hyperlink" Target="http://fr.wikipedia.org/wiki/Viticulture" TargetMode="External"/><Relationship Id="rId20" Type="http://schemas.openxmlformats.org/officeDocument/2006/relationships/hyperlink" Target="http://fr.wikipedia.org/wiki/Paysage" TargetMode="External"/><Relationship Id="rId1" Type="http://schemas.openxmlformats.org/officeDocument/2006/relationships/slideLayout" Target="../slideLayouts/slideLayout7.xml"/><Relationship Id="rId6" Type="http://schemas.openxmlformats.org/officeDocument/2006/relationships/hyperlink" Target="http://fr.wikipedia.org/wiki/D%C3%A9frichement" TargetMode="External"/><Relationship Id="rId11" Type="http://schemas.openxmlformats.org/officeDocument/2006/relationships/hyperlink" Target="http://fr.wikipedia.org/wiki/Feu" TargetMode="External"/><Relationship Id="rId5" Type="http://schemas.openxmlformats.org/officeDocument/2006/relationships/hyperlink" Target="http://fr.wikipedia.org/wiki/Foss%C3%A9_(infrastructure)" TargetMode="External"/><Relationship Id="rId15" Type="http://schemas.openxmlformats.org/officeDocument/2006/relationships/hyperlink" Target="http://fr.wikipedia.org/wiki/Sylvopastoralisme" TargetMode="External"/><Relationship Id="rId10" Type="http://schemas.openxmlformats.org/officeDocument/2006/relationships/hyperlink" Target="http://fr.wikipedia.org/wiki/Vent" TargetMode="External"/><Relationship Id="rId19" Type="http://schemas.openxmlformats.org/officeDocument/2006/relationships/hyperlink" Target="http://fr.wikipedia.org/wiki/Amande" TargetMode="External"/><Relationship Id="rId4" Type="http://schemas.openxmlformats.org/officeDocument/2006/relationships/hyperlink" Target="http://fr.wikipedia.org/wiki/All%C3%A9e_Haute_Qualit%C3%A9_Environnementale" TargetMode="External"/><Relationship Id="rId9" Type="http://schemas.openxmlformats.org/officeDocument/2006/relationships/hyperlink" Target="http://fr.wikipedia.org/wiki/Strate_herbac%C3%A9e" TargetMode="External"/><Relationship Id="rId14" Type="http://schemas.openxmlformats.org/officeDocument/2006/relationships/image" Target="../media/image320.jpeg"/></Relationships>
</file>

<file path=ppt/slides/_rels/slide83.xml.rels><?xml version="1.0" encoding="UTF-8" standalone="yes"?>
<Relationships xmlns="http://schemas.openxmlformats.org/package/2006/relationships"><Relationship Id="rId8" Type="http://schemas.openxmlformats.org/officeDocument/2006/relationships/image" Target="../media/image327.png"/><Relationship Id="rId13" Type="http://schemas.openxmlformats.org/officeDocument/2006/relationships/image" Target="../media/image332.jpeg"/><Relationship Id="rId3" Type="http://schemas.openxmlformats.org/officeDocument/2006/relationships/image" Target="../media/image322.jpeg"/><Relationship Id="rId7" Type="http://schemas.openxmlformats.org/officeDocument/2006/relationships/image" Target="../media/image326.jpeg"/><Relationship Id="rId12" Type="http://schemas.openxmlformats.org/officeDocument/2006/relationships/image" Target="../media/image331.jpeg"/><Relationship Id="rId2" Type="http://schemas.openxmlformats.org/officeDocument/2006/relationships/image" Target="../media/image321.jpeg"/><Relationship Id="rId1" Type="http://schemas.openxmlformats.org/officeDocument/2006/relationships/slideLayout" Target="../slideLayouts/slideLayout7.xml"/><Relationship Id="rId6" Type="http://schemas.openxmlformats.org/officeDocument/2006/relationships/image" Target="../media/image325.jpeg"/><Relationship Id="rId11" Type="http://schemas.openxmlformats.org/officeDocument/2006/relationships/image" Target="../media/image330.jpeg"/><Relationship Id="rId5" Type="http://schemas.openxmlformats.org/officeDocument/2006/relationships/image" Target="../media/image324.jpeg"/><Relationship Id="rId10" Type="http://schemas.openxmlformats.org/officeDocument/2006/relationships/image" Target="../media/image329.jpeg"/><Relationship Id="rId4" Type="http://schemas.openxmlformats.org/officeDocument/2006/relationships/image" Target="../media/image323.jpeg"/><Relationship Id="rId9" Type="http://schemas.openxmlformats.org/officeDocument/2006/relationships/image" Target="../media/image328.jpeg"/><Relationship Id="rId14" Type="http://schemas.openxmlformats.org/officeDocument/2006/relationships/image" Target="../media/image333.jpeg"/></Relationships>
</file>

<file path=ppt/slides/_rels/slide84.xml.rels><?xml version="1.0" encoding="UTF-8" standalone="yes"?>
<Relationships xmlns="http://schemas.openxmlformats.org/package/2006/relationships"><Relationship Id="rId8" Type="http://schemas.openxmlformats.org/officeDocument/2006/relationships/image" Target="../media/image340.jpeg"/><Relationship Id="rId3" Type="http://schemas.openxmlformats.org/officeDocument/2006/relationships/image" Target="../media/image335.jpeg"/><Relationship Id="rId7" Type="http://schemas.openxmlformats.org/officeDocument/2006/relationships/image" Target="../media/image339.jpeg"/><Relationship Id="rId2" Type="http://schemas.openxmlformats.org/officeDocument/2006/relationships/image" Target="../media/image334.jpeg"/><Relationship Id="rId1" Type="http://schemas.openxmlformats.org/officeDocument/2006/relationships/slideLayout" Target="../slideLayouts/slideLayout7.xml"/><Relationship Id="rId6" Type="http://schemas.openxmlformats.org/officeDocument/2006/relationships/image" Target="../media/image338.jpeg"/><Relationship Id="rId11" Type="http://schemas.openxmlformats.org/officeDocument/2006/relationships/image" Target="../media/image343.png"/><Relationship Id="rId5" Type="http://schemas.openxmlformats.org/officeDocument/2006/relationships/image" Target="../media/image337.jpeg"/><Relationship Id="rId10" Type="http://schemas.openxmlformats.org/officeDocument/2006/relationships/image" Target="../media/image342.jpeg"/><Relationship Id="rId4" Type="http://schemas.openxmlformats.org/officeDocument/2006/relationships/image" Target="../media/image336.jpeg"/><Relationship Id="rId9" Type="http://schemas.openxmlformats.org/officeDocument/2006/relationships/image" Target="../media/image341.jpeg"/></Relationships>
</file>

<file path=ppt/slides/_rels/slide85.xml.rels><?xml version="1.0" encoding="UTF-8" standalone="yes"?>
<Relationships xmlns="http://schemas.openxmlformats.org/package/2006/relationships"><Relationship Id="rId8" Type="http://schemas.openxmlformats.org/officeDocument/2006/relationships/hyperlink" Target="http://masmoulin.blog.lemonde.fr/2010/11/09/peintres-de-la-bouche-et-du-pied-of-mouth-and-foot-painting-artists-pintor-de-la-boca-o-el-pie" TargetMode="External"/><Relationship Id="rId3" Type="http://schemas.openxmlformats.org/officeDocument/2006/relationships/image" Target="../media/image345.jpeg"/><Relationship Id="rId7" Type="http://schemas.openxmlformats.org/officeDocument/2006/relationships/image" Target="../media/image349.jpeg"/><Relationship Id="rId2" Type="http://schemas.openxmlformats.org/officeDocument/2006/relationships/image" Target="../media/image344.jpeg"/><Relationship Id="rId1" Type="http://schemas.openxmlformats.org/officeDocument/2006/relationships/slideLayout" Target="../slideLayouts/slideLayout7.xml"/><Relationship Id="rId6" Type="http://schemas.openxmlformats.org/officeDocument/2006/relationships/image" Target="../media/image348.jpeg"/><Relationship Id="rId5" Type="http://schemas.openxmlformats.org/officeDocument/2006/relationships/image" Target="../media/image347.jpeg"/><Relationship Id="rId4" Type="http://schemas.openxmlformats.org/officeDocument/2006/relationships/image" Target="../media/image346.jpeg"/><Relationship Id="rId9" Type="http://schemas.openxmlformats.org/officeDocument/2006/relationships/image" Target="../media/image350.jpeg"/></Relationships>
</file>

<file path=ppt/slides/_rels/slide86.xml.rels><?xml version="1.0" encoding="UTF-8" standalone="yes"?>
<Relationships xmlns="http://schemas.openxmlformats.org/package/2006/relationships"><Relationship Id="rId3" Type="http://schemas.openxmlformats.org/officeDocument/2006/relationships/hyperlink" Target="http://fr.wikipedia.org/wiki/Cercle_vicieux" TargetMode="External"/><Relationship Id="rId7" Type="http://schemas.openxmlformats.org/officeDocument/2006/relationships/hyperlink" Target="http://fr.wikipedia.org/wiki/Maquis_(botanique)" TargetMode="External"/><Relationship Id="rId2" Type="http://schemas.openxmlformats.org/officeDocument/2006/relationships/hyperlink" Target="http://fr.wikipedia.org/wiki/For%C3%AAt" TargetMode="External"/><Relationship Id="rId1" Type="http://schemas.openxmlformats.org/officeDocument/2006/relationships/slideLayout" Target="../slideLayouts/slideLayout7.xml"/><Relationship Id="rId6" Type="http://schemas.openxmlformats.org/officeDocument/2006/relationships/hyperlink" Target="http://fr.wikipedia.org/wiki/Garrigue" TargetMode="External"/><Relationship Id="rId5" Type="http://schemas.openxmlformats.org/officeDocument/2006/relationships/hyperlink" Target="http://fr.wikipedia.org/wiki/N%C3%A9olithique" TargetMode="External"/><Relationship Id="rId4" Type="http://schemas.openxmlformats.org/officeDocument/2006/relationships/hyperlink" Target="http://fr.wikipedia.org/wiki/Rendement"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www.fao.org/docrep/005/Y8999T/y8999t0o.htm" TargetMode="External"/><Relationship Id="rId2" Type="http://schemas.openxmlformats.org/officeDocument/2006/relationships/hyperlink" Target="http://fr.wikipedia.org/wiki/Br%C3%BBlis" TargetMode="External"/><Relationship Id="rId1" Type="http://schemas.openxmlformats.org/officeDocument/2006/relationships/slideLayout" Target="../slideLayouts/slideLayout7.xml"/><Relationship Id="rId5" Type="http://schemas.openxmlformats.org/officeDocument/2006/relationships/hyperlink" Target="http://www.docstoc.com/docs/43902639/Deforestation-and-Slash-and-Burn-Agriculture" TargetMode="External"/><Relationship Id="rId4" Type="http://schemas.openxmlformats.org/officeDocument/2006/relationships/image" Target="../media/image351.jpeg"/></Relationships>
</file>

<file path=ppt/slides/_rels/slide88.xml.rels><?xml version="1.0" encoding="UTF-8" standalone="yes"?>
<Relationships xmlns="http://schemas.openxmlformats.org/package/2006/relationships"><Relationship Id="rId3" Type="http://schemas.openxmlformats.org/officeDocument/2006/relationships/hyperlink" Target="https://laverite.mg/politique/item/11769-affaire-de-vohilava-mananjary-les-raisons-du-m%C3%A9contentement-de-la-population.html" TargetMode="External"/><Relationship Id="rId2" Type="http://schemas.openxmlformats.org/officeDocument/2006/relationships/image" Target="../media/image352.png"/><Relationship Id="rId1" Type="http://schemas.openxmlformats.org/officeDocument/2006/relationships/slideLayout" Target="../slideLayouts/slideLayout7.xml"/><Relationship Id="rId5" Type="http://schemas.openxmlformats.org/officeDocument/2006/relationships/image" Target="../media/image353.jpg"/><Relationship Id="rId4" Type="http://schemas.openxmlformats.org/officeDocument/2006/relationships/hyperlink" Target="https://www.madagascar-tribune.com/Le-site-aurifere-enfin-ferme,23531.html"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benjamin.lisan.free.fr/developpementdurable/menuDevDurable.htm" TargetMode="External"/><Relationship Id="rId2" Type="http://schemas.openxmlformats.org/officeDocument/2006/relationships/hyperlink" Target="mailto:benjamin.lisan@gmail.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6F3494-A106-41FE-8091-6FD2ADBE23DA}"/>
              </a:ext>
            </a:extLst>
          </p:cNvPr>
          <p:cNvSpPr txBox="1">
            <a:spLocks/>
          </p:cNvSpPr>
          <p:nvPr/>
        </p:nvSpPr>
        <p:spPr>
          <a:xfrm>
            <a:off x="2417779" y="802298"/>
            <a:ext cx="8637073" cy="2541431"/>
          </a:xfrm>
          <a:prstGeom prst="rect">
            <a:avLst/>
          </a:prstGeom>
        </p:spPr>
        <p:txBody>
          <a:bodyPr>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FR" b="1" dirty="0">
                <a:solidFill>
                  <a:srgbClr val="003300"/>
                </a:solidFill>
              </a:rPr>
              <a:t>Menaces environnementales A Madagascar</a:t>
            </a:r>
          </a:p>
        </p:txBody>
      </p:sp>
      <p:sp>
        <p:nvSpPr>
          <p:cNvPr id="3" name="Sous-titre 2">
            <a:extLst>
              <a:ext uri="{FF2B5EF4-FFF2-40B4-BE49-F238E27FC236}">
                <a16:creationId xmlns:a16="http://schemas.microsoft.com/office/drawing/2014/main" id="{0C99D980-E640-422B-B947-C3538C7B9EB4}"/>
              </a:ext>
            </a:extLst>
          </p:cNvPr>
          <p:cNvSpPr txBox="1">
            <a:spLocks/>
          </p:cNvSpPr>
          <p:nvPr/>
        </p:nvSpPr>
        <p:spPr>
          <a:xfrm>
            <a:off x="2587901" y="4434972"/>
            <a:ext cx="8637072" cy="977621"/>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fr-FR" dirty="0">
                <a:solidFill>
                  <a:srgbClr val="003300"/>
                </a:solidFill>
              </a:rPr>
              <a:t>Par Benjamin LISAN</a:t>
            </a:r>
          </a:p>
          <a:p>
            <a:pPr algn="ctr"/>
            <a:r>
              <a:rPr lang="fr-FR" dirty="0">
                <a:solidFill>
                  <a:srgbClr val="003300"/>
                </a:solidFill>
              </a:rPr>
              <a:t>Le 19/10/2020</a:t>
            </a:r>
          </a:p>
        </p:txBody>
      </p:sp>
      <p:pic>
        <p:nvPicPr>
          <p:cNvPr id="5" name="Image 4" descr="bucheron.jpg">
            <a:extLst>
              <a:ext uri="{FF2B5EF4-FFF2-40B4-BE49-F238E27FC236}">
                <a16:creationId xmlns:a16="http://schemas.microsoft.com/office/drawing/2014/main" id="{29D74D82-D7D7-4FA0-AB11-A5D02C4E882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1669" y="2191885"/>
            <a:ext cx="16430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5">
            <a:extLst>
              <a:ext uri="{FF2B5EF4-FFF2-40B4-BE49-F238E27FC236}">
                <a16:creationId xmlns:a16="http://schemas.microsoft.com/office/drawing/2014/main" id="{FB7B5CC1-640F-48B0-B57C-2ADC5F8BEBFF}"/>
              </a:ext>
            </a:extLst>
          </p:cNvPr>
          <p:cNvSpPr txBox="1">
            <a:spLocks noChangeArrowheads="1"/>
          </p:cNvSpPr>
          <p:nvPr/>
        </p:nvSpPr>
        <p:spPr bwMode="auto">
          <a:xfrm>
            <a:off x="5456169" y="2776085"/>
            <a:ext cx="32146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400" b="0" dirty="0">
                <a:solidFill>
                  <a:srgbClr val="333300"/>
                </a:solidFill>
                <a:sym typeface="Symbol" pitchFamily="18" charset="2"/>
              </a:rPr>
              <a:t> </a:t>
            </a:r>
            <a:r>
              <a:rPr lang="fr-FR" sz="1400" b="0" dirty="0">
                <a:solidFill>
                  <a:srgbClr val="333300"/>
                </a:solidFill>
              </a:rPr>
              <a:t>Gestion durable des forêts … pour </a:t>
            </a:r>
            <a:r>
              <a:rPr lang="fr-FR" sz="1400" b="0" i="1" dirty="0">
                <a:solidFill>
                  <a:srgbClr val="333300"/>
                </a:solidFill>
              </a:rPr>
              <a:t>espérer (?)</a:t>
            </a:r>
            <a:r>
              <a:rPr lang="fr-FR" sz="1400" b="0" dirty="0">
                <a:solidFill>
                  <a:srgbClr val="333300"/>
                </a:solidFill>
              </a:rPr>
              <a:t> éviter de « </a:t>
            </a:r>
            <a:r>
              <a:rPr lang="fr-FR" sz="1400" i="1" dirty="0">
                <a:solidFill>
                  <a:srgbClr val="333300"/>
                </a:solidFill>
              </a:rPr>
              <a:t>scier la branche sur laquelle on est assis</a:t>
            </a:r>
            <a:r>
              <a:rPr lang="fr-FR" sz="1400" b="0" dirty="0">
                <a:solidFill>
                  <a:srgbClr val="333300"/>
                </a:solidFill>
              </a:rPr>
              <a:t> ».</a:t>
            </a:r>
          </a:p>
        </p:txBody>
      </p:sp>
    </p:spTree>
    <p:extLst>
      <p:ext uri="{BB962C8B-B14F-4D97-AF65-F5344CB8AC3E}">
        <p14:creationId xmlns:p14="http://schemas.microsoft.com/office/powerpoint/2010/main" val="85818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359A7DE-B4FD-445D-ADE7-972E4BA2D12F}"/>
              </a:ext>
            </a:extLst>
          </p:cNvPr>
          <p:cNvSpPr txBox="1">
            <a:spLocks noGrp="1"/>
          </p:cNvSpPr>
          <p:nvPr/>
        </p:nvSpPr>
        <p:spPr>
          <a:xfrm>
            <a:off x="8543446" y="-467056"/>
            <a:ext cx="457200" cy="276225"/>
          </a:xfrm>
          <a:prstGeom prst="rect">
            <a:avLst/>
          </a:prstGeom>
          <a:noFill/>
        </p:spPr>
        <p:txBody>
          <a:bodyPr anchor="ctr"/>
          <a:lstStyle/>
          <a:p>
            <a:pPr algn="r" fontAlgn="auto">
              <a:spcBef>
                <a:spcPts val="0"/>
              </a:spcBef>
              <a:spcAft>
                <a:spcPts val="0"/>
              </a:spcAft>
              <a:defRPr/>
            </a:pPr>
            <a:fld id="{FC486D0B-7A3E-4BF5-A4D1-D09A1EC43D2E}" type="slidenum">
              <a:rPr lang="fr-FR" sz="1200" b="0">
                <a:solidFill>
                  <a:schemeClr val="tx1">
                    <a:tint val="75000"/>
                  </a:schemeClr>
                </a:solidFill>
                <a:latin typeface="Times New Roman" pitchFamily="18" charset="0"/>
              </a:rPr>
              <a:pPr algn="r" fontAlgn="auto">
                <a:spcBef>
                  <a:spcPts val="0"/>
                </a:spcBef>
                <a:spcAft>
                  <a:spcPts val="0"/>
                </a:spcAft>
                <a:defRPr/>
              </a:pPr>
              <a:t>10</a:t>
            </a:fld>
            <a:endParaRPr lang="fr-FR" sz="1200" b="0" dirty="0">
              <a:solidFill>
                <a:schemeClr val="tx1">
                  <a:tint val="75000"/>
                </a:schemeClr>
              </a:solidFill>
              <a:latin typeface="Times New Roman" pitchFamily="18" charset="0"/>
            </a:endParaRPr>
          </a:p>
        </p:txBody>
      </p:sp>
      <p:sp>
        <p:nvSpPr>
          <p:cNvPr id="3" name="Ellipse 2">
            <a:extLst>
              <a:ext uri="{FF2B5EF4-FFF2-40B4-BE49-F238E27FC236}">
                <a16:creationId xmlns:a16="http://schemas.microsoft.com/office/drawing/2014/main" id="{F185BC1B-7BFB-426A-ABB9-2F4921FC148A}"/>
              </a:ext>
            </a:extLst>
          </p:cNvPr>
          <p:cNvSpPr/>
          <p:nvPr/>
        </p:nvSpPr>
        <p:spPr>
          <a:xfrm>
            <a:off x="4502557" y="2157414"/>
            <a:ext cx="3000375" cy="1071562"/>
          </a:xfrm>
          <a:prstGeom prst="ellipse">
            <a:avLst/>
          </a:prstGeom>
          <a:solidFill>
            <a:srgbClr val="00602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Causes de la déforestation</a:t>
            </a:r>
          </a:p>
        </p:txBody>
      </p:sp>
      <p:sp>
        <p:nvSpPr>
          <p:cNvPr id="4" name="Rectangle 3">
            <a:extLst>
              <a:ext uri="{FF2B5EF4-FFF2-40B4-BE49-F238E27FC236}">
                <a16:creationId xmlns:a16="http://schemas.microsoft.com/office/drawing/2014/main" id="{A476DC41-920D-4D05-9208-6117A0131CE5}"/>
              </a:ext>
            </a:extLst>
          </p:cNvPr>
          <p:cNvSpPr/>
          <p:nvPr/>
        </p:nvSpPr>
        <p:spPr>
          <a:xfrm>
            <a:off x="2073682" y="228601"/>
            <a:ext cx="2143125" cy="16430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Feux de forêts (°).</a:t>
            </a:r>
          </a:p>
          <a:p>
            <a:pPr algn="ctr">
              <a:defRPr/>
            </a:pPr>
            <a:endParaRPr lang="fr-FR" b="0" dirty="0"/>
          </a:p>
          <a:p>
            <a:pPr algn="ctr">
              <a:defRPr/>
            </a:pPr>
            <a:endParaRPr lang="fr-FR" b="0" dirty="0"/>
          </a:p>
          <a:p>
            <a:pPr algn="ctr">
              <a:defRPr/>
            </a:pPr>
            <a:endParaRPr lang="fr-FR" b="0" dirty="0"/>
          </a:p>
          <a:p>
            <a:pPr algn="ctr">
              <a:defRPr/>
            </a:pPr>
            <a:endParaRPr lang="fr-FR" b="0" dirty="0"/>
          </a:p>
        </p:txBody>
      </p:sp>
      <p:sp>
        <p:nvSpPr>
          <p:cNvPr id="5" name="Rectangle 4">
            <a:extLst>
              <a:ext uri="{FF2B5EF4-FFF2-40B4-BE49-F238E27FC236}">
                <a16:creationId xmlns:a16="http://schemas.microsoft.com/office/drawing/2014/main" id="{7186CD32-7B2A-43E1-A45D-2388FBB932BF}"/>
              </a:ext>
            </a:extLst>
          </p:cNvPr>
          <p:cNvSpPr/>
          <p:nvPr/>
        </p:nvSpPr>
        <p:spPr>
          <a:xfrm>
            <a:off x="8645932" y="1800226"/>
            <a:ext cx="1857375" cy="16430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0" dirty="0"/>
              <a:t>Bois utilisé  comme combustible (°)</a:t>
            </a:r>
          </a:p>
          <a:p>
            <a:pPr algn="ctr">
              <a:defRPr/>
            </a:pPr>
            <a:endParaRPr lang="fr-FR" b="0" dirty="0"/>
          </a:p>
          <a:p>
            <a:pPr algn="ctr">
              <a:defRPr/>
            </a:pPr>
            <a:endParaRPr lang="fr-FR" b="0" dirty="0"/>
          </a:p>
          <a:p>
            <a:pPr algn="ctr">
              <a:defRPr/>
            </a:pPr>
            <a:endParaRPr lang="fr-FR" b="0" dirty="0"/>
          </a:p>
          <a:p>
            <a:pPr algn="ctr">
              <a:defRPr/>
            </a:pPr>
            <a:endParaRPr lang="fr-FR" b="0" dirty="0"/>
          </a:p>
        </p:txBody>
      </p:sp>
      <p:sp>
        <p:nvSpPr>
          <p:cNvPr id="6" name="Rectangle 5">
            <a:extLst>
              <a:ext uri="{FF2B5EF4-FFF2-40B4-BE49-F238E27FC236}">
                <a16:creationId xmlns:a16="http://schemas.microsoft.com/office/drawing/2014/main" id="{16DFD3BB-3DAD-43B6-8DB0-641F6F08B8E3}"/>
              </a:ext>
            </a:extLst>
          </p:cNvPr>
          <p:cNvSpPr/>
          <p:nvPr/>
        </p:nvSpPr>
        <p:spPr>
          <a:xfrm>
            <a:off x="6502807" y="228601"/>
            <a:ext cx="1857375" cy="13573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0" dirty="0"/>
              <a:t>Remplacement par forêt cultivée (°)</a:t>
            </a:r>
          </a:p>
          <a:p>
            <a:pPr algn="ctr">
              <a:defRPr/>
            </a:pPr>
            <a:endParaRPr lang="fr-FR" b="0" dirty="0"/>
          </a:p>
          <a:p>
            <a:pPr algn="ctr">
              <a:defRPr/>
            </a:pPr>
            <a:endParaRPr lang="fr-FR" b="0" dirty="0"/>
          </a:p>
          <a:p>
            <a:pPr algn="ctr">
              <a:defRPr/>
            </a:pPr>
            <a:endParaRPr lang="fr-FR" b="0" dirty="0"/>
          </a:p>
        </p:txBody>
      </p:sp>
      <p:sp>
        <p:nvSpPr>
          <p:cNvPr id="7" name="Rectangle 6">
            <a:extLst>
              <a:ext uri="{FF2B5EF4-FFF2-40B4-BE49-F238E27FC236}">
                <a16:creationId xmlns:a16="http://schemas.microsoft.com/office/drawing/2014/main" id="{E0F15EFC-B6C0-4045-99B7-9155D17B66FB}"/>
              </a:ext>
            </a:extLst>
          </p:cNvPr>
          <p:cNvSpPr/>
          <p:nvPr/>
        </p:nvSpPr>
        <p:spPr>
          <a:xfrm>
            <a:off x="2073682" y="2014539"/>
            <a:ext cx="2143125" cy="13573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Culture sur brûlis (°)</a:t>
            </a:r>
          </a:p>
          <a:p>
            <a:pPr algn="ctr">
              <a:defRPr/>
            </a:pPr>
            <a:endParaRPr lang="fr-FR" b="0" dirty="0"/>
          </a:p>
          <a:p>
            <a:pPr algn="ctr">
              <a:defRPr/>
            </a:pPr>
            <a:endParaRPr lang="fr-FR" b="0" dirty="0"/>
          </a:p>
          <a:p>
            <a:pPr algn="ctr">
              <a:defRPr/>
            </a:pPr>
            <a:endParaRPr lang="fr-FR" b="0" dirty="0"/>
          </a:p>
        </p:txBody>
      </p:sp>
      <p:sp>
        <p:nvSpPr>
          <p:cNvPr id="8" name="Rectangle 7">
            <a:extLst>
              <a:ext uri="{FF2B5EF4-FFF2-40B4-BE49-F238E27FC236}">
                <a16:creationId xmlns:a16="http://schemas.microsoft.com/office/drawing/2014/main" id="{B52B6EA5-50A6-4D44-A421-4AD6F091E228}"/>
              </a:ext>
            </a:extLst>
          </p:cNvPr>
          <p:cNvSpPr/>
          <p:nvPr/>
        </p:nvSpPr>
        <p:spPr>
          <a:xfrm>
            <a:off x="8503057" y="228601"/>
            <a:ext cx="2000250" cy="13573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0" dirty="0"/>
              <a:t>Exploitations Exploitation minières et pétrolières (°)</a:t>
            </a:r>
          </a:p>
          <a:p>
            <a:pPr algn="ctr">
              <a:defRPr/>
            </a:pPr>
            <a:endParaRPr lang="fr-FR" b="0" dirty="0"/>
          </a:p>
          <a:p>
            <a:pPr algn="ctr">
              <a:defRPr/>
            </a:pPr>
            <a:endParaRPr lang="fr-FR" b="0" dirty="0"/>
          </a:p>
          <a:p>
            <a:pPr algn="ctr">
              <a:defRPr/>
            </a:pPr>
            <a:endParaRPr lang="fr-FR" b="0" dirty="0"/>
          </a:p>
          <a:p>
            <a:pPr algn="ctr">
              <a:defRPr/>
            </a:pPr>
            <a:endParaRPr lang="fr-FR" b="0" dirty="0"/>
          </a:p>
        </p:txBody>
      </p:sp>
      <p:sp>
        <p:nvSpPr>
          <p:cNvPr id="9" name="Rectangle 8">
            <a:extLst>
              <a:ext uri="{FF2B5EF4-FFF2-40B4-BE49-F238E27FC236}">
                <a16:creationId xmlns:a16="http://schemas.microsoft.com/office/drawing/2014/main" id="{15CF7152-4637-4A7B-A12D-2098BF7B3291}"/>
              </a:ext>
            </a:extLst>
          </p:cNvPr>
          <p:cNvSpPr/>
          <p:nvPr/>
        </p:nvSpPr>
        <p:spPr>
          <a:xfrm>
            <a:off x="9145994" y="3657601"/>
            <a:ext cx="1357313" cy="16430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0" dirty="0"/>
              <a:t>Changements climatiques.</a:t>
            </a:r>
          </a:p>
          <a:p>
            <a:pPr algn="ctr">
              <a:defRPr/>
            </a:pPr>
            <a:endParaRPr lang="fr-FR" b="0" dirty="0"/>
          </a:p>
          <a:p>
            <a:pPr algn="ctr">
              <a:defRPr/>
            </a:pPr>
            <a:endParaRPr lang="fr-FR" b="0" dirty="0"/>
          </a:p>
          <a:p>
            <a:pPr algn="ctr">
              <a:defRPr/>
            </a:pPr>
            <a:endParaRPr lang="fr-FR" b="0" dirty="0"/>
          </a:p>
          <a:p>
            <a:pPr algn="ctr">
              <a:defRPr/>
            </a:pPr>
            <a:endParaRPr lang="fr-FR" b="0" dirty="0"/>
          </a:p>
        </p:txBody>
      </p:sp>
      <p:sp>
        <p:nvSpPr>
          <p:cNvPr id="10" name="Rectangle 9">
            <a:extLst>
              <a:ext uri="{FF2B5EF4-FFF2-40B4-BE49-F238E27FC236}">
                <a16:creationId xmlns:a16="http://schemas.microsoft.com/office/drawing/2014/main" id="{6E54EE50-62E1-4FCE-ADE5-2BBF8606E5F7}"/>
              </a:ext>
            </a:extLst>
          </p:cNvPr>
          <p:cNvSpPr/>
          <p:nvPr/>
        </p:nvSpPr>
        <p:spPr>
          <a:xfrm>
            <a:off x="4359682" y="3586164"/>
            <a:ext cx="1643062" cy="22145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0" dirty="0"/>
              <a:t>Aléas divers : tempêtes, foudres,  volcans</a:t>
            </a:r>
          </a:p>
          <a:p>
            <a:pPr algn="ctr">
              <a:defRPr/>
            </a:pPr>
            <a:endParaRPr lang="fr-FR" sz="1600" b="0" dirty="0">
              <a:solidFill>
                <a:srgbClr val="6600CC"/>
              </a:solidFill>
            </a:endParaRPr>
          </a:p>
          <a:p>
            <a:pPr algn="ctr">
              <a:defRPr/>
            </a:pPr>
            <a:endParaRPr lang="fr-FR" sz="1600" b="0" dirty="0">
              <a:solidFill>
                <a:srgbClr val="6600CC"/>
              </a:solidFill>
            </a:endParaRPr>
          </a:p>
          <a:p>
            <a:pPr algn="ctr">
              <a:defRPr/>
            </a:pPr>
            <a:endParaRPr lang="fr-FR" sz="1600" b="0" dirty="0">
              <a:solidFill>
                <a:srgbClr val="6600CC"/>
              </a:solidFill>
            </a:endParaRPr>
          </a:p>
          <a:p>
            <a:pPr algn="ctr">
              <a:defRPr/>
            </a:pPr>
            <a:endParaRPr lang="fr-FR" sz="1600" b="0" dirty="0">
              <a:solidFill>
                <a:srgbClr val="6600CC"/>
              </a:solidFill>
            </a:endParaRPr>
          </a:p>
          <a:p>
            <a:pPr algn="ctr">
              <a:defRPr/>
            </a:pPr>
            <a:endParaRPr lang="fr-FR" sz="1600" b="0" dirty="0">
              <a:solidFill>
                <a:srgbClr val="6600CC"/>
              </a:solidFill>
            </a:endParaRPr>
          </a:p>
          <a:p>
            <a:pPr algn="ctr">
              <a:defRPr/>
            </a:pPr>
            <a:endParaRPr lang="fr-FR" sz="1600" b="0" dirty="0">
              <a:solidFill>
                <a:srgbClr val="6600CC"/>
              </a:solidFill>
            </a:endParaRPr>
          </a:p>
        </p:txBody>
      </p:sp>
      <p:sp>
        <p:nvSpPr>
          <p:cNvPr id="11" name="Rectangle 10">
            <a:extLst>
              <a:ext uri="{FF2B5EF4-FFF2-40B4-BE49-F238E27FC236}">
                <a16:creationId xmlns:a16="http://schemas.microsoft.com/office/drawing/2014/main" id="{9FA5484C-ED04-4D37-840D-8E1B14C695DC}"/>
              </a:ext>
            </a:extLst>
          </p:cNvPr>
          <p:cNvSpPr/>
          <p:nvPr/>
        </p:nvSpPr>
        <p:spPr>
          <a:xfrm>
            <a:off x="6145619" y="4657726"/>
            <a:ext cx="1428750"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0" dirty="0"/>
              <a:t>Surpâturage(°)</a:t>
            </a:r>
          </a:p>
          <a:p>
            <a:pPr algn="ctr">
              <a:defRPr/>
            </a:pPr>
            <a:endParaRPr lang="fr-FR" sz="1600" b="0" dirty="0"/>
          </a:p>
          <a:p>
            <a:pPr algn="ctr">
              <a:defRPr/>
            </a:pPr>
            <a:endParaRPr lang="fr-FR" sz="1600" b="0" dirty="0"/>
          </a:p>
          <a:p>
            <a:pPr algn="ctr">
              <a:defRPr/>
            </a:pPr>
            <a:endParaRPr lang="fr-FR" sz="1600" b="0" dirty="0"/>
          </a:p>
          <a:p>
            <a:pPr algn="ctr">
              <a:defRPr/>
            </a:pPr>
            <a:endParaRPr lang="fr-FR" sz="1600" b="0" dirty="0"/>
          </a:p>
        </p:txBody>
      </p:sp>
      <p:cxnSp>
        <p:nvCxnSpPr>
          <p:cNvPr id="12" name="Connecteur droit avec flèche 11">
            <a:extLst>
              <a:ext uri="{FF2B5EF4-FFF2-40B4-BE49-F238E27FC236}">
                <a16:creationId xmlns:a16="http://schemas.microsoft.com/office/drawing/2014/main" id="{14A31BD1-3A73-4D83-80B3-510C2CD4F5BC}"/>
              </a:ext>
            </a:extLst>
          </p:cNvPr>
          <p:cNvCxnSpPr/>
          <p:nvPr/>
        </p:nvCxnSpPr>
        <p:spPr>
          <a:xfrm>
            <a:off x="4216807" y="1728789"/>
            <a:ext cx="928687"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E418D015-C2E2-4E50-A209-D620918BFB84}"/>
              </a:ext>
            </a:extLst>
          </p:cNvPr>
          <p:cNvCxnSpPr/>
          <p:nvPr/>
        </p:nvCxnSpPr>
        <p:spPr>
          <a:xfrm rot="10800000" flipV="1">
            <a:off x="7360057" y="1585914"/>
            <a:ext cx="1143000"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FAB0BB6B-4E5A-4741-A79F-880EBF1CB919}"/>
              </a:ext>
            </a:extLst>
          </p:cNvPr>
          <p:cNvCxnSpPr/>
          <p:nvPr/>
        </p:nvCxnSpPr>
        <p:spPr>
          <a:xfrm flipV="1">
            <a:off x="4216807" y="3014664"/>
            <a:ext cx="642937"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B40E8E72-24CD-4CEA-9264-221B15255A9A}"/>
              </a:ext>
            </a:extLst>
          </p:cNvPr>
          <p:cNvCxnSpPr>
            <a:endCxn id="3" idx="5"/>
          </p:cNvCxnSpPr>
          <p:nvPr/>
        </p:nvCxnSpPr>
        <p:spPr>
          <a:xfrm rot="10800000">
            <a:off x="7063194" y="3071814"/>
            <a:ext cx="2082800" cy="585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E105612B-D654-464B-8E0E-EA83778353A4}"/>
              </a:ext>
            </a:extLst>
          </p:cNvPr>
          <p:cNvCxnSpPr/>
          <p:nvPr/>
        </p:nvCxnSpPr>
        <p:spPr>
          <a:xfrm rot="5400000" flipH="1" flipV="1">
            <a:off x="5432832" y="3943351"/>
            <a:ext cx="14271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2DE51A7F-AE9B-4496-AD10-E48E8D04421C}"/>
              </a:ext>
            </a:extLst>
          </p:cNvPr>
          <p:cNvCxnSpPr/>
          <p:nvPr/>
        </p:nvCxnSpPr>
        <p:spPr>
          <a:xfrm rot="5400000" flipH="1" flipV="1">
            <a:off x="5431244" y="3300414"/>
            <a:ext cx="357188"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D390906-48BA-4E6E-BDC4-9B66AD617BAF}"/>
              </a:ext>
            </a:extLst>
          </p:cNvPr>
          <p:cNvSpPr/>
          <p:nvPr/>
        </p:nvSpPr>
        <p:spPr>
          <a:xfrm>
            <a:off x="2002244" y="3514726"/>
            <a:ext cx="2214563" cy="2286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0" dirty="0"/>
              <a:t>Remplacement forêts primaires  </a:t>
            </a:r>
            <a:r>
              <a:rPr lang="fr-FR" sz="1600" b="0"/>
              <a:t>par pâtures ou  </a:t>
            </a:r>
            <a:r>
              <a:rPr lang="fr-FR" sz="1600" b="0" dirty="0"/>
              <a:t>par champs (°)</a:t>
            </a:r>
          </a:p>
          <a:p>
            <a:pPr algn="ctr">
              <a:defRPr/>
            </a:pPr>
            <a:endParaRPr lang="fr-FR" sz="1600" b="0" dirty="0"/>
          </a:p>
          <a:p>
            <a:pPr algn="ctr">
              <a:defRPr/>
            </a:pPr>
            <a:endParaRPr lang="fr-FR" sz="1600" b="0" dirty="0"/>
          </a:p>
          <a:p>
            <a:pPr algn="ctr">
              <a:defRPr/>
            </a:pPr>
            <a:endParaRPr lang="fr-FR" sz="1600" b="0" dirty="0"/>
          </a:p>
          <a:p>
            <a:pPr algn="ctr">
              <a:defRPr/>
            </a:pPr>
            <a:endParaRPr lang="fr-FR" sz="1600" b="0" dirty="0"/>
          </a:p>
          <a:p>
            <a:pPr algn="ctr">
              <a:defRPr/>
            </a:pPr>
            <a:endParaRPr lang="fr-FR" sz="1600" b="0" dirty="0"/>
          </a:p>
          <a:p>
            <a:pPr algn="ctr">
              <a:defRPr/>
            </a:pPr>
            <a:endParaRPr lang="fr-FR" sz="1600" b="0" dirty="0"/>
          </a:p>
        </p:txBody>
      </p:sp>
      <p:sp>
        <p:nvSpPr>
          <p:cNvPr id="19" name="ZoneTexte 72">
            <a:extLst>
              <a:ext uri="{FF2B5EF4-FFF2-40B4-BE49-F238E27FC236}">
                <a16:creationId xmlns:a16="http://schemas.microsoft.com/office/drawing/2014/main" id="{FA5CBE4E-C35E-4E65-B4FF-F26AED130429}"/>
              </a:ext>
            </a:extLst>
          </p:cNvPr>
          <p:cNvSpPr txBox="1">
            <a:spLocks noChangeArrowheads="1"/>
          </p:cNvSpPr>
          <p:nvPr/>
        </p:nvSpPr>
        <p:spPr bwMode="auto">
          <a:xfrm>
            <a:off x="7645807" y="5300664"/>
            <a:ext cx="30718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600" b="0" u="sng">
                <a:solidFill>
                  <a:srgbClr val="6600CC"/>
                </a:solidFill>
              </a:rPr>
              <a:t>6) Causes de la déforestation </a:t>
            </a:r>
          </a:p>
          <a:p>
            <a:pPr eaLnBrk="1" hangingPunct="1"/>
            <a:r>
              <a:rPr lang="fr-FR" sz="1400" b="0" i="1">
                <a:solidFill>
                  <a:srgbClr val="6600CC"/>
                </a:solidFill>
              </a:rPr>
              <a:t>© B. LISAN     </a:t>
            </a:r>
            <a:r>
              <a:rPr lang="fr-FR" sz="1400" b="0">
                <a:solidFill>
                  <a:srgbClr val="6600CC"/>
                </a:solidFill>
              </a:rPr>
              <a:t>(°) Causes humaines</a:t>
            </a:r>
          </a:p>
        </p:txBody>
      </p:sp>
      <p:sp>
        <p:nvSpPr>
          <p:cNvPr id="20" name="Rectangle 19">
            <a:extLst>
              <a:ext uri="{FF2B5EF4-FFF2-40B4-BE49-F238E27FC236}">
                <a16:creationId xmlns:a16="http://schemas.microsoft.com/office/drawing/2014/main" id="{9C0D170A-71A3-4838-888B-D71F9392916E}"/>
              </a:ext>
            </a:extLst>
          </p:cNvPr>
          <p:cNvSpPr/>
          <p:nvPr/>
        </p:nvSpPr>
        <p:spPr>
          <a:xfrm>
            <a:off x="4288244" y="228601"/>
            <a:ext cx="2143125" cy="15001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0" dirty="0"/>
              <a:t>Coupes  de bois d’œuvre (°)</a:t>
            </a:r>
          </a:p>
          <a:p>
            <a:pPr algn="ctr">
              <a:defRPr/>
            </a:pPr>
            <a:endParaRPr lang="fr-FR" b="0" dirty="0"/>
          </a:p>
          <a:p>
            <a:pPr algn="ctr">
              <a:defRPr/>
            </a:pPr>
            <a:endParaRPr lang="fr-FR" b="0" dirty="0"/>
          </a:p>
          <a:p>
            <a:pPr algn="ctr">
              <a:defRPr/>
            </a:pPr>
            <a:endParaRPr lang="fr-FR" b="0" dirty="0"/>
          </a:p>
        </p:txBody>
      </p:sp>
      <p:cxnSp>
        <p:nvCxnSpPr>
          <p:cNvPr id="21" name="Connecteur droit avec flèche 20">
            <a:extLst>
              <a:ext uri="{FF2B5EF4-FFF2-40B4-BE49-F238E27FC236}">
                <a16:creationId xmlns:a16="http://schemas.microsoft.com/office/drawing/2014/main" id="{596E8657-1B89-4579-9F02-9708A17291B1}"/>
              </a:ext>
            </a:extLst>
          </p:cNvPr>
          <p:cNvCxnSpPr/>
          <p:nvPr/>
        </p:nvCxnSpPr>
        <p:spPr>
          <a:xfrm rot="16200000" flipH="1">
            <a:off x="5252650" y="1835946"/>
            <a:ext cx="428625"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1BF01553-324E-40B1-BC18-04EA08BF75F7}"/>
              </a:ext>
            </a:extLst>
          </p:cNvPr>
          <p:cNvCxnSpPr/>
          <p:nvPr/>
        </p:nvCxnSpPr>
        <p:spPr>
          <a:xfrm rot="5400000">
            <a:off x="6574245" y="1657351"/>
            <a:ext cx="571500" cy="42862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AF3F3BE-C751-4E00-B5EB-74B935349AB7}"/>
              </a:ext>
            </a:extLst>
          </p:cNvPr>
          <p:cNvSpPr/>
          <p:nvPr/>
        </p:nvSpPr>
        <p:spPr>
          <a:xfrm>
            <a:off x="6217057" y="3514726"/>
            <a:ext cx="1357312" cy="10001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0" dirty="0"/>
              <a:t>Maladies</a:t>
            </a:r>
          </a:p>
          <a:p>
            <a:pPr algn="ctr">
              <a:defRPr/>
            </a:pPr>
            <a:endParaRPr lang="fr-FR" sz="1600" b="0" dirty="0"/>
          </a:p>
          <a:p>
            <a:pPr algn="ctr">
              <a:defRPr/>
            </a:pPr>
            <a:endParaRPr lang="fr-FR" sz="1600" b="0" dirty="0"/>
          </a:p>
          <a:p>
            <a:pPr algn="ctr">
              <a:defRPr/>
            </a:pPr>
            <a:endParaRPr lang="fr-FR" sz="1600" b="0" dirty="0"/>
          </a:p>
        </p:txBody>
      </p:sp>
      <p:cxnSp>
        <p:nvCxnSpPr>
          <p:cNvPr id="24" name="Connecteur droit avec flèche 23">
            <a:extLst>
              <a:ext uri="{FF2B5EF4-FFF2-40B4-BE49-F238E27FC236}">
                <a16:creationId xmlns:a16="http://schemas.microsoft.com/office/drawing/2014/main" id="{F4C01DE3-B709-443B-9864-6FB094A2F96D}"/>
              </a:ext>
            </a:extLst>
          </p:cNvPr>
          <p:cNvCxnSpPr>
            <a:stCxn id="23" idx="0"/>
          </p:cNvCxnSpPr>
          <p:nvPr/>
        </p:nvCxnSpPr>
        <p:spPr>
          <a:xfrm rot="16200000" flipV="1">
            <a:off x="6628219" y="3246439"/>
            <a:ext cx="357187" cy="179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3C1E6841-4C8D-4C9F-BAC9-519363C0C76D}"/>
              </a:ext>
            </a:extLst>
          </p:cNvPr>
          <p:cNvCxnSpPr>
            <a:endCxn id="3" idx="6"/>
          </p:cNvCxnSpPr>
          <p:nvPr/>
        </p:nvCxnSpPr>
        <p:spPr>
          <a:xfrm rot="10800000">
            <a:off x="7502932" y="2693989"/>
            <a:ext cx="1143000" cy="34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BAA61E99-EEF9-4788-A423-16D8F94CA4F2}"/>
              </a:ext>
            </a:extLst>
          </p:cNvPr>
          <p:cNvCxnSpPr>
            <a:stCxn id="7" idx="3"/>
            <a:endCxn id="3" idx="2"/>
          </p:cNvCxnSpPr>
          <p:nvPr/>
        </p:nvCxnSpPr>
        <p:spPr>
          <a:xfrm flipV="1">
            <a:off x="4216807" y="2693989"/>
            <a:ext cx="285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Image 30" descr="Deforest12.jpg">
            <a:extLst>
              <a:ext uri="{FF2B5EF4-FFF2-40B4-BE49-F238E27FC236}">
                <a16:creationId xmlns:a16="http://schemas.microsoft.com/office/drawing/2014/main" id="{CA23E31C-6922-4201-8FA7-E1B77C5E30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0869" y="800101"/>
            <a:ext cx="14287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36" descr="desertification1.jpg">
            <a:extLst>
              <a:ext uri="{FF2B5EF4-FFF2-40B4-BE49-F238E27FC236}">
                <a16:creationId xmlns:a16="http://schemas.microsoft.com/office/drawing/2014/main" id="{FB67511E-ECBE-41D7-9940-045320FD41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1744" y="4229101"/>
            <a:ext cx="69373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38" descr="StHelensDeadTree.jpg">
            <a:extLst>
              <a:ext uri="{FF2B5EF4-FFF2-40B4-BE49-F238E27FC236}">
                <a16:creationId xmlns:a16="http://schemas.microsoft.com/office/drawing/2014/main" id="{06024682-8E85-45D9-918D-32F9D76AC50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5432" y="4300539"/>
            <a:ext cx="1044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40" descr="Deforest11.jpg">
            <a:extLst>
              <a:ext uri="{FF2B5EF4-FFF2-40B4-BE49-F238E27FC236}">
                <a16:creationId xmlns:a16="http://schemas.microsoft.com/office/drawing/2014/main" id="{07BE416B-18CE-460E-A4F6-006209F333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9682" y="871539"/>
            <a:ext cx="9826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41" descr="deforestation01.jpg">
            <a:extLst>
              <a:ext uri="{FF2B5EF4-FFF2-40B4-BE49-F238E27FC236}">
                <a16:creationId xmlns:a16="http://schemas.microsoft.com/office/drawing/2014/main" id="{D22EA727-B9F2-4CF1-B32C-714DBBBA0B6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8607" y="4371976"/>
            <a:ext cx="192881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 42" descr="ForetMonoSpecifique1.jpg">
            <a:extLst>
              <a:ext uri="{FF2B5EF4-FFF2-40B4-BE49-F238E27FC236}">
                <a16:creationId xmlns:a16="http://schemas.microsoft.com/office/drawing/2014/main" id="{F28543DE-9BA5-4602-8267-9ED405A258E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8557" y="800101"/>
            <a:ext cx="11588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 43" descr="KlausDamage4bis_s.jpg">
            <a:extLst>
              <a:ext uri="{FF2B5EF4-FFF2-40B4-BE49-F238E27FC236}">
                <a16:creationId xmlns:a16="http://schemas.microsoft.com/office/drawing/2014/main" id="{2CB7DC71-8153-467E-AA05-DD08B05A0BF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5432" y="5086351"/>
            <a:ext cx="107156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 44" descr="ChevresArganier2_ss.jpg">
            <a:extLst>
              <a:ext uri="{FF2B5EF4-FFF2-40B4-BE49-F238E27FC236}">
                <a16:creationId xmlns:a16="http://schemas.microsoft.com/office/drawing/2014/main" id="{487BD602-8011-4952-9E97-891BF1A10C0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17057" y="4872039"/>
            <a:ext cx="13081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225919FD-9DF0-4AF9-8270-2C0972A5A04B}"/>
              </a:ext>
            </a:extLst>
          </p:cNvPr>
          <p:cNvSpPr/>
          <p:nvPr/>
        </p:nvSpPr>
        <p:spPr>
          <a:xfrm>
            <a:off x="7717244" y="3729039"/>
            <a:ext cx="1357313" cy="15716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0" dirty="0"/>
              <a:t>Pluies acides (°)</a:t>
            </a:r>
          </a:p>
          <a:p>
            <a:pPr algn="ctr">
              <a:defRPr/>
            </a:pPr>
            <a:endParaRPr lang="fr-FR" sz="1600" b="0" dirty="0"/>
          </a:p>
          <a:p>
            <a:pPr algn="ctr">
              <a:defRPr/>
            </a:pPr>
            <a:endParaRPr lang="fr-FR" sz="1600" b="0" dirty="0"/>
          </a:p>
          <a:p>
            <a:pPr algn="ctr">
              <a:defRPr/>
            </a:pPr>
            <a:endParaRPr lang="fr-FR" sz="1600" b="0" dirty="0"/>
          </a:p>
          <a:p>
            <a:pPr algn="ctr">
              <a:defRPr/>
            </a:pPr>
            <a:endParaRPr lang="fr-FR" sz="1600" b="0" dirty="0"/>
          </a:p>
        </p:txBody>
      </p:sp>
      <p:cxnSp>
        <p:nvCxnSpPr>
          <p:cNvPr id="36" name="Connecteur droit avec flèche 35">
            <a:extLst>
              <a:ext uri="{FF2B5EF4-FFF2-40B4-BE49-F238E27FC236}">
                <a16:creationId xmlns:a16="http://schemas.microsoft.com/office/drawing/2014/main" id="{4EADBDEA-83D8-4A98-A2D8-E8167A3CC9B7}"/>
              </a:ext>
            </a:extLst>
          </p:cNvPr>
          <p:cNvCxnSpPr>
            <a:stCxn id="35" idx="0"/>
          </p:cNvCxnSpPr>
          <p:nvPr/>
        </p:nvCxnSpPr>
        <p:spPr>
          <a:xfrm rot="16200000" flipV="1">
            <a:off x="7342594" y="2674939"/>
            <a:ext cx="571500" cy="153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7" name="Image 52" descr="Deforestation-des-parcs-nationaux.jpg">
            <a:extLst>
              <a:ext uri="{FF2B5EF4-FFF2-40B4-BE49-F238E27FC236}">
                <a16:creationId xmlns:a16="http://schemas.microsoft.com/office/drawing/2014/main" id="{44F96658-1B49-46D1-ACB3-3653D8B7274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31244" y="942976"/>
            <a:ext cx="9398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Image 55" descr="scolyte4.jpg">
            <a:extLst>
              <a:ext uri="{FF2B5EF4-FFF2-40B4-BE49-F238E27FC236}">
                <a16:creationId xmlns:a16="http://schemas.microsoft.com/office/drawing/2014/main" id="{DE08B0B3-5941-4C25-92B9-95CF4F82DD0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31369" y="3800476"/>
            <a:ext cx="84137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 56" descr="BorealForestDamages.jpg">
            <a:extLst>
              <a:ext uri="{FF2B5EF4-FFF2-40B4-BE49-F238E27FC236}">
                <a16:creationId xmlns:a16="http://schemas.microsoft.com/office/drawing/2014/main" id="{A0C36225-51FD-4CA4-A614-1CDD6618E40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03119" y="800101"/>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Image 57" descr="MadagascarCharcoal.jpg">
            <a:extLst>
              <a:ext uri="{FF2B5EF4-FFF2-40B4-BE49-F238E27FC236}">
                <a16:creationId xmlns:a16="http://schemas.microsoft.com/office/drawing/2014/main" id="{A2FAC80A-DC15-414E-BE47-AE2D6E397815}"/>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06282" y="2371726"/>
            <a:ext cx="11684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 35" descr="pluieAcide.jpg">
            <a:extLst>
              <a:ext uri="{FF2B5EF4-FFF2-40B4-BE49-F238E27FC236}">
                <a16:creationId xmlns:a16="http://schemas.microsoft.com/office/drawing/2014/main" id="{10DDB042-D5B9-443D-B98C-90702B1D5B1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8682" y="4300539"/>
            <a:ext cx="12144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Image 53" descr="MADAGASCAR__32372s_ss.JPG">
            <a:extLst>
              <a:ext uri="{FF2B5EF4-FFF2-40B4-BE49-F238E27FC236}">
                <a16:creationId xmlns:a16="http://schemas.microsoft.com/office/drawing/2014/main" id="{EEB6116C-1511-47A5-8394-17903EA6BA3B}"/>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02307" y="2443164"/>
            <a:ext cx="121443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62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E5CF6D-9B46-490E-9B6B-3865466B2A6F}"/>
              </a:ext>
            </a:extLst>
          </p:cNvPr>
          <p:cNvSpPr>
            <a:spLocks noChangeArrowheads="1"/>
          </p:cNvSpPr>
          <p:nvPr/>
        </p:nvSpPr>
        <p:spPr bwMode="auto">
          <a:xfrm>
            <a:off x="914400" y="289885"/>
            <a:ext cx="8856663" cy="5448300"/>
          </a:xfrm>
          <a:prstGeom prst="rect">
            <a:avLst/>
          </a:prstGeom>
          <a:noFill/>
          <a:ln w="9525">
            <a:noFill/>
            <a:miter lim="800000"/>
            <a:headEnd/>
            <a:tailEnd/>
          </a:ln>
        </p:spPr>
        <p:txBody>
          <a:bodyPr>
            <a:spAutoFit/>
          </a:bodyPr>
          <a:lstStyle/>
          <a:p>
            <a:pPr marL="342900" indent="-342900">
              <a:defRPr/>
            </a:pPr>
            <a:r>
              <a:rPr lang="fr-FR" sz="2000" u="sng" dirty="0">
                <a:solidFill>
                  <a:srgbClr val="FF0000"/>
                </a:solidFill>
                <a:latin typeface="Arial" pitchFamily="34" charset="0"/>
                <a:cs typeface="Arial" pitchFamily="34" charset="0"/>
              </a:rPr>
              <a:t>7) Conséquences de la déforestation dans le monde</a:t>
            </a:r>
          </a:p>
          <a:p>
            <a:pPr marL="342900" indent="-342900">
              <a:defRPr/>
            </a:pPr>
            <a:endParaRPr lang="fr-FR" sz="2000" b="0" dirty="0">
              <a:solidFill>
                <a:srgbClr val="660066"/>
              </a:solidFill>
              <a:latin typeface="Arial" pitchFamily="34" charset="0"/>
              <a:cs typeface="Arial" pitchFamily="34" charset="0"/>
            </a:endParaRPr>
          </a:p>
          <a:p>
            <a:pPr algn="just">
              <a:buFont typeface="Arial" charset="0"/>
              <a:buChar char="•"/>
              <a:defRPr/>
            </a:pPr>
            <a:r>
              <a:rPr lang="fr-FR" sz="2000" dirty="0">
                <a:solidFill>
                  <a:srgbClr val="FF0000"/>
                </a:solidFill>
              </a:rPr>
              <a:t> responsable de 18 à 20% des émissions de </a:t>
            </a:r>
            <a:r>
              <a:rPr lang="fr-FR" sz="2000" dirty="0">
                <a:solidFill>
                  <a:srgbClr val="FF0000"/>
                </a:solidFill>
                <a:hlinkClick r:id="rId2" tooltip="Gaz à effet de serre"/>
              </a:rPr>
              <a:t>gaz à effet de serre</a:t>
            </a:r>
            <a:r>
              <a:rPr lang="fr-FR" sz="2000" dirty="0">
                <a:solidFill>
                  <a:srgbClr val="FF0000"/>
                </a:solidFill>
              </a:rPr>
              <a:t>,</a:t>
            </a:r>
            <a:r>
              <a:rPr lang="fr-FR" sz="2000" b="0" dirty="0">
                <a:solidFill>
                  <a:srgbClr val="FF0000"/>
                </a:solidFill>
              </a:rPr>
              <a:t> un des facteurs importants du </a:t>
            </a:r>
            <a:r>
              <a:rPr lang="fr-FR" sz="2000" b="0" dirty="0">
                <a:hlinkClick r:id="rId3" tooltip="Réchauffement climatique"/>
              </a:rPr>
              <a:t>réchauffement climatique</a:t>
            </a:r>
            <a:r>
              <a:rPr lang="fr-FR" sz="2000" b="0" dirty="0"/>
              <a:t> </a:t>
            </a:r>
            <a:r>
              <a:rPr lang="fr-FR" sz="2000" b="0" dirty="0">
                <a:solidFill>
                  <a:srgbClr val="FF0000"/>
                </a:solidFill>
                <a:latin typeface="Arial" pitchFamily="34" charset="0"/>
                <a:cs typeface="Arial" pitchFamily="34" charset="0"/>
              </a:rPr>
              <a:t>(info Greenpeace et WWF).</a:t>
            </a:r>
          </a:p>
          <a:p>
            <a:pPr algn="just">
              <a:buFont typeface="Arial" charset="0"/>
              <a:buChar char="•"/>
              <a:defRPr/>
            </a:pPr>
            <a:r>
              <a:rPr lang="fr-FR" sz="2000" b="0" dirty="0">
                <a:solidFill>
                  <a:srgbClr val="FF0000"/>
                </a:solidFill>
                <a:latin typeface="Arial" pitchFamily="34" charset="0"/>
                <a:cs typeface="Arial" pitchFamily="34" charset="0"/>
              </a:rPr>
              <a:t> accélération du réchauffement climatique (source : GIEC).</a:t>
            </a:r>
          </a:p>
          <a:p>
            <a:pPr algn="just">
              <a:buFont typeface="Arial" charset="0"/>
              <a:buChar char="•"/>
              <a:defRPr/>
            </a:pPr>
            <a:r>
              <a:rPr lang="fr-FR" sz="2000" b="0" dirty="0">
                <a:solidFill>
                  <a:srgbClr val="FF0000"/>
                </a:solidFill>
                <a:latin typeface="Arial" pitchFamily="34" charset="0"/>
                <a:cs typeface="Arial" pitchFamily="34" charset="0"/>
              </a:rPr>
              <a:t> augmentation du nombre de paroxysmes de sècheresses sur Terre (°) et d’épisodes climatiques violents ou paroxysmiques (tempêtes, cyclones, désertifications, grandes sècheresses …).</a:t>
            </a:r>
          </a:p>
          <a:p>
            <a:pPr algn="just">
              <a:buFont typeface="Arial" charset="0"/>
              <a:buChar char="•"/>
              <a:defRPr/>
            </a:pPr>
            <a:r>
              <a:rPr lang="fr-FR" sz="2000" b="0" dirty="0">
                <a:solidFill>
                  <a:srgbClr val="FF0000"/>
                </a:solidFill>
                <a:latin typeface="Arial" pitchFamily="34" charset="0"/>
                <a:cs typeface="Arial" pitchFamily="34" charset="0"/>
              </a:rPr>
              <a:t> risques d’augmentation des famines sur terre, des risques de conflits liés à l’accès aux ressources _ eau, aliment, bonnes terres … _, voire cause de grands flux migratoires (i.e. « réfugiés climatiques »). </a:t>
            </a:r>
          </a:p>
          <a:p>
            <a:pPr algn="just">
              <a:buFontTx/>
              <a:buChar char="•"/>
              <a:defRPr/>
            </a:pPr>
            <a:r>
              <a:rPr lang="fr-FR" sz="2000" b="0" dirty="0">
                <a:solidFill>
                  <a:srgbClr val="FF0000"/>
                </a:solidFill>
              </a:rPr>
              <a:t> mise en danger ou disparition de milliers d'espèces végétales et animales.</a:t>
            </a:r>
          </a:p>
          <a:p>
            <a:pPr algn="just">
              <a:buFontTx/>
              <a:buChar char="•"/>
              <a:defRPr/>
            </a:pPr>
            <a:r>
              <a:rPr lang="fr-FR" sz="2000" b="0" dirty="0">
                <a:solidFill>
                  <a:srgbClr val="FF0000"/>
                </a:solidFill>
              </a:rPr>
              <a:t> disparition d’espèces vivantes =&gt; perte pour la connaissance médicale etc.</a:t>
            </a:r>
          </a:p>
          <a:p>
            <a:pPr algn="just">
              <a:buFontTx/>
              <a:buChar char="•"/>
              <a:defRPr/>
            </a:pPr>
            <a:r>
              <a:rPr lang="fr-FR" sz="2000" b="0" dirty="0">
                <a:solidFill>
                  <a:srgbClr val="FF0000"/>
                </a:solidFill>
              </a:rPr>
              <a:t> destruction du cadre de vie de centaines de millions de personnes vivant de la forêt.</a:t>
            </a:r>
            <a:endParaRPr lang="fr-FR" sz="2000" b="0" dirty="0">
              <a:solidFill>
                <a:srgbClr val="FF0000"/>
              </a:solidFill>
              <a:latin typeface="Arial" pitchFamily="34" charset="0"/>
              <a:cs typeface="Arial" pitchFamily="34" charset="0"/>
            </a:endParaRPr>
          </a:p>
          <a:p>
            <a:pPr algn="just">
              <a:buFont typeface="Arial" charset="0"/>
              <a:buChar char="•"/>
              <a:defRPr/>
            </a:pPr>
            <a:r>
              <a:rPr lang="fr-FR" sz="1600" b="0" dirty="0">
                <a:solidFill>
                  <a:srgbClr val="6600CC"/>
                </a:solidFill>
                <a:latin typeface="Arial" pitchFamily="34" charset="0"/>
                <a:cs typeface="Arial" pitchFamily="34" charset="0"/>
              </a:rPr>
              <a:t>(°) en particulier du fait de la diminution ou la disparition du phénomène </a:t>
            </a:r>
            <a:r>
              <a:rPr lang="fr-FR" sz="1600" i="1" dirty="0">
                <a:solidFill>
                  <a:srgbClr val="6600CC"/>
                </a:solidFill>
                <a:latin typeface="Arial" pitchFamily="34" charset="0"/>
                <a:cs typeface="Arial" pitchFamily="34" charset="0"/>
              </a:rPr>
              <a:t>d’évapotranspiration</a:t>
            </a:r>
            <a:r>
              <a:rPr lang="fr-FR" sz="1600" b="0" dirty="0">
                <a:solidFill>
                  <a:srgbClr val="6600CC"/>
                </a:solidFill>
                <a:latin typeface="Arial" pitchFamily="34" charset="0"/>
                <a:cs typeface="Arial" pitchFamily="34" charset="0"/>
              </a:rPr>
              <a:t> _ c’est à dire du rejet de vapeur d’eau par les arbres. L’évapotranspiration contribuant à créer un microclimat local favorisant les pluies (ou précipitations) locales.</a:t>
            </a:r>
          </a:p>
        </p:txBody>
      </p:sp>
    </p:spTree>
    <p:extLst>
      <p:ext uri="{BB962C8B-B14F-4D97-AF65-F5344CB8AC3E}">
        <p14:creationId xmlns:p14="http://schemas.microsoft.com/office/powerpoint/2010/main" val="263896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a:extLst>
              <a:ext uri="{FF2B5EF4-FFF2-40B4-BE49-F238E27FC236}">
                <a16:creationId xmlns:a16="http://schemas.microsoft.com/office/drawing/2014/main" id="{E01FFADD-2004-4A61-8162-D7AE6AF3ECDE}"/>
              </a:ext>
            </a:extLst>
          </p:cNvPr>
          <p:cNvSpPr txBox="1">
            <a:spLocks noChangeArrowheads="1"/>
          </p:cNvSpPr>
          <p:nvPr/>
        </p:nvSpPr>
        <p:spPr bwMode="auto">
          <a:xfrm>
            <a:off x="304025" y="292396"/>
            <a:ext cx="824071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rgbClr val="FF0000"/>
                </a:solidFill>
                <a:cs typeface="Arial" charset="0"/>
              </a:rPr>
              <a:t>Conséquences de la déforestation (suite)</a:t>
            </a:r>
          </a:p>
          <a:p>
            <a:pPr eaLnBrk="1" hangingPunct="1"/>
            <a:endParaRPr lang="fr-FR" b="0" dirty="0"/>
          </a:p>
          <a:p>
            <a:pPr eaLnBrk="1" hangingPunct="1">
              <a:buFont typeface="Arial" charset="0"/>
              <a:buChar char="•"/>
            </a:pPr>
            <a:r>
              <a:rPr lang="fr-FR" b="0" dirty="0">
                <a:solidFill>
                  <a:srgbClr val="FF0000"/>
                </a:solidFill>
              </a:rPr>
              <a:t>Disparition de la Couverture Végétale.</a:t>
            </a:r>
          </a:p>
          <a:p>
            <a:pPr eaLnBrk="1" hangingPunct="1">
              <a:buFont typeface="Arial" charset="0"/>
              <a:buChar char="•"/>
            </a:pPr>
            <a:r>
              <a:rPr lang="fr-FR" b="0" dirty="0">
                <a:solidFill>
                  <a:srgbClr val="FF0000"/>
                </a:solidFill>
              </a:rPr>
              <a:t>Erosion et Ravinement.</a:t>
            </a:r>
          </a:p>
          <a:p>
            <a:pPr eaLnBrk="1" hangingPunct="1">
              <a:buFont typeface="Arial" charset="0"/>
              <a:buChar char="•"/>
            </a:pPr>
            <a:r>
              <a:rPr lang="fr-FR" b="0" dirty="0">
                <a:solidFill>
                  <a:srgbClr val="FF0000"/>
                </a:solidFill>
              </a:rPr>
              <a:t>Appauvrissement des terres de culture.</a:t>
            </a:r>
          </a:p>
          <a:p>
            <a:pPr eaLnBrk="1" hangingPunct="1">
              <a:buFont typeface="Arial" charset="0"/>
              <a:buChar char="•"/>
            </a:pPr>
            <a:r>
              <a:rPr lang="fr-FR" b="0" dirty="0">
                <a:solidFill>
                  <a:srgbClr val="FF0000"/>
                </a:solidFill>
              </a:rPr>
              <a:t>Dérèglement du Cycle Hydrologique (épisodes sécheresses &amp; inondations </a:t>
            </a:r>
            <a:r>
              <a:rPr lang="fr-FR" b="0" dirty="0">
                <a:solidFill>
                  <a:srgbClr val="FF0000"/>
                </a:solidFill>
                <a:sym typeface="Wingdings" pitchFamily="2" charset="2"/>
              </a:rPr>
              <a:t>).</a:t>
            </a:r>
          </a:p>
          <a:p>
            <a:pPr eaLnBrk="1" hangingPunct="1">
              <a:buFont typeface="Arial" charset="0"/>
              <a:buChar char="•"/>
            </a:pPr>
            <a:r>
              <a:rPr lang="fr-FR" b="0" dirty="0">
                <a:solidFill>
                  <a:srgbClr val="FF0000"/>
                </a:solidFill>
              </a:rPr>
              <a:t>Pollution des Eaux de Rivières (diminution de la faune aquatique). </a:t>
            </a:r>
          </a:p>
          <a:p>
            <a:pPr eaLnBrk="1" hangingPunct="1">
              <a:buFont typeface="Arial" charset="0"/>
              <a:buChar char="•"/>
            </a:pPr>
            <a:r>
              <a:rPr lang="fr-FR" b="0" dirty="0">
                <a:solidFill>
                  <a:srgbClr val="FF0000"/>
                </a:solidFill>
              </a:rPr>
              <a:t>Pollution des Eaux du Littoral par les terres érodées.</a:t>
            </a:r>
          </a:p>
          <a:p>
            <a:pPr eaLnBrk="1" hangingPunct="1">
              <a:buFont typeface="Arial" charset="0"/>
              <a:buChar char="•"/>
            </a:pPr>
            <a:r>
              <a:rPr lang="fr-FR" b="0" dirty="0">
                <a:solidFill>
                  <a:srgbClr val="FF0000"/>
                </a:solidFill>
              </a:rPr>
              <a:t>Disparition des Espèces Endémiques (faune et flore) </a:t>
            </a:r>
            <a:r>
              <a:rPr lang="fr-FR" b="0" dirty="0">
                <a:solidFill>
                  <a:srgbClr val="FF0000"/>
                </a:solidFill>
                <a:sym typeface="Symbol" pitchFamily="18" charset="2"/>
              </a:rPr>
              <a:t> </a:t>
            </a:r>
            <a:endParaRPr lang="fr-FR" b="0" dirty="0">
              <a:solidFill>
                <a:srgbClr val="FF0000"/>
              </a:solidFill>
            </a:endParaRPr>
          </a:p>
        </p:txBody>
      </p:sp>
      <p:pic>
        <p:nvPicPr>
          <p:cNvPr id="7" name="Image 6" descr="pollinisation.jpg">
            <a:extLst>
              <a:ext uri="{FF2B5EF4-FFF2-40B4-BE49-F238E27FC236}">
                <a16:creationId xmlns:a16="http://schemas.microsoft.com/office/drawing/2014/main" id="{3474D986-7E2D-4B23-AFC9-D748839B4C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50" y="2506959"/>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8">
            <a:extLst>
              <a:ext uri="{FF2B5EF4-FFF2-40B4-BE49-F238E27FC236}">
                <a16:creationId xmlns:a16="http://schemas.microsoft.com/office/drawing/2014/main" id="{15B2A1AE-D2F1-411D-B521-D8B533224F21}"/>
              </a:ext>
            </a:extLst>
          </p:cNvPr>
          <p:cNvSpPr txBox="1">
            <a:spLocks noChangeArrowheads="1"/>
          </p:cNvSpPr>
          <p:nvPr/>
        </p:nvSpPr>
        <p:spPr bwMode="auto">
          <a:xfrm>
            <a:off x="5733275" y="5364459"/>
            <a:ext cx="3133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ctr" eaLnBrk="1" hangingPunct="1"/>
            <a:r>
              <a:rPr lang="fr-FR" sz="1200" b="0">
                <a:solidFill>
                  <a:srgbClr val="6600CC"/>
                </a:solidFill>
              </a:rPr>
              <a:t>Orchidée et son polinisateur</a:t>
            </a:r>
          </a:p>
          <a:p>
            <a:pPr algn="ctr" eaLnBrk="1" hangingPunct="1"/>
            <a:r>
              <a:rPr lang="fr-FR" sz="1200" b="0">
                <a:solidFill>
                  <a:srgbClr val="6600CC"/>
                </a:solidFill>
              </a:rPr>
              <a:t>Tous les deux endémiques de Madagascar.</a:t>
            </a:r>
          </a:p>
        </p:txBody>
      </p:sp>
      <p:pic>
        <p:nvPicPr>
          <p:cNvPr id="13" name="Image 8" descr="couleurRiviereMadagascar3.jpg">
            <a:extLst>
              <a:ext uri="{FF2B5EF4-FFF2-40B4-BE49-F238E27FC236}">
                <a16:creationId xmlns:a16="http://schemas.microsoft.com/office/drawing/2014/main" id="{1101C330-0390-40E8-A717-418B937D5C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025" y="3078459"/>
            <a:ext cx="25717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7">
            <a:extLst>
              <a:ext uri="{FF2B5EF4-FFF2-40B4-BE49-F238E27FC236}">
                <a16:creationId xmlns:a16="http://schemas.microsoft.com/office/drawing/2014/main" id="{52279BE3-1223-476A-96AA-4B34B1BB121D}"/>
              </a:ext>
            </a:extLst>
          </p:cNvPr>
          <p:cNvSpPr txBox="1">
            <a:spLocks noChangeArrowheads="1"/>
          </p:cNvSpPr>
          <p:nvPr/>
        </p:nvSpPr>
        <p:spPr bwMode="auto">
          <a:xfrm>
            <a:off x="89712" y="4792959"/>
            <a:ext cx="3571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Erosion des sols latéritiques donnant aux rivières malgaches cette couleur rouge. Source : </a:t>
            </a:r>
          </a:p>
          <a:p>
            <a:pPr algn="just" eaLnBrk="1" hangingPunct="1"/>
            <a:r>
              <a:rPr lang="fr-FR" sz="1200" b="0">
                <a:solidFill>
                  <a:srgbClr val="6600CC"/>
                </a:solidFill>
                <a:hlinkClick r:id="rId4"/>
              </a:rPr>
              <a:t>http://rainforestinfo-oasis.com/destruction-rate_and_affects.html</a:t>
            </a:r>
            <a:r>
              <a:rPr lang="fr-FR" sz="1200" b="0">
                <a:solidFill>
                  <a:srgbClr val="6600CC"/>
                </a:solidFill>
              </a:rPr>
              <a:t> </a:t>
            </a:r>
          </a:p>
        </p:txBody>
      </p:sp>
      <p:pic>
        <p:nvPicPr>
          <p:cNvPr id="17" name="Image 10" descr="couleurRiviereMadagascar2.jpg">
            <a:extLst>
              <a:ext uri="{FF2B5EF4-FFF2-40B4-BE49-F238E27FC236}">
                <a16:creationId xmlns:a16="http://schemas.microsoft.com/office/drawing/2014/main" id="{57E7D9D5-2672-4C5D-BAAD-324B11152B8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0462" y="863896"/>
            <a:ext cx="9683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11" descr="couleurRiviereMadagascar1.jpg">
            <a:extLst>
              <a:ext uri="{FF2B5EF4-FFF2-40B4-BE49-F238E27FC236}">
                <a16:creationId xmlns:a16="http://schemas.microsoft.com/office/drawing/2014/main" id="{E7D22B5B-5D3E-41B4-B467-C0F617A3536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7775" y="363834"/>
            <a:ext cx="13081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ZoneTexte 12">
            <a:extLst>
              <a:ext uri="{FF2B5EF4-FFF2-40B4-BE49-F238E27FC236}">
                <a16:creationId xmlns:a16="http://schemas.microsoft.com/office/drawing/2014/main" id="{28E46001-17FE-451F-9672-2E67A64F96FC}"/>
              </a:ext>
            </a:extLst>
          </p:cNvPr>
          <p:cNvSpPr txBox="1">
            <a:spLocks noChangeArrowheads="1"/>
          </p:cNvSpPr>
          <p:nvPr/>
        </p:nvSpPr>
        <p:spPr bwMode="auto">
          <a:xfrm>
            <a:off x="7090587" y="1078209"/>
            <a:ext cx="34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7030A0"/>
                </a:solidFill>
              </a:rPr>
              <a:t>(°)</a:t>
            </a:r>
          </a:p>
        </p:txBody>
      </p:sp>
      <p:sp>
        <p:nvSpPr>
          <p:cNvPr id="23" name="ZoneTexte 13">
            <a:extLst>
              <a:ext uri="{FF2B5EF4-FFF2-40B4-BE49-F238E27FC236}">
                <a16:creationId xmlns:a16="http://schemas.microsoft.com/office/drawing/2014/main" id="{05B0602E-4883-494C-A656-5407467569FA}"/>
              </a:ext>
            </a:extLst>
          </p:cNvPr>
          <p:cNvSpPr txBox="1">
            <a:spLocks noChangeArrowheads="1"/>
          </p:cNvSpPr>
          <p:nvPr/>
        </p:nvSpPr>
        <p:spPr bwMode="auto">
          <a:xfrm>
            <a:off x="3161525" y="5507334"/>
            <a:ext cx="25479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7030A0"/>
                </a:solidFill>
              </a:rPr>
              <a:t>(°) couleur des rivières malgaches.</a:t>
            </a:r>
          </a:p>
        </p:txBody>
      </p:sp>
    </p:spTree>
    <p:extLst>
      <p:ext uri="{BB962C8B-B14F-4D97-AF65-F5344CB8AC3E}">
        <p14:creationId xmlns:p14="http://schemas.microsoft.com/office/powerpoint/2010/main" val="998166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9FF6DF74-DA4C-439D-AA5E-C5F8410BB530}"/>
              </a:ext>
            </a:extLst>
          </p:cNvPr>
          <p:cNvSpPr txBox="1">
            <a:spLocks noChangeArrowheads="1"/>
          </p:cNvSpPr>
          <p:nvPr/>
        </p:nvSpPr>
        <p:spPr bwMode="auto">
          <a:xfrm>
            <a:off x="231775" y="179202"/>
            <a:ext cx="87693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2000" u="sng" dirty="0">
                <a:solidFill>
                  <a:schemeClr val="folHlink"/>
                </a:solidFill>
              </a:rPr>
              <a:t>Raisons de protéger les forêts et/ou de reforester</a:t>
            </a:r>
          </a:p>
          <a:p>
            <a:pPr eaLnBrk="1" hangingPunct="1"/>
            <a:endParaRPr lang="fr-FR" sz="2000" u="sng" dirty="0">
              <a:solidFill>
                <a:schemeClr val="folHlink"/>
              </a:solidFill>
            </a:endParaRPr>
          </a:p>
          <a:p>
            <a:pPr algn="just" eaLnBrk="1" hangingPunct="1">
              <a:buFont typeface="Arial" charset="0"/>
              <a:buChar char="•"/>
            </a:pPr>
            <a:r>
              <a:rPr lang="fr-FR" sz="2000" dirty="0">
                <a:solidFill>
                  <a:schemeClr val="folHlink"/>
                </a:solidFill>
              </a:rPr>
              <a:t>Les forêts fournissent notre oxygène (elle produisent 20% ou plus de notre oxygène).</a:t>
            </a:r>
          </a:p>
          <a:p>
            <a:pPr algn="just" eaLnBrk="1" hangingPunct="1">
              <a:buFont typeface="Arial" charset="0"/>
              <a:buChar char="•"/>
            </a:pPr>
            <a:r>
              <a:rPr lang="fr-FR" sz="2000" dirty="0">
                <a:solidFill>
                  <a:schemeClr val="folHlink"/>
                </a:solidFill>
              </a:rPr>
              <a:t>Elles stockent le gaz carbonique (elle évitent la montée du niveau des océans).</a:t>
            </a:r>
          </a:p>
          <a:p>
            <a:pPr algn="just" eaLnBrk="1" hangingPunct="1">
              <a:buFont typeface="Arial" charset="0"/>
              <a:buChar char="•"/>
            </a:pPr>
            <a:r>
              <a:rPr lang="fr-FR" sz="2000" dirty="0">
                <a:solidFill>
                  <a:schemeClr val="folHlink"/>
                </a:solidFill>
              </a:rPr>
              <a:t>Elles luttent contre la désertification et la sècheresse.</a:t>
            </a:r>
          </a:p>
          <a:p>
            <a:pPr algn="just" eaLnBrk="1" hangingPunct="1">
              <a:buFont typeface="Arial" charset="0"/>
              <a:buChar char="•"/>
            </a:pPr>
            <a:r>
              <a:rPr lang="fr-FR" sz="2000" dirty="0">
                <a:solidFill>
                  <a:schemeClr val="folHlink"/>
                </a:solidFill>
              </a:rPr>
              <a:t>Elles luttent contre la perte des bonnes terres et les inondations.</a:t>
            </a:r>
          </a:p>
          <a:p>
            <a:pPr algn="just" eaLnBrk="1" hangingPunct="1">
              <a:buFont typeface="Arial" charset="0"/>
              <a:buChar char="•"/>
            </a:pPr>
            <a:r>
              <a:rPr lang="fr-FR" sz="2000" dirty="0">
                <a:solidFill>
                  <a:schemeClr val="folHlink"/>
                </a:solidFill>
              </a:rPr>
              <a:t> Hébergent de nombreuses espèces (sources de médicaments etc.)(°).</a:t>
            </a:r>
          </a:p>
          <a:p>
            <a:pPr algn="just" eaLnBrk="1" hangingPunct="1">
              <a:buFont typeface="Arial" charset="0"/>
              <a:buChar char="•"/>
            </a:pPr>
            <a:r>
              <a:rPr lang="fr-FR" sz="2000" i="1" dirty="0">
                <a:solidFill>
                  <a:srgbClr val="341AF4"/>
                </a:solidFill>
              </a:rPr>
              <a:t> Raisons subjectives esthétiques … forêts  = cathédrales de verdure.</a:t>
            </a:r>
          </a:p>
        </p:txBody>
      </p:sp>
      <p:pic>
        <p:nvPicPr>
          <p:cNvPr id="5" name="Image 4" descr="swamp_forest.jpg">
            <a:extLst>
              <a:ext uri="{FF2B5EF4-FFF2-40B4-BE49-F238E27FC236}">
                <a16:creationId xmlns:a16="http://schemas.microsoft.com/office/drawing/2014/main" id="{F348C876-AE88-47E6-B21D-D3357D18036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288" y="3517715"/>
            <a:ext cx="25939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descr="carpates-foret-primaire-pieniny_ss.jpg">
            <a:extLst>
              <a:ext uri="{FF2B5EF4-FFF2-40B4-BE49-F238E27FC236}">
                <a16:creationId xmlns:a16="http://schemas.microsoft.com/office/drawing/2014/main" id="{9210A9A8-83B9-4BC4-BCA5-1B8557CDF0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0438" y="3517715"/>
            <a:ext cx="173037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6" descr="jungle-belize_ss.jpg">
            <a:extLst>
              <a:ext uri="{FF2B5EF4-FFF2-40B4-BE49-F238E27FC236}">
                <a16:creationId xmlns:a16="http://schemas.microsoft.com/office/drawing/2014/main" id="{1941B300-B860-4DC7-98B9-5C12BE47B5C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9313" y="3446277"/>
            <a:ext cx="280511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7">
            <a:extLst>
              <a:ext uri="{FF2B5EF4-FFF2-40B4-BE49-F238E27FC236}">
                <a16:creationId xmlns:a16="http://schemas.microsoft.com/office/drawing/2014/main" id="{F44D6DA4-4577-4EA7-8800-2D6E7734DE48}"/>
              </a:ext>
            </a:extLst>
          </p:cNvPr>
          <p:cNvSpPr txBox="1">
            <a:spLocks noChangeArrowheads="1"/>
          </p:cNvSpPr>
          <p:nvPr/>
        </p:nvSpPr>
        <p:spPr bwMode="auto">
          <a:xfrm>
            <a:off x="3214688" y="5517965"/>
            <a:ext cx="2216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Exemples de forêts primaires.</a:t>
            </a:r>
          </a:p>
        </p:txBody>
      </p:sp>
      <p:sp>
        <p:nvSpPr>
          <p:cNvPr id="13" name="ZoneTexte 8">
            <a:extLst>
              <a:ext uri="{FF2B5EF4-FFF2-40B4-BE49-F238E27FC236}">
                <a16:creationId xmlns:a16="http://schemas.microsoft.com/office/drawing/2014/main" id="{F979249F-9FB7-4224-BFB0-73AD74D2E8CD}"/>
              </a:ext>
            </a:extLst>
          </p:cNvPr>
          <p:cNvSpPr txBox="1">
            <a:spLocks noChangeArrowheads="1"/>
          </p:cNvSpPr>
          <p:nvPr/>
        </p:nvSpPr>
        <p:spPr bwMode="auto">
          <a:xfrm>
            <a:off x="2857500" y="5232215"/>
            <a:ext cx="312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Forêt primaire dans les Carpates (Pologne)</a:t>
            </a:r>
          </a:p>
        </p:txBody>
      </p:sp>
      <p:sp>
        <p:nvSpPr>
          <p:cNvPr id="15" name="ZoneTexte 9">
            <a:extLst>
              <a:ext uri="{FF2B5EF4-FFF2-40B4-BE49-F238E27FC236}">
                <a16:creationId xmlns:a16="http://schemas.microsoft.com/office/drawing/2014/main" id="{F9E14B02-4A3F-4E8F-A944-FFF731CAB696}"/>
              </a:ext>
            </a:extLst>
          </p:cNvPr>
          <p:cNvSpPr txBox="1">
            <a:spLocks noChangeArrowheads="1"/>
          </p:cNvSpPr>
          <p:nvPr/>
        </p:nvSpPr>
        <p:spPr bwMode="auto">
          <a:xfrm>
            <a:off x="6500813" y="5232215"/>
            <a:ext cx="1812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Forêt primaire du Belize</a:t>
            </a:r>
          </a:p>
        </p:txBody>
      </p:sp>
      <p:sp>
        <p:nvSpPr>
          <p:cNvPr id="17" name="ZoneTexte 9">
            <a:extLst>
              <a:ext uri="{FF2B5EF4-FFF2-40B4-BE49-F238E27FC236}">
                <a16:creationId xmlns:a16="http://schemas.microsoft.com/office/drawing/2014/main" id="{B6A29384-52EE-417C-9CA8-5C48DF9363F3}"/>
              </a:ext>
            </a:extLst>
          </p:cNvPr>
          <p:cNvSpPr txBox="1">
            <a:spLocks noChangeArrowheads="1"/>
          </p:cNvSpPr>
          <p:nvPr/>
        </p:nvSpPr>
        <p:spPr bwMode="auto">
          <a:xfrm>
            <a:off x="0" y="5232215"/>
            <a:ext cx="2643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 50% des médicaments anticancéreux proviennent de la forêt.</a:t>
            </a:r>
          </a:p>
        </p:txBody>
      </p:sp>
    </p:spTree>
    <p:extLst>
      <p:ext uri="{BB962C8B-B14F-4D97-AF65-F5344CB8AC3E}">
        <p14:creationId xmlns:p14="http://schemas.microsoft.com/office/powerpoint/2010/main" val="394160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779583-7AAA-41F9-91CA-3A9EC7A14845}"/>
              </a:ext>
            </a:extLst>
          </p:cNvPr>
          <p:cNvSpPr>
            <a:spLocks noChangeArrowheads="1"/>
          </p:cNvSpPr>
          <p:nvPr/>
        </p:nvSpPr>
        <p:spPr bwMode="auto">
          <a:xfrm>
            <a:off x="227936" y="223282"/>
            <a:ext cx="10106911" cy="5195445"/>
          </a:xfrm>
          <a:prstGeom prst="rect">
            <a:avLst/>
          </a:prstGeom>
          <a:noFill/>
          <a:ln w="9525">
            <a:noFill/>
            <a:miter lim="800000"/>
            <a:headEnd/>
            <a:tailEnd/>
          </a:ln>
        </p:spPr>
        <p:txBody>
          <a:bodyPr wrap="square">
            <a:spAutoFit/>
          </a:bodyPr>
          <a:lstStyle/>
          <a:p>
            <a:pPr algn="just">
              <a:defRPr/>
            </a:pPr>
            <a:r>
              <a:rPr lang="fr-FR" u="sng" dirty="0">
                <a:solidFill>
                  <a:srgbClr val="6600CC"/>
                </a:solidFill>
                <a:latin typeface="Arial" pitchFamily="34" charset="0"/>
                <a:cs typeface="Arial" pitchFamily="34" charset="0"/>
              </a:rPr>
              <a:t>Solutions proposées</a:t>
            </a:r>
            <a:endParaRPr lang="fr-FR" dirty="0">
              <a:solidFill>
                <a:srgbClr val="6600CC"/>
              </a:solidFill>
              <a:latin typeface="Arial" pitchFamily="34" charset="0"/>
              <a:cs typeface="Arial" pitchFamily="34" charset="0"/>
            </a:endParaRPr>
          </a:p>
          <a:p>
            <a:pPr algn="just">
              <a:defRPr/>
            </a:pPr>
            <a:endParaRPr lang="fr-FR" b="0" dirty="0">
              <a:solidFill>
                <a:srgbClr val="6600CC"/>
              </a:solidFill>
              <a:latin typeface="Arial" pitchFamily="34" charset="0"/>
              <a:cs typeface="Arial" pitchFamily="34" charset="0"/>
            </a:endParaRPr>
          </a:p>
          <a:p>
            <a:pPr algn="just">
              <a:defRPr/>
            </a:pPr>
            <a:r>
              <a:rPr lang="fr-FR" b="0" dirty="0">
                <a:solidFill>
                  <a:srgbClr val="6600CC"/>
                </a:solidFill>
                <a:latin typeface="Arial" pitchFamily="34" charset="0"/>
                <a:cs typeface="Arial" pitchFamily="34" charset="0"/>
              </a:rPr>
              <a:t>Choix entre plusieurs solutions pour la gestion durable des forêts primaires et autres forêts :</a:t>
            </a:r>
          </a:p>
          <a:p>
            <a:pPr algn="just">
              <a:defRPr/>
            </a:pPr>
            <a:endParaRPr lang="fr-FR" b="0" dirty="0">
              <a:solidFill>
                <a:srgbClr val="6600CC"/>
              </a:solidFill>
              <a:latin typeface="Arial" pitchFamily="34" charset="0"/>
              <a:cs typeface="Arial" pitchFamily="34" charset="0"/>
            </a:endParaRPr>
          </a:p>
          <a:p>
            <a:pPr marL="342900" indent="-342900" algn="just">
              <a:buFontTx/>
              <a:buAutoNum type="arabicParenR"/>
              <a:defRPr/>
            </a:pPr>
            <a:r>
              <a:rPr lang="fr-FR" b="0" dirty="0">
                <a:solidFill>
                  <a:srgbClr val="6600CC"/>
                </a:solidFill>
                <a:latin typeface="Arial" pitchFamily="34" charset="0"/>
                <a:cs typeface="Arial" pitchFamily="34" charset="0"/>
              </a:rPr>
              <a:t>Protéger ces forêts, a) en en faisant des « réserves de la biodiversité » (inviolées ?), b) en les protégeant par les peuples autochtones, c) en développant l’écotourisme responsable (en relation avec ces peuples (°)), d) extraction raisonnée (« homéopathique ») des produits de la forêts (huiles essentielles…).</a:t>
            </a:r>
          </a:p>
          <a:p>
            <a:pPr marL="342900" indent="-342900" algn="just">
              <a:buFontTx/>
              <a:buAutoNum type="arabicParenR"/>
              <a:defRPr/>
            </a:pPr>
            <a:r>
              <a:rPr lang="fr-FR" b="0" dirty="0">
                <a:solidFill>
                  <a:srgbClr val="6600CC"/>
                </a:solidFill>
                <a:latin typeface="Arial" pitchFamily="34" charset="0"/>
                <a:cs typeface="Arial" pitchFamily="34" charset="0"/>
              </a:rPr>
              <a:t>En faire la gestion durable et raisonnée (°) pour la coupe du bois …</a:t>
            </a:r>
          </a:p>
          <a:p>
            <a:pPr marL="342900" indent="-342900" algn="just">
              <a:buFontTx/>
              <a:buAutoNum type="arabicParenR"/>
              <a:defRPr/>
            </a:pPr>
            <a:r>
              <a:rPr lang="fr-FR" b="0" dirty="0" err="1">
                <a:solidFill>
                  <a:srgbClr val="6600CC"/>
                </a:solidFill>
                <a:latin typeface="Arial" pitchFamily="34" charset="0"/>
                <a:cs typeface="Arial" pitchFamily="34" charset="0"/>
              </a:rPr>
              <a:t>Reforester</a:t>
            </a:r>
            <a:r>
              <a:rPr lang="fr-FR" b="0" dirty="0">
                <a:solidFill>
                  <a:srgbClr val="6600CC"/>
                </a:solidFill>
                <a:latin typeface="Arial" pitchFamily="34" charset="0"/>
                <a:cs typeface="Arial" pitchFamily="34" charset="0"/>
              </a:rPr>
              <a:t> les zones </a:t>
            </a:r>
            <a:r>
              <a:rPr lang="fr-FR" b="0" dirty="0" err="1">
                <a:solidFill>
                  <a:srgbClr val="6600CC"/>
                </a:solidFill>
                <a:latin typeface="Arial" pitchFamily="34" charset="0"/>
                <a:cs typeface="Arial" pitchFamily="34" charset="0"/>
              </a:rPr>
              <a:t>déforestées</a:t>
            </a:r>
            <a:r>
              <a:rPr lang="fr-FR" b="0" dirty="0">
                <a:solidFill>
                  <a:srgbClr val="6600CC"/>
                </a:solidFill>
                <a:latin typeface="Arial" pitchFamily="34" charset="0"/>
                <a:cs typeface="Arial" pitchFamily="34" charset="0"/>
              </a:rPr>
              <a:t> (détruites) par l’implantation de forêts cultivées constituées d’essences (arbres) à pousses rapides, en futaie irrégulière, avec l’accent mis sur le rétablissement de la biodiversité dans ces forêts.</a:t>
            </a:r>
          </a:p>
          <a:p>
            <a:pPr marL="342900" indent="-342900" algn="just">
              <a:buFontTx/>
              <a:buAutoNum type="arabicParenR"/>
              <a:defRPr/>
            </a:pPr>
            <a:r>
              <a:rPr lang="fr-FR" b="0" dirty="0">
                <a:solidFill>
                  <a:srgbClr val="6600CC"/>
                </a:solidFill>
                <a:latin typeface="Arial" pitchFamily="34" charset="0"/>
                <a:cs typeface="Arial" pitchFamily="34" charset="0"/>
              </a:rPr>
              <a:t>Entourer les forêts primaires menacées par un « glacis » de forêts artificielles ou secondaire (à essences à pousses rapides, tout en y réintroduisant la biodiversité (vœux pieux ?)), les entourant et les protégeant de la « prédation » humaine (c.ad.d. les coupes, les brûlis) ou animale (broutages) (?).</a:t>
            </a:r>
          </a:p>
          <a:p>
            <a:pPr algn="just">
              <a:defRPr/>
            </a:pPr>
            <a:endParaRPr lang="fr-FR" sz="1400" b="0" dirty="0">
              <a:solidFill>
                <a:srgbClr val="6600CC"/>
              </a:solidFill>
              <a:latin typeface="Arial" pitchFamily="34" charset="0"/>
              <a:cs typeface="Arial" pitchFamily="34" charset="0"/>
            </a:endParaRPr>
          </a:p>
          <a:p>
            <a:pPr algn="just">
              <a:defRPr/>
            </a:pPr>
            <a:r>
              <a:rPr lang="fr-FR" sz="1400" b="0" dirty="0">
                <a:solidFill>
                  <a:srgbClr val="6600CC"/>
                </a:solidFill>
                <a:latin typeface="Arial" pitchFamily="34" charset="0"/>
                <a:cs typeface="Arial" pitchFamily="34" charset="0"/>
              </a:rPr>
              <a:t>(°) En faisant participer les habitants locaux à la gestion &amp; à l’exploitation durable des forêts primaires ou secondaires, pour éviter qu’ils ne les coupent d’une façon </a:t>
            </a:r>
            <a:r>
              <a:rPr lang="fr-FR" sz="1400" b="0" u="sng" dirty="0">
                <a:solidFill>
                  <a:srgbClr val="FF0000"/>
                </a:solidFill>
                <a:latin typeface="Arial" pitchFamily="34" charset="0"/>
                <a:cs typeface="Arial" pitchFamily="34" charset="0"/>
              </a:rPr>
              <a:t>non durable</a:t>
            </a:r>
            <a:r>
              <a:rPr lang="fr-FR" sz="1400" b="0" dirty="0">
                <a:solidFill>
                  <a:srgbClr val="6600CC"/>
                </a:solidFill>
                <a:latin typeface="Arial" pitchFamily="34" charset="0"/>
                <a:cs typeface="Arial" pitchFamily="34" charset="0"/>
              </a:rPr>
              <a:t> (et « sauvage »).</a:t>
            </a:r>
          </a:p>
        </p:txBody>
      </p:sp>
    </p:spTree>
    <p:extLst>
      <p:ext uri="{BB962C8B-B14F-4D97-AF65-F5344CB8AC3E}">
        <p14:creationId xmlns:p14="http://schemas.microsoft.com/office/powerpoint/2010/main" val="45793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DC3F4-B940-4217-85DE-02164F7B8221}"/>
              </a:ext>
            </a:extLst>
          </p:cNvPr>
          <p:cNvSpPr>
            <a:spLocks noChangeArrowheads="1"/>
          </p:cNvSpPr>
          <p:nvPr/>
        </p:nvSpPr>
        <p:spPr bwMode="auto">
          <a:xfrm>
            <a:off x="249200" y="228600"/>
            <a:ext cx="10064381" cy="568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2813"/>
            <a:r>
              <a:rPr lang="fr-FR" u="sng" dirty="0">
                <a:solidFill>
                  <a:srgbClr val="6600CC"/>
                </a:solidFill>
                <a:cs typeface="Arial" charset="0"/>
              </a:rPr>
              <a:t>Solutions proposées (suite)</a:t>
            </a:r>
            <a:endParaRPr lang="fr-FR" dirty="0">
              <a:solidFill>
                <a:srgbClr val="6600CC"/>
              </a:solidFill>
              <a:cs typeface="Arial" charset="0"/>
            </a:endParaRPr>
          </a:p>
          <a:p>
            <a:pPr defTabSz="912813"/>
            <a:endParaRPr lang="fr-FR" b="0" dirty="0">
              <a:solidFill>
                <a:srgbClr val="6600CC"/>
              </a:solidFill>
              <a:cs typeface="Arial" charset="0"/>
            </a:endParaRPr>
          </a:p>
          <a:p>
            <a:pPr defTabSz="912813"/>
            <a:r>
              <a:rPr lang="fr-FR" b="0" dirty="0">
                <a:solidFill>
                  <a:srgbClr val="6600CC"/>
                </a:solidFill>
                <a:cs typeface="Arial" charset="0"/>
              </a:rPr>
              <a:t>Quelques idées pour la concrétisation de ces solutions:</a:t>
            </a:r>
          </a:p>
          <a:p>
            <a:pPr defTabSz="912813"/>
            <a:endParaRPr lang="fr-FR" b="0" dirty="0">
              <a:solidFill>
                <a:srgbClr val="6600CC"/>
              </a:solidFill>
              <a:cs typeface="Arial" charset="0"/>
            </a:endParaRPr>
          </a:p>
          <a:p>
            <a:pPr defTabSz="912813"/>
            <a:r>
              <a:rPr lang="fr-FR" dirty="0">
                <a:solidFill>
                  <a:srgbClr val="6600CC"/>
                </a:solidFill>
                <a:cs typeface="Arial" charset="0"/>
              </a:rPr>
              <a:t>Mesures de Contrôle et de Protection (</a:t>
            </a:r>
            <a:r>
              <a:rPr lang="fr-FR" b="0" dirty="0">
                <a:solidFill>
                  <a:srgbClr val="6600CC"/>
                </a:solidFill>
                <a:cs typeface="Arial" charset="0"/>
              </a:rPr>
              <a:t>vœux pieux ?</a:t>
            </a:r>
            <a:r>
              <a:rPr lang="fr-FR" dirty="0">
                <a:solidFill>
                  <a:srgbClr val="6600CC"/>
                </a:solidFill>
                <a:cs typeface="Arial" charset="0"/>
              </a:rPr>
              <a:t>) :</a:t>
            </a:r>
            <a:endParaRPr lang="fr-FR" b="0" dirty="0">
              <a:solidFill>
                <a:srgbClr val="6600CC"/>
              </a:solidFill>
              <a:cs typeface="Arial" charset="0"/>
            </a:endParaRPr>
          </a:p>
          <a:p>
            <a:pPr algn="just" defTabSz="912813">
              <a:buFont typeface="Arial" charset="0"/>
              <a:buChar char="•"/>
            </a:pPr>
            <a:r>
              <a:rPr lang="fr-FR" b="0" dirty="0">
                <a:solidFill>
                  <a:srgbClr val="6600CC"/>
                </a:solidFill>
                <a:cs typeface="Arial" charset="0"/>
              </a:rPr>
              <a:t>Mise en place de gardes conscientisés, aidant les populations locales &amp; rappelant la loi (Rétablissement de l'Autorité de l'Etat et de la Loi, par ces gardes et la police).</a:t>
            </a:r>
          </a:p>
          <a:p>
            <a:pPr algn="just" defTabSz="912813">
              <a:buFont typeface="Arial" charset="0"/>
              <a:buChar char="•"/>
            </a:pPr>
            <a:r>
              <a:rPr lang="fr-FR" b="0" dirty="0">
                <a:solidFill>
                  <a:srgbClr val="6600CC"/>
                </a:solidFill>
                <a:cs typeface="Arial" charset="0"/>
              </a:rPr>
              <a:t>Interdiction de la Coupe Illégale (en conformité à la Loi).</a:t>
            </a:r>
          </a:p>
          <a:p>
            <a:pPr algn="just" defTabSz="912813">
              <a:buFont typeface="Arial" charset="0"/>
              <a:buChar char="•"/>
            </a:pPr>
            <a:r>
              <a:rPr lang="fr-FR" b="0" dirty="0">
                <a:solidFill>
                  <a:srgbClr val="6600CC"/>
                </a:solidFill>
                <a:cs typeface="Arial" charset="0"/>
              </a:rPr>
              <a:t>Reboisement (mesures de reboisement).</a:t>
            </a:r>
          </a:p>
          <a:p>
            <a:pPr algn="just" defTabSz="912813">
              <a:buFont typeface="Arial" charset="0"/>
              <a:buChar char="•"/>
            </a:pPr>
            <a:r>
              <a:rPr lang="fr-FR" b="0" dirty="0">
                <a:solidFill>
                  <a:srgbClr val="6600CC"/>
                </a:solidFill>
                <a:cs typeface="Arial" charset="0"/>
              </a:rPr>
              <a:t> Réparation des Dégâts Causés (par entreprises, en cas de Coupe Illégale).</a:t>
            </a:r>
          </a:p>
          <a:p>
            <a:pPr algn="just" defTabSz="912813">
              <a:buFont typeface="Arial" charset="0"/>
              <a:buChar char="•"/>
            </a:pPr>
            <a:r>
              <a:rPr lang="fr-FR" dirty="0">
                <a:solidFill>
                  <a:srgbClr val="6600CC"/>
                </a:solidFill>
                <a:cs typeface="Arial" charset="0"/>
              </a:rPr>
              <a:t>Education et Conscientisation des Acteurs locaux </a:t>
            </a:r>
            <a:r>
              <a:rPr lang="fr-FR" b="0" dirty="0">
                <a:solidFill>
                  <a:srgbClr val="6600CC"/>
                </a:solidFill>
                <a:cs typeface="Arial" charset="0"/>
              </a:rPr>
              <a:t>(*).</a:t>
            </a:r>
          </a:p>
          <a:p>
            <a:pPr algn="just" defTabSz="912813">
              <a:buFont typeface="Arial" charset="0"/>
              <a:buChar char="•"/>
            </a:pPr>
            <a:r>
              <a:rPr lang="fr-FR" b="0" dirty="0">
                <a:solidFill>
                  <a:srgbClr val="6600CC"/>
                </a:solidFill>
                <a:cs typeface="Arial" charset="0"/>
              </a:rPr>
              <a:t>Appel aux organismes de la Protection de l'Environnement, internationaux ou étatiques, pour aider à la mise en place des mesures de protection, des salaires... (°).</a:t>
            </a:r>
          </a:p>
          <a:p>
            <a:pPr algn="just" defTabSz="912813">
              <a:buFont typeface="Arial" charset="0"/>
              <a:buChar char="•"/>
            </a:pPr>
            <a:r>
              <a:rPr lang="fr-FR" dirty="0">
                <a:solidFill>
                  <a:srgbClr val="6600CC"/>
                </a:solidFill>
                <a:cs typeface="Arial" charset="0"/>
              </a:rPr>
              <a:t>Création de Sources de Revenu de remplacement.</a:t>
            </a:r>
          </a:p>
          <a:p>
            <a:pPr algn="just" defTabSz="912813">
              <a:buFont typeface="Arial" charset="0"/>
              <a:buChar char="•"/>
            </a:pPr>
            <a:r>
              <a:rPr lang="fr-FR" dirty="0">
                <a:solidFill>
                  <a:srgbClr val="6600CC"/>
                </a:solidFill>
                <a:cs typeface="Arial" charset="0"/>
              </a:rPr>
              <a:t>Soutien des marchés locaux.</a:t>
            </a:r>
          </a:p>
          <a:p>
            <a:pPr algn="just" defTabSz="912813">
              <a:buFont typeface="Arial" charset="0"/>
              <a:buChar char="•"/>
            </a:pPr>
            <a:r>
              <a:rPr lang="fr-FR" b="0" dirty="0">
                <a:solidFill>
                  <a:srgbClr val="6600CC"/>
                </a:solidFill>
                <a:cs typeface="Arial" charset="0"/>
              </a:rPr>
              <a:t>Protection et Prévention de l'Erosion et du Ravinement (°°).</a:t>
            </a:r>
          </a:p>
          <a:p>
            <a:pPr defTabSz="912813"/>
            <a:endParaRPr lang="fr-FR" sz="1200" b="0" dirty="0">
              <a:solidFill>
                <a:srgbClr val="6600CC"/>
              </a:solidFill>
              <a:cs typeface="Arial" charset="0"/>
            </a:endParaRPr>
          </a:p>
          <a:p>
            <a:pPr defTabSz="912813"/>
            <a:r>
              <a:rPr lang="fr-FR" sz="1200" b="0" dirty="0">
                <a:solidFill>
                  <a:srgbClr val="6600CC"/>
                </a:solidFill>
                <a:cs typeface="Arial" charset="0"/>
              </a:rPr>
              <a:t>(°) idées de la </a:t>
            </a:r>
            <a:r>
              <a:rPr lang="fr-FR" sz="1200" b="0" dirty="0">
                <a:solidFill>
                  <a:srgbClr val="6600CC"/>
                </a:solidFill>
              </a:rPr>
              <a:t>© Fondation SEGUIN (Haïti), </a:t>
            </a:r>
            <a:r>
              <a:rPr lang="fr-FR" sz="1200" b="0" dirty="0">
                <a:solidFill>
                  <a:srgbClr val="6600CC"/>
                </a:solidFill>
                <a:hlinkClick r:id="rId2"/>
              </a:rPr>
              <a:t>http://www.fondationseguin.org/deforest.html</a:t>
            </a:r>
            <a:r>
              <a:rPr lang="fr-FR" sz="1200" b="0" dirty="0">
                <a:solidFill>
                  <a:srgbClr val="6600CC"/>
                </a:solidFill>
              </a:rPr>
              <a:t> </a:t>
            </a:r>
          </a:p>
          <a:p>
            <a:pPr defTabSz="912813"/>
            <a:r>
              <a:rPr lang="fr-FR" sz="1200" b="0" dirty="0">
                <a:solidFill>
                  <a:srgbClr val="6600CC"/>
                </a:solidFill>
                <a:cs typeface="Arial" charset="0"/>
              </a:rPr>
              <a:t>(°°) Sur le modèle du programme de lutte anti-érosion (PLAE) à Madagascar  (</a:t>
            </a:r>
            <a:r>
              <a:rPr lang="fr-FR" sz="1200" b="0" dirty="0">
                <a:solidFill>
                  <a:srgbClr val="6600CC"/>
                </a:solidFill>
                <a:cs typeface="Arial" charset="0"/>
                <a:hlinkClick r:id="rId3"/>
              </a:rPr>
              <a:t>www.plae-mada.com</a:t>
            </a:r>
            <a:r>
              <a:rPr lang="fr-FR" sz="1200" b="0" dirty="0">
                <a:solidFill>
                  <a:srgbClr val="6600CC"/>
                </a:solidFill>
                <a:cs typeface="Arial" charset="0"/>
              </a:rPr>
              <a:t>).</a:t>
            </a:r>
          </a:p>
          <a:p>
            <a:pPr defTabSz="912813"/>
            <a:r>
              <a:rPr lang="fr-FR" sz="1200" b="0" dirty="0">
                <a:solidFill>
                  <a:srgbClr val="6600CC"/>
                </a:solidFill>
                <a:cs typeface="Arial" charset="0"/>
              </a:rPr>
              <a:t>(*) Acteurs locaux : a) Paysans cultivateurs, b) charbonniers, b2) fabricants de chaux ou de briques, c) forestiers, scieurs de planches, c2) menuisiers  locaux, c3) sculpteurs sur bois (utilisant des bois précieux), d) Réseaux de Distribution et de Vente (de Charbons de bois, de Planches, de Chaux, de Chandelles en "bois pin " etc. ), e) politiciens locaux ou nationaux.</a:t>
            </a:r>
          </a:p>
        </p:txBody>
      </p:sp>
    </p:spTree>
    <p:extLst>
      <p:ext uri="{BB962C8B-B14F-4D97-AF65-F5344CB8AC3E}">
        <p14:creationId xmlns:p14="http://schemas.microsoft.com/office/powerpoint/2010/main" val="1487231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C630D3-6564-4688-8537-26EEAEA192D9}"/>
              </a:ext>
            </a:extLst>
          </p:cNvPr>
          <p:cNvSpPr>
            <a:spLocks noChangeArrowheads="1"/>
          </p:cNvSpPr>
          <p:nvPr/>
        </p:nvSpPr>
        <p:spPr bwMode="auto">
          <a:xfrm>
            <a:off x="132242" y="222619"/>
            <a:ext cx="8856663"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fr-FR" u="sng" dirty="0">
                <a:solidFill>
                  <a:srgbClr val="6600CC"/>
                </a:solidFill>
                <a:cs typeface="Arial" charset="0"/>
              </a:rPr>
              <a:t>Solutions proposées (suite)</a:t>
            </a:r>
            <a:endParaRPr lang="fr-FR" dirty="0">
              <a:solidFill>
                <a:srgbClr val="6600CC"/>
              </a:solidFill>
              <a:cs typeface="Arial" charset="0"/>
            </a:endParaRPr>
          </a:p>
          <a:p>
            <a:pPr defTabSz="912813"/>
            <a:endParaRPr lang="fr-FR" b="0" dirty="0">
              <a:solidFill>
                <a:srgbClr val="6600CC"/>
              </a:solidFill>
              <a:cs typeface="Arial" charset="0"/>
            </a:endParaRPr>
          </a:p>
          <a:p>
            <a:pPr algn="just" defTabSz="912813">
              <a:buFont typeface="Arial" charset="0"/>
              <a:buChar char="•"/>
            </a:pPr>
            <a:r>
              <a:rPr lang="fr-FR" b="0" dirty="0">
                <a:solidFill>
                  <a:srgbClr val="6600CC"/>
                </a:solidFill>
                <a:cs typeface="Arial" charset="0"/>
              </a:rPr>
              <a:t> salaires décents pour les gardes et les policiers locaux protégeant la forêt.</a:t>
            </a:r>
          </a:p>
          <a:p>
            <a:pPr algn="just" defTabSz="912813">
              <a:buFont typeface="Arial" charset="0"/>
              <a:buChar char="•"/>
            </a:pPr>
            <a:r>
              <a:rPr lang="fr-FR" b="0" dirty="0">
                <a:solidFill>
                  <a:srgbClr val="6600CC"/>
                </a:solidFill>
                <a:cs typeface="Arial" charset="0"/>
              </a:rPr>
              <a:t>Protection et Inventaire des Espèces Endémiques et cartographie des forêts et de la localisation de ces espèces (par biologistes ou gardes motivés et formés).</a:t>
            </a:r>
          </a:p>
          <a:p>
            <a:pPr algn="just" defTabSz="912813">
              <a:buFont typeface="Arial" charset="0"/>
              <a:buChar char="•"/>
            </a:pPr>
            <a:r>
              <a:rPr lang="fr-FR" b="0" dirty="0">
                <a:solidFill>
                  <a:srgbClr val="6600CC"/>
                </a:solidFill>
                <a:cs typeface="Arial" charset="0"/>
              </a:rPr>
              <a:t>Etablissement d’un cadastre et contrôle des arbres des forêts et des coupes.</a:t>
            </a:r>
          </a:p>
          <a:p>
            <a:pPr algn="just" defTabSz="912813">
              <a:buFont typeface="Arial" charset="0"/>
              <a:buChar char="•"/>
            </a:pPr>
            <a:r>
              <a:rPr lang="fr-FR" b="0" dirty="0">
                <a:solidFill>
                  <a:srgbClr val="6600CC"/>
                </a:solidFill>
                <a:cs typeface="Arial" charset="0"/>
              </a:rPr>
              <a:t>Intégration (de la protection de la forêt…) dans un plan d’aménagement du territoire.</a:t>
            </a:r>
          </a:p>
          <a:p>
            <a:pPr algn="just" defTabSz="912813">
              <a:buFont typeface="Arial" charset="0"/>
              <a:buChar char="•"/>
            </a:pPr>
            <a:r>
              <a:rPr lang="fr-FR" b="0" dirty="0">
                <a:solidFill>
                  <a:srgbClr val="6600CC"/>
                </a:solidFill>
                <a:cs typeface="Arial" charset="0"/>
              </a:rPr>
              <a:t>Planification de sa gestion et mise en place d’un système de contrôle des objectifs.</a:t>
            </a:r>
          </a:p>
          <a:p>
            <a:pPr algn="just" defTabSz="912813">
              <a:buFont typeface="Arial" charset="0"/>
              <a:buChar char="•"/>
            </a:pPr>
            <a:r>
              <a:rPr lang="fr-FR" b="0" dirty="0">
                <a:solidFill>
                  <a:srgbClr val="6600CC"/>
                </a:solidFill>
                <a:cs typeface="Arial" charset="0"/>
              </a:rPr>
              <a:t>Sécurisation juridique: 1) statut des forêts, 2) des droits autochtones, 3) protection contre le brevet du vivant (*).</a:t>
            </a:r>
          </a:p>
          <a:p>
            <a:pPr algn="just" defTabSz="912813">
              <a:buFont typeface="Arial" charset="0"/>
              <a:buChar char="•"/>
            </a:pPr>
            <a:r>
              <a:rPr lang="fr-FR" b="0" dirty="0">
                <a:solidFill>
                  <a:srgbClr val="6600CC"/>
                </a:solidFill>
                <a:cs typeface="Arial" charset="0"/>
              </a:rPr>
              <a:t>Sensibilisation, à terme, des consommateurs des pays riches (au label SFC etc.).</a:t>
            </a:r>
          </a:p>
          <a:p>
            <a:pPr defTabSz="912813"/>
            <a:endParaRPr lang="fr-FR" sz="1200" b="0" dirty="0">
              <a:solidFill>
                <a:srgbClr val="6600CC"/>
              </a:solidFill>
              <a:cs typeface="Arial" charset="0"/>
            </a:endParaRPr>
          </a:p>
          <a:p>
            <a:pPr defTabSz="912813"/>
            <a:r>
              <a:rPr lang="fr-FR" sz="1200" b="0" dirty="0">
                <a:solidFill>
                  <a:srgbClr val="6600CC"/>
                </a:solidFill>
                <a:cs typeface="Arial" charset="0"/>
              </a:rPr>
              <a:t>(*) sur le modèle de l’action ou avec l’aide de l’ONG « </a:t>
            </a:r>
            <a:r>
              <a:rPr lang="fr-FR" sz="1200" i="1" dirty="0">
                <a:solidFill>
                  <a:srgbClr val="6600CC"/>
                </a:solidFill>
                <a:cs typeface="Arial" charset="0"/>
              </a:rPr>
              <a:t>Nomad RSI</a:t>
            </a:r>
            <a:r>
              <a:rPr lang="fr-FR" sz="1200" b="0" dirty="0">
                <a:solidFill>
                  <a:srgbClr val="6600CC"/>
                </a:solidFill>
                <a:cs typeface="Arial" charset="0"/>
              </a:rPr>
              <a:t> » dirigé par Laurent </a:t>
            </a:r>
            <a:r>
              <a:rPr lang="fr-FR" sz="1200" b="0" dirty="0" err="1">
                <a:solidFill>
                  <a:srgbClr val="6600CC"/>
                </a:solidFill>
                <a:cs typeface="Arial" charset="0"/>
              </a:rPr>
              <a:t>Pordié</a:t>
            </a:r>
            <a:r>
              <a:rPr lang="fr-FR" sz="1200" b="0" dirty="0">
                <a:solidFill>
                  <a:srgbClr val="6600CC"/>
                </a:solidFill>
                <a:cs typeface="Arial" charset="0"/>
              </a:rPr>
              <a:t>, </a:t>
            </a:r>
            <a:r>
              <a:rPr lang="fr-FR" sz="1200" b="0" dirty="0">
                <a:solidFill>
                  <a:srgbClr val="6600CC"/>
                </a:solidFill>
                <a:cs typeface="Arial" charset="0"/>
                <a:hlinkClick r:id="rId2"/>
              </a:rPr>
              <a:t>www.nomadrsi.org</a:t>
            </a:r>
            <a:r>
              <a:rPr lang="fr-FR" sz="1200" b="0" dirty="0">
                <a:solidFill>
                  <a:srgbClr val="6600CC"/>
                </a:solidFill>
                <a:cs typeface="Arial" charset="0"/>
              </a:rPr>
              <a:t> </a:t>
            </a:r>
          </a:p>
          <a:p>
            <a:pPr defTabSz="912813"/>
            <a:r>
              <a:rPr lang="fr-FR" sz="1200" b="0" dirty="0">
                <a:solidFill>
                  <a:srgbClr val="6600CC"/>
                </a:solidFill>
                <a:cs typeface="Arial" charset="0"/>
              </a:rPr>
              <a:t>(cette ONG </a:t>
            </a:r>
            <a:r>
              <a:rPr lang="fr-FR" sz="1200" b="0" dirty="0">
                <a:solidFill>
                  <a:srgbClr val="6600CC"/>
                </a:solidFill>
              </a:rPr>
              <a:t>organise de séminaires de formation et la protection des droits indigènes relatifs aux ressources biologiques). </a:t>
            </a:r>
            <a:endParaRPr lang="fr-FR" sz="1200" b="0" dirty="0">
              <a:solidFill>
                <a:srgbClr val="6600CC"/>
              </a:solidFill>
              <a:cs typeface="Arial" charset="0"/>
            </a:endParaRPr>
          </a:p>
        </p:txBody>
      </p:sp>
    </p:spTree>
    <p:extLst>
      <p:ext uri="{BB962C8B-B14F-4D97-AF65-F5344CB8AC3E}">
        <p14:creationId xmlns:p14="http://schemas.microsoft.com/office/powerpoint/2010/main" val="190762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70EA00-4B4E-4C5B-9AB0-DD51C4BBBFAD}"/>
              </a:ext>
            </a:extLst>
          </p:cNvPr>
          <p:cNvSpPr>
            <a:spLocks noChangeArrowheads="1"/>
          </p:cNvSpPr>
          <p:nvPr/>
        </p:nvSpPr>
        <p:spPr bwMode="auto">
          <a:xfrm>
            <a:off x="408689" y="196850"/>
            <a:ext cx="8856663"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fr-FR" u="sng" dirty="0">
                <a:solidFill>
                  <a:srgbClr val="6600CC"/>
                </a:solidFill>
                <a:cs typeface="Arial" charset="0"/>
              </a:rPr>
              <a:t>Solutions proposées (suite)</a:t>
            </a:r>
            <a:endParaRPr lang="fr-FR" dirty="0">
              <a:solidFill>
                <a:srgbClr val="6600CC"/>
              </a:solidFill>
              <a:cs typeface="Arial" charset="0"/>
            </a:endParaRPr>
          </a:p>
          <a:p>
            <a:pPr defTabSz="912813"/>
            <a:endParaRPr lang="fr-FR" b="0" dirty="0">
              <a:solidFill>
                <a:srgbClr val="6600CC"/>
              </a:solidFill>
              <a:cs typeface="Arial" charset="0"/>
            </a:endParaRPr>
          </a:p>
          <a:p>
            <a:pPr defTabSz="912813">
              <a:buFont typeface="Symbol" pitchFamily="18" charset="2"/>
              <a:buChar char="Þ"/>
            </a:pPr>
            <a:r>
              <a:rPr lang="fr-FR" b="0" i="1" dirty="0">
                <a:solidFill>
                  <a:srgbClr val="FF6600"/>
                </a:solidFill>
                <a:cs typeface="Arial" charset="0"/>
              </a:rPr>
              <a:t>Propositions plus délicates :</a:t>
            </a:r>
          </a:p>
          <a:p>
            <a:pPr algn="just" defTabSz="912813"/>
            <a:endParaRPr lang="fr-FR" b="0" i="1" dirty="0">
              <a:solidFill>
                <a:srgbClr val="FF6600"/>
              </a:solidFill>
              <a:cs typeface="Arial" charset="0"/>
            </a:endParaRPr>
          </a:p>
          <a:p>
            <a:pPr algn="just" defTabSz="912813">
              <a:buFont typeface="Wingdings" pitchFamily="2" charset="2"/>
              <a:buChar char="§"/>
            </a:pPr>
            <a:r>
              <a:rPr lang="fr-FR" b="0" dirty="0">
                <a:solidFill>
                  <a:srgbClr val="6600CC"/>
                </a:solidFill>
                <a:cs typeface="Arial" charset="0"/>
              </a:rPr>
              <a:t>Contrôle des industries exportatrices (dans les pays pauvres) (°).</a:t>
            </a:r>
          </a:p>
          <a:p>
            <a:pPr algn="just" defTabSz="912813">
              <a:buFont typeface="Wingdings" pitchFamily="2" charset="2"/>
              <a:buChar char="§"/>
            </a:pPr>
            <a:r>
              <a:rPr lang="fr-FR" b="0" dirty="0">
                <a:solidFill>
                  <a:srgbClr val="6600CC"/>
                </a:solidFill>
                <a:cs typeface="Arial" charset="0"/>
              </a:rPr>
              <a:t>Contrôle des « </a:t>
            </a:r>
            <a:r>
              <a:rPr lang="fr-FR" b="0" i="1" dirty="0">
                <a:solidFill>
                  <a:srgbClr val="6600CC"/>
                </a:solidFill>
                <a:cs typeface="Arial" charset="0"/>
              </a:rPr>
              <a:t>front pionniers</a:t>
            </a:r>
            <a:r>
              <a:rPr lang="fr-FR" b="0" dirty="0">
                <a:solidFill>
                  <a:srgbClr val="6600CC"/>
                </a:solidFill>
                <a:cs typeface="Arial" charset="0"/>
              </a:rPr>
              <a:t> » dédiés aux cultures d’exportation.</a:t>
            </a:r>
          </a:p>
          <a:p>
            <a:pPr algn="just" defTabSz="912813">
              <a:buFont typeface="Wingdings" pitchFamily="2" charset="2"/>
              <a:buChar char="§"/>
            </a:pPr>
            <a:r>
              <a:rPr lang="fr-FR" b="0" dirty="0">
                <a:solidFill>
                  <a:srgbClr val="6600CC"/>
                </a:solidFill>
                <a:cs typeface="Arial" charset="0"/>
              </a:rPr>
              <a:t>Redistributions foncières (comme dans le cas du Brésil et de certains pays d’Amérique du Sud…).</a:t>
            </a:r>
            <a:endParaRPr lang="fr-FR" b="0" i="1" dirty="0">
              <a:solidFill>
                <a:srgbClr val="FF6600"/>
              </a:solidFill>
              <a:cs typeface="Arial" charset="0"/>
            </a:endParaRPr>
          </a:p>
          <a:p>
            <a:pPr algn="just" defTabSz="912813">
              <a:buFont typeface="Wingdings" pitchFamily="2" charset="2"/>
              <a:buChar char="§"/>
            </a:pPr>
            <a:r>
              <a:rPr lang="fr-FR" b="0" dirty="0">
                <a:solidFill>
                  <a:srgbClr val="6600CC"/>
                </a:solidFill>
                <a:cs typeface="Arial" charset="0"/>
              </a:rPr>
              <a:t>Instaurer un taxe sur la déforestation (à l’exemple de la taxe carbone).</a:t>
            </a:r>
          </a:p>
          <a:p>
            <a:pPr defTabSz="912813"/>
            <a:endParaRPr lang="fr-FR" b="0" dirty="0">
              <a:solidFill>
                <a:srgbClr val="6600CC"/>
              </a:solidFill>
              <a:cs typeface="Arial" charset="0"/>
            </a:endParaRPr>
          </a:p>
          <a:p>
            <a:pPr defTabSz="912813"/>
            <a:r>
              <a:rPr lang="fr-FR" sz="1200" b="0" dirty="0">
                <a:solidFill>
                  <a:srgbClr val="6600CC"/>
                </a:solidFill>
                <a:cs typeface="Arial" charset="0"/>
              </a:rPr>
              <a:t>(°) Contrôles, par les douanes (?) des marchandises transportés, des stocks, des livres de compte des ces industries (industries du bois (</a:t>
            </a:r>
            <a:r>
              <a:rPr lang="fr-FR" sz="1200" b="0" dirty="0" err="1">
                <a:solidFill>
                  <a:srgbClr val="6600CC"/>
                </a:solidFill>
                <a:cs typeface="Arial" charset="0"/>
              </a:rPr>
              <a:t>agroforestières</a:t>
            </a:r>
            <a:r>
              <a:rPr lang="fr-FR" sz="1200" b="0" dirty="0">
                <a:solidFill>
                  <a:srgbClr val="6600CC"/>
                </a:solidFill>
                <a:cs typeface="Arial" charset="0"/>
              </a:rPr>
              <a:t>), minières, agroalimentaires, éleveurs ou sociétés à la tête de grands élevages de bovins …).</a:t>
            </a:r>
          </a:p>
        </p:txBody>
      </p:sp>
    </p:spTree>
    <p:extLst>
      <p:ext uri="{BB962C8B-B14F-4D97-AF65-F5344CB8AC3E}">
        <p14:creationId xmlns:p14="http://schemas.microsoft.com/office/powerpoint/2010/main" val="289587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7">
            <a:extLst>
              <a:ext uri="{FF2B5EF4-FFF2-40B4-BE49-F238E27FC236}">
                <a16:creationId xmlns:a16="http://schemas.microsoft.com/office/drawing/2014/main" id="{D6224416-EA86-4E99-A6FC-CDC84F609A7D}"/>
              </a:ext>
            </a:extLst>
          </p:cNvPr>
          <p:cNvSpPr txBox="1">
            <a:spLocks noChangeArrowheads="1"/>
          </p:cNvSpPr>
          <p:nvPr/>
        </p:nvSpPr>
        <p:spPr bwMode="auto">
          <a:xfrm>
            <a:off x="174772" y="258762"/>
            <a:ext cx="98623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2000" u="sng" dirty="0">
                <a:solidFill>
                  <a:srgbClr val="6600CC"/>
                </a:solidFill>
                <a:cs typeface="Arial" charset="0"/>
              </a:rPr>
              <a:t>Solutions proposées (suite &amp; fin)</a:t>
            </a:r>
            <a:endParaRPr lang="fr-FR" sz="2000" dirty="0">
              <a:solidFill>
                <a:srgbClr val="6600CC"/>
              </a:solidFill>
              <a:cs typeface="Arial" charset="0"/>
            </a:endParaRPr>
          </a:p>
          <a:p>
            <a:pPr algn="just" eaLnBrk="1" hangingPunct="1"/>
            <a:endParaRPr lang="fr-FR" sz="2000" b="0" dirty="0">
              <a:solidFill>
                <a:srgbClr val="6600CC"/>
              </a:solidFill>
              <a:cs typeface="Arial" charset="0"/>
            </a:endParaRPr>
          </a:p>
          <a:p>
            <a:pPr algn="just" eaLnBrk="1" hangingPunct="1"/>
            <a:r>
              <a:rPr lang="fr-FR" sz="2000" b="0" dirty="0">
                <a:solidFill>
                  <a:srgbClr val="6600CC"/>
                </a:solidFill>
                <a:cs typeface="Arial" charset="0"/>
              </a:rPr>
              <a:t>Nous allons donc décrire et examiner toutes ces solutions, dans les pages qui suivent, en analysant les avantages et inconvénients de chacune d’entre elles. </a:t>
            </a:r>
          </a:p>
          <a:p>
            <a:pPr algn="just" eaLnBrk="1" hangingPunct="1"/>
            <a:r>
              <a:rPr lang="fr-FR" sz="2000" b="0" dirty="0">
                <a:solidFill>
                  <a:srgbClr val="6600CC"/>
                </a:solidFill>
                <a:cs typeface="Arial" charset="0"/>
              </a:rPr>
              <a:t>Et nous verrons si certaines solutions sont de « vraies bonnes idées » ou, au contraire, de « fausses bonnes idées ».</a:t>
            </a:r>
          </a:p>
          <a:p>
            <a:pPr algn="just" eaLnBrk="1" hangingPunct="1"/>
            <a:r>
              <a:rPr lang="fr-FR" sz="2000" b="0" dirty="0">
                <a:solidFill>
                  <a:srgbClr val="6600CC"/>
                </a:solidFill>
                <a:cs typeface="Arial" charset="0"/>
              </a:rPr>
              <a:t>Nous analyserons si ces solutions sont faisables ? Quels sont les obstacles en particuliers financiers ou humains ? Comment mesurer le succès de telles ou telles solutions ?</a:t>
            </a:r>
          </a:p>
        </p:txBody>
      </p:sp>
    </p:spTree>
    <p:extLst>
      <p:ext uri="{BB962C8B-B14F-4D97-AF65-F5344CB8AC3E}">
        <p14:creationId xmlns:p14="http://schemas.microsoft.com/office/powerpoint/2010/main" val="264180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9" descr="576-1.jpg">
            <a:extLst>
              <a:ext uri="{FF2B5EF4-FFF2-40B4-BE49-F238E27FC236}">
                <a16:creationId xmlns:a16="http://schemas.microsoft.com/office/drawing/2014/main" id="{0762BC37-CCF9-4BD5-A040-BCF8B56C28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5090" y="3394777"/>
            <a:ext cx="1262063"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0" descr="bambou8.jpg">
            <a:extLst>
              <a:ext uri="{FF2B5EF4-FFF2-40B4-BE49-F238E27FC236}">
                <a16:creationId xmlns:a16="http://schemas.microsoft.com/office/drawing/2014/main" id="{704F840B-DBF3-4321-8CB4-8AB24A4844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465" y="3394777"/>
            <a:ext cx="14716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7">
            <a:extLst>
              <a:ext uri="{FF2B5EF4-FFF2-40B4-BE49-F238E27FC236}">
                <a16:creationId xmlns:a16="http://schemas.microsoft.com/office/drawing/2014/main" id="{C9E3C6F6-93F6-4C97-9676-1B684DA3C5D4}"/>
              </a:ext>
            </a:extLst>
          </p:cNvPr>
          <p:cNvSpPr txBox="1">
            <a:spLocks noChangeArrowheads="1"/>
          </p:cNvSpPr>
          <p:nvPr/>
        </p:nvSpPr>
        <p:spPr bwMode="auto">
          <a:xfrm>
            <a:off x="270465" y="180089"/>
            <a:ext cx="878681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2000" u="sng" dirty="0">
                <a:solidFill>
                  <a:srgbClr val="6600CC"/>
                </a:solidFill>
              </a:rPr>
              <a:t>Solution n°1 : reforester avec des espèces à pousse rapide</a:t>
            </a:r>
          </a:p>
          <a:p>
            <a:pPr eaLnBrk="1" hangingPunct="1"/>
            <a:endParaRPr lang="fr-FR" sz="2000" b="0" dirty="0">
              <a:solidFill>
                <a:srgbClr val="6600CC"/>
              </a:solidFill>
            </a:endParaRPr>
          </a:p>
          <a:p>
            <a:pPr eaLnBrk="1" hangingPunct="1"/>
            <a:r>
              <a:rPr lang="fr-FR" sz="2000" b="0" dirty="0">
                <a:solidFill>
                  <a:srgbClr val="6600CC"/>
                </a:solidFill>
              </a:rPr>
              <a:t>Dans cette partie nous présenterons deux sujets :</a:t>
            </a:r>
          </a:p>
          <a:p>
            <a:pPr eaLnBrk="1" hangingPunct="1"/>
            <a:endParaRPr lang="fr-FR" sz="2000" b="0" dirty="0">
              <a:solidFill>
                <a:srgbClr val="6600CC"/>
              </a:solidFill>
            </a:endParaRPr>
          </a:p>
          <a:p>
            <a:pPr eaLnBrk="1" hangingPunct="1">
              <a:buFont typeface="Arial" charset="0"/>
              <a:buChar char="•"/>
            </a:pPr>
            <a:r>
              <a:rPr lang="fr-FR" sz="2000" b="0" dirty="0">
                <a:solidFill>
                  <a:srgbClr val="6600CC"/>
                </a:solidFill>
              </a:rPr>
              <a:t>Sélection de variétés d’arbres à pousse rapide, adaptées aux pays en voie de développement pour la construction, la menuiserie, le chauffage, le fourrage etc.</a:t>
            </a:r>
          </a:p>
          <a:p>
            <a:pPr eaLnBrk="1" hangingPunct="1">
              <a:buFont typeface="Arial" charset="0"/>
              <a:buChar char="•"/>
            </a:pPr>
            <a:r>
              <a:rPr lang="fr-FR" sz="2000" b="0" dirty="0">
                <a:solidFill>
                  <a:srgbClr val="6600CC"/>
                </a:solidFill>
              </a:rPr>
              <a:t>Présentation des techniques de reforestation. </a:t>
            </a:r>
          </a:p>
          <a:p>
            <a:pPr eaLnBrk="1" hangingPunct="1">
              <a:buFont typeface="Arial" charset="0"/>
              <a:buChar char="•"/>
            </a:pPr>
            <a:r>
              <a:rPr lang="fr-FR" sz="2000" b="0" dirty="0">
                <a:solidFill>
                  <a:srgbClr val="6600CC"/>
                </a:solidFill>
              </a:rPr>
              <a:t>Nous aborderons les futaies régulières et irrégulières, leurs avantages et inconvénients respectifs.</a:t>
            </a:r>
          </a:p>
        </p:txBody>
      </p:sp>
    </p:spTree>
    <p:extLst>
      <p:ext uri="{BB962C8B-B14F-4D97-AF65-F5344CB8AC3E}">
        <p14:creationId xmlns:p14="http://schemas.microsoft.com/office/powerpoint/2010/main" val="2070205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7D182D00-646C-44FF-86B9-BE8CC30269BC}"/>
              </a:ext>
            </a:extLst>
          </p:cNvPr>
          <p:cNvSpPr txBox="1">
            <a:spLocks noChangeArrowheads="1"/>
          </p:cNvSpPr>
          <p:nvPr/>
        </p:nvSpPr>
        <p:spPr bwMode="auto">
          <a:xfrm>
            <a:off x="154845" y="3398028"/>
            <a:ext cx="4544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ctr" eaLnBrk="1" hangingPunct="1"/>
            <a:r>
              <a:rPr lang="fr-FR" sz="1200" b="0" dirty="0">
                <a:solidFill>
                  <a:srgbClr val="6600CC"/>
                </a:solidFill>
              </a:rPr>
              <a:t>Déforestation d’une des dernières forêts primaires de l’île </a:t>
            </a:r>
            <a:r>
              <a:rPr lang="en-US" sz="1200" b="0" dirty="0">
                <a:solidFill>
                  <a:srgbClr val="6600CC"/>
                </a:solidFill>
              </a:rPr>
              <a:t>Sainte-Marie, Madagascar. Sept. 2011. Photo: © Benjamin </a:t>
            </a:r>
            <a:r>
              <a:rPr lang="en-US" sz="1200" b="0" dirty="0" err="1">
                <a:solidFill>
                  <a:srgbClr val="6600CC"/>
                </a:solidFill>
              </a:rPr>
              <a:t>Lisan</a:t>
            </a:r>
            <a:endParaRPr lang="en-US" sz="1200" b="0" dirty="0">
              <a:solidFill>
                <a:srgbClr val="6600CC"/>
              </a:solidFill>
            </a:endParaRPr>
          </a:p>
        </p:txBody>
      </p:sp>
      <p:pic>
        <p:nvPicPr>
          <p:cNvPr id="23" name="Image 22">
            <a:extLst>
              <a:ext uri="{FF2B5EF4-FFF2-40B4-BE49-F238E27FC236}">
                <a16:creationId xmlns:a16="http://schemas.microsoft.com/office/drawing/2014/main" id="{2942DDC7-7E59-4371-B421-24666C51BD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324" y="719174"/>
            <a:ext cx="3276600" cy="2463800"/>
          </a:xfrm>
          <a:prstGeom prst="rect">
            <a:avLst/>
          </a:prstGeom>
        </p:spPr>
      </p:pic>
      <p:pic>
        <p:nvPicPr>
          <p:cNvPr id="25" name="Picture 8" descr="TavyTsiribihinaSep2009">
            <a:extLst>
              <a:ext uri="{FF2B5EF4-FFF2-40B4-BE49-F238E27FC236}">
                <a16:creationId xmlns:a16="http://schemas.microsoft.com/office/drawing/2014/main" id="{1F3DDCA1-3957-47A9-93E1-01BB2590B9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784" y="375131"/>
            <a:ext cx="20193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0">
            <a:extLst>
              <a:ext uri="{FF2B5EF4-FFF2-40B4-BE49-F238E27FC236}">
                <a16:creationId xmlns:a16="http://schemas.microsoft.com/office/drawing/2014/main" id="{61D3949B-44DC-4B66-BF6D-42FB920A64F7}"/>
              </a:ext>
            </a:extLst>
          </p:cNvPr>
          <p:cNvSpPr txBox="1">
            <a:spLocks noChangeArrowheads="1"/>
          </p:cNvSpPr>
          <p:nvPr/>
        </p:nvSpPr>
        <p:spPr bwMode="auto">
          <a:xfrm>
            <a:off x="6533884" y="1949931"/>
            <a:ext cx="3495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000" b="0">
                <a:solidFill>
                  <a:srgbClr val="6600CC"/>
                </a:solidFill>
              </a:rPr>
              <a:t>Déforestation à Madagascar : feux d’origine humaines</a:t>
            </a:r>
          </a:p>
          <a:p>
            <a:pPr algn="just" eaLnBrk="1" hangingPunct="1"/>
            <a:r>
              <a:rPr lang="fr-FR" sz="1000" b="0">
                <a:solidFill>
                  <a:srgbClr val="6600CC"/>
                </a:solidFill>
              </a:rPr>
              <a:t>dans la forêt primaire des gorges de la Rivière Tsiribinhina</a:t>
            </a:r>
          </a:p>
          <a:p>
            <a:pPr algn="just" eaLnBrk="1" hangingPunct="1"/>
            <a:r>
              <a:rPr lang="fr-FR" sz="1000" b="0">
                <a:solidFill>
                  <a:srgbClr val="6600CC"/>
                </a:solidFill>
              </a:rPr>
              <a:t>(Madagascar). Photo prise par l’auteur en septembre 2009.</a:t>
            </a:r>
          </a:p>
        </p:txBody>
      </p:sp>
      <p:sp>
        <p:nvSpPr>
          <p:cNvPr id="29" name="Text Box 11">
            <a:extLst>
              <a:ext uri="{FF2B5EF4-FFF2-40B4-BE49-F238E27FC236}">
                <a16:creationId xmlns:a16="http://schemas.microsoft.com/office/drawing/2014/main" id="{938ED7F1-AF6E-4681-8242-B5A521649B88}"/>
              </a:ext>
            </a:extLst>
          </p:cNvPr>
          <p:cNvSpPr txBox="1">
            <a:spLocks noChangeArrowheads="1"/>
          </p:cNvSpPr>
          <p:nvPr/>
        </p:nvSpPr>
        <p:spPr bwMode="auto">
          <a:xfrm>
            <a:off x="6527534" y="4304193"/>
            <a:ext cx="3495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000" b="0">
                <a:solidFill>
                  <a:srgbClr val="6600CC"/>
                </a:solidFill>
              </a:rPr>
              <a:t>Déforestation à Madagascar : feux d’origine humaines</a:t>
            </a:r>
          </a:p>
          <a:p>
            <a:pPr algn="just" eaLnBrk="1" hangingPunct="1"/>
            <a:r>
              <a:rPr lang="fr-FR" sz="1000" b="0">
                <a:solidFill>
                  <a:srgbClr val="6600CC"/>
                </a:solidFill>
              </a:rPr>
              <a:t>Le long de la RN7 entre Antsirabe et Antananarivo</a:t>
            </a:r>
          </a:p>
          <a:p>
            <a:pPr algn="just" eaLnBrk="1" hangingPunct="1"/>
            <a:r>
              <a:rPr lang="fr-FR" sz="1000" b="0">
                <a:solidFill>
                  <a:srgbClr val="6600CC"/>
                </a:solidFill>
              </a:rPr>
              <a:t>(Madagascar). Photo prise par l’auteur en septembre 2009.</a:t>
            </a:r>
          </a:p>
        </p:txBody>
      </p:sp>
      <p:pic>
        <p:nvPicPr>
          <p:cNvPr id="31" name="Picture 12" descr="TavyLongRN7_Sep2009">
            <a:extLst>
              <a:ext uri="{FF2B5EF4-FFF2-40B4-BE49-F238E27FC236}">
                <a16:creationId xmlns:a16="http://schemas.microsoft.com/office/drawing/2014/main" id="{6DBB477F-E5EE-4CD1-8CD7-33CE79241B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347" y="2732568"/>
            <a:ext cx="19446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a:extLst>
              <a:ext uri="{FF2B5EF4-FFF2-40B4-BE49-F238E27FC236}">
                <a16:creationId xmlns:a16="http://schemas.microsoft.com/office/drawing/2014/main" id="{5ED67A9D-4242-4E5B-9D81-1946E5978956}"/>
              </a:ext>
            </a:extLst>
          </p:cNvPr>
          <p:cNvSpPr txBox="1">
            <a:spLocks noChangeArrowheads="1"/>
          </p:cNvSpPr>
          <p:nvPr/>
        </p:nvSpPr>
        <p:spPr bwMode="auto">
          <a:xfrm>
            <a:off x="6030647" y="1157768"/>
            <a:ext cx="138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 Benjamin Lisan</a:t>
            </a:r>
          </a:p>
        </p:txBody>
      </p:sp>
      <p:sp>
        <p:nvSpPr>
          <p:cNvPr id="35" name="ZoneTexte 13">
            <a:extLst>
              <a:ext uri="{FF2B5EF4-FFF2-40B4-BE49-F238E27FC236}">
                <a16:creationId xmlns:a16="http://schemas.microsoft.com/office/drawing/2014/main" id="{75205DA8-3DB9-4325-952A-4564FA519680}"/>
              </a:ext>
            </a:extLst>
          </p:cNvPr>
          <p:cNvSpPr txBox="1">
            <a:spLocks noChangeArrowheads="1"/>
          </p:cNvSpPr>
          <p:nvPr/>
        </p:nvSpPr>
        <p:spPr bwMode="auto">
          <a:xfrm>
            <a:off x="5957622" y="3245331"/>
            <a:ext cx="13890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 Benjamin Lisan</a:t>
            </a:r>
          </a:p>
        </p:txBody>
      </p:sp>
    </p:spTree>
    <p:extLst>
      <p:ext uri="{BB962C8B-B14F-4D97-AF65-F5344CB8AC3E}">
        <p14:creationId xmlns:p14="http://schemas.microsoft.com/office/powerpoint/2010/main" val="1638167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a:extLst>
              <a:ext uri="{FF2B5EF4-FFF2-40B4-BE49-F238E27FC236}">
                <a16:creationId xmlns:a16="http://schemas.microsoft.com/office/drawing/2014/main" id="{D4649262-4A0A-4185-B23B-9DEF156846E9}"/>
              </a:ext>
            </a:extLst>
          </p:cNvPr>
          <p:cNvSpPr txBox="1">
            <a:spLocks/>
          </p:cNvSpPr>
          <p:nvPr/>
        </p:nvSpPr>
        <p:spPr bwMode="auto">
          <a:xfrm>
            <a:off x="10741542" y="5611332"/>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r" eaLnBrk="1" hangingPunct="1"/>
            <a:fld id="{725AAF83-727E-4AED-8959-02B55ED3B0B7}" type="slidenum">
              <a:rPr lang="fr-FR" sz="1400" b="0">
                <a:latin typeface="Calibri" pitchFamily="34" charset="0"/>
              </a:rPr>
              <a:pPr algn="r" eaLnBrk="1" hangingPunct="1"/>
              <a:t>20</a:t>
            </a:fld>
            <a:endParaRPr lang="fr-FR" sz="1400" b="0">
              <a:latin typeface="Calibri" pitchFamily="34" charset="0"/>
            </a:endParaRPr>
          </a:p>
        </p:txBody>
      </p:sp>
      <p:sp>
        <p:nvSpPr>
          <p:cNvPr id="23" name="Rectangle 2">
            <a:extLst>
              <a:ext uri="{FF2B5EF4-FFF2-40B4-BE49-F238E27FC236}">
                <a16:creationId xmlns:a16="http://schemas.microsoft.com/office/drawing/2014/main" id="{1CDB3C71-62BB-4F5A-87D9-DB59F4FE4F19}"/>
              </a:ext>
            </a:extLst>
          </p:cNvPr>
          <p:cNvSpPr>
            <a:spLocks noChangeArrowheads="1"/>
          </p:cNvSpPr>
          <p:nvPr/>
        </p:nvSpPr>
        <p:spPr bwMode="auto">
          <a:xfrm>
            <a:off x="139847" y="203755"/>
            <a:ext cx="90360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fr-FR" sz="2000" u="sng" dirty="0">
                <a:solidFill>
                  <a:srgbClr val="660066"/>
                </a:solidFill>
                <a:latin typeface="Comic Sans MS" pitchFamily="66" charset="0"/>
              </a:rPr>
              <a:t>Solution n°1: reforester avec des arbres à pousses rapides (suite)</a:t>
            </a:r>
          </a:p>
          <a:p>
            <a:pPr defTabSz="912813"/>
            <a:endParaRPr lang="fr-FR" sz="1600" b="0" dirty="0">
              <a:solidFill>
                <a:srgbClr val="660066"/>
              </a:solidFill>
              <a:latin typeface="Comic Sans MS" pitchFamily="66" charset="0"/>
            </a:endParaRPr>
          </a:p>
          <a:p>
            <a:pPr defTabSz="912813"/>
            <a:r>
              <a:rPr lang="fr-FR" sz="1600" b="0" dirty="0">
                <a:solidFill>
                  <a:srgbClr val="660066"/>
                </a:solidFill>
                <a:latin typeface="Comic Sans MS" pitchFamily="66" charset="0"/>
              </a:rPr>
              <a:t>Une première solution (surtout pour les pays en voie de développement) serait de </a:t>
            </a:r>
            <a:r>
              <a:rPr lang="fr-FR" sz="1600" b="0" dirty="0" err="1">
                <a:solidFill>
                  <a:srgbClr val="660066"/>
                </a:solidFill>
                <a:latin typeface="Comic Sans MS" pitchFamily="66" charset="0"/>
              </a:rPr>
              <a:t>reforester</a:t>
            </a:r>
            <a:r>
              <a:rPr lang="fr-FR" sz="1600" b="0" dirty="0">
                <a:solidFill>
                  <a:srgbClr val="660066"/>
                </a:solidFill>
                <a:latin typeface="Comic Sans MS" pitchFamily="66" charset="0"/>
              </a:rPr>
              <a:t> avec des arbres à pousse rapide (d’autant qu’ils peuvent rapporter de l’argent).</a:t>
            </a:r>
          </a:p>
          <a:p>
            <a:pPr defTabSz="912813"/>
            <a:r>
              <a:rPr lang="fr-FR" sz="1600" b="0" i="1" dirty="0">
                <a:solidFill>
                  <a:srgbClr val="FF0000"/>
                </a:solidFill>
                <a:latin typeface="Comic Sans MS" pitchFamily="66" charset="0"/>
              </a:rPr>
              <a:t>Mais cette solution a des inconvénients pour la biodiversité (voir espèces invasives, plus loin).</a:t>
            </a:r>
          </a:p>
          <a:p>
            <a:pPr defTabSz="912813"/>
            <a:endParaRPr lang="fr-FR" sz="1600" b="0" i="1" dirty="0">
              <a:solidFill>
                <a:srgbClr val="660066"/>
              </a:solidFill>
              <a:latin typeface="Comic Sans MS" pitchFamily="66" charset="0"/>
            </a:endParaRPr>
          </a:p>
          <a:p>
            <a:pPr defTabSz="912813"/>
            <a:r>
              <a:rPr lang="fr-FR" sz="1600" b="0" dirty="0">
                <a:solidFill>
                  <a:srgbClr val="660066"/>
                </a:solidFill>
                <a:latin typeface="Comic Sans MS" pitchFamily="66" charset="0"/>
              </a:rPr>
              <a:t>2) Arbres, arbustes à pousse rapide pour </a:t>
            </a:r>
            <a:r>
              <a:rPr lang="fr-FR" sz="1600" b="0" dirty="0">
                <a:solidFill>
                  <a:srgbClr val="00602B"/>
                </a:solidFill>
                <a:latin typeface="Comic Sans MS" pitchFamily="66" charset="0"/>
              </a:rPr>
              <a:t>climats tempérés à méditerranéens </a:t>
            </a:r>
            <a:r>
              <a:rPr lang="fr-FR" sz="1600" b="0" dirty="0">
                <a:solidFill>
                  <a:srgbClr val="660066"/>
                </a:solidFill>
                <a:latin typeface="Comic Sans MS" pitchFamily="66" charset="0"/>
              </a:rPr>
              <a:t>: </a:t>
            </a:r>
          </a:p>
          <a:p>
            <a:pPr defTabSz="912813"/>
            <a:endParaRPr lang="fr-FR" sz="1600" b="0" dirty="0">
              <a:solidFill>
                <a:srgbClr val="660066"/>
              </a:solidFill>
              <a:latin typeface="Comic Sans MS" pitchFamily="66" charset="0"/>
            </a:endParaRPr>
          </a:p>
          <a:p>
            <a:pPr defTabSz="912813"/>
            <a:r>
              <a:rPr lang="fr-FR" sz="1600" b="0" dirty="0">
                <a:solidFill>
                  <a:srgbClr val="660066"/>
                </a:solidFill>
                <a:latin typeface="Comic Sans MS" pitchFamily="66" charset="0"/>
              </a:rPr>
              <a:t>a) </a:t>
            </a:r>
            <a:r>
              <a:rPr lang="fr-FR" sz="1600" dirty="0">
                <a:solidFill>
                  <a:srgbClr val="660066"/>
                </a:solidFill>
                <a:latin typeface="Comic Sans MS" pitchFamily="66" charset="0"/>
              </a:rPr>
              <a:t>Robinier faux acacia.	</a:t>
            </a:r>
            <a:r>
              <a:rPr lang="fr-FR" sz="1600" b="0" dirty="0">
                <a:solidFill>
                  <a:srgbClr val="660066"/>
                </a:solidFill>
                <a:latin typeface="Comic Sans MS" pitchFamily="66" charset="0"/>
              </a:rPr>
              <a:t>d) </a:t>
            </a:r>
            <a:r>
              <a:rPr lang="fr-FR" sz="1600" dirty="0">
                <a:solidFill>
                  <a:srgbClr val="660066"/>
                </a:solidFill>
                <a:latin typeface="Comic Sans MS" pitchFamily="66" charset="0"/>
              </a:rPr>
              <a:t>Eucalyptus.	</a:t>
            </a:r>
            <a:r>
              <a:rPr lang="fr-FR" sz="1600" b="0" dirty="0">
                <a:solidFill>
                  <a:srgbClr val="660066"/>
                </a:solidFill>
                <a:latin typeface="Comic Sans MS" pitchFamily="66" charset="0"/>
              </a:rPr>
              <a:t>g) </a:t>
            </a:r>
            <a:r>
              <a:rPr lang="fr-FR" sz="1600" dirty="0">
                <a:solidFill>
                  <a:srgbClr val="660066"/>
                </a:solidFill>
                <a:latin typeface="Comic Sans MS" pitchFamily="66" charset="0"/>
              </a:rPr>
              <a:t>Pins.</a:t>
            </a:r>
            <a:endParaRPr lang="fr-FR" sz="1600" b="0" dirty="0">
              <a:solidFill>
                <a:srgbClr val="660066"/>
              </a:solidFill>
              <a:latin typeface="Comic Sans MS" pitchFamily="66" charset="0"/>
            </a:endParaRPr>
          </a:p>
          <a:p>
            <a:pPr defTabSz="912813"/>
            <a:endParaRPr lang="fr-FR" sz="1600" b="0" dirty="0">
              <a:solidFill>
                <a:srgbClr val="660066"/>
              </a:solidFill>
              <a:latin typeface="Comic Sans MS" pitchFamily="66" charset="0"/>
            </a:endParaRPr>
          </a:p>
          <a:p>
            <a:pPr defTabSz="912813"/>
            <a:r>
              <a:rPr lang="fr-FR" sz="1600" b="0" dirty="0">
                <a:solidFill>
                  <a:srgbClr val="660066"/>
                </a:solidFill>
                <a:latin typeface="Comic Sans MS" pitchFamily="66" charset="0"/>
              </a:rPr>
              <a:t>b) </a:t>
            </a:r>
            <a:r>
              <a:rPr lang="fr-FR" sz="1600" dirty="0">
                <a:solidFill>
                  <a:srgbClr val="660066"/>
                </a:solidFill>
                <a:latin typeface="Comic Sans MS" pitchFamily="66" charset="0"/>
              </a:rPr>
              <a:t>Paulownia</a:t>
            </a:r>
            <a:r>
              <a:rPr lang="fr-FR" sz="1600" b="0" dirty="0">
                <a:solidFill>
                  <a:srgbClr val="660066"/>
                </a:solidFill>
                <a:latin typeface="Comic Sans MS" pitchFamily="66" charset="0"/>
              </a:rPr>
              <a:t>.		e) </a:t>
            </a:r>
            <a:r>
              <a:rPr lang="fr-FR" sz="1600" dirty="0">
                <a:solidFill>
                  <a:srgbClr val="660066"/>
                </a:solidFill>
                <a:latin typeface="Comic Sans MS" pitchFamily="66" charset="0"/>
              </a:rPr>
              <a:t>Mûrier</a:t>
            </a:r>
            <a:r>
              <a:rPr lang="fr-FR" sz="1600" b="0" dirty="0">
                <a:solidFill>
                  <a:srgbClr val="660066"/>
                </a:solidFill>
                <a:latin typeface="Comic Sans MS" pitchFamily="66" charset="0"/>
              </a:rPr>
              <a:t>.</a:t>
            </a:r>
          </a:p>
          <a:p>
            <a:pPr defTabSz="912813"/>
            <a:endParaRPr lang="fr-FR" sz="1600" b="0" dirty="0">
              <a:solidFill>
                <a:srgbClr val="660066"/>
              </a:solidFill>
              <a:latin typeface="Comic Sans MS" pitchFamily="66" charset="0"/>
            </a:endParaRPr>
          </a:p>
          <a:p>
            <a:pPr defTabSz="912813"/>
            <a:r>
              <a:rPr lang="fr-FR" sz="1600" b="0" dirty="0">
                <a:solidFill>
                  <a:srgbClr val="660066"/>
                </a:solidFill>
                <a:latin typeface="Comic Sans MS" pitchFamily="66" charset="0"/>
              </a:rPr>
              <a:t>c) </a:t>
            </a:r>
            <a:r>
              <a:rPr lang="fr-FR" sz="1600" dirty="0">
                <a:solidFill>
                  <a:srgbClr val="660066"/>
                </a:solidFill>
                <a:latin typeface="Comic Sans MS" pitchFamily="66" charset="0"/>
              </a:rPr>
              <a:t>Bambou géant.	          </a:t>
            </a:r>
            <a:r>
              <a:rPr lang="fr-FR" sz="1600" b="0" dirty="0">
                <a:solidFill>
                  <a:srgbClr val="660066"/>
                </a:solidFill>
                <a:latin typeface="Comic Sans MS" pitchFamily="66" charset="0"/>
              </a:rPr>
              <a:t>f)</a:t>
            </a:r>
            <a:r>
              <a:rPr lang="fr-FR" sz="1600" dirty="0">
                <a:solidFill>
                  <a:srgbClr val="660066"/>
                </a:solidFill>
                <a:latin typeface="Comic Sans MS" pitchFamily="66" charset="0"/>
              </a:rPr>
              <a:t> Saule etc.</a:t>
            </a:r>
          </a:p>
          <a:p>
            <a:pPr defTabSz="912813"/>
            <a:endParaRPr lang="fr-FR" sz="1600" dirty="0">
              <a:solidFill>
                <a:srgbClr val="660066"/>
              </a:solidFill>
              <a:latin typeface="Comic Sans MS" pitchFamily="66" charset="0"/>
            </a:endParaRPr>
          </a:p>
          <a:p>
            <a:pPr defTabSz="912813"/>
            <a:r>
              <a:rPr lang="fr-FR" sz="1600" b="0" dirty="0">
                <a:solidFill>
                  <a:srgbClr val="660066"/>
                </a:solidFill>
                <a:latin typeface="Comic Sans MS" pitchFamily="66" charset="0"/>
              </a:rPr>
              <a:t>2) Arbres, arbustes à développements rapides pour </a:t>
            </a:r>
            <a:r>
              <a:rPr lang="fr-FR" sz="1600" b="0" dirty="0">
                <a:solidFill>
                  <a:srgbClr val="E46C0A"/>
                </a:solidFill>
                <a:latin typeface="Comic Sans MS" pitchFamily="66" charset="0"/>
              </a:rPr>
              <a:t>climats semi-arides &amp; arides </a:t>
            </a:r>
            <a:r>
              <a:rPr lang="fr-FR" sz="1600" b="0" dirty="0">
                <a:solidFill>
                  <a:srgbClr val="660066"/>
                </a:solidFill>
                <a:latin typeface="Comic Sans MS" pitchFamily="66" charset="0"/>
              </a:rPr>
              <a:t>: </a:t>
            </a:r>
          </a:p>
          <a:p>
            <a:pPr defTabSz="912813"/>
            <a:endParaRPr lang="fr-FR" sz="1600" b="0" dirty="0">
              <a:solidFill>
                <a:srgbClr val="660066"/>
              </a:solidFill>
              <a:latin typeface="Comic Sans MS" pitchFamily="66" charset="0"/>
            </a:endParaRPr>
          </a:p>
          <a:p>
            <a:pPr defTabSz="912813"/>
            <a:r>
              <a:rPr lang="fr-FR" sz="1600" i="1" dirty="0">
                <a:solidFill>
                  <a:srgbClr val="660066"/>
                </a:solidFill>
                <a:latin typeface="Comic Sans MS" pitchFamily="66" charset="0"/>
              </a:rPr>
              <a:t>h) </a:t>
            </a:r>
            <a:r>
              <a:rPr lang="fr-FR" sz="1600" i="1" dirty="0" err="1">
                <a:solidFill>
                  <a:srgbClr val="660066"/>
                </a:solidFill>
                <a:latin typeface="Comic Sans MS" pitchFamily="66" charset="0"/>
              </a:rPr>
              <a:t>Moringa</a:t>
            </a:r>
            <a:r>
              <a:rPr lang="fr-FR" sz="1600" i="1" dirty="0">
                <a:solidFill>
                  <a:srgbClr val="660066"/>
                </a:solidFill>
                <a:latin typeface="Comic Sans MS" pitchFamily="66" charset="0"/>
              </a:rPr>
              <a:t> </a:t>
            </a:r>
            <a:r>
              <a:rPr lang="fr-FR" sz="1600" i="1" dirty="0" err="1">
                <a:solidFill>
                  <a:srgbClr val="660066"/>
                </a:solidFill>
                <a:latin typeface="Comic Sans MS" pitchFamily="66" charset="0"/>
              </a:rPr>
              <a:t>oleifera</a:t>
            </a:r>
            <a:r>
              <a:rPr lang="fr-FR" sz="1600" i="1" dirty="0">
                <a:solidFill>
                  <a:srgbClr val="660066"/>
                </a:solidFill>
                <a:latin typeface="Comic Sans MS" pitchFamily="66" charset="0"/>
              </a:rPr>
              <a:t> ou "</a:t>
            </a:r>
            <a:r>
              <a:rPr lang="fr-FR" sz="1600" i="1" dirty="0" err="1">
                <a:solidFill>
                  <a:srgbClr val="660066"/>
                </a:solidFill>
                <a:latin typeface="Comic Sans MS" pitchFamily="66" charset="0"/>
              </a:rPr>
              <a:t>Néverdier</a:t>
            </a:r>
            <a:r>
              <a:rPr lang="fr-FR" sz="1600" i="1" dirty="0">
                <a:solidFill>
                  <a:srgbClr val="660066"/>
                </a:solidFill>
                <a:latin typeface="Comic Sans MS" pitchFamily="66" charset="0"/>
              </a:rPr>
              <a:t>".</a:t>
            </a:r>
          </a:p>
          <a:p>
            <a:pPr defTabSz="912813"/>
            <a:endParaRPr lang="fr-FR" sz="1600" i="1" dirty="0">
              <a:solidFill>
                <a:srgbClr val="660066"/>
              </a:solidFill>
              <a:latin typeface="Comic Sans MS" pitchFamily="66" charset="0"/>
            </a:endParaRPr>
          </a:p>
          <a:p>
            <a:pPr defTabSz="912813"/>
            <a:r>
              <a:rPr lang="fr-FR" sz="1600" i="1" dirty="0">
                <a:solidFill>
                  <a:srgbClr val="660066"/>
                </a:solidFill>
                <a:latin typeface="Comic Sans MS" pitchFamily="66" charset="0"/>
              </a:rPr>
              <a:t>i) Acacia </a:t>
            </a:r>
            <a:r>
              <a:rPr lang="fr-FR" sz="1600" i="1" dirty="0" err="1">
                <a:solidFill>
                  <a:srgbClr val="660066"/>
                </a:solidFill>
                <a:latin typeface="Comic Sans MS" pitchFamily="66" charset="0"/>
              </a:rPr>
              <a:t>Raddiana</a:t>
            </a:r>
            <a:r>
              <a:rPr lang="fr-FR" sz="1600" i="1" dirty="0">
                <a:solidFill>
                  <a:srgbClr val="660066"/>
                </a:solidFill>
                <a:latin typeface="Comic Sans MS" pitchFamily="66" charset="0"/>
              </a:rPr>
              <a:t>.</a:t>
            </a:r>
          </a:p>
          <a:p>
            <a:pPr defTabSz="912813"/>
            <a:endParaRPr lang="fr-FR" sz="1600" i="1" dirty="0">
              <a:solidFill>
                <a:srgbClr val="660066"/>
              </a:solidFill>
              <a:latin typeface="Comic Sans MS" pitchFamily="66" charset="0"/>
            </a:endParaRPr>
          </a:p>
          <a:p>
            <a:pPr defTabSz="912813"/>
            <a:r>
              <a:rPr lang="fr-FR" sz="1600" i="1" dirty="0">
                <a:solidFill>
                  <a:srgbClr val="660066"/>
                </a:solidFill>
                <a:latin typeface="Comic Sans MS" pitchFamily="66" charset="0"/>
              </a:rPr>
              <a:t>j) </a:t>
            </a:r>
            <a:r>
              <a:rPr lang="fr-FR" sz="1600" i="1" dirty="0" err="1">
                <a:solidFill>
                  <a:srgbClr val="660066"/>
                </a:solidFill>
                <a:latin typeface="Comic Sans MS" pitchFamily="66" charset="0"/>
              </a:rPr>
              <a:t>Jatropha</a:t>
            </a:r>
            <a:r>
              <a:rPr lang="fr-FR" sz="1600" i="1" dirty="0">
                <a:solidFill>
                  <a:srgbClr val="660066"/>
                </a:solidFill>
                <a:latin typeface="Comic Sans MS" pitchFamily="66" charset="0"/>
              </a:rPr>
              <a:t> etc. etc.</a:t>
            </a:r>
            <a:r>
              <a:rPr lang="fr-FR" sz="1600" b="0" i="1" dirty="0">
                <a:solidFill>
                  <a:srgbClr val="660066"/>
                </a:solidFill>
                <a:latin typeface="Comic Sans MS" pitchFamily="66" charset="0"/>
              </a:rPr>
              <a:t>                        Présentation de ces espèces =&gt;</a:t>
            </a:r>
            <a:r>
              <a:rPr lang="fr-FR" sz="1600" b="0" dirty="0">
                <a:solidFill>
                  <a:srgbClr val="660066"/>
                </a:solidFill>
                <a:latin typeface="Comic Sans MS" pitchFamily="66" charset="0"/>
              </a:rPr>
              <a:t> pages suivantes </a:t>
            </a:r>
            <a:r>
              <a:rPr lang="fr-FR" sz="1600" b="0" dirty="0">
                <a:solidFill>
                  <a:srgbClr val="660066"/>
                </a:solidFill>
                <a:latin typeface="Comic Sans MS" pitchFamily="66" charset="0"/>
                <a:sym typeface="Symbol" pitchFamily="18" charset="2"/>
              </a:rPr>
              <a:t></a:t>
            </a:r>
            <a:endParaRPr lang="fr-FR" sz="1600" b="0" dirty="0">
              <a:solidFill>
                <a:srgbClr val="660066"/>
              </a:solidFill>
              <a:latin typeface="Comic Sans MS" pitchFamily="66" charset="0"/>
            </a:endParaRPr>
          </a:p>
        </p:txBody>
      </p:sp>
      <p:sp>
        <p:nvSpPr>
          <p:cNvPr id="25" name="ZoneTexte 24">
            <a:extLst>
              <a:ext uri="{FF2B5EF4-FFF2-40B4-BE49-F238E27FC236}">
                <a16:creationId xmlns:a16="http://schemas.microsoft.com/office/drawing/2014/main" id="{9B4D2436-765C-40E4-8FBD-F4DEC2FFCE56}"/>
              </a:ext>
            </a:extLst>
          </p:cNvPr>
          <p:cNvSpPr txBox="1"/>
          <p:nvPr/>
        </p:nvSpPr>
        <p:spPr>
          <a:xfrm>
            <a:off x="3739801" y="4451557"/>
            <a:ext cx="5256585" cy="646331"/>
          </a:xfrm>
          <a:prstGeom prst="rect">
            <a:avLst/>
          </a:prstGeom>
          <a:noFill/>
        </p:spPr>
        <p:txBody>
          <a:bodyPr wrap="square" rtlCol="0">
            <a:spAutoFit/>
          </a:bodyPr>
          <a:lstStyle/>
          <a:p>
            <a:r>
              <a:rPr lang="fr-FR" b="0" dirty="0">
                <a:solidFill>
                  <a:srgbClr val="002060"/>
                </a:solidFill>
              </a:rPr>
              <a:t>Il existe en fait de nombreuses espèces  à pousse rapide, dans le monde.</a:t>
            </a:r>
          </a:p>
        </p:txBody>
      </p:sp>
    </p:spTree>
    <p:extLst>
      <p:ext uri="{BB962C8B-B14F-4D97-AF65-F5344CB8AC3E}">
        <p14:creationId xmlns:p14="http://schemas.microsoft.com/office/powerpoint/2010/main" val="2753207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1E2561-C4BB-4ACC-B9EE-0068266A4FEB}"/>
              </a:ext>
            </a:extLst>
          </p:cNvPr>
          <p:cNvSpPr>
            <a:spLocks noChangeArrowheads="1"/>
          </p:cNvSpPr>
          <p:nvPr/>
        </p:nvSpPr>
        <p:spPr bwMode="auto">
          <a:xfrm>
            <a:off x="214313" y="79744"/>
            <a:ext cx="89296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fr-FR" u="sng" dirty="0">
                <a:solidFill>
                  <a:srgbClr val="660066"/>
                </a:solidFill>
                <a:latin typeface="Comic Sans MS" pitchFamily="66" charset="0"/>
              </a:rPr>
              <a:t>Paulownia</a:t>
            </a:r>
            <a:r>
              <a:rPr lang="fr-FR" b="0" dirty="0">
                <a:solidFill>
                  <a:srgbClr val="660066"/>
                </a:solidFill>
                <a:latin typeface="Comic Sans MS" pitchFamily="66" charset="0"/>
              </a:rPr>
              <a:t> </a:t>
            </a:r>
          </a:p>
          <a:p>
            <a:pPr defTabSz="912813"/>
            <a:endParaRPr lang="fr-FR" b="0" dirty="0">
              <a:solidFill>
                <a:srgbClr val="660066"/>
              </a:solidFill>
              <a:latin typeface="Comic Sans MS" pitchFamily="66" charset="0"/>
            </a:endParaRPr>
          </a:p>
          <a:p>
            <a:pPr defTabSz="912813"/>
            <a:r>
              <a:rPr lang="fr-FR" b="0" dirty="0">
                <a:solidFill>
                  <a:srgbClr val="660066"/>
                </a:solidFill>
                <a:latin typeface="Comic Sans MS" pitchFamily="66" charset="0"/>
              </a:rPr>
              <a:t>Le </a:t>
            </a:r>
            <a:r>
              <a:rPr lang="fr-FR" dirty="0">
                <a:solidFill>
                  <a:srgbClr val="660066"/>
                </a:solidFill>
                <a:latin typeface="Comic Sans MS" pitchFamily="66" charset="0"/>
              </a:rPr>
              <a:t>paulownia</a:t>
            </a:r>
            <a:r>
              <a:rPr lang="fr-FR" b="0" dirty="0">
                <a:solidFill>
                  <a:srgbClr val="660066"/>
                </a:solidFill>
                <a:latin typeface="Comic Sans MS" pitchFamily="66" charset="0"/>
              </a:rPr>
              <a:t>, utilisé en menuiserie, a une pousse très rapide. Il est rustique.  </a:t>
            </a:r>
          </a:p>
          <a:p>
            <a:pPr defTabSz="912813"/>
            <a:r>
              <a:rPr lang="fr-FR" b="0" dirty="0">
                <a:solidFill>
                  <a:srgbClr val="F36A0D"/>
                </a:solidFill>
                <a:latin typeface="Comic Sans MS" pitchFamily="66" charset="0"/>
              </a:rPr>
              <a:t>Mais il nécessite un sol plus riche (donc de l’engrais).</a:t>
            </a:r>
          </a:p>
        </p:txBody>
      </p:sp>
      <p:graphicFrame>
        <p:nvGraphicFramePr>
          <p:cNvPr id="5" name="Tableau 4">
            <a:extLst>
              <a:ext uri="{FF2B5EF4-FFF2-40B4-BE49-F238E27FC236}">
                <a16:creationId xmlns:a16="http://schemas.microsoft.com/office/drawing/2014/main" id="{B0A5118D-23E1-4F5A-82DE-87822270A957}"/>
              </a:ext>
            </a:extLst>
          </p:cNvPr>
          <p:cNvGraphicFramePr>
            <a:graphicFrameLocks noGrp="1"/>
          </p:cNvGraphicFramePr>
          <p:nvPr>
            <p:extLst>
              <p:ext uri="{D42A27DB-BD31-4B8C-83A1-F6EECF244321}">
                <p14:modId xmlns:p14="http://schemas.microsoft.com/office/powerpoint/2010/main" val="764751809"/>
              </p:ext>
            </p:extLst>
          </p:nvPr>
        </p:nvGraphicFramePr>
        <p:xfrm>
          <a:off x="142875" y="1294182"/>
          <a:ext cx="8858250" cy="4000500"/>
        </p:xfrm>
        <a:graphic>
          <a:graphicData uri="http://schemas.openxmlformats.org/drawingml/2006/table">
            <a:tbl>
              <a:tblPr/>
              <a:tblGrid>
                <a:gridCol w="1610891">
                  <a:extLst>
                    <a:ext uri="{9D8B030D-6E8A-4147-A177-3AD203B41FA5}">
                      <a16:colId xmlns:a16="http://schemas.microsoft.com/office/drawing/2014/main" val="20000"/>
                    </a:ext>
                  </a:extLst>
                </a:gridCol>
                <a:gridCol w="2410570">
                  <a:extLst>
                    <a:ext uri="{9D8B030D-6E8A-4147-A177-3AD203B41FA5}">
                      <a16:colId xmlns:a16="http://schemas.microsoft.com/office/drawing/2014/main" val="20001"/>
                    </a:ext>
                  </a:extLst>
                </a:gridCol>
                <a:gridCol w="2031731">
                  <a:extLst>
                    <a:ext uri="{9D8B030D-6E8A-4147-A177-3AD203B41FA5}">
                      <a16:colId xmlns:a16="http://schemas.microsoft.com/office/drawing/2014/main" val="20002"/>
                    </a:ext>
                  </a:extLst>
                </a:gridCol>
                <a:gridCol w="2805058">
                  <a:extLst>
                    <a:ext uri="{9D8B030D-6E8A-4147-A177-3AD203B41FA5}">
                      <a16:colId xmlns:a16="http://schemas.microsoft.com/office/drawing/2014/main" val="20003"/>
                    </a:ext>
                  </a:extLst>
                </a:gridCol>
              </a:tblGrid>
              <a:tr h="2286000">
                <a:tc>
                  <a:txBody>
                    <a:bodyPr/>
                    <a:lstStyle/>
                    <a:p>
                      <a:pPr algn="ctr">
                        <a:lnSpc>
                          <a:spcPct val="115000"/>
                        </a:lnSpc>
                        <a:spcAft>
                          <a:spcPts val="0"/>
                        </a:spcAft>
                      </a:pPr>
                      <a:r>
                        <a:rPr lang="fr-FR" sz="900" dirty="0">
                          <a:solidFill>
                            <a:srgbClr val="660066"/>
                          </a:solidFill>
                          <a:latin typeface="Arial"/>
                          <a:ea typeface="Calibri"/>
                          <a:cs typeface="Times New Roman"/>
                        </a:rPr>
                        <a:t>1</a:t>
                      </a:r>
                      <a:r>
                        <a:rPr lang="fr-FR" sz="900" baseline="30000" dirty="0">
                          <a:solidFill>
                            <a:srgbClr val="660066"/>
                          </a:solidFill>
                          <a:latin typeface="Arial"/>
                          <a:ea typeface="Calibri"/>
                          <a:cs typeface="Times New Roman"/>
                        </a:rPr>
                        <a:t>ère</a:t>
                      </a:r>
                      <a:r>
                        <a:rPr lang="fr-FR" sz="900" dirty="0">
                          <a:solidFill>
                            <a:srgbClr val="660066"/>
                          </a:solidFill>
                          <a:latin typeface="Arial"/>
                          <a:ea typeface="Calibri"/>
                          <a:cs typeface="Times New Roman"/>
                        </a:rPr>
                        <a:t> année                                      </a:t>
                      </a:r>
                      <a:endParaRPr lang="fr-FR" sz="1000" dirty="0">
                        <a:solidFill>
                          <a:srgbClr val="660066"/>
                        </a:solidFill>
                        <a:latin typeface="Calibri"/>
                        <a:ea typeface="Calibri"/>
                        <a:cs typeface="Times New Roman"/>
                      </a:endParaRP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900" dirty="0">
                          <a:solidFill>
                            <a:srgbClr val="660066"/>
                          </a:solidFill>
                          <a:latin typeface="Arial"/>
                          <a:ea typeface="Calibri"/>
                          <a:cs typeface="Times New Roman"/>
                        </a:rPr>
                        <a:t>2</a:t>
                      </a:r>
                      <a:r>
                        <a:rPr lang="fr-FR" sz="900" baseline="30000" dirty="0">
                          <a:solidFill>
                            <a:srgbClr val="660066"/>
                          </a:solidFill>
                          <a:latin typeface="Arial"/>
                          <a:ea typeface="Calibri"/>
                          <a:cs typeface="Times New Roman"/>
                        </a:rPr>
                        <a:t>ème</a:t>
                      </a:r>
                      <a:r>
                        <a:rPr lang="fr-FR" sz="900" dirty="0">
                          <a:solidFill>
                            <a:srgbClr val="660066"/>
                          </a:solidFill>
                          <a:latin typeface="Arial"/>
                          <a:ea typeface="Calibri"/>
                          <a:cs typeface="Times New Roman"/>
                        </a:rPr>
                        <a:t> année                                      </a:t>
                      </a:r>
                      <a:endParaRPr lang="fr-FR" sz="1000" dirty="0">
                        <a:solidFill>
                          <a:srgbClr val="660066"/>
                        </a:solidFill>
                        <a:latin typeface="Calibri"/>
                        <a:ea typeface="Calibri"/>
                        <a:cs typeface="Times New Roman"/>
                      </a:endParaRP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900" dirty="0">
                          <a:solidFill>
                            <a:srgbClr val="660066"/>
                          </a:solidFill>
                          <a:latin typeface="Arial"/>
                          <a:ea typeface="Calibri"/>
                          <a:cs typeface="Times New Roman"/>
                        </a:rPr>
                        <a:t>3</a:t>
                      </a:r>
                      <a:r>
                        <a:rPr lang="fr-FR" sz="900" baseline="30000" dirty="0">
                          <a:solidFill>
                            <a:srgbClr val="660066"/>
                          </a:solidFill>
                          <a:latin typeface="Arial"/>
                          <a:ea typeface="Calibri"/>
                          <a:cs typeface="Times New Roman"/>
                        </a:rPr>
                        <a:t>ème</a:t>
                      </a:r>
                      <a:r>
                        <a:rPr lang="fr-FR" sz="900" dirty="0">
                          <a:solidFill>
                            <a:srgbClr val="660066"/>
                          </a:solidFill>
                          <a:latin typeface="Arial"/>
                          <a:ea typeface="Calibri"/>
                          <a:cs typeface="Times New Roman"/>
                        </a:rPr>
                        <a:t> année                                      </a:t>
                      </a:r>
                      <a:endParaRPr lang="fr-FR" sz="1000" dirty="0">
                        <a:solidFill>
                          <a:srgbClr val="660066"/>
                        </a:solidFill>
                        <a:latin typeface="Calibri"/>
                        <a:ea typeface="Calibri"/>
                        <a:cs typeface="Times New Roman"/>
                      </a:endParaRP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900" dirty="0">
                          <a:solidFill>
                            <a:srgbClr val="660066"/>
                          </a:solidFill>
                          <a:latin typeface="Arial"/>
                          <a:ea typeface="Calibri"/>
                          <a:cs typeface="Times New Roman"/>
                        </a:rPr>
                        <a:t>pépinières de </a:t>
                      </a:r>
                      <a:r>
                        <a:rPr lang="fr-FR" sz="900" b="1" dirty="0">
                          <a:solidFill>
                            <a:srgbClr val="660066"/>
                          </a:solidFill>
                          <a:latin typeface="Arial"/>
                          <a:ea typeface="Calibri"/>
                          <a:cs typeface="Times New Roman"/>
                        </a:rPr>
                        <a:t>paulownia</a:t>
                      </a:r>
                      <a:r>
                        <a:rPr lang="fr-FR" sz="900" dirty="0">
                          <a:solidFill>
                            <a:srgbClr val="660066"/>
                          </a:solidFill>
                          <a:latin typeface="Arial"/>
                          <a:ea typeface="Calibri"/>
                          <a:cs typeface="Times New Roman"/>
                        </a:rPr>
                        <a:t> (Chine)</a:t>
                      </a:r>
                      <a:endParaRPr lang="fr-FR" sz="1000" dirty="0">
                        <a:solidFill>
                          <a:srgbClr val="660066"/>
                        </a:solidFill>
                        <a:latin typeface="Calibri"/>
                        <a:ea typeface="Calibri"/>
                        <a:cs typeface="Times New Roman"/>
                      </a:endParaRP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145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000" dirty="0">
                          <a:solidFill>
                            <a:srgbClr val="660066"/>
                          </a:solidFill>
                          <a:latin typeface="Arial"/>
                          <a:ea typeface="Calibri"/>
                          <a:cs typeface="Times New Roman"/>
                        </a:rPr>
                        <a:t>Bois de </a:t>
                      </a:r>
                      <a:r>
                        <a:rPr lang="fr-FR" sz="1000" b="1" dirty="0">
                          <a:solidFill>
                            <a:srgbClr val="660066"/>
                          </a:solidFill>
                          <a:latin typeface="Arial"/>
                          <a:ea typeface="Calibri"/>
                          <a:cs typeface="Times New Roman"/>
                        </a:rPr>
                        <a:t>paulownia</a:t>
                      </a:r>
                      <a:r>
                        <a:rPr lang="fr-FR" sz="1000" dirty="0">
                          <a:solidFill>
                            <a:srgbClr val="660066"/>
                          </a:solidFill>
                          <a:latin typeface="Arial"/>
                          <a:ea typeface="Calibri"/>
                          <a:cs typeface="Times New Roman"/>
                        </a:rPr>
                        <a:t> </a:t>
                      </a:r>
                      <a:endParaRPr lang="fr-FR" sz="1000" dirty="0">
                        <a:solidFill>
                          <a:srgbClr val="660066"/>
                        </a:solidFill>
                        <a:latin typeface="Calibri"/>
                        <a:ea typeface="Calibri"/>
                        <a:cs typeface="Times New Roman"/>
                      </a:endParaRPr>
                    </a:p>
                    <a:p>
                      <a:pPr algn="ctr">
                        <a:lnSpc>
                          <a:spcPct val="115000"/>
                        </a:lnSpc>
                        <a:spcAft>
                          <a:spcPts val="0"/>
                        </a:spcAft>
                      </a:pPr>
                      <a:endParaRPr lang="fr-FR" sz="1000" dirty="0">
                        <a:solidFill>
                          <a:srgbClr val="660066"/>
                        </a:solidFill>
                        <a:latin typeface="Calibri"/>
                        <a:ea typeface="Calibri"/>
                        <a:cs typeface="Times New Roman"/>
                      </a:endParaRP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a:solidFill>
                            <a:srgbClr val="660066"/>
                          </a:solidFill>
                          <a:latin typeface="Calibri"/>
                          <a:ea typeface="Calibri"/>
                          <a:cs typeface="Times New Roman"/>
                        </a:rPr>
                        <a:t>  </a:t>
                      </a: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000" dirty="0">
                          <a:solidFill>
                            <a:srgbClr val="660066"/>
                          </a:solidFill>
                          <a:latin typeface="Arial"/>
                          <a:ea typeface="Calibri"/>
                          <a:cs typeface="Times New Roman"/>
                        </a:rPr>
                        <a:t>Tronc</a:t>
                      </a:r>
                      <a:r>
                        <a:rPr lang="fr-FR" sz="1000" baseline="0" dirty="0">
                          <a:solidFill>
                            <a:srgbClr val="660066"/>
                          </a:solidFill>
                          <a:latin typeface="Arial"/>
                          <a:ea typeface="Calibri"/>
                          <a:cs typeface="Times New Roman"/>
                        </a:rPr>
                        <a:t> </a:t>
                      </a:r>
                      <a:r>
                        <a:rPr lang="fr-FR" sz="1000" dirty="0">
                          <a:solidFill>
                            <a:srgbClr val="660066"/>
                          </a:solidFill>
                          <a:latin typeface="Arial"/>
                          <a:ea typeface="Calibri"/>
                          <a:cs typeface="Times New Roman"/>
                        </a:rPr>
                        <a:t>de </a:t>
                      </a:r>
                      <a:r>
                        <a:rPr lang="fr-FR" sz="1000" b="1" dirty="0">
                          <a:solidFill>
                            <a:srgbClr val="660066"/>
                          </a:solidFill>
                          <a:latin typeface="Arial"/>
                          <a:ea typeface="Calibri"/>
                          <a:cs typeface="Times New Roman"/>
                        </a:rPr>
                        <a:t>paulownia</a:t>
                      </a:r>
                      <a:r>
                        <a:rPr lang="fr-FR" sz="1000" dirty="0">
                          <a:solidFill>
                            <a:srgbClr val="660066"/>
                          </a:solidFill>
                          <a:latin typeface="Arial"/>
                          <a:ea typeface="Calibri"/>
                          <a:cs typeface="Times New Roman"/>
                        </a:rPr>
                        <a:t> </a:t>
                      </a:r>
                      <a:endParaRPr lang="fr-FR" sz="1000" dirty="0">
                        <a:solidFill>
                          <a:srgbClr val="660066"/>
                        </a:solidFill>
                        <a:latin typeface="Calibri"/>
                        <a:ea typeface="Calibri"/>
                        <a:cs typeface="Times New Roman"/>
                      </a:endParaRPr>
                    </a:p>
                    <a:p>
                      <a:pPr algn="ctr">
                        <a:lnSpc>
                          <a:spcPct val="115000"/>
                        </a:lnSpc>
                        <a:spcAft>
                          <a:spcPts val="0"/>
                        </a:spcAft>
                      </a:pPr>
                      <a:endParaRPr lang="fr-FR" sz="1000" dirty="0">
                        <a:solidFill>
                          <a:srgbClr val="660066"/>
                        </a:solidFill>
                        <a:latin typeface="Calibri"/>
                        <a:ea typeface="Calibri"/>
                        <a:cs typeface="Times New Roman"/>
                      </a:endParaRP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000" dirty="0">
                          <a:solidFill>
                            <a:srgbClr val="660066"/>
                          </a:solidFill>
                          <a:latin typeface="Arial"/>
                          <a:ea typeface="Calibri"/>
                          <a:cs typeface="Times New Roman"/>
                        </a:rPr>
                        <a:t>pépinières de </a:t>
                      </a:r>
                      <a:r>
                        <a:rPr lang="fr-FR" sz="1000" b="1" dirty="0">
                          <a:solidFill>
                            <a:srgbClr val="660066"/>
                          </a:solidFill>
                          <a:latin typeface="Arial"/>
                          <a:ea typeface="Calibri"/>
                          <a:cs typeface="Times New Roman"/>
                        </a:rPr>
                        <a:t>paulownia</a:t>
                      </a:r>
                      <a:r>
                        <a:rPr lang="fr-FR" sz="1000" dirty="0">
                          <a:solidFill>
                            <a:srgbClr val="660066"/>
                          </a:solidFill>
                          <a:latin typeface="Arial"/>
                          <a:ea typeface="Calibri"/>
                          <a:cs typeface="Times New Roman"/>
                        </a:rPr>
                        <a:t> (Chine)</a:t>
                      </a:r>
                      <a:endParaRPr lang="fr-FR" sz="1000" dirty="0">
                        <a:solidFill>
                          <a:srgbClr val="660066"/>
                        </a:solidFill>
                        <a:latin typeface="Calibri"/>
                        <a:ea typeface="Calibri"/>
                        <a:cs typeface="Times New Roman"/>
                      </a:endParaRPr>
                    </a:p>
                    <a:p>
                      <a:pPr algn="ctr">
                        <a:lnSpc>
                          <a:spcPct val="115000"/>
                        </a:lnSpc>
                        <a:spcAft>
                          <a:spcPts val="0"/>
                        </a:spcAft>
                      </a:pPr>
                      <a:endParaRPr lang="fr-FR" sz="1000" dirty="0">
                        <a:solidFill>
                          <a:srgbClr val="660066"/>
                        </a:solidFill>
                        <a:latin typeface="Calibri"/>
                        <a:ea typeface="Calibri"/>
                        <a:cs typeface="Times New Roman"/>
                      </a:endParaRP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7" name="Image 1" descr="paulownia_1_year">
            <a:extLst>
              <a:ext uri="{FF2B5EF4-FFF2-40B4-BE49-F238E27FC236}">
                <a16:creationId xmlns:a16="http://schemas.microsoft.com/office/drawing/2014/main" id="{7B19A6B5-A481-4DDF-92CB-7DCF501EC0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1579932"/>
            <a:ext cx="1074738"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 descr="paulownia_2_years">
            <a:extLst>
              <a:ext uri="{FF2B5EF4-FFF2-40B4-BE49-F238E27FC236}">
                <a16:creationId xmlns:a16="http://schemas.microsoft.com/office/drawing/2014/main" id="{4C09558C-3F1F-451E-8B91-DA90B33A66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1688" y="1579932"/>
            <a:ext cx="17145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3" descr="paulownia_3_years">
            <a:extLst>
              <a:ext uri="{FF2B5EF4-FFF2-40B4-BE49-F238E27FC236}">
                <a16:creationId xmlns:a16="http://schemas.microsoft.com/office/drawing/2014/main" id="{84B3AAD1-BE7E-4347-82A4-7E6676D19F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9125" y="1651369"/>
            <a:ext cx="143192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4" descr="nursery3">
            <a:extLst>
              <a:ext uri="{FF2B5EF4-FFF2-40B4-BE49-F238E27FC236}">
                <a16:creationId xmlns:a16="http://schemas.microsoft.com/office/drawing/2014/main" id="{7A682583-D8E1-40BD-A44A-E2D9663D94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0875" y="1508494"/>
            <a:ext cx="139382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6" descr="paulowniaBois2">
            <a:extLst>
              <a:ext uri="{FF2B5EF4-FFF2-40B4-BE49-F238E27FC236}">
                <a16:creationId xmlns:a16="http://schemas.microsoft.com/office/drawing/2014/main" id="{8CC0F313-12B1-409F-BD2D-34742290E3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188" y="3865932"/>
            <a:ext cx="11049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5" descr="paulowniaBois3_r">
            <a:extLst>
              <a:ext uri="{FF2B5EF4-FFF2-40B4-BE49-F238E27FC236}">
                <a16:creationId xmlns:a16="http://schemas.microsoft.com/office/drawing/2014/main" id="{C4D268BC-1BA9-42D1-9F93-43B23C7E01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1688" y="3651619"/>
            <a:ext cx="8001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4" descr="PaulowniaBois">
            <a:extLst>
              <a:ext uri="{FF2B5EF4-FFF2-40B4-BE49-F238E27FC236}">
                <a16:creationId xmlns:a16="http://schemas.microsoft.com/office/drawing/2014/main" id="{21923A19-AF4F-4308-BB08-7072FAC9811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71813" y="3794494"/>
            <a:ext cx="86042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descr="paulowniaTronc2">
            <a:extLst>
              <a:ext uri="{FF2B5EF4-FFF2-40B4-BE49-F238E27FC236}">
                <a16:creationId xmlns:a16="http://schemas.microsoft.com/office/drawing/2014/main" id="{688CD8CA-B217-4906-B841-35F90E65645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4875" y="3794494"/>
            <a:ext cx="11811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5" descr="uses_s">
            <a:extLst>
              <a:ext uri="{FF2B5EF4-FFF2-40B4-BE49-F238E27FC236}">
                <a16:creationId xmlns:a16="http://schemas.microsoft.com/office/drawing/2014/main" id="{2E1C1C70-F2E5-4B43-BF11-CFF3F9FDD4C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5125" y="3937369"/>
            <a:ext cx="17986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9">
            <a:extLst>
              <a:ext uri="{FF2B5EF4-FFF2-40B4-BE49-F238E27FC236}">
                <a16:creationId xmlns:a16="http://schemas.microsoft.com/office/drawing/2014/main" id="{E1D1D7C5-2493-41DE-9572-86A358D8B93E}"/>
              </a:ext>
            </a:extLst>
          </p:cNvPr>
          <p:cNvSpPr>
            <a:spLocks noChangeArrowheads="1"/>
          </p:cNvSpPr>
          <p:nvPr/>
        </p:nvSpPr>
        <p:spPr bwMode="auto">
          <a:xfrm>
            <a:off x="0" y="5394694"/>
            <a:ext cx="8572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eaLnBrk="0" hangingPunct="0"/>
            <a:r>
              <a:rPr lang="fr-FR" sz="1000" b="0">
                <a:solidFill>
                  <a:srgbClr val="660066"/>
                </a:solidFill>
                <a:latin typeface="Comic Sans MS" pitchFamily="66" charset="0"/>
                <a:ea typeface="Times New Roman" pitchFamily="18" charset="0"/>
                <a:cs typeface="Arial" charset="0"/>
              </a:rPr>
              <a:t>Ces images ci-dessus montrent la rapidit</a:t>
            </a:r>
            <a:r>
              <a:rPr lang="fr-FR" sz="1000" b="0">
                <a:solidFill>
                  <a:srgbClr val="660066"/>
                </a:solidFill>
                <a:latin typeface="Calibri" pitchFamily="34" charset="0"/>
                <a:ea typeface="Times New Roman" pitchFamily="18" charset="0"/>
                <a:cs typeface="Arial" charset="0"/>
              </a:rPr>
              <a:t>é</a:t>
            </a:r>
            <a:r>
              <a:rPr lang="fr-FR" sz="1000" b="0">
                <a:solidFill>
                  <a:srgbClr val="660066"/>
                </a:solidFill>
                <a:latin typeface="Comic Sans MS" pitchFamily="66" charset="0"/>
                <a:ea typeface="Times New Roman" pitchFamily="18" charset="0"/>
                <a:cs typeface="Arial" charset="0"/>
              </a:rPr>
              <a:t> de d</a:t>
            </a:r>
            <a:r>
              <a:rPr lang="fr-FR" sz="1000" b="0">
                <a:solidFill>
                  <a:srgbClr val="660066"/>
                </a:solidFill>
                <a:latin typeface="Calibri" pitchFamily="34" charset="0"/>
                <a:ea typeface="Times New Roman" pitchFamily="18" charset="0"/>
                <a:cs typeface="Arial" charset="0"/>
              </a:rPr>
              <a:t>é</a:t>
            </a:r>
            <a:r>
              <a:rPr lang="fr-FR" sz="1000" b="0">
                <a:solidFill>
                  <a:srgbClr val="660066"/>
                </a:solidFill>
                <a:latin typeface="Comic Sans MS" pitchFamily="66" charset="0"/>
                <a:ea typeface="Times New Roman" pitchFamily="18" charset="0"/>
                <a:cs typeface="Arial" charset="0"/>
              </a:rPr>
              <a:t>veloppement du </a:t>
            </a:r>
            <a:r>
              <a:rPr lang="fr-FR" sz="1000">
                <a:solidFill>
                  <a:srgbClr val="660066"/>
                </a:solidFill>
                <a:latin typeface="Comic Sans MS" pitchFamily="66" charset="0"/>
                <a:ea typeface="Times New Roman" pitchFamily="18" charset="0"/>
                <a:cs typeface="Arial" charset="0"/>
              </a:rPr>
              <a:t>paulownia </a:t>
            </a:r>
            <a:r>
              <a:rPr lang="fr-FR" sz="1000">
                <a:solidFill>
                  <a:srgbClr val="660066"/>
                </a:solidFill>
                <a:latin typeface="Comic Sans MS" pitchFamily="66" charset="0"/>
                <a:ea typeface="Times New Roman" pitchFamily="18" charset="0"/>
                <a:cs typeface="Arial" charset="0"/>
                <a:sym typeface="Symbol" pitchFamily="18" charset="2"/>
              </a:rPr>
              <a:t></a:t>
            </a:r>
            <a:r>
              <a:rPr lang="fr-FR" sz="1000">
                <a:solidFill>
                  <a:srgbClr val="660066"/>
                </a:solidFill>
                <a:latin typeface="Comic Sans MS" pitchFamily="66" charset="0"/>
                <a:ea typeface="Times New Roman" pitchFamily="18" charset="0"/>
                <a:cs typeface="Arial" charset="0"/>
              </a:rPr>
              <a:t>.</a:t>
            </a:r>
            <a:r>
              <a:rPr lang="fr-FR" sz="1000" b="0">
                <a:solidFill>
                  <a:srgbClr val="660066"/>
                </a:solidFill>
                <a:latin typeface="Comic Sans MS" pitchFamily="66" charset="0"/>
                <a:ea typeface="Times New Roman" pitchFamily="18" charset="0"/>
                <a:cs typeface="Arial" charset="0"/>
              </a:rPr>
              <a:t> </a:t>
            </a:r>
          </a:p>
          <a:p>
            <a:pPr defTabSz="912813" eaLnBrk="0" hangingPunct="0"/>
            <a:r>
              <a:rPr lang="fr-FR" sz="1000" b="0">
                <a:solidFill>
                  <a:srgbClr val="660066"/>
                </a:solidFill>
                <a:latin typeface="Comic Sans MS" pitchFamily="66" charset="0"/>
                <a:ea typeface="Times New Roman" pitchFamily="18" charset="0"/>
                <a:cs typeface="Arial" charset="0"/>
              </a:rPr>
              <a:t>Source</a:t>
            </a:r>
            <a:r>
              <a:rPr lang="fr-FR" sz="1000" b="0">
                <a:solidFill>
                  <a:srgbClr val="660066"/>
                </a:solidFill>
                <a:latin typeface="Calibri" pitchFamily="34" charset="0"/>
                <a:ea typeface="Times New Roman" pitchFamily="18" charset="0"/>
                <a:cs typeface="Arial" charset="0"/>
              </a:rPr>
              <a:t> </a:t>
            </a:r>
            <a:r>
              <a:rPr lang="fr-FR" sz="1000" b="0">
                <a:solidFill>
                  <a:srgbClr val="660066"/>
                </a:solidFill>
                <a:latin typeface="Comic Sans MS" pitchFamily="66" charset="0"/>
                <a:ea typeface="Times New Roman" pitchFamily="18" charset="0"/>
                <a:cs typeface="Arial" charset="0"/>
              </a:rPr>
              <a:t>: </a:t>
            </a:r>
            <a:r>
              <a:rPr lang="fr-FR" sz="1000" b="0">
                <a:solidFill>
                  <a:srgbClr val="000080"/>
                </a:solidFill>
                <a:latin typeface="Comic Sans MS" pitchFamily="66" charset="0"/>
                <a:ea typeface="Times New Roman" pitchFamily="18" charset="0"/>
                <a:cs typeface="Arial" charset="0"/>
                <a:hlinkClick r:id="rId11"/>
              </a:rPr>
              <a:t>http://www.paulowniasupply.com/index.htm</a:t>
            </a:r>
            <a:r>
              <a:rPr lang="fr-FR" sz="1000" b="0">
                <a:solidFill>
                  <a:srgbClr val="000080"/>
                </a:solidFill>
                <a:latin typeface="Comic Sans MS" pitchFamily="66" charset="0"/>
                <a:ea typeface="Times New Roman" pitchFamily="18" charset="0"/>
                <a:cs typeface="Arial" charset="0"/>
              </a:rPr>
              <a:t> , </a:t>
            </a:r>
            <a:r>
              <a:rPr lang="fr-FR" sz="1000" b="0">
                <a:solidFill>
                  <a:srgbClr val="000080"/>
                </a:solidFill>
                <a:latin typeface="Comic Sans MS" pitchFamily="66" charset="0"/>
                <a:ea typeface="Times New Roman" pitchFamily="18" charset="0"/>
                <a:cs typeface="Arial" charset="0"/>
                <a:hlinkClick r:id="rId12"/>
              </a:rPr>
              <a:t>http://www.paulowniawood.com</a:t>
            </a:r>
            <a:r>
              <a:rPr lang="fr-FR" sz="1000" b="0">
                <a:solidFill>
                  <a:srgbClr val="000080"/>
                </a:solidFill>
                <a:latin typeface="Comic Sans MS" pitchFamily="66" charset="0"/>
                <a:ea typeface="Times New Roman" pitchFamily="18" charset="0"/>
                <a:cs typeface="Arial" charset="0"/>
              </a:rPr>
              <a:t> &amp; </a:t>
            </a:r>
            <a:r>
              <a:rPr lang="fr-FR" sz="1000" b="0">
                <a:solidFill>
                  <a:srgbClr val="000080"/>
                </a:solidFill>
                <a:latin typeface="Comic Sans MS" pitchFamily="66" charset="0"/>
                <a:ea typeface="Times New Roman" pitchFamily="18" charset="0"/>
                <a:cs typeface="Arial" charset="0"/>
                <a:hlinkClick r:id="rId13"/>
              </a:rPr>
              <a:t>http://www.mftree.com</a:t>
            </a:r>
            <a:r>
              <a:rPr lang="fr-FR" sz="1000" b="0">
                <a:solidFill>
                  <a:srgbClr val="000080"/>
                </a:solidFill>
                <a:latin typeface="Comic Sans MS" pitchFamily="66" charset="0"/>
                <a:ea typeface="Times New Roman" pitchFamily="18" charset="0"/>
                <a:cs typeface="Arial" charset="0"/>
              </a:rPr>
              <a:t> </a:t>
            </a:r>
          </a:p>
        </p:txBody>
      </p:sp>
    </p:spTree>
    <p:extLst>
      <p:ext uri="{BB962C8B-B14F-4D97-AF65-F5344CB8AC3E}">
        <p14:creationId xmlns:p14="http://schemas.microsoft.com/office/powerpoint/2010/main" val="3041693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5" descr="robinier_faux-acacia_tronc.jpg">
            <a:extLst>
              <a:ext uri="{FF2B5EF4-FFF2-40B4-BE49-F238E27FC236}">
                <a16:creationId xmlns:a16="http://schemas.microsoft.com/office/drawing/2014/main" id="{AB95D53C-CF3B-48F7-B273-5484BF2065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0945" y="2588880"/>
            <a:ext cx="1604054"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6" descr="robinier_faux-acacia_ecorce.jpg">
            <a:extLst>
              <a:ext uri="{FF2B5EF4-FFF2-40B4-BE49-F238E27FC236}">
                <a16:creationId xmlns:a16="http://schemas.microsoft.com/office/drawing/2014/main" id="{BCB8ECA8-BC5D-4009-AF0D-13FD300392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4007" y="2588880"/>
            <a:ext cx="1551246"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8" descr="robinier_coupe.jpg">
            <a:extLst>
              <a:ext uri="{FF2B5EF4-FFF2-40B4-BE49-F238E27FC236}">
                <a16:creationId xmlns:a16="http://schemas.microsoft.com/office/drawing/2014/main" id="{1B144AA1-4EE2-404C-A042-96C684D78DB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2882" y="3446130"/>
            <a:ext cx="242588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9" descr="robinier5.jpg">
            <a:extLst>
              <a:ext uri="{FF2B5EF4-FFF2-40B4-BE49-F238E27FC236}">
                <a16:creationId xmlns:a16="http://schemas.microsoft.com/office/drawing/2014/main" id="{16D424D7-DA4D-4A7B-A165-F9C55D6B223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820" y="2588880"/>
            <a:ext cx="18928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0" descr="PlanchettesRobinier1.jpg">
            <a:extLst>
              <a:ext uri="{FF2B5EF4-FFF2-40B4-BE49-F238E27FC236}">
                <a16:creationId xmlns:a16="http://schemas.microsoft.com/office/drawing/2014/main" id="{11C39E5A-D19F-433E-96D9-EFE29DAAF43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5882" y="2517442"/>
            <a:ext cx="11881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21" descr="bois_robinier_r.jpg">
            <a:extLst>
              <a:ext uri="{FF2B5EF4-FFF2-40B4-BE49-F238E27FC236}">
                <a16:creationId xmlns:a16="http://schemas.microsoft.com/office/drawing/2014/main" id="{2668F7BF-D68D-47E3-A16F-EECEE0A58B9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5631" y="2588880"/>
            <a:ext cx="179548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22" descr="bois_robinier2.jpg">
            <a:extLst>
              <a:ext uri="{FF2B5EF4-FFF2-40B4-BE49-F238E27FC236}">
                <a16:creationId xmlns:a16="http://schemas.microsoft.com/office/drawing/2014/main" id="{DE1D1E1E-A9D0-424A-9F75-6B46F97B7CB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5632" y="3446130"/>
            <a:ext cx="7838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1">
            <a:extLst>
              <a:ext uri="{FF2B5EF4-FFF2-40B4-BE49-F238E27FC236}">
                <a16:creationId xmlns:a16="http://schemas.microsoft.com/office/drawing/2014/main" id="{5C5330A3-2172-484C-A6EB-04593EF78CFE}"/>
              </a:ext>
            </a:extLst>
          </p:cNvPr>
          <p:cNvSpPr txBox="1">
            <a:spLocks noChangeArrowheads="1"/>
          </p:cNvSpPr>
          <p:nvPr/>
        </p:nvSpPr>
        <p:spPr bwMode="auto">
          <a:xfrm>
            <a:off x="224945" y="5089192"/>
            <a:ext cx="8540104"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r>
              <a:rPr lang="fr-FR" sz="1000" b="0">
                <a:solidFill>
                  <a:srgbClr val="660066"/>
                </a:solidFill>
                <a:latin typeface="Comic Sans MS" pitchFamily="66" charset="0"/>
                <a:ea typeface="Times New Roman" pitchFamily="18" charset="0"/>
                <a:cs typeface="Arial" charset="0"/>
              </a:rPr>
              <a:t>Source :  </a:t>
            </a:r>
            <a:r>
              <a:rPr lang="fr-FR" sz="1000" i="1">
                <a:solidFill>
                  <a:srgbClr val="660066"/>
                </a:solidFill>
                <a:latin typeface="Comic Sans MS" pitchFamily="66" charset="0"/>
                <a:ea typeface="Times New Roman" pitchFamily="18" charset="0"/>
                <a:cs typeface="Arial" charset="0"/>
              </a:rPr>
              <a:t>Contre la déforestation, choisissez le robinier</a:t>
            </a:r>
            <a:r>
              <a:rPr lang="fr-FR" sz="1000" b="0">
                <a:solidFill>
                  <a:srgbClr val="660066"/>
                </a:solidFill>
                <a:latin typeface="Comic Sans MS" pitchFamily="66" charset="0"/>
                <a:ea typeface="Times New Roman" pitchFamily="18" charset="0"/>
                <a:cs typeface="Arial" charset="0"/>
              </a:rPr>
              <a:t> , O. Frigout.  Cultivé, pour la qualité de son bois, le robinier est une solution pour lutter contre la déforestation des forêts primaires induite par l'exploitation du Teck.  130000 hectares sont déjà cultivés en France. </a:t>
            </a:r>
            <a:r>
              <a:rPr lang="fr-FR" sz="1000" b="0">
                <a:solidFill>
                  <a:srgbClr val="000080"/>
                </a:solidFill>
                <a:latin typeface="Comic Sans MS" pitchFamily="66" charset="0"/>
                <a:ea typeface="Times New Roman" pitchFamily="18" charset="0"/>
                <a:cs typeface="Arial" charset="0"/>
                <a:hlinkClick r:id="rId9"/>
              </a:rPr>
              <a:t>http://www.sciencesetnature.org/article_lecture.php?clef=254&amp;caractere=2303</a:t>
            </a:r>
            <a:r>
              <a:rPr lang="fr-FR" sz="1000" b="0">
                <a:solidFill>
                  <a:srgbClr val="000080"/>
                </a:solidFill>
                <a:latin typeface="Comic Sans MS" pitchFamily="66" charset="0"/>
                <a:ea typeface="Times New Roman" pitchFamily="18" charset="0"/>
                <a:cs typeface="Arial" charset="0"/>
              </a:rPr>
              <a:t> </a:t>
            </a:r>
            <a:endParaRPr lang="fr-FR" sz="1000" b="0">
              <a:latin typeface="Calibri" pitchFamily="34" charset="0"/>
              <a:ea typeface="Times New Roman" pitchFamily="18" charset="0"/>
              <a:cs typeface="Arial" charset="0"/>
            </a:endParaRPr>
          </a:p>
        </p:txBody>
      </p:sp>
      <p:sp>
        <p:nvSpPr>
          <p:cNvPr id="19" name="ZoneTexte 12">
            <a:extLst>
              <a:ext uri="{FF2B5EF4-FFF2-40B4-BE49-F238E27FC236}">
                <a16:creationId xmlns:a16="http://schemas.microsoft.com/office/drawing/2014/main" id="{71F30137-314D-46C0-A43D-8CF1B226763D}"/>
              </a:ext>
            </a:extLst>
          </p:cNvPr>
          <p:cNvSpPr txBox="1">
            <a:spLocks noChangeArrowheads="1"/>
          </p:cNvSpPr>
          <p:nvPr/>
        </p:nvSpPr>
        <p:spPr bwMode="auto">
          <a:xfrm>
            <a:off x="296381" y="160005"/>
            <a:ext cx="89114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600" u="sng" dirty="0">
                <a:solidFill>
                  <a:srgbClr val="660066"/>
                </a:solidFill>
                <a:latin typeface="Comic Sans MS" pitchFamily="66" charset="0"/>
              </a:rPr>
              <a:t>Robinier faux acacia</a:t>
            </a:r>
            <a:r>
              <a:rPr lang="fr-FR" sz="1600" b="0" u="sng" dirty="0">
                <a:solidFill>
                  <a:srgbClr val="660066"/>
                </a:solidFill>
                <a:latin typeface="Comic Sans MS" pitchFamily="66" charset="0"/>
              </a:rPr>
              <a:t> </a:t>
            </a:r>
          </a:p>
          <a:p>
            <a:pPr eaLnBrk="1" hangingPunct="1"/>
            <a:endParaRPr lang="fr-FR" sz="1600" b="0" dirty="0">
              <a:solidFill>
                <a:srgbClr val="660066"/>
              </a:solidFill>
              <a:latin typeface="Comic Sans MS" pitchFamily="66" charset="0"/>
            </a:endParaRPr>
          </a:p>
          <a:p>
            <a:pPr eaLnBrk="1" hangingPunct="1"/>
            <a:r>
              <a:rPr lang="fr-FR" sz="1600" b="0" dirty="0">
                <a:solidFill>
                  <a:srgbClr val="660066"/>
                </a:solidFill>
                <a:latin typeface="Comic Sans MS" pitchFamily="66" charset="0"/>
              </a:rPr>
              <a:t>On peut imaginer des pépinières de </a:t>
            </a:r>
            <a:r>
              <a:rPr lang="fr-FR" sz="1600" dirty="0">
                <a:solidFill>
                  <a:srgbClr val="660066"/>
                </a:solidFill>
                <a:latin typeface="Comic Sans MS" pitchFamily="66" charset="0"/>
              </a:rPr>
              <a:t>robinier faux acacia</a:t>
            </a:r>
            <a:r>
              <a:rPr lang="fr-FR" sz="1600" b="0" dirty="0">
                <a:solidFill>
                  <a:srgbClr val="660066"/>
                </a:solidFill>
                <a:latin typeface="Comic Sans MS" pitchFamily="66" charset="0"/>
              </a:rPr>
              <a:t>, un arbre au tronc élancé, droit et souvent fourchu, </a:t>
            </a:r>
            <a:r>
              <a:rPr lang="fr-FR" sz="1600" dirty="0">
                <a:solidFill>
                  <a:srgbClr val="660066"/>
                </a:solidFill>
                <a:latin typeface="Comic Sans MS" pitchFamily="66" charset="0"/>
              </a:rPr>
              <a:t>au bois dur</a:t>
            </a:r>
            <a:r>
              <a:rPr lang="fr-FR" sz="1600" b="0" dirty="0">
                <a:solidFill>
                  <a:srgbClr val="660066"/>
                </a:solidFill>
                <a:latin typeface="Comic Sans MS" pitchFamily="66" charset="0"/>
              </a:rPr>
              <a:t>, </a:t>
            </a:r>
            <a:r>
              <a:rPr lang="fr-FR" sz="1600" dirty="0">
                <a:solidFill>
                  <a:srgbClr val="660066"/>
                </a:solidFill>
                <a:latin typeface="Comic Sans MS" pitchFamily="66" charset="0"/>
              </a:rPr>
              <a:t>poussant très vite, dans des sols pauvres</a:t>
            </a:r>
            <a:r>
              <a:rPr lang="fr-FR" sz="1600" b="0" dirty="0">
                <a:solidFill>
                  <a:srgbClr val="660066"/>
                </a:solidFill>
                <a:latin typeface="Comic Sans MS" pitchFamily="66" charset="0"/>
              </a:rPr>
              <a:t>. </a:t>
            </a:r>
          </a:p>
          <a:p>
            <a:pPr eaLnBrk="1" hangingPunct="1"/>
            <a:endParaRPr lang="fr-FR" sz="1600" b="0" dirty="0">
              <a:solidFill>
                <a:srgbClr val="660066"/>
              </a:solidFill>
              <a:latin typeface="Comic Sans MS" pitchFamily="66" charset="0"/>
            </a:endParaRPr>
          </a:p>
          <a:p>
            <a:pPr eaLnBrk="1" hangingPunct="1"/>
            <a:r>
              <a:rPr lang="fr-FR" sz="1600" b="0" dirty="0">
                <a:solidFill>
                  <a:srgbClr val="660066"/>
                </a:solidFill>
                <a:latin typeface="Comic Sans MS" pitchFamily="66" charset="0"/>
              </a:rPr>
              <a:t>Son bois très dur, robuste, souple et durable possède d'excellentes qualités mécaniques et résiste à l'action de l'eau et à la pourriture. En pépinière, il devra être régulièrement élagué &amp; émondé, </a:t>
            </a:r>
            <a:r>
              <a:rPr lang="fr-FR" sz="1600" b="0" dirty="0">
                <a:solidFill>
                  <a:srgbClr val="F36A0D"/>
                </a:solidFill>
                <a:latin typeface="Comic Sans MS" pitchFamily="66" charset="0"/>
              </a:rPr>
              <a:t>pour éviter qu’il fourche.</a:t>
            </a:r>
          </a:p>
          <a:p>
            <a:pPr eaLnBrk="1" hangingPunct="1"/>
            <a:r>
              <a:rPr lang="fr-FR" sz="1600" b="0" dirty="0">
                <a:solidFill>
                  <a:srgbClr val="660066"/>
                </a:solidFill>
                <a:latin typeface="Comic Sans MS" pitchFamily="66" charset="0"/>
              </a:rPr>
              <a:t>On peut faire aussi des planchettes et du bardeau (pour couvrir les toits) en robinier.</a:t>
            </a:r>
          </a:p>
        </p:txBody>
      </p:sp>
    </p:spTree>
    <p:extLst>
      <p:ext uri="{BB962C8B-B14F-4D97-AF65-F5344CB8AC3E}">
        <p14:creationId xmlns:p14="http://schemas.microsoft.com/office/powerpoint/2010/main" val="3214285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32539FA-2DFA-4788-9785-13574AFDD62D}"/>
              </a:ext>
            </a:extLst>
          </p:cNvPr>
          <p:cNvSpPr>
            <a:spLocks noGrp="1"/>
          </p:cNvSpPr>
          <p:nvPr>
            <p:ph type="sldNum" sz="quarter" idx="12"/>
          </p:nvPr>
        </p:nvSpPr>
        <p:spPr>
          <a:xfrm>
            <a:off x="10777590" y="5197105"/>
            <a:ext cx="907591" cy="353089"/>
          </a:xfrm>
        </p:spPr>
        <p:txBody>
          <a:bodyPr rtlCol="0"/>
          <a:lstStyle/>
          <a:p>
            <a:pPr fontAlgn="auto">
              <a:spcBef>
                <a:spcPts val="0"/>
              </a:spcBef>
              <a:spcAft>
                <a:spcPts val="0"/>
              </a:spcAft>
              <a:defRPr/>
            </a:pPr>
            <a:fld id="{FFDB1753-B17E-4EEC-9804-91937D6E2270}" type="slidenum">
              <a:rPr lang="fr-FR">
                <a:solidFill>
                  <a:schemeClr val="tx1">
                    <a:tint val="75000"/>
                  </a:schemeClr>
                </a:solidFill>
                <a:latin typeface="Times New Roman" pitchFamily="18" charset="0"/>
              </a:rPr>
              <a:pPr fontAlgn="auto">
                <a:spcBef>
                  <a:spcPts val="0"/>
                </a:spcBef>
                <a:spcAft>
                  <a:spcPts val="0"/>
                </a:spcAft>
                <a:defRPr/>
              </a:pPr>
              <a:t>23</a:t>
            </a:fld>
            <a:endParaRPr lang="fr-FR">
              <a:solidFill>
                <a:schemeClr val="tx1">
                  <a:tint val="75000"/>
                </a:schemeClr>
              </a:solidFill>
              <a:latin typeface="Times New Roman" pitchFamily="18" charset="0"/>
            </a:endParaRPr>
          </a:p>
        </p:txBody>
      </p:sp>
      <p:sp>
        <p:nvSpPr>
          <p:cNvPr id="3" name="ZoneTexte 3">
            <a:extLst>
              <a:ext uri="{FF2B5EF4-FFF2-40B4-BE49-F238E27FC236}">
                <a16:creationId xmlns:a16="http://schemas.microsoft.com/office/drawing/2014/main" id="{7A21A571-5FF0-4408-933B-466447CD3E57}"/>
              </a:ext>
            </a:extLst>
          </p:cNvPr>
          <p:cNvSpPr txBox="1">
            <a:spLocks noChangeArrowheads="1"/>
          </p:cNvSpPr>
          <p:nvPr/>
        </p:nvSpPr>
        <p:spPr bwMode="auto">
          <a:xfrm>
            <a:off x="363167" y="91706"/>
            <a:ext cx="116799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600" u="sng" dirty="0">
                <a:solidFill>
                  <a:srgbClr val="660066"/>
                </a:solidFill>
                <a:latin typeface="Comic Sans MS" pitchFamily="66" charset="0"/>
              </a:rPr>
              <a:t>Bambou géant</a:t>
            </a:r>
            <a:r>
              <a:rPr lang="fr-FR" sz="1600" b="0" u="sng" dirty="0">
                <a:solidFill>
                  <a:srgbClr val="660066"/>
                </a:solidFill>
                <a:latin typeface="Comic Sans MS" pitchFamily="66" charset="0"/>
              </a:rPr>
              <a:t> </a:t>
            </a:r>
          </a:p>
          <a:p>
            <a:pPr eaLnBrk="1" hangingPunct="1">
              <a:buFont typeface="Symbol" pitchFamily="18" charset="2"/>
              <a:buChar char="Þ"/>
            </a:pPr>
            <a:r>
              <a:rPr lang="fr-FR" sz="1600" b="0" dirty="0">
                <a:solidFill>
                  <a:srgbClr val="660066"/>
                </a:solidFill>
                <a:latin typeface="Comic Sans MS" pitchFamily="66" charset="0"/>
              </a:rPr>
              <a:t>Il pousse très vite, mais </a:t>
            </a:r>
            <a:r>
              <a:rPr lang="fr-FR" sz="1600" dirty="0">
                <a:solidFill>
                  <a:srgbClr val="FF0000"/>
                </a:solidFill>
                <a:latin typeface="Comic Sans MS" pitchFamily="66" charset="0"/>
              </a:rPr>
              <a:t>nécessite beaucoup d’eau et de la chaleur</a:t>
            </a:r>
            <a:r>
              <a:rPr lang="fr-FR" sz="1600" b="0" dirty="0">
                <a:solidFill>
                  <a:srgbClr val="660066"/>
                </a:solidFill>
                <a:latin typeface="Comic Sans MS" pitchFamily="66" charset="0"/>
              </a:rPr>
              <a:t>. Il « essaime » par rhizomes. </a:t>
            </a:r>
          </a:p>
          <a:p>
            <a:pPr eaLnBrk="1" hangingPunct="1">
              <a:buFont typeface="Symbol" pitchFamily="18" charset="2"/>
              <a:buChar char="Þ"/>
            </a:pPr>
            <a:r>
              <a:rPr lang="fr-FR" sz="1600" b="0" dirty="0">
                <a:solidFill>
                  <a:srgbClr val="660066"/>
                </a:solidFill>
                <a:latin typeface="Comic Sans MS" pitchFamily="66" charset="0"/>
              </a:rPr>
              <a:t>Il a d’excellentes qualités mécaniques, en compression et en tension.</a:t>
            </a:r>
          </a:p>
          <a:p>
            <a:pPr eaLnBrk="1" hangingPunct="1">
              <a:buFont typeface="Symbol" pitchFamily="18" charset="2"/>
              <a:buChar char="Þ"/>
            </a:pPr>
            <a:r>
              <a:rPr lang="fr-FR" sz="1600" b="0" dirty="0">
                <a:solidFill>
                  <a:srgbClr val="F36A0D"/>
                </a:solidFill>
                <a:latin typeface="Comic Sans MS" pitchFamily="66" charset="0"/>
              </a:rPr>
              <a:t>Son inconvénient est qu’il n’y a pas deux bambous identiques. </a:t>
            </a:r>
            <a:r>
              <a:rPr lang="fr-FR" sz="1600" b="0" dirty="0">
                <a:solidFill>
                  <a:srgbClr val="660066"/>
                </a:solidFill>
                <a:latin typeface="Comic Sans MS" pitchFamily="66" charset="0"/>
              </a:rPr>
              <a:t>En lamellé-collé, il peut être standardisé. </a:t>
            </a:r>
            <a:r>
              <a:rPr lang="fr-FR" sz="1600" b="0" dirty="0">
                <a:solidFill>
                  <a:srgbClr val="F36A0D"/>
                </a:solidFill>
                <a:latin typeface="Comic Sans MS" pitchFamily="66" charset="0"/>
              </a:rPr>
              <a:t>Mais utilisé dans son intégrité, il faut faire appel à une main d’œuvre avec un savoir faire spécifique (avec un travail entièrement manuel). </a:t>
            </a:r>
          </a:p>
          <a:p>
            <a:pPr eaLnBrk="1" hangingPunct="1">
              <a:buFont typeface="Symbol" pitchFamily="18" charset="2"/>
              <a:buChar char="Þ"/>
            </a:pPr>
            <a:r>
              <a:rPr lang="fr-FR" sz="1600" b="0" dirty="0">
                <a:solidFill>
                  <a:srgbClr val="FF0000"/>
                </a:solidFill>
                <a:latin typeface="Comic Sans MS" pitchFamily="66" charset="0"/>
              </a:rPr>
              <a:t> Mais peut éliminer des espèces concurrentes, du fait de la densité de sa futaie</a:t>
            </a:r>
            <a:r>
              <a:rPr lang="fr-FR" sz="1600" b="0" dirty="0">
                <a:solidFill>
                  <a:srgbClr val="F36A0D"/>
                </a:solidFill>
                <a:latin typeface="Comic Sans MS" pitchFamily="66" charset="0"/>
              </a:rPr>
              <a:t>.</a:t>
            </a:r>
          </a:p>
        </p:txBody>
      </p:sp>
      <p:graphicFrame>
        <p:nvGraphicFramePr>
          <p:cNvPr id="4" name="Tableau 3">
            <a:extLst>
              <a:ext uri="{FF2B5EF4-FFF2-40B4-BE49-F238E27FC236}">
                <a16:creationId xmlns:a16="http://schemas.microsoft.com/office/drawing/2014/main" id="{ACB9D296-0A2E-42AD-A5F7-0E25E66A7D84}"/>
              </a:ext>
            </a:extLst>
          </p:cNvPr>
          <p:cNvGraphicFramePr>
            <a:graphicFrameLocks noGrp="1"/>
          </p:cNvGraphicFramePr>
          <p:nvPr>
            <p:extLst>
              <p:ext uri="{D42A27DB-BD31-4B8C-83A1-F6EECF244321}">
                <p14:modId xmlns:p14="http://schemas.microsoft.com/office/powerpoint/2010/main" val="838839286"/>
              </p:ext>
            </p:extLst>
          </p:nvPr>
        </p:nvGraphicFramePr>
        <p:xfrm>
          <a:off x="148855" y="1769694"/>
          <a:ext cx="8786812" cy="4181475"/>
        </p:xfrm>
        <a:graphic>
          <a:graphicData uri="http://schemas.openxmlformats.org/drawingml/2006/table">
            <a:tbl>
              <a:tblPr/>
              <a:tblGrid>
                <a:gridCol w="2242174">
                  <a:extLst>
                    <a:ext uri="{9D8B030D-6E8A-4147-A177-3AD203B41FA5}">
                      <a16:colId xmlns:a16="http://schemas.microsoft.com/office/drawing/2014/main" val="20000"/>
                    </a:ext>
                  </a:extLst>
                </a:gridCol>
                <a:gridCol w="1507392">
                  <a:extLst>
                    <a:ext uri="{9D8B030D-6E8A-4147-A177-3AD203B41FA5}">
                      <a16:colId xmlns:a16="http://schemas.microsoft.com/office/drawing/2014/main" val="20001"/>
                    </a:ext>
                  </a:extLst>
                </a:gridCol>
                <a:gridCol w="1920255">
                  <a:extLst>
                    <a:ext uri="{9D8B030D-6E8A-4147-A177-3AD203B41FA5}">
                      <a16:colId xmlns:a16="http://schemas.microsoft.com/office/drawing/2014/main" val="20002"/>
                    </a:ext>
                  </a:extLst>
                </a:gridCol>
                <a:gridCol w="3116991">
                  <a:extLst>
                    <a:ext uri="{9D8B030D-6E8A-4147-A177-3AD203B41FA5}">
                      <a16:colId xmlns:a16="http://schemas.microsoft.com/office/drawing/2014/main" val="20003"/>
                    </a:ext>
                  </a:extLst>
                </a:gridCol>
              </a:tblGrid>
              <a:tr h="1393101">
                <a:tc>
                  <a:txBody>
                    <a:bodyPr/>
                    <a:lstStyle/>
                    <a:p>
                      <a:pPr algn="ctr">
                        <a:lnSpc>
                          <a:spcPct val="115000"/>
                        </a:lnSpc>
                        <a:spcAft>
                          <a:spcPts val="0"/>
                        </a:spcAft>
                      </a:pPr>
                      <a:endParaRPr lang="fr-FR" sz="1000" dirty="0">
                        <a:solidFill>
                          <a:srgbClr val="660066"/>
                        </a:solidFill>
                        <a:latin typeface="Calibri"/>
                        <a:ea typeface="Calibri"/>
                        <a:cs typeface="Times New Roman"/>
                      </a:endParaRPr>
                    </a:p>
                  </a:txBody>
                  <a:tcPr marL="60301" marR="60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000" dirty="0">
                        <a:solidFill>
                          <a:srgbClr val="660066"/>
                        </a:solidFill>
                        <a:latin typeface="Calibri"/>
                        <a:ea typeface="Calibri"/>
                        <a:cs typeface="Times New Roman"/>
                      </a:endParaRPr>
                    </a:p>
                  </a:txBody>
                  <a:tcPr marL="60301" marR="60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dirty="0">
                          <a:solidFill>
                            <a:srgbClr val="660066"/>
                          </a:solidFill>
                          <a:latin typeface="Calibri"/>
                          <a:ea typeface="Calibri"/>
                          <a:cs typeface="Times New Roman"/>
                        </a:rPr>
                        <a:t>Maisons en bambou</a:t>
                      </a:r>
                    </a:p>
                  </a:txBody>
                  <a:tcPr marL="60301" marR="60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dirty="0">
                          <a:solidFill>
                            <a:srgbClr val="660066"/>
                          </a:solidFill>
                          <a:latin typeface="Calibri"/>
                          <a:ea typeface="Calibri"/>
                          <a:cs typeface="Times New Roman"/>
                        </a:rPr>
                        <a:t>  Il n’y a pas deux bambous identiques.</a:t>
                      </a:r>
                    </a:p>
                  </a:txBody>
                  <a:tcPr marL="60301" marR="60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85916">
                <a:tc>
                  <a:txBody>
                    <a:bodyPr/>
                    <a:lstStyle/>
                    <a:p>
                      <a:pPr algn="ctr">
                        <a:lnSpc>
                          <a:spcPct val="115000"/>
                        </a:lnSpc>
                        <a:spcAft>
                          <a:spcPts val="0"/>
                        </a:spcAft>
                      </a:pPr>
                      <a:r>
                        <a:rPr lang="fr-FR" sz="1000" dirty="0">
                          <a:solidFill>
                            <a:srgbClr val="660066"/>
                          </a:solidFill>
                          <a:latin typeface="Calibri"/>
                          <a:ea typeface="Calibri"/>
                          <a:cs typeface="Times New Roman"/>
                        </a:rPr>
                        <a:t>Bouquets de bambous géants à l’état sauvage. </a:t>
                      </a:r>
                    </a:p>
                  </a:txBody>
                  <a:tcPr marL="60301" marR="60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000">
                        <a:solidFill>
                          <a:srgbClr val="660066"/>
                        </a:solidFill>
                        <a:latin typeface="Calibri"/>
                        <a:ea typeface="Calibri"/>
                        <a:cs typeface="Times New Roman"/>
                      </a:endParaRPr>
                    </a:p>
                  </a:txBody>
                  <a:tcPr marL="60301" marR="60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dirty="0">
                          <a:solidFill>
                            <a:srgbClr val="660066"/>
                          </a:solidFill>
                          <a:latin typeface="Calibri"/>
                          <a:ea typeface="Calibri"/>
                          <a:cs typeface="Times New Roman"/>
                        </a:rPr>
                        <a:t>Canalisation en bambou</a:t>
                      </a:r>
                    </a:p>
                  </a:txBody>
                  <a:tcPr marL="60301" marR="60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900" dirty="0">
                          <a:solidFill>
                            <a:srgbClr val="660066"/>
                          </a:solidFill>
                          <a:latin typeface="Arial"/>
                          <a:ea typeface="Calibri"/>
                          <a:cs typeface="Times New Roman"/>
                        </a:rPr>
                        <a:t>Panneaux et parquet en bambou lamellé-collé.</a:t>
                      </a:r>
                      <a:endParaRPr lang="fr-FR" sz="1000" dirty="0">
                        <a:solidFill>
                          <a:srgbClr val="660066"/>
                        </a:solidFill>
                        <a:latin typeface="Calibri"/>
                        <a:ea typeface="Calibri"/>
                        <a:cs typeface="Times New Roman"/>
                      </a:endParaRPr>
                    </a:p>
                  </a:txBody>
                  <a:tcPr marL="60301" marR="60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02458">
                <a:tc>
                  <a:txBody>
                    <a:bodyPr/>
                    <a:lstStyle/>
                    <a:p>
                      <a:pPr algn="ctr">
                        <a:lnSpc>
                          <a:spcPct val="115000"/>
                        </a:lnSpc>
                        <a:spcAft>
                          <a:spcPts val="0"/>
                        </a:spcAft>
                      </a:pPr>
                      <a:r>
                        <a:rPr lang="fr-FR" sz="1000" dirty="0">
                          <a:solidFill>
                            <a:srgbClr val="660066"/>
                          </a:solidFill>
                          <a:latin typeface="Calibri"/>
                          <a:ea typeface="Calibri"/>
                          <a:cs typeface="Times New Roman"/>
                        </a:rPr>
                        <a:t>Echafaudages en bambou</a:t>
                      </a:r>
                    </a:p>
                  </a:txBody>
                  <a:tcPr marL="60301" marR="60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000" dirty="0">
                        <a:solidFill>
                          <a:srgbClr val="660066"/>
                        </a:solidFill>
                        <a:latin typeface="Calibri"/>
                        <a:ea typeface="Calibri"/>
                        <a:cs typeface="Times New Roman"/>
                      </a:endParaRPr>
                    </a:p>
                  </a:txBody>
                  <a:tcPr marL="60301" marR="60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dirty="0">
                          <a:solidFill>
                            <a:srgbClr val="660066"/>
                          </a:solidFill>
                          <a:latin typeface="Calibri"/>
                          <a:ea typeface="Calibri"/>
                          <a:cs typeface="Times New Roman"/>
                        </a:rPr>
                        <a:t>Charbon de bambou au Japon.</a:t>
                      </a:r>
                    </a:p>
                  </a:txBody>
                  <a:tcPr marL="60301" marR="60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dirty="0">
                          <a:solidFill>
                            <a:srgbClr val="660066"/>
                          </a:solidFill>
                          <a:latin typeface="Calibri"/>
                          <a:ea typeface="Calibri"/>
                          <a:cs typeface="Times New Roman"/>
                        </a:rPr>
                        <a:t>Noria en Bambou</a:t>
                      </a:r>
                    </a:p>
                  </a:txBody>
                  <a:tcPr marL="60301" marR="60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 name="Image 2" descr="bambou4.jpg">
            <a:extLst>
              <a:ext uri="{FF2B5EF4-FFF2-40B4-BE49-F238E27FC236}">
                <a16:creationId xmlns:a16="http://schemas.microsoft.com/office/drawing/2014/main" id="{6F4540E7-9F2A-42F6-9C94-4F8A620259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793" y="2020519"/>
            <a:ext cx="133350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3" descr="bambou3.jpg">
            <a:extLst>
              <a:ext uri="{FF2B5EF4-FFF2-40B4-BE49-F238E27FC236}">
                <a16:creationId xmlns:a16="http://schemas.microsoft.com/office/drawing/2014/main" id="{68EE928A-3FF2-4D76-A500-89FEFAD320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2043" y="1949081"/>
            <a:ext cx="76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bambouMaison">
            <a:extLst>
              <a:ext uri="{FF2B5EF4-FFF2-40B4-BE49-F238E27FC236}">
                <a16:creationId xmlns:a16="http://schemas.microsoft.com/office/drawing/2014/main" id="{AB92AB96-70A6-4B98-BB00-316BFB77C5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2230" y="2091956"/>
            <a:ext cx="11509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bambouTaille">
            <a:extLst>
              <a:ext uri="{FF2B5EF4-FFF2-40B4-BE49-F238E27FC236}">
                <a16:creationId xmlns:a16="http://schemas.microsoft.com/office/drawing/2014/main" id="{26694958-DFEC-4AAA-A50E-5886110F99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9605" y="2091956"/>
            <a:ext cx="1303338"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6" descr="bambou7.jpg">
            <a:extLst>
              <a:ext uri="{FF2B5EF4-FFF2-40B4-BE49-F238E27FC236}">
                <a16:creationId xmlns:a16="http://schemas.microsoft.com/office/drawing/2014/main" id="{1423BA58-1D89-46D8-BE4A-1034751DB0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2668" y="2091956"/>
            <a:ext cx="9064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descr="BambouBouquet.jpg">
            <a:extLst>
              <a:ext uri="{FF2B5EF4-FFF2-40B4-BE49-F238E27FC236}">
                <a16:creationId xmlns:a16="http://schemas.microsoft.com/office/drawing/2014/main" id="{0357F98F-0378-4E4F-A157-14C6BE9BB7C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043" y="3600081"/>
            <a:ext cx="10207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ambouIrrigation2">
            <a:extLst>
              <a:ext uri="{FF2B5EF4-FFF2-40B4-BE49-F238E27FC236}">
                <a16:creationId xmlns:a16="http://schemas.microsoft.com/office/drawing/2014/main" id="{57FBB121-A5C6-4A80-BA1C-BF59D5B058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49168" y="3449269"/>
            <a:ext cx="8842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4" descr="bambou5.jpg">
            <a:extLst>
              <a:ext uri="{FF2B5EF4-FFF2-40B4-BE49-F238E27FC236}">
                <a16:creationId xmlns:a16="http://schemas.microsoft.com/office/drawing/2014/main" id="{D07DF255-0088-4D72-BBFF-C49D6C1E669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92230" y="3306394"/>
            <a:ext cx="11652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5" descr="bambooPanel1.jpg">
            <a:extLst>
              <a:ext uri="{FF2B5EF4-FFF2-40B4-BE49-F238E27FC236}">
                <a16:creationId xmlns:a16="http://schemas.microsoft.com/office/drawing/2014/main" id="{6B398A1D-23E2-44E2-8FCD-3F902883579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78168" y="3520706"/>
            <a:ext cx="73183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bambouParquet">
            <a:extLst>
              <a:ext uri="{FF2B5EF4-FFF2-40B4-BE49-F238E27FC236}">
                <a16:creationId xmlns:a16="http://schemas.microsoft.com/office/drawing/2014/main" id="{CDCDC36A-BCB3-4D5B-8B21-79F1CC78B92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06855" y="3592144"/>
            <a:ext cx="762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panneauBambou">
            <a:extLst>
              <a:ext uri="{FF2B5EF4-FFF2-40B4-BE49-F238E27FC236}">
                <a16:creationId xmlns:a16="http://schemas.microsoft.com/office/drawing/2014/main" id="{ABB915F2-336E-4DD3-B8C7-D4A1AE6D611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06980" y="3592144"/>
            <a:ext cx="7921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echaffaudages">
            <a:extLst>
              <a:ext uri="{FF2B5EF4-FFF2-40B4-BE49-F238E27FC236}">
                <a16:creationId xmlns:a16="http://schemas.microsoft.com/office/drawing/2014/main" id="{BFB8EA7E-4128-444F-9F2E-EE9D6888C64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6105" y="4592269"/>
            <a:ext cx="9144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0" descr="bambou2.jpg">
            <a:extLst>
              <a:ext uri="{FF2B5EF4-FFF2-40B4-BE49-F238E27FC236}">
                <a16:creationId xmlns:a16="http://schemas.microsoft.com/office/drawing/2014/main" id="{2B41827F-2E4A-4DB6-8CFD-CC78736E340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92043" y="4592269"/>
            <a:ext cx="10509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bambouCharbonBois_g2">
            <a:extLst>
              <a:ext uri="{FF2B5EF4-FFF2-40B4-BE49-F238E27FC236}">
                <a16:creationId xmlns:a16="http://schemas.microsoft.com/office/drawing/2014/main" id="{905CAA21-7833-4A66-ABCD-C45D4A069F1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92230" y="4663706"/>
            <a:ext cx="1379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bambouNoria2_g2">
            <a:extLst>
              <a:ext uri="{FF2B5EF4-FFF2-40B4-BE49-F238E27FC236}">
                <a16:creationId xmlns:a16="http://schemas.microsoft.com/office/drawing/2014/main" id="{F144A528-256C-46F1-A491-1B9A244729C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06730" y="4592269"/>
            <a:ext cx="8921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descr="bambouNoria">
            <a:extLst>
              <a:ext uri="{FF2B5EF4-FFF2-40B4-BE49-F238E27FC236}">
                <a16:creationId xmlns:a16="http://schemas.microsoft.com/office/drawing/2014/main" id="{8FC3A9DC-3EA4-439E-B552-48D94A9CE42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92668" y="4592269"/>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64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a:extLst>
              <a:ext uri="{FF2B5EF4-FFF2-40B4-BE49-F238E27FC236}">
                <a16:creationId xmlns:a16="http://schemas.microsoft.com/office/drawing/2014/main" id="{0B238595-49D7-4D73-A06E-32D9AAECEF32}"/>
              </a:ext>
            </a:extLst>
          </p:cNvPr>
          <p:cNvSpPr txBox="1">
            <a:spLocks noChangeArrowheads="1"/>
          </p:cNvSpPr>
          <p:nvPr/>
        </p:nvSpPr>
        <p:spPr bwMode="auto">
          <a:xfrm>
            <a:off x="331271" y="271130"/>
            <a:ext cx="11066831"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rgbClr val="660066"/>
                </a:solidFill>
                <a:latin typeface="Comic Sans MS" pitchFamily="66" charset="0"/>
              </a:rPr>
              <a:t>Bambou géant (suite et fin)</a:t>
            </a:r>
            <a:r>
              <a:rPr lang="fr-FR" b="0" u="sng" dirty="0">
                <a:solidFill>
                  <a:srgbClr val="660066"/>
                </a:solidFill>
                <a:latin typeface="Comic Sans MS" pitchFamily="66" charset="0"/>
              </a:rPr>
              <a:t> </a:t>
            </a:r>
          </a:p>
          <a:p>
            <a:pPr algn="just" eaLnBrk="1" hangingPunct="1"/>
            <a:endParaRPr lang="fr-FR" b="0" u="sng" dirty="0">
              <a:solidFill>
                <a:srgbClr val="660066"/>
              </a:solidFill>
              <a:latin typeface="Comic Sans MS" pitchFamily="66" charset="0"/>
            </a:endParaRPr>
          </a:p>
          <a:p>
            <a:pPr algn="just" eaLnBrk="1" hangingPunct="1"/>
            <a:r>
              <a:rPr lang="fr-FR" b="0" dirty="0">
                <a:solidFill>
                  <a:srgbClr val="660066"/>
                </a:solidFill>
                <a:latin typeface="Comic Sans MS" pitchFamily="66" charset="0"/>
              </a:rPr>
              <a:t>Très grande productivité et nombreuses applications : </a:t>
            </a:r>
          </a:p>
          <a:p>
            <a:pPr algn="just" eaLnBrk="1" hangingPunct="1"/>
            <a:endParaRPr lang="fr-FR" b="0" dirty="0">
              <a:solidFill>
                <a:srgbClr val="660066"/>
              </a:solidFill>
              <a:latin typeface="Comic Sans MS" pitchFamily="66" charset="0"/>
            </a:endParaRPr>
          </a:p>
          <a:p>
            <a:pPr algn="just" eaLnBrk="1" hangingPunct="1">
              <a:buFont typeface="Symbol" pitchFamily="18" charset="2"/>
              <a:buChar char="Þ"/>
            </a:pPr>
            <a:r>
              <a:rPr lang="fr-FR" b="0" dirty="0">
                <a:solidFill>
                  <a:srgbClr val="660066"/>
                </a:solidFill>
                <a:latin typeface="Comic Sans MS" pitchFamily="66" charset="0"/>
              </a:rPr>
              <a:t>100 m² de bambouseraie produit, CHAQUE année, la structure porteuse d’une maison de 100 m² (°).</a:t>
            </a:r>
          </a:p>
          <a:p>
            <a:pPr algn="just" eaLnBrk="1" hangingPunct="1">
              <a:buFont typeface="Symbol" pitchFamily="18" charset="2"/>
              <a:buChar char="Þ"/>
            </a:pPr>
            <a:r>
              <a:rPr lang="fr-FR" b="0" dirty="0">
                <a:solidFill>
                  <a:srgbClr val="660066"/>
                </a:solidFill>
                <a:latin typeface="Comic Sans MS" pitchFamily="66" charset="0"/>
              </a:rPr>
              <a:t>constructions de maisons, de ponts, de norias, irrigation, charbon de bois, échafaudages, …</a:t>
            </a:r>
          </a:p>
          <a:p>
            <a:pPr algn="just" eaLnBrk="1" hangingPunct="1">
              <a:buFont typeface="Symbol" pitchFamily="18" charset="2"/>
              <a:buChar char="Þ"/>
            </a:pPr>
            <a:r>
              <a:rPr lang="fr-FR" b="0" dirty="0">
                <a:solidFill>
                  <a:srgbClr val="660066"/>
                </a:solidFill>
                <a:latin typeface="Comic Sans MS" pitchFamily="66" charset="0"/>
              </a:rPr>
              <a:t> Des maisons en bambous, à moins de 5000 $, développées en Equateur, Colombie, Costa-Rica …</a:t>
            </a:r>
          </a:p>
          <a:p>
            <a:pPr algn="just" eaLnBrk="1" hangingPunct="1">
              <a:buFont typeface="Symbol" pitchFamily="18" charset="2"/>
              <a:buChar char="Þ"/>
            </a:pPr>
            <a:r>
              <a:rPr lang="fr-FR" b="0" dirty="0">
                <a:solidFill>
                  <a:srgbClr val="660066"/>
                </a:solidFill>
                <a:latin typeface="Comic Sans MS" pitchFamily="66" charset="0"/>
              </a:rPr>
              <a:t>Grande résistance physique du bambou (possibilité de construire des échafaudages de plus de 10 m de haut, des ponts, des norias, de réaliser des meubles en bambous lamellé-collé très solides …) </a:t>
            </a:r>
          </a:p>
          <a:p>
            <a:pPr eaLnBrk="1" hangingPunct="1"/>
            <a:endParaRPr lang="fr-FR" sz="1400" b="0" dirty="0">
              <a:solidFill>
                <a:srgbClr val="660066"/>
              </a:solidFill>
              <a:latin typeface="Comic Sans MS" pitchFamily="66" charset="0"/>
            </a:endParaRPr>
          </a:p>
        </p:txBody>
      </p:sp>
    </p:spTree>
    <p:extLst>
      <p:ext uri="{BB962C8B-B14F-4D97-AF65-F5344CB8AC3E}">
        <p14:creationId xmlns:p14="http://schemas.microsoft.com/office/powerpoint/2010/main" val="1470306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52A0E66-3597-4A7F-BE05-2A20B18A4DCC}"/>
              </a:ext>
            </a:extLst>
          </p:cNvPr>
          <p:cNvSpPr>
            <a:spLocks noGrp="1"/>
          </p:cNvSpPr>
          <p:nvPr>
            <p:ph type="sldNum" sz="quarter" idx="12"/>
          </p:nvPr>
        </p:nvSpPr>
        <p:spPr>
          <a:xfrm>
            <a:off x="10595676" y="5493378"/>
            <a:ext cx="1174565" cy="347663"/>
          </a:xfrm>
        </p:spPr>
        <p:txBody>
          <a:bodyPr rtlCol="0"/>
          <a:lstStyle/>
          <a:p>
            <a:pPr fontAlgn="auto">
              <a:spcBef>
                <a:spcPts val="0"/>
              </a:spcBef>
              <a:spcAft>
                <a:spcPts val="0"/>
              </a:spcAft>
              <a:defRPr/>
            </a:pPr>
            <a:fld id="{6D532B39-CBCD-4AAE-B99A-ED9F64D947A8}" type="slidenum">
              <a:rPr lang="fr-FR">
                <a:solidFill>
                  <a:schemeClr val="tx1">
                    <a:tint val="75000"/>
                  </a:schemeClr>
                </a:solidFill>
                <a:latin typeface="Times New Roman" pitchFamily="18" charset="0"/>
              </a:rPr>
              <a:pPr fontAlgn="auto">
                <a:spcBef>
                  <a:spcPts val="0"/>
                </a:spcBef>
                <a:spcAft>
                  <a:spcPts val="0"/>
                </a:spcAft>
                <a:defRPr/>
              </a:pPr>
              <a:t>25</a:t>
            </a:fld>
            <a:endParaRPr lang="fr-FR">
              <a:solidFill>
                <a:schemeClr val="tx1">
                  <a:tint val="75000"/>
                </a:schemeClr>
              </a:solidFill>
              <a:latin typeface="Times New Roman" pitchFamily="18" charset="0"/>
            </a:endParaRPr>
          </a:p>
        </p:txBody>
      </p:sp>
      <p:sp>
        <p:nvSpPr>
          <p:cNvPr id="3" name="ZoneTexte 3">
            <a:extLst>
              <a:ext uri="{FF2B5EF4-FFF2-40B4-BE49-F238E27FC236}">
                <a16:creationId xmlns:a16="http://schemas.microsoft.com/office/drawing/2014/main" id="{58C9AFE9-257B-42A7-930F-7B14B132FF0E}"/>
              </a:ext>
            </a:extLst>
          </p:cNvPr>
          <p:cNvSpPr txBox="1">
            <a:spLocks noChangeArrowheads="1"/>
          </p:cNvSpPr>
          <p:nvPr/>
        </p:nvSpPr>
        <p:spPr bwMode="auto">
          <a:xfrm>
            <a:off x="278108" y="246875"/>
            <a:ext cx="8929687"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rgbClr val="660066"/>
                </a:solidFill>
                <a:latin typeface="Comic Sans MS" pitchFamily="66" charset="0"/>
              </a:rPr>
              <a:t>Moringa </a:t>
            </a:r>
            <a:r>
              <a:rPr lang="fr-FR" u="sng" dirty="0" err="1">
                <a:solidFill>
                  <a:srgbClr val="660066"/>
                </a:solidFill>
                <a:latin typeface="Comic Sans MS" pitchFamily="66" charset="0"/>
              </a:rPr>
              <a:t>oleifera</a:t>
            </a:r>
            <a:r>
              <a:rPr lang="fr-FR" u="sng" dirty="0">
                <a:solidFill>
                  <a:srgbClr val="660066"/>
                </a:solidFill>
                <a:latin typeface="Comic Sans MS" pitchFamily="66" charset="0"/>
              </a:rPr>
              <a:t> ou "</a:t>
            </a:r>
            <a:r>
              <a:rPr lang="fr-FR" u="sng" dirty="0" err="1">
                <a:solidFill>
                  <a:srgbClr val="660066"/>
                </a:solidFill>
                <a:latin typeface="Comic Sans MS" pitchFamily="66" charset="0"/>
              </a:rPr>
              <a:t>Néverdier</a:t>
            </a:r>
            <a:r>
              <a:rPr lang="fr-FR" u="sng" dirty="0">
                <a:solidFill>
                  <a:srgbClr val="660066"/>
                </a:solidFill>
                <a:latin typeface="Comic Sans MS" pitchFamily="66" charset="0"/>
              </a:rPr>
              <a:t>"</a:t>
            </a:r>
            <a:endParaRPr lang="fr-FR" b="0" u="sng" dirty="0">
              <a:solidFill>
                <a:srgbClr val="660066"/>
              </a:solidFill>
              <a:latin typeface="Comic Sans MS" pitchFamily="66" charset="0"/>
            </a:endParaRPr>
          </a:p>
          <a:p>
            <a:pPr eaLnBrk="1" hangingPunct="1"/>
            <a:endParaRPr lang="fr-FR" sz="2000" b="0" dirty="0">
              <a:solidFill>
                <a:srgbClr val="660066"/>
              </a:solidFill>
              <a:latin typeface="Comic Sans MS" pitchFamily="66" charset="0"/>
            </a:endParaRPr>
          </a:p>
          <a:p>
            <a:pPr algn="just" eaLnBrk="1" hangingPunct="1">
              <a:buFont typeface="Symbol" pitchFamily="18" charset="2"/>
              <a:buChar char="Þ"/>
            </a:pPr>
            <a:r>
              <a:rPr lang="fr-FR" sz="2000" b="0" dirty="0">
                <a:solidFill>
                  <a:srgbClr val="660066"/>
                </a:solidFill>
                <a:latin typeface="Comic Sans MS" pitchFamily="66" charset="0"/>
              </a:rPr>
              <a:t> Arbre à croissance très rapide, jusqu'à 1 mètre par mois, jusqu’à 10 m.</a:t>
            </a:r>
          </a:p>
          <a:p>
            <a:pPr algn="just" eaLnBrk="1" hangingPunct="1">
              <a:buFont typeface="Symbol" pitchFamily="18" charset="2"/>
              <a:buChar char="Þ"/>
            </a:pPr>
            <a:r>
              <a:rPr lang="fr-FR" sz="2000" b="0" dirty="0">
                <a:solidFill>
                  <a:srgbClr val="660066"/>
                </a:solidFill>
                <a:latin typeface="Comic Sans MS" pitchFamily="66" charset="0"/>
              </a:rPr>
              <a:t> </a:t>
            </a:r>
            <a:r>
              <a:rPr lang="fr-FR" sz="2000" dirty="0">
                <a:solidFill>
                  <a:srgbClr val="660066"/>
                </a:solidFill>
                <a:latin typeface="Comic Sans MS" pitchFamily="66" charset="0"/>
              </a:rPr>
              <a:t>Zones très arides</a:t>
            </a:r>
            <a:r>
              <a:rPr lang="fr-FR" sz="2000" b="0" dirty="0">
                <a:solidFill>
                  <a:srgbClr val="660066"/>
                </a:solidFill>
                <a:latin typeface="Comic Sans MS" pitchFamily="66" charset="0"/>
              </a:rPr>
              <a:t>, mais aussi climats semi-tropicaux humides.</a:t>
            </a:r>
          </a:p>
          <a:p>
            <a:pPr algn="just" eaLnBrk="1" hangingPunct="1">
              <a:buFont typeface="Symbol" pitchFamily="18" charset="2"/>
              <a:buChar char="Þ"/>
            </a:pPr>
            <a:r>
              <a:rPr lang="fr-FR" sz="2000" b="0" dirty="0">
                <a:solidFill>
                  <a:srgbClr val="660066"/>
                </a:solidFill>
                <a:latin typeface="Comic Sans MS" pitchFamily="66" charset="0"/>
              </a:rPr>
              <a:t> Son reboisement contribue à la préservation de l'environnement.</a:t>
            </a:r>
          </a:p>
          <a:p>
            <a:pPr algn="just" eaLnBrk="1" hangingPunct="1">
              <a:buFont typeface="Symbol" pitchFamily="18" charset="2"/>
              <a:buChar char="Þ"/>
            </a:pPr>
            <a:r>
              <a:rPr lang="fr-FR" sz="2000" b="0" dirty="0">
                <a:solidFill>
                  <a:srgbClr val="660066"/>
                </a:solidFill>
                <a:latin typeface="Comic Sans MS" pitchFamily="66" charset="0"/>
              </a:rPr>
              <a:t>Fruits et feuilles sources de nourriture.</a:t>
            </a:r>
          </a:p>
          <a:p>
            <a:pPr algn="just" eaLnBrk="1" hangingPunct="1">
              <a:buFont typeface="Symbol" pitchFamily="18" charset="2"/>
              <a:buChar char="Þ"/>
            </a:pPr>
            <a:r>
              <a:rPr lang="fr-FR" sz="2000" b="0" dirty="0">
                <a:solidFill>
                  <a:srgbClr val="660066"/>
                </a:solidFill>
                <a:latin typeface="Comic Sans MS" pitchFamily="66" charset="0"/>
              </a:rPr>
              <a:t> Bonne plante fourragère (récolte toutes les 6 semaines).</a:t>
            </a:r>
          </a:p>
          <a:p>
            <a:pPr algn="just" eaLnBrk="1" hangingPunct="1">
              <a:buFont typeface="Symbol" pitchFamily="18" charset="2"/>
              <a:buChar char="Þ"/>
            </a:pPr>
            <a:r>
              <a:rPr lang="fr-FR" sz="2000" b="0" dirty="0">
                <a:solidFill>
                  <a:srgbClr val="660066"/>
                </a:solidFill>
                <a:latin typeface="Comic Sans MS" pitchFamily="66" charset="0"/>
              </a:rPr>
              <a:t> Graines productrice d’huile (alimentaire &amp; voire agro-carburant).</a:t>
            </a:r>
          </a:p>
          <a:p>
            <a:pPr algn="just" eaLnBrk="1" hangingPunct="1">
              <a:buFont typeface="Symbol" pitchFamily="18" charset="2"/>
              <a:buChar char="Þ"/>
            </a:pPr>
            <a:r>
              <a:rPr lang="fr-FR" sz="2000" b="0" dirty="0">
                <a:solidFill>
                  <a:srgbClr val="660066"/>
                </a:solidFill>
                <a:latin typeface="Comic Sans MS" pitchFamily="66" charset="0"/>
              </a:rPr>
              <a:t> Facile à planter : se plante par bouture.</a:t>
            </a:r>
          </a:p>
          <a:p>
            <a:pPr algn="just" eaLnBrk="1" hangingPunct="1">
              <a:buFont typeface="Symbol" pitchFamily="18" charset="2"/>
              <a:buChar char="Þ"/>
            </a:pPr>
            <a:r>
              <a:rPr lang="fr-FR" sz="2000" b="0" dirty="0">
                <a:solidFill>
                  <a:srgbClr val="660066"/>
                </a:solidFill>
                <a:latin typeface="Comic Sans MS" pitchFamily="66" charset="0"/>
              </a:rPr>
              <a:t> Graines efficaces dans le traitement des eaux boueuses (°).</a:t>
            </a:r>
          </a:p>
          <a:p>
            <a:pPr eaLnBrk="1" hangingPunct="1">
              <a:buFont typeface="Symbol" pitchFamily="18" charset="2"/>
              <a:buChar char="Þ"/>
            </a:pPr>
            <a:r>
              <a:rPr lang="fr-FR" sz="2000" b="0" dirty="0">
                <a:solidFill>
                  <a:srgbClr val="660066"/>
                </a:solidFill>
                <a:latin typeface="Comic Sans MS" pitchFamily="66" charset="0"/>
              </a:rPr>
              <a:t> Pare-feu efficace.                                  Source : </a:t>
            </a:r>
            <a:r>
              <a:rPr lang="fr-FR" sz="2000" b="0" dirty="0">
                <a:solidFill>
                  <a:srgbClr val="660066"/>
                </a:solidFill>
                <a:latin typeface="Comic Sans MS" pitchFamily="66" charset="0"/>
                <a:hlinkClick r:id="rId2"/>
              </a:rPr>
              <a:t>www.moringanews.org</a:t>
            </a:r>
            <a:r>
              <a:rPr lang="fr-FR" sz="2000" b="0" dirty="0">
                <a:solidFill>
                  <a:srgbClr val="660066"/>
                </a:solidFill>
                <a:latin typeface="Comic Sans MS" pitchFamily="66" charset="0"/>
              </a:rPr>
              <a:t> </a:t>
            </a:r>
          </a:p>
        </p:txBody>
      </p:sp>
      <p:pic>
        <p:nvPicPr>
          <p:cNvPr id="4" name="Image 6" descr="moringa10.jpg">
            <a:extLst>
              <a:ext uri="{FF2B5EF4-FFF2-40B4-BE49-F238E27FC236}">
                <a16:creationId xmlns:a16="http://schemas.microsoft.com/office/drawing/2014/main" id="{19A068F9-31E3-4B6E-B544-7522D7A7D2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58" y="3890187"/>
            <a:ext cx="1143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moringa.jpg">
            <a:extLst>
              <a:ext uri="{FF2B5EF4-FFF2-40B4-BE49-F238E27FC236}">
                <a16:creationId xmlns:a16="http://schemas.microsoft.com/office/drawing/2014/main" id="{AD9EE53F-1281-4769-9353-3DF15BA7B3C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4670" y="3890187"/>
            <a:ext cx="19907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moringa2.jpg">
            <a:extLst>
              <a:ext uri="{FF2B5EF4-FFF2-40B4-BE49-F238E27FC236}">
                <a16:creationId xmlns:a16="http://schemas.microsoft.com/office/drawing/2014/main" id="{AC51DDB3-BB60-4C98-BB02-BFCF246D28C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670" y="3890187"/>
            <a:ext cx="1282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9" descr="moringa3.jpg">
            <a:extLst>
              <a:ext uri="{FF2B5EF4-FFF2-40B4-BE49-F238E27FC236}">
                <a16:creationId xmlns:a16="http://schemas.microsoft.com/office/drawing/2014/main" id="{D42C85EF-7D1E-46AC-8CA8-2079868F7BA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4045" y="3890187"/>
            <a:ext cx="123031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moringa4.jpg">
            <a:extLst>
              <a:ext uri="{FF2B5EF4-FFF2-40B4-BE49-F238E27FC236}">
                <a16:creationId xmlns:a16="http://schemas.microsoft.com/office/drawing/2014/main" id="{1B3E55BB-D4D8-4ECD-9324-8359FBA914F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7295" y="3890187"/>
            <a:ext cx="16208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D5D81B48-1EC6-4C7E-991C-56BA38D4E3EB}"/>
              </a:ext>
            </a:extLst>
          </p:cNvPr>
          <p:cNvSpPr txBox="1"/>
          <p:nvPr/>
        </p:nvSpPr>
        <p:spPr>
          <a:xfrm>
            <a:off x="5135858" y="5461812"/>
            <a:ext cx="3294062" cy="246063"/>
          </a:xfrm>
          <a:prstGeom prst="rect">
            <a:avLst/>
          </a:prstGeom>
          <a:noFill/>
        </p:spPr>
        <p:txBody>
          <a:bodyPr wrap="none">
            <a:spAutoFit/>
          </a:bodyPr>
          <a:lstStyle/>
          <a:p>
            <a:pPr fontAlgn="auto">
              <a:spcBef>
                <a:spcPts val="0"/>
              </a:spcBef>
              <a:spcAft>
                <a:spcPts val="0"/>
              </a:spcAft>
              <a:defRPr/>
            </a:pPr>
            <a:r>
              <a:rPr lang="fr-FR" sz="1000" b="0" dirty="0">
                <a:solidFill>
                  <a:srgbClr val="660066"/>
                </a:solidFill>
                <a:latin typeface="Comic Sans MS" pitchFamily="66" charset="0"/>
              </a:rPr>
              <a:t>(°) remplace Sulfate d'Alumine ou autres </a:t>
            </a:r>
            <a:r>
              <a:rPr lang="fr-FR" sz="1000" b="0" dirty="0" err="1">
                <a:solidFill>
                  <a:srgbClr val="660066"/>
                </a:solidFill>
                <a:latin typeface="Comic Sans MS" pitchFamily="66" charset="0"/>
              </a:rPr>
              <a:t>floculants</a:t>
            </a:r>
            <a:r>
              <a:rPr lang="fr-FR" sz="1000" b="0" dirty="0">
                <a:solidFill>
                  <a:srgbClr val="660066"/>
                </a:solidFill>
                <a:latin typeface="Comic Sans MS" pitchFamily="66" charset="0"/>
              </a:rPr>
              <a:t>.</a:t>
            </a:r>
            <a:endParaRPr lang="fr-FR" sz="1000" b="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67885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3">
            <a:extLst>
              <a:ext uri="{FF2B5EF4-FFF2-40B4-BE49-F238E27FC236}">
                <a16:creationId xmlns:a16="http://schemas.microsoft.com/office/drawing/2014/main" id="{74A08E97-06BC-46E8-B4B5-CEF6582DB208}"/>
              </a:ext>
            </a:extLst>
          </p:cNvPr>
          <p:cNvSpPr txBox="1">
            <a:spLocks noChangeArrowheads="1"/>
          </p:cNvSpPr>
          <p:nvPr/>
        </p:nvSpPr>
        <p:spPr bwMode="auto">
          <a:xfrm>
            <a:off x="214313" y="231591"/>
            <a:ext cx="8929687" cy="4400550"/>
          </a:xfrm>
          <a:prstGeom prst="rect">
            <a:avLst/>
          </a:prstGeom>
          <a:noFill/>
          <a:ln w="9525">
            <a:noFill/>
            <a:miter lim="800000"/>
            <a:headEnd/>
            <a:tailEnd/>
          </a:ln>
        </p:spPr>
        <p:txBody>
          <a:bodyPr>
            <a:spAutoFit/>
          </a:bodyPr>
          <a:lstStyle/>
          <a:p>
            <a:pPr algn="just">
              <a:defRPr/>
            </a:pPr>
            <a:r>
              <a:rPr lang="fr-FR" u="sng" dirty="0">
                <a:solidFill>
                  <a:srgbClr val="660066"/>
                </a:solidFill>
                <a:latin typeface="Comic Sans MS" pitchFamily="66" charset="0"/>
              </a:rPr>
              <a:t>Acacia </a:t>
            </a:r>
            <a:r>
              <a:rPr lang="fr-FR" u="sng" dirty="0" err="1">
                <a:solidFill>
                  <a:srgbClr val="660066"/>
                </a:solidFill>
                <a:latin typeface="Comic Sans MS" pitchFamily="66" charset="0"/>
              </a:rPr>
              <a:t>raddiana</a:t>
            </a:r>
            <a:endParaRPr lang="fr-FR" b="0" u="sng" dirty="0">
              <a:solidFill>
                <a:srgbClr val="660066"/>
              </a:solidFill>
              <a:latin typeface="Comic Sans MS" pitchFamily="66" charset="0"/>
            </a:endParaRPr>
          </a:p>
          <a:p>
            <a:pPr>
              <a:defRPr/>
            </a:pPr>
            <a:endParaRPr lang="fr-FR" sz="2000" b="0" dirty="0">
              <a:solidFill>
                <a:srgbClr val="660066"/>
              </a:solidFill>
              <a:latin typeface="Comic Sans MS" pitchFamily="66" charset="0"/>
            </a:endParaRPr>
          </a:p>
          <a:p>
            <a:pPr>
              <a:buFont typeface="Symbol" pitchFamily="18" charset="2"/>
              <a:buChar char="Þ"/>
              <a:defRPr/>
            </a:pPr>
            <a:r>
              <a:rPr lang="fr-FR" sz="2000" dirty="0">
                <a:solidFill>
                  <a:srgbClr val="7030A0"/>
                </a:solidFill>
                <a:latin typeface="Comic Sans MS" pitchFamily="66" charset="0"/>
              </a:rPr>
              <a:t>consommation en eau particulièrement faible</a:t>
            </a:r>
            <a:r>
              <a:rPr lang="fr-FR" sz="2000" b="0" dirty="0">
                <a:solidFill>
                  <a:srgbClr val="7030A0"/>
                </a:solidFill>
                <a:latin typeface="Comic Sans MS" pitchFamily="66" charset="0"/>
              </a:rPr>
              <a:t>.</a:t>
            </a:r>
          </a:p>
          <a:p>
            <a:pPr>
              <a:buFont typeface="Symbol" pitchFamily="18" charset="2"/>
              <a:buChar char="Þ"/>
              <a:defRPr/>
            </a:pPr>
            <a:r>
              <a:rPr lang="fr-FR" sz="2000" b="0" dirty="0">
                <a:solidFill>
                  <a:srgbClr val="7030A0"/>
                </a:solidFill>
                <a:latin typeface="Comic Sans MS" pitchFamily="66" charset="0"/>
              </a:rPr>
              <a:t>colonise régions avec 50 et 1 000 mm de précipitations annuelles. </a:t>
            </a:r>
          </a:p>
          <a:p>
            <a:pPr>
              <a:buFont typeface="Symbol" pitchFamily="18" charset="2"/>
              <a:buChar char="Þ"/>
              <a:defRPr/>
            </a:pPr>
            <a:r>
              <a:rPr lang="fr-FR" sz="2000" b="0" dirty="0">
                <a:solidFill>
                  <a:srgbClr val="7030A0"/>
                </a:solidFill>
                <a:latin typeface="Comic Sans MS" pitchFamily="66" charset="0"/>
              </a:rPr>
              <a:t> Résistant à la température (40 °C, voire 45 °C), à la salinité (2 %) et au stress hydrique (-1,8 </a:t>
            </a:r>
            <a:r>
              <a:rPr lang="fr-FR" sz="2000" b="0" dirty="0" err="1">
                <a:solidFill>
                  <a:srgbClr val="7030A0"/>
                </a:solidFill>
                <a:latin typeface="Comic Sans MS" pitchFamily="66" charset="0"/>
              </a:rPr>
              <a:t>MPa</a:t>
            </a:r>
            <a:r>
              <a:rPr lang="fr-FR" sz="2000" b="0" dirty="0">
                <a:solidFill>
                  <a:srgbClr val="7030A0"/>
                </a:solidFill>
                <a:latin typeface="Comic Sans MS" pitchFamily="66" charset="0"/>
              </a:rPr>
              <a:t>). Pouvoir fixateur d'azote élevé.</a:t>
            </a:r>
          </a:p>
          <a:p>
            <a:pPr>
              <a:buFont typeface="Symbol" pitchFamily="18" charset="2"/>
              <a:buChar char="Þ"/>
              <a:defRPr/>
            </a:pPr>
            <a:r>
              <a:rPr lang="fr-FR" sz="2000" b="0" dirty="0">
                <a:solidFill>
                  <a:srgbClr val="660066"/>
                </a:solidFill>
                <a:latin typeface="Comic Sans MS" pitchFamily="66" charset="0"/>
              </a:rPr>
              <a:t> de 0 m à 2 100 m, en zone péri-saharienne et moyen-orientale. </a:t>
            </a:r>
          </a:p>
          <a:p>
            <a:pPr>
              <a:buFont typeface="Symbol" pitchFamily="18" charset="2"/>
              <a:buChar char="Þ"/>
              <a:defRPr/>
            </a:pPr>
            <a:r>
              <a:rPr lang="fr-FR" sz="2000" b="0" dirty="0">
                <a:solidFill>
                  <a:srgbClr val="660066"/>
                </a:solidFill>
                <a:latin typeface="Comic Sans MS" pitchFamily="66" charset="0"/>
              </a:rPr>
              <a:t> utilisée par les populations locales comme plante médicinale, fourrage, bois d'énergie, charbon (pouvoir calorifique élevé de son bois).</a:t>
            </a:r>
          </a:p>
          <a:p>
            <a:pPr>
              <a:buFont typeface="Symbol" pitchFamily="18" charset="2"/>
              <a:buChar char="Þ"/>
              <a:defRPr/>
            </a:pPr>
            <a:r>
              <a:rPr lang="fr-FR" sz="2000" b="0" dirty="0">
                <a:solidFill>
                  <a:srgbClr val="660066"/>
                </a:solidFill>
                <a:latin typeface="Comic Sans MS" pitchFamily="66" charset="0"/>
              </a:rPr>
              <a:t>apprécié dans l'artisanat pour la confection d'outils et d'ustensiles divers. Sert à tanner les peaux. Sa gomme est consommée.</a:t>
            </a:r>
          </a:p>
          <a:p>
            <a:pPr>
              <a:buFont typeface="Symbol" pitchFamily="18" charset="2"/>
              <a:buChar char="Þ"/>
              <a:defRPr/>
            </a:pPr>
            <a:r>
              <a:rPr lang="fr-FR" sz="2000" b="0" dirty="0">
                <a:solidFill>
                  <a:srgbClr val="660066"/>
                </a:solidFill>
                <a:latin typeface="Comic Sans MS" pitchFamily="66" charset="0"/>
              </a:rPr>
              <a:t> </a:t>
            </a:r>
            <a:r>
              <a:rPr lang="fr-FR" sz="2000" b="0" dirty="0">
                <a:solidFill>
                  <a:srgbClr val="660066"/>
                </a:solidFill>
                <a:effectLst>
                  <a:outerShdw blurRad="38100" dist="38100" dir="2700000" algn="tl">
                    <a:srgbClr val="C0C0C0"/>
                  </a:outerShdw>
                </a:effectLst>
                <a:latin typeface="Comic Sans MS" pitchFamily="66" charset="0"/>
              </a:rPr>
              <a:t>Sert pour la stabilisation et la fertilité des sols</a:t>
            </a:r>
            <a:r>
              <a:rPr lang="fr-FR" sz="2000" b="0" dirty="0">
                <a:solidFill>
                  <a:srgbClr val="660066"/>
                </a:solidFill>
                <a:latin typeface="Comic Sans MS" pitchFamily="66" charset="0"/>
              </a:rPr>
              <a:t>.                                  </a:t>
            </a:r>
            <a:r>
              <a:rPr lang="fr-FR" sz="1400" b="0" dirty="0">
                <a:solidFill>
                  <a:srgbClr val="660066"/>
                </a:solidFill>
                <a:latin typeface="Comic Sans MS" pitchFamily="66" charset="0"/>
              </a:rPr>
              <a:t>Source : </a:t>
            </a:r>
            <a:r>
              <a:rPr lang="fr-FR" sz="1400" b="0" dirty="0">
                <a:solidFill>
                  <a:srgbClr val="660066"/>
                </a:solidFill>
                <a:latin typeface="Comic Sans MS" pitchFamily="66" charset="0"/>
                <a:hlinkClick r:id="rId2"/>
              </a:rPr>
              <a:t>http://www.mpl.ird.fr/acacia_raddiana/pages/bilanpersp.htm</a:t>
            </a:r>
            <a:r>
              <a:rPr lang="fr-FR" sz="1400" b="0" dirty="0">
                <a:solidFill>
                  <a:srgbClr val="660066"/>
                </a:solidFill>
                <a:latin typeface="Comic Sans MS" pitchFamily="66" charset="0"/>
              </a:rPr>
              <a:t> </a:t>
            </a:r>
          </a:p>
          <a:p>
            <a:pPr>
              <a:defRPr/>
            </a:pPr>
            <a:r>
              <a:rPr lang="fr-FR" sz="1400" b="0" dirty="0">
                <a:solidFill>
                  <a:srgbClr val="660066"/>
                </a:solidFill>
                <a:latin typeface="Comic Sans MS" pitchFamily="66" charset="0"/>
                <a:hlinkClick r:id="rId3"/>
              </a:rPr>
              <a:t>http://www.mpl.ird.fr/acacia_raddiana/</a:t>
            </a:r>
            <a:r>
              <a:rPr lang="fr-FR" sz="1400" b="0" dirty="0">
                <a:solidFill>
                  <a:srgbClr val="660066"/>
                </a:solidFill>
                <a:latin typeface="Comic Sans MS" pitchFamily="66" charset="0"/>
              </a:rPr>
              <a:t> , </a:t>
            </a:r>
          </a:p>
          <a:p>
            <a:pPr>
              <a:defRPr/>
            </a:pPr>
            <a:r>
              <a:rPr lang="fr-FR" sz="1400" b="0" i="1" dirty="0">
                <a:solidFill>
                  <a:srgbClr val="660066"/>
                </a:solidFill>
                <a:latin typeface="Comic Sans MS" pitchFamily="66" charset="0"/>
              </a:rPr>
              <a:t>Un arbre au désert, Acacia </a:t>
            </a:r>
            <a:r>
              <a:rPr lang="fr-FR" sz="1400" b="0" i="1" dirty="0" err="1">
                <a:solidFill>
                  <a:srgbClr val="660066"/>
                </a:solidFill>
                <a:latin typeface="Comic Sans MS" pitchFamily="66" charset="0"/>
              </a:rPr>
              <a:t>raddiana</a:t>
            </a:r>
            <a:r>
              <a:rPr lang="fr-FR" sz="1400" b="0" dirty="0">
                <a:solidFill>
                  <a:srgbClr val="660066"/>
                </a:solidFill>
                <a:latin typeface="Comic Sans MS" pitchFamily="66" charset="0"/>
              </a:rPr>
              <a:t>, Michel </a:t>
            </a:r>
            <a:r>
              <a:rPr lang="fr-FR" sz="1400" b="0" dirty="0" err="1">
                <a:solidFill>
                  <a:srgbClr val="660066"/>
                </a:solidFill>
                <a:latin typeface="Comic Sans MS" pitchFamily="66" charset="0"/>
              </a:rPr>
              <a:t>Grouzis</a:t>
            </a:r>
            <a:r>
              <a:rPr lang="fr-FR" sz="1400" b="0" dirty="0">
                <a:solidFill>
                  <a:srgbClr val="660066"/>
                </a:solidFill>
                <a:latin typeface="Comic Sans MS" pitchFamily="66" charset="0"/>
              </a:rPr>
              <a:t>, Edouard Le </a:t>
            </a:r>
            <a:r>
              <a:rPr lang="fr-FR" sz="1400" b="0" dirty="0" err="1">
                <a:solidFill>
                  <a:srgbClr val="660066"/>
                </a:solidFill>
                <a:latin typeface="Comic Sans MS" pitchFamily="66" charset="0"/>
              </a:rPr>
              <a:t>Floch'h</a:t>
            </a:r>
            <a:r>
              <a:rPr lang="fr-FR" sz="1400" b="0" dirty="0">
                <a:solidFill>
                  <a:srgbClr val="660066"/>
                </a:solidFill>
                <a:latin typeface="Comic Sans MS" pitchFamily="66" charset="0"/>
              </a:rPr>
              <a:t>, IRD Editeurs.</a:t>
            </a:r>
          </a:p>
        </p:txBody>
      </p:sp>
      <p:sp>
        <p:nvSpPr>
          <p:cNvPr id="9" name="Espace réservé du numéro de diapositive 1">
            <a:extLst>
              <a:ext uri="{FF2B5EF4-FFF2-40B4-BE49-F238E27FC236}">
                <a16:creationId xmlns:a16="http://schemas.microsoft.com/office/drawing/2014/main" id="{A31DE8E2-B660-4257-B2A1-1180F4C5A73A}"/>
              </a:ext>
            </a:extLst>
          </p:cNvPr>
          <p:cNvSpPr>
            <a:spLocks noGrp="1"/>
          </p:cNvSpPr>
          <p:nvPr>
            <p:ph type="sldNum" sz="quarter" idx="12"/>
          </p:nvPr>
        </p:nvSpPr>
        <p:spPr>
          <a:xfrm>
            <a:off x="10585043" y="5598929"/>
            <a:ext cx="1142999" cy="332932"/>
          </a:xfrm>
        </p:spPr>
        <p:txBody>
          <a:bodyPr rtlCol="0"/>
          <a:lstStyle/>
          <a:p>
            <a:pPr fontAlgn="auto">
              <a:spcBef>
                <a:spcPts val="0"/>
              </a:spcBef>
              <a:spcAft>
                <a:spcPts val="0"/>
              </a:spcAft>
              <a:defRPr/>
            </a:pPr>
            <a:fld id="{7C0D684C-CBC5-4CF3-BF57-8E87044C78EA}" type="slidenum">
              <a:rPr lang="fr-FR">
                <a:solidFill>
                  <a:schemeClr val="tx1">
                    <a:tint val="75000"/>
                  </a:schemeClr>
                </a:solidFill>
                <a:latin typeface="Times New Roman" pitchFamily="18" charset="0"/>
              </a:rPr>
              <a:pPr fontAlgn="auto">
                <a:spcBef>
                  <a:spcPts val="0"/>
                </a:spcBef>
                <a:spcAft>
                  <a:spcPts val="0"/>
                </a:spcAft>
                <a:defRPr/>
              </a:pPr>
              <a:t>26</a:t>
            </a:fld>
            <a:endParaRPr lang="fr-FR">
              <a:solidFill>
                <a:schemeClr val="tx1">
                  <a:tint val="75000"/>
                </a:schemeClr>
              </a:solidFill>
              <a:latin typeface="Times New Roman" pitchFamily="18" charset="0"/>
            </a:endParaRPr>
          </a:p>
        </p:txBody>
      </p:sp>
      <p:pic>
        <p:nvPicPr>
          <p:cNvPr id="10" name="Image 6" descr="acacia_raddiana1.jpg">
            <a:extLst>
              <a:ext uri="{FF2B5EF4-FFF2-40B4-BE49-F238E27FC236}">
                <a16:creationId xmlns:a16="http://schemas.microsoft.com/office/drawing/2014/main" id="{CD582167-49C1-43E2-8684-7440D5069A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4875028"/>
            <a:ext cx="10128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7" descr="acacia_raddiana2.jpg">
            <a:extLst>
              <a:ext uri="{FF2B5EF4-FFF2-40B4-BE49-F238E27FC236}">
                <a16:creationId xmlns:a16="http://schemas.microsoft.com/office/drawing/2014/main" id="{6A0ADC75-A924-4F9A-9102-6F3D37F50FC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5938" y="4803591"/>
            <a:ext cx="1143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8" descr="acacia_raddiana3.jpg">
            <a:extLst>
              <a:ext uri="{FF2B5EF4-FFF2-40B4-BE49-F238E27FC236}">
                <a16:creationId xmlns:a16="http://schemas.microsoft.com/office/drawing/2014/main" id="{1055753D-7413-4456-A5D3-0B014A282DC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6125" y="4803591"/>
            <a:ext cx="9445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9" descr="acacia_raddiana4.jpg">
            <a:extLst>
              <a:ext uri="{FF2B5EF4-FFF2-40B4-BE49-F238E27FC236}">
                <a16:creationId xmlns:a16="http://schemas.microsoft.com/office/drawing/2014/main" id="{0734C678-747D-49DF-A3F8-8DF0F5395EA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4803591"/>
            <a:ext cx="8159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0" descr="acacia_raddiana5.jpg">
            <a:extLst>
              <a:ext uri="{FF2B5EF4-FFF2-40B4-BE49-F238E27FC236}">
                <a16:creationId xmlns:a16="http://schemas.microsoft.com/office/drawing/2014/main" id="{8641DB89-7729-4597-A81D-8E1432E651E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57875" y="4660716"/>
            <a:ext cx="8572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1" descr="acacia_raddiana6.jpg">
            <a:extLst>
              <a:ext uri="{FF2B5EF4-FFF2-40B4-BE49-F238E27FC236}">
                <a16:creationId xmlns:a16="http://schemas.microsoft.com/office/drawing/2014/main" id="{7215008B-E5FD-4F95-B476-CC07A3A0C38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25" y="4732153"/>
            <a:ext cx="1401763"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2" descr="acacia_raddiana.jpg">
            <a:extLst>
              <a:ext uri="{FF2B5EF4-FFF2-40B4-BE49-F238E27FC236}">
                <a16:creationId xmlns:a16="http://schemas.microsoft.com/office/drawing/2014/main" id="{29F6EEB1-DD06-47B0-BA90-5EA8157C860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9500" y="3374841"/>
            <a:ext cx="135731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729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5">
            <a:extLst>
              <a:ext uri="{FF2B5EF4-FFF2-40B4-BE49-F238E27FC236}">
                <a16:creationId xmlns:a16="http://schemas.microsoft.com/office/drawing/2014/main" id="{8A4AB1CE-1F93-41EC-A671-46736CAF5038}"/>
              </a:ext>
            </a:extLst>
          </p:cNvPr>
          <p:cNvSpPr>
            <a:spLocks noGrp="1"/>
          </p:cNvSpPr>
          <p:nvPr>
            <p:ph type="sldNum" sz="quarter" idx="12"/>
          </p:nvPr>
        </p:nvSpPr>
        <p:spPr>
          <a:xfrm>
            <a:off x="10885744" y="5580100"/>
            <a:ext cx="1012087" cy="299705"/>
          </a:xfrm>
        </p:spPr>
        <p:txBody>
          <a:bodyPr rtlCol="0"/>
          <a:lstStyle/>
          <a:p>
            <a:pPr fontAlgn="auto">
              <a:spcBef>
                <a:spcPts val="0"/>
              </a:spcBef>
              <a:spcAft>
                <a:spcPts val="0"/>
              </a:spcAft>
              <a:defRPr/>
            </a:pPr>
            <a:fld id="{9ECCCA92-ADAF-47C4-85A8-D2BFBDD81B58}" type="slidenum">
              <a:rPr lang="fr-FR">
                <a:solidFill>
                  <a:schemeClr val="tx1">
                    <a:tint val="75000"/>
                  </a:schemeClr>
                </a:solidFill>
                <a:latin typeface="Times New Roman" pitchFamily="18" charset="0"/>
              </a:rPr>
              <a:pPr fontAlgn="auto">
                <a:spcBef>
                  <a:spcPts val="0"/>
                </a:spcBef>
                <a:spcAft>
                  <a:spcPts val="0"/>
                </a:spcAft>
                <a:defRPr/>
              </a:pPr>
              <a:t>27</a:t>
            </a:fld>
            <a:endParaRPr lang="fr-FR" dirty="0">
              <a:solidFill>
                <a:schemeClr val="tx1">
                  <a:tint val="75000"/>
                </a:schemeClr>
              </a:solidFill>
              <a:latin typeface="Times New Roman" pitchFamily="18" charset="0"/>
            </a:endParaRPr>
          </a:p>
        </p:txBody>
      </p:sp>
      <p:sp>
        <p:nvSpPr>
          <p:cNvPr id="5" name="ZoneTexte 3">
            <a:extLst>
              <a:ext uri="{FF2B5EF4-FFF2-40B4-BE49-F238E27FC236}">
                <a16:creationId xmlns:a16="http://schemas.microsoft.com/office/drawing/2014/main" id="{906FD5C7-C23E-414B-A3CE-6DD2C2BD9494}"/>
              </a:ext>
            </a:extLst>
          </p:cNvPr>
          <p:cNvSpPr txBox="1">
            <a:spLocks noChangeArrowheads="1"/>
          </p:cNvSpPr>
          <p:nvPr/>
        </p:nvSpPr>
        <p:spPr bwMode="auto">
          <a:xfrm>
            <a:off x="294169" y="-1"/>
            <a:ext cx="11242157"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dirty="0">
                <a:hlinkClick r:id="rId2" tooltip="Jatropha curcas"/>
              </a:rPr>
              <a:t>Jatropha </a:t>
            </a:r>
            <a:r>
              <a:rPr lang="fr-FR" dirty="0" err="1">
                <a:hlinkClick r:id="rId2" tooltip="Jatropha curcas"/>
              </a:rPr>
              <a:t>curcas</a:t>
            </a:r>
            <a:r>
              <a:rPr lang="fr-FR" dirty="0"/>
              <a:t> </a:t>
            </a:r>
          </a:p>
          <a:p>
            <a:pPr algn="just" eaLnBrk="1" hangingPunct="1"/>
            <a:r>
              <a:rPr lang="fr-FR" b="0" dirty="0">
                <a:solidFill>
                  <a:schemeClr val="folHlink"/>
                </a:solidFill>
              </a:rPr>
              <a:t>(également appelée </a:t>
            </a:r>
            <a:r>
              <a:rPr lang="fr-FR" b="0" i="1" dirty="0">
                <a:solidFill>
                  <a:schemeClr val="folHlink"/>
                </a:solidFill>
              </a:rPr>
              <a:t>pourghère</a:t>
            </a:r>
            <a:r>
              <a:rPr lang="fr-FR" b="0" dirty="0">
                <a:solidFill>
                  <a:schemeClr val="folHlink"/>
                </a:solidFill>
              </a:rPr>
              <a:t>, </a:t>
            </a:r>
            <a:r>
              <a:rPr lang="fr-FR" b="0" i="1" dirty="0">
                <a:solidFill>
                  <a:schemeClr val="folHlink"/>
                </a:solidFill>
              </a:rPr>
              <a:t>pignon d'Inde</a:t>
            </a:r>
            <a:r>
              <a:rPr lang="fr-FR" b="0" dirty="0">
                <a:solidFill>
                  <a:schemeClr val="folHlink"/>
                </a:solidFill>
              </a:rPr>
              <a:t> ou </a:t>
            </a:r>
            <a:r>
              <a:rPr lang="fr-FR" b="0" i="1" dirty="0">
                <a:solidFill>
                  <a:schemeClr val="folHlink"/>
                </a:solidFill>
              </a:rPr>
              <a:t>médicinier. Surnommé « Plante à pétrole » ou "or vert du désert"</a:t>
            </a:r>
            <a:r>
              <a:rPr lang="fr-FR" b="0" dirty="0">
                <a:solidFill>
                  <a:schemeClr val="folHlink"/>
                </a:solidFill>
              </a:rPr>
              <a:t>).</a:t>
            </a:r>
          </a:p>
          <a:p>
            <a:pPr algn="just" eaLnBrk="1" hangingPunct="1">
              <a:buFontTx/>
              <a:buChar char="•"/>
            </a:pPr>
            <a:r>
              <a:rPr lang="fr-FR" b="0" dirty="0">
                <a:solidFill>
                  <a:schemeClr val="folHlink"/>
                </a:solidFill>
              </a:rPr>
              <a:t>Propriétés médicinales et plante</a:t>
            </a:r>
            <a:r>
              <a:rPr lang="fr-FR" b="0" dirty="0"/>
              <a:t> </a:t>
            </a:r>
            <a:r>
              <a:rPr lang="fr-FR" b="0" dirty="0">
                <a:solidFill>
                  <a:srgbClr val="FF0000"/>
                </a:solidFill>
              </a:rPr>
              <a:t>toxique</a:t>
            </a:r>
            <a:r>
              <a:rPr lang="fr-FR" b="0" dirty="0"/>
              <a:t> </a:t>
            </a:r>
            <a:r>
              <a:rPr lang="fr-FR" b="0" dirty="0">
                <a:solidFill>
                  <a:schemeClr val="folHlink"/>
                </a:solidFill>
              </a:rPr>
              <a:t>(huile utilisée comme</a:t>
            </a:r>
            <a:r>
              <a:rPr lang="fr-FR" b="0" dirty="0"/>
              <a:t> </a:t>
            </a:r>
            <a:r>
              <a:rPr lang="fr-FR" b="0" dirty="0">
                <a:hlinkClick r:id="rId3" tooltip="Purgatif"/>
              </a:rPr>
              <a:t>purgatif</a:t>
            </a:r>
            <a:r>
              <a:rPr lang="fr-FR" b="0" dirty="0"/>
              <a:t> </a:t>
            </a:r>
            <a:r>
              <a:rPr lang="fr-FR" b="0" dirty="0">
                <a:solidFill>
                  <a:schemeClr val="folHlink"/>
                </a:solidFill>
              </a:rPr>
              <a:t>et sa racine contre la</a:t>
            </a:r>
            <a:r>
              <a:rPr lang="fr-FR" b="0" dirty="0"/>
              <a:t> </a:t>
            </a:r>
            <a:r>
              <a:rPr lang="fr-FR" b="0" dirty="0">
                <a:hlinkClick r:id="rId4" tooltip="Lèpre"/>
              </a:rPr>
              <a:t>lèpre</a:t>
            </a:r>
            <a:r>
              <a:rPr lang="fr-FR" b="0" dirty="0"/>
              <a:t>, </a:t>
            </a:r>
            <a:r>
              <a:rPr lang="fr-FR" i="1" dirty="0" err="1">
                <a:hlinkClick r:id="rId5" tooltip="Molluscide (page inexistante)"/>
              </a:rPr>
              <a:t>molluscide</a:t>
            </a:r>
            <a:r>
              <a:rPr lang="fr-FR" b="0" dirty="0"/>
              <a:t> </a:t>
            </a:r>
            <a:r>
              <a:rPr lang="fr-FR" b="0" dirty="0">
                <a:solidFill>
                  <a:schemeClr val="folHlink"/>
                </a:solidFill>
              </a:rPr>
              <a:t>de </a:t>
            </a:r>
            <a:r>
              <a:rPr lang="fr-FR" b="0" dirty="0"/>
              <a:t>l'</a:t>
            </a:r>
            <a:r>
              <a:rPr lang="fr-FR" b="0" dirty="0">
                <a:hlinkClick r:id="rId6" tooltip="Escargot"/>
              </a:rPr>
              <a:t>escargot</a:t>
            </a:r>
            <a:r>
              <a:rPr lang="fr-FR" b="0" dirty="0"/>
              <a:t> </a:t>
            </a:r>
            <a:r>
              <a:rPr lang="fr-FR" b="0" dirty="0">
                <a:solidFill>
                  <a:schemeClr val="folHlink"/>
                </a:solidFill>
              </a:rPr>
              <a:t>de la</a:t>
            </a:r>
            <a:r>
              <a:rPr lang="fr-FR" b="0" dirty="0"/>
              <a:t> </a:t>
            </a:r>
            <a:r>
              <a:rPr lang="fr-FR" b="0" dirty="0">
                <a:hlinkClick r:id="rId7" tooltip="Bilharziose"/>
              </a:rPr>
              <a:t>bilharziose</a:t>
            </a:r>
            <a:r>
              <a:rPr lang="fr-FR" b="0" dirty="0"/>
              <a:t>, </a:t>
            </a:r>
            <a:r>
              <a:rPr lang="fr-FR" b="0" dirty="0">
                <a:solidFill>
                  <a:schemeClr val="folHlink"/>
                </a:solidFill>
              </a:rPr>
              <a:t>contenant des</a:t>
            </a:r>
            <a:r>
              <a:rPr lang="fr-FR" b="0" dirty="0"/>
              <a:t> </a:t>
            </a:r>
            <a:r>
              <a:rPr lang="fr-FR" b="0" dirty="0">
                <a:hlinkClick r:id="rId8" tooltip="Ester"/>
              </a:rPr>
              <a:t>esters</a:t>
            </a:r>
            <a:r>
              <a:rPr lang="fr-FR" b="0" dirty="0"/>
              <a:t> </a:t>
            </a:r>
            <a:r>
              <a:rPr lang="fr-FR" b="0" dirty="0">
                <a:solidFill>
                  <a:schemeClr val="folHlink"/>
                </a:solidFill>
              </a:rPr>
              <a:t>de</a:t>
            </a:r>
            <a:r>
              <a:rPr lang="fr-FR" b="0" dirty="0"/>
              <a:t> </a:t>
            </a:r>
            <a:r>
              <a:rPr lang="fr-FR" i="1" dirty="0" err="1">
                <a:hlinkClick r:id="rId9" tooltip="Phorbol (page inexistante)"/>
              </a:rPr>
              <a:t>phorbol</a:t>
            </a:r>
            <a:r>
              <a:rPr lang="fr-FR" b="0" dirty="0"/>
              <a:t>, </a:t>
            </a:r>
            <a:r>
              <a:rPr lang="fr-FR" b="0" dirty="0">
                <a:solidFill>
                  <a:schemeClr val="folHlink"/>
                </a:solidFill>
              </a:rPr>
              <a:t>actifs contre certains</a:t>
            </a:r>
            <a:r>
              <a:rPr lang="fr-FR" b="0" dirty="0"/>
              <a:t> </a:t>
            </a:r>
            <a:r>
              <a:rPr lang="fr-FR" b="0" dirty="0">
                <a:hlinkClick r:id="rId10" tooltip="Insecte"/>
              </a:rPr>
              <a:t>insectes</a:t>
            </a:r>
            <a:r>
              <a:rPr lang="fr-FR" b="0" dirty="0"/>
              <a:t> et </a:t>
            </a:r>
            <a:r>
              <a:rPr lang="fr-FR" i="1" dirty="0">
                <a:hlinkClick r:id="rId11" tooltip="Mollusque"/>
              </a:rPr>
              <a:t>mollusques</a:t>
            </a:r>
            <a:r>
              <a:rPr lang="fr-FR" b="0" dirty="0"/>
              <a:t> </a:t>
            </a:r>
            <a:r>
              <a:rPr lang="fr-FR" b="0" dirty="0">
                <a:solidFill>
                  <a:schemeClr val="folHlink"/>
                </a:solidFill>
              </a:rPr>
              <a:t>nuisibles pour l'agriculture).</a:t>
            </a:r>
            <a:r>
              <a:rPr lang="fr-FR" b="0" dirty="0"/>
              <a:t>  </a:t>
            </a:r>
          </a:p>
          <a:p>
            <a:pPr algn="just" eaLnBrk="1" hangingPunct="1">
              <a:buFontTx/>
              <a:buChar char="•"/>
            </a:pPr>
            <a:r>
              <a:rPr lang="fr-FR" b="0" dirty="0">
                <a:solidFill>
                  <a:schemeClr val="folHlink"/>
                </a:solidFill>
              </a:rPr>
              <a:t>Fruit riche en huile pour</a:t>
            </a:r>
            <a:r>
              <a:rPr lang="fr-FR" b="0" dirty="0"/>
              <a:t> </a:t>
            </a:r>
            <a:r>
              <a:rPr lang="fr-FR" b="0" dirty="0">
                <a:hlinkClick r:id="rId12" tooltip="Biocarburant"/>
              </a:rPr>
              <a:t>biocarburant</a:t>
            </a:r>
            <a:r>
              <a:rPr lang="fr-FR" b="0" dirty="0"/>
              <a:t>, </a:t>
            </a:r>
            <a:r>
              <a:rPr lang="fr-FR" b="0" dirty="0">
                <a:hlinkClick r:id="rId13" tooltip="Savon"/>
              </a:rPr>
              <a:t>savon</a:t>
            </a:r>
            <a:r>
              <a:rPr lang="fr-FR" b="0" dirty="0"/>
              <a:t> ou </a:t>
            </a:r>
            <a:r>
              <a:rPr lang="fr-FR" b="0" dirty="0">
                <a:hlinkClick r:id="rId14" tooltip="Bougie"/>
              </a:rPr>
              <a:t>bougies</a:t>
            </a:r>
            <a:r>
              <a:rPr lang="fr-FR" b="0" dirty="0"/>
              <a:t>. </a:t>
            </a:r>
            <a:r>
              <a:rPr lang="fr-FR" b="0" i="1" dirty="0">
                <a:solidFill>
                  <a:schemeClr val="folHlink"/>
                </a:solidFill>
              </a:rPr>
              <a:t>Le fruit entier contient 25% d'huile et les graines 37%.</a:t>
            </a:r>
            <a:endParaRPr lang="fr-FR" b="0" dirty="0">
              <a:solidFill>
                <a:schemeClr val="folHlink"/>
              </a:solidFill>
            </a:endParaRPr>
          </a:p>
          <a:p>
            <a:pPr algn="just" eaLnBrk="1" hangingPunct="1">
              <a:buFontTx/>
              <a:buChar char="•"/>
            </a:pPr>
            <a:r>
              <a:rPr lang="fr-FR" b="0" dirty="0">
                <a:solidFill>
                  <a:schemeClr val="folHlink"/>
                </a:solidFill>
              </a:rPr>
              <a:t>Pouvant atteindre 8 h de haut. Adulte à 1 an. Vit plus de 50 ans.</a:t>
            </a:r>
          </a:p>
          <a:p>
            <a:pPr algn="just" eaLnBrk="1" hangingPunct="1">
              <a:buFontTx/>
              <a:buChar char="•"/>
            </a:pPr>
            <a:r>
              <a:rPr lang="fr-FR" dirty="0">
                <a:solidFill>
                  <a:schemeClr val="folHlink"/>
                </a:solidFill>
              </a:rPr>
              <a:t>Capable de résister à des</a:t>
            </a:r>
            <a:r>
              <a:rPr lang="fr-FR" dirty="0"/>
              <a:t> </a:t>
            </a:r>
            <a:r>
              <a:rPr lang="fr-FR" dirty="0">
                <a:hlinkClick r:id="rId15" tooltip="Sécheresse"/>
              </a:rPr>
              <a:t>sécheresses</a:t>
            </a:r>
            <a:r>
              <a:rPr lang="fr-FR" dirty="0"/>
              <a:t> </a:t>
            </a:r>
            <a:r>
              <a:rPr lang="fr-FR" dirty="0">
                <a:solidFill>
                  <a:schemeClr val="folHlink"/>
                </a:solidFill>
              </a:rPr>
              <a:t>prolongées </a:t>
            </a:r>
            <a:r>
              <a:rPr lang="fr-FR" b="0" dirty="0">
                <a:solidFill>
                  <a:schemeClr val="folHlink"/>
                </a:solidFill>
              </a:rPr>
              <a:t>(pour bien fructifier, a besoin d'au moins 400 à 600 mm). Pousse dans</a:t>
            </a:r>
            <a:r>
              <a:rPr lang="fr-FR" b="0" dirty="0"/>
              <a:t> </a:t>
            </a:r>
            <a:r>
              <a:rPr lang="fr-FR" b="0" dirty="0">
                <a:hlinkClick r:id="rId16" tooltip="Climat tropical"/>
              </a:rPr>
              <a:t>climat tropical</a:t>
            </a:r>
            <a:r>
              <a:rPr lang="fr-FR" b="0" dirty="0"/>
              <a:t> </a:t>
            </a:r>
            <a:r>
              <a:rPr lang="fr-FR" b="0" dirty="0">
                <a:solidFill>
                  <a:schemeClr val="folHlink"/>
                </a:solidFill>
              </a:rPr>
              <a:t>à </a:t>
            </a:r>
            <a:r>
              <a:rPr lang="fr-FR" b="0" dirty="0" err="1">
                <a:solidFill>
                  <a:schemeClr val="folHlink"/>
                </a:solidFill>
              </a:rPr>
              <a:t>sub-tropical</a:t>
            </a:r>
            <a:r>
              <a:rPr lang="fr-FR" b="0" dirty="0">
                <a:solidFill>
                  <a:schemeClr val="folHlink"/>
                </a:solidFill>
              </a:rPr>
              <a:t>.</a:t>
            </a:r>
            <a:r>
              <a:rPr lang="fr-FR" b="0" dirty="0"/>
              <a:t> </a:t>
            </a:r>
          </a:p>
          <a:p>
            <a:pPr algn="just" eaLnBrk="1" hangingPunct="1">
              <a:buFontTx/>
              <a:buChar char="•"/>
            </a:pPr>
            <a:r>
              <a:rPr lang="fr-FR" b="0" dirty="0">
                <a:hlinkClick r:id="rId17" tooltip="Tourteaux"/>
              </a:rPr>
              <a:t>tourteau</a:t>
            </a:r>
            <a:r>
              <a:rPr lang="fr-FR" b="0" dirty="0"/>
              <a:t>, </a:t>
            </a:r>
            <a:r>
              <a:rPr lang="fr-FR" b="0" dirty="0">
                <a:solidFill>
                  <a:schemeClr val="folHlink"/>
                </a:solidFill>
              </a:rPr>
              <a:t>sous-produit du processus d’extraction de l’huile, utilisable comme engrais ou, correctement traité, comme aliment pour le bétail (ou encore conditionné sous la forme de briquettes comme combustible à usage domestique).</a:t>
            </a:r>
          </a:p>
        </p:txBody>
      </p:sp>
      <p:graphicFrame>
        <p:nvGraphicFramePr>
          <p:cNvPr id="6" name="Group 42">
            <a:extLst>
              <a:ext uri="{FF2B5EF4-FFF2-40B4-BE49-F238E27FC236}">
                <a16:creationId xmlns:a16="http://schemas.microsoft.com/office/drawing/2014/main" id="{35D7D013-2192-4AF1-862D-E962CB4DB836}"/>
              </a:ext>
            </a:extLst>
          </p:cNvPr>
          <p:cNvGraphicFramePr>
            <a:graphicFrameLocks/>
          </p:cNvGraphicFramePr>
          <p:nvPr>
            <p:extLst>
              <p:ext uri="{D42A27DB-BD31-4B8C-83A1-F6EECF244321}">
                <p14:modId xmlns:p14="http://schemas.microsoft.com/office/powerpoint/2010/main" val="501072767"/>
              </p:ext>
            </p:extLst>
          </p:nvPr>
        </p:nvGraphicFramePr>
        <p:xfrm>
          <a:off x="114781" y="3960813"/>
          <a:ext cx="8964613" cy="1989137"/>
        </p:xfrm>
        <a:graphic>
          <a:graphicData uri="http://schemas.openxmlformats.org/drawingml/2006/table">
            <a:tbl>
              <a:tblPr/>
              <a:tblGrid>
                <a:gridCol w="1547813">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1439862">
                  <a:extLst>
                    <a:ext uri="{9D8B030D-6E8A-4147-A177-3AD203B41FA5}">
                      <a16:colId xmlns:a16="http://schemas.microsoft.com/office/drawing/2014/main" val="20002"/>
                    </a:ext>
                  </a:extLst>
                </a:gridCol>
                <a:gridCol w="1944688">
                  <a:extLst>
                    <a:ext uri="{9D8B030D-6E8A-4147-A177-3AD203B41FA5}">
                      <a16:colId xmlns:a16="http://schemas.microsoft.com/office/drawing/2014/main" val="20003"/>
                    </a:ext>
                  </a:extLst>
                </a:gridCol>
                <a:gridCol w="2232025">
                  <a:extLst>
                    <a:ext uri="{9D8B030D-6E8A-4147-A177-3AD203B41FA5}">
                      <a16:colId xmlns:a16="http://schemas.microsoft.com/office/drawing/2014/main" val="20004"/>
                    </a:ext>
                  </a:extLst>
                </a:gridCol>
              </a:tblGrid>
              <a:tr h="198913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 name="Picture 21" descr="180px-Jatropha_curcas1_henning">
            <a:extLst>
              <a:ext uri="{FF2B5EF4-FFF2-40B4-BE49-F238E27FC236}">
                <a16:creationId xmlns:a16="http://schemas.microsoft.com/office/drawing/2014/main" id="{DCE7FE1F-FAE3-4037-8E75-8F142F6A2466}"/>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2731" y="4105275"/>
            <a:ext cx="13176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descr="grainesJatropha">
            <a:extLst>
              <a:ext uri="{FF2B5EF4-FFF2-40B4-BE49-F238E27FC236}">
                <a16:creationId xmlns:a16="http://schemas.microsoft.com/office/drawing/2014/main" id="{D160147E-70AB-49CD-870C-654FCB03358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34031" y="4249738"/>
            <a:ext cx="16557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FruitJatropha">
            <a:extLst>
              <a:ext uri="{FF2B5EF4-FFF2-40B4-BE49-F238E27FC236}">
                <a16:creationId xmlns:a16="http://schemas.microsoft.com/office/drawing/2014/main" id="{D6B60483-2F34-4B24-A961-2DF9869061C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34256" y="424973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8" descr="250px-Jatropha_curcas5_henning">
            <a:extLst>
              <a:ext uri="{FF2B5EF4-FFF2-40B4-BE49-F238E27FC236}">
                <a16:creationId xmlns:a16="http://schemas.microsoft.com/office/drawing/2014/main" id="{993A7D91-AEE0-4F0C-89D5-C2EEA8F38B22}"/>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974119" y="4249738"/>
            <a:ext cx="180022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3" descr="plantsJatropha">
            <a:extLst>
              <a:ext uri="{FF2B5EF4-FFF2-40B4-BE49-F238E27FC236}">
                <a16:creationId xmlns:a16="http://schemas.microsoft.com/office/drawing/2014/main" id="{2B0D6FA7-04C0-48E8-B1BE-24BA2D3EFC5F}"/>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18806" y="4249738"/>
            <a:ext cx="20161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numéro de diapositive 1">
            <a:extLst>
              <a:ext uri="{FF2B5EF4-FFF2-40B4-BE49-F238E27FC236}">
                <a16:creationId xmlns:a16="http://schemas.microsoft.com/office/drawing/2014/main" id="{D16B15EA-B575-4842-BD54-EBC95445F6E5}"/>
              </a:ext>
            </a:extLst>
          </p:cNvPr>
          <p:cNvSpPr txBox="1">
            <a:spLocks noGrp="1"/>
          </p:cNvSpPr>
          <p:nvPr/>
        </p:nvSpPr>
        <p:spPr>
          <a:xfrm>
            <a:off x="8615844" y="5521325"/>
            <a:ext cx="457200" cy="276225"/>
          </a:xfrm>
          <a:prstGeom prst="rect">
            <a:avLst/>
          </a:prstGeom>
          <a:noFill/>
        </p:spPr>
        <p:txBody>
          <a:bodyPr anchor="ctr"/>
          <a:lstStyle/>
          <a:p>
            <a:pPr algn="r" fontAlgn="auto">
              <a:spcBef>
                <a:spcPts val="0"/>
              </a:spcBef>
              <a:spcAft>
                <a:spcPts val="0"/>
              </a:spcAft>
              <a:defRPr/>
            </a:pPr>
            <a:fld id="{B3555A3E-3A3A-4F76-988E-0822B8D91B65}" type="slidenum">
              <a:rPr lang="fr-FR" sz="1200" b="0">
                <a:solidFill>
                  <a:schemeClr val="tx1">
                    <a:tint val="75000"/>
                  </a:schemeClr>
                </a:solidFill>
                <a:latin typeface="Times New Roman" pitchFamily="18" charset="0"/>
              </a:rPr>
              <a:pPr algn="r" fontAlgn="auto">
                <a:spcBef>
                  <a:spcPts val="0"/>
                </a:spcBef>
                <a:spcAft>
                  <a:spcPts val="0"/>
                </a:spcAft>
                <a:defRPr/>
              </a:pPr>
              <a:t>27</a:t>
            </a:fld>
            <a:endParaRPr lang="fr-FR" sz="1200" b="0">
              <a:solidFill>
                <a:schemeClr val="tx1">
                  <a:tint val="75000"/>
                </a:schemeClr>
              </a:solidFill>
              <a:latin typeface="Times New Roman" pitchFamily="18" charset="0"/>
            </a:endParaRPr>
          </a:p>
        </p:txBody>
      </p:sp>
    </p:spTree>
    <p:extLst>
      <p:ext uri="{BB962C8B-B14F-4D97-AF65-F5344CB8AC3E}">
        <p14:creationId xmlns:p14="http://schemas.microsoft.com/office/powerpoint/2010/main" val="3319302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a:extLst>
              <a:ext uri="{FF2B5EF4-FFF2-40B4-BE49-F238E27FC236}">
                <a16:creationId xmlns:a16="http://schemas.microsoft.com/office/drawing/2014/main" id="{DFA1A7C0-D748-4B2C-A87A-86849935456C}"/>
              </a:ext>
            </a:extLst>
          </p:cNvPr>
          <p:cNvSpPr txBox="1">
            <a:spLocks noChangeArrowheads="1"/>
          </p:cNvSpPr>
          <p:nvPr/>
        </p:nvSpPr>
        <p:spPr bwMode="auto">
          <a:xfrm>
            <a:off x="175252" y="28898"/>
            <a:ext cx="11253603"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rgbClr val="660066"/>
                </a:solidFill>
                <a:latin typeface="Comic Sans MS" pitchFamily="66" charset="0"/>
              </a:rPr>
              <a:t>Eucalyptus</a:t>
            </a:r>
            <a:r>
              <a:rPr lang="fr-FR" b="0" u="sng" dirty="0">
                <a:solidFill>
                  <a:srgbClr val="660066"/>
                </a:solidFill>
                <a:latin typeface="Comic Sans MS" pitchFamily="66" charset="0"/>
              </a:rPr>
              <a:t> </a:t>
            </a:r>
          </a:p>
          <a:p>
            <a:pPr algn="just" eaLnBrk="1" hangingPunct="1"/>
            <a:endParaRPr lang="fr-FR" sz="1400" b="0" dirty="0">
              <a:solidFill>
                <a:srgbClr val="660066"/>
              </a:solidFill>
              <a:latin typeface="Comic Sans MS" pitchFamily="66" charset="0"/>
            </a:endParaRPr>
          </a:p>
          <a:p>
            <a:pPr eaLnBrk="1" hangingPunct="1">
              <a:buFontTx/>
              <a:buChar char="•"/>
            </a:pPr>
            <a:r>
              <a:rPr lang="fr-FR" dirty="0">
                <a:solidFill>
                  <a:schemeClr val="folHlink"/>
                </a:solidFill>
              </a:rPr>
              <a:t>croissance rapide</a:t>
            </a:r>
            <a:r>
              <a:rPr lang="fr-FR" b="0" dirty="0">
                <a:solidFill>
                  <a:schemeClr val="folHlink"/>
                </a:solidFill>
              </a:rPr>
              <a:t>.</a:t>
            </a:r>
          </a:p>
          <a:p>
            <a:pPr eaLnBrk="1" hangingPunct="1">
              <a:buFontTx/>
              <a:buChar char="•"/>
            </a:pPr>
            <a:r>
              <a:rPr lang="fr-FR" b="0" dirty="0">
                <a:solidFill>
                  <a:schemeClr val="folHlink"/>
                </a:solidFill>
              </a:rPr>
              <a:t>possède des mécanismes d’adaptation à différents climats (+ 600 esp. /monde).</a:t>
            </a:r>
          </a:p>
          <a:p>
            <a:pPr eaLnBrk="1" hangingPunct="1">
              <a:buFontTx/>
              <a:buChar char="•"/>
            </a:pPr>
            <a:r>
              <a:rPr lang="fr-FR" b="0" dirty="0">
                <a:solidFill>
                  <a:schemeClr val="folHlink"/>
                </a:solidFill>
              </a:rPr>
              <a:t>fruits, feuilles utilisés comme répulsifs à insectes.</a:t>
            </a:r>
          </a:p>
          <a:p>
            <a:pPr eaLnBrk="1" hangingPunct="1">
              <a:buFontTx/>
              <a:buChar char="•"/>
            </a:pPr>
            <a:r>
              <a:rPr lang="fr-FR" b="0" dirty="0">
                <a:solidFill>
                  <a:schemeClr val="folHlink"/>
                </a:solidFill>
              </a:rPr>
              <a:t>connu pour ses vertus médicinales sur l'appareil respiratoire (bronchite …).</a:t>
            </a:r>
          </a:p>
          <a:p>
            <a:pPr eaLnBrk="1" hangingPunct="1">
              <a:buFontTx/>
              <a:buChar char="•"/>
            </a:pPr>
            <a:r>
              <a:rPr lang="fr-FR" b="0" dirty="0">
                <a:solidFill>
                  <a:schemeClr val="folHlink"/>
                </a:solidFill>
              </a:rPr>
              <a:t>piège à carbone : 1 hect. d’eucalyptus absorbe ~12 tonnes de CO2/an au Brésil.</a:t>
            </a:r>
          </a:p>
          <a:p>
            <a:pPr eaLnBrk="1" hangingPunct="1">
              <a:buFontTx/>
              <a:buChar char="•"/>
            </a:pPr>
            <a:r>
              <a:rPr lang="fr-FR" b="0" dirty="0">
                <a:solidFill>
                  <a:schemeClr val="folHlink"/>
                </a:solidFill>
              </a:rPr>
              <a:t>Eucalyptus </a:t>
            </a:r>
            <a:r>
              <a:rPr lang="fr-FR" b="0" dirty="0" err="1">
                <a:solidFill>
                  <a:schemeClr val="folHlink"/>
                </a:solidFill>
              </a:rPr>
              <a:t>globulus</a:t>
            </a:r>
            <a:r>
              <a:rPr lang="fr-FR" b="0" dirty="0">
                <a:solidFill>
                  <a:schemeClr val="folHlink"/>
                </a:solidFill>
              </a:rPr>
              <a:t> sert à la fabrication de pâte à papier.</a:t>
            </a:r>
          </a:p>
          <a:p>
            <a:pPr eaLnBrk="1" hangingPunct="1">
              <a:buFontTx/>
              <a:buChar char="•"/>
            </a:pPr>
            <a:r>
              <a:rPr lang="fr-FR" u="sng" dirty="0">
                <a:solidFill>
                  <a:schemeClr val="folHlink"/>
                </a:solidFill>
              </a:rPr>
              <a:t>Inconvénients</a:t>
            </a:r>
            <a:r>
              <a:rPr lang="fr-FR" b="0" dirty="0">
                <a:solidFill>
                  <a:schemeClr val="folHlink"/>
                </a:solidFill>
              </a:rPr>
              <a:t> : </a:t>
            </a:r>
            <a:r>
              <a:rPr lang="fr-FR" b="0" dirty="0">
                <a:solidFill>
                  <a:srgbClr val="FF0000"/>
                </a:solidFill>
                <a:cs typeface="Arial" charset="0"/>
              </a:rPr>
              <a:t>Pyrogène (très inflammable et propage les feux de forêts)</a:t>
            </a:r>
            <a:r>
              <a:rPr lang="fr-FR" b="0" dirty="0">
                <a:solidFill>
                  <a:srgbClr val="FF0000"/>
                </a:solidFill>
                <a:latin typeface="Comic Sans MS" pitchFamily="66" charset="0"/>
              </a:rPr>
              <a:t>.</a:t>
            </a:r>
            <a:endParaRPr lang="fr-FR" b="0" dirty="0">
              <a:solidFill>
                <a:schemeClr val="folHlink"/>
              </a:solidFill>
            </a:endParaRPr>
          </a:p>
          <a:p>
            <a:pPr eaLnBrk="1" hangingPunct="1">
              <a:buFontTx/>
              <a:buChar char="•"/>
            </a:pPr>
            <a:r>
              <a:rPr lang="fr-FR" b="0" dirty="0">
                <a:solidFill>
                  <a:srgbClr val="FF0000"/>
                </a:solidFill>
              </a:rPr>
              <a:t>Génère des risques de </a:t>
            </a:r>
            <a:r>
              <a:rPr lang="fr-FR" u="sng" dirty="0">
                <a:solidFill>
                  <a:srgbClr val="FF0000"/>
                </a:solidFill>
              </a:rPr>
              <a:t>feux de forêts de grande ampleur</a:t>
            </a:r>
            <a:r>
              <a:rPr lang="fr-FR" dirty="0">
                <a:solidFill>
                  <a:srgbClr val="FF0000"/>
                </a:solidFill>
              </a:rPr>
              <a:t> </a:t>
            </a:r>
            <a:r>
              <a:rPr lang="fr-FR" b="0" dirty="0">
                <a:solidFill>
                  <a:srgbClr val="FF0000"/>
                </a:solidFill>
              </a:rPr>
              <a:t>(très inflammable).</a:t>
            </a:r>
          </a:p>
          <a:p>
            <a:pPr eaLnBrk="1" hangingPunct="1">
              <a:buFontTx/>
              <a:buChar char="•"/>
            </a:pPr>
            <a:r>
              <a:rPr lang="fr-FR" dirty="0">
                <a:solidFill>
                  <a:srgbClr val="FF0000"/>
                </a:solidFill>
              </a:rPr>
              <a:t>gourmand en eau </a:t>
            </a:r>
            <a:r>
              <a:rPr lang="fr-FR" b="0" dirty="0">
                <a:solidFill>
                  <a:srgbClr val="FF0000"/>
                </a:solidFill>
              </a:rPr>
              <a:t>(!). Peut faire baisser dramatiquement la nappe phréatique.</a:t>
            </a:r>
          </a:p>
          <a:p>
            <a:pPr eaLnBrk="1" hangingPunct="1">
              <a:buFontTx/>
              <a:buChar char="•"/>
            </a:pPr>
            <a:r>
              <a:rPr lang="fr-FR" b="0" dirty="0">
                <a:solidFill>
                  <a:srgbClr val="FF0000"/>
                </a:solidFill>
              </a:rPr>
              <a:t>appauvrissement de la biodiversité et fertilité</a:t>
            </a:r>
            <a:r>
              <a:rPr lang="fr-FR" b="0" dirty="0">
                <a:solidFill>
                  <a:schemeClr val="folHlink"/>
                </a:solidFill>
              </a:rPr>
              <a:t> </a:t>
            </a:r>
            <a:r>
              <a:rPr lang="fr-FR" b="0" dirty="0">
                <a:solidFill>
                  <a:srgbClr val="FF0000"/>
                </a:solidFill>
              </a:rPr>
              <a:t>=&gt; empêche toute espèce végétale de se développer à proximité. Litière de feuilles toxique  </a:t>
            </a:r>
            <a:r>
              <a:rPr lang="fr-FR" b="0" dirty="0">
                <a:solidFill>
                  <a:schemeClr val="folHlink"/>
                </a:solidFill>
              </a:rPr>
              <a:t>(sorte de peste végétale).</a:t>
            </a:r>
          </a:p>
        </p:txBody>
      </p:sp>
      <p:graphicFrame>
        <p:nvGraphicFramePr>
          <p:cNvPr id="3" name="Group 37">
            <a:extLst>
              <a:ext uri="{FF2B5EF4-FFF2-40B4-BE49-F238E27FC236}">
                <a16:creationId xmlns:a16="http://schemas.microsoft.com/office/drawing/2014/main" id="{8B8F20C7-C01B-455C-911E-498C03AF8260}"/>
              </a:ext>
            </a:extLst>
          </p:cNvPr>
          <p:cNvGraphicFramePr>
            <a:graphicFrameLocks/>
          </p:cNvGraphicFramePr>
          <p:nvPr>
            <p:extLst>
              <p:ext uri="{D42A27DB-BD31-4B8C-83A1-F6EECF244321}">
                <p14:modId xmlns:p14="http://schemas.microsoft.com/office/powerpoint/2010/main" val="109336879"/>
              </p:ext>
            </p:extLst>
          </p:nvPr>
        </p:nvGraphicFramePr>
        <p:xfrm>
          <a:off x="287079" y="3689793"/>
          <a:ext cx="8964613" cy="2349500"/>
        </p:xfrm>
        <a:graphic>
          <a:graphicData uri="http://schemas.openxmlformats.org/drawingml/2006/table">
            <a:tbl>
              <a:tblPr/>
              <a:tblGrid>
                <a:gridCol w="1835150">
                  <a:extLst>
                    <a:ext uri="{9D8B030D-6E8A-4147-A177-3AD203B41FA5}">
                      <a16:colId xmlns:a16="http://schemas.microsoft.com/office/drawing/2014/main" val="20000"/>
                    </a:ext>
                  </a:extLst>
                </a:gridCol>
                <a:gridCol w="1512888">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3313113">
                  <a:extLst>
                    <a:ext uri="{9D8B030D-6E8A-4147-A177-3AD203B41FA5}">
                      <a16:colId xmlns:a16="http://schemas.microsoft.com/office/drawing/2014/main" val="20004"/>
                    </a:ext>
                  </a:extLst>
                </a:gridCol>
              </a:tblGrid>
              <a:tr h="23495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Picture 20" descr="180px-Eucalipto_Galicia">
            <a:extLst>
              <a:ext uri="{FF2B5EF4-FFF2-40B4-BE49-F238E27FC236}">
                <a16:creationId xmlns:a16="http://schemas.microsoft.com/office/drawing/2014/main" id="{C2105E6A-4826-479A-80BD-2FD4A409C0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029" y="3762818"/>
            <a:ext cx="15748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399px-Eucalyptus_JPG2b">
            <a:extLst>
              <a:ext uri="{FF2B5EF4-FFF2-40B4-BE49-F238E27FC236}">
                <a16:creationId xmlns:a16="http://schemas.microsoft.com/office/drawing/2014/main" id="{4E7DA923-FC3E-496A-83EF-5AA4955D67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254" y="3762818"/>
            <a:ext cx="1373188"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eucalyptus000">
            <a:extLst>
              <a:ext uri="{FF2B5EF4-FFF2-40B4-BE49-F238E27FC236}">
                <a16:creationId xmlns:a16="http://schemas.microsoft.com/office/drawing/2014/main" id="{55F0177B-3C30-4219-B6FA-6F8F46DE6A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6554" y="3762818"/>
            <a:ext cx="10191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6" descr="eucalyptus00">
            <a:extLst>
              <a:ext uri="{FF2B5EF4-FFF2-40B4-BE49-F238E27FC236}">
                <a16:creationId xmlns:a16="http://schemas.microsoft.com/office/drawing/2014/main" id="{5E3AFD13-D726-4166-98C0-FF9299D937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079" y="3762818"/>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8" descr="eucalyptus0">
            <a:extLst>
              <a:ext uri="{FF2B5EF4-FFF2-40B4-BE49-F238E27FC236}">
                <a16:creationId xmlns:a16="http://schemas.microsoft.com/office/drawing/2014/main" id="{323AA196-89FF-4813-8A3F-C43BFCBE54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1604" y="3762818"/>
            <a:ext cx="13049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9" descr="eucalyptus_niphopphylla__017593800_1700_05022008">
            <a:extLst>
              <a:ext uri="{FF2B5EF4-FFF2-40B4-BE49-F238E27FC236}">
                <a16:creationId xmlns:a16="http://schemas.microsoft.com/office/drawing/2014/main" id="{DB5DB633-C112-4399-B8C7-D339DE31C76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1467" y="3762818"/>
            <a:ext cx="16208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23">
            <a:extLst>
              <a:ext uri="{FF2B5EF4-FFF2-40B4-BE49-F238E27FC236}">
                <a16:creationId xmlns:a16="http://schemas.microsoft.com/office/drawing/2014/main" id="{976BDB3E-1B5C-4736-92A4-B9DF21DB88D6}"/>
              </a:ext>
            </a:extLst>
          </p:cNvPr>
          <p:cNvSpPr txBox="1">
            <a:spLocks noChangeArrowheads="1"/>
          </p:cNvSpPr>
          <p:nvPr/>
        </p:nvSpPr>
        <p:spPr bwMode="auto">
          <a:xfrm>
            <a:off x="6073517" y="5039168"/>
            <a:ext cx="114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200">
                <a:solidFill>
                  <a:srgbClr val="FF0000"/>
                </a:solidFill>
              </a:rPr>
              <a:t>Le tapis de feuilles au sol est très inflammable.</a:t>
            </a:r>
          </a:p>
        </p:txBody>
      </p:sp>
      <p:sp>
        <p:nvSpPr>
          <p:cNvPr id="11" name="Espace réservé du numéro de diapositive 1">
            <a:extLst>
              <a:ext uri="{FF2B5EF4-FFF2-40B4-BE49-F238E27FC236}">
                <a16:creationId xmlns:a16="http://schemas.microsoft.com/office/drawing/2014/main" id="{BAC774E6-EF71-45AB-AF90-C6C5559F7961}"/>
              </a:ext>
            </a:extLst>
          </p:cNvPr>
          <p:cNvSpPr txBox="1">
            <a:spLocks noGrp="1"/>
          </p:cNvSpPr>
          <p:nvPr/>
        </p:nvSpPr>
        <p:spPr>
          <a:xfrm>
            <a:off x="8819892" y="306831"/>
            <a:ext cx="457200" cy="276225"/>
          </a:xfrm>
          <a:prstGeom prst="rect">
            <a:avLst/>
          </a:prstGeom>
          <a:noFill/>
        </p:spPr>
        <p:txBody>
          <a:bodyPr anchor="ctr"/>
          <a:lstStyle/>
          <a:p>
            <a:pPr algn="r" fontAlgn="auto">
              <a:spcBef>
                <a:spcPts val="0"/>
              </a:spcBef>
              <a:spcAft>
                <a:spcPts val="0"/>
              </a:spcAft>
              <a:defRPr/>
            </a:pPr>
            <a:fld id="{E1CA724E-FB29-4FFD-9ECC-9412A656C842}" type="slidenum">
              <a:rPr lang="fr-FR" sz="1200" b="0">
                <a:solidFill>
                  <a:schemeClr val="tx1">
                    <a:tint val="75000"/>
                  </a:schemeClr>
                </a:solidFill>
                <a:latin typeface="Times New Roman" pitchFamily="18" charset="0"/>
              </a:rPr>
              <a:pPr algn="r" fontAlgn="auto">
                <a:spcBef>
                  <a:spcPts val="0"/>
                </a:spcBef>
                <a:spcAft>
                  <a:spcPts val="0"/>
                </a:spcAft>
                <a:defRPr/>
              </a:pPr>
              <a:t>28</a:t>
            </a:fld>
            <a:endParaRPr lang="fr-FR" sz="1200" b="0">
              <a:solidFill>
                <a:schemeClr val="tx1">
                  <a:tint val="75000"/>
                </a:schemeClr>
              </a:solidFill>
              <a:latin typeface="Times New Roman" pitchFamily="18" charset="0"/>
            </a:endParaRPr>
          </a:p>
        </p:txBody>
      </p:sp>
    </p:spTree>
    <p:extLst>
      <p:ext uri="{BB962C8B-B14F-4D97-AF65-F5344CB8AC3E}">
        <p14:creationId xmlns:p14="http://schemas.microsoft.com/office/powerpoint/2010/main" val="2218686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F39AFB0-579C-4D80-8286-9DCD86866BE4}"/>
              </a:ext>
            </a:extLst>
          </p:cNvPr>
          <p:cNvSpPr>
            <a:spLocks noGrp="1"/>
          </p:cNvSpPr>
          <p:nvPr>
            <p:ph type="sldNum" sz="quarter" idx="12"/>
          </p:nvPr>
        </p:nvSpPr>
        <p:spPr>
          <a:xfrm>
            <a:off x="10752175" y="5594719"/>
            <a:ext cx="1028700" cy="400050"/>
          </a:xfrm>
        </p:spPr>
        <p:txBody>
          <a:bodyPr rtlCol="0"/>
          <a:lstStyle/>
          <a:p>
            <a:pPr fontAlgn="auto">
              <a:spcBef>
                <a:spcPts val="0"/>
              </a:spcBef>
              <a:spcAft>
                <a:spcPts val="0"/>
              </a:spcAft>
              <a:defRPr/>
            </a:pPr>
            <a:fld id="{856335B6-60A5-4E19-A342-9E94EFFE7F48}" type="slidenum">
              <a:rPr lang="fr-FR">
                <a:solidFill>
                  <a:schemeClr val="tx1">
                    <a:tint val="75000"/>
                  </a:schemeClr>
                </a:solidFill>
                <a:latin typeface="Times New Roman" pitchFamily="18" charset="0"/>
              </a:rPr>
              <a:pPr fontAlgn="auto">
                <a:spcBef>
                  <a:spcPts val="0"/>
                </a:spcBef>
                <a:spcAft>
                  <a:spcPts val="0"/>
                </a:spcAft>
                <a:defRPr/>
              </a:pPr>
              <a:t>29</a:t>
            </a:fld>
            <a:endParaRPr lang="fr-FR">
              <a:solidFill>
                <a:schemeClr val="tx1">
                  <a:tint val="75000"/>
                </a:schemeClr>
              </a:solidFill>
              <a:latin typeface="Times New Roman" pitchFamily="18" charset="0"/>
            </a:endParaRPr>
          </a:p>
        </p:txBody>
      </p:sp>
      <p:sp>
        <p:nvSpPr>
          <p:cNvPr id="15" name="ZoneTexte 3">
            <a:extLst>
              <a:ext uri="{FF2B5EF4-FFF2-40B4-BE49-F238E27FC236}">
                <a16:creationId xmlns:a16="http://schemas.microsoft.com/office/drawing/2014/main" id="{E60E31A0-E238-416F-80C6-1E6082A0BEA0}"/>
              </a:ext>
            </a:extLst>
          </p:cNvPr>
          <p:cNvSpPr txBox="1">
            <a:spLocks noChangeArrowheads="1"/>
          </p:cNvSpPr>
          <p:nvPr/>
        </p:nvSpPr>
        <p:spPr bwMode="auto">
          <a:xfrm>
            <a:off x="235578" y="74612"/>
            <a:ext cx="9737762"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rgbClr val="660066"/>
                </a:solidFill>
                <a:latin typeface="Comic Sans MS" pitchFamily="66" charset="0"/>
              </a:rPr>
              <a:t>Mûrier</a:t>
            </a:r>
            <a:r>
              <a:rPr lang="fr-FR" b="0" u="sng" dirty="0">
                <a:solidFill>
                  <a:srgbClr val="660066"/>
                </a:solidFill>
                <a:latin typeface="Comic Sans MS" pitchFamily="66" charset="0"/>
              </a:rPr>
              <a:t> </a:t>
            </a:r>
          </a:p>
          <a:p>
            <a:pPr algn="just" eaLnBrk="1" hangingPunct="1"/>
            <a:endParaRPr lang="fr-FR" sz="1400" b="0" dirty="0">
              <a:solidFill>
                <a:schemeClr val="folHlink"/>
              </a:solidFill>
              <a:latin typeface="Comic Sans MS" pitchFamily="66" charset="0"/>
            </a:endParaRPr>
          </a:p>
          <a:p>
            <a:pPr eaLnBrk="1" hangingPunct="1">
              <a:buFontTx/>
              <a:buChar char="•"/>
            </a:pPr>
            <a:r>
              <a:rPr lang="fr-FR" b="0" dirty="0">
                <a:solidFill>
                  <a:schemeClr val="folHlink"/>
                </a:solidFill>
              </a:rPr>
              <a:t>plusieurs variétés: mûrier blanc, rouge, à feuilles de platane, noir,</a:t>
            </a:r>
            <a:r>
              <a:rPr lang="fr-FR" b="0" dirty="0"/>
              <a:t> </a:t>
            </a:r>
            <a:r>
              <a:rPr lang="fr-FR" b="0" dirty="0">
                <a:hlinkClick r:id="rId2" tooltip="culture et entretien du mûrier à papier ou murier de Chine"/>
              </a:rPr>
              <a:t>mûrier à papier</a:t>
            </a:r>
            <a:r>
              <a:rPr lang="fr-FR" b="0" dirty="0"/>
              <a:t>...</a:t>
            </a:r>
            <a:br>
              <a:rPr lang="fr-FR" b="0" dirty="0"/>
            </a:br>
            <a:r>
              <a:rPr lang="fr-FR" b="0" dirty="0">
                <a:solidFill>
                  <a:schemeClr val="folHlink"/>
                </a:solidFill>
              </a:rPr>
              <a:t>Pousse vite (jusqu’à 7 à 10 mètres de haut).</a:t>
            </a:r>
          </a:p>
          <a:p>
            <a:pPr eaLnBrk="1" hangingPunct="1">
              <a:buFontTx/>
              <a:buChar char="•"/>
            </a:pPr>
            <a:r>
              <a:rPr lang="fr-FR" b="0" dirty="0">
                <a:solidFill>
                  <a:schemeClr val="folHlink"/>
                </a:solidFill>
              </a:rPr>
              <a:t>résistant aux parasites et maladies.</a:t>
            </a:r>
          </a:p>
          <a:p>
            <a:pPr eaLnBrk="1" hangingPunct="1">
              <a:buFontTx/>
              <a:buChar char="•"/>
            </a:pPr>
            <a:r>
              <a:rPr lang="fr-FR" b="0" u="sng" dirty="0">
                <a:solidFill>
                  <a:schemeClr val="folHlink"/>
                </a:solidFill>
              </a:rPr>
              <a:t>Usages</a:t>
            </a:r>
            <a:r>
              <a:rPr lang="fr-FR" b="0" dirty="0">
                <a:solidFill>
                  <a:schemeClr val="folHlink"/>
                </a:solidFill>
              </a:rPr>
              <a:t> : </a:t>
            </a:r>
            <a:r>
              <a:rPr lang="fr-FR" dirty="0">
                <a:solidFill>
                  <a:schemeClr val="folHlink"/>
                </a:solidFill>
              </a:rPr>
              <a:t>bois chauffage et menuiserie, fourrage animaux</a:t>
            </a:r>
            <a:r>
              <a:rPr lang="fr-FR" b="0" dirty="0">
                <a:solidFill>
                  <a:schemeClr val="folHlink"/>
                </a:solidFill>
              </a:rPr>
              <a:t>, élevage du ver à soie, ombre épaisse. </a:t>
            </a:r>
          </a:p>
          <a:p>
            <a:pPr eaLnBrk="1" hangingPunct="1">
              <a:buFontTx/>
              <a:buChar char="•"/>
            </a:pPr>
            <a:r>
              <a:rPr lang="fr-FR" b="0" dirty="0">
                <a:solidFill>
                  <a:schemeClr val="folHlink"/>
                </a:solidFill>
              </a:rPr>
              <a:t>fruit _ la mûre _ employé pour confiture ou sirop (mais fragile).</a:t>
            </a:r>
          </a:p>
          <a:p>
            <a:pPr eaLnBrk="1" hangingPunct="1">
              <a:buFontTx/>
              <a:buChar char="•"/>
            </a:pPr>
            <a:r>
              <a:rPr lang="fr-FR" b="0" dirty="0">
                <a:solidFill>
                  <a:schemeClr val="folHlink"/>
                </a:solidFill>
              </a:rPr>
              <a:t>aime soleil _ climat méditerranéen et climat méditerranéen montagneux _, une terre assez pauvre et bien drainante (sable, cailloux) mais pas trop de vent.</a:t>
            </a:r>
          </a:p>
          <a:p>
            <a:pPr eaLnBrk="1" hangingPunct="1">
              <a:buFontTx/>
              <a:buChar char="•"/>
            </a:pPr>
            <a:r>
              <a:rPr lang="fr-FR" b="0" dirty="0">
                <a:solidFill>
                  <a:schemeClr val="folHlink"/>
                </a:solidFill>
              </a:rPr>
              <a:t>craint les longues périodes de gel. </a:t>
            </a:r>
          </a:p>
          <a:p>
            <a:pPr eaLnBrk="1" hangingPunct="1">
              <a:buFontTx/>
              <a:buChar char="•"/>
            </a:pPr>
            <a:r>
              <a:rPr lang="fr-FR" b="0" dirty="0">
                <a:solidFill>
                  <a:schemeClr val="folHlink"/>
                </a:solidFill>
              </a:rPr>
              <a:t>Mûrier noir et blanc, rustique, résistant aux gelées (jusqu'à ~ -15°C).</a:t>
            </a:r>
          </a:p>
        </p:txBody>
      </p:sp>
      <p:graphicFrame>
        <p:nvGraphicFramePr>
          <p:cNvPr id="16" name="Group 20">
            <a:extLst>
              <a:ext uri="{FF2B5EF4-FFF2-40B4-BE49-F238E27FC236}">
                <a16:creationId xmlns:a16="http://schemas.microsoft.com/office/drawing/2014/main" id="{318A920A-9910-4ABC-99A3-D5BCD7AC1D28}"/>
              </a:ext>
            </a:extLst>
          </p:cNvPr>
          <p:cNvGraphicFramePr>
            <a:graphicFrameLocks/>
          </p:cNvGraphicFramePr>
          <p:nvPr>
            <p:extLst>
              <p:ext uri="{D42A27DB-BD31-4B8C-83A1-F6EECF244321}">
                <p14:modId xmlns:p14="http://schemas.microsoft.com/office/powerpoint/2010/main" val="4028136135"/>
              </p:ext>
            </p:extLst>
          </p:nvPr>
        </p:nvGraphicFramePr>
        <p:xfrm>
          <a:off x="129215" y="3729037"/>
          <a:ext cx="8856663" cy="1871663"/>
        </p:xfrm>
        <a:graphic>
          <a:graphicData uri="http://schemas.openxmlformats.org/drawingml/2006/table">
            <a:tbl>
              <a:tblPr/>
              <a:tblGrid>
                <a:gridCol w="1771650">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1770063">
                  <a:extLst>
                    <a:ext uri="{9D8B030D-6E8A-4147-A177-3AD203B41FA5}">
                      <a16:colId xmlns:a16="http://schemas.microsoft.com/office/drawing/2014/main" val="20002"/>
                    </a:ext>
                  </a:extLst>
                </a:gridCol>
                <a:gridCol w="177165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18716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7" name="Picture 22" descr="murier_platane_02">
            <a:extLst>
              <a:ext uri="{FF2B5EF4-FFF2-40B4-BE49-F238E27FC236}">
                <a16:creationId xmlns:a16="http://schemas.microsoft.com/office/drawing/2014/main" id="{AF1C0E43-BF5D-478B-A20C-15FCBC9A0B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653" y="3800475"/>
            <a:ext cx="142716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3" descr="MVC-302F-murier">
            <a:extLst>
              <a:ext uri="{FF2B5EF4-FFF2-40B4-BE49-F238E27FC236}">
                <a16:creationId xmlns:a16="http://schemas.microsoft.com/office/drawing/2014/main" id="{0BAAE2B1-D8D1-4D5C-9839-55B1DE773D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2315" y="3800475"/>
            <a:ext cx="12763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4" descr="murier_feuille">
            <a:extLst>
              <a:ext uri="{FF2B5EF4-FFF2-40B4-BE49-F238E27FC236}">
                <a16:creationId xmlns:a16="http://schemas.microsoft.com/office/drawing/2014/main" id="{443CC90C-A2E6-4982-A6FF-387E4865B0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2540" y="3800475"/>
            <a:ext cx="13049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5" descr="mures3">
            <a:extLst>
              <a:ext uri="{FF2B5EF4-FFF2-40B4-BE49-F238E27FC236}">
                <a16:creationId xmlns:a16="http://schemas.microsoft.com/office/drawing/2014/main" id="{7981EFBE-B54C-4E0D-A9F5-52D2FC2670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5790" y="4016375"/>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6" descr="mures">
            <a:extLst>
              <a:ext uri="{FF2B5EF4-FFF2-40B4-BE49-F238E27FC236}">
                <a16:creationId xmlns:a16="http://schemas.microsoft.com/office/drawing/2014/main" id="{D2047656-638F-4F54-8B5E-6C248D08B6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2990" y="3729037"/>
            <a:ext cx="11525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7" descr="mures2">
            <a:extLst>
              <a:ext uri="{FF2B5EF4-FFF2-40B4-BE49-F238E27FC236}">
                <a16:creationId xmlns:a16="http://schemas.microsoft.com/office/drawing/2014/main" id="{E23E961A-B2A9-4A2D-A1DC-B0C62B659B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0115" y="4665662"/>
            <a:ext cx="13620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descr="mures1">
            <a:extLst>
              <a:ext uri="{FF2B5EF4-FFF2-40B4-BE49-F238E27FC236}">
                <a16:creationId xmlns:a16="http://schemas.microsoft.com/office/drawing/2014/main" id="{B642B9B8-68CA-41A0-B037-E577D398A69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8440" y="4808537"/>
            <a:ext cx="863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51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767ECE-DB7B-45CC-9E84-6E90C53B4A44}"/>
              </a:ext>
            </a:extLst>
          </p:cNvPr>
          <p:cNvSpPr txBox="1"/>
          <p:nvPr/>
        </p:nvSpPr>
        <p:spPr>
          <a:xfrm>
            <a:off x="327837" y="329609"/>
            <a:ext cx="11536326" cy="5078313"/>
          </a:xfrm>
          <a:prstGeom prst="rect">
            <a:avLst/>
          </a:prstGeom>
          <a:noFill/>
        </p:spPr>
        <p:txBody>
          <a:bodyPr wrap="square">
            <a:spAutoFit/>
          </a:bodyPr>
          <a:lstStyle/>
          <a:p>
            <a:pPr defTabSz="912813"/>
            <a:r>
              <a:rPr lang="fr-FR" u="sng" dirty="0">
                <a:solidFill>
                  <a:srgbClr val="FF0000"/>
                </a:solidFill>
                <a:cs typeface="Arial" charset="0"/>
              </a:rPr>
              <a:t>La déforestation à Madagascar</a:t>
            </a:r>
            <a:endParaRPr lang="fr-FR" b="0" dirty="0">
              <a:solidFill>
                <a:srgbClr val="FF0000"/>
              </a:solidFill>
              <a:cs typeface="Arial" charset="0"/>
            </a:endParaRPr>
          </a:p>
          <a:p>
            <a:pPr algn="just" defTabSz="912813">
              <a:buFont typeface="Arial" charset="0"/>
              <a:buChar char="•"/>
            </a:pPr>
            <a:endParaRPr lang="fr-FR" b="0" dirty="0">
              <a:solidFill>
                <a:srgbClr val="FF0000"/>
              </a:solidFill>
              <a:cs typeface="Arial" charset="0"/>
            </a:endParaRPr>
          </a:p>
          <a:p>
            <a:pPr algn="just" defTabSz="912813">
              <a:buFont typeface="Arial" charset="0"/>
              <a:buChar char="•"/>
            </a:pPr>
            <a:r>
              <a:rPr lang="fr-FR" b="0" dirty="0">
                <a:solidFill>
                  <a:srgbClr val="FF0000"/>
                </a:solidFill>
                <a:cs typeface="Arial" charset="0"/>
              </a:rPr>
              <a:t>La forêt occupe 15 % environ (ou moins) du territoire de </a:t>
            </a:r>
            <a:r>
              <a:rPr lang="fr-FR" dirty="0">
                <a:solidFill>
                  <a:srgbClr val="FF0000"/>
                </a:solidFill>
                <a:cs typeface="Arial" charset="0"/>
              </a:rPr>
              <a:t>Madagascar</a:t>
            </a:r>
            <a:r>
              <a:rPr lang="fr-FR" b="0" dirty="0">
                <a:solidFill>
                  <a:srgbClr val="FF0000"/>
                </a:solidFill>
                <a:cs typeface="Arial" charset="0"/>
              </a:rPr>
              <a:t>,  en 2004. Quand à la forêt primaire originelle (qui occupait 70% du territoire), elle ne subsiste que dans l’est et quelques régions inaccessibles ou incultes (moins de 2 à 4%).</a:t>
            </a:r>
          </a:p>
          <a:p>
            <a:pPr algn="just" defTabSz="912813">
              <a:buFont typeface="Arial" charset="0"/>
              <a:buChar char="•"/>
            </a:pPr>
            <a:endParaRPr lang="fr-FR" b="0" dirty="0">
              <a:solidFill>
                <a:srgbClr val="FF0000"/>
              </a:solidFill>
              <a:cs typeface="Arial" charset="0"/>
            </a:endParaRPr>
          </a:p>
          <a:p>
            <a:pPr algn="just" defTabSz="912813"/>
            <a:r>
              <a:rPr lang="fr-FR" b="0" u="sng" dirty="0">
                <a:solidFill>
                  <a:srgbClr val="FF0000"/>
                </a:solidFill>
                <a:cs typeface="Arial" charset="0"/>
              </a:rPr>
              <a:t>Note</a:t>
            </a:r>
            <a:r>
              <a:rPr lang="fr-FR" b="0" dirty="0">
                <a:solidFill>
                  <a:srgbClr val="FF0000"/>
                </a:solidFill>
                <a:cs typeface="Arial" charset="0"/>
              </a:rPr>
              <a:t> : Les carottages effectués par le professeur et palynologue allemand Herbert </a:t>
            </a:r>
            <a:r>
              <a:rPr lang="fr-FR" b="0" dirty="0" err="1">
                <a:solidFill>
                  <a:srgbClr val="FF0000"/>
                </a:solidFill>
                <a:cs typeface="Arial" charset="0"/>
              </a:rPr>
              <a:t>Straka</a:t>
            </a:r>
            <a:r>
              <a:rPr lang="fr-FR" b="0" dirty="0">
                <a:solidFill>
                  <a:srgbClr val="FF0000"/>
                </a:solidFill>
                <a:cs typeface="Arial" charset="0"/>
              </a:rPr>
              <a:t> _ spécialiste de l’étude des sols du </a:t>
            </a:r>
            <a:r>
              <a:rPr lang="de-DE" b="0" dirty="0" err="1">
                <a:solidFill>
                  <a:srgbClr val="FF0000"/>
                </a:solidFill>
                <a:cs typeface="Arial" charset="0"/>
              </a:rPr>
              <a:t>Botanisehes</a:t>
            </a:r>
            <a:r>
              <a:rPr lang="de-DE" b="0" dirty="0">
                <a:solidFill>
                  <a:srgbClr val="FF0000"/>
                </a:solidFill>
                <a:cs typeface="Arial" charset="0"/>
              </a:rPr>
              <a:t> Institut der </a:t>
            </a:r>
            <a:r>
              <a:rPr lang="de-DE" b="0" dirty="0" err="1">
                <a:solidFill>
                  <a:srgbClr val="FF0000"/>
                </a:solidFill>
                <a:cs typeface="Arial" charset="0"/>
              </a:rPr>
              <a:t>Universitut</a:t>
            </a:r>
            <a:r>
              <a:rPr lang="de-DE" b="0" dirty="0">
                <a:solidFill>
                  <a:srgbClr val="FF0000"/>
                </a:solidFill>
                <a:cs typeface="Arial" charset="0"/>
              </a:rPr>
              <a:t> de Kiel _  </a:t>
            </a:r>
            <a:r>
              <a:rPr lang="de-DE" b="0" dirty="0" err="1">
                <a:solidFill>
                  <a:srgbClr val="FF0000"/>
                </a:solidFill>
                <a:cs typeface="Arial" charset="0"/>
              </a:rPr>
              <a:t>ont</a:t>
            </a:r>
            <a:r>
              <a:rPr lang="de-DE" b="0" dirty="0">
                <a:solidFill>
                  <a:srgbClr val="FF0000"/>
                </a:solidFill>
                <a:cs typeface="Arial" charset="0"/>
              </a:rPr>
              <a:t> </a:t>
            </a:r>
            <a:r>
              <a:rPr lang="de-DE" b="0" dirty="0" err="1">
                <a:solidFill>
                  <a:srgbClr val="FF0000"/>
                </a:solidFill>
                <a:cs typeface="Arial" charset="0"/>
              </a:rPr>
              <a:t>démontré</a:t>
            </a:r>
            <a:r>
              <a:rPr lang="de-DE" b="0" dirty="0">
                <a:solidFill>
                  <a:srgbClr val="FF0000"/>
                </a:solidFill>
                <a:cs typeface="Arial" charset="0"/>
              </a:rPr>
              <a:t> </a:t>
            </a:r>
            <a:r>
              <a:rPr lang="de-DE" b="0" dirty="0" err="1">
                <a:solidFill>
                  <a:srgbClr val="FF0000"/>
                </a:solidFill>
                <a:cs typeface="Arial" charset="0"/>
              </a:rPr>
              <a:t>qu‘on</a:t>
            </a:r>
            <a:r>
              <a:rPr lang="de-DE" b="0" dirty="0">
                <a:solidFill>
                  <a:srgbClr val="FF0000"/>
                </a:solidFill>
                <a:cs typeface="Arial" charset="0"/>
              </a:rPr>
              <a:t> ne </a:t>
            </a:r>
            <a:r>
              <a:rPr lang="de-DE" b="0" dirty="0" err="1">
                <a:solidFill>
                  <a:srgbClr val="FF0000"/>
                </a:solidFill>
                <a:cs typeface="Arial" charset="0"/>
              </a:rPr>
              <a:t>trouve</a:t>
            </a:r>
            <a:r>
              <a:rPr lang="de-DE" b="0" dirty="0">
                <a:solidFill>
                  <a:srgbClr val="FF0000"/>
                </a:solidFill>
                <a:cs typeface="Arial" charset="0"/>
              </a:rPr>
              <a:t> le </a:t>
            </a:r>
            <a:r>
              <a:rPr lang="de-DE" b="0" dirty="0" err="1">
                <a:solidFill>
                  <a:srgbClr val="FF0000"/>
                </a:solidFill>
                <a:cs typeface="Arial" charset="0"/>
              </a:rPr>
              <a:t>pollen</a:t>
            </a:r>
            <a:r>
              <a:rPr lang="de-DE" b="0" dirty="0">
                <a:solidFill>
                  <a:srgbClr val="FF0000"/>
                </a:solidFill>
                <a:cs typeface="Arial" charset="0"/>
              </a:rPr>
              <a:t> du </a:t>
            </a:r>
            <a:r>
              <a:rPr lang="de-DE" b="0" dirty="0" err="1">
                <a:solidFill>
                  <a:srgbClr val="FF0000"/>
                </a:solidFill>
                <a:cs typeface="Arial" charset="0"/>
              </a:rPr>
              <a:t>riz</a:t>
            </a:r>
            <a:r>
              <a:rPr lang="de-DE" b="0" dirty="0">
                <a:solidFill>
                  <a:srgbClr val="FF0000"/>
                </a:solidFill>
                <a:cs typeface="Arial" charset="0"/>
              </a:rPr>
              <a:t> (</a:t>
            </a:r>
            <a:r>
              <a:rPr lang="de-DE" b="0" dirty="0" err="1">
                <a:solidFill>
                  <a:srgbClr val="FF0000"/>
                </a:solidFill>
                <a:cs typeface="Arial" charset="0"/>
              </a:rPr>
              <a:t>arrivée</a:t>
            </a:r>
            <a:r>
              <a:rPr lang="de-DE" b="0" dirty="0">
                <a:solidFill>
                  <a:srgbClr val="FF0000"/>
                </a:solidFill>
                <a:cs typeface="Arial" charset="0"/>
              </a:rPr>
              <a:t> de </a:t>
            </a:r>
            <a:r>
              <a:rPr lang="de-DE" b="0" dirty="0" err="1">
                <a:solidFill>
                  <a:srgbClr val="FF0000"/>
                </a:solidFill>
                <a:cs typeface="Arial" charset="0"/>
              </a:rPr>
              <a:t>l‘homme</a:t>
            </a:r>
            <a:r>
              <a:rPr lang="de-DE" b="0" dirty="0">
                <a:solidFill>
                  <a:srgbClr val="FF0000"/>
                </a:solidFill>
                <a:cs typeface="Arial" charset="0"/>
              </a:rPr>
              <a:t>) </a:t>
            </a:r>
            <a:r>
              <a:rPr lang="de-DE" dirty="0" err="1">
                <a:solidFill>
                  <a:srgbClr val="FF0000"/>
                </a:solidFill>
                <a:cs typeface="Arial" charset="0"/>
              </a:rPr>
              <a:t>qu‘après</a:t>
            </a:r>
            <a:r>
              <a:rPr lang="de-DE" dirty="0">
                <a:solidFill>
                  <a:srgbClr val="FF0000"/>
                </a:solidFill>
                <a:cs typeface="Arial" charset="0"/>
              </a:rPr>
              <a:t> </a:t>
            </a:r>
            <a:r>
              <a:rPr lang="de-DE" dirty="0" err="1">
                <a:solidFill>
                  <a:srgbClr val="FF0000"/>
                </a:solidFill>
                <a:cs typeface="Arial" charset="0"/>
              </a:rPr>
              <a:t>un</a:t>
            </a:r>
            <a:r>
              <a:rPr lang="de-DE" dirty="0">
                <a:solidFill>
                  <a:srgbClr val="FF0000"/>
                </a:solidFill>
                <a:cs typeface="Arial" charset="0"/>
              </a:rPr>
              <a:t> immense </a:t>
            </a:r>
            <a:r>
              <a:rPr lang="de-DE" dirty="0" err="1">
                <a:solidFill>
                  <a:srgbClr val="FF0000"/>
                </a:solidFill>
                <a:cs typeface="Arial" charset="0"/>
              </a:rPr>
              <a:t>incendie</a:t>
            </a:r>
            <a:r>
              <a:rPr lang="de-DE" dirty="0">
                <a:solidFill>
                  <a:srgbClr val="FF0000"/>
                </a:solidFill>
                <a:cs typeface="Arial" charset="0"/>
              </a:rPr>
              <a:t> </a:t>
            </a:r>
            <a:r>
              <a:rPr lang="de-DE" dirty="0" err="1">
                <a:solidFill>
                  <a:srgbClr val="FF0000"/>
                </a:solidFill>
                <a:cs typeface="Arial" charset="0"/>
              </a:rPr>
              <a:t>qui</a:t>
            </a:r>
            <a:r>
              <a:rPr lang="de-DE" dirty="0">
                <a:solidFill>
                  <a:srgbClr val="FF0000"/>
                </a:solidFill>
                <a:cs typeface="Arial" charset="0"/>
              </a:rPr>
              <a:t> a </a:t>
            </a:r>
            <a:r>
              <a:rPr lang="de-DE" dirty="0" err="1">
                <a:solidFill>
                  <a:srgbClr val="FF0000"/>
                </a:solidFill>
                <a:cs typeface="Arial" charset="0"/>
              </a:rPr>
              <a:t>anéanti</a:t>
            </a:r>
            <a:r>
              <a:rPr lang="de-DE" dirty="0">
                <a:solidFill>
                  <a:srgbClr val="FF0000"/>
                </a:solidFill>
                <a:cs typeface="Arial" charset="0"/>
              </a:rPr>
              <a:t> la </a:t>
            </a:r>
            <a:r>
              <a:rPr lang="de-DE" dirty="0" err="1">
                <a:solidFill>
                  <a:srgbClr val="FF0000"/>
                </a:solidFill>
                <a:cs typeface="Arial" charset="0"/>
              </a:rPr>
              <a:t>forêt</a:t>
            </a:r>
            <a:r>
              <a:rPr lang="de-DE" dirty="0">
                <a:solidFill>
                  <a:srgbClr val="FF0000"/>
                </a:solidFill>
                <a:cs typeface="Arial" charset="0"/>
              </a:rPr>
              <a:t> (originelle) et a </a:t>
            </a:r>
            <a:r>
              <a:rPr lang="de-DE" dirty="0" err="1">
                <a:solidFill>
                  <a:srgbClr val="FF0000"/>
                </a:solidFill>
                <a:cs typeface="Arial" charset="0"/>
              </a:rPr>
              <a:t>laissé</a:t>
            </a:r>
            <a:r>
              <a:rPr lang="de-DE" dirty="0">
                <a:solidFill>
                  <a:srgbClr val="FF0000"/>
                </a:solidFill>
                <a:cs typeface="Arial" charset="0"/>
              </a:rPr>
              <a:t> </a:t>
            </a:r>
            <a:r>
              <a:rPr lang="de-DE" dirty="0" err="1">
                <a:solidFill>
                  <a:srgbClr val="FF0000"/>
                </a:solidFill>
                <a:cs typeface="Arial" charset="0"/>
              </a:rPr>
              <a:t>une</a:t>
            </a:r>
            <a:r>
              <a:rPr lang="de-DE" dirty="0">
                <a:solidFill>
                  <a:srgbClr val="FF0000"/>
                </a:solidFill>
                <a:cs typeface="Arial" charset="0"/>
              </a:rPr>
              <a:t> </a:t>
            </a:r>
            <a:r>
              <a:rPr lang="de-DE" dirty="0" err="1">
                <a:solidFill>
                  <a:srgbClr val="FF0000"/>
                </a:solidFill>
                <a:cs typeface="Arial" charset="0"/>
              </a:rPr>
              <a:t>épaisse</a:t>
            </a:r>
            <a:r>
              <a:rPr lang="de-DE" dirty="0">
                <a:solidFill>
                  <a:srgbClr val="FF0000"/>
                </a:solidFill>
                <a:cs typeface="Arial" charset="0"/>
              </a:rPr>
              <a:t> </a:t>
            </a:r>
            <a:r>
              <a:rPr lang="de-DE" dirty="0" err="1">
                <a:solidFill>
                  <a:srgbClr val="FF0000"/>
                </a:solidFill>
                <a:cs typeface="Arial" charset="0"/>
              </a:rPr>
              <a:t>couche</a:t>
            </a:r>
            <a:r>
              <a:rPr lang="de-DE" dirty="0">
                <a:solidFill>
                  <a:srgbClr val="FF0000"/>
                </a:solidFill>
                <a:cs typeface="Arial" charset="0"/>
              </a:rPr>
              <a:t> de </a:t>
            </a:r>
            <a:r>
              <a:rPr lang="de-DE" dirty="0" err="1">
                <a:solidFill>
                  <a:srgbClr val="FF0000"/>
                </a:solidFill>
                <a:cs typeface="Arial" charset="0"/>
              </a:rPr>
              <a:t>charbon</a:t>
            </a:r>
            <a:r>
              <a:rPr lang="de-DE" dirty="0">
                <a:solidFill>
                  <a:srgbClr val="FF0000"/>
                </a:solidFill>
                <a:cs typeface="Arial" charset="0"/>
              </a:rPr>
              <a:t>, </a:t>
            </a:r>
            <a:r>
              <a:rPr lang="de-DE" b="0" dirty="0" err="1">
                <a:solidFill>
                  <a:srgbClr val="FF0000"/>
                </a:solidFill>
                <a:cs typeface="Arial" charset="0"/>
              </a:rPr>
              <a:t>datée</a:t>
            </a:r>
            <a:r>
              <a:rPr lang="de-DE" b="0" dirty="0">
                <a:solidFill>
                  <a:srgbClr val="FF0000"/>
                </a:solidFill>
                <a:cs typeface="Arial" charset="0"/>
              </a:rPr>
              <a:t> au </a:t>
            </a:r>
            <a:r>
              <a:rPr lang="de-DE" b="0" dirty="0" err="1">
                <a:solidFill>
                  <a:srgbClr val="FF0000"/>
                </a:solidFill>
                <a:cs typeface="Arial" charset="0"/>
              </a:rPr>
              <a:t>carbone</a:t>
            </a:r>
            <a:r>
              <a:rPr lang="de-DE" b="0" dirty="0">
                <a:solidFill>
                  <a:srgbClr val="FF0000"/>
                </a:solidFill>
                <a:cs typeface="Arial" charset="0"/>
              </a:rPr>
              <a:t> 14, </a:t>
            </a:r>
            <a:r>
              <a:rPr lang="de-DE" b="0" dirty="0" err="1">
                <a:solidFill>
                  <a:srgbClr val="FF0000"/>
                </a:solidFill>
                <a:cs typeface="Arial" charset="0"/>
              </a:rPr>
              <a:t>vers</a:t>
            </a:r>
            <a:r>
              <a:rPr lang="de-DE" b="0" dirty="0">
                <a:solidFill>
                  <a:srgbClr val="FF0000"/>
                </a:solidFill>
                <a:cs typeface="Arial" charset="0"/>
              </a:rPr>
              <a:t> </a:t>
            </a:r>
            <a:r>
              <a:rPr lang="de-DE" b="0" dirty="0" err="1">
                <a:solidFill>
                  <a:srgbClr val="FF0000"/>
                </a:solidFill>
                <a:cs typeface="Arial" charset="0"/>
              </a:rPr>
              <a:t>l‘an</a:t>
            </a:r>
            <a:r>
              <a:rPr lang="de-DE" b="0" dirty="0">
                <a:solidFill>
                  <a:srgbClr val="FF0000"/>
                </a:solidFill>
                <a:cs typeface="Arial" charset="0"/>
              </a:rPr>
              <a:t> 600 après JC. (Source : Straka H., 1996, </a:t>
            </a:r>
            <a:r>
              <a:rPr lang="de-DE" b="0" i="1" dirty="0" err="1">
                <a:solidFill>
                  <a:srgbClr val="FF0000"/>
                </a:solidFill>
                <a:cs typeface="Arial" charset="0"/>
              </a:rPr>
              <a:t>Histoire</a:t>
            </a:r>
            <a:r>
              <a:rPr lang="de-DE" b="0" i="1" dirty="0">
                <a:solidFill>
                  <a:srgbClr val="FF0000"/>
                </a:solidFill>
                <a:cs typeface="Arial" charset="0"/>
              </a:rPr>
              <a:t> de la </a:t>
            </a:r>
            <a:r>
              <a:rPr lang="de-DE" b="0" i="1" dirty="0" err="1">
                <a:solidFill>
                  <a:srgbClr val="FF0000"/>
                </a:solidFill>
                <a:cs typeface="Arial" charset="0"/>
              </a:rPr>
              <a:t>végétation</a:t>
            </a:r>
            <a:r>
              <a:rPr lang="de-DE" b="0" i="1" dirty="0">
                <a:solidFill>
                  <a:srgbClr val="FF0000"/>
                </a:solidFill>
                <a:cs typeface="Arial" charset="0"/>
              </a:rPr>
              <a:t> de Madagascar </a:t>
            </a:r>
            <a:r>
              <a:rPr lang="de-DE" b="0" i="1" dirty="0" err="1">
                <a:solidFill>
                  <a:srgbClr val="FF0000"/>
                </a:solidFill>
                <a:cs typeface="Arial" charset="0"/>
              </a:rPr>
              <a:t>orientale</a:t>
            </a:r>
            <a:r>
              <a:rPr lang="de-DE" b="0" i="1" dirty="0">
                <a:solidFill>
                  <a:srgbClr val="FF0000"/>
                </a:solidFill>
                <a:cs typeface="Arial" charset="0"/>
              </a:rPr>
              <a:t> </a:t>
            </a:r>
            <a:r>
              <a:rPr lang="de-DE" b="0" i="1" dirty="0" err="1">
                <a:solidFill>
                  <a:srgbClr val="FF0000"/>
                </a:solidFill>
                <a:cs typeface="Arial" charset="0"/>
              </a:rPr>
              <a:t>dans</a:t>
            </a:r>
            <a:r>
              <a:rPr lang="de-DE" b="0" i="1" dirty="0">
                <a:solidFill>
                  <a:srgbClr val="FF0000"/>
                </a:solidFill>
                <a:cs typeface="Arial" charset="0"/>
              </a:rPr>
              <a:t> </a:t>
            </a:r>
            <a:r>
              <a:rPr lang="de-DE" b="0" i="1" dirty="0" err="1">
                <a:solidFill>
                  <a:srgbClr val="FF0000"/>
                </a:solidFill>
                <a:cs typeface="Arial" charset="0"/>
              </a:rPr>
              <a:t>les</a:t>
            </a:r>
            <a:r>
              <a:rPr lang="de-DE" b="0" i="1" dirty="0">
                <a:solidFill>
                  <a:srgbClr val="FF0000"/>
                </a:solidFill>
                <a:cs typeface="Arial" charset="0"/>
              </a:rPr>
              <a:t> </a:t>
            </a:r>
            <a:r>
              <a:rPr lang="de-DE" b="0" i="1" dirty="0" err="1">
                <a:solidFill>
                  <a:srgbClr val="FF0000"/>
                </a:solidFill>
                <a:cs typeface="Arial" charset="0"/>
              </a:rPr>
              <a:t>cent</a:t>
            </a:r>
            <a:r>
              <a:rPr lang="de-DE" b="0" i="1" dirty="0">
                <a:solidFill>
                  <a:srgbClr val="FF0000"/>
                </a:solidFill>
                <a:cs typeface="Arial" charset="0"/>
              </a:rPr>
              <a:t> </a:t>
            </a:r>
            <a:r>
              <a:rPr lang="de-DE" b="0" i="1" dirty="0" err="1">
                <a:solidFill>
                  <a:srgbClr val="FF0000"/>
                </a:solidFill>
                <a:cs typeface="Arial" charset="0"/>
              </a:rPr>
              <a:t>derniers</a:t>
            </a:r>
            <a:r>
              <a:rPr lang="de-DE" b="0" i="1" dirty="0">
                <a:solidFill>
                  <a:srgbClr val="FF0000"/>
                </a:solidFill>
                <a:cs typeface="Arial" charset="0"/>
              </a:rPr>
              <a:t> </a:t>
            </a:r>
            <a:r>
              <a:rPr lang="de-DE" b="0" i="1" dirty="0" err="1">
                <a:solidFill>
                  <a:srgbClr val="FF0000"/>
                </a:solidFill>
                <a:cs typeface="Arial" charset="0"/>
              </a:rPr>
              <a:t>millénaires</a:t>
            </a:r>
            <a:r>
              <a:rPr lang="de-DE" b="0" dirty="0">
                <a:solidFill>
                  <a:srgbClr val="FF0000"/>
                </a:solidFill>
                <a:cs typeface="Arial" charset="0"/>
              </a:rPr>
              <a:t>, p. 37-47, in </a:t>
            </a:r>
            <a:r>
              <a:rPr lang="de-DE" b="0" dirty="0" err="1">
                <a:solidFill>
                  <a:srgbClr val="FF0000"/>
                </a:solidFill>
                <a:cs typeface="Arial" charset="0"/>
              </a:rPr>
              <a:t>Biogéographie</a:t>
            </a:r>
            <a:r>
              <a:rPr lang="de-DE" b="0" dirty="0">
                <a:solidFill>
                  <a:srgbClr val="FF0000"/>
                </a:solidFill>
                <a:cs typeface="Arial" charset="0"/>
              </a:rPr>
              <a:t> de Madagascar, W.R. Lourenço (</a:t>
            </a:r>
            <a:r>
              <a:rPr lang="de-DE" b="0" dirty="0" err="1">
                <a:solidFill>
                  <a:srgbClr val="FF0000"/>
                </a:solidFill>
                <a:cs typeface="Arial" charset="0"/>
              </a:rPr>
              <a:t>éd</a:t>
            </a:r>
            <a:r>
              <a:rPr lang="de-DE" b="0" dirty="0">
                <a:solidFill>
                  <a:srgbClr val="FF0000"/>
                </a:solidFill>
                <a:cs typeface="Arial" charset="0"/>
              </a:rPr>
              <a:t>.), </a:t>
            </a:r>
            <a:r>
              <a:rPr lang="de-DE" b="0" dirty="0" err="1">
                <a:solidFill>
                  <a:srgbClr val="FF0000"/>
                </a:solidFill>
                <a:cs typeface="Arial" charset="0"/>
              </a:rPr>
              <a:t>Colloque</a:t>
            </a:r>
            <a:r>
              <a:rPr lang="de-DE" b="0" dirty="0">
                <a:solidFill>
                  <a:srgbClr val="FF0000"/>
                </a:solidFill>
                <a:cs typeface="Arial" charset="0"/>
              </a:rPr>
              <a:t> et </a:t>
            </a:r>
            <a:r>
              <a:rPr lang="de-DE" b="0" dirty="0" err="1">
                <a:solidFill>
                  <a:srgbClr val="FF0000"/>
                </a:solidFill>
                <a:cs typeface="Arial" charset="0"/>
              </a:rPr>
              <a:t>séminaires</a:t>
            </a:r>
            <a:r>
              <a:rPr lang="de-DE" b="0" dirty="0">
                <a:solidFill>
                  <a:srgbClr val="FF0000"/>
                </a:solidFill>
                <a:cs typeface="Arial" charset="0"/>
              </a:rPr>
              <a:t>, ORSTOM, Paris. France).</a:t>
            </a:r>
          </a:p>
          <a:p>
            <a:pPr algn="just" defTabSz="912813"/>
            <a:endParaRPr lang="fr-FR" b="0" dirty="0">
              <a:solidFill>
                <a:srgbClr val="FF0000"/>
              </a:solidFill>
              <a:cs typeface="Arial" charset="0"/>
            </a:endParaRPr>
          </a:p>
          <a:p>
            <a:pPr algn="just" defTabSz="912813"/>
            <a:r>
              <a:rPr lang="fr-FR" b="0" dirty="0">
                <a:solidFill>
                  <a:srgbClr val="FF0000"/>
                </a:solidFill>
                <a:cs typeface="Arial" charset="0"/>
              </a:rPr>
              <a:t>Sur le million d’ha du plateau de l’</a:t>
            </a:r>
            <a:r>
              <a:rPr lang="fr-FR" b="0" dirty="0" err="1">
                <a:solidFill>
                  <a:srgbClr val="FF0000"/>
                </a:solidFill>
                <a:cs typeface="Arial" charset="0"/>
              </a:rPr>
              <a:t>Horombe</a:t>
            </a:r>
            <a:r>
              <a:rPr lang="fr-FR" b="0" dirty="0">
                <a:solidFill>
                  <a:srgbClr val="FF0000"/>
                </a:solidFill>
                <a:cs typeface="Arial" charset="0"/>
              </a:rPr>
              <a:t> &amp; dans ses environs (centre-sud de Madagascar) ne pousse plus qu’une savane sèche, alors que la forêt originelle ne subsiste plus que dans des ilots reliques comme les parcs d’</a:t>
            </a:r>
            <a:r>
              <a:rPr lang="fr-FR" b="0" dirty="0" err="1">
                <a:solidFill>
                  <a:srgbClr val="FF0000"/>
                </a:solidFill>
                <a:cs typeface="Arial" charset="0"/>
              </a:rPr>
              <a:t>Isalo</a:t>
            </a:r>
            <a:r>
              <a:rPr lang="fr-FR" b="0" dirty="0">
                <a:solidFill>
                  <a:srgbClr val="FF0000"/>
                </a:solidFill>
                <a:cs typeface="Arial" charset="0"/>
              </a:rPr>
              <a:t> et </a:t>
            </a:r>
            <a:r>
              <a:rPr lang="fr-FR" b="0" dirty="0" err="1">
                <a:solidFill>
                  <a:srgbClr val="FF0000"/>
                </a:solidFill>
                <a:cs typeface="Arial" charset="0"/>
              </a:rPr>
              <a:t>Zombitse</a:t>
            </a:r>
            <a:r>
              <a:rPr lang="fr-FR" b="0" dirty="0">
                <a:solidFill>
                  <a:srgbClr val="FF0000"/>
                </a:solidFill>
                <a:cs typeface="Arial" charset="0"/>
              </a:rPr>
              <a:t> (moins de 150.000 ha entre ces deux parcs, eux-mêmes plus ou moins attaqués par la déforestation).</a:t>
            </a:r>
          </a:p>
          <a:p>
            <a:pPr algn="just" defTabSz="912813"/>
            <a:r>
              <a:rPr lang="fr-FR" b="0" dirty="0">
                <a:solidFill>
                  <a:srgbClr val="FF0000"/>
                </a:solidFill>
                <a:cs typeface="Arial" charset="0"/>
              </a:rPr>
              <a:t>La forêt sèche primaire a depuis longtemps disparue le long de la N6 entre </a:t>
            </a:r>
            <a:r>
              <a:rPr lang="fr-FR" b="0" dirty="0" err="1">
                <a:solidFill>
                  <a:srgbClr val="FF0000"/>
                </a:solidFill>
                <a:cs typeface="Arial" charset="0"/>
              </a:rPr>
              <a:t>Morombe</a:t>
            </a:r>
            <a:r>
              <a:rPr lang="fr-FR" b="0" dirty="0">
                <a:solidFill>
                  <a:srgbClr val="FF0000"/>
                </a:solidFill>
                <a:cs typeface="Arial" charset="0"/>
              </a:rPr>
              <a:t> et Tuléar. Pourtant la vente de charbon de bois se fait toujours le long de celle-ci. Cette forêt est remplacée par une savane à jujubiers &amp; à petits palmiers à feuilles en éventail _ </a:t>
            </a:r>
            <a:r>
              <a:rPr lang="it-IT" b="0" dirty="0">
                <a:solidFill>
                  <a:srgbClr val="FF0000"/>
                </a:solidFill>
                <a:cs typeface="Arial" charset="0"/>
              </a:rPr>
              <a:t>le "Satrana" (Hyphaene coriacea, Arecacées) _ ces 2 espèces étant résistantes aux feux.</a:t>
            </a:r>
            <a:endParaRPr lang="fr-FR" b="0" dirty="0">
              <a:solidFill>
                <a:srgbClr val="FF0000"/>
              </a:solidFill>
              <a:cs typeface="Arial" charset="0"/>
            </a:endParaRPr>
          </a:p>
        </p:txBody>
      </p:sp>
    </p:spTree>
    <p:extLst>
      <p:ext uri="{BB962C8B-B14F-4D97-AF65-F5344CB8AC3E}">
        <p14:creationId xmlns:p14="http://schemas.microsoft.com/office/powerpoint/2010/main" val="2055400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a:extLst>
              <a:ext uri="{FF2B5EF4-FFF2-40B4-BE49-F238E27FC236}">
                <a16:creationId xmlns:a16="http://schemas.microsoft.com/office/drawing/2014/main" id="{AC0AA644-068E-4352-B474-950E0C8FE3E9}"/>
              </a:ext>
            </a:extLst>
          </p:cNvPr>
          <p:cNvSpPr txBox="1">
            <a:spLocks noChangeArrowheads="1"/>
          </p:cNvSpPr>
          <p:nvPr/>
        </p:nvSpPr>
        <p:spPr bwMode="auto">
          <a:xfrm>
            <a:off x="129215" y="89343"/>
            <a:ext cx="882173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rgbClr val="660066"/>
                </a:solidFill>
                <a:latin typeface="Comic Sans MS" pitchFamily="66" charset="0"/>
              </a:rPr>
              <a:t>Pins</a:t>
            </a:r>
            <a:r>
              <a:rPr lang="fr-FR" b="0" u="sng" dirty="0">
                <a:solidFill>
                  <a:srgbClr val="660066"/>
                </a:solidFill>
                <a:latin typeface="Comic Sans MS" pitchFamily="66" charset="0"/>
              </a:rPr>
              <a:t> </a:t>
            </a:r>
          </a:p>
          <a:p>
            <a:pPr algn="just" eaLnBrk="1" hangingPunct="1"/>
            <a:endParaRPr lang="fr-FR" b="0" u="sng" dirty="0">
              <a:solidFill>
                <a:srgbClr val="660066"/>
              </a:solidFill>
              <a:latin typeface="Comic Sans MS" pitchFamily="66" charset="0"/>
            </a:endParaRPr>
          </a:p>
          <a:p>
            <a:pPr eaLnBrk="1" hangingPunct="1">
              <a:buFont typeface="Arial" charset="0"/>
              <a:buChar char="•"/>
            </a:pPr>
            <a:r>
              <a:rPr lang="fr-FR" sz="1400" b="0" dirty="0">
                <a:solidFill>
                  <a:srgbClr val="660066"/>
                </a:solidFill>
                <a:latin typeface="Comic Sans MS" pitchFamily="66" charset="0"/>
              </a:rPr>
              <a:t>Plus de 111 espèces très différentes, de part le monde, adaptées à différents climats :</a:t>
            </a:r>
          </a:p>
          <a:p>
            <a:pPr eaLnBrk="1" hangingPunct="1">
              <a:buFont typeface="Arial" charset="0"/>
              <a:buChar char="•"/>
            </a:pPr>
            <a:r>
              <a:rPr lang="fr-FR" sz="1400" b="0" dirty="0">
                <a:solidFill>
                  <a:srgbClr val="660066"/>
                </a:solidFill>
                <a:latin typeface="Comic Sans MS" pitchFamily="66" charset="0"/>
              </a:rPr>
              <a:t>Climats tempérés à froids : Douglas, Sylvestre, Noir …, </a:t>
            </a:r>
          </a:p>
          <a:p>
            <a:pPr eaLnBrk="1" hangingPunct="1">
              <a:buFont typeface="Arial" charset="0"/>
              <a:buChar char="•"/>
            </a:pPr>
            <a:r>
              <a:rPr lang="fr-FR" sz="1400" b="0" dirty="0">
                <a:solidFill>
                  <a:srgbClr val="660066"/>
                </a:solidFill>
                <a:latin typeface="Comic Sans MS" pitchFamily="66" charset="0"/>
              </a:rPr>
              <a:t>Climats chauds : </a:t>
            </a:r>
            <a:r>
              <a:rPr lang="fr-FR" sz="1400" b="0" dirty="0" err="1">
                <a:solidFill>
                  <a:srgbClr val="660066"/>
                </a:solidFill>
                <a:latin typeface="Comic Sans MS" pitchFamily="66" charset="0"/>
              </a:rPr>
              <a:t>Pinus</a:t>
            </a:r>
            <a:r>
              <a:rPr lang="fr-FR" sz="1400" b="0" dirty="0">
                <a:solidFill>
                  <a:srgbClr val="660066"/>
                </a:solidFill>
                <a:latin typeface="Comic Sans MS" pitchFamily="66" charset="0"/>
              </a:rPr>
              <a:t> </a:t>
            </a:r>
            <a:r>
              <a:rPr lang="fr-FR" sz="1400" b="0" dirty="0" err="1">
                <a:solidFill>
                  <a:srgbClr val="660066"/>
                </a:solidFill>
                <a:latin typeface="Comic Sans MS" pitchFamily="66" charset="0"/>
              </a:rPr>
              <a:t>patula</a:t>
            </a:r>
            <a:r>
              <a:rPr lang="fr-FR" sz="1400" b="0" dirty="0">
                <a:solidFill>
                  <a:srgbClr val="660066"/>
                </a:solidFill>
                <a:latin typeface="Comic Sans MS" pitchFamily="66" charset="0"/>
              </a:rPr>
              <a:t> &amp; </a:t>
            </a:r>
            <a:r>
              <a:rPr lang="fr-FR" sz="1400" b="0" dirty="0" err="1">
                <a:solidFill>
                  <a:srgbClr val="660066"/>
                </a:solidFill>
                <a:latin typeface="Comic Sans MS" pitchFamily="66" charset="0"/>
              </a:rPr>
              <a:t>Pinus</a:t>
            </a:r>
            <a:r>
              <a:rPr lang="fr-FR" sz="1400" b="0" dirty="0">
                <a:solidFill>
                  <a:srgbClr val="660066"/>
                </a:solidFill>
                <a:latin typeface="Comic Sans MS" pitchFamily="66" charset="0"/>
              </a:rPr>
              <a:t> </a:t>
            </a:r>
            <a:r>
              <a:rPr lang="fr-FR" sz="1400" b="0" dirty="0" err="1">
                <a:solidFill>
                  <a:srgbClr val="660066"/>
                </a:solidFill>
                <a:latin typeface="Comic Sans MS" pitchFamily="66" charset="0"/>
              </a:rPr>
              <a:t>khasya</a:t>
            </a:r>
            <a:r>
              <a:rPr lang="fr-FR" sz="1400" b="0" dirty="0">
                <a:solidFill>
                  <a:srgbClr val="660066"/>
                </a:solidFill>
                <a:latin typeface="Comic Sans MS" pitchFamily="66" charset="0"/>
              </a:rPr>
              <a:t> ou pins indochinois (Hawaï, Madagascar …), …</a:t>
            </a:r>
          </a:p>
          <a:p>
            <a:pPr eaLnBrk="1" hangingPunct="1">
              <a:buFont typeface="Arial" charset="0"/>
              <a:buChar char="•"/>
            </a:pPr>
            <a:r>
              <a:rPr lang="fr-FR" sz="1400" dirty="0">
                <a:solidFill>
                  <a:srgbClr val="660066"/>
                </a:solidFill>
                <a:latin typeface="Comic Sans MS" pitchFamily="66" charset="0"/>
              </a:rPr>
              <a:t>Pousse rapide, bonne productivité:</a:t>
            </a:r>
            <a:r>
              <a:rPr lang="fr-FR" sz="1400" b="0" dirty="0">
                <a:solidFill>
                  <a:srgbClr val="660066"/>
                </a:solidFill>
                <a:latin typeface="Comic Sans MS" pitchFamily="66" charset="0"/>
              </a:rPr>
              <a:t> par ex., 10 à 20 m à 10-15 ans, 25  à 35 m à 25-30 ans, 680m3 à l'hectare à 21 ans, 530m3 à l'hectare à 15 ans.</a:t>
            </a:r>
          </a:p>
          <a:p>
            <a:pPr eaLnBrk="1" hangingPunct="1">
              <a:buFont typeface="Arial" charset="0"/>
              <a:buChar char="•"/>
            </a:pPr>
            <a:r>
              <a:rPr lang="fr-FR" sz="1400" b="0" dirty="0">
                <a:solidFill>
                  <a:srgbClr val="660066"/>
                </a:solidFill>
                <a:latin typeface="Comic Sans MS" pitchFamily="66" charset="0"/>
              </a:rPr>
              <a:t>Résine pour la production d'essence de térébenthine et usages médicinaux.</a:t>
            </a:r>
          </a:p>
          <a:p>
            <a:pPr eaLnBrk="1" hangingPunct="1">
              <a:buFont typeface="Arial" charset="0"/>
              <a:buChar char="•"/>
            </a:pPr>
            <a:r>
              <a:rPr lang="fr-FR" sz="1400" b="0" u="sng" dirty="0">
                <a:solidFill>
                  <a:srgbClr val="660066"/>
                </a:solidFill>
                <a:latin typeface="Comic Sans MS" pitchFamily="66" charset="0"/>
              </a:rPr>
              <a:t>Inconvénients</a:t>
            </a:r>
            <a:r>
              <a:rPr lang="fr-FR" sz="1400" b="0" dirty="0">
                <a:solidFill>
                  <a:srgbClr val="660066"/>
                </a:solidFill>
                <a:latin typeface="Comic Sans MS" pitchFamily="66" charset="0"/>
              </a:rPr>
              <a:t> : </a:t>
            </a:r>
            <a:r>
              <a:rPr lang="fr-FR" sz="1400" b="0" dirty="0">
                <a:solidFill>
                  <a:srgbClr val="FF0000"/>
                </a:solidFill>
                <a:latin typeface="Comic Sans MS" pitchFamily="66" charset="0"/>
              </a:rPr>
              <a:t> </a:t>
            </a:r>
            <a:r>
              <a:rPr lang="fr-FR" sz="1400" dirty="0">
                <a:solidFill>
                  <a:srgbClr val="FF0000"/>
                </a:solidFill>
                <a:latin typeface="Comic Sans MS" pitchFamily="66" charset="0"/>
              </a:rPr>
              <a:t>Très sensible au feu, </a:t>
            </a:r>
            <a:r>
              <a:rPr lang="fr-FR" sz="1400" b="0" dirty="0">
                <a:solidFill>
                  <a:srgbClr val="FF0000"/>
                </a:solidFill>
                <a:latin typeface="Comic Sans MS" pitchFamily="66" charset="0"/>
              </a:rPr>
              <a:t>surtout les jeunes arbres. Pyrogène.</a:t>
            </a:r>
          </a:p>
          <a:p>
            <a:pPr eaLnBrk="1" hangingPunct="1">
              <a:buFont typeface="Arial" charset="0"/>
              <a:buChar char="•"/>
            </a:pPr>
            <a:r>
              <a:rPr lang="fr-FR" sz="1400" dirty="0">
                <a:solidFill>
                  <a:srgbClr val="FF0000"/>
                </a:solidFill>
                <a:latin typeface="Comic Sans MS" pitchFamily="66" charset="0"/>
              </a:rPr>
              <a:t>Très sensible aux parasites </a:t>
            </a:r>
            <a:r>
              <a:rPr lang="fr-FR" sz="1400" b="0" dirty="0">
                <a:solidFill>
                  <a:srgbClr val="FF0000"/>
                </a:solidFill>
                <a:latin typeface="Comic Sans MS" pitchFamily="66" charset="0"/>
              </a:rPr>
              <a:t>(selon le type de pins : scolytes, chenilles processionnaires, </a:t>
            </a:r>
            <a:r>
              <a:rPr lang="fr-FR" sz="1400" b="0" dirty="0" err="1">
                <a:solidFill>
                  <a:srgbClr val="FF0000"/>
                </a:solidFill>
                <a:latin typeface="Comic Sans MS" pitchFamily="66" charset="0"/>
              </a:rPr>
              <a:t>megastigmus</a:t>
            </a:r>
            <a:r>
              <a:rPr lang="fr-FR" sz="1400" b="0" dirty="0">
                <a:solidFill>
                  <a:srgbClr val="FF0000"/>
                </a:solidFill>
                <a:latin typeface="Comic Sans MS" pitchFamily="66" charset="0"/>
              </a:rPr>
              <a:t> </a:t>
            </a:r>
            <a:r>
              <a:rPr lang="fr-FR" sz="1400" b="0" dirty="0" err="1">
                <a:solidFill>
                  <a:srgbClr val="FF0000"/>
                </a:solidFill>
                <a:latin typeface="Comic Sans MS" pitchFamily="66" charset="0"/>
              </a:rPr>
              <a:t>spermotrophus</a:t>
            </a:r>
            <a:r>
              <a:rPr lang="fr-FR" sz="1400" b="0" dirty="0">
                <a:solidFill>
                  <a:srgbClr val="FF0000"/>
                </a:solidFill>
                <a:latin typeface="Comic Sans MS" pitchFamily="66" charset="0"/>
              </a:rPr>
              <a:t>...) , </a:t>
            </a:r>
            <a:r>
              <a:rPr lang="fr-FR" sz="1400" dirty="0">
                <a:solidFill>
                  <a:srgbClr val="FF0000"/>
                </a:solidFill>
                <a:latin typeface="Comic Sans MS" pitchFamily="66" charset="0"/>
              </a:rPr>
              <a:t>aux champignons </a:t>
            </a:r>
            <a:r>
              <a:rPr lang="fr-FR" sz="1400" b="0" dirty="0">
                <a:solidFill>
                  <a:srgbClr val="FF0000"/>
                </a:solidFill>
                <a:latin typeface="Comic Sans MS" pitchFamily="66" charset="0"/>
              </a:rPr>
              <a:t>(armillaire, polypore du pin, rouille </a:t>
            </a:r>
            <a:r>
              <a:rPr lang="fr-FR" sz="1400" b="0" dirty="0" err="1">
                <a:solidFill>
                  <a:srgbClr val="FF0000"/>
                </a:solidFill>
                <a:latin typeface="Comic Sans MS" pitchFamily="66" charset="0"/>
              </a:rPr>
              <a:t>courbeuse</a:t>
            </a:r>
            <a:r>
              <a:rPr lang="fr-FR" sz="1400" b="0" dirty="0">
                <a:solidFill>
                  <a:srgbClr val="FF0000"/>
                </a:solidFill>
                <a:latin typeface="Comic Sans MS" pitchFamily="66" charset="0"/>
              </a:rPr>
              <a:t>, nématode du pin ..).</a:t>
            </a:r>
            <a:r>
              <a:rPr lang="fr-FR" sz="1400" b="0" dirty="0">
                <a:solidFill>
                  <a:srgbClr val="7030A0"/>
                </a:solidFill>
                <a:latin typeface="Comic Sans MS" pitchFamily="66" charset="0"/>
              </a:rPr>
              <a:t> </a:t>
            </a:r>
          </a:p>
          <a:p>
            <a:pPr eaLnBrk="1" hangingPunct="1">
              <a:buFont typeface="Arial" charset="0"/>
              <a:buChar char="•"/>
            </a:pPr>
            <a:r>
              <a:rPr lang="fr-FR" sz="1400" b="0" dirty="0">
                <a:solidFill>
                  <a:srgbClr val="7030A0"/>
                </a:solidFill>
                <a:latin typeface="Comic Sans MS" pitchFamily="66" charset="0"/>
              </a:rPr>
              <a:t>Mais possibilité de lutte biologique avec échenilloir, pièges à chenilles avec phéromones de synthèse, avec le </a:t>
            </a:r>
            <a:r>
              <a:rPr lang="fr-FR" sz="1400" b="0" i="1" dirty="0">
                <a:solidFill>
                  <a:srgbClr val="7030A0"/>
                </a:solidFill>
                <a:latin typeface="Comic Sans MS" pitchFamily="66" charset="0"/>
              </a:rPr>
              <a:t>Bacillus </a:t>
            </a:r>
            <a:r>
              <a:rPr lang="fr-FR" sz="1400" b="0" i="1" dirty="0" err="1">
                <a:solidFill>
                  <a:srgbClr val="7030A0"/>
                </a:solidFill>
                <a:latin typeface="Comic Sans MS" pitchFamily="66" charset="0"/>
              </a:rPr>
              <a:t>thuringiensis</a:t>
            </a:r>
            <a:r>
              <a:rPr lang="fr-FR" sz="1400" b="0" i="1" dirty="0">
                <a:solidFill>
                  <a:srgbClr val="7030A0"/>
                </a:solidFill>
                <a:latin typeface="Comic Sans MS" pitchFamily="66" charset="0"/>
              </a:rPr>
              <a:t> </a:t>
            </a:r>
            <a:r>
              <a:rPr lang="fr-FR" sz="1400" b="0" dirty="0">
                <a:solidFill>
                  <a:srgbClr val="7030A0"/>
                </a:solidFill>
                <a:latin typeface="Comic Sans MS" pitchFamily="66" charset="0"/>
              </a:rPr>
              <a:t>…</a:t>
            </a:r>
            <a:r>
              <a:rPr lang="fr-FR" sz="1400" b="0" dirty="0">
                <a:solidFill>
                  <a:srgbClr val="FF0000"/>
                </a:solidFill>
                <a:latin typeface="Comic Sans MS" pitchFamily="66" charset="0"/>
              </a:rPr>
              <a:t> Les maladies dévalorisent le bois. Les pins plus sensibles aux tempêtes.</a:t>
            </a:r>
            <a:endParaRPr lang="fr-FR" sz="1400" b="0" dirty="0">
              <a:solidFill>
                <a:srgbClr val="7030A0"/>
              </a:solidFill>
              <a:latin typeface="Comic Sans MS" pitchFamily="66" charset="0"/>
            </a:endParaRPr>
          </a:p>
          <a:p>
            <a:pPr eaLnBrk="1" hangingPunct="1">
              <a:buFont typeface="Arial" charset="0"/>
              <a:buChar char="•"/>
            </a:pPr>
            <a:r>
              <a:rPr lang="fr-FR" sz="1400" b="0" dirty="0">
                <a:solidFill>
                  <a:srgbClr val="FF0000"/>
                </a:solidFill>
                <a:latin typeface="Comic Sans MS" pitchFamily="66" charset="0"/>
              </a:rPr>
              <a:t>Résistance mécanique faible (casse facilement, par ex. en cas de tempête …).</a:t>
            </a:r>
          </a:p>
          <a:p>
            <a:pPr eaLnBrk="1" hangingPunct="1">
              <a:buFont typeface="Arial" charset="0"/>
              <a:buChar char="•"/>
            </a:pPr>
            <a:r>
              <a:rPr lang="fr-FR" sz="1400" b="0" dirty="0">
                <a:solidFill>
                  <a:srgbClr val="FF0000"/>
                </a:solidFill>
                <a:latin typeface="Comic Sans MS" pitchFamily="66" charset="0"/>
              </a:rPr>
              <a:t>Pins envahissant, créant une litière d’aiguilles de pins acide (ce qui abaisse la biodiversité </a:t>
            </a:r>
            <a:r>
              <a:rPr lang="fr-FR" sz="1400" b="0" dirty="0">
                <a:solidFill>
                  <a:srgbClr val="FF0000"/>
                </a:solidFill>
                <a:latin typeface="Comic Sans MS" pitchFamily="66" charset="0"/>
                <a:sym typeface="Symbol" pitchFamily="18" charset="2"/>
              </a:rPr>
              <a:t></a:t>
            </a:r>
            <a:r>
              <a:rPr lang="fr-FR" sz="1400" b="0" dirty="0">
                <a:solidFill>
                  <a:srgbClr val="FF0000"/>
                </a:solidFill>
                <a:latin typeface="Comic Sans MS" pitchFamily="66" charset="0"/>
              </a:rPr>
              <a:t>).</a:t>
            </a:r>
            <a:endParaRPr lang="fr-FR" sz="1400" b="0" dirty="0">
              <a:solidFill>
                <a:srgbClr val="7030A0"/>
              </a:solidFill>
              <a:latin typeface="Comic Sans MS" pitchFamily="66" charset="0"/>
            </a:endParaRPr>
          </a:p>
          <a:p>
            <a:pPr eaLnBrk="1" hangingPunct="1">
              <a:buFont typeface="Arial" charset="0"/>
              <a:buChar char="•"/>
            </a:pPr>
            <a:r>
              <a:rPr lang="fr-FR" sz="1400" b="0" dirty="0">
                <a:solidFill>
                  <a:srgbClr val="7030A0"/>
                </a:solidFill>
                <a:latin typeface="Comic Sans MS" pitchFamily="66" charset="0"/>
              </a:rPr>
              <a:t>Monoculture à éviter, car fragilisant les pins(°). </a:t>
            </a:r>
            <a:r>
              <a:rPr lang="fr-FR" sz="1400" b="0" dirty="0">
                <a:solidFill>
                  <a:srgbClr val="FF0000"/>
                </a:solidFill>
                <a:latin typeface="Comic Sans MS" pitchFamily="66" charset="0"/>
              </a:rPr>
              <a:t>Mauvais bois de chauffage (faible pouvoir calorifique).</a:t>
            </a:r>
          </a:p>
          <a:p>
            <a:pPr eaLnBrk="1" hangingPunct="1">
              <a:buFont typeface="Arial" charset="0"/>
              <a:buChar char="•"/>
            </a:pPr>
            <a:r>
              <a:rPr lang="fr-FR" sz="1400" b="0" i="1" dirty="0" err="1">
                <a:solidFill>
                  <a:srgbClr val="7030A0"/>
                </a:solidFill>
                <a:latin typeface="Comic Sans MS" pitchFamily="66" charset="0"/>
              </a:rPr>
              <a:t>Mycorhization</a:t>
            </a:r>
            <a:r>
              <a:rPr lang="fr-FR" sz="1400" b="0" i="1" dirty="0">
                <a:solidFill>
                  <a:srgbClr val="7030A0"/>
                </a:solidFill>
                <a:latin typeface="Comic Sans MS" pitchFamily="66" charset="0"/>
              </a:rPr>
              <a:t> (av. </a:t>
            </a:r>
            <a:r>
              <a:rPr lang="fr-FR" sz="1400" b="0" i="1" dirty="0" err="1">
                <a:solidFill>
                  <a:srgbClr val="7030A0"/>
                </a:solidFill>
                <a:latin typeface="Comic Sans MS" pitchFamily="66" charset="0"/>
              </a:rPr>
              <a:t>champi.symbio</a:t>
            </a:r>
            <a:r>
              <a:rPr lang="fr-FR" sz="1400" b="0" i="1" dirty="0">
                <a:solidFill>
                  <a:srgbClr val="7030A0"/>
                </a:solidFill>
                <a:latin typeface="Comic Sans MS" pitchFamily="66" charset="0"/>
              </a:rPr>
              <a:t>.) nécessaire pour la réussite des reboisements en milieu défavorable.</a:t>
            </a:r>
          </a:p>
          <a:p>
            <a:pPr eaLnBrk="1" hangingPunct="1">
              <a:buFont typeface="Arial" charset="0"/>
              <a:buChar char="•"/>
            </a:pPr>
            <a:r>
              <a:rPr lang="fr-FR" sz="1400" b="0" i="1" dirty="0">
                <a:solidFill>
                  <a:srgbClr val="7030A0"/>
                </a:solidFill>
                <a:latin typeface="Comic Sans MS" pitchFamily="66" charset="0"/>
              </a:rPr>
              <a:t>Préfèrent les sols siliceux ou sableux.             </a:t>
            </a:r>
            <a:r>
              <a:rPr lang="fr-FR" sz="1400" b="0" dirty="0">
                <a:solidFill>
                  <a:srgbClr val="7030A0"/>
                </a:solidFill>
                <a:latin typeface="Comic Sans MS" pitchFamily="66" charset="0"/>
              </a:rPr>
              <a:t>(°)  plus fragiles face aux tempêtes,  aux maladies etc.</a:t>
            </a:r>
          </a:p>
        </p:txBody>
      </p:sp>
      <p:pic>
        <p:nvPicPr>
          <p:cNvPr id="5" name="Image 5" descr="250px-Starr_031214-0025_Pinus_patula.jpg">
            <a:extLst>
              <a:ext uri="{FF2B5EF4-FFF2-40B4-BE49-F238E27FC236}">
                <a16:creationId xmlns:a16="http://schemas.microsoft.com/office/drawing/2014/main" id="{A9A2F3C1-FFB8-4FEB-BD38-726B4DAFA7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740" y="4253356"/>
            <a:ext cx="1071563"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930AA4F0-6466-4991-A2AC-34DAD24F1B85}"/>
              </a:ext>
            </a:extLst>
          </p:cNvPr>
          <p:cNvSpPr txBox="1">
            <a:spLocks noChangeArrowheads="1"/>
          </p:cNvSpPr>
          <p:nvPr/>
        </p:nvSpPr>
        <p:spPr bwMode="auto">
          <a:xfrm>
            <a:off x="1281740" y="5396356"/>
            <a:ext cx="1211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66"/>
                </a:solidFill>
                <a:latin typeface="Comic Sans MS" pitchFamily="66" charset="0"/>
                <a:sym typeface="Symbol" pitchFamily="18" charset="2"/>
              </a:rPr>
              <a:t> </a:t>
            </a:r>
            <a:r>
              <a:rPr lang="fr-FR" sz="1200" b="0">
                <a:solidFill>
                  <a:srgbClr val="660066"/>
                </a:solidFill>
                <a:latin typeface="Comic Sans MS" pitchFamily="66" charset="0"/>
              </a:rPr>
              <a:t>Pinus patula</a:t>
            </a:r>
            <a:endParaRPr lang="fr-FR" sz="1200" b="0"/>
          </a:p>
        </p:txBody>
      </p:sp>
      <p:pic>
        <p:nvPicPr>
          <p:cNvPr id="9" name="Image 7" descr="180px-Pile_billes2.jpg">
            <a:extLst>
              <a:ext uri="{FF2B5EF4-FFF2-40B4-BE49-F238E27FC236}">
                <a16:creationId xmlns:a16="http://schemas.microsoft.com/office/drawing/2014/main" id="{6125C38B-07A6-4E37-8DD4-CF12E2342E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3178" y="4324793"/>
            <a:ext cx="1357312"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852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a:extLst>
              <a:ext uri="{FF2B5EF4-FFF2-40B4-BE49-F238E27FC236}">
                <a16:creationId xmlns:a16="http://schemas.microsoft.com/office/drawing/2014/main" id="{4789A0EF-8E10-4B43-8D80-1B917C7B40AE}"/>
              </a:ext>
            </a:extLst>
          </p:cNvPr>
          <p:cNvSpPr txBox="1">
            <a:spLocks noChangeArrowheads="1"/>
          </p:cNvSpPr>
          <p:nvPr/>
        </p:nvSpPr>
        <p:spPr bwMode="auto">
          <a:xfrm>
            <a:off x="214313" y="78084"/>
            <a:ext cx="871537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rgbClr val="660066"/>
                </a:solidFill>
                <a:latin typeface="Comic Sans MS" pitchFamily="66" charset="0"/>
              </a:rPr>
              <a:t>10.11) </a:t>
            </a:r>
            <a:r>
              <a:rPr lang="fr-FR" u="sng" dirty="0" err="1">
                <a:solidFill>
                  <a:srgbClr val="660066"/>
                </a:solidFill>
                <a:latin typeface="Comic Sans MS" pitchFamily="66" charset="0"/>
              </a:rPr>
              <a:t>Neem</a:t>
            </a:r>
            <a:endParaRPr lang="fr-FR" b="0" dirty="0">
              <a:solidFill>
                <a:srgbClr val="660066"/>
              </a:solidFill>
              <a:latin typeface="Comic Sans MS" pitchFamily="66" charset="0"/>
            </a:endParaRPr>
          </a:p>
          <a:p>
            <a:pPr algn="just" eaLnBrk="1" hangingPunct="1"/>
            <a:endParaRPr lang="fr-FR" b="0" dirty="0">
              <a:solidFill>
                <a:srgbClr val="660066"/>
              </a:solidFill>
              <a:latin typeface="Comic Sans MS" pitchFamily="66" charset="0"/>
            </a:endParaRPr>
          </a:p>
          <a:p>
            <a:pPr algn="just" eaLnBrk="1" hangingPunct="1">
              <a:buFont typeface="Arial" charset="0"/>
              <a:buChar char="•"/>
            </a:pPr>
            <a:r>
              <a:rPr lang="fr-FR" sz="1400" b="0" dirty="0">
                <a:solidFill>
                  <a:srgbClr val="7030A0"/>
                </a:solidFill>
                <a:latin typeface="Comic Sans MS" pitchFamily="66" charset="0"/>
              </a:rPr>
              <a:t>Le</a:t>
            </a:r>
            <a:r>
              <a:rPr lang="fr-FR" sz="1400" i="1" dirty="0">
                <a:solidFill>
                  <a:srgbClr val="7030A0"/>
                </a:solidFill>
                <a:latin typeface="Comic Sans MS" pitchFamily="66" charset="0"/>
              </a:rPr>
              <a:t> </a:t>
            </a:r>
            <a:r>
              <a:rPr lang="fr-FR" sz="1400" dirty="0" err="1">
                <a:solidFill>
                  <a:srgbClr val="7030A0"/>
                </a:solidFill>
                <a:latin typeface="Comic Sans MS" pitchFamily="66" charset="0"/>
              </a:rPr>
              <a:t>neem</a:t>
            </a:r>
            <a:r>
              <a:rPr lang="fr-FR" sz="1400" dirty="0">
                <a:solidFill>
                  <a:srgbClr val="7030A0"/>
                </a:solidFill>
                <a:latin typeface="Comic Sans MS" pitchFamily="66" charset="0"/>
              </a:rPr>
              <a:t> </a:t>
            </a:r>
            <a:r>
              <a:rPr lang="fr-FR" sz="1400" b="0" dirty="0">
                <a:solidFill>
                  <a:srgbClr val="7030A0"/>
                </a:solidFill>
                <a:latin typeface="Comic Sans MS" pitchFamily="66" charset="0"/>
              </a:rPr>
              <a:t>ou</a:t>
            </a:r>
            <a:r>
              <a:rPr lang="fr-FR" sz="1400" dirty="0">
                <a:solidFill>
                  <a:srgbClr val="7030A0"/>
                </a:solidFill>
                <a:latin typeface="Comic Sans MS" pitchFamily="66" charset="0"/>
              </a:rPr>
              <a:t> </a:t>
            </a:r>
            <a:r>
              <a:rPr lang="fr-FR" sz="1400" i="1" dirty="0" err="1">
                <a:solidFill>
                  <a:srgbClr val="7030A0"/>
                </a:solidFill>
                <a:latin typeface="Comic Sans MS" pitchFamily="66" charset="0"/>
              </a:rPr>
              <a:t>Azadirachta</a:t>
            </a:r>
            <a:r>
              <a:rPr lang="fr-FR" sz="1400" i="1" dirty="0">
                <a:solidFill>
                  <a:srgbClr val="7030A0"/>
                </a:solidFill>
                <a:latin typeface="Comic Sans MS" pitchFamily="66" charset="0"/>
              </a:rPr>
              <a:t> </a:t>
            </a:r>
            <a:r>
              <a:rPr lang="fr-FR" sz="1400" i="1" dirty="0" err="1">
                <a:solidFill>
                  <a:srgbClr val="7030A0"/>
                </a:solidFill>
                <a:latin typeface="Comic Sans MS" pitchFamily="66" charset="0"/>
              </a:rPr>
              <a:t>indica</a:t>
            </a:r>
            <a:r>
              <a:rPr lang="fr-FR" sz="1400" b="0" dirty="0">
                <a:solidFill>
                  <a:srgbClr val="7030A0"/>
                </a:solidFill>
                <a:latin typeface="Comic Sans MS" pitchFamily="66" charset="0"/>
              </a:rPr>
              <a:t> est un </a:t>
            </a:r>
            <a:r>
              <a:rPr lang="fr-FR" sz="1400" b="0" dirty="0">
                <a:solidFill>
                  <a:srgbClr val="7030A0"/>
                </a:solidFill>
                <a:latin typeface="Comic Sans MS" pitchFamily="66" charset="0"/>
                <a:hlinkClick r:id="rId2" tooltip="Tree"/>
              </a:rPr>
              <a:t>arbre</a:t>
            </a:r>
            <a:r>
              <a:rPr lang="fr-FR" sz="1400" b="0" dirty="0">
                <a:solidFill>
                  <a:srgbClr val="7030A0"/>
                </a:solidFill>
                <a:latin typeface="Comic Sans MS" pitchFamily="66" charset="0"/>
              </a:rPr>
              <a:t> </a:t>
            </a:r>
            <a:r>
              <a:rPr lang="fr-FR" sz="1400" b="0" dirty="0" err="1">
                <a:solidFill>
                  <a:srgbClr val="7030A0"/>
                </a:solidFill>
                <a:latin typeface="Comic Sans MS" pitchFamily="66" charset="0"/>
              </a:rPr>
              <a:t>dela</a:t>
            </a:r>
            <a:r>
              <a:rPr lang="fr-FR" sz="1400" b="0" dirty="0">
                <a:solidFill>
                  <a:srgbClr val="7030A0"/>
                </a:solidFill>
                <a:latin typeface="Comic Sans MS" pitchFamily="66" charset="0"/>
              </a:rPr>
              <a:t> famille des </a:t>
            </a:r>
            <a:r>
              <a:rPr lang="fr-FR" sz="1400" b="0" dirty="0" err="1">
                <a:solidFill>
                  <a:srgbClr val="7030A0"/>
                </a:solidFill>
                <a:latin typeface="Comic Sans MS" pitchFamily="66" charset="0"/>
                <a:hlinkClick r:id="rId3" tooltip="Meliaceae"/>
              </a:rPr>
              <a:t>Meliaceae</a:t>
            </a:r>
            <a:r>
              <a:rPr lang="fr-FR" sz="1400" b="0" dirty="0" err="1">
                <a:solidFill>
                  <a:srgbClr val="7030A0"/>
                </a:solidFill>
                <a:latin typeface="Comic Sans MS" pitchFamily="66" charset="0"/>
              </a:rPr>
              <a:t>s</a:t>
            </a:r>
            <a:r>
              <a:rPr lang="fr-FR" sz="1400" b="0" dirty="0">
                <a:solidFill>
                  <a:srgbClr val="7030A0"/>
                </a:solidFill>
                <a:latin typeface="Comic Sans MS" pitchFamily="66" charset="0"/>
              </a:rPr>
              <a:t> et une des deux espèces du genre </a:t>
            </a:r>
            <a:r>
              <a:rPr lang="fr-FR" sz="1400" i="1" dirty="0" err="1">
                <a:solidFill>
                  <a:srgbClr val="7030A0"/>
                </a:solidFill>
                <a:latin typeface="Comic Sans MS" pitchFamily="66" charset="0"/>
                <a:hlinkClick r:id="rId4" tooltip="Azadirachta"/>
              </a:rPr>
              <a:t>Azadirachta</a:t>
            </a:r>
            <a:r>
              <a:rPr lang="fr-FR" sz="1400" b="0" dirty="0">
                <a:solidFill>
                  <a:srgbClr val="7030A0"/>
                </a:solidFill>
                <a:latin typeface="Comic Sans MS" pitchFamily="66" charset="0"/>
              </a:rPr>
              <a:t>,   originaire des régions tropicales de l’Asie (Inde, Pakistan, Birmanie, Sri Lanka …). </a:t>
            </a:r>
          </a:p>
          <a:p>
            <a:pPr algn="just" eaLnBrk="1" hangingPunct="1">
              <a:buFont typeface="Arial" charset="0"/>
              <a:buChar char="•"/>
            </a:pPr>
            <a:r>
              <a:rPr lang="fr-FR" sz="1400" b="0" dirty="0">
                <a:solidFill>
                  <a:srgbClr val="7030A0"/>
                </a:solidFill>
                <a:latin typeface="Comic Sans MS" pitchFamily="66" charset="0"/>
              </a:rPr>
              <a:t>Le </a:t>
            </a:r>
            <a:r>
              <a:rPr lang="fr-FR" sz="1400" b="0" dirty="0" err="1">
                <a:solidFill>
                  <a:srgbClr val="7030A0"/>
                </a:solidFill>
                <a:latin typeface="Comic Sans MS" pitchFamily="66" charset="0"/>
              </a:rPr>
              <a:t>neem</a:t>
            </a:r>
            <a:r>
              <a:rPr lang="fr-FR" sz="1400" b="0" dirty="0">
                <a:solidFill>
                  <a:srgbClr val="7030A0"/>
                </a:solidFill>
                <a:latin typeface="Comic Sans MS" pitchFamily="66" charset="0"/>
              </a:rPr>
              <a:t> est arbre à croissance rapide qui peut atteindre une hauteur de 15-20 m, rarement 35-40 m.</a:t>
            </a:r>
          </a:p>
          <a:p>
            <a:pPr algn="just" eaLnBrk="1" hangingPunct="1">
              <a:buFont typeface="Arial" charset="0"/>
              <a:buChar char="•"/>
            </a:pPr>
            <a:r>
              <a:rPr lang="fr-FR" sz="1400" b="0" dirty="0">
                <a:solidFill>
                  <a:srgbClr val="7030A0"/>
                </a:solidFill>
                <a:latin typeface="Comic Sans MS" pitchFamily="66" charset="0"/>
              </a:rPr>
              <a:t>Le tronc est relativement court, droit et peut atteindre un diamètre de 1,2 m.</a:t>
            </a:r>
          </a:p>
          <a:p>
            <a:pPr algn="just" eaLnBrk="1" hangingPunct="1">
              <a:buFont typeface="Arial" charset="0"/>
              <a:buChar char="•"/>
            </a:pPr>
            <a:r>
              <a:rPr lang="fr-FR" sz="1400" b="0" dirty="0">
                <a:solidFill>
                  <a:srgbClr val="7030A0"/>
                </a:solidFill>
                <a:latin typeface="Comic Sans MS" pitchFamily="66" charset="0"/>
              </a:rPr>
              <a:t>Le </a:t>
            </a:r>
            <a:r>
              <a:rPr lang="fr-FR" sz="1400" b="0" dirty="0" err="1">
                <a:solidFill>
                  <a:srgbClr val="7030A0"/>
                </a:solidFill>
                <a:latin typeface="Comic Sans MS" pitchFamily="66" charset="0"/>
              </a:rPr>
              <a:t>neem</a:t>
            </a:r>
            <a:r>
              <a:rPr lang="fr-FR" sz="1400" b="0" dirty="0">
                <a:solidFill>
                  <a:srgbClr val="7030A0"/>
                </a:solidFill>
                <a:latin typeface="Comic Sans MS" pitchFamily="66" charset="0"/>
              </a:rPr>
              <a:t> est remarquable pour sa </a:t>
            </a:r>
            <a:r>
              <a:rPr lang="fr-FR" sz="1400" b="0" dirty="0">
                <a:solidFill>
                  <a:srgbClr val="7030A0"/>
                </a:solidFill>
                <a:latin typeface="Comic Sans MS" pitchFamily="66" charset="0"/>
                <a:hlinkClick r:id="rId5" tooltip="Résistance à la sécheresse"/>
              </a:rPr>
              <a:t>résistance à la sécheresse</a:t>
            </a:r>
            <a:r>
              <a:rPr lang="fr-FR" sz="1400" b="0" dirty="0">
                <a:solidFill>
                  <a:srgbClr val="7030A0"/>
                </a:solidFill>
                <a:latin typeface="Comic Sans MS" pitchFamily="66" charset="0"/>
              </a:rPr>
              <a:t>. Normalement, il prospère dans les zones subarides avec des conditions </a:t>
            </a:r>
            <a:r>
              <a:rPr lang="fr-FR" sz="1400" b="0" dirty="0" err="1">
                <a:solidFill>
                  <a:srgbClr val="7030A0"/>
                </a:solidFill>
                <a:latin typeface="Comic Sans MS" pitchFamily="66" charset="0"/>
              </a:rPr>
              <a:t>sub-humides</a:t>
            </a:r>
            <a:r>
              <a:rPr lang="fr-FR" sz="1400" b="0" dirty="0">
                <a:solidFill>
                  <a:srgbClr val="7030A0"/>
                </a:solidFill>
                <a:latin typeface="Comic Sans MS" pitchFamily="66" charset="0"/>
              </a:rPr>
              <a:t>, avec une pluviométrie annuelle comprise entre 400 et 1200 </a:t>
            </a:r>
            <a:r>
              <a:rPr lang="fr-FR" sz="1400" b="0" dirty="0" err="1">
                <a:solidFill>
                  <a:srgbClr val="7030A0"/>
                </a:solidFill>
                <a:latin typeface="Comic Sans MS" pitchFamily="66" charset="0"/>
              </a:rPr>
              <a:t>mm.</a:t>
            </a:r>
            <a:endParaRPr lang="fr-FR" sz="1400" b="0" dirty="0">
              <a:solidFill>
                <a:srgbClr val="7030A0"/>
              </a:solidFill>
              <a:latin typeface="Comic Sans MS" pitchFamily="66" charset="0"/>
            </a:endParaRPr>
          </a:p>
          <a:p>
            <a:pPr algn="just" eaLnBrk="1" hangingPunct="1">
              <a:buFont typeface="Arial" charset="0"/>
              <a:buChar char="•"/>
            </a:pPr>
            <a:r>
              <a:rPr lang="fr-FR" sz="1400" b="0" dirty="0">
                <a:solidFill>
                  <a:srgbClr val="7030A0"/>
                </a:solidFill>
                <a:latin typeface="Comic Sans MS" pitchFamily="66" charset="0"/>
              </a:rPr>
              <a:t>Il est un des rares arbres à donner beaucoup d’ombre dans les zones sujettes à la sécheresse. </a:t>
            </a:r>
          </a:p>
          <a:p>
            <a:pPr algn="just" eaLnBrk="1" hangingPunct="1">
              <a:buFont typeface="Arial" charset="0"/>
              <a:buChar char="•"/>
            </a:pPr>
            <a:r>
              <a:rPr lang="fr-FR" sz="1400" b="0" dirty="0">
                <a:solidFill>
                  <a:srgbClr val="7030A0"/>
                </a:solidFill>
                <a:latin typeface="Comic Sans MS" pitchFamily="66" charset="0"/>
              </a:rPr>
              <a:t>On le plante souvent dans les régions côtières tropicales semi-arides.</a:t>
            </a:r>
          </a:p>
          <a:p>
            <a:pPr algn="just" eaLnBrk="1" hangingPunct="1">
              <a:buFont typeface="Arial" charset="0"/>
              <a:buChar char="•"/>
            </a:pPr>
            <a:r>
              <a:rPr lang="fr-FR" sz="1400" b="0" dirty="0">
                <a:solidFill>
                  <a:srgbClr val="7030A0"/>
                </a:solidFill>
                <a:latin typeface="Comic Sans MS" pitchFamily="66" charset="0"/>
              </a:rPr>
              <a:t>Il peut tolérer de hautes à très hautes températures (&gt; 32 °C)  mais ne tolère pas des températures inférieures à 4 ° C.</a:t>
            </a:r>
          </a:p>
          <a:p>
            <a:pPr algn="just" eaLnBrk="1" hangingPunct="1">
              <a:buFont typeface="Arial" charset="0"/>
              <a:buChar char="•"/>
            </a:pPr>
            <a:r>
              <a:rPr lang="fr-FR" sz="1400" b="0" dirty="0">
                <a:solidFill>
                  <a:srgbClr val="7030A0"/>
                </a:solidFill>
                <a:latin typeface="Comic Sans MS" pitchFamily="66" charset="0"/>
              </a:rPr>
              <a:t>Les pousses tendres et les fleurs du </a:t>
            </a:r>
            <a:r>
              <a:rPr lang="fr-FR" sz="1400" b="0" dirty="0" err="1">
                <a:solidFill>
                  <a:srgbClr val="7030A0"/>
                </a:solidFill>
                <a:latin typeface="Comic Sans MS" pitchFamily="66" charset="0"/>
              </a:rPr>
              <a:t>neem</a:t>
            </a:r>
            <a:r>
              <a:rPr lang="fr-FR" sz="1400" b="0" dirty="0">
                <a:solidFill>
                  <a:srgbClr val="7030A0"/>
                </a:solidFill>
                <a:latin typeface="Comic Sans MS" pitchFamily="66" charset="0"/>
              </a:rPr>
              <a:t> sont consommées comme légume en Inde (quant aux feuilles, elles sont amères).</a:t>
            </a:r>
          </a:p>
          <a:p>
            <a:pPr algn="just" eaLnBrk="1" hangingPunct="1">
              <a:buFont typeface="Arial" charset="0"/>
              <a:buChar char="•"/>
            </a:pPr>
            <a:r>
              <a:rPr lang="fr-FR" sz="1400" b="0" dirty="0">
                <a:solidFill>
                  <a:srgbClr val="7030A0"/>
                </a:solidFill>
                <a:latin typeface="Comic Sans MS" pitchFamily="66" charset="0"/>
              </a:rPr>
              <a:t>Son huile a de nombreuses propriétés médicinales: </a:t>
            </a:r>
            <a:r>
              <a:rPr lang="fr-FR" sz="1400" b="0" dirty="0">
                <a:solidFill>
                  <a:srgbClr val="7030A0"/>
                </a:solidFill>
                <a:latin typeface="Comic Sans MS" pitchFamily="66" charset="0"/>
                <a:hlinkClick r:id="rId6" tooltip="Anthelminthique"/>
              </a:rPr>
              <a:t>anthelminthique</a:t>
            </a:r>
            <a:r>
              <a:rPr lang="fr-FR" sz="1400" b="0" dirty="0">
                <a:solidFill>
                  <a:srgbClr val="7030A0"/>
                </a:solidFill>
                <a:latin typeface="Comic Sans MS" pitchFamily="66" charset="0"/>
              </a:rPr>
              <a:t>, antifongiques, </a:t>
            </a:r>
            <a:r>
              <a:rPr lang="fr-FR" sz="1400" b="0" dirty="0">
                <a:solidFill>
                  <a:srgbClr val="7030A0"/>
                </a:solidFill>
                <a:latin typeface="Comic Sans MS" pitchFamily="66" charset="0"/>
                <a:hlinkClick r:id="rId7" tooltip="Antidiabétiques"/>
              </a:rPr>
              <a:t>antidiabétiques</a:t>
            </a:r>
            <a:r>
              <a:rPr lang="fr-FR" sz="1400" b="0" dirty="0">
                <a:solidFill>
                  <a:srgbClr val="7030A0"/>
                </a:solidFill>
                <a:latin typeface="Comic Sans MS" pitchFamily="66" charset="0"/>
              </a:rPr>
              <a:t>, </a:t>
            </a:r>
            <a:r>
              <a:rPr lang="fr-FR" sz="1400" b="0" dirty="0">
                <a:solidFill>
                  <a:srgbClr val="7030A0"/>
                </a:solidFill>
                <a:latin typeface="Comic Sans MS" pitchFamily="66" charset="0"/>
                <a:hlinkClick r:id="rId8" tooltip="Antibactérien"/>
              </a:rPr>
              <a:t>antibactériens</a:t>
            </a:r>
            <a:r>
              <a:rPr lang="fr-FR" sz="1400" b="0" dirty="0">
                <a:solidFill>
                  <a:srgbClr val="7030A0"/>
                </a:solidFill>
                <a:latin typeface="Comic Sans MS" pitchFamily="66" charset="0"/>
              </a:rPr>
              <a:t>, </a:t>
            </a:r>
            <a:r>
              <a:rPr lang="fr-FR" sz="1400" b="0" dirty="0">
                <a:solidFill>
                  <a:srgbClr val="7030A0"/>
                </a:solidFill>
                <a:latin typeface="Comic Sans MS" pitchFamily="66" charset="0"/>
                <a:hlinkClick r:id="rId9" tooltip="Antiviraux"/>
              </a:rPr>
              <a:t>antiviraux</a:t>
            </a:r>
            <a:r>
              <a:rPr lang="fr-FR" sz="1400" b="0" dirty="0">
                <a:solidFill>
                  <a:srgbClr val="7030A0"/>
                </a:solidFill>
                <a:latin typeface="Comic Sans MS" pitchFamily="66" charset="0"/>
              </a:rPr>
              <a:t> , </a:t>
            </a:r>
            <a:r>
              <a:rPr lang="fr-FR" sz="1400" b="0" dirty="0">
                <a:solidFill>
                  <a:srgbClr val="7030A0"/>
                </a:solidFill>
                <a:latin typeface="Comic Sans MS" pitchFamily="66" charset="0"/>
                <a:hlinkClick r:id="rId10" tooltip="Contraception"/>
              </a:rPr>
              <a:t>contraceptives</a:t>
            </a:r>
            <a:r>
              <a:rPr lang="fr-FR" sz="1400" b="0" dirty="0">
                <a:solidFill>
                  <a:srgbClr val="7030A0"/>
                </a:solidFill>
                <a:latin typeface="Comic Sans MS" pitchFamily="66" charset="0"/>
              </a:rPr>
              <a:t> et de </a:t>
            </a:r>
            <a:r>
              <a:rPr lang="fr-FR" sz="1400" b="0" dirty="0">
                <a:solidFill>
                  <a:srgbClr val="7030A0"/>
                </a:solidFill>
                <a:latin typeface="Comic Sans MS" pitchFamily="66" charset="0"/>
                <a:hlinkClick r:id="rId11" tooltip="Sédatif"/>
              </a:rPr>
              <a:t>sédatifs</a:t>
            </a:r>
            <a:r>
              <a:rPr lang="fr-FR" sz="1400" b="0" dirty="0">
                <a:solidFill>
                  <a:srgbClr val="7030A0"/>
                </a:solidFill>
                <a:latin typeface="Comic Sans MS" pitchFamily="66" charset="0"/>
              </a:rPr>
              <a:t> .</a:t>
            </a:r>
          </a:p>
          <a:p>
            <a:pPr algn="just" eaLnBrk="1" hangingPunct="1">
              <a:buFont typeface="Arial" charset="0"/>
              <a:buChar char="•"/>
            </a:pPr>
            <a:r>
              <a:rPr lang="fr-FR" sz="1400" dirty="0">
                <a:solidFill>
                  <a:srgbClr val="FF0000"/>
                </a:solidFill>
                <a:latin typeface="Comic Sans MS" pitchFamily="66" charset="0"/>
              </a:rPr>
              <a:t> </a:t>
            </a:r>
            <a:r>
              <a:rPr lang="fr-FR" sz="1600" dirty="0">
                <a:solidFill>
                  <a:srgbClr val="FF0000"/>
                </a:solidFill>
                <a:latin typeface="Comic Sans MS" pitchFamily="66" charset="0"/>
              </a:rPr>
              <a:t>Mais ATTENTION !!! C’est une plante invasive !</a:t>
            </a:r>
          </a:p>
        </p:txBody>
      </p:sp>
      <p:pic>
        <p:nvPicPr>
          <p:cNvPr id="5" name="Image 4" descr="55px-Neem_(Azadirachta_indica)_trunk_in_Kolkata_W_IMG_6190.jpg">
            <a:extLst>
              <a:ext uri="{FF2B5EF4-FFF2-40B4-BE49-F238E27FC236}">
                <a16:creationId xmlns:a16="http://schemas.microsoft.com/office/drawing/2014/main" id="{79B09BF0-2497-4A9B-BB25-047FB4212C9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51275" y="4162721"/>
            <a:ext cx="6985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descr="105px-Neem_(Azadirachta_indica)_in_Hyderabad_W_IMG_7006.jpg">
            <a:extLst>
              <a:ext uri="{FF2B5EF4-FFF2-40B4-BE49-F238E27FC236}">
                <a16:creationId xmlns:a16="http://schemas.microsoft.com/office/drawing/2014/main" id="{6D1B6947-5DF0-4F4D-B0AF-D74EDF834AB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95513" y="4162721"/>
            <a:ext cx="1333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6" descr="120px-Animal_Section_in_a_rural_Punjabi_home.JPG">
            <a:extLst>
              <a:ext uri="{FF2B5EF4-FFF2-40B4-BE49-F238E27FC236}">
                <a16:creationId xmlns:a16="http://schemas.microsoft.com/office/drawing/2014/main" id="{3FE74036-AE1C-4A85-AF22-C6540A407E1B}"/>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64388" y="3802359"/>
            <a:ext cx="165576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7" descr="120px-GntNeemTree.jpg">
            <a:extLst>
              <a:ext uri="{FF2B5EF4-FFF2-40B4-BE49-F238E27FC236}">
                <a16:creationId xmlns:a16="http://schemas.microsoft.com/office/drawing/2014/main" id="{CE7D344E-3372-4AC6-97EC-759F34A7063C}"/>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3850" y="4234159"/>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9" descr="250px-Neem_(Azadirachta_indica)_in_Hyderabad_W_IMG_6976.jpg">
            <a:extLst>
              <a:ext uri="{FF2B5EF4-FFF2-40B4-BE49-F238E27FC236}">
                <a16:creationId xmlns:a16="http://schemas.microsoft.com/office/drawing/2014/main" id="{C12AA40D-C350-4B8A-8E91-FEE783307D2B}"/>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87900" y="4158752"/>
            <a:ext cx="201612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0">
            <a:extLst>
              <a:ext uri="{FF2B5EF4-FFF2-40B4-BE49-F238E27FC236}">
                <a16:creationId xmlns:a16="http://schemas.microsoft.com/office/drawing/2014/main" id="{6443915B-57A2-47D2-9EF1-8178E0AE8770}"/>
              </a:ext>
            </a:extLst>
          </p:cNvPr>
          <p:cNvSpPr txBox="1">
            <a:spLocks noChangeArrowheads="1"/>
          </p:cNvSpPr>
          <p:nvPr/>
        </p:nvSpPr>
        <p:spPr bwMode="auto">
          <a:xfrm>
            <a:off x="6948488" y="5170784"/>
            <a:ext cx="2195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7030A0"/>
                </a:solidFill>
                <a:sym typeface="Symbol" pitchFamily="18" charset="2"/>
              </a:rPr>
              <a:t> </a:t>
            </a:r>
            <a:r>
              <a:rPr lang="fr-FR" sz="1200" b="0">
                <a:solidFill>
                  <a:srgbClr val="7030A0"/>
                </a:solidFill>
              </a:rPr>
              <a:t>Neem dans la cours d’une maison rurale Punjabi (Inde).</a:t>
            </a:r>
          </a:p>
        </p:txBody>
      </p:sp>
    </p:spTree>
    <p:extLst>
      <p:ext uri="{BB962C8B-B14F-4D97-AF65-F5344CB8AC3E}">
        <p14:creationId xmlns:p14="http://schemas.microsoft.com/office/powerpoint/2010/main" val="3115494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a:extLst>
              <a:ext uri="{FF2B5EF4-FFF2-40B4-BE49-F238E27FC236}">
                <a16:creationId xmlns:a16="http://schemas.microsoft.com/office/drawing/2014/main" id="{31D5503A-0153-4F43-96D8-01A92C86A91A}"/>
              </a:ext>
            </a:extLst>
          </p:cNvPr>
          <p:cNvSpPr txBox="1">
            <a:spLocks noChangeArrowheads="1"/>
          </p:cNvSpPr>
          <p:nvPr/>
        </p:nvSpPr>
        <p:spPr bwMode="auto">
          <a:xfrm>
            <a:off x="311206" y="121388"/>
            <a:ext cx="11076264"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rgbClr val="660066"/>
                </a:solidFill>
                <a:latin typeface="Comic Sans MS" pitchFamily="66" charset="0"/>
              </a:rPr>
              <a:t>Autres espèces d’arbres</a:t>
            </a:r>
            <a:r>
              <a:rPr lang="fr-FR" b="0" u="sng" dirty="0">
                <a:solidFill>
                  <a:srgbClr val="660066"/>
                </a:solidFill>
                <a:latin typeface="Comic Sans MS" pitchFamily="66" charset="0"/>
              </a:rPr>
              <a:t> </a:t>
            </a:r>
          </a:p>
          <a:p>
            <a:pPr algn="just" eaLnBrk="1" hangingPunct="1">
              <a:buFont typeface="Arial" charset="0"/>
              <a:buChar char="•"/>
            </a:pPr>
            <a:r>
              <a:rPr lang="fr-FR" sz="1600" b="0" dirty="0">
                <a:solidFill>
                  <a:srgbClr val="660066"/>
                </a:solidFill>
                <a:latin typeface="Comic Sans MS" pitchFamily="66" charset="0"/>
              </a:rPr>
              <a:t>Nous ne pouvons citer toutes les espèces qui pourraient être de bonnes candidates.</a:t>
            </a:r>
          </a:p>
          <a:p>
            <a:pPr algn="just" eaLnBrk="1" hangingPunct="1">
              <a:buFont typeface="Arial" charset="0"/>
              <a:buChar char="•"/>
            </a:pPr>
            <a:r>
              <a:rPr lang="fr-FR" sz="1600" b="0" dirty="0">
                <a:solidFill>
                  <a:srgbClr val="660066"/>
                </a:solidFill>
                <a:latin typeface="Comic Sans MS" pitchFamily="66" charset="0"/>
              </a:rPr>
              <a:t>D’autres espèces pourraient être aussi proposées, selon les climats.</a:t>
            </a:r>
          </a:p>
          <a:p>
            <a:pPr algn="just" eaLnBrk="1" hangingPunct="1">
              <a:buFont typeface="Arial" charset="0"/>
              <a:buChar char="•"/>
            </a:pPr>
            <a:r>
              <a:rPr lang="fr-FR" sz="1600" dirty="0">
                <a:solidFill>
                  <a:srgbClr val="FF0000"/>
                </a:solidFill>
                <a:latin typeface="Comic Sans MS" pitchFamily="66" charset="0"/>
              </a:rPr>
              <a:t>Mais attention !!</a:t>
            </a:r>
            <a:r>
              <a:rPr lang="fr-FR" sz="1600" b="0" dirty="0">
                <a:solidFill>
                  <a:srgbClr val="FF0000"/>
                </a:solidFill>
                <a:latin typeface="Comic Sans MS" pitchFamily="66" charset="0"/>
              </a:rPr>
              <a:t> Certaines espèces végétales dites envahissantes se développent très rapidement et remplacent la flore traditionnelle, comme l’</a:t>
            </a:r>
            <a:r>
              <a:rPr lang="fr-FR" sz="1600" dirty="0">
                <a:solidFill>
                  <a:srgbClr val="FF0000"/>
                </a:solidFill>
                <a:latin typeface="Comic Sans MS" pitchFamily="66" charset="0"/>
              </a:rPr>
              <a:t>ailante</a:t>
            </a:r>
            <a:r>
              <a:rPr lang="fr-FR" sz="1600" b="0" dirty="0">
                <a:solidFill>
                  <a:srgbClr val="FF0000"/>
                </a:solidFill>
                <a:latin typeface="Comic Sans MS" pitchFamily="66" charset="0"/>
              </a:rPr>
              <a:t> ou faux vernis du Japon…</a:t>
            </a:r>
            <a:endParaRPr lang="fr-FR" sz="1600" dirty="0">
              <a:solidFill>
                <a:srgbClr val="FF0000"/>
              </a:solidFill>
              <a:latin typeface="Comic Sans MS" pitchFamily="66" charset="0"/>
            </a:endParaRPr>
          </a:p>
          <a:p>
            <a:pPr algn="just" eaLnBrk="1" hangingPunct="1"/>
            <a:endParaRPr lang="fr-FR" sz="1600" b="0" dirty="0">
              <a:solidFill>
                <a:srgbClr val="660066"/>
              </a:solidFill>
              <a:latin typeface="Comic Sans MS" pitchFamily="66" charset="0"/>
            </a:endParaRPr>
          </a:p>
          <a:p>
            <a:pPr algn="just" eaLnBrk="1" hangingPunct="1">
              <a:buFontTx/>
              <a:buAutoNum type="arabicParenR"/>
            </a:pPr>
            <a:r>
              <a:rPr lang="fr-FR" sz="1600" dirty="0">
                <a:solidFill>
                  <a:srgbClr val="660066"/>
                </a:solidFill>
                <a:latin typeface="Comic Sans MS" pitchFamily="66" charset="0"/>
              </a:rPr>
              <a:t>Climats tempérés </a:t>
            </a:r>
            <a:r>
              <a:rPr lang="fr-FR" sz="1600" b="0" dirty="0">
                <a:solidFill>
                  <a:srgbClr val="660066"/>
                </a:solidFill>
                <a:latin typeface="Comic Sans MS" pitchFamily="66" charset="0"/>
              </a:rPr>
              <a:t>:</a:t>
            </a:r>
          </a:p>
          <a:p>
            <a:pPr eaLnBrk="1" hangingPunct="1">
              <a:buFont typeface="Arial" charset="0"/>
              <a:buChar char="•"/>
            </a:pPr>
            <a:r>
              <a:rPr lang="fr-FR" sz="1600" b="0" i="1" dirty="0" err="1">
                <a:latin typeface="Comic Sans MS" pitchFamily="66" charset="0"/>
                <a:hlinkClick r:id="rId2"/>
              </a:rPr>
              <a:t>Ailanthus</a:t>
            </a:r>
            <a:r>
              <a:rPr lang="fr-FR" sz="1600" b="0" i="1" dirty="0">
                <a:latin typeface="Comic Sans MS" pitchFamily="66" charset="0"/>
                <a:hlinkClick r:id="rId2"/>
              </a:rPr>
              <a:t> </a:t>
            </a:r>
            <a:r>
              <a:rPr lang="fr-FR" sz="1600" b="0" i="1" dirty="0" err="1">
                <a:latin typeface="Comic Sans MS" pitchFamily="66" charset="0"/>
                <a:hlinkClick r:id="rId2"/>
              </a:rPr>
              <a:t>altissima</a:t>
            </a:r>
            <a:r>
              <a:rPr lang="fr-FR" sz="1600" b="0" i="1" dirty="0">
                <a:latin typeface="Comic Sans MS" pitchFamily="66" charset="0"/>
                <a:hlinkClick r:id="rId2"/>
              </a:rPr>
              <a:t> - </a:t>
            </a:r>
            <a:r>
              <a:rPr lang="fr-FR" sz="1600" i="1" dirty="0">
                <a:latin typeface="Comic Sans MS" pitchFamily="66" charset="0"/>
                <a:hlinkClick r:id="rId2"/>
              </a:rPr>
              <a:t>Ailante</a:t>
            </a:r>
            <a:r>
              <a:rPr lang="fr-FR" sz="1600" b="0" i="1" dirty="0">
                <a:latin typeface="Comic Sans MS" pitchFamily="66" charset="0"/>
                <a:hlinkClick r:id="rId2"/>
              </a:rPr>
              <a:t> glanduleux ou Faux-vernis du Japon</a:t>
            </a:r>
            <a:endParaRPr lang="fr-FR" sz="1600" b="0" i="1" dirty="0">
              <a:latin typeface="Comic Sans MS" pitchFamily="66" charset="0"/>
            </a:endParaRPr>
          </a:p>
          <a:p>
            <a:pPr algn="just" eaLnBrk="1" hangingPunct="1"/>
            <a:r>
              <a:rPr lang="fr-FR" sz="1600" b="0" i="1" dirty="0">
                <a:solidFill>
                  <a:srgbClr val="660066"/>
                </a:solidFill>
                <a:latin typeface="Comic Sans MS" pitchFamily="66" charset="0"/>
              </a:rPr>
              <a:t>Jusqu’à 30 m de haut, à grande vitesse de croissance (jusqu’à 1,5 m par saison)</a:t>
            </a:r>
          </a:p>
          <a:p>
            <a:pPr algn="just" eaLnBrk="1" hangingPunct="1"/>
            <a:r>
              <a:rPr lang="fr-FR" sz="1600" b="0" i="1" dirty="0">
                <a:solidFill>
                  <a:srgbClr val="660066"/>
                </a:solidFill>
                <a:latin typeface="Comic Sans MS" pitchFamily="66" charset="0"/>
              </a:rPr>
              <a:t>Bois blanc-jaune bon combustible. Se propage par drageonnement ou graines. </a:t>
            </a:r>
            <a:r>
              <a:rPr lang="fr-FR" sz="1600" i="1" dirty="0">
                <a:solidFill>
                  <a:srgbClr val="FF0000"/>
                </a:solidFill>
                <a:latin typeface="Comic Sans MS" pitchFamily="66" charset="0"/>
              </a:rPr>
              <a:t>Très invasif !</a:t>
            </a:r>
            <a:endParaRPr lang="fr-FR" sz="1600" i="1" dirty="0">
              <a:solidFill>
                <a:srgbClr val="660066"/>
              </a:solidFill>
              <a:latin typeface="Comic Sans MS" pitchFamily="66" charset="0"/>
            </a:endParaRPr>
          </a:p>
          <a:p>
            <a:pPr algn="just" eaLnBrk="1" hangingPunct="1">
              <a:buFontTx/>
              <a:buChar char="•"/>
            </a:pPr>
            <a:r>
              <a:rPr lang="fr-FR" sz="1600" b="0" dirty="0">
                <a:solidFill>
                  <a:srgbClr val="660066"/>
                </a:solidFill>
                <a:latin typeface="Comic Sans MS" pitchFamily="66" charset="0"/>
              </a:rPr>
              <a:t> Châtaigniers …</a:t>
            </a:r>
          </a:p>
          <a:p>
            <a:pPr algn="just" eaLnBrk="1" hangingPunct="1"/>
            <a:r>
              <a:rPr lang="fr-FR" sz="1600" b="0" dirty="0">
                <a:solidFill>
                  <a:srgbClr val="660066"/>
                </a:solidFill>
                <a:latin typeface="Comic Sans MS" pitchFamily="66" charset="0"/>
              </a:rPr>
              <a:t>2) </a:t>
            </a:r>
            <a:r>
              <a:rPr lang="fr-FR" sz="1600" dirty="0">
                <a:solidFill>
                  <a:srgbClr val="660066"/>
                </a:solidFill>
                <a:latin typeface="Comic Sans MS" pitchFamily="66" charset="0"/>
              </a:rPr>
              <a:t>Climats tropicaux humides à équatoriaux</a:t>
            </a:r>
            <a:r>
              <a:rPr lang="fr-FR" sz="1600" b="0" dirty="0">
                <a:solidFill>
                  <a:srgbClr val="660066"/>
                </a:solidFill>
                <a:latin typeface="Comic Sans MS" pitchFamily="66" charset="0"/>
              </a:rPr>
              <a:t> :</a:t>
            </a:r>
            <a:endParaRPr lang="fr-FR" sz="1600" b="0" dirty="0"/>
          </a:p>
          <a:p>
            <a:pPr algn="just" eaLnBrk="1" hangingPunct="1"/>
            <a:r>
              <a:rPr lang="fr-FR" sz="1600" b="0" dirty="0">
                <a:solidFill>
                  <a:srgbClr val="660066"/>
                </a:solidFill>
                <a:latin typeface="Comic Sans MS" pitchFamily="66" charset="0"/>
              </a:rPr>
              <a:t>. Diverses variétés d’acacia : </a:t>
            </a:r>
            <a:r>
              <a:rPr lang="fr-FR" sz="1600" dirty="0">
                <a:solidFill>
                  <a:srgbClr val="660066"/>
                </a:solidFill>
                <a:latin typeface="Comic Sans MS" pitchFamily="66" charset="0"/>
              </a:rPr>
              <a:t>acacia </a:t>
            </a:r>
            <a:r>
              <a:rPr lang="fr-FR" sz="1600" dirty="0" err="1">
                <a:solidFill>
                  <a:srgbClr val="660066"/>
                </a:solidFill>
                <a:latin typeface="Comic Sans MS" pitchFamily="66" charset="0"/>
              </a:rPr>
              <a:t>mangium</a:t>
            </a:r>
            <a:r>
              <a:rPr lang="fr-FR" sz="1600" b="0" dirty="0">
                <a:solidFill>
                  <a:srgbClr val="660066"/>
                </a:solidFill>
                <a:latin typeface="Comic Sans MS" pitchFamily="66" charset="0"/>
              </a:rPr>
              <a:t> (</a:t>
            </a:r>
            <a:r>
              <a:rPr lang="fr-FR" sz="1400" b="0" dirty="0">
                <a:solidFill>
                  <a:srgbClr val="660066"/>
                </a:solidFill>
                <a:latin typeface="Comic Sans MS" pitchFamily="66" charset="0"/>
              </a:rPr>
              <a:t>pour bois d’œuvre et fourrage</a:t>
            </a:r>
            <a:r>
              <a:rPr lang="fr-FR" sz="1600" b="0" dirty="0">
                <a:solidFill>
                  <a:srgbClr val="660066"/>
                </a:solidFill>
                <a:latin typeface="Comic Sans MS" pitchFamily="66" charset="0"/>
              </a:rPr>
              <a:t>), </a:t>
            </a:r>
            <a:r>
              <a:rPr lang="fr-FR" sz="1600" b="0" dirty="0">
                <a:solidFill>
                  <a:srgbClr val="FF0000"/>
                </a:solidFill>
                <a:latin typeface="Comic Sans MS" pitchFamily="66" charset="0"/>
              </a:rPr>
              <a:t>invasif!</a:t>
            </a:r>
            <a:endParaRPr lang="fr-FR" sz="1600" b="0" dirty="0">
              <a:solidFill>
                <a:srgbClr val="660066"/>
              </a:solidFill>
              <a:latin typeface="Comic Sans MS" pitchFamily="66" charset="0"/>
            </a:endParaRPr>
          </a:p>
          <a:p>
            <a:pPr algn="just" eaLnBrk="1" hangingPunct="1"/>
            <a:r>
              <a:rPr lang="fr-FR" sz="1600" b="0" dirty="0">
                <a:solidFill>
                  <a:srgbClr val="660066"/>
                </a:solidFill>
                <a:latin typeface="Comic Sans MS" pitchFamily="66" charset="0"/>
              </a:rPr>
              <a:t>. </a:t>
            </a:r>
            <a:r>
              <a:rPr lang="fr-FR" sz="1600" dirty="0">
                <a:solidFill>
                  <a:schemeClr val="folHlink"/>
                </a:solidFill>
                <a:latin typeface="Comic Sans MS" pitchFamily="66" charset="0"/>
              </a:rPr>
              <a:t>Mélia </a:t>
            </a:r>
            <a:r>
              <a:rPr lang="fr-FR" sz="1600" dirty="0" err="1">
                <a:solidFill>
                  <a:schemeClr val="folHlink"/>
                </a:solidFill>
                <a:latin typeface="Comic Sans MS" pitchFamily="66" charset="0"/>
              </a:rPr>
              <a:t>azedarach</a:t>
            </a:r>
            <a:r>
              <a:rPr lang="fr-FR" sz="1600" b="0" dirty="0">
                <a:solidFill>
                  <a:schemeClr val="folHlink"/>
                </a:solidFill>
                <a:latin typeface="Comic Sans MS" pitchFamily="66" charset="0"/>
              </a:rPr>
              <a:t>, ou lilas de Perse</a:t>
            </a:r>
            <a:r>
              <a:rPr lang="fr-FR" dirty="0"/>
              <a:t> </a:t>
            </a:r>
            <a:r>
              <a:rPr lang="fr-FR" sz="1600" b="0" dirty="0">
                <a:solidFill>
                  <a:srgbClr val="660066"/>
                </a:solidFill>
                <a:latin typeface="Comic Sans MS" pitchFamily="66" charset="0"/>
              </a:rPr>
              <a:t>ou « </a:t>
            </a:r>
            <a:r>
              <a:rPr lang="fr-FR" sz="1600" b="0" dirty="0" err="1">
                <a:solidFill>
                  <a:srgbClr val="660066"/>
                </a:solidFill>
                <a:latin typeface="Comic Sans MS" pitchFamily="66" charset="0"/>
              </a:rPr>
              <a:t>voandelaka</a:t>
            </a:r>
            <a:r>
              <a:rPr lang="fr-FR" sz="1600" b="0" dirty="0">
                <a:solidFill>
                  <a:srgbClr val="660066"/>
                </a:solidFill>
                <a:latin typeface="Comic Sans MS" pitchFamily="66" charset="0"/>
              </a:rPr>
              <a:t> » (nom malgache), de la famille des </a:t>
            </a:r>
            <a:r>
              <a:rPr lang="fr-FR" sz="1600" b="0" i="1" dirty="0" err="1">
                <a:latin typeface="Comic Sans MS" pitchFamily="66" charset="0"/>
                <a:hlinkClick r:id="rId3" tooltip="blocked::http://fr.wikipedia.org/wiki/Meliaceae&#10;Meliaceae"/>
              </a:rPr>
              <a:t>Meliaceae</a:t>
            </a:r>
            <a:r>
              <a:rPr lang="fr-FR" sz="1600" b="0" dirty="0">
                <a:solidFill>
                  <a:srgbClr val="660066"/>
                </a:solidFill>
                <a:latin typeface="Comic Sans MS" pitchFamily="66" charset="0"/>
              </a:rPr>
              <a:t>, à pousse rapide, bon bois de menuiserie. Troncs fins.           </a:t>
            </a:r>
            <a:r>
              <a:rPr lang="fr-FR" sz="1600" b="0" i="1" dirty="0">
                <a:solidFill>
                  <a:srgbClr val="341AF4"/>
                </a:solidFill>
                <a:latin typeface="Comic Sans MS" pitchFamily="66" charset="0"/>
              </a:rPr>
              <a:t>ETC. ETC.</a:t>
            </a:r>
          </a:p>
        </p:txBody>
      </p:sp>
      <p:graphicFrame>
        <p:nvGraphicFramePr>
          <p:cNvPr id="3" name="Group 27">
            <a:extLst>
              <a:ext uri="{FF2B5EF4-FFF2-40B4-BE49-F238E27FC236}">
                <a16:creationId xmlns:a16="http://schemas.microsoft.com/office/drawing/2014/main" id="{4E262EA5-807C-446F-9D3D-5BF81DF1A459}"/>
              </a:ext>
            </a:extLst>
          </p:cNvPr>
          <p:cNvGraphicFramePr>
            <a:graphicFrameLocks/>
          </p:cNvGraphicFramePr>
          <p:nvPr>
            <p:extLst>
              <p:ext uri="{D42A27DB-BD31-4B8C-83A1-F6EECF244321}">
                <p14:modId xmlns:p14="http://schemas.microsoft.com/office/powerpoint/2010/main" val="26490726"/>
              </p:ext>
            </p:extLst>
          </p:nvPr>
        </p:nvGraphicFramePr>
        <p:xfrm>
          <a:off x="477099" y="3898051"/>
          <a:ext cx="8856662" cy="2030412"/>
        </p:xfrm>
        <a:graphic>
          <a:graphicData uri="http://schemas.openxmlformats.org/drawingml/2006/table">
            <a:tbl>
              <a:tblPr/>
              <a:tblGrid>
                <a:gridCol w="1771650">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1770062">
                  <a:extLst>
                    <a:ext uri="{9D8B030D-6E8A-4147-A177-3AD203B41FA5}">
                      <a16:colId xmlns:a16="http://schemas.microsoft.com/office/drawing/2014/main" val="20002"/>
                    </a:ext>
                  </a:extLst>
                </a:gridCol>
                <a:gridCol w="177165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2030412">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fr-FR" sz="2800" b="0" i="0" u="none" strike="noStrike" cap="none" normalizeH="0" baseline="0" dirty="0">
                        <a:ln>
                          <a:noFill/>
                        </a:ln>
                        <a:solidFill>
                          <a:srgbClr val="7030A0"/>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fr-FR" sz="2800" b="0" i="0" u="none" strike="noStrike" cap="none" normalizeH="0" baseline="0" dirty="0">
                        <a:ln>
                          <a:noFill/>
                        </a:ln>
                        <a:solidFill>
                          <a:srgbClr val="7030A0"/>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fr-FR" sz="2800" b="0" i="0" u="none" strike="noStrike" cap="none" normalizeH="0" baseline="0" dirty="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fr-FR" sz="1200" b="0" i="0" u="none" strike="noStrike" cap="none" normalizeH="0" baseline="0" dirty="0">
                          <a:ln>
                            <a:noFill/>
                          </a:ln>
                          <a:solidFill>
                            <a:srgbClr val="7030A0"/>
                          </a:solidFill>
                          <a:effectLst/>
                          <a:latin typeface="Calibri" pitchFamily="34" charset="0"/>
                        </a:rPr>
                        <a:t>Ailante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fr-FR" sz="5400" b="0" i="0" u="none" strike="noStrike" cap="none" normalizeH="0" baseline="0" dirty="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dirty="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dirty="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fr-FR" sz="1200" b="0" i="0" u="none" strike="noStrike" cap="none" normalizeH="0" baseline="0" dirty="0">
                          <a:ln>
                            <a:noFill/>
                          </a:ln>
                          <a:solidFill>
                            <a:srgbClr val="7030A0"/>
                          </a:solidFill>
                          <a:effectLst/>
                          <a:latin typeface="Calibri" pitchFamily="34" charset="0"/>
                        </a:rPr>
                        <a:t>Ailante ou faux vernis du Japon.</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fr-FR" sz="1200" b="0" i="0" u="none" strike="noStrike" cap="none" normalizeH="0" baseline="0">
                          <a:ln>
                            <a:noFill/>
                          </a:ln>
                          <a:solidFill>
                            <a:srgbClr val="7030A0"/>
                          </a:solidFill>
                          <a:effectLst/>
                          <a:latin typeface="Calibri" pitchFamily="34" charset="0"/>
                        </a:rPr>
                        <a:t>Acacia mangium ©Lisan</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fr-FR" sz="1200" b="0" i="0" u="none" strike="noStrike" cap="none" normalizeH="0" baseline="0">
                          <a:ln>
                            <a:noFill/>
                          </a:ln>
                          <a:solidFill>
                            <a:srgbClr val="7030A0"/>
                          </a:solidFill>
                          <a:effectLst/>
                          <a:latin typeface="Calibri" pitchFamily="34" charset="0"/>
                        </a:rPr>
                        <a:t>Acacia mangium</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fr-FR" sz="1200" b="0" i="0" u="none" strike="noStrike" cap="none" normalizeH="0" baseline="0">
                          <a:ln>
                            <a:noFill/>
                          </a:ln>
                          <a:solidFill>
                            <a:srgbClr val="7030A0"/>
                          </a:solidFill>
                          <a:effectLst/>
                          <a:latin typeface="Calibri" pitchFamily="34" charset="0"/>
                        </a:rPr>
                        <a:t>© Benjamin Lisan</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dirty="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dirty="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dirty="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dirty="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dirty="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dirty="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200" b="0" i="0" u="none" strike="noStrike" cap="none" normalizeH="0" baseline="0" dirty="0">
                        <a:ln>
                          <a:noFill/>
                        </a:ln>
                        <a:solidFill>
                          <a:srgbClr val="7030A0"/>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fr-FR" sz="1200" b="0" i="0" u="none" strike="noStrike" cap="none" normalizeH="0" baseline="0" dirty="0">
                          <a:ln>
                            <a:noFill/>
                          </a:ln>
                          <a:solidFill>
                            <a:schemeClr val="folHlink"/>
                          </a:solidFill>
                          <a:effectLst/>
                          <a:latin typeface="Calibri" pitchFamily="34" charset="0"/>
                        </a:rPr>
                        <a:t>Mélia </a:t>
                      </a:r>
                      <a:r>
                        <a:rPr kumimoji="0" lang="fr-FR" sz="1200" b="0" i="0" u="none" strike="noStrike" cap="none" normalizeH="0" baseline="0" dirty="0" err="1">
                          <a:ln>
                            <a:noFill/>
                          </a:ln>
                          <a:solidFill>
                            <a:schemeClr val="folHlink"/>
                          </a:solidFill>
                          <a:effectLst/>
                          <a:latin typeface="Calibri" pitchFamily="34" charset="0"/>
                        </a:rPr>
                        <a:t>azedarach</a:t>
                      </a:r>
                      <a:endParaRPr kumimoji="0" lang="fr-FR" sz="1200" b="0" i="0" u="none" strike="noStrike" cap="none" normalizeH="0" baseline="0" dirty="0">
                        <a:ln>
                          <a:noFill/>
                        </a:ln>
                        <a:solidFill>
                          <a:schemeClr val="folHlink"/>
                        </a:solidFill>
                        <a:effectLst/>
                        <a:latin typeface="Comic Sans MS" pitchFamily="66"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fr-FR" sz="1200" b="0" i="0" u="none" strike="noStrike" cap="none" normalizeH="0" baseline="0" dirty="0">
                          <a:ln>
                            <a:noFill/>
                          </a:ln>
                          <a:solidFill>
                            <a:srgbClr val="7030A0"/>
                          </a:solidFill>
                          <a:effectLst/>
                          <a:latin typeface="Calibri" pitchFamily="34" charset="0"/>
                        </a:rPr>
                        <a:t>© Benjamin </a:t>
                      </a:r>
                      <a:r>
                        <a:rPr kumimoji="0" lang="fr-FR" sz="1200" b="0" i="0" u="none" strike="noStrike" cap="none" normalizeH="0" baseline="0" dirty="0" err="1">
                          <a:ln>
                            <a:noFill/>
                          </a:ln>
                          <a:solidFill>
                            <a:srgbClr val="7030A0"/>
                          </a:solidFill>
                          <a:effectLst/>
                          <a:latin typeface="Calibri" pitchFamily="34" charset="0"/>
                        </a:rPr>
                        <a:t>Lisan</a:t>
                      </a:r>
                      <a:endParaRPr kumimoji="0" lang="fr-FR" sz="1200" b="0" i="0" u="none" strike="noStrike" cap="none" normalizeH="0" baseline="0" dirty="0">
                        <a:ln>
                          <a:noFill/>
                        </a:ln>
                        <a:solidFill>
                          <a:srgbClr val="7030A0"/>
                        </a:solidFill>
                        <a:effectLst/>
                        <a:latin typeface="Calibri"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Image 8" descr="fauxVernisDuJapon1.jpg">
            <a:extLst>
              <a:ext uri="{FF2B5EF4-FFF2-40B4-BE49-F238E27FC236}">
                <a16:creationId xmlns:a16="http://schemas.microsoft.com/office/drawing/2014/main" id="{ADAD9C63-6916-4E98-B75D-52414A534E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536" y="4186976"/>
            <a:ext cx="144145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9" descr="fauxVernisDuJapon2.jpg">
            <a:extLst>
              <a:ext uri="{FF2B5EF4-FFF2-40B4-BE49-F238E27FC236}">
                <a16:creationId xmlns:a16="http://schemas.microsoft.com/office/drawing/2014/main" id="{E86AAD7F-2669-4EAF-BE7B-55CE4CA41FC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1786" y="4042513"/>
            <a:ext cx="1530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0" descr="arbre_fleurs_roses.JPG">
            <a:extLst>
              <a:ext uri="{FF2B5EF4-FFF2-40B4-BE49-F238E27FC236}">
                <a16:creationId xmlns:a16="http://schemas.microsoft.com/office/drawing/2014/main" id="{F6EF2021-7C5A-4379-93C6-58DD8D37E47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6561" y="4113951"/>
            <a:ext cx="165576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1" descr="cassiaMagnum2_ss.jpg">
            <a:extLst>
              <a:ext uri="{FF2B5EF4-FFF2-40B4-BE49-F238E27FC236}">
                <a16:creationId xmlns:a16="http://schemas.microsoft.com/office/drawing/2014/main" id="{33243C81-3E20-4ED3-8130-E235786D73B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7299" y="4126651"/>
            <a:ext cx="15240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3" descr="cassiaMagnum1_s.jpg">
            <a:extLst>
              <a:ext uri="{FF2B5EF4-FFF2-40B4-BE49-F238E27FC236}">
                <a16:creationId xmlns:a16="http://schemas.microsoft.com/office/drawing/2014/main" id="{4B971FCE-F4DA-42BB-AD6F-ACA2CF47F6B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2011" y="3969488"/>
            <a:ext cx="130175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
            <a:extLst>
              <a:ext uri="{FF2B5EF4-FFF2-40B4-BE49-F238E27FC236}">
                <a16:creationId xmlns:a16="http://schemas.microsoft.com/office/drawing/2014/main" id="{A1AE9A68-EF5C-403B-8910-47EF9D3CF1ED}"/>
              </a:ext>
            </a:extLst>
          </p:cNvPr>
          <p:cNvSpPr txBox="1">
            <a:spLocks noChangeArrowheads="1"/>
          </p:cNvSpPr>
          <p:nvPr/>
        </p:nvSpPr>
        <p:spPr bwMode="auto">
          <a:xfrm>
            <a:off x="4483203" y="1455722"/>
            <a:ext cx="7308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i="1" dirty="0">
                <a:solidFill>
                  <a:srgbClr val="FF3399"/>
                </a:solidFill>
                <a:latin typeface="Calibri"/>
                <a:cs typeface="Calibri"/>
              </a:rPr>
              <a:t>↓</a:t>
            </a:r>
            <a:r>
              <a:rPr lang="fr-FR" i="1" dirty="0">
                <a:solidFill>
                  <a:srgbClr val="FF3399"/>
                </a:solidFill>
              </a:rPr>
              <a:t>L’Ailante, étant une peste végétale, est une </a:t>
            </a:r>
            <a:r>
              <a:rPr lang="fr-FR" i="1" u="sng" dirty="0">
                <a:solidFill>
                  <a:srgbClr val="FF3399"/>
                </a:solidFill>
              </a:rPr>
              <a:t>fausse bonne idée</a:t>
            </a:r>
            <a:r>
              <a:rPr lang="fr-FR" i="1" dirty="0">
                <a:solidFill>
                  <a:srgbClr val="FF3399"/>
                </a:solidFill>
              </a:rPr>
              <a:t>.</a:t>
            </a:r>
          </a:p>
        </p:txBody>
      </p:sp>
    </p:spTree>
    <p:extLst>
      <p:ext uri="{BB962C8B-B14F-4D97-AF65-F5344CB8AC3E}">
        <p14:creationId xmlns:p14="http://schemas.microsoft.com/office/powerpoint/2010/main" val="2052619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a:extLst>
              <a:ext uri="{FF2B5EF4-FFF2-40B4-BE49-F238E27FC236}">
                <a16:creationId xmlns:a16="http://schemas.microsoft.com/office/drawing/2014/main" id="{9D3EF05D-6E6E-486E-BAD2-05F4E37390D4}"/>
              </a:ext>
            </a:extLst>
          </p:cNvPr>
          <p:cNvSpPr txBox="1">
            <a:spLocks noChangeArrowheads="1"/>
          </p:cNvSpPr>
          <p:nvPr/>
        </p:nvSpPr>
        <p:spPr bwMode="auto">
          <a:xfrm>
            <a:off x="221918" y="360362"/>
            <a:ext cx="871537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600" u="sng" dirty="0">
                <a:solidFill>
                  <a:srgbClr val="660066"/>
                </a:solidFill>
                <a:latin typeface="Comic Sans MS" pitchFamily="66" charset="0"/>
              </a:rPr>
              <a:t>Acacia </a:t>
            </a:r>
            <a:r>
              <a:rPr lang="fr-FR" sz="1600" u="sng" dirty="0" err="1">
                <a:solidFill>
                  <a:srgbClr val="660066"/>
                </a:solidFill>
                <a:latin typeface="Comic Sans MS" pitchFamily="66" charset="0"/>
              </a:rPr>
              <a:t>mangium</a:t>
            </a:r>
            <a:r>
              <a:rPr lang="fr-FR" dirty="0"/>
              <a:t> </a:t>
            </a:r>
            <a:endParaRPr lang="fr-FR" b="0" dirty="0">
              <a:solidFill>
                <a:srgbClr val="660066"/>
              </a:solidFill>
              <a:latin typeface="Comic Sans MS" pitchFamily="66" charset="0"/>
            </a:endParaRPr>
          </a:p>
          <a:p>
            <a:pPr algn="just" eaLnBrk="1" hangingPunct="1"/>
            <a:endParaRPr lang="fr-FR" b="0" dirty="0">
              <a:solidFill>
                <a:srgbClr val="660066"/>
              </a:solidFill>
              <a:latin typeface="Comic Sans MS" pitchFamily="66" charset="0"/>
            </a:endParaRPr>
          </a:p>
          <a:p>
            <a:pPr algn="just" eaLnBrk="1" hangingPunct="1">
              <a:buFontTx/>
              <a:buChar char="•"/>
            </a:pPr>
            <a:r>
              <a:rPr lang="fr-FR" sz="1600" dirty="0">
                <a:solidFill>
                  <a:srgbClr val="660066"/>
                </a:solidFill>
                <a:latin typeface="Comic Sans MS" pitchFamily="66" charset="0"/>
              </a:rPr>
              <a:t>Il pousse très vite</a:t>
            </a:r>
            <a:r>
              <a:rPr lang="fr-FR" sz="1600" b="0" dirty="0">
                <a:solidFill>
                  <a:srgbClr val="660066"/>
                </a:solidFill>
                <a:latin typeface="Comic Sans MS" pitchFamily="66" charset="0"/>
              </a:rPr>
              <a:t> et peut atteindre 30 m. </a:t>
            </a:r>
            <a:endParaRPr lang="fr-FR" b="0" dirty="0">
              <a:solidFill>
                <a:srgbClr val="FF0000"/>
              </a:solidFill>
              <a:latin typeface="Comic Sans MS" pitchFamily="66" charset="0"/>
            </a:endParaRPr>
          </a:p>
          <a:p>
            <a:pPr algn="just" eaLnBrk="1" hangingPunct="1">
              <a:buFontTx/>
              <a:buChar char="•"/>
            </a:pPr>
            <a:r>
              <a:rPr lang="fr-FR" b="0" dirty="0">
                <a:solidFill>
                  <a:srgbClr val="FF0000"/>
                </a:solidFill>
                <a:latin typeface="Comic Sans MS" pitchFamily="66" charset="0"/>
              </a:rPr>
              <a:t>Il peut être invasif!</a:t>
            </a:r>
            <a:endParaRPr lang="fr-FR" sz="1600" b="0" dirty="0">
              <a:solidFill>
                <a:srgbClr val="660066"/>
              </a:solidFill>
              <a:latin typeface="Comic Sans MS" pitchFamily="66" charset="0"/>
            </a:endParaRPr>
          </a:p>
          <a:p>
            <a:pPr algn="just" eaLnBrk="1" hangingPunct="1">
              <a:buFontTx/>
              <a:buChar char="•"/>
            </a:pPr>
            <a:r>
              <a:rPr lang="fr-FR" sz="1600" b="0" dirty="0">
                <a:solidFill>
                  <a:schemeClr val="folHlink"/>
                </a:solidFill>
                <a:latin typeface="Comic Sans MS" pitchFamily="66" charset="0"/>
              </a:rPr>
              <a:t>Il a la particularité de fixer l'azote atmosphérique =&gt; destinés aux sols pauvres en azote.</a:t>
            </a:r>
          </a:p>
          <a:p>
            <a:pPr algn="just" eaLnBrk="1" hangingPunct="1">
              <a:buFontTx/>
              <a:buChar char="•"/>
            </a:pPr>
            <a:r>
              <a:rPr lang="fr-FR" sz="1600" b="0" dirty="0">
                <a:solidFill>
                  <a:schemeClr val="folHlink"/>
                </a:solidFill>
                <a:latin typeface="Comic Sans MS" pitchFamily="66" charset="0"/>
              </a:rPr>
              <a:t>Son bois permet de fabriquer du mobilier, des placages, du contreplaqué et des panneaux de particules. Il est aussi utilisé comme bois de construction léger, pour les encadrements l’huisserie, le renforcement de fenêtres, pour une utilisation extérieure, pour les poteaux (s’il est traité). Il peut servir de matière première pour la pâte à papier.</a:t>
            </a:r>
          </a:p>
          <a:p>
            <a:pPr algn="just" eaLnBrk="1" hangingPunct="1">
              <a:buFontTx/>
              <a:buChar char="•"/>
            </a:pPr>
            <a:r>
              <a:rPr lang="fr-FR" sz="1600" b="0" dirty="0">
                <a:solidFill>
                  <a:schemeClr val="folHlink"/>
                </a:solidFill>
                <a:latin typeface="Comic Sans MS" pitchFamily="66" charset="0"/>
              </a:rPr>
              <a:t>Il peut servir à fournir du fourrage. </a:t>
            </a:r>
          </a:p>
          <a:p>
            <a:pPr algn="just" eaLnBrk="1" hangingPunct="1">
              <a:buFontTx/>
              <a:buChar char="•"/>
            </a:pPr>
            <a:r>
              <a:rPr lang="fr-FR" sz="1600" b="0" dirty="0">
                <a:solidFill>
                  <a:schemeClr val="folHlink"/>
                </a:solidFill>
                <a:latin typeface="Comic Sans MS" pitchFamily="66" charset="0"/>
              </a:rPr>
              <a:t>Il peut servir</a:t>
            </a:r>
            <a:r>
              <a:rPr lang="fr-FR" dirty="0">
                <a:latin typeface="Comic Sans MS" pitchFamily="66" charset="0"/>
              </a:rPr>
              <a:t> </a:t>
            </a:r>
            <a:r>
              <a:rPr lang="fr-FR" sz="1600" b="0" dirty="0">
                <a:solidFill>
                  <a:schemeClr val="folHlink"/>
                </a:solidFill>
                <a:latin typeface="Comic Sans MS" pitchFamily="66" charset="0"/>
              </a:rPr>
              <a:t>pour la fabrication de linoléum, d’un succédané du caoutchouc,</a:t>
            </a:r>
            <a:r>
              <a:rPr lang="fr-FR" sz="1600" dirty="0">
                <a:solidFill>
                  <a:schemeClr val="folHlink"/>
                </a:solidFill>
                <a:latin typeface="Comic Sans MS" pitchFamily="66" charset="0"/>
              </a:rPr>
              <a:t> </a:t>
            </a:r>
            <a:r>
              <a:rPr lang="fr-FR" sz="1600" b="0" dirty="0">
                <a:solidFill>
                  <a:schemeClr val="folHlink"/>
                </a:solidFill>
                <a:latin typeface="Comic Sans MS" pitchFamily="66" charset="0"/>
              </a:rPr>
              <a:t>l'impression et l'encre d'estampage.</a:t>
            </a:r>
            <a:r>
              <a:rPr lang="fr-FR" sz="1600" dirty="0">
                <a:solidFill>
                  <a:schemeClr val="folHlink"/>
                </a:solidFill>
                <a:latin typeface="Comic Sans MS" pitchFamily="66" charset="0"/>
              </a:rPr>
              <a:t> </a:t>
            </a:r>
          </a:p>
          <a:p>
            <a:pPr algn="just" eaLnBrk="1" hangingPunct="1">
              <a:buFontTx/>
              <a:buChar char="•"/>
            </a:pPr>
            <a:r>
              <a:rPr lang="fr-FR" sz="1600" b="0" dirty="0">
                <a:solidFill>
                  <a:schemeClr val="folHlink"/>
                </a:solidFill>
                <a:latin typeface="Comic Sans MS" pitchFamily="66" charset="0"/>
              </a:rPr>
              <a:t> Pour climats tropicaux (plutôt humides).</a:t>
            </a:r>
          </a:p>
          <a:p>
            <a:pPr algn="just" eaLnBrk="1" hangingPunct="1">
              <a:buFontTx/>
              <a:buChar char="•"/>
            </a:pPr>
            <a:r>
              <a:rPr lang="fr-FR" sz="1600" b="0" dirty="0">
                <a:solidFill>
                  <a:schemeClr val="folHlink"/>
                </a:solidFill>
                <a:latin typeface="Comic Sans MS" pitchFamily="66" charset="0"/>
              </a:rPr>
              <a:t>peu attaqué par des maladies, sauf par endroits, </a:t>
            </a:r>
          </a:p>
          <a:p>
            <a:pPr algn="just" eaLnBrk="1" hangingPunct="1"/>
            <a:r>
              <a:rPr lang="fr-FR" sz="1600" b="0" dirty="0">
                <a:solidFill>
                  <a:schemeClr val="folHlink"/>
                </a:solidFill>
                <a:latin typeface="Comic Sans MS" pitchFamily="66" charset="0"/>
              </a:rPr>
              <a:t>par la </a:t>
            </a:r>
            <a:r>
              <a:rPr lang="fr-FR" sz="1600" dirty="0">
                <a:solidFill>
                  <a:schemeClr val="folHlink"/>
                </a:solidFill>
                <a:latin typeface="Comic Sans MS" pitchFamily="66" charset="0"/>
              </a:rPr>
              <a:t>pourriture du cœur</a:t>
            </a:r>
            <a:r>
              <a:rPr lang="fr-FR" sz="1600" b="0" dirty="0">
                <a:solidFill>
                  <a:schemeClr val="folHlink"/>
                </a:solidFill>
                <a:latin typeface="Comic Sans MS" pitchFamily="66" charset="0"/>
              </a:rPr>
              <a:t> (pourridié). Peut casser par vent fort.</a:t>
            </a:r>
            <a:endParaRPr lang="fr-FR" sz="1200" b="0" dirty="0">
              <a:solidFill>
                <a:schemeClr val="folHlink"/>
              </a:solidFill>
              <a:latin typeface="Comic Sans MS" pitchFamily="66" charset="0"/>
            </a:endParaRPr>
          </a:p>
          <a:p>
            <a:pPr algn="just" eaLnBrk="1" hangingPunct="1"/>
            <a:r>
              <a:rPr lang="fr-FR" sz="1200" b="0" dirty="0">
                <a:solidFill>
                  <a:schemeClr val="folHlink"/>
                </a:solidFill>
                <a:latin typeface="Comic Sans MS" pitchFamily="66" charset="0"/>
              </a:rPr>
              <a:t>Source : </a:t>
            </a:r>
            <a:r>
              <a:rPr lang="fr-FR" sz="1200" b="0" dirty="0">
                <a:latin typeface="Comic Sans MS" pitchFamily="66" charset="0"/>
                <a:hlinkClick r:id="rId2"/>
              </a:rPr>
              <a:t>http://hal.archives-ouvertes.fr/docs/00/42/92/82/PDF/Acacia-mangium.pdf</a:t>
            </a:r>
            <a:r>
              <a:rPr lang="fr-FR" sz="1200" b="0" dirty="0">
                <a:latin typeface="Comic Sans MS" pitchFamily="66" charset="0"/>
              </a:rPr>
              <a:t> </a:t>
            </a:r>
          </a:p>
        </p:txBody>
      </p:sp>
      <p:sp>
        <p:nvSpPr>
          <p:cNvPr id="5" name="AutoShape 9" descr="image002">
            <a:extLst>
              <a:ext uri="{FF2B5EF4-FFF2-40B4-BE49-F238E27FC236}">
                <a16:creationId xmlns:a16="http://schemas.microsoft.com/office/drawing/2014/main" id="{BDD40A7F-0A53-4859-9E92-25B547FB2B8F}"/>
              </a:ext>
            </a:extLst>
          </p:cNvPr>
          <p:cNvSpPr>
            <a:spLocks noChangeAspect="1" noChangeArrowheads="1"/>
          </p:cNvSpPr>
          <p:nvPr/>
        </p:nvSpPr>
        <p:spPr bwMode="auto">
          <a:xfrm>
            <a:off x="3423905" y="1893887"/>
            <a:ext cx="19526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fr-FR"/>
          </a:p>
        </p:txBody>
      </p:sp>
      <p:sp>
        <p:nvSpPr>
          <p:cNvPr id="7" name="AutoShape 10" descr="image003">
            <a:extLst>
              <a:ext uri="{FF2B5EF4-FFF2-40B4-BE49-F238E27FC236}">
                <a16:creationId xmlns:a16="http://schemas.microsoft.com/office/drawing/2014/main" id="{2BDAB926-D378-46AE-98BE-66BB96EEB603}"/>
              </a:ext>
            </a:extLst>
          </p:cNvPr>
          <p:cNvSpPr>
            <a:spLocks noChangeAspect="1" noChangeArrowheads="1"/>
          </p:cNvSpPr>
          <p:nvPr/>
        </p:nvSpPr>
        <p:spPr bwMode="auto">
          <a:xfrm>
            <a:off x="3423905" y="1893887"/>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fr-FR"/>
          </a:p>
        </p:txBody>
      </p:sp>
      <p:sp>
        <p:nvSpPr>
          <p:cNvPr id="9" name="AutoShape 11" descr="image004">
            <a:extLst>
              <a:ext uri="{FF2B5EF4-FFF2-40B4-BE49-F238E27FC236}">
                <a16:creationId xmlns:a16="http://schemas.microsoft.com/office/drawing/2014/main" id="{6E744205-FC00-421D-BE55-A6A50C5AF53C}"/>
              </a:ext>
            </a:extLst>
          </p:cNvPr>
          <p:cNvSpPr>
            <a:spLocks noChangeAspect="1" noChangeArrowheads="1"/>
          </p:cNvSpPr>
          <p:nvPr/>
        </p:nvSpPr>
        <p:spPr bwMode="auto">
          <a:xfrm>
            <a:off x="3423905" y="1893887"/>
            <a:ext cx="23812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fr-FR"/>
          </a:p>
        </p:txBody>
      </p:sp>
      <p:sp>
        <p:nvSpPr>
          <p:cNvPr id="11" name="AutoShape 12" descr="image005">
            <a:extLst>
              <a:ext uri="{FF2B5EF4-FFF2-40B4-BE49-F238E27FC236}">
                <a16:creationId xmlns:a16="http://schemas.microsoft.com/office/drawing/2014/main" id="{61702A5D-34F3-44DE-A9C1-A17CA1BE037C}"/>
              </a:ext>
            </a:extLst>
          </p:cNvPr>
          <p:cNvSpPr>
            <a:spLocks noChangeAspect="1" noChangeArrowheads="1"/>
          </p:cNvSpPr>
          <p:nvPr/>
        </p:nvSpPr>
        <p:spPr bwMode="auto">
          <a:xfrm>
            <a:off x="3423905" y="1893887"/>
            <a:ext cx="16764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fr-FR"/>
          </a:p>
        </p:txBody>
      </p:sp>
      <p:sp>
        <p:nvSpPr>
          <p:cNvPr id="13" name="AutoShape 8" descr="image001">
            <a:extLst>
              <a:ext uri="{FF2B5EF4-FFF2-40B4-BE49-F238E27FC236}">
                <a16:creationId xmlns:a16="http://schemas.microsoft.com/office/drawing/2014/main" id="{9C96DD9D-CABF-4FF4-8081-77B21A56341F}"/>
              </a:ext>
            </a:extLst>
          </p:cNvPr>
          <p:cNvSpPr>
            <a:spLocks noChangeAspect="1" noChangeArrowheads="1"/>
          </p:cNvSpPr>
          <p:nvPr/>
        </p:nvSpPr>
        <p:spPr bwMode="auto">
          <a:xfrm>
            <a:off x="3550905" y="1939925"/>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fr-FR"/>
          </a:p>
        </p:txBody>
      </p:sp>
      <p:pic>
        <p:nvPicPr>
          <p:cNvPr id="15" name="Picture 13" descr="acacia_mangnum_plantations_indonesie_s">
            <a:extLst>
              <a:ext uri="{FF2B5EF4-FFF2-40B4-BE49-F238E27FC236}">
                <a16:creationId xmlns:a16="http://schemas.microsoft.com/office/drawing/2014/main" id="{37E998E3-04F2-4169-A328-E34A7F90F4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0343" y="4378325"/>
            <a:ext cx="20923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descr="acacia_mangium1_s">
            <a:extLst>
              <a:ext uri="{FF2B5EF4-FFF2-40B4-BE49-F238E27FC236}">
                <a16:creationId xmlns:a16="http://schemas.microsoft.com/office/drawing/2014/main" id="{B26305CE-97B6-4F6D-A39C-8672E4E959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2818" y="4968875"/>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acacia_mangium2_s">
            <a:extLst>
              <a:ext uri="{FF2B5EF4-FFF2-40B4-BE49-F238E27FC236}">
                <a16:creationId xmlns:a16="http://schemas.microsoft.com/office/drawing/2014/main" id="{9276B410-3A7F-41CC-BB53-B364C53BCA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2455" y="3384550"/>
            <a:ext cx="19526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6" descr="acacia_mangium3_s">
            <a:extLst>
              <a:ext uri="{FF2B5EF4-FFF2-40B4-BE49-F238E27FC236}">
                <a16:creationId xmlns:a16="http://schemas.microsoft.com/office/drawing/2014/main" id="{13A4E990-E4DD-41E7-9735-2A66DC3795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8493" y="4392612"/>
            <a:ext cx="1155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 descr="acacia_mangium4_vrille_ss">
            <a:extLst>
              <a:ext uri="{FF2B5EF4-FFF2-40B4-BE49-F238E27FC236}">
                <a16:creationId xmlns:a16="http://schemas.microsoft.com/office/drawing/2014/main" id="{2A64130E-B7C4-438C-BC25-D49335AEDD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8268" y="4464050"/>
            <a:ext cx="1531937"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8">
            <a:extLst>
              <a:ext uri="{FF2B5EF4-FFF2-40B4-BE49-F238E27FC236}">
                <a16:creationId xmlns:a16="http://schemas.microsoft.com/office/drawing/2014/main" id="{947F92CF-EF2F-41D0-8B35-3175BFB902C3}"/>
              </a:ext>
            </a:extLst>
          </p:cNvPr>
          <p:cNvSpPr txBox="1">
            <a:spLocks noChangeArrowheads="1"/>
          </p:cNvSpPr>
          <p:nvPr/>
        </p:nvSpPr>
        <p:spPr bwMode="auto">
          <a:xfrm>
            <a:off x="1229980" y="5832475"/>
            <a:ext cx="2824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chemeClr val="folHlink"/>
                </a:solidFill>
              </a:rPr>
              <a:t>Plantation d’acacia mangium (Malaisie)</a:t>
            </a:r>
          </a:p>
        </p:txBody>
      </p:sp>
      <p:pic>
        <p:nvPicPr>
          <p:cNvPr id="27" name="Picture 19" descr="acacia_mangium_sable_s">
            <a:extLst>
              <a:ext uri="{FF2B5EF4-FFF2-40B4-BE49-F238E27FC236}">
                <a16:creationId xmlns:a16="http://schemas.microsoft.com/office/drawing/2014/main" id="{60DFFDE2-7719-4525-8357-08DE89142F6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9218" y="0"/>
            <a:ext cx="24955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0">
            <a:extLst>
              <a:ext uri="{FF2B5EF4-FFF2-40B4-BE49-F238E27FC236}">
                <a16:creationId xmlns:a16="http://schemas.microsoft.com/office/drawing/2014/main" id="{A8808033-9F2B-45B4-9BD3-E8FCFD5DA397}"/>
              </a:ext>
            </a:extLst>
          </p:cNvPr>
          <p:cNvSpPr>
            <a:spLocks noChangeArrowheads="1"/>
          </p:cNvSpPr>
          <p:nvPr/>
        </p:nvSpPr>
        <p:spPr bwMode="auto">
          <a:xfrm>
            <a:off x="3174668" y="287337"/>
            <a:ext cx="3494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r>
              <a:rPr lang="fr-FR" sz="1200" b="0">
                <a:solidFill>
                  <a:schemeClr val="folHlink"/>
                </a:solidFill>
              </a:rPr>
              <a:t>Plantation de Acacia mangium sur sable blanc </a:t>
            </a:r>
            <a:r>
              <a:rPr lang="fr-FR" sz="1200" b="0">
                <a:solidFill>
                  <a:schemeClr val="folHlink"/>
                </a:solidFill>
                <a:cs typeface="Arial" charset="0"/>
              </a:rPr>
              <a:t>→</a:t>
            </a:r>
          </a:p>
        </p:txBody>
      </p:sp>
      <p:pic>
        <p:nvPicPr>
          <p:cNvPr id="31" name="Picture 21" descr="acacia_mangium_feuille">
            <a:extLst>
              <a:ext uri="{FF2B5EF4-FFF2-40B4-BE49-F238E27FC236}">
                <a16:creationId xmlns:a16="http://schemas.microsoft.com/office/drawing/2014/main" id="{05F04301-97C2-4944-ACAB-E1CE5AC505C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3355" y="4464050"/>
            <a:ext cx="9779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2" descr="Acacia_mangium_fruits2_s">
            <a:extLst>
              <a:ext uri="{FF2B5EF4-FFF2-40B4-BE49-F238E27FC236}">
                <a16:creationId xmlns:a16="http://schemas.microsoft.com/office/drawing/2014/main" id="{A6E81DD3-424E-4B7A-88F4-60BBF70595D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67055" y="576262"/>
            <a:ext cx="71913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23">
            <a:extLst>
              <a:ext uri="{FF2B5EF4-FFF2-40B4-BE49-F238E27FC236}">
                <a16:creationId xmlns:a16="http://schemas.microsoft.com/office/drawing/2014/main" id="{B5DD0416-12E3-4EFA-A1EB-0D6B1A47CEB1}"/>
              </a:ext>
            </a:extLst>
          </p:cNvPr>
          <p:cNvSpPr>
            <a:spLocks noChangeArrowheads="1"/>
          </p:cNvSpPr>
          <p:nvPr/>
        </p:nvSpPr>
        <p:spPr bwMode="auto">
          <a:xfrm>
            <a:off x="4974893" y="863600"/>
            <a:ext cx="709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r>
              <a:rPr lang="fr-FR" sz="1200" b="0">
                <a:solidFill>
                  <a:schemeClr val="folHlink"/>
                </a:solidFill>
              </a:rPr>
              <a:t>fruits </a:t>
            </a:r>
            <a:r>
              <a:rPr lang="fr-FR" sz="1200" b="0">
                <a:solidFill>
                  <a:schemeClr val="folHlink"/>
                </a:solidFill>
                <a:cs typeface="Arial" charset="0"/>
              </a:rPr>
              <a:t>→</a:t>
            </a:r>
          </a:p>
        </p:txBody>
      </p:sp>
      <p:pic>
        <p:nvPicPr>
          <p:cNvPr id="37" name="Picture 24" descr="acacia_mangium_bois_s_b">
            <a:extLst>
              <a:ext uri="{FF2B5EF4-FFF2-40B4-BE49-F238E27FC236}">
                <a16:creationId xmlns:a16="http://schemas.microsoft.com/office/drawing/2014/main" id="{48F83EBA-C1C3-4ED4-B3AF-E6DEA85A84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54393" y="3240087"/>
            <a:ext cx="94297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406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a:extLst>
              <a:ext uri="{FF2B5EF4-FFF2-40B4-BE49-F238E27FC236}">
                <a16:creationId xmlns:a16="http://schemas.microsoft.com/office/drawing/2014/main" id="{0DA53A94-C033-48CC-81A3-765219A6559C}"/>
              </a:ext>
            </a:extLst>
          </p:cNvPr>
          <p:cNvSpPr txBox="1">
            <a:spLocks noChangeArrowheads="1"/>
          </p:cNvSpPr>
          <p:nvPr/>
        </p:nvSpPr>
        <p:spPr bwMode="auto">
          <a:xfrm>
            <a:off x="221918" y="141103"/>
            <a:ext cx="1137820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chemeClr val="folHlink"/>
                </a:solidFill>
                <a:latin typeface="Comic Sans MS" pitchFamily="66" charset="0"/>
              </a:rPr>
              <a:t>Mélia </a:t>
            </a:r>
            <a:r>
              <a:rPr lang="fr-FR" u="sng" dirty="0" err="1">
                <a:solidFill>
                  <a:schemeClr val="folHlink"/>
                </a:solidFill>
                <a:latin typeface="Comic Sans MS" pitchFamily="66" charset="0"/>
              </a:rPr>
              <a:t>azedarach</a:t>
            </a:r>
            <a:r>
              <a:rPr lang="fr-FR" u="sng" dirty="0">
                <a:solidFill>
                  <a:schemeClr val="folHlink"/>
                </a:solidFill>
                <a:latin typeface="Comic Sans MS" pitchFamily="66" charset="0"/>
              </a:rPr>
              <a:t> </a:t>
            </a:r>
            <a:r>
              <a:rPr lang="fr-FR" sz="1600" u="sng" dirty="0">
                <a:solidFill>
                  <a:schemeClr val="folHlink"/>
                </a:solidFill>
                <a:latin typeface="Comic Sans MS" pitchFamily="66" charset="0"/>
              </a:rPr>
              <a:t>(</a:t>
            </a:r>
            <a:r>
              <a:rPr lang="fr-FR" sz="1600" i="1" u="sng" dirty="0">
                <a:solidFill>
                  <a:schemeClr val="folHlink"/>
                </a:solidFill>
                <a:latin typeface="Comic Sans MS" pitchFamily="66" charset="0"/>
              </a:rPr>
              <a:t>lilas de Perse</a:t>
            </a:r>
            <a:r>
              <a:rPr lang="fr-FR" sz="1600" u="sng" dirty="0">
                <a:solidFill>
                  <a:schemeClr val="folHlink"/>
                </a:solidFill>
                <a:latin typeface="Comic Sans MS" pitchFamily="66" charset="0"/>
              </a:rPr>
              <a:t> ou </a:t>
            </a:r>
            <a:r>
              <a:rPr lang="fr-FR" sz="1600" i="1" u="sng" dirty="0">
                <a:solidFill>
                  <a:schemeClr val="folHlink"/>
                </a:solidFill>
                <a:latin typeface="Comic Sans MS" pitchFamily="66" charset="0"/>
              </a:rPr>
              <a:t>lilas des Indes ou arbre à chapelets)</a:t>
            </a:r>
            <a:r>
              <a:rPr lang="fr-FR" sz="1600" dirty="0">
                <a:latin typeface="Comic Sans MS" pitchFamily="66" charset="0"/>
              </a:rPr>
              <a:t> </a:t>
            </a:r>
            <a:endParaRPr lang="fr-FR" sz="1600" b="0" dirty="0">
              <a:solidFill>
                <a:srgbClr val="660066"/>
              </a:solidFill>
              <a:latin typeface="Comic Sans MS" pitchFamily="66" charset="0"/>
            </a:endParaRPr>
          </a:p>
          <a:p>
            <a:pPr algn="just" eaLnBrk="1" hangingPunct="1"/>
            <a:endParaRPr lang="fr-FR" sz="1600" b="0" dirty="0">
              <a:solidFill>
                <a:srgbClr val="660066"/>
              </a:solidFill>
              <a:latin typeface="Comic Sans MS" pitchFamily="66" charset="0"/>
            </a:endParaRPr>
          </a:p>
          <a:p>
            <a:pPr algn="just" eaLnBrk="1" hangingPunct="1"/>
            <a:r>
              <a:rPr lang="fr-FR" sz="1600" b="0" dirty="0">
                <a:solidFill>
                  <a:srgbClr val="660066"/>
                </a:solidFill>
                <a:latin typeface="Comic Sans MS" pitchFamily="66" charset="0"/>
              </a:rPr>
              <a:t>(</a:t>
            </a:r>
            <a:r>
              <a:rPr lang="fr-FR" sz="1600" b="0" i="1" dirty="0" err="1">
                <a:solidFill>
                  <a:schemeClr val="folHlink"/>
                </a:solidFill>
                <a:latin typeface="Comic Sans MS" pitchFamily="66" charset="0"/>
              </a:rPr>
              <a:t>voandelaka</a:t>
            </a:r>
            <a:r>
              <a:rPr lang="fr-FR" sz="1600" b="0" dirty="0">
                <a:solidFill>
                  <a:schemeClr val="folHlink"/>
                </a:solidFill>
                <a:latin typeface="Comic Sans MS" pitchFamily="66" charset="0"/>
              </a:rPr>
              <a:t>  à Madagascar).</a:t>
            </a:r>
          </a:p>
          <a:p>
            <a:pPr algn="just" eaLnBrk="1" hangingPunct="1">
              <a:buFontTx/>
              <a:buChar char="•"/>
            </a:pPr>
            <a:r>
              <a:rPr lang="fr-FR" sz="1600" b="0" dirty="0">
                <a:solidFill>
                  <a:srgbClr val="660066"/>
                </a:solidFill>
                <a:latin typeface="Comic Sans MS" pitchFamily="66" charset="0"/>
              </a:rPr>
              <a:t> Il a </a:t>
            </a:r>
            <a:r>
              <a:rPr lang="fr-FR" sz="1600" b="0" dirty="0">
                <a:solidFill>
                  <a:schemeClr val="folHlink"/>
                </a:solidFill>
                <a:latin typeface="Comic Sans MS" pitchFamily="66" charset="0"/>
              </a:rPr>
              <a:t>un bois de haute qualité (résistant aux insectes xylophages, employée en ébénisterie et pour la confection d'instruments de musique), couleur du jaune, au brun et rouge foncé. Bois semblable au bois de </a:t>
            </a:r>
            <a:r>
              <a:rPr lang="fr-FR" sz="1600" b="0" dirty="0">
                <a:solidFill>
                  <a:schemeClr val="folHlink"/>
                </a:solidFill>
                <a:latin typeface="Comic Sans MS" pitchFamily="66" charset="0"/>
                <a:hlinkClick r:id="rId2" tooltip="blocked::http://fr.wikipedia.org/wiki/Teck&#10;Teck"/>
              </a:rPr>
              <a:t>teck</a:t>
            </a:r>
            <a:r>
              <a:rPr lang="fr-FR" sz="1600" b="0" dirty="0">
                <a:solidFill>
                  <a:schemeClr val="folHlink"/>
                </a:solidFill>
                <a:latin typeface="Comic Sans MS" pitchFamily="66" charset="0"/>
              </a:rPr>
              <a:t> (</a:t>
            </a:r>
            <a:r>
              <a:rPr lang="fr-FR" sz="1600" b="0" i="1" dirty="0" err="1">
                <a:solidFill>
                  <a:schemeClr val="folHlink"/>
                </a:solidFill>
                <a:latin typeface="Comic Sans MS" pitchFamily="66" charset="0"/>
              </a:rPr>
              <a:t>Tectona</a:t>
            </a:r>
            <a:r>
              <a:rPr lang="fr-FR" sz="1600" b="0" i="1" dirty="0">
                <a:solidFill>
                  <a:schemeClr val="folHlink"/>
                </a:solidFill>
                <a:latin typeface="Comic Sans MS" pitchFamily="66" charset="0"/>
              </a:rPr>
              <a:t> grandis</a:t>
            </a:r>
            <a:r>
              <a:rPr lang="fr-FR" sz="1600" b="0" dirty="0">
                <a:solidFill>
                  <a:schemeClr val="folHlink"/>
                </a:solidFill>
                <a:latin typeface="Comic Sans MS" pitchFamily="66" charset="0"/>
              </a:rPr>
              <a:t>).</a:t>
            </a:r>
          </a:p>
          <a:p>
            <a:pPr algn="just" eaLnBrk="1" hangingPunct="1">
              <a:buFontTx/>
              <a:buChar char="•"/>
            </a:pPr>
            <a:r>
              <a:rPr lang="fr-FR" sz="1600" b="0" dirty="0">
                <a:solidFill>
                  <a:schemeClr val="folHlink"/>
                </a:solidFill>
                <a:latin typeface="Comic Sans MS" pitchFamily="66" charset="0"/>
              </a:rPr>
              <a:t> Contrairement autres espèces quasi-éteintes d'</a:t>
            </a:r>
            <a:r>
              <a:rPr lang="fr-FR" sz="1600" b="0" dirty="0">
                <a:solidFill>
                  <a:schemeClr val="folHlink"/>
                </a:solidFill>
                <a:latin typeface="Comic Sans MS" pitchFamily="66" charset="0"/>
                <a:hlinkClick r:id="rId3" tooltip="blocked::http://fr.wikipedia.org/wiki/Acajou&#10;Acajou"/>
              </a:rPr>
              <a:t>acajou</a:t>
            </a:r>
            <a:r>
              <a:rPr lang="fr-FR" sz="1600" b="0" dirty="0">
                <a:solidFill>
                  <a:schemeClr val="folHlink"/>
                </a:solidFill>
                <a:latin typeface="Comic Sans MS" pitchFamily="66" charset="0"/>
              </a:rPr>
              <a:t>, </a:t>
            </a:r>
            <a:r>
              <a:rPr lang="fr-FR" sz="1600" dirty="0">
                <a:solidFill>
                  <a:schemeClr val="folHlink"/>
                </a:solidFill>
                <a:latin typeface="Comic Sans MS" pitchFamily="66" charset="0"/>
              </a:rPr>
              <a:t>elle est sous-utilisée</a:t>
            </a:r>
            <a:r>
              <a:rPr lang="fr-FR" sz="1600" b="0" dirty="0">
                <a:solidFill>
                  <a:schemeClr val="folHlink"/>
                </a:solidFill>
                <a:latin typeface="Comic Sans MS" pitchFamily="66" charset="0"/>
              </a:rPr>
              <a:t>.</a:t>
            </a:r>
            <a:r>
              <a:rPr lang="fr-FR" dirty="0"/>
              <a:t> </a:t>
            </a:r>
          </a:p>
          <a:p>
            <a:pPr algn="just" eaLnBrk="1" hangingPunct="1">
              <a:buFontTx/>
              <a:buChar char="•"/>
            </a:pPr>
            <a:r>
              <a:rPr lang="fr-FR" sz="1600" b="0" dirty="0">
                <a:solidFill>
                  <a:schemeClr val="folHlink"/>
                </a:solidFill>
                <a:latin typeface="Comic Sans MS" pitchFamily="66" charset="0"/>
              </a:rPr>
              <a:t> </a:t>
            </a:r>
            <a:r>
              <a:rPr lang="fr-FR" sz="1600" dirty="0">
                <a:solidFill>
                  <a:schemeClr val="folHlink"/>
                </a:solidFill>
                <a:latin typeface="Comic Sans MS" pitchFamily="66" charset="0"/>
              </a:rPr>
              <a:t>C’est un arbre de reboisement en Chine, en Inde, en Amérique du Sud et Centrale</a:t>
            </a:r>
            <a:r>
              <a:rPr lang="fr-FR" sz="1600" b="0" dirty="0">
                <a:solidFill>
                  <a:schemeClr val="folHlink"/>
                </a:solidFill>
                <a:latin typeface="Comic Sans MS" pitchFamily="66" charset="0"/>
              </a:rPr>
              <a:t>.</a:t>
            </a:r>
          </a:p>
          <a:p>
            <a:pPr algn="just" eaLnBrk="1" hangingPunct="1">
              <a:buFontTx/>
              <a:buChar char="•"/>
            </a:pPr>
            <a:r>
              <a:rPr lang="fr-FR" sz="1600" b="0" dirty="0">
                <a:solidFill>
                  <a:schemeClr val="folHlink"/>
                </a:solidFill>
                <a:latin typeface="Comic Sans MS" pitchFamily="66" charset="0"/>
              </a:rPr>
              <a:t> Ses feuilles </a:t>
            </a:r>
            <a:r>
              <a:rPr lang="fr-FR" sz="1600" dirty="0">
                <a:solidFill>
                  <a:srgbClr val="FF0000"/>
                </a:solidFill>
                <a:latin typeface="Comic Sans MS" pitchFamily="66" charset="0"/>
              </a:rPr>
              <a:t>toxiques</a:t>
            </a:r>
            <a:r>
              <a:rPr lang="fr-FR" sz="1600" b="0" dirty="0">
                <a:solidFill>
                  <a:schemeClr val="folHlink"/>
                </a:solidFill>
                <a:latin typeface="Comic Sans MS" pitchFamily="66" charset="0"/>
              </a:rPr>
              <a:t> sont utilisées comme un excellent </a:t>
            </a:r>
            <a:r>
              <a:rPr lang="fr-FR" sz="1600" b="0" dirty="0">
                <a:solidFill>
                  <a:schemeClr val="folHlink"/>
                </a:solidFill>
                <a:latin typeface="Comic Sans MS" pitchFamily="66" charset="0"/>
                <a:hlinkClick r:id="rId4" tooltip="blocked::http://fr.wikipedia.org/wiki/Insecticide&#10;Insecticide"/>
              </a:rPr>
              <a:t>insecticide</a:t>
            </a:r>
            <a:r>
              <a:rPr lang="fr-FR" sz="1600" b="0" dirty="0">
                <a:solidFill>
                  <a:schemeClr val="folHlink"/>
                </a:solidFill>
                <a:latin typeface="Comic Sans MS" pitchFamily="66" charset="0"/>
              </a:rPr>
              <a:t> (°) et c’est très bon répulsif à insectes, par exemple, avec une litière de ses feuilles dans une serre.</a:t>
            </a:r>
            <a:r>
              <a:rPr lang="fr-FR" sz="1600" dirty="0">
                <a:solidFill>
                  <a:schemeClr val="folHlink"/>
                </a:solidFill>
                <a:latin typeface="Comic Sans MS" pitchFamily="66" charset="0"/>
              </a:rPr>
              <a:t> </a:t>
            </a:r>
            <a:r>
              <a:rPr lang="fr-FR" sz="1200" b="0" dirty="0">
                <a:solidFill>
                  <a:schemeClr val="folHlink"/>
                </a:solidFill>
                <a:latin typeface="Comic Sans MS" pitchFamily="66" charset="0"/>
              </a:rPr>
              <a:t>(°) (contre </a:t>
            </a:r>
            <a:r>
              <a:rPr lang="fr-FR" sz="1200" b="0" dirty="0">
                <a:solidFill>
                  <a:schemeClr val="folHlink"/>
                </a:solidFill>
                <a:latin typeface="Comic Sans MS" pitchFamily="66" charset="0"/>
                <a:hlinkClick r:id="rId5" tooltip="blocked::http://fr.wikipedia.org/wiki/Puceron&#10;Puceron"/>
              </a:rPr>
              <a:t>pucerons</a:t>
            </a:r>
            <a:r>
              <a:rPr lang="fr-FR" sz="1200" b="0" dirty="0">
                <a:solidFill>
                  <a:schemeClr val="folHlink"/>
                </a:solidFill>
                <a:latin typeface="Comic Sans MS" pitchFamily="66" charset="0"/>
              </a:rPr>
              <a:t>, </a:t>
            </a:r>
            <a:r>
              <a:rPr lang="fr-FR" sz="1200" b="0" dirty="0">
                <a:solidFill>
                  <a:schemeClr val="folHlink"/>
                </a:solidFill>
                <a:latin typeface="Comic Sans MS" pitchFamily="66" charset="0"/>
                <a:hlinkClick r:id="rId6" tooltip="blocked::http://fr.wikipedia.org/wiki/Chenille_(lÃ©pidoptÃ¨re)&#10;Chenille (lépidoptère)"/>
              </a:rPr>
              <a:t>chenilles</a:t>
            </a:r>
            <a:r>
              <a:rPr lang="fr-FR" sz="1200" b="0" dirty="0">
                <a:solidFill>
                  <a:schemeClr val="folHlink"/>
                </a:solidFill>
                <a:latin typeface="Comic Sans MS" pitchFamily="66" charset="0"/>
              </a:rPr>
              <a:t>, </a:t>
            </a:r>
            <a:r>
              <a:rPr lang="fr-FR" sz="1200" b="0" dirty="0">
                <a:solidFill>
                  <a:schemeClr val="folHlink"/>
                </a:solidFill>
                <a:latin typeface="Comic Sans MS" pitchFamily="66" charset="0"/>
                <a:hlinkClick r:id="rId7" tooltip="blocked::http://fr.wikipedia.org/wiki/Mouche&#10;Mouche"/>
              </a:rPr>
              <a:t>mouches</a:t>
            </a:r>
            <a:r>
              <a:rPr lang="fr-FR" sz="1200" b="0" dirty="0">
                <a:solidFill>
                  <a:schemeClr val="folHlink"/>
                </a:solidFill>
                <a:latin typeface="Comic Sans MS" pitchFamily="66" charset="0"/>
              </a:rPr>
              <a:t> </a:t>
            </a:r>
            <a:r>
              <a:rPr lang="fr-FR" sz="1200" b="0" dirty="0">
                <a:solidFill>
                  <a:schemeClr val="folHlink"/>
                </a:solidFill>
                <a:latin typeface="Comic Sans MS" pitchFamily="66" charset="0"/>
                <a:hlinkClick r:id="rId8" tooltip="blocked::http://fr.wikipedia.org/wiki/Mineuse&#10;Mineuse"/>
              </a:rPr>
              <a:t>mineuses</a:t>
            </a:r>
            <a:r>
              <a:rPr lang="fr-FR" sz="1200" b="0" dirty="0">
                <a:solidFill>
                  <a:schemeClr val="folHlink"/>
                </a:solidFill>
                <a:latin typeface="Comic Sans MS" pitchFamily="66" charset="0"/>
              </a:rPr>
              <a:t>, </a:t>
            </a:r>
            <a:r>
              <a:rPr lang="fr-FR" sz="1200" b="0" dirty="0">
                <a:solidFill>
                  <a:schemeClr val="folHlink"/>
                </a:solidFill>
                <a:latin typeface="Comic Sans MS" pitchFamily="66" charset="0"/>
                <a:hlinkClick r:id="rId9" tooltip="blocked::http://fr.wikipedia.org/wiki/Aleurode&#10;Aleurode"/>
              </a:rPr>
              <a:t>aleurodes</a:t>
            </a:r>
            <a:r>
              <a:rPr lang="fr-FR" sz="1200" b="0" dirty="0">
                <a:solidFill>
                  <a:schemeClr val="folHlink"/>
                </a:solidFill>
                <a:latin typeface="Comic Sans MS" pitchFamily="66" charset="0"/>
              </a:rPr>
              <a:t>, araignées rouges) et </a:t>
            </a:r>
            <a:r>
              <a:rPr lang="fr-FR" sz="1200" b="0" dirty="0">
                <a:solidFill>
                  <a:schemeClr val="folHlink"/>
                </a:solidFill>
                <a:latin typeface="Comic Sans MS" pitchFamily="66" charset="0"/>
                <a:hlinkClick r:id="rId10" tooltip="blocked::http://fr.wikipedia.org/wiki/Antifongique&#10;Antifongique"/>
              </a:rPr>
              <a:t>antifongique</a:t>
            </a:r>
            <a:r>
              <a:rPr lang="fr-FR" sz="1200" b="0" dirty="0">
                <a:solidFill>
                  <a:schemeClr val="folHlink"/>
                </a:solidFill>
                <a:latin typeface="Comic Sans MS" pitchFamily="66" charset="0"/>
              </a:rPr>
              <a:t> (contre l'</a:t>
            </a:r>
            <a:r>
              <a:rPr lang="fr-FR" sz="1200" b="0" dirty="0">
                <a:solidFill>
                  <a:schemeClr val="folHlink"/>
                </a:solidFill>
                <a:latin typeface="Comic Sans MS" pitchFamily="66" charset="0"/>
                <a:hlinkClick r:id="rId11" tooltip="blocked::http://fr.wikipedia.org/wiki/OÃ¯dium&#10;Oïdium"/>
              </a:rPr>
              <a:t>oïdium</a:t>
            </a:r>
            <a:r>
              <a:rPr lang="fr-FR" sz="1200" b="0" dirty="0">
                <a:solidFill>
                  <a:schemeClr val="folHlink"/>
                </a:solidFill>
                <a:latin typeface="Comic Sans MS" pitchFamily="66" charset="0"/>
              </a:rPr>
              <a:t>, </a:t>
            </a:r>
            <a:r>
              <a:rPr lang="fr-FR" sz="1200" b="0" dirty="0">
                <a:solidFill>
                  <a:schemeClr val="folHlink"/>
                </a:solidFill>
                <a:latin typeface="Comic Sans MS" pitchFamily="66" charset="0"/>
                <a:hlinkClick r:id="rId12" tooltip="blocked::http://fr.wikipedia.org/wiki/Fusariose&#10;Fusariose"/>
              </a:rPr>
              <a:t>fusariose</a:t>
            </a:r>
            <a:r>
              <a:rPr lang="fr-FR" sz="1200" b="0" dirty="0">
                <a:solidFill>
                  <a:schemeClr val="folHlink"/>
                </a:solidFill>
                <a:latin typeface="Comic Sans MS" pitchFamily="66" charset="0"/>
              </a:rPr>
              <a:t>, </a:t>
            </a:r>
            <a:r>
              <a:rPr lang="fr-FR" sz="1200" b="0" dirty="0">
                <a:solidFill>
                  <a:schemeClr val="folHlink"/>
                </a:solidFill>
                <a:latin typeface="Comic Sans MS" pitchFamily="66" charset="0"/>
                <a:hlinkClick r:id="rId13" tooltip="blocked::http://fr.wikipedia.org/wiki/Rouille_(maladie)&#10;Rouille (maladie)"/>
              </a:rPr>
              <a:t>rouille</a:t>
            </a:r>
            <a:r>
              <a:rPr lang="fr-FR" sz="1200" b="0" dirty="0">
                <a:solidFill>
                  <a:schemeClr val="folHlink"/>
                </a:solidFill>
                <a:latin typeface="Comic Sans MS" pitchFamily="66" charset="0"/>
              </a:rPr>
              <a:t>). </a:t>
            </a:r>
          </a:p>
          <a:p>
            <a:pPr algn="just" eaLnBrk="1" hangingPunct="1">
              <a:buFontTx/>
              <a:buChar char="•"/>
            </a:pPr>
            <a:r>
              <a:rPr lang="fr-FR" sz="1200" b="0" dirty="0">
                <a:solidFill>
                  <a:schemeClr val="folHlink"/>
                </a:solidFill>
                <a:latin typeface="Comic Sans MS" pitchFamily="66" charset="0"/>
              </a:rPr>
              <a:t> Ses graines présentant un trou en leur centre sont utilisées pour faire des chapelets ou des colliers de « perles ».</a:t>
            </a:r>
          </a:p>
          <a:p>
            <a:pPr algn="just" eaLnBrk="1" hangingPunct="1">
              <a:buFontTx/>
              <a:buChar char="•"/>
            </a:pPr>
            <a:r>
              <a:rPr lang="fr-FR" sz="1200" b="0" dirty="0">
                <a:solidFill>
                  <a:schemeClr val="folHlink"/>
                </a:solidFill>
                <a:latin typeface="Comic Sans MS" pitchFamily="66" charset="0"/>
              </a:rPr>
              <a:t> </a:t>
            </a:r>
            <a:r>
              <a:rPr lang="fr-FR" sz="1400" b="0" dirty="0">
                <a:solidFill>
                  <a:schemeClr val="folHlink"/>
                </a:solidFill>
                <a:latin typeface="Comic Sans MS" pitchFamily="66" charset="0"/>
              </a:rPr>
              <a:t>Parfois confondue avec le </a:t>
            </a:r>
            <a:r>
              <a:rPr lang="fr-FR" sz="1400" b="0" dirty="0">
                <a:solidFill>
                  <a:schemeClr val="folHlink"/>
                </a:solidFill>
                <a:latin typeface="Comic Sans MS" pitchFamily="66" charset="0"/>
                <a:hlinkClick r:id="rId14" tooltip="blocked::http://fr.wikipedia.org/wiki/Margousier&#10;Margousier"/>
              </a:rPr>
              <a:t>margousier</a:t>
            </a:r>
            <a:r>
              <a:rPr lang="fr-FR" sz="1400" b="0" dirty="0">
                <a:solidFill>
                  <a:schemeClr val="folHlink"/>
                </a:solidFill>
                <a:latin typeface="Comic Sans MS" pitchFamily="66" charset="0"/>
              </a:rPr>
              <a:t> ou neem (</a:t>
            </a:r>
            <a:r>
              <a:rPr lang="fr-FR" sz="1400" b="0" i="1" dirty="0">
                <a:solidFill>
                  <a:schemeClr val="folHlink"/>
                </a:solidFill>
                <a:latin typeface="Comic Sans MS" pitchFamily="66" charset="0"/>
              </a:rPr>
              <a:t>Azadirachta </a:t>
            </a:r>
            <a:r>
              <a:rPr lang="fr-FR" sz="1400" b="0" i="1" dirty="0" err="1">
                <a:solidFill>
                  <a:schemeClr val="folHlink"/>
                </a:solidFill>
                <a:latin typeface="Comic Sans MS" pitchFamily="66" charset="0"/>
              </a:rPr>
              <a:t>indica</a:t>
            </a:r>
            <a:r>
              <a:rPr lang="fr-FR" sz="1400" b="0" i="1" dirty="0">
                <a:solidFill>
                  <a:schemeClr val="folHlink"/>
                </a:solidFill>
                <a:latin typeface="Comic Sans MS" pitchFamily="66" charset="0"/>
              </a:rPr>
              <a:t> ou </a:t>
            </a:r>
            <a:r>
              <a:rPr lang="fr-FR" sz="1400" b="0" i="1" dirty="0" err="1">
                <a:solidFill>
                  <a:schemeClr val="folHlink"/>
                </a:solidFill>
                <a:latin typeface="Comic Sans MS" pitchFamily="66" charset="0"/>
              </a:rPr>
              <a:t>Azaderachta</a:t>
            </a:r>
            <a:r>
              <a:rPr lang="fr-FR" sz="1400" b="0" i="1" dirty="0">
                <a:solidFill>
                  <a:schemeClr val="folHlink"/>
                </a:solidFill>
                <a:latin typeface="Comic Sans MS" pitchFamily="66" charset="0"/>
              </a:rPr>
              <a:t> </a:t>
            </a:r>
            <a:r>
              <a:rPr lang="fr-FR" sz="1400" b="0" i="1" dirty="0" err="1">
                <a:solidFill>
                  <a:schemeClr val="folHlink"/>
                </a:solidFill>
                <a:latin typeface="Comic Sans MS" pitchFamily="66" charset="0"/>
              </a:rPr>
              <a:t>indica</a:t>
            </a:r>
            <a:r>
              <a:rPr lang="fr-FR" sz="1400" b="0" dirty="0">
                <a:solidFill>
                  <a:schemeClr val="folHlink"/>
                </a:solidFill>
                <a:latin typeface="Comic Sans MS" pitchFamily="66" charset="0"/>
              </a:rPr>
              <a:t>), mais ses feuilles ne sont pas aussi amères que le neem.</a:t>
            </a:r>
            <a:r>
              <a:rPr lang="fr-FR" sz="1400" dirty="0">
                <a:latin typeface="Comic Sans MS" pitchFamily="66" charset="0"/>
              </a:rPr>
              <a:t> </a:t>
            </a:r>
          </a:p>
        </p:txBody>
      </p:sp>
      <p:pic>
        <p:nvPicPr>
          <p:cNvPr id="5" name="Picture 7" descr="melia_azedarach13">
            <a:extLst>
              <a:ext uri="{FF2B5EF4-FFF2-40B4-BE49-F238E27FC236}">
                <a16:creationId xmlns:a16="http://schemas.microsoft.com/office/drawing/2014/main" id="{BCC71051-639D-4A63-8A90-2706C2E906B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94030" y="3093853"/>
            <a:ext cx="12763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melia_azedarach_11_s">
            <a:extLst>
              <a:ext uri="{FF2B5EF4-FFF2-40B4-BE49-F238E27FC236}">
                <a16:creationId xmlns:a16="http://schemas.microsoft.com/office/drawing/2014/main" id="{9363198E-150C-425A-ABF1-1058498F476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355" y="3381191"/>
            <a:ext cx="31750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melia_azedarach_16_s">
            <a:extLst>
              <a:ext uri="{FF2B5EF4-FFF2-40B4-BE49-F238E27FC236}">
                <a16:creationId xmlns:a16="http://schemas.microsoft.com/office/drawing/2014/main" id="{68CD8DC1-0F25-4204-B6EB-72EA3612CCA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91018" y="4246378"/>
            <a:ext cx="1905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melia_azedarach_17">
            <a:extLst>
              <a:ext uri="{FF2B5EF4-FFF2-40B4-BE49-F238E27FC236}">
                <a16:creationId xmlns:a16="http://schemas.microsoft.com/office/drawing/2014/main" id="{2BBD7393-FE4D-468D-AEF5-BDE0FDA92FB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94030" y="3741553"/>
            <a:ext cx="12763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melia_azedarach_ecorce">
            <a:extLst>
              <a:ext uri="{FF2B5EF4-FFF2-40B4-BE49-F238E27FC236}">
                <a16:creationId xmlns:a16="http://schemas.microsoft.com/office/drawing/2014/main" id="{A2D7F601-A60C-405F-B554-038ACACE13B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767055" y="4460691"/>
            <a:ext cx="106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Melia_azedarach3_s">
            <a:extLst>
              <a:ext uri="{FF2B5EF4-FFF2-40B4-BE49-F238E27FC236}">
                <a16:creationId xmlns:a16="http://schemas.microsoft.com/office/drawing/2014/main" id="{5B641526-AC5A-4027-9910-5439D67CC60D}"/>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606468" y="4389253"/>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220px-Melia_azederach0_s1">
            <a:extLst>
              <a:ext uri="{FF2B5EF4-FFF2-40B4-BE49-F238E27FC236}">
                <a16:creationId xmlns:a16="http://schemas.microsoft.com/office/drawing/2014/main" id="{B477EAD7-13B3-4792-A34B-71BF4DDC66C0}"/>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278355" y="3093853"/>
            <a:ext cx="14668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descr="Melia_azedarach1">
            <a:extLst>
              <a:ext uri="{FF2B5EF4-FFF2-40B4-BE49-F238E27FC236}">
                <a16:creationId xmlns:a16="http://schemas.microsoft.com/office/drawing/2014/main" id="{0F84F75B-06B7-436A-9F05-8A04F955598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966830" y="3309753"/>
            <a:ext cx="12858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273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a:extLst>
              <a:ext uri="{FF2B5EF4-FFF2-40B4-BE49-F238E27FC236}">
                <a16:creationId xmlns:a16="http://schemas.microsoft.com/office/drawing/2014/main" id="{D466FCEB-8035-4B83-A40A-12E84368F28B}"/>
              </a:ext>
            </a:extLst>
          </p:cNvPr>
          <p:cNvSpPr txBox="1">
            <a:spLocks noChangeArrowheads="1"/>
          </p:cNvSpPr>
          <p:nvPr/>
        </p:nvSpPr>
        <p:spPr bwMode="auto">
          <a:xfrm>
            <a:off x="350874" y="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rgbClr val="660066"/>
                </a:solidFill>
                <a:cs typeface="Arial" charset="0"/>
              </a:rPr>
              <a:t>Bonne gestion de la forêt</a:t>
            </a:r>
            <a:r>
              <a:rPr lang="fr-FR" dirty="0">
                <a:solidFill>
                  <a:srgbClr val="660066"/>
                </a:solidFill>
                <a:cs typeface="Arial" charset="0"/>
              </a:rPr>
              <a:t> : a) </a:t>
            </a:r>
            <a:r>
              <a:rPr lang="fr-FR" sz="1400" dirty="0">
                <a:solidFill>
                  <a:srgbClr val="660066"/>
                </a:solidFill>
                <a:cs typeface="Arial" charset="0"/>
              </a:rPr>
              <a:t>coupe-feux, réservoir d’eau, débroussaillage... :</a:t>
            </a:r>
            <a:endParaRPr lang="fr-FR" sz="1400" b="0" dirty="0">
              <a:solidFill>
                <a:srgbClr val="660066"/>
              </a:solidFill>
              <a:cs typeface="Arial" charset="0"/>
            </a:endParaRPr>
          </a:p>
        </p:txBody>
      </p:sp>
      <p:graphicFrame>
        <p:nvGraphicFramePr>
          <p:cNvPr id="5" name="Group 37">
            <a:extLst>
              <a:ext uri="{FF2B5EF4-FFF2-40B4-BE49-F238E27FC236}">
                <a16:creationId xmlns:a16="http://schemas.microsoft.com/office/drawing/2014/main" id="{50666B72-D3DF-49DB-AF9C-0C517BEC7E94}"/>
              </a:ext>
            </a:extLst>
          </p:cNvPr>
          <p:cNvGraphicFramePr>
            <a:graphicFrameLocks/>
          </p:cNvGraphicFramePr>
          <p:nvPr>
            <p:extLst>
              <p:ext uri="{D42A27DB-BD31-4B8C-83A1-F6EECF244321}">
                <p14:modId xmlns:p14="http://schemas.microsoft.com/office/powerpoint/2010/main" val="3008644387"/>
              </p:ext>
            </p:extLst>
          </p:nvPr>
        </p:nvGraphicFramePr>
        <p:xfrm>
          <a:off x="601699" y="484188"/>
          <a:ext cx="8713788" cy="5437187"/>
        </p:xfrm>
        <a:graphic>
          <a:graphicData uri="http://schemas.openxmlformats.org/drawingml/2006/table">
            <a:tbl>
              <a:tblPr/>
              <a:tblGrid>
                <a:gridCol w="4694238">
                  <a:extLst>
                    <a:ext uri="{9D8B030D-6E8A-4147-A177-3AD203B41FA5}">
                      <a16:colId xmlns:a16="http://schemas.microsoft.com/office/drawing/2014/main" val="20000"/>
                    </a:ext>
                  </a:extLst>
                </a:gridCol>
                <a:gridCol w="4019550">
                  <a:extLst>
                    <a:ext uri="{9D8B030D-6E8A-4147-A177-3AD203B41FA5}">
                      <a16:colId xmlns:a16="http://schemas.microsoft.com/office/drawing/2014/main" val="20001"/>
                    </a:ext>
                  </a:extLst>
                </a:gridCol>
              </a:tblGrid>
              <a:tr h="24479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000" b="0" i="0" u="none" strike="noStrike" cap="none" normalizeH="0" baseline="0" dirty="0">
                          <a:ln>
                            <a:noFill/>
                          </a:ln>
                          <a:solidFill>
                            <a:srgbClr val="660066"/>
                          </a:solidFill>
                          <a:effectLst/>
                          <a:latin typeface="Calibri" pitchFamily="34" charset="0"/>
                          <a:ea typeface="Calibri" pitchFamily="34" charset="0"/>
                          <a:cs typeface="Times New Roman" pitchFamily="18" charset="0"/>
                        </a:rPr>
                        <a:t>Installer des coupes feux découpant la forêt en parcelles (pour  la lutte contre le feu).</a:t>
                      </a:r>
                    </a:p>
                  </a:txBody>
                  <a:tcPr marL="60301" marR="60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000" b="0" i="0" u="none" strike="noStrike" cap="none" normalizeH="0" baseline="0" dirty="0">
                          <a:ln>
                            <a:noFill/>
                          </a:ln>
                          <a:solidFill>
                            <a:srgbClr val="660066"/>
                          </a:solidFill>
                          <a:effectLst/>
                          <a:latin typeface="Calibri" pitchFamily="34" charset="0"/>
                          <a:ea typeface="Calibri" pitchFamily="34" charset="0"/>
                          <a:cs typeface="Times New Roman" pitchFamily="18" charset="0"/>
                        </a:rPr>
                        <a:t>Débroussailler régulièrement les sous-bois (pour la lutte contre le feu).</a:t>
                      </a:r>
                    </a:p>
                  </a:txBody>
                  <a:tcPr marL="60301" marR="60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926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000" b="0" i="0" u="none" strike="noStrike" cap="none" normalizeH="0" baseline="0" dirty="0">
                          <a:ln>
                            <a:noFill/>
                          </a:ln>
                          <a:solidFill>
                            <a:srgbClr val="660066"/>
                          </a:solidFill>
                          <a:effectLst/>
                          <a:latin typeface="Calibri" pitchFamily="34" charset="0"/>
                          <a:ea typeface="Calibri" pitchFamily="34" charset="0"/>
                          <a:cs typeface="Times New Roman" pitchFamily="18" charset="0"/>
                        </a:rPr>
                        <a:t>Installer des réservoirs d’eau (pour l’irrigation et la lutte contre le feu) . </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000" b="0" i="0" u="none" strike="noStrike" cap="none" normalizeH="0" baseline="0" dirty="0">
                          <a:ln>
                            <a:noFill/>
                          </a:ln>
                          <a:solidFill>
                            <a:srgbClr val="660066"/>
                          </a:solidFill>
                          <a:effectLst/>
                          <a:latin typeface="Calibri" pitchFamily="34" charset="0"/>
                          <a:ea typeface="Calibri" pitchFamily="34" charset="0"/>
                          <a:cs typeface="Times New Roman" pitchFamily="18" charset="0"/>
                        </a:rPr>
                        <a:t>Étanchéité réalisée avec une couche d’argile ou un géotextile étanche.</a:t>
                      </a:r>
                    </a:p>
                  </a:txBody>
                  <a:tcPr marL="60301" marR="60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000" b="0" i="0" u="none" strike="noStrike" cap="none" normalizeH="0" baseline="0" dirty="0">
                          <a:ln>
                            <a:noFill/>
                          </a:ln>
                          <a:solidFill>
                            <a:srgbClr val="660066"/>
                          </a:solidFill>
                          <a:effectLst/>
                          <a:latin typeface="Calibri" pitchFamily="34" charset="0"/>
                          <a:ea typeface="Calibri" pitchFamily="34" charset="0"/>
                          <a:cs typeface="Times New Roman" pitchFamily="18" charset="0"/>
                        </a:rPr>
                        <a:t>Construction de digues pour faire des retenues d’eau ou des barrages</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000" b="0" i="0" u="none" strike="noStrike" cap="none" normalizeH="0" baseline="0" dirty="0">
                          <a:ln>
                            <a:noFill/>
                          </a:ln>
                          <a:solidFill>
                            <a:srgbClr val="660066"/>
                          </a:solidFill>
                          <a:effectLst/>
                          <a:latin typeface="Calibri" pitchFamily="34" charset="0"/>
                          <a:ea typeface="Calibri" pitchFamily="34" charset="0"/>
                          <a:cs typeface="Times New Roman" pitchFamily="18" charset="0"/>
                        </a:rPr>
                        <a:t>(Tout dépend du régime pluviométrique, de celui des crues et de la porosité du sol, en locale).</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fr-FR" sz="1000" b="0" i="0" u="none" strike="noStrike" cap="none" normalizeH="0" baseline="0" dirty="0">
                        <a:ln>
                          <a:noFill/>
                        </a:ln>
                        <a:solidFill>
                          <a:srgbClr val="660066"/>
                        </a:solidFill>
                        <a:effectLst/>
                        <a:latin typeface="Calibri" pitchFamily="34" charset="0"/>
                        <a:ea typeface="Calibri" pitchFamily="34" charset="0"/>
                        <a:cs typeface="Times New Roman" pitchFamily="18" charset="0"/>
                      </a:endParaRPr>
                    </a:p>
                  </a:txBody>
                  <a:tcPr marL="60301" marR="60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 name="Picture 35" descr="coupeFeu">
            <a:extLst>
              <a:ext uri="{FF2B5EF4-FFF2-40B4-BE49-F238E27FC236}">
                <a16:creationId xmlns:a16="http://schemas.microsoft.com/office/drawing/2014/main" id="{E381D2C7-7D28-4478-B611-E479FE498C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087" y="700088"/>
            <a:ext cx="38893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8" descr="debroussaillage">
            <a:extLst>
              <a:ext uri="{FF2B5EF4-FFF2-40B4-BE49-F238E27FC236}">
                <a16:creationId xmlns:a16="http://schemas.microsoft.com/office/drawing/2014/main" id="{826A900A-FC7A-459F-9D99-8C3A8AB795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2374" y="700088"/>
            <a:ext cx="2808288"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9" descr="Rangiroa229">
            <a:extLst>
              <a:ext uri="{FF2B5EF4-FFF2-40B4-BE49-F238E27FC236}">
                <a16:creationId xmlns:a16="http://schemas.microsoft.com/office/drawing/2014/main" id="{B0D7DF76-BA9C-43D8-AAB7-EA0B6C15B9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087" y="3363913"/>
            <a:ext cx="3744912"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0" descr="digue">
            <a:extLst>
              <a:ext uri="{FF2B5EF4-FFF2-40B4-BE49-F238E27FC236}">
                <a16:creationId xmlns:a16="http://schemas.microsoft.com/office/drawing/2014/main" id="{074C1EBF-2E82-40F6-9BD0-31B3227401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2937" y="3571875"/>
            <a:ext cx="381635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9">
            <a:extLst>
              <a:ext uri="{FF2B5EF4-FFF2-40B4-BE49-F238E27FC236}">
                <a16:creationId xmlns:a16="http://schemas.microsoft.com/office/drawing/2014/main" id="{63227CFB-23FF-43FF-ABCB-3A7DC8023271}"/>
              </a:ext>
            </a:extLst>
          </p:cNvPr>
          <p:cNvSpPr txBox="1">
            <a:spLocks noChangeArrowheads="1"/>
          </p:cNvSpPr>
          <p:nvPr/>
        </p:nvSpPr>
        <p:spPr bwMode="auto">
          <a:xfrm rot="-5400000">
            <a:off x="72268" y="1635919"/>
            <a:ext cx="1517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000" b="0">
                <a:hlinkClick r:id="rId6"/>
              </a:rPr>
              <a:t>www.omafra.gov.on.ca</a:t>
            </a:r>
            <a:r>
              <a:rPr lang="fr-FR" sz="1000" b="0"/>
              <a:t> </a:t>
            </a:r>
          </a:p>
        </p:txBody>
      </p:sp>
    </p:spTree>
    <p:extLst>
      <p:ext uri="{BB962C8B-B14F-4D97-AF65-F5344CB8AC3E}">
        <p14:creationId xmlns:p14="http://schemas.microsoft.com/office/powerpoint/2010/main" val="3253808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a:extLst>
              <a:ext uri="{FF2B5EF4-FFF2-40B4-BE49-F238E27FC236}">
                <a16:creationId xmlns:a16="http://schemas.microsoft.com/office/drawing/2014/main" id="{A9BD8BAE-AC80-42A2-9D00-7447107C9500}"/>
              </a:ext>
            </a:extLst>
          </p:cNvPr>
          <p:cNvSpPr txBox="1">
            <a:spLocks noChangeArrowheads="1"/>
          </p:cNvSpPr>
          <p:nvPr/>
        </p:nvSpPr>
        <p:spPr bwMode="auto">
          <a:xfrm>
            <a:off x="224945" y="110608"/>
            <a:ext cx="8929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rgbClr val="660066"/>
                </a:solidFill>
                <a:latin typeface="Comic Sans MS" pitchFamily="66" charset="0"/>
              </a:rPr>
              <a:t>Bonne gestion de la forêt</a:t>
            </a:r>
            <a:r>
              <a:rPr lang="fr-FR" b="0" u="sng" dirty="0">
                <a:solidFill>
                  <a:srgbClr val="660066"/>
                </a:solidFill>
                <a:latin typeface="Comic Sans MS" pitchFamily="66" charset="0"/>
              </a:rPr>
              <a:t> (suite)</a:t>
            </a:r>
            <a:r>
              <a:rPr lang="fr-FR" b="0" dirty="0">
                <a:solidFill>
                  <a:srgbClr val="660066"/>
                </a:solidFill>
                <a:latin typeface="Comic Sans MS" pitchFamily="66" charset="0"/>
              </a:rPr>
              <a:t> : </a:t>
            </a:r>
          </a:p>
          <a:p>
            <a:pPr algn="just" eaLnBrk="1" hangingPunct="1"/>
            <a:endParaRPr lang="fr-FR" b="0" dirty="0">
              <a:solidFill>
                <a:srgbClr val="660066"/>
              </a:solidFill>
              <a:latin typeface="Comic Sans MS" pitchFamily="66" charset="0"/>
            </a:endParaRPr>
          </a:p>
          <a:p>
            <a:pPr algn="just" eaLnBrk="1" hangingPunct="1"/>
            <a:r>
              <a:rPr lang="fr-FR" b="0" dirty="0">
                <a:solidFill>
                  <a:srgbClr val="660066"/>
                </a:solidFill>
                <a:latin typeface="Comic Sans MS" pitchFamily="66" charset="0"/>
              </a:rPr>
              <a:t>b) </a:t>
            </a:r>
            <a:r>
              <a:rPr lang="fr-FR" dirty="0">
                <a:solidFill>
                  <a:srgbClr val="660066"/>
                </a:solidFill>
                <a:latin typeface="Comic Sans MS" pitchFamily="66" charset="0"/>
              </a:rPr>
              <a:t>Ouvrages anti-ravinements, protections </a:t>
            </a:r>
            <a:r>
              <a:rPr lang="fr-FR" b="0" dirty="0">
                <a:solidFill>
                  <a:srgbClr val="660066"/>
                </a:solidFill>
                <a:latin typeface="Comic Sans MS" pitchFamily="66" charset="0"/>
              </a:rPr>
              <a:t>:</a:t>
            </a:r>
            <a:endParaRPr lang="fr-FR" b="0" u="sng" dirty="0">
              <a:solidFill>
                <a:srgbClr val="660066"/>
              </a:solidFill>
              <a:latin typeface="Comic Sans MS" pitchFamily="66" charset="0"/>
            </a:endParaRPr>
          </a:p>
        </p:txBody>
      </p:sp>
      <p:graphicFrame>
        <p:nvGraphicFramePr>
          <p:cNvPr id="5" name="Tableau 4">
            <a:extLst>
              <a:ext uri="{FF2B5EF4-FFF2-40B4-BE49-F238E27FC236}">
                <a16:creationId xmlns:a16="http://schemas.microsoft.com/office/drawing/2014/main" id="{9F4F5A02-91BF-44D2-8DEF-6D22D93FA8AB}"/>
              </a:ext>
            </a:extLst>
          </p:cNvPr>
          <p:cNvGraphicFramePr>
            <a:graphicFrameLocks noGrp="1"/>
          </p:cNvGraphicFramePr>
          <p:nvPr>
            <p:extLst>
              <p:ext uri="{D42A27DB-BD31-4B8C-83A1-F6EECF244321}">
                <p14:modId xmlns:p14="http://schemas.microsoft.com/office/powerpoint/2010/main" val="2823200054"/>
              </p:ext>
            </p:extLst>
          </p:nvPr>
        </p:nvGraphicFramePr>
        <p:xfrm>
          <a:off x="223357" y="1131371"/>
          <a:ext cx="8786813" cy="2714625"/>
        </p:xfrm>
        <a:graphic>
          <a:graphicData uri="http://schemas.openxmlformats.org/drawingml/2006/table">
            <a:tbl>
              <a:tblPr/>
              <a:tblGrid>
                <a:gridCol w="3643307">
                  <a:extLst>
                    <a:ext uri="{9D8B030D-6E8A-4147-A177-3AD203B41FA5}">
                      <a16:colId xmlns:a16="http://schemas.microsoft.com/office/drawing/2014/main" val="20000"/>
                    </a:ext>
                  </a:extLst>
                </a:gridCol>
                <a:gridCol w="5143506">
                  <a:extLst>
                    <a:ext uri="{9D8B030D-6E8A-4147-A177-3AD203B41FA5}">
                      <a16:colId xmlns:a16="http://schemas.microsoft.com/office/drawing/2014/main" val="20001"/>
                    </a:ext>
                  </a:extLst>
                </a:gridCol>
              </a:tblGrid>
              <a:tr h="27146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sng" strike="noStrike" cap="none" normalizeH="0" baseline="0" dirty="0">
                          <a:ln>
                            <a:noFill/>
                          </a:ln>
                          <a:solidFill>
                            <a:srgbClr val="660066"/>
                          </a:solidFill>
                          <a:effectLst/>
                          <a:latin typeface="Calibri" pitchFamily="34" charset="0"/>
                          <a:ea typeface="Calibri" pitchFamily="34" charset="0"/>
                          <a:cs typeface="Times New Roman" pitchFamily="18" charset="0"/>
                        </a:rPr>
                        <a:t>Lutte contre le ravinement </a:t>
                      </a:r>
                      <a:r>
                        <a:rPr kumimoji="0" lang="fr-FR" sz="1400" b="0" i="0" u="none" strike="noStrike" cap="none" normalizeH="0" baseline="0" dirty="0">
                          <a:ln>
                            <a:noFill/>
                          </a:ln>
                          <a:solidFill>
                            <a:srgbClr val="660066"/>
                          </a:solidFill>
                          <a:effectLst/>
                          <a:latin typeface="Calibri" pitchFamily="34" charset="0"/>
                          <a:ea typeface="Calibri" pitchFamily="34" charset="0"/>
                          <a:cs typeface="Times New Roman" pitchFamily="18" charset="0"/>
                        </a:rPr>
                        <a:t>: voie d'eau tapissée  gazon dense, pente &lt; 5% et chenal large &gt; à 3 m</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dirty="0">
                          <a:ln>
                            <a:noFill/>
                          </a:ln>
                          <a:solidFill>
                            <a:schemeClr val="folHlink"/>
                          </a:solidFill>
                          <a:effectLst/>
                          <a:latin typeface="Calibri" pitchFamily="34" charset="0"/>
                          <a:ea typeface="Calibri" pitchFamily="34" charset="0"/>
                          <a:cs typeface="Times New Roman" pitchFamily="18" charset="0"/>
                        </a:rPr>
                        <a:t>Note : La forêt, par ses racines, parvenue à  l’âge adulte, contribue elle-même à la lutte contre le ravinement.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dirty="0">
                          <a:ln>
                            <a:noFill/>
                          </a:ln>
                          <a:solidFill>
                            <a:srgbClr val="660066"/>
                          </a:solidFill>
                          <a:effectLst/>
                          <a:latin typeface="Calibri" pitchFamily="34" charset="0"/>
                          <a:ea typeface="Calibri" pitchFamily="34" charset="0"/>
                          <a:cs typeface="Times New Roman" pitchFamily="18" charset="0"/>
                        </a:rPr>
                        <a:t>Lutte contre le ravinement par 1) déversoir empierré, 2) structure de rupture de pente, absorbant l'énergie de l'eau en mouvement (si pente &gt; 5 à 10 %) : </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dirty="0">
                          <a:ln>
                            <a:noFill/>
                          </a:ln>
                          <a:solidFill>
                            <a:srgbClr val="660066"/>
                          </a:solidFill>
                          <a:effectLst/>
                          <a:latin typeface="Calibri" pitchFamily="34" charset="0"/>
                          <a:ea typeface="Calibri" pitchFamily="34" charset="0"/>
                          <a:cs typeface="Times New Roman" pitchFamily="18" charset="0"/>
                        </a:rPr>
                        <a:t>1) déversoir empierré             2) structure de rupture de pente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 name="Image 5" descr="ravineFig3.gif">
            <a:extLst>
              <a:ext uri="{FF2B5EF4-FFF2-40B4-BE49-F238E27FC236}">
                <a16:creationId xmlns:a16="http://schemas.microsoft.com/office/drawing/2014/main" id="{A6F6D254-026B-4CEC-9A25-CB092E9B9F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445" y="2060058"/>
            <a:ext cx="23749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6" descr="ravineF4.gif">
            <a:extLst>
              <a:ext uri="{FF2B5EF4-FFF2-40B4-BE49-F238E27FC236}">
                <a16:creationId xmlns:a16="http://schemas.microsoft.com/office/drawing/2014/main" id="{1DDFC6D2-E034-49E6-9B4D-6216AC5180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6882" y="2202933"/>
            <a:ext cx="22558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7" descr="ravineF5.gif">
            <a:extLst>
              <a:ext uri="{FF2B5EF4-FFF2-40B4-BE49-F238E27FC236}">
                <a16:creationId xmlns:a16="http://schemas.microsoft.com/office/drawing/2014/main" id="{BEFA6FF0-C7CB-484A-8945-AEBCE77C7F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4320" y="2202933"/>
            <a:ext cx="2278062"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27">
            <a:extLst>
              <a:ext uri="{FF2B5EF4-FFF2-40B4-BE49-F238E27FC236}">
                <a16:creationId xmlns:a16="http://schemas.microsoft.com/office/drawing/2014/main" id="{39968FF1-267A-4906-86FC-09A707FAA645}"/>
              </a:ext>
            </a:extLst>
          </p:cNvPr>
          <p:cNvSpPr txBox="1">
            <a:spLocks noChangeArrowheads="1"/>
          </p:cNvSpPr>
          <p:nvPr/>
        </p:nvSpPr>
        <p:spPr bwMode="auto">
          <a:xfrm rot="-5400000">
            <a:off x="-190980" y="2915720"/>
            <a:ext cx="1504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000" b="0">
                <a:hlinkClick r:id="rId5"/>
              </a:rPr>
              <a:t>www.omafra.gov.on.ca</a:t>
            </a:r>
            <a:r>
              <a:rPr lang="fr-FR" sz="1000" b="0"/>
              <a:t> </a:t>
            </a:r>
          </a:p>
        </p:txBody>
      </p:sp>
      <p:sp>
        <p:nvSpPr>
          <p:cNvPr id="15" name="ZoneTexte 29">
            <a:extLst>
              <a:ext uri="{FF2B5EF4-FFF2-40B4-BE49-F238E27FC236}">
                <a16:creationId xmlns:a16="http://schemas.microsoft.com/office/drawing/2014/main" id="{AEE90511-85E4-416B-BC90-BE963F1A347B}"/>
              </a:ext>
            </a:extLst>
          </p:cNvPr>
          <p:cNvSpPr txBox="1">
            <a:spLocks noChangeArrowheads="1"/>
          </p:cNvSpPr>
          <p:nvPr/>
        </p:nvSpPr>
        <p:spPr bwMode="auto">
          <a:xfrm rot="-5400000">
            <a:off x="3380895" y="2833170"/>
            <a:ext cx="1504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000" b="0">
                <a:hlinkClick r:id="rId5"/>
              </a:rPr>
              <a:t>www.omafra.gov.on.ca</a:t>
            </a:r>
            <a:r>
              <a:rPr lang="fr-FR" sz="1000" b="0"/>
              <a:t> </a:t>
            </a:r>
          </a:p>
        </p:txBody>
      </p:sp>
      <p:sp>
        <p:nvSpPr>
          <p:cNvPr id="17" name="ZoneTexte 10">
            <a:extLst>
              <a:ext uri="{FF2B5EF4-FFF2-40B4-BE49-F238E27FC236}">
                <a16:creationId xmlns:a16="http://schemas.microsoft.com/office/drawing/2014/main" id="{15996621-29CC-4FE5-9357-85E2697EE3A0}"/>
              </a:ext>
            </a:extLst>
          </p:cNvPr>
          <p:cNvSpPr txBox="1">
            <a:spLocks noChangeArrowheads="1"/>
          </p:cNvSpPr>
          <p:nvPr/>
        </p:nvSpPr>
        <p:spPr bwMode="auto">
          <a:xfrm>
            <a:off x="296382" y="4131746"/>
            <a:ext cx="43576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600" b="0">
                <a:solidFill>
                  <a:srgbClr val="660066"/>
                </a:solidFill>
                <a:latin typeface="Calibri" pitchFamily="34" charset="0"/>
                <a:ea typeface="Calibri" pitchFamily="34" charset="0"/>
                <a:cs typeface="Times New Roman" pitchFamily="18" charset="0"/>
              </a:rPr>
              <a:t>Le travail de lutte contre le ravinement (par la création de terrasses, de barrages en pierre …) et  la plantation des arbres, peut être réalisé </a:t>
            </a:r>
            <a:r>
              <a:rPr lang="fr-FR" sz="1600">
                <a:solidFill>
                  <a:srgbClr val="660066"/>
                </a:solidFill>
                <a:latin typeface="Calibri" pitchFamily="34" charset="0"/>
                <a:ea typeface="Calibri" pitchFamily="34" charset="0"/>
                <a:cs typeface="Times New Roman" pitchFamily="18" charset="0"/>
              </a:rPr>
              <a:t>grâce à un </a:t>
            </a:r>
            <a:r>
              <a:rPr lang="fr-FR" sz="1600" u="sng">
                <a:solidFill>
                  <a:srgbClr val="660066"/>
                </a:solidFill>
                <a:latin typeface="Calibri" pitchFamily="34" charset="0"/>
                <a:ea typeface="Calibri" pitchFamily="34" charset="0"/>
                <a:cs typeface="Times New Roman" pitchFamily="18" charset="0"/>
              </a:rPr>
              <a:t>travail collectif</a:t>
            </a:r>
            <a:r>
              <a:rPr lang="fr-FR" sz="1600" b="0" u="sng">
                <a:solidFill>
                  <a:srgbClr val="660066"/>
                </a:solidFill>
                <a:latin typeface="Calibri" pitchFamily="34" charset="0"/>
                <a:ea typeface="Calibri" pitchFamily="34" charset="0"/>
                <a:cs typeface="Times New Roman" pitchFamily="18" charset="0"/>
              </a:rPr>
              <a:t> </a:t>
            </a:r>
            <a:r>
              <a:rPr lang="fr-FR" sz="1600" b="0">
                <a:solidFill>
                  <a:srgbClr val="660066"/>
                </a:solidFill>
                <a:latin typeface="Calibri" pitchFamily="34" charset="0"/>
                <a:ea typeface="Calibri" pitchFamily="34" charset="0"/>
                <a:cs typeface="Times New Roman" pitchFamily="18" charset="0"/>
              </a:rPr>
              <a:t>réalisé par tous les villageois ou habitants de la région </a:t>
            </a:r>
            <a:r>
              <a:rPr lang="fr-FR" sz="1600" b="0">
                <a:solidFill>
                  <a:srgbClr val="660066"/>
                </a:solidFill>
                <a:latin typeface="Calibri" pitchFamily="34" charset="0"/>
                <a:ea typeface="Calibri" pitchFamily="34" charset="0"/>
                <a:cs typeface="Times New Roman" pitchFamily="18" charset="0"/>
                <a:sym typeface="Symbol" pitchFamily="18" charset="2"/>
              </a:rPr>
              <a:t></a:t>
            </a:r>
            <a:endParaRPr lang="fr-FR" sz="1600" b="0">
              <a:solidFill>
                <a:srgbClr val="660066"/>
              </a:solidFill>
              <a:latin typeface="Calibri" pitchFamily="34" charset="0"/>
              <a:ea typeface="Calibri" pitchFamily="34" charset="0"/>
              <a:cs typeface="Times New Roman" pitchFamily="18" charset="0"/>
            </a:endParaRPr>
          </a:p>
        </p:txBody>
      </p:sp>
      <p:pic>
        <p:nvPicPr>
          <p:cNvPr id="19" name="Picture 16" descr="lavoro2">
            <a:extLst>
              <a:ext uri="{FF2B5EF4-FFF2-40B4-BE49-F238E27FC236}">
                <a16:creationId xmlns:a16="http://schemas.microsoft.com/office/drawing/2014/main" id="{77A36E3C-6317-4E6A-8EFE-E9AFA7EB41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5507" y="3917433"/>
            <a:ext cx="410527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948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a:extLst>
              <a:ext uri="{FF2B5EF4-FFF2-40B4-BE49-F238E27FC236}">
                <a16:creationId xmlns:a16="http://schemas.microsoft.com/office/drawing/2014/main" id="{5660B55D-9742-4D45-A857-0E86CBE73944}"/>
              </a:ext>
            </a:extLst>
          </p:cNvPr>
          <p:cNvSpPr txBox="1">
            <a:spLocks noChangeArrowheads="1"/>
          </p:cNvSpPr>
          <p:nvPr/>
        </p:nvSpPr>
        <p:spPr bwMode="auto">
          <a:xfrm>
            <a:off x="182416" y="131874"/>
            <a:ext cx="88217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rgbClr val="660066"/>
                </a:solidFill>
                <a:latin typeface="Comic Sans MS" pitchFamily="66" charset="0"/>
              </a:rPr>
              <a:t>Bonne gestion de la forêt</a:t>
            </a:r>
            <a:r>
              <a:rPr lang="fr-FR" b="0" u="sng" dirty="0">
                <a:solidFill>
                  <a:srgbClr val="660066"/>
                </a:solidFill>
                <a:latin typeface="Comic Sans MS" pitchFamily="66" charset="0"/>
              </a:rPr>
              <a:t> (suite)</a:t>
            </a:r>
            <a:r>
              <a:rPr lang="fr-FR" b="0" dirty="0">
                <a:solidFill>
                  <a:srgbClr val="660066"/>
                </a:solidFill>
                <a:latin typeface="Comic Sans MS" pitchFamily="66" charset="0"/>
              </a:rPr>
              <a:t> : </a:t>
            </a:r>
          </a:p>
          <a:p>
            <a:pPr algn="just" eaLnBrk="1" hangingPunct="1"/>
            <a:endParaRPr lang="fr-FR" b="0" dirty="0">
              <a:solidFill>
                <a:srgbClr val="660066"/>
              </a:solidFill>
              <a:latin typeface="Comic Sans MS" pitchFamily="66" charset="0"/>
            </a:endParaRPr>
          </a:p>
          <a:p>
            <a:pPr algn="just" eaLnBrk="1" hangingPunct="1"/>
            <a:r>
              <a:rPr lang="fr-FR" b="0" dirty="0">
                <a:solidFill>
                  <a:srgbClr val="660066"/>
                </a:solidFill>
                <a:latin typeface="Comic Sans MS" pitchFamily="66" charset="0"/>
              </a:rPr>
              <a:t>c) </a:t>
            </a:r>
            <a:r>
              <a:rPr lang="fr-FR" dirty="0">
                <a:solidFill>
                  <a:srgbClr val="660066"/>
                </a:solidFill>
                <a:latin typeface="Comic Sans MS" pitchFamily="66" charset="0"/>
              </a:rPr>
              <a:t>Les pépinières </a:t>
            </a:r>
            <a:r>
              <a:rPr lang="fr-FR" b="0" dirty="0">
                <a:solidFill>
                  <a:srgbClr val="660066"/>
                </a:solidFill>
                <a:latin typeface="Comic Sans MS" pitchFamily="66" charset="0"/>
              </a:rPr>
              <a:t>:</a:t>
            </a:r>
          </a:p>
          <a:p>
            <a:pPr algn="just" eaLnBrk="1" hangingPunct="1"/>
            <a:endParaRPr lang="fr-FR" b="0" dirty="0">
              <a:solidFill>
                <a:srgbClr val="660066"/>
              </a:solidFill>
              <a:latin typeface="Comic Sans MS" pitchFamily="66" charset="0"/>
            </a:endParaRPr>
          </a:p>
          <a:p>
            <a:pPr algn="just" eaLnBrk="1" hangingPunct="1">
              <a:buFont typeface="Arial" charset="0"/>
              <a:buChar char="•"/>
            </a:pPr>
            <a:r>
              <a:rPr lang="fr-FR" sz="1600" b="0" dirty="0">
                <a:solidFill>
                  <a:srgbClr val="660066"/>
                </a:solidFill>
                <a:latin typeface="Comic Sans MS" pitchFamily="66" charset="0"/>
              </a:rPr>
              <a:t>Planter les graines dans des pots, des sacs en jute ou plastique, puis quand leur taille est suffisante, les replanter dans le sol du terrain (tous les x mètres, par ex. tous les 4 m).</a:t>
            </a:r>
          </a:p>
          <a:p>
            <a:pPr algn="just" eaLnBrk="1" hangingPunct="1"/>
            <a:r>
              <a:rPr lang="fr-FR" sz="1600" b="0" i="1" dirty="0">
                <a:solidFill>
                  <a:srgbClr val="660066"/>
                </a:solidFill>
                <a:latin typeface="Comic Sans MS" pitchFamily="66" charset="0"/>
              </a:rPr>
              <a:t>Les jeunes pousses nécessitent des protections contre </a:t>
            </a:r>
            <a:r>
              <a:rPr lang="fr-FR" sz="1600" b="0" dirty="0">
                <a:solidFill>
                  <a:srgbClr val="660066"/>
                </a:solidFill>
                <a:latin typeface="Comic Sans MS" pitchFamily="66" charset="0"/>
              </a:rPr>
              <a:t>: </a:t>
            </a:r>
          </a:p>
          <a:p>
            <a:pPr algn="just" eaLnBrk="1" hangingPunct="1">
              <a:buFont typeface="Arial" charset="0"/>
              <a:buChar char="•"/>
            </a:pPr>
            <a:r>
              <a:rPr lang="fr-FR" sz="1600" b="0" dirty="0">
                <a:solidFill>
                  <a:srgbClr val="660066"/>
                </a:solidFill>
                <a:latin typeface="Comic Sans MS" pitchFamily="66" charset="0"/>
              </a:rPr>
              <a:t>Le vol des jeunes arbres : prévoir murets de protection, gardien, haie épineux …</a:t>
            </a:r>
          </a:p>
          <a:p>
            <a:pPr algn="just" eaLnBrk="1" hangingPunct="1">
              <a:buFont typeface="Arial" charset="0"/>
              <a:buChar char="•"/>
            </a:pPr>
            <a:r>
              <a:rPr lang="fr-FR" sz="1600" b="0" dirty="0">
                <a:solidFill>
                  <a:srgbClr val="660066"/>
                </a:solidFill>
                <a:latin typeface="Comic Sans MS" pitchFamily="66" charset="0"/>
              </a:rPr>
              <a:t> le dessèchement : ne pas oublier d’arroser, arroser le soir, avec les bonnes  quantités. Ne pas arroser avec de l’eau saumâtre ou salée …</a:t>
            </a:r>
          </a:p>
          <a:p>
            <a:pPr algn="just" eaLnBrk="1" hangingPunct="1">
              <a:buFont typeface="Arial" charset="0"/>
              <a:buChar char="•"/>
            </a:pPr>
            <a:r>
              <a:rPr lang="fr-FR" sz="1600" b="0" dirty="0">
                <a:solidFill>
                  <a:srgbClr val="660066"/>
                </a:solidFill>
                <a:latin typeface="Comic Sans MS" pitchFamily="66" charset="0"/>
              </a:rPr>
              <a:t>Les herbivores : badigeonner les arbres de crottes de chien délayées dans l’eau,</a:t>
            </a:r>
          </a:p>
          <a:p>
            <a:pPr algn="just" eaLnBrk="1" hangingPunct="1">
              <a:buFont typeface="Arial" charset="0"/>
              <a:buChar char="•"/>
            </a:pPr>
            <a:r>
              <a:rPr lang="fr-FR" sz="1600" b="0" dirty="0">
                <a:solidFill>
                  <a:srgbClr val="660066"/>
                </a:solidFill>
                <a:latin typeface="Comic Sans MS" pitchFamily="66" charset="0"/>
              </a:rPr>
              <a:t>Les insectes et parasites : badigeonner les arbres de purin d’ortie etc.</a:t>
            </a:r>
          </a:p>
          <a:p>
            <a:pPr algn="just" eaLnBrk="1" hangingPunct="1">
              <a:buFont typeface="Arial" charset="0"/>
              <a:buChar char="•"/>
            </a:pPr>
            <a:r>
              <a:rPr lang="fr-FR" sz="1600" b="0" dirty="0">
                <a:solidFill>
                  <a:srgbClr val="660066"/>
                </a:solidFill>
                <a:latin typeface="Comic Sans MS" pitchFamily="66" charset="0"/>
              </a:rPr>
              <a:t>Eventuellement du soleil: pour les arbres qui aiment l’ombre (ombrophiles).</a:t>
            </a:r>
          </a:p>
        </p:txBody>
      </p:sp>
      <p:pic>
        <p:nvPicPr>
          <p:cNvPr id="5" name="Image 4" descr="purinOrties.jpg">
            <a:extLst>
              <a:ext uri="{FF2B5EF4-FFF2-40B4-BE49-F238E27FC236}">
                <a16:creationId xmlns:a16="http://schemas.microsoft.com/office/drawing/2014/main" id="{229AC628-D7D1-4810-8601-C1CC243D7D7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353" y="3516424"/>
            <a:ext cx="14335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descr="Haie de Berberis.jpg">
            <a:extLst>
              <a:ext uri="{FF2B5EF4-FFF2-40B4-BE49-F238E27FC236}">
                <a16:creationId xmlns:a16="http://schemas.microsoft.com/office/drawing/2014/main" id="{3DDD02DB-5952-464E-AAA7-ABF000B19F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3703" y="3516424"/>
            <a:ext cx="158432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7" descr="muret.jpg">
            <a:extLst>
              <a:ext uri="{FF2B5EF4-FFF2-40B4-BE49-F238E27FC236}">
                <a16:creationId xmlns:a16="http://schemas.microsoft.com/office/drawing/2014/main" id="{05F029CF-352D-4E50-959E-7AACD9E890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0603" y="4597512"/>
            <a:ext cx="17287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9" descr="protectPlants_ss.jpg">
            <a:extLst>
              <a:ext uri="{FF2B5EF4-FFF2-40B4-BE49-F238E27FC236}">
                <a16:creationId xmlns:a16="http://schemas.microsoft.com/office/drawing/2014/main" id="{B9B7DD8B-E3C1-4E3D-8DAD-4C03899DAF9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928" y="3516424"/>
            <a:ext cx="115252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0" descr="haieEnkang3_s.jpg">
            <a:extLst>
              <a:ext uri="{FF2B5EF4-FFF2-40B4-BE49-F238E27FC236}">
                <a16:creationId xmlns:a16="http://schemas.microsoft.com/office/drawing/2014/main" id="{90726213-AFDE-4B31-9E5B-6D38C173BF5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0241" y="3516424"/>
            <a:ext cx="22320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1">
            <a:extLst>
              <a:ext uri="{FF2B5EF4-FFF2-40B4-BE49-F238E27FC236}">
                <a16:creationId xmlns:a16="http://schemas.microsoft.com/office/drawing/2014/main" id="{B370221C-154E-4F80-97A9-A9BD9DD6EB13}"/>
              </a:ext>
            </a:extLst>
          </p:cNvPr>
          <p:cNvSpPr txBox="1">
            <a:spLocks noChangeArrowheads="1"/>
          </p:cNvSpPr>
          <p:nvPr/>
        </p:nvSpPr>
        <p:spPr bwMode="auto">
          <a:xfrm>
            <a:off x="76053" y="4740387"/>
            <a:ext cx="1439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200" b="0">
                <a:solidFill>
                  <a:srgbClr val="7030A0"/>
                </a:solidFill>
                <a:sym typeface="Symbol" pitchFamily="18" charset="2"/>
              </a:rPr>
              <a:t> Ombrières : </a:t>
            </a:r>
            <a:r>
              <a:rPr lang="fr-FR" sz="1200" b="0">
                <a:solidFill>
                  <a:srgbClr val="7030A0"/>
                </a:solidFill>
              </a:rPr>
              <a:t>Protection  des jeunes plants contre le soleil (pour certaines espèces d’arbres).</a:t>
            </a:r>
          </a:p>
        </p:txBody>
      </p:sp>
      <p:sp>
        <p:nvSpPr>
          <p:cNvPr id="17" name="ZoneTexte 12">
            <a:extLst>
              <a:ext uri="{FF2B5EF4-FFF2-40B4-BE49-F238E27FC236}">
                <a16:creationId xmlns:a16="http://schemas.microsoft.com/office/drawing/2014/main" id="{448B36A2-40FC-4FFA-B165-CBA6EC40CCAF}"/>
              </a:ext>
            </a:extLst>
          </p:cNvPr>
          <p:cNvSpPr txBox="1">
            <a:spLocks noChangeArrowheads="1"/>
          </p:cNvSpPr>
          <p:nvPr/>
        </p:nvSpPr>
        <p:spPr bwMode="auto">
          <a:xfrm>
            <a:off x="1660378" y="4597512"/>
            <a:ext cx="1439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7030A0"/>
                </a:solidFill>
                <a:sym typeface="Symbol" pitchFamily="18" charset="2"/>
              </a:rPr>
              <a:t> </a:t>
            </a:r>
            <a:r>
              <a:rPr lang="fr-FR" sz="1200" b="0">
                <a:solidFill>
                  <a:srgbClr val="7030A0"/>
                </a:solidFill>
              </a:rPr>
              <a:t>Purin d’orties (protection contre les parasites).</a:t>
            </a:r>
          </a:p>
        </p:txBody>
      </p:sp>
      <p:sp>
        <p:nvSpPr>
          <p:cNvPr id="19" name="ZoneTexte 13">
            <a:extLst>
              <a:ext uri="{FF2B5EF4-FFF2-40B4-BE49-F238E27FC236}">
                <a16:creationId xmlns:a16="http://schemas.microsoft.com/office/drawing/2014/main" id="{12014949-BA1B-4771-817D-895DD517D45A}"/>
              </a:ext>
            </a:extLst>
          </p:cNvPr>
          <p:cNvSpPr txBox="1">
            <a:spLocks noChangeArrowheads="1"/>
          </p:cNvSpPr>
          <p:nvPr/>
        </p:nvSpPr>
        <p:spPr bwMode="auto">
          <a:xfrm>
            <a:off x="2955778" y="4308587"/>
            <a:ext cx="25177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7030A0"/>
                </a:solidFill>
                <a:sym typeface="Symbol" pitchFamily="18" charset="2"/>
              </a:rPr>
              <a:t> </a:t>
            </a:r>
            <a:r>
              <a:rPr lang="fr-FR" sz="1200" b="0">
                <a:solidFill>
                  <a:srgbClr val="7030A0"/>
                </a:solidFill>
              </a:rPr>
              <a:t>Haie d’épineux autour d’un abris</a:t>
            </a:r>
          </a:p>
        </p:txBody>
      </p:sp>
      <p:sp>
        <p:nvSpPr>
          <p:cNvPr id="21" name="ZoneTexte 14">
            <a:extLst>
              <a:ext uri="{FF2B5EF4-FFF2-40B4-BE49-F238E27FC236}">
                <a16:creationId xmlns:a16="http://schemas.microsoft.com/office/drawing/2014/main" id="{DF8119CB-405F-42C4-BAC5-B7A238F8B17B}"/>
              </a:ext>
            </a:extLst>
          </p:cNvPr>
          <p:cNvSpPr txBox="1">
            <a:spLocks noChangeArrowheads="1"/>
          </p:cNvSpPr>
          <p:nvPr/>
        </p:nvSpPr>
        <p:spPr bwMode="auto">
          <a:xfrm>
            <a:off x="5260828" y="4813412"/>
            <a:ext cx="180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200" b="0">
                <a:solidFill>
                  <a:srgbClr val="7030A0"/>
                </a:solidFill>
                <a:sym typeface="Symbol" pitchFamily="18" charset="2"/>
              </a:rPr>
              <a:t> </a:t>
            </a:r>
            <a:r>
              <a:rPr lang="fr-FR" sz="1200" b="0">
                <a:solidFill>
                  <a:srgbClr val="7030A0"/>
                </a:solidFill>
              </a:rPr>
              <a:t>Haie d’épineux</a:t>
            </a:r>
          </a:p>
          <a:p>
            <a:pPr algn="just" eaLnBrk="1" hangingPunct="1"/>
            <a:r>
              <a:rPr lang="fr-FR" sz="1200" b="0">
                <a:solidFill>
                  <a:srgbClr val="7030A0"/>
                </a:solidFill>
              </a:rPr>
              <a:t>(haie de berberis) pour protéger la pépinière.</a:t>
            </a:r>
          </a:p>
        </p:txBody>
      </p:sp>
      <p:sp>
        <p:nvSpPr>
          <p:cNvPr id="23" name="ZoneTexte 15">
            <a:extLst>
              <a:ext uri="{FF2B5EF4-FFF2-40B4-BE49-F238E27FC236}">
                <a16:creationId xmlns:a16="http://schemas.microsoft.com/office/drawing/2014/main" id="{3DB08660-64CC-4695-A379-BF8920D2FC0D}"/>
              </a:ext>
            </a:extLst>
          </p:cNvPr>
          <p:cNvSpPr txBox="1">
            <a:spLocks noChangeArrowheads="1"/>
          </p:cNvSpPr>
          <p:nvPr/>
        </p:nvSpPr>
        <p:spPr bwMode="auto">
          <a:xfrm>
            <a:off x="1660378" y="5316649"/>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r" eaLnBrk="1" hangingPunct="1"/>
            <a:r>
              <a:rPr lang="fr-FR" sz="1200" b="0">
                <a:solidFill>
                  <a:srgbClr val="7030A0"/>
                </a:solidFill>
              </a:rPr>
              <a:t>Muret de protection </a:t>
            </a:r>
            <a:r>
              <a:rPr lang="fr-FR" sz="1200" b="0">
                <a:solidFill>
                  <a:srgbClr val="7030A0"/>
                </a:solidFill>
                <a:sym typeface="Symbol" pitchFamily="18" charset="2"/>
              </a:rPr>
              <a:t></a:t>
            </a:r>
          </a:p>
          <a:p>
            <a:pPr algn="r" eaLnBrk="1" hangingPunct="1"/>
            <a:r>
              <a:rPr lang="fr-FR" sz="1200" b="0">
                <a:solidFill>
                  <a:srgbClr val="7030A0"/>
                </a:solidFill>
                <a:sym typeface="Symbol" pitchFamily="18" charset="2"/>
              </a:rPr>
              <a:t>Pour protéger la pépinière.</a:t>
            </a:r>
            <a:endParaRPr lang="fr-FR" sz="1200" b="0">
              <a:solidFill>
                <a:srgbClr val="7030A0"/>
              </a:solidFill>
            </a:endParaRPr>
          </a:p>
        </p:txBody>
      </p:sp>
      <p:pic>
        <p:nvPicPr>
          <p:cNvPr id="25" name="Image 16" descr="enSac1_s.jpg">
            <a:extLst>
              <a:ext uri="{FF2B5EF4-FFF2-40B4-BE49-F238E27FC236}">
                <a16:creationId xmlns:a16="http://schemas.microsoft.com/office/drawing/2014/main" id="{692AF712-BC0B-4017-B2B0-26E4DCF3244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40553" y="3516424"/>
            <a:ext cx="7874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17" descr="pot1_s.jpg">
            <a:extLst>
              <a:ext uri="{FF2B5EF4-FFF2-40B4-BE49-F238E27FC236}">
                <a16:creationId xmlns:a16="http://schemas.microsoft.com/office/drawing/2014/main" id="{7CA07262-8402-436D-B0BB-D1D6311F899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32491" y="3516424"/>
            <a:ext cx="7366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19" descr="pots2_s.jpg">
            <a:extLst>
              <a:ext uri="{FF2B5EF4-FFF2-40B4-BE49-F238E27FC236}">
                <a16:creationId xmlns:a16="http://schemas.microsoft.com/office/drawing/2014/main" id="{80B76A7A-311F-49F6-A62E-67063D52742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32491" y="163624"/>
            <a:ext cx="122396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ZoneTexte 20">
            <a:extLst>
              <a:ext uri="{FF2B5EF4-FFF2-40B4-BE49-F238E27FC236}">
                <a16:creationId xmlns:a16="http://schemas.microsoft.com/office/drawing/2014/main" id="{001B987D-A75B-466F-990A-1D75D2031333}"/>
              </a:ext>
            </a:extLst>
          </p:cNvPr>
          <p:cNvSpPr txBox="1">
            <a:spLocks noChangeArrowheads="1"/>
          </p:cNvSpPr>
          <p:nvPr/>
        </p:nvSpPr>
        <p:spPr bwMode="auto">
          <a:xfrm>
            <a:off x="3819378" y="636699"/>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7030A0"/>
                </a:solidFill>
              </a:rPr>
              <a:t>Les graines sont plantés dans des pots ou dans des sacs en plastiques ou en jute </a:t>
            </a:r>
            <a:r>
              <a:rPr lang="fr-FR" sz="1200" b="0">
                <a:solidFill>
                  <a:srgbClr val="7030A0"/>
                </a:solidFill>
                <a:sym typeface="Symbol" pitchFamily="18" charset="2"/>
              </a:rPr>
              <a:t></a:t>
            </a:r>
            <a:endParaRPr lang="fr-FR" sz="1200" b="0">
              <a:solidFill>
                <a:srgbClr val="7030A0"/>
              </a:solidFill>
            </a:endParaRPr>
          </a:p>
        </p:txBody>
      </p:sp>
      <p:sp>
        <p:nvSpPr>
          <p:cNvPr id="33" name="ZoneTexte 21">
            <a:extLst>
              <a:ext uri="{FF2B5EF4-FFF2-40B4-BE49-F238E27FC236}">
                <a16:creationId xmlns:a16="http://schemas.microsoft.com/office/drawing/2014/main" id="{B6E0E037-71C8-4765-8D2F-18B5EAE4793A}"/>
              </a:ext>
            </a:extLst>
          </p:cNvPr>
          <p:cNvSpPr txBox="1">
            <a:spLocks noChangeArrowheads="1"/>
          </p:cNvSpPr>
          <p:nvPr/>
        </p:nvSpPr>
        <p:spPr bwMode="auto">
          <a:xfrm>
            <a:off x="7132491" y="5245212"/>
            <a:ext cx="1728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200" b="0">
                <a:solidFill>
                  <a:srgbClr val="7030A0"/>
                </a:solidFill>
                <a:sym typeface="Symbol" pitchFamily="18" charset="2"/>
              </a:rPr>
              <a:t> </a:t>
            </a:r>
            <a:r>
              <a:rPr lang="fr-FR" sz="1200" b="0">
                <a:solidFill>
                  <a:srgbClr val="7030A0"/>
                </a:solidFill>
              </a:rPr>
              <a:t>Jeunes arbres plantés dans des sacs remplis de terre.</a:t>
            </a:r>
          </a:p>
        </p:txBody>
      </p:sp>
    </p:spTree>
    <p:extLst>
      <p:ext uri="{BB962C8B-B14F-4D97-AF65-F5344CB8AC3E}">
        <p14:creationId xmlns:p14="http://schemas.microsoft.com/office/powerpoint/2010/main" val="541369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a:extLst>
              <a:ext uri="{FF2B5EF4-FFF2-40B4-BE49-F238E27FC236}">
                <a16:creationId xmlns:a16="http://schemas.microsoft.com/office/drawing/2014/main" id="{9BBDDE08-21F8-456E-9B0C-F30C8B1F05F9}"/>
              </a:ext>
            </a:extLst>
          </p:cNvPr>
          <p:cNvSpPr txBox="1">
            <a:spLocks noChangeArrowheads="1"/>
          </p:cNvSpPr>
          <p:nvPr/>
        </p:nvSpPr>
        <p:spPr bwMode="auto">
          <a:xfrm>
            <a:off x="182415" y="152511"/>
            <a:ext cx="89296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err="1">
                <a:solidFill>
                  <a:srgbClr val="660066"/>
                </a:solidFill>
                <a:cs typeface="Arial" charset="0"/>
              </a:rPr>
              <a:t>Pré-requis</a:t>
            </a:r>
            <a:r>
              <a:rPr lang="fr-FR" u="sng" dirty="0">
                <a:solidFill>
                  <a:srgbClr val="660066"/>
                </a:solidFill>
                <a:cs typeface="Arial" charset="0"/>
              </a:rPr>
              <a:t> pour la réussite du projet de reforestation</a:t>
            </a:r>
            <a:endParaRPr lang="fr-FR" sz="2000" b="0" dirty="0">
              <a:solidFill>
                <a:srgbClr val="660066"/>
              </a:solidFill>
              <a:cs typeface="Arial" charset="0"/>
            </a:endParaRPr>
          </a:p>
          <a:p>
            <a:pPr eaLnBrk="1" hangingPunct="1">
              <a:buFont typeface="Symbol" pitchFamily="18" charset="2"/>
              <a:buNone/>
            </a:pPr>
            <a:endParaRPr lang="fr-FR" sz="1600" b="0" dirty="0">
              <a:solidFill>
                <a:srgbClr val="7030A0"/>
              </a:solidFill>
              <a:cs typeface="Arial" charset="0"/>
            </a:endParaRPr>
          </a:p>
          <a:p>
            <a:pPr algn="just" eaLnBrk="1" hangingPunct="1">
              <a:buFont typeface="Symbol" pitchFamily="18" charset="2"/>
              <a:buChar char="Þ"/>
            </a:pPr>
            <a:r>
              <a:rPr lang="fr-FR" sz="1600" b="0" dirty="0">
                <a:solidFill>
                  <a:srgbClr val="7030A0"/>
                </a:solidFill>
                <a:cs typeface="Arial" charset="0"/>
              </a:rPr>
              <a:t>Convaincre et faire que les habitants locaux s’accaparent du projet.</a:t>
            </a:r>
          </a:p>
          <a:p>
            <a:pPr algn="just" eaLnBrk="1" hangingPunct="1">
              <a:buFont typeface="Symbol" pitchFamily="18" charset="2"/>
              <a:buChar char="Þ"/>
            </a:pPr>
            <a:r>
              <a:rPr lang="fr-FR" sz="1600" b="0" dirty="0">
                <a:solidFill>
                  <a:srgbClr val="7030A0"/>
                </a:solidFill>
                <a:cs typeface="Arial" charset="0"/>
              </a:rPr>
              <a:t>Formations et éducation (+ temps, patience et persévérance).</a:t>
            </a:r>
          </a:p>
          <a:p>
            <a:pPr algn="just" eaLnBrk="1" hangingPunct="1">
              <a:buFont typeface="Symbol" pitchFamily="18" charset="2"/>
              <a:buChar char="Þ"/>
            </a:pPr>
            <a:r>
              <a:rPr lang="fr-FR" sz="1600" b="0" dirty="0">
                <a:solidFill>
                  <a:srgbClr val="7030A0"/>
                </a:solidFill>
                <a:cs typeface="Arial" charset="0"/>
              </a:rPr>
              <a:t>Participation et motivation des villageois (et élèves) à la réalisation du projet.</a:t>
            </a:r>
          </a:p>
          <a:p>
            <a:pPr algn="just" eaLnBrk="1" hangingPunct="1">
              <a:buFont typeface="Symbol" pitchFamily="18" charset="2"/>
              <a:buChar char="Þ"/>
            </a:pPr>
            <a:r>
              <a:rPr lang="fr-FR" sz="1600" b="0" dirty="0">
                <a:solidFill>
                  <a:srgbClr val="7030A0"/>
                </a:solidFill>
                <a:cs typeface="Arial" charset="0"/>
              </a:rPr>
              <a:t>Trouver des fonds (constitution d’un dossier, démarchages EU, PNUD …).</a:t>
            </a:r>
          </a:p>
          <a:p>
            <a:pPr algn="just" eaLnBrk="1" hangingPunct="1">
              <a:buFont typeface="Symbol" pitchFamily="18" charset="2"/>
              <a:buChar char="Þ"/>
            </a:pPr>
            <a:r>
              <a:rPr lang="fr-FR" sz="1600" b="0" dirty="0">
                <a:solidFill>
                  <a:srgbClr val="7030A0"/>
                </a:solidFill>
                <a:cs typeface="Arial" charset="0"/>
              </a:rPr>
              <a:t>Protection des plans contre les herbivores (ovins, bovins) &amp; parasites et ravageurs, maladies.</a:t>
            </a:r>
          </a:p>
          <a:p>
            <a:pPr algn="just" eaLnBrk="1" hangingPunct="1">
              <a:buFont typeface="Symbol" pitchFamily="18" charset="2"/>
              <a:buChar char="Þ"/>
            </a:pPr>
            <a:r>
              <a:rPr lang="fr-FR" sz="1600" b="0" dirty="0">
                <a:solidFill>
                  <a:srgbClr val="7030A0"/>
                </a:solidFill>
                <a:cs typeface="Arial" charset="0"/>
              </a:rPr>
              <a:t>Irrigation (+pompes?) / =&gt; techniques de fertilisations naturelles des sols.</a:t>
            </a:r>
          </a:p>
        </p:txBody>
      </p:sp>
      <p:graphicFrame>
        <p:nvGraphicFramePr>
          <p:cNvPr id="5" name="Group 50">
            <a:extLst>
              <a:ext uri="{FF2B5EF4-FFF2-40B4-BE49-F238E27FC236}">
                <a16:creationId xmlns:a16="http://schemas.microsoft.com/office/drawing/2014/main" id="{770FE37B-9CAB-4738-90EB-C79AE5CC777A}"/>
              </a:ext>
            </a:extLst>
          </p:cNvPr>
          <p:cNvGraphicFramePr>
            <a:graphicFrameLocks noGrp="1"/>
          </p:cNvGraphicFramePr>
          <p:nvPr>
            <p:extLst>
              <p:ext uri="{D42A27DB-BD31-4B8C-83A1-F6EECF244321}">
                <p14:modId xmlns:p14="http://schemas.microsoft.com/office/powerpoint/2010/main" val="3856320324"/>
              </p:ext>
            </p:extLst>
          </p:nvPr>
        </p:nvGraphicFramePr>
        <p:xfrm>
          <a:off x="182415" y="2367073"/>
          <a:ext cx="8715375" cy="3522663"/>
        </p:xfrm>
        <a:graphic>
          <a:graphicData uri="http://schemas.openxmlformats.org/drawingml/2006/table">
            <a:tbl>
              <a:tblPr/>
              <a:tblGrid>
                <a:gridCol w="1743075">
                  <a:extLst>
                    <a:ext uri="{9D8B030D-6E8A-4147-A177-3AD203B41FA5}">
                      <a16:colId xmlns:a16="http://schemas.microsoft.com/office/drawing/2014/main" val="20000"/>
                    </a:ext>
                  </a:extLst>
                </a:gridCol>
                <a:gridCol w="1743075">
                  <a:extLst>
                    <a:ext uri="{9D8B030D-6E8A-4147-A177-3AD203B41FA5}">
                      <a16:colId xmlns:a16="http://schemas.microsoft.com/office/drawing/2014/main" val="20001"/>
                    </a:ext>
                  </a:extLst>
                </a:gridCol>
                <a:gridCol w="1743075">
                  <a:extLst>
                    <a:ext uri="{9D8B030D-6E8A-4147-A177-3AD203B41FA5}">
                      <a16:colId xmlns:a16="http://schemas.microsoft.com/office/drawing/2014/main" val="20002"/>
                    </a:ext>
                  </a:extLst>
                </a:gridCol>
                <a:gridCol w="1743075">
                  <a:extLst>
                    <a:ext uri="{9D8B030D-6E8A-4147-A177-3AD203B41FA5}">
                      <a16:colId xmlns:a16="http://schemas.microsoft.com/office/drawing/2014/main" val="20003"/>
                    </a:ext>
                  </a:extLst>
                </a:gridCol>
                <a:gridCol w="1743075">
                  <a:extLst>
                    <a:ext uri="{9D8B030D-6E8A-4147-A177-3AD203B41FA5}">
                      <a16:colId xmlns:a16="http://schemas.microsoft.com/office/drawing/2014/main" val="20004"/>
                    </a:ext>
                  </a:extLst>
                </a:gridCol>
              </a:tblGrid>
              <a:tr h="11669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alibri" pitchFamily="34" charset="0"/>
                        </a:rPr>
                        <a:t>pépinière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Calibri" pitchFamily="34" charset="0"/>
                        </a:rPr>
                        <a:t>pépinière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Calibri" pitchFamily="34" charset="0"/>
                        </a:rPr>
                        <a:t>citerne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Calibri" pitchFamily="34" charset="0"/>
                        </a:rPr>
                        <a:t>irrigation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alibri" pitchFamily="34" charset="0"/>
                        </a:rPr>
                        <a:t>Irrigation (ici tuyaux)</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669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Calibri" pitchFamily="34" charset="0"/>
                        </a:rPr>
                        <a:t>Muret pierre sèche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Calibri" pitchFamily="34" charset="0"/>
                        </a:rPr>
                        <a:t>Mur</a:t>
                      </a: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Calibri" pitchFamily="34" charset="0"/>
                        </a:rPr>
                        <a:t>en torchis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Calibri" pitchFamily="34" charset="0"/>
                        </a:rPr>
                        <a:t>puits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Calibri" pitchFamily="34" charset="0"/>
                        </a:rPr>
                        <a:t>puits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Calibri" pitchFamily="34" charset="0"/>
                        </a:rPr>
                        <a:t>Irrig. goutte à goutte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8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Calibri" pitchFamily="34" charset="0"/>
                        </a:rPr>
                        <a:t>Education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Calibri" pitchFamily="34" charset="0"/>
                        </a:rPr>
                        <a:t>arrosage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Calibri" pitchFamily="34" charset="0"/>
                        </a:rPr>
                        <a:t>Purin d’orties (sert de répulsif &amp; d’engrais)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Calibri" pitchFamily="34" charset="0"/>
                        </a:rPr>
                        <a:t>Paillage organique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Calibri" pitchFamily="34" charset="0"/>
                        </a:rPr>
                        <a:t>Compostage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7" name="Image 6" descr="images1.jpg">
            <a:extLst>
              <a:ext uri="{FF2B5EF4-FFF2-40B4-BE49-F238E27FC236}">
                <a16:creationId xmlns:a16="http://schemas.microsoft.com/office/drawing/2014/main" id="{4B9206F8-B094-4AE4-B31B-357AA8F3D73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165" y="2438511"/>
            <a:ext cx="1143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7" descr="education1.jpg">
            <a:extLst>
              <a:ext uri="{FF2B5EF4-FFF2-40B4-BE49-F238E27FC236}">
                <a16:creationId xmlns:a16="http://schemas.microsoft.com/office/drawing/2014/main" id="{66D64EBB-EECD-493B-88E1-C86E841A4E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65" y="4795948"/>
            <a:ext cx="10715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8" descr="citerne1.jpg">
            <a:extLst>
              <a:ext uri="{FF2B5EF4-FFF2-40B4-BE49-F238E27FC236}">
                <a16:creationId xmlns:a16="http://schemas.microsoft.com/office/drawing/2014/main" id="{1D23DAC6-AC75-44CE-BC3F-1C7BEF5F89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4290" y="2438511"/>
            <a:ext cx="927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9" descr="irrigation1.jpg">
            <a:extLst>
              <a:ext uri="{FF2B5EF4-FFF2-40B4-BE49-F238E27FC236}">
                <a16:creationId xmlns:a16="http://schemas.microsoft.com/office/drawing/2014/main" id="{0C2000FB-C198-4CF0-8B0E-7B6A679A904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4540" y="2438511"/>
            <a:ext cx="10588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0" descr="irrigation2.jpg">
            <a:extLst>
              <a:ext uri="{FF2B5EF4-FFF2-40B4-BE49-F238E27FC236}">
                <a16:creationId xmlns:a16="http://schemas.microsoft.com/office/drawing/2014/main" id="{7233D0E2-22C0-4AB4-9E46-2EBBFCB78DB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0477" y="2509948"/>
            <a:ext cx="10366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1" descr="muret3.jpg">
            <a:extLst>
              <a:ext uri="{FF2B5EF4-FFF2-40B4-BE49-F238E27FC236}">
                <a16:creationId xmlns:a16="http://schemas.microsoft.com/office/drawing/2014/main" id="{E52DDDA8-E3C3-4CD4-B39A-3FE76E54BCD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165" y="3652948"/>
            <a:ext cx="1044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12" descr="images2.jpg">
            <a:extLst>
              <a:ext uri="{FF2B5EF4-FFF2-40B4-BE49-F238E27FC236}">
                <a16:creationId xmlns:a16="http://schemas.microsoft.com/office/drawing/2014/main" id="{5A8F0EBA-A95A-4A86-9083-E5F6E717964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9790" y="3581511"/>
            <a:ext cx="7699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13" descr="puits2.jpg">
            <a:extLst>
              <a:ext uri="{FF2B5EF4-FFF2-40B4-BE49-F238E27FC236}">
                <a16:creationId xmlns:a16="http://schemas.microsoft.com/office/drawing/2014/main" id="{B756C625-4D9B-48C6-84F1-DA3DCCB649B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40040" y="3581511"/>
            <a:ext cx="7524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14" descr="puits.jpg">
            <a:extLst>
              <a:ext uri="{FF2B5EF4-FFF2-40B4-BE49-F238E27FC236}">
                <a16:creationId xmlns:a16="http://schemas.microsoft.com/office/drawing/2014/main" id="{14823425-E1CE-42E5-9D72-821C31B9A84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0227" y="3652948"/>
            <a:ext cx="10953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15" descr="arrosageGoutteAGoutte.jpg">
            <a:extLst>
              <a:ext uri="{FF2B5EF4-FFF2-40B4-BE49-F238E27FC236}">
                <a16:creationId xmlns:a16="http://schemas.microsoft.com/office/drawing/2014/main" id="{4AAECBB0-35F2-4377-B3AE-E8176857321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69040" y="3581511"/>
            <a:ext cx="10890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16" descr="pepiniere2.jpg">
            <a:extLst>
              <a:ext uri="{FF2B5EF4-FFF2-40B4-BE49-F238E27FC236}">
                <a16:creationId xmlns:a16="http://schemas.microsoft.com/office/drawing/2014/main" id="{31D37926-4F4A-42CF-9AC1-219690B706C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25540" y="2438511"/>
            <a:ext cx="1028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17" descr="arrosage.jpg">
            <a:extLst>
              <a:ext uri="{FF2B5EF4-FFF2-40B4-BE49-F238E27FC236}">
                <a16:creationId xmlns:a16="http://schemas.microsoft.com/office/drawing/2014/main" id="{D4C8CE7C-4525-4FF3-97E7-C5C56FF68A2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68352" y="4795948"/>
            <a:ext cx="8223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18" descr="purinOrtie.jpg">
            <a:extLst>
              <a:ext uri="{FF2B5EF4-FFF2-40B4-BE49-F238E27FC236}">
                <a16:creationId xmlns:a16="http://schemas.microsoft.com/office/drawing/2014/main" id="{587FAFEF-3666-4BB4-AAF5-3C0B2E2D5B6C}"/>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68602" y="4795948"/>
            <a:ext cx="10445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 19" descr="paillage.jpg">
            <a:extLst>
              <a:ext uri="{FF2B5EF4-FFF2-40B4-BE49-F238E27FC236}">
                <a16:creationId xmlns:a16="http://schemas.microsoft.com/office/drawing/2014/main" id="{A88DB20F-A2ED-4E96-BE3D-BE239671936F}"/>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83102" y="4724511"/>
            <a:ext cx="1044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 20" descr="compost.jpg">
            <a:extLst>
              <a:ext uri="{FF2B5EF4-FFF2-40B4-BE49-F238E27FC236}">
                <a16:creationId xmlns:a16="http://schemas.microsoft.com/office/drawing/2014/main" id="{786A25C2-519F-4CF3-8C77-40A3FA060953}"/>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69040" y="4795948"/>
            <a:ext cx="10715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028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7">
            <a:extLst>
              <a:ext uri="{FF2B5EF4-FFF2-40B4-BE49-F238E27FC236}">
                <a16:creationId xmlns:a16="http://schemas.microsoft.com/office/drawing/2014/main" id="{928C2492-6A0B-4D55-ADF3-1CE209118E4C}"/>
              </a:ext>
            </a:extLst>
          </p:cNvPr>
          <p:cNvSpPr txBox="1">
            <a:spLocks noChangeArrowheads="1"/>
          </p:cNvSpPr>
          <p:nvPr/>
        </p:nvSpPr>
        <p:spPr bwMode="auto">
          <a:xfrm>
            <a:off x="168756" y="127591"/>
            <a:ext cx="11197449"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rgbClr val="6600CC"/>
                </a:solidFill>
              </a:rPr>
              <a:t>Techniques d ’amélioration naturelle de la fertilité des sols à utiliser </a:t>
            </a:r>
          </a:p>
          <a:p>
            <a:pPr eaLnBrk="1" hangingPunct="1"/>
            <a:r>
              <a:rPr lang="fr-FR" b="0" dirty="0">
                <a:solidFill>
                  <a:srgbClr val="6600CC"/>
                </a:solidFill>
              </a:rPr>
              <a:t>(si nécessaire).</a:t>
            </a:r>
          </a:p>
          <a:p>
            <a:pPr eaLnBrk="1" hangingPunct="1"/>
            <a:endParaRPr lang="fr-FR" b="0" dirty="0">
              <a:solidFill>
                <a:srgbClr val="6600CC"/>
              </a:solidFill>
            </a:endParaRPr>
          </a:p>
          <a:p>
            <a:pPr eaLnBrk="1" hangingPunct="1">
              <a:buFont typeface="Arial" charset="0"/>
              <a:buChar char="•"/>
            </a:pPr>
            <a:r>
              <a:rPr lang="fr-FR" b="0" dirty="0">
                <a:solidFill>
                  <a:srgbClr val="6600CC"/>
                </a:solidFill>
              </a:rPr>
              <a:t>Fumier, compost, déchet organiques, crottes..</a:t>
            </a:r>
          </a:p>
          <a:p>
            <a:pPr eaLnBrk="1" hangingPunct="1">
              <a:buFont typeface="Arial" charset="0"/>
              <a:buChar char="•"/>
            </a:pPr>
            <a:r>
              <a:rPr lang="fr-FR" b="0" dirty="0">
                <a:solidFill>
                  <a:srgbClr val="6600CC"/>
                </a:solidFill>
              </a:rPr>
              <a:t>Semi-direct (fertilisation utilisant comme allié la microfaune du sol, pas de labour, enfouissement plante couvre-sol servant d’engrais vert, préparation du sol).</a:t>
            </a:r>
          </a:p>
          <a:p>
            <a:pPr eaLnBrk="1" hangingPunct="1">
              <a:buFont typeface="Arial" charset="0"/>
              <a:buChar char="•"/>
            </a:pPr>
            <a:r>
              <a:rPr lang="fr-FR" b="0" dirty="0">
                <a:solidFill>
                  <a:srgbClr val="6600CC"/>
                </a:solidFill>
              </a:rPr>
              <a:t>Enfouissement charbon de bois dans le sol (technique de la terra </a:t>
            </a:r>
            <a:r>
              <a:rPr lang="fr-FR" b="0" dirty="0" err="1">
                <a:solidFill>
                  <a:srgbClr val="6600CC"/>
                </a:solidFill>
              </a:rPr>
              <a:t>preta</a:t>
            </a:r>
            <a:r>
              <a:rPr lang="fr-FR" b="0" dirty="0">
                <a:solidFill>
                  <a:srgbClr val="6600CC"/>
                </a:solidFill>
              </a:rPr>
              <a:t>).</a:t>
            </a:r>
          </a:p>
          <a:p>
            <a:pPr eaLnBrk="1" hangingPunct="1">
              <a:buFont typeface="Arial" charset="0"/>
              <a:buChar char="•"/>
            </a:pPr>
            <a:r>
              <a:rPr lang="fr-FR" b="0" dirty="0">
                <a:solidFill>
                  <a:srgbClr val="6600CC"/>
                </a:solidFill>
              </a:rPr>
              <a:t>Technique africaine du </a:t>
            </a:r>
            <a:r>
              <a:rPr lang="fr-FR" b="0" i="1" dirty="0" err="1">
                <a:solidFill>
                  <a:srgbClr val="6600CC"/>
                </a:solidFill>
              </a:rPr>
              <a:t>zaï</a:t>
            </a:r>
            <a:r>
              <a:rPr lang="fr-FR" b="0" dirty="0">
                <a:solidFill>
                  <a:srgbClr val="6600CC"/>
                </a:solidFill>
              </a:rPr>
              <a:t> (apport déchets organiques,  termites, limons éoliens …).</a:t>
            </a:r>
          </a:p>
          <a:p>
            <a:pPr eaLnBrk="1" hangingPunct="1"/>
            <a:endParaRPr lang="fr-FR" b="0" u="sng" dirty="0">
              <a:solidFill>
                <a:srgbClr val="6600CC"/>
              </a:solidFill>
            </a:endParaRPr>
          </a:p>
          <a:p>
            <a:pPr algn="just" eaLnBrk="1" hangingPunct="1"/>
            <a:r>
              <a:rPr lang="fr-FR" u="sng" dirty="0">
                <a:solidFill>
                  <a:srgbClr val="FF0000"/>
                </a:solidFill>
              </a:rPr>
              <a:t>Le problème des pestes végétales</a:t>
            </a:r>
          </a:p>
          <a:p>
            <a:pPr algn="just" eaLnBrk="1" hangingPunct="1"/>
            <a:endParaRPr lang="fr-FR" b="0" dirty="0">
              <a:solidFill>
                <a:srgbClr val="FF0000"/>
              </a:solidFill>
            </a:endParaRPr>
          </a:p>
          <a:p>
            <a:pPr algn="just" eaLnBrk="1" hangingPunct="1"/>
            <a:r>
              <a:rPr lang="fr-FR" b="0" dirty="0">
                <a:solidFill>
                  <a:srgbClr val="FF0000"/>
                </a:solidFill>
              </a:rPr>
              <a:t>Certains arbres _ eucalyptus, ailantes, bambous géants, robiniers … _ peuvent être suffisamment proliférant pour faire une concurrence dangereuse aux espèces locales, tuant la </a:t>
            </a:r>
            <a:r>
              <a:rPr lang="fr-FR" b="0" i="1" dirty="0">
                <a:solidFill>
                  <a:srgbClr val="FF0000"/>
                </a:solidFill>
              </a:rPr>
              <a:t>biodiversité</a:t>
            </a:r>
            <a:r>
              <a:rPr lang="fr-FR" b="0" dirty="0">
                <a:solidFill>
                  <a:srgbClr val="FF0000"/>
                </a:solidFill>
              </a:rPr>
              <a:t> locale (à l’image de la </a:t>
            </a:r>
            <a:r>
              <a:rPr lang="fr-FR" b="0" i="1" dirty="0">
                <a:solidFill>
                  <a:srgbClr val="FF0000"/>
                </a:solidFill>
              </a:rPr>
              <a:t>jacinthe d</a:t>
            </a:r>
            <a:r>
              <a:rPr lang="fr-FR" b="0" dirty="0">
                <a:solidFill>
                  <a:srgbClr val="FF0000"/>
                </a:solidFill>
              </a:rPr>
              <a:t>’eau _ voir ci-dessous). Donc, il faut bien réfléchir avant d’introduire de nouvelles espèces sur un territoire ou dans un pays donné. </a:t>
            </a:r>
            <a:r>
              <a:rPr lang="fr-FR" b="0" i="1" dirty="0">
                <a:solidFill>
                  <a:srgbClr val="FF0000"/>
                </a:solidFill>
              </a:rPr>
              <a:t>Nous privilégierons toujours les espèces locales (indigènes), avant d’en introduire des nouvelles.</a:t>
            </a:r>
          </a:p>
          <a:p>
            <a:pPr algn="just" eaLnBrk="1" hangingPunct="1"/>
            <a:r>
              <a:rPr lang="fr-FR" b="0" dirty="0">
                <a:solidFill>
                  <a:srgbClr val="FF0000"/>
                </a:solidFill>
              </a:rPr>
              <a:t>On appelle ces espèces, </a:t>
            </a:r>
            <a:r>
              <a:rPr lang="fr-FR" b="0" i="1" dirty="0">
                <a:solidFill>
                  <a:srgbClr val="FF0000"/>
                </a:solidFill>
              </a:rPr>
              <a:t>espèces invasives</a:t>
            </a:r>
            <a:r>
              <a:rPr lang="fr-FR" b="0" dirty="0">
                <a:solidFill>
                  <a:srgbClr val="FF0000"/>
                </a:solidFill>
              </a:rPr>
              <a:t>,</a:t>
            </a:r>
          </a:p>
          <a:p>
            <a:pPr algn="just" eaLnBrk="1" hangingPunct="1"/>
            <a:r>
              <a:rPr lang="fr-FR" b="0" i="1" dirty="0">
                <a:solidFill>
                  <a:srgbClr val="FF0000"/>
                </a:solidFill>
              </a:rPr>
              <a:t>envahissantes</a:t>
            </a:r>
            <a:r>
              <a:rPr lang="fr-FR" b="0" dirty="0">
                <a:solidFill>
                  <a:srgbClr val="FF0000"/>
                </a:solidFill>
              </a:rPr>
              <a:t> ou « </a:t>
            </a:r>
            <a:r>
              <a:rPr lang="fr-FR" b="0" i="1" dirty="0">
                <a:solidFill>
                  <a:srgbClr val="FF0000"/>
                </a:solidFill>
              </a:rPr>
              <a:t>pestes végétales</a:t>
            </a:r>
            <a:r>
              <a:rPr lang="fr-FR" b="0" dirty="0">
                <a:solidFill>
                  <a:srgbClr val="FF0000"/>
                </a:solidFill>
              </a:rPr>
              <a:t> ».</a:t>
            </a:r>
          </a:p>
        </p:txBody>
      </p:sp>
      <p:pic>
        <p:nvPicPr>
          <p:cNvPr id="5" name="Picture 17" descr="JacyntheEau">
            <a:extLst>
              <a:ext uri="{FF2B5EF4-FFF2-40B4-BE49-F238E27FC236}">
                <a16:creationId xmlns:a16="http://schemas.microsoft.com/office/drawing/2014/main" id="{434AEE29-3A35-45BF-86A3-337F85936F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6768" y="4842318"/>
            <a:ext cx="1511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
            <a:extLst>
              <a:ext uri="{FF2B5EF4-FFF2-40B4-BE49-F238E27FC236}">
                <a16:creationId xmlns:a16="http://schemas.microsoft.com/office/drawing/2014/main" id="{C7192BC7-31BF-4BFB-B8AB-F6B78985BA5A}"/>
              </a:ext>
            </a:extLst>
          </p:cNvPr>
          <p:cNvSpPr txBox="1">
            <a:spLocks noChangeArrowheads="1"/>
          </p:cNvSpPr>
          <p:nvPr/>
        </p:nvSpPr>
        <p:spPr bwMode="auto">
          <a:xfrm>
            <a:off x="7441093" y="4842318"/>
            <a:ext cx="15303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100" b="0">
                <a:solidFill>
                  <a:schemeClr val="folHlink"/>
                </a:solidFill>
                <a:sym typeface="Symbol" pitchFamily="18" charset="2"/>
              </a:rPr>
              <a:t></a:t>
            </a:r>
            <a:r>
              <a:rPr lang="fr-FR" sz="1100" b="0">
                <a:solidFill>
                  <a:schemeClr val="folHlink"/>
                </a:solidFill>
              </a:rPr>
              <a:t> La jacinthe d’eau est le modèle ou le paradigme de la dangereuse « peste végétale ».</a:t>
            </a:r>
          </a:p>
        </p:txBody>
      </p:sp>
    </p:spTree>
    <p:extLst>
      <p:ext uri="{BB962C8B-B14F-4D97-AF65-F5344CB8AC3E}">
        <p14:creationId xmlns:p14="http://schemas.microsoft.com/office/powerpoint/2010/main" val="925849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3" descr="CarteDeforestationForetEstMadagascar.jpg">
            <a:extLst>
              <a:ext uri="{FF2B5EF4-FFF2-40B4-BE49-F238E27FC236}">
                <a16:creationId xmlns:a16="http://schemas.microsoft.com/office/drawing/2014/main" id="{B5C7B83E-0E2E-479D-9E14-459FBB86F6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669" y="957854"/>
            <a:ext cx="4214813" cy="51133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7" name="ZoneTexte 4">
            <a:extLst>
              <a:ext uri="{FF2B5EF4-FFF2-40B4-BE49-F238E27FC236}">
                <a16:creationId xmlns:a16="http://schemas.microsoft.com/office/drawing/2014/main" id="{AAAB0308-B686-4CA3-B17C-2FD498FEA632}"/>
              </a:ext>
            </a:extLst>
          </p:cNvPr>
          <p:cNvSpPr txBox="1">
            <a:spLocks noChangeArrowheads="1"/>
          </p:cNvSpPr>
          <p:nvPr/>
        </p:nvSpPr>
        <p:spPr bwMode="auto">
          <a:xfrm>
            <a:off x="344894" y="427629"/>
            <a:ext cx="54711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buFont typeface="Symbol" pitchFamily="18" charset="2"/>
              <a:buNone/>
            </a:pPr>
            <a:r>
              <a:rPr lang="fr-FR" sz="1000" b="0" dirty="0">
                <a:solidFill>
                  <a:srgbClr val="6600CC"/>
                </a:solidFill>
              </a:rPr>
              <a:t>Carte de l'extension de la foret pluviale de l'Est de Madagascar au fin du temps. Source : </a:t>
            </a:r>
            <a:r>
              <a:rPr lang="en-US" sz="1000" b="0" i="1" dirty="0">
                <a:solidFill>
                  <a:srgbClr val="6600CC"/>
                </a:solidFill>
              </a:rPr>
              <a:t>Deforestation history of the eastern rain forest of Madagascar from satellite images. </a:t>
            </a:r>
            <a:r>
              <a:rPr lang="en-US" sz="1000" b="0" dirty="0">
                <a:solidFill>
                  <a:srgbClr val="6600CC"/>
                </a:solidFill>
              </a:rPr>
              <a:t>Glen M. Green &amp; Robert W. Sussman, Science, Apr. 13, 1990. </a:t>
            </a:r>
            <a:r>
              <a:rPr lang="en-US" sz="1000" b="0" dirty="0">
                <a:solidFill>
                  <a:srgbClr val="6600CC"/>
                </a:solidFill>
                <a:cs typeface="Arial" charset="0"/>
              </a:rPr>
              <a:t>↓</a:t>
            </a:r>
          </a:p>
        </p:txBody>
      </p:sp>
      <p:sp>
        <p:nvSpPr>
          <p:cNvPr id="19" name="ZoneTexte 7">
            <a:extLst>
              <a:ext uri="{FF2B5EF4-FFF2-40B4-BE49-F238E27FC236}">
                <a16:creationId xmlns:a16="http://schemas.microsoft.com/office/drawing/2014/main" id="{244AD3C1-4EFA-4AF8-B60D-7151FB7E833F}"/>
              </a:ext>
            </a:extLst>
          </p:cNvPr>
          <p:cNvSpPr txBox="1">
            <a:spLocks noChangeArrowheads="1"/>
          </p:cNvSpPr>
          <p:nvPr/>
        </p:nvSpPr>
        <p:spPr bwMode="auto">
          <a:xfrm>
            <a:off x="466504" y="80285"/>
            <a:ext cx="30251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400" u="sng" dirty="0">
                <a:solidFill>
                  <a:srgbClr val="7030A0"/>
                </a:solidFill>
              </a:rPr>
              <a:t>La déforestation à Madagascar: </a:t>
            </a:r>
          </a:p>
          <a:p>
            <a:pPr eaLnBrk="1" hangingPunct="1"/>
            <a:endParaRPr lang="fr-FR" sz="1200" b="0" dirty="0"/>
          </a:p>
        </p:txBody>
      </p:sp>
      <p:pic>
        <p:nvPicPr>
          <p:cNvPr id="21" name="Picture 11" descr="CarteDeforestationEstMadagascar_s1">
            <a:extLst>
              <a:ext uri="{FF2B5EF4-FFF2-40B4-BE49-F238E27FC236}">
                <a16:creationId xmlns:a16="http://schemas.microsoft.com/office/drawing/2014/main" id="{B2EB3072-3198-4D88-9D0E-847E8834D3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4844" y="427629"/>
            <a:ext cx="395605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2">
            <a:extLst>
              <a:ext uri="{FF2B5EF4-FFF2-40B4-BE49-F238E27FC236}">
                <a16:creationId xmlns:a16="http://schemas.microsoft.com/office/drawing/2014/main" id="{226A0F3A-1E55-4D6C-9FD4-6AADB4AD0122}"/>
              </a:ext>
            </a:extLst>
          </p:cNvPr>
          <p:cNvSpPr txBox="1">
            <a:spLocks noChangeArrowheads="1"/>
          </p:cNvSpPr>
          <p:nvPr/>
        </p:nvSpPr>
        <p:spPr bwMode="auto">
          <a:xfrm>
            <a:off x="5274082" y="1784941"/>
            <a:ext cx="2290762" cy="248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buFont typeface="Symbol" pitchFamily="18" charset="2"/>
              <a:buNone/>
            </a:pPr>
            <a:r>
              <a:rPr lang="fr-FR" sz="1200" b="0" dirty="0">
                <a:solidFill>
                  <a:srgbClr val="6600CC"/>
                </a:solidFill>
                <a:hlinkClick r:id="rId4"/>
              </a:rPr>
              <a:t>Evolution de la </a:t>
            </a:r>
          </a:p>
          <a:p>
            <a:pPr eaLnBrk="1" hangingPunct="1">
              <a:buFont typeface="Symbol" pitchFamily="18" charset="2"/>
              <a:buNone/>
            </a:pPr>
            <a:r>
              <a:rPr lang="fr-FR" sz="1200" b="0" dirty="0">
                <a:solidFill>
                  <a:srgbClr val="6600CC"/>
                </a:solidFill>
                <a:hlinkClick r:id="rId4"/>
              </a:rPr>
              <a:t>couverture forestière </a:t>
            </a:r>
          </a:p>
          <a:p>
            <a:pPr eaLnBrk="1" hangingPunct="1">
              <a:buFont typeface="Symbol" pitchFamily="18" charset="2"/>
              <a:buNone/>
            </a:pPr>
            <a:r>
              <a:rPr lang="fr-FR" sz="1200" b="0" dirty="0">
                <a:solidFill>
                  <a:srgbClr val="6600CC"/>
                </a:solidFill>
                <a:hlinkClick r:id="rId4"/>
              </a:rPr>
              <a:t>en 2000/20005</a:t>
            </a:r>
            <a:r>
              <a:rPr lang="fr-FR" sz="1200" b="0" dirty="0">
                <a:solidFill>
                  <a:srgbClr val="6600CC"/>
                </a:solidFill>
              </a:rPr>
              <a:t> </a:t>
            </a:r>
          </a:p>
          <a:p>
            <a:pPr eaLnBrk="1" hangingPunct="1">
              <a:buFont typeface="Symbol" pitchFamily="18" charset="2"/>
              <a:buNone/>
            </a:pPr>
            <a:r>
              <a:rPr lang="fr-FR" sz="1200" b="0" dirty="0">
                <a:solidFill>
                  <a:srgbClr val="6600CC"/>
                </a:solidFill>
              </a:rPr>
              <a:t>de la région </a:t>
            </a:r>
          </a:p>
          <a:p>
            <a:pPr eaLnBrk="1" hangingPunct="1">
              <a:buFont typeface="Symbol" pitchFamily="18" charset="2"/>
              <a:buNone/>
            </a:pPr>
            <a:r>
              <a:rPr lang="fr-FR" sz="1200" b="0" dirty="0">
                <a:solidFill>
                  <a:srgbClr val="6600CC"/>
                </a:solidFill>
              </a:rPr>
              <a:t>d'</a:t>
            </a:r>
            <a:r>
              <a:rPr lang="fr-FR" sz="1200" b="0" dirty="0" err="1">
                <a:solidFill>
                  <a:srgbClr val="6600CC"/>
                </a:solidFill>
              </a:rPr>
              <a:t>alaotra</a:t>
            </a:r>
            <a:r>
              <a:rPr lang="fr-FR" sz="1200" b="0" dirty="0">
                <a:solidFill>
                  <a:srgbClr val="6600CC"/>
                </a:solidFill>
              </a:rPr>
              <a:t> </a:t>
            </a:r>
            <a:r>
              <a:rPr lang="fr-FR" sz="1200" b="0" dirty="0" err="1">
                <a:solidFill>
                  <a:srgbClr val="6600CC"/>
                </a:solidFill>
              </a:rPr>
              <a:t>Mangoro</a:t>
            </a:r>
            <a:r>
              <a:rPr lang="fr-FR" sz="1200" b="0" dirty="0">
                <a:solidFill>
                  <a:srgbClr val="6600CC"/>
                </a:solidFill>
              </a:rPr>
              <a:t> </a:t>
            </a:r>
          </a:p>
          <a:p>
            <a:pPr eaLnBrk="1" hangingPunct="1">
              <a:buFont typeface="Symbol" pitchFamily="18" charset="2"/>
              <a:buNone/>
            </a:pPr>
            <a:r>
              <a:rPr lang="fr-FR" sz="1200" b="0" dirty="0">
                <a:solidFill>
                  <a:srgbClr val="6600CC"/>
                </a:solidFill>
              </a:rPr>
              <a:t>(Est de Madagascar) </a:t>
            </a:r>
          </a:p>
          <a:p>
            <a:pPr eaLnBrk="1" hangingPunct="1">
              <a:buFont typeface="Symbol" pitchFamily="18" charset="2"/>
              <a:buNone/>
            </a:pPr>
            <a:endParaRPr lang="fr-FR" sz="800" b="0" dirty="0">
              <a:solidFill>
                <a:srgbClr val="6600CC"/>
              </a:solidFill>
            </a:endParaRPr>
          </a:p>
          <a:p>
            <a:pPr eaLnBrk="1" hangingPunct="1">
              <a:buFont typeface="Symbol" pitchFamily="18" charset="2"/>
              <a:buNone/>
            </a:pPr>
            <a:endParaRPr lang="fr-FR" sz="1000" b="0" dirty="0">
              <a:solidFill>
                <a:srgbClr val="6600CC"/>
              </a:solidFill>
            </a:endParaRPr>
          </a:p>
          <a:p>
            <a:pPr eaLnBrk="1" hangingPunct="1">
              <a:buFont typeface="Symbol" pitchFamily="18" charset="2"/>
              <a:buNone/>
            </a:pPr>
            <a:r>
              <a:rPr lang="fr-FR" sz="1000" b="0" dirty="0">
                <a:solidFill>
                  <a:srgbClr val="6600CC"/>
                </a:solidFill>
              </a:rPr>
              <a:t>Source : </a:t>
            </a:r>
          </a:p>
          <a:p>
            <a:pPr eaLnBrk="1" hangingPunct="1">
              <a:buFont typeface="Symbol" pitchFamily="18" charset="2"/>
              <a:buNone/>
            </a:pPr>
            <a:r>
              <a:rPr lang="fr-FR" sz="1000" b="0" dirty="0">
                <a:hlinkClick r:id="rId5"/>
              </a:rPr>
              <a:t>www.pnae.mg/ie/alaotra.htm</a:t>
            </a:r>
            <a:endParaRPr lang="fr-FR" sz="1000" b="0" dirty="0"/>
          </a:p>
          <a:p>
            <a:pPr eaLnBrk="1" hangingPunct="1">
              <a:buFont typeface="Symbol" pitchFamily="18" charset="2"/>
              <a:buNone/>
            </a:pPr>
            <a:endParaRPr lang="fr-FR" sz="1200" dirty="0">
              <a:solidFill>
                <a:srgbClr val="FF0000"/>
              </a:solidFill>
            </a:endParaRPr>
          </a:p>
          <a:p>
            <a:pPr eaLnBrk="1" hangingPunct="1">
              <a:buFont typeface="Symbol" pitchFamily="18" charset="2"/>
              <a:buNone/>
            </a:pPr>
            <a:r>
              <a:rPr lang="fr-FR" sz="1200" dirty="0">
                <a:solidFill>
                  <a:srgbClr val="FF0000"/>
                </a:solidFill>
              </a:rPr>
              <a:t>En rouge, les zones </a:t>
            </a:r>
          </a:p>
          <a:p>
            <a:pPr eaLnBrk="1" hangingPunct="1">
              <a:buFont typeface="Symbol" pitchFamily="18" charset="2"/>
              <a:buNone/>
            </a:pPr>
            <a:r>
              <a:rPr lang="fr-FR" sz="1200" dirty="0">
                <a:solidFill>
                  <a:srgbClr val="FF0000"/>
                </a:solidFill>
              </a:rPr>
              <a:t>déforestée </a:t>
            </a:r>
            <a:r>
              <a:rPr lang="fr-FR" sz="1200" dirty="0">
                <a:solidFill>
                  <a:srgbClr val="FF0000"/>
                </a:solidFill>
                <a:cs typeface="Arial" charset="0"/>
              </a:rPr>
              <a:t>→</a:t>
            </a:r>
          </a:p>
          <a:p>
            <a:pPr eaLnBrk="1" hangingPunct="1"/>
            <a:endParaRPr lang="fr-FR" sz="800" b="0" dirty="0"/>
          </a:p>
        </p:txBody>
      </p:sp>
    </p:spTree>
    <p:extLst>
      <p:ext uri="{BB962C8B-B14F-4D97-AF65-F5344CB8AC3E}">
        <p14:creationId xmlns:p14="http://schemas.microsoft.com/office/powerpoint/2010/main" val="3867153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7B3AFDD3-F376-4174-B48B-A8F5925102D4}"/>
              </a:ext>
            </a:extLst>
          </p:cNvPr>
          <p:cNvSpPr txBox="1">
            <a:spLocks noChangeArrowheads="1"/>
          </p:cNvSpPr>
          <p:nvPr/>
        </p:nvSpPr>
        <p:spPr bwMode="auto">
          <a:xfrm>
            <a:off x="221142" y="158897"/>
            <a:ext cx="891222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chemeClr val="folHlink"/>
                </a:solidFill>
              </a:rPr>
              <a:t>Précautions à prendre au lancement d’un projet de reforestation</a:t>
            </a:r>
          </a:p>
          <a:p>
            <a:pPr algn="just" eaLnBrk="1" hangingPunct="1"/>
            <a:r>
              <a:rPr lang="fr-FR" sz="1600" b="0" dirty="0">
                <a:solidFill>
                  <a:schemeClr val="folHlink"/>
                </a:solidFill>
              </a:rPr>
              <a:t>De nombreux paramètres influencent la réussite ou l’échec d’un tel projet :</a:t>
            </a:r>
          </a:p>
          <a:p>
            <a:pPr algn="just" eaLnBrk="1" hangingPunct="1"/>
            <a:r>
              <a:rPr lang="fr-FR" sz="1600" b="0" dirty="0">
                <a:solidFill>
                  <a:schemeClr val="folHlink"/>
                </a:solidFill>
              </a:rPr>
              <a:t>Le climat (régime pluviométrique, ensoleillement, vent, hygrométrie…), nature du sol, sa pente, la possibilité d’irriguer, les prédateurs et parasites, l’adaptation des espèces ou non aux conditions locales (climat, sol ..), la réceptivité et la capacité de la population locale &amp; d’autres acteurs impliqués, à travailler sur le projet, les spécificités culturelles locales …</a:t>
            </a:r>
          </a:p>
          <a:p>
            <a:pPr algn="just" eaLnBrk="1" hangingPunct="1"/>
            <a:endParaRPr lang="fr-FR" sz="1600" b="0" dirty="0">
              <a:solidFill>
                <a:schemeClr val="folHlink"/>
              </a:solidFill>
            </a:endParaRPr>
          </a:p>
        </p:txBody>
      </p:sp>
      <p:pic>
        <p:nvPicPr>
          <p:cNvPr id="5" name="Image 5" descr="pepinieresJeunesPousses.jpg">
            <a:extLst>
              <a:ext uri="{FF2B5EF4-FFF2-40B4-BE49-F238E27FC236}">
                <a16:creationId xmlns:a16="http://schemas.microsoft.com/office/drawing/2014/main" id="{BF99C3C4-1C4A-4427-82F8-9F29E81E4ED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555" y="1903560"/>
            <a:ext cx="12858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reforetation3.JPG">
            <a:extLst>
              <a:ext uri="{FF2B5EF4-FFF2-40B4-BE49-F238E27FC236}">
                <a16:creationId xmlns:a16="http://schemas.microsoft.com/office/drawing/2014/main" id="{9D30FE0B-F3EE-4606-A8D1-66FC96D533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242" y="3903810"/>
            <a:ext cx="207486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7" descr="pepinieres1.jpg">
            <a:extLst>
              <a:ext uri="{FF2B5EF4-FFF2-40B4-BE49-F238E27FC236}">
                <a16:creationId xmlns:a16="http://schemas.microsoft.com/office/drawing/2014/main" id="{63D49215-D3AB-49DF-A3B9-922DC99856B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5305" y="1903560"/>
            <a:ext cx="16430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9" descr="reforestation2.JPG">
            <a:extLst>
              <a:ext uri="{FF2B5EF4-FFF2-40B4-BE49-F238E27FC236}">
                <a16:creationId xmlns:a16="http://schemas.microsoft.com/office/drawing/2014/main" id="{4246590E-23D1-410D-8EB2-E81A46CB93F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8305" y="3546622"/>
            <a:ext cx="1658937"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0" descr="reforestation05.jpg">
            <a:extLst>
              <a:ext uri="{FF2B5EF4-FFF2-40B4-BE49-F238E27FC236}">
                <a16:creationId xmlns:a16="http://schemas.microsoft.com/office/drawing/2014/main" id="{B36D3DA4-84BE-4C49-8AB3-9818BEEA2EC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117" y="4046685"/>
            <a:ext cx="22860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1">
            <a:extLst>
              <a:ext uri="{FF2B5EF4-FFF2-40B4-BE49-F238E27FC236}">
                <a16:creationId xmlns:a16="http://schemas.microsoft.com/office/drawing/2014/main" id="{8935AB2D-9A8B-4F40-B953-277BB125A5A7}"/>
              </a:ext>
            </a:extLst>
          </p:cNvPr>
          <p:cNvSpPr txBox="1">
            <a:spLocks noChangeArrowheads="1"/>
          </p:cNvSpPr>
          <p:nvPr/>
        </p:nvSpPr>
        <p:spPr bwMode="auto">
          <a:xfrm>
            <a:off x="1632430" y="3189435"/>
            <a:ext cx="1285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200" b="0">
                <a:solidFill>
                  <a:srgbClr val="6600CC"/>
                </a:solidFill>
              </a:rPr>
              <a:t>Faire participer</a:t>
            </a:r>
          </a:p>
          <a:p>
            <a:pPr algn="just" eaLnBrk="1" hangingPunct="1"/>
            <a:r>
              <a:rPr lang="fr-FR" sz="1200" b="0">
                <a:solidFill>
                  <a:srgbClr val="6600CC"/>
                </a:solidFill>
              </a:rPr>
              <a:t>Les enfants permet de les sensibiliser.</a:t>
            </a:r>
          </a:p>
        </p:txBody>
      </p:sp>
      <p:sp>
        <p:nvSpPr>
          <p:cNvPr id="17" name="ZoneTexte 12">
            <a:extLst>
              <a:ext uri="{FF2B5EF4-FFF2-40B4-BE49-F238E27FC236}">
                <a16:creationId xmlns:a16="http://schemas.microsoft.com/office/drawing/2014/main" id="{5A942C88-E93C-4D0A-85A4-7760B88E8053}"/>
              </a:ext>
            </a:extLst>
          </p:cNvPr>
          <p:cNvSpPr txBox="1">
            <a:spLocks noChangeArrowheads="1"/>
          </p:cNvSpPr>
          <p:nvPr/>
        </p:nvSpPr>
        <p:spPr bwMode="auto">
          <a:xfrm>
            <a:off x="4704242" y="5475435"/>
            <a:ext cx="2068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000" b="0">
                <a:solidFill>
                  <a:srgbClr val="6600CC"/>
                </a:solidFill>
                <a:hlinkClick r:id="rId7"/>
              </a:rPr>
              <a:t>http://weblet.environnement.org</a:t>
            </a:r>
            <a:r>
              <a:rPr lang="fr-FR" sz="1000" b="0">
                <a:solidFill>
                  <a:srgbClr val="6600CC"/>
                </a:solidFill>
              </a:rPr>
              <a:t> </a:t>
            </a:r>
            <a:r>
              <a:rPr lang="fr-FR" b="0"/>
              <a:t> </a:t>
            </a:r>
          </a:p>
        </p:txBody>
      </p:sp>
      <p:pic>
        <p:nvPicPr>
          <p:cNvPr id="19" name="Image 13" descr="refo2.jpg">
            <a:extLst>
              <a:ext uri="{FF2B5EF4-FFF2-40B4-BE49-F238E27FC236}">
                <a16:creationId xmlns:a16="http://schemas.microsoft.com/office/drawing/2014/main" id="{50F8E564-2C12-45BA-8ECF-731E3DD71D9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89805" y="1903560"/>
            <a:ext cx="128587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14" descr="hpim1489_red.jpg">
            <a:extLst>
              <a:ext uri="{FF2B5EF4-FFF2-40B4-BE49-F238E27FC236}">
                <a16:creationId xmlns:a16="http://schemas.microsoft.com/office/drawing/2014/main" id="{64874CE9-6A73-45D3-8E7F-E56EA99E694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47367" y="3760935"/>
            <a:ext cx="2286000"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15" descr="carteplanta.jpg">
            <a:extLst>
              <a:ext uri="{FF2B5EF4-FFF2-40B4-BE49-F238E27FC236}">
                <a16:creationId xmlns:a16="http://schemas.microsoft.com/office/drawing/2014/main" id="{C9FE6A2D-E824-4BC1-BE77-F6B8396523F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47430" y="1760685"/>
            <a:ext cx="1255712"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ZoneTexte 16">
            <a:extLst>
              <a:ext uri="{FF2B5EF4-FFF2-40B4-BE49-F238E27FC236}">
                <a16:creationId xmlns:a16="http://schemas.microsoft.com/office/drawing/2014/main" id="{45F0F478-981E-4239-8543-0BDED1BC0A3C}"/>
              </a:ext>
            </a:extLst>
          </p:cNvPr>
          <p:cNvSpPr txBox="1">
            <a:spLocks noChangeArrowheads="1"/>
          </p:cNvSpPr>
          <p:nvPr/>
        </p:nvSpPr>
        <p:spPr bwMode="auto">
          <a:xfrm>
            <a:off x="7275992" y="5546872"/>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000" b="0">
                <a:solidFill>
                  <a:srgbClr val="6600CC"/>
                </a:solidFill>
                <a:hlinkClick r:id="rId11"/>
              </a:rPr>
              <a:t>http://arpcv.free.fr</a:t>
            </a:r>
            <a:r>
              <a:rPr lang="fr-FR" sz="1000" b="0">
                <a:solidFill>
                  <a:srgbClr val="6600CC"/>
                </a:solidFill>
              </a:rPr>
              <a:t> </a:t>
            </a:r>
          </a:p>
        </p:txBody>
      </p:sp>
      <p:pic>
        <p:nvPicPr>
          <p:cNvPr id="27" name="Image 17" descr="replantation1.jpg">
            <a:extLst>
              <a:ext uri="{FF2B5EF4-FFF2-40B4-BE49-F238E27FC236}">
                <a16:creationId xmlns:a16="http://schemas.microsoft.com/office/drawing/2014/main" id="{79E4AECC-ECAB-45C2-BAD2-3DE3F23BC8A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89992" y="1832122"/>
            <a:ext cx="21082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396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A93971AA-1DE7-4B82-892D-0D6DA3D4E8DC}"/>
              </a:ext>
            </a:extLst>
          </p:cNvPr>
          <p:cNvSpPr txBox="1">
            <a:spLocks noChangeArrowheads="1"/>
          </p:cNvSpPr>
          <p:nvPr/>
        </p:nvSpPr>
        <p:spPr bwMode="auto">
          <a:xfrm>
            <a:off x="199878" y="95102"/>
            <a:ext cx="99329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chemeClr val="folHlink"/>
                </a:solidFill>
              </a:rPr>
              <a:t>Précautions à prendre au lancement d’un projet de reforestation</a:t>
            </a:r>
          </a:p>
          <a:p>
            <a:pPr eaLnBrk="1" hangingPunct="1"/>
            <a:r>
              <a:rPr lang="fr-FR" b="0" dirty="0">
                <a:solidFill>
                  <a:schemeClr val="folHlink"/>
                </a:solidFill>
              </a:rPr>
              <a:t>(suite)</a:t>
            </a:r>
          </a:p>
          <a:p>
            <a:pPr algn="just" eaLnBrk="1" hangingPunct="1"/>
            <a:r>
              <a:rPr lang="fr-FR" sz="1600" b="0" dirty="0">
                <a:solidFill>
                  <a:schemeClr val="folHlink"/>
                </a:solidFill>
              </a:rPr>
              <a:t>Faire participer les habitants au projet :</a:t>
            </a:r>
          </a:p>
          <a:p>
            <a:pPr algn="just" eaLnBrk="1" hangingPunct="1">
              <a:buFont typeface="Arial" charset="0"/>
              <a:buChar char="•"/>
            </a:pPr>
            <a:r>
              <a:rPr lang="fr-FR" sz="1600" b="0" dirty="0">
                <a:solidFill>
                  <a:schemeClr val="folHlink"/>
                </a:solidFill>
              </a:rPr>
              <a:t>Pour éviter, par exemple, les jalousies voire les « vengeances » _ qui peuvent conduire, par exemple, à ce que les habitants brûlent la forêt cultivée ou la forêt primaire, mise en place par le gouvernement, les ONG etc. _, il faut que :</a:t>
            </a:r>
          </a:p>
          <a:p>
            <a:pPr algn="just" eaLnBrk="1" hangingPunct="1">
              <a:buFont typeface="Arial" charset="0"/>
              <a:buChar char="•"/>
            </a:pPr>
            <a:endParaRPr lang="fr-FR" sz="1600" b="0" dirty="0">
              <a:solidFill>
                <a:schemeClr val="folHlink"/>
              </a:solidFill>
            </a:endParaRPr>
          </a:p>
          <a:p>
            <a:pPr algn="just" eaLnBrk="1" hangingPunct="1">
              <a:buFont typeface="Arial" charset="0"/>
              <a:buChar char="•"/>
            </a:pPr>
            <a:r>
              <a:rPr lang="fr-FR" sz="1600" b="0" dirty="0">
                <a:solidFill>
                  <a:schemeClr val="folHlink"/>
                </a:solidFill>
              </a:rPr>
              <a:t>Les habitants soient, si possible, propriétaires et/ou gestionnaires de la forêt cultivée, ainsi que de la forêt primaire à protéger ou soient les acteurs concernés et impliqués par ces actions (ayant leur mot à dire, dans un cadre démocratique),</a:t>
            </a:r>
          </a:p>
          <a:p>
            <a:pPr algn="just" eaLnBrk="1" hangingPunct="1">
              <a:buFont typeface="Arial" charset="0"/>
              <a:buChar char="•"/>
            </a:pPr>
            <a:r>
              <a:rPr lang="fr-FR" sz="1600" b="0" dirty="0">
                <a:solidFill>
                  <a:schemeClr val="folHlink"/>
                </a:solidFill>
              </a:rPr>
              <a:t>Que leur niveau de vie soit amélioré par le projet (que par exemple, le projet leur apporte des sources d’entrées d’argent … _ avec la vente de bois, d’huiles essentielles, de produits de la forêt, extraits « parcimonieusement » ou raisonnablement de la forêt, dans le cadre d’une gestion durable des ressources de la forêt …).</a:t>
            </a:r>
          </a:p>
          <a:p>
            <a:pPr algn="just" eaLnBrk="1" hangingPunct="1">
              <a:buFont typeface="Arial" charset="0"/>
              <a:buChar char="•"/>
            </a:pPr>
            <a:r>
              <a:rPr lang="fr-FR" sz="1600" b="0" dirty="0">
                <a:solidFill>
                  <a:schemeClr val="folHlink"/>
                </a:solidFill>
              </a:rPr>
              <a:t>Les convaincre de se tourner vers d’autres techniques plus efficaces, plus écologiques (que par ex. la culture sur brûlis) comme le </a:t>
            </a:r>
            <a:r>
              <a:rPr lang="fr-FR" sz="1600" dirty="0">
                <a:solidFill>
                  <a:schemeClr val="folHlink"/>
                </a:solidFill>
              </a:rPr>
              <a:t>semis direct</a:t>
            </a:r>
            <a:r>
              <a:rPr lang="fr-FR" sz="1600" b="0" dirty="0">
                <a:solidFill>
                  <a:schemeClr val="folHlink"/>
                </a:solidFill>
              </a:rPr>
              <a:t>, (que la cuisson ou le chauffage au bois) avec l’autocuiseur solaire (si cela est possible, si le coût de la solution alternative est peu  élevée  …).</a:t>
            </a:r>
          </a:p>
          <a:p>
            <a:pPr algn="just" eaLnBrk="1" hangingPunct="1">
              <a:buFont typeface="Arial" charset="0"/>
              <a:buChar char="•"/>
            </a:pPr>
            <a:r>
              <a:rPr lang="fr-FR" sz="1600" b="0" dirty="0">
                <a:solidFill>
                  <a:schemeClr val="folHlink"/>
                </a:solidFill>
              </a:rPr>
              <a:t>Tenir compte de spécificités locales _ telles que la tradition du brûlis des herbes pour tuer parasites mortels pour le bétail, celle des voleurs de bétails brûlant la forêt, pour y faire une herbe jeune appréciée du bétail (ici nous citons des exemples de faits se produisant dans le sud de Madagascar) …</a:t>
            </a:r>
          </a:p>
        </p:txBody>
      </p:sp>
    </p:spTree>
    <p:extLst>
      <p:ext uri="{BB962C8B-B14F-4D97-AF65-F5344CB8AC3E}">
        <p14:creationId xmlns:p14="http://schemas.microsoft.com/office/powerpoint/2010/main" val="4094670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04C9B625-707D-42C5-9D9C-94A9E16FC2A7}"/>
              </a:ext>
            </a:extLst>
          </p:cNvPr>
          <p:cNvSpPr txBox="1">
            <a:spLocks noChangeArrowheads="1"/>
          </p:cNvSpPr>
          <p:nvPr/>
        </p:nvSpPr>
        <p:spPr bwMode="auto">
          <a:xfrm>
            <a:off x="221143" y="0"/>
            <a:ext cx="10730392"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chemeClr val="folHlink"/>
                </a:solidFill>
              </a:rPr>
              <a:t>Précautions à prendre lors d’un projet de reforestation (suite)</a:t>
            </a:r>
            <a:endParaRPr lang="fr-FR" b="0" dirty="0">
              <a:solidFill>
                <a:schemeClr val="folHlink"/>
              </a:solidFill>
            </a:endParaRPr>
          </a:p>
          <a:p>
            <a:pPr eaLnBrk="1" hangingPunct="1"/>
            <a:endParaRPr lang="fr-FR" sz="1600" b="0" dirty="0">
              <a:solidFill>
                <a:srgbClr val="FF0000"/>
              </a:solidFill>
            </a:endParaRPr>
          </a:p>
          <a:p>
            <a:pPr eaLnBrk="1" hangingPunct="1"/>
            <a:r>
              <a:rPr lang="fr-FR" sz="1600" b="0" u="sng" dirty="0">
                <a:solidFill>
                  <a:srgbClr val="FF0000"/>
                </a:solidFill>
              </a:rPr>
              <a:t>Echec des politiques de lutte contre la déforestation à Madagascar </a:t>
            </a:r>
            <a:r>
              <a:rPr lang="fr-FR" sz="1600" b="0" dirty="0">
                <a:solidFill>
                  <a:srgbClr val="FF0000"/>
                </a:solidFill>
              </a:rPr>
              <a:t>: </a:t>
            </a:r>
          </a:p>
          <a:p>
            <a:pPr algn="just" eaLnBrk="1" hangingPunct="1"/>
            <a:endParaRPr lang="fr-FR" sz="1400" b="0" u="sng" dirty="0">
              <a:solidFill>
                <a:srgbClr val="FF0000"/>
              </a:solidFill>
            </a:endParaRPr>
          </a:p>
          <a:p>
            <a:pPr algn="just" eaLnBrk="1" hangingPunct="1"/>
            <a:r>
              <a:rPr lang="fr-FR" sz="1400" b="0" u="sng" dirty="0">
                <a:solidFill>
                  <a:srgbClr val="FF0000"/>
                </a:solidFill>
              </a:rPr>
              <a:t>Causes de la déforestation</a:t>
            </a:r>
            <a:r>
              <a:rPr lang="fr-FR" sz="1400" b="0" dirty="0">
                <a:solidFill>
                  <a:srgbClr val="FF0000"/>
                </a:solidFill>
              </a:rPr>
              <a:t> : Culture sur brûlis, charbonnage (production de charbon de bois)…</a:t>
            </a:r>
          </a:p>
          <a:p>
            <a:pPr algn="just" eaLnBrk="1" hangingPunct="1"/>
            <a:endParaRPr lang="fr-FR" sz="1400" b="0" dirty="0">
              <a:solidFill>
                <a:srgbClr val="FF0000"/>
              </a:solidFill>
            </a:endParaRPr>
          </a:p>
          <a:p>
            <a:pPr algn="just" eaLnBrk="1" hangingPunct="1"/>
            <a:r>
              <a:rPr lang="fr-FR" sz="1400" b="0" dirty="0">
                <a:solidFill>
                  <a:srgbClr val="FF0000"/>
                </a:solidFill>
              </a:rPr>
              <a:t>A) 80 à 85% de l’énergie utilisée pour le chauffage, la cuisson, l’éclairage &amp; l’électrification étant fournies par le bois =&gt; Le charbonnage contribue à la déforestation, le long des routes, près des villes… </a:t>
            </a:r>
          </a:p>
          <a:p>
            <a:pPr algn="just" eaLnBrk="1" hangingPunct="1"/>
            <a:endParaRPr lang="fr-FR" sz="1400" b="0" dirty="0">
              <a:solidFill>
                <a:srgbClr val="FF0000"/>
              </a:solidFill>
            </a:endParaRPr>
          </a:p>
          <a:p>
            <a:pPr algn="just" eaLnBrk="1" hangingPunct="1"/>
            <a:r>
              <a:rPr lang="fr-FR" sz="1400" b="0" dirty="0">
                <a:solidFill>
                  <a:srgbClr val="FF0000"/>
                </a:solidFill>
              </a:rPr>
              <a:t>B) dans l’esprit des paysans pauvres, le problème de déforestation aurait été « inventé » par le colonisateur occidental pour justifier sa politique forestière répressive que continue le gouvernement actuel =&gt; donc négation générale de l’ampleur du phénomène pourtant bien réel et </a:t>
            </a:r>
            <a:r>
              <a:rPr lang="fr-FR" sz="1400" dirty="0">
                <a:solidFill>
                  <a:srgbClr val="FF0000"/>
                </a:solidFill>
              </a:rPr>
              <a:t>une désobéissance civile des paysans </a:t>
            </a:r>
            <a:r>
              <a:rPr lang="fr-FR" sz="1400" b="0" dirty="0">
                <a:solidFill>
                  <a:srgbClr val="FF0000"/>
                </a:solidFill>
              </a:rPr>
              <a:t>: 1) pour éviter les arrestations, il mettent alors le feu aux forêts, la nuit, 2) pour être entendus sur leurs conditions de vie, ils occupent des terres dans les forêts (dans forêts de l’est …), 3) coupes pour le charbonnage en pleine forêt, pour ne pas être vus, 4) feux dans les forêts, par les voleurs de zébus, pour les y cacher et avoir de l’herbe jeune.</a:t>
            </a:r>
          </a:p>
          <a:p>
            <a:pPr algn="just" eaLnBrk="1" hangingPunct="1"/>
            <a:endParaRPr lang="fr-FR" sz="1400" b="0" dirty="0">
              <a:solidFill>
                <a:srgbClr val="FF0000"/>
              </a:solidFill>
            </a:endParaRPr>
          </a:p>
          <a:p>
            <a:pPr algn="just" eaLnBrk="1" hangingPunct="1"/>
            <a:r>
              <a:rPr lang="fr-FR" sz="1400" b="0" dirty="0">
                <a:solidFill>
                  <a:srgbClr val="FF0000"/>
                </a:solidFill>
              </a:rPr>
              <a:t>C) feux de savanes (qui se propagent aux forêts), en fin de saison sèche, a) pour avoir de jeunes pousses d’herbes vertes tendres plus appréciée par les zébus que l’herbe sèche, b) pour tuer les tiques (</a:t>
            </a:r>
            <a:r>
              <a:rPr lang="fr-FR" sz="1400" b="0" dirty="0" err="1">
                <a:solidFill>
                  <a:srgbClr val="FF0000"/>
                </a:solidFill>
              </a:rPr>
              <a:t>tapak’ahitsy</a:t>
            </a:r>
            <a:r>
              <a:rPr lang="fr-FR" sz="1400" b="0" dirty="0">
                <a:solidFill>
                  <a:srgbClr val="FF0000"/>
                </a:solidFill>
              </a:rPr>
              <a:t>) du zébu (vecteur d’une bactérie mortelle, la </a:t>
            </a:r>
            <a:r>
              <a:rPr lang="fr-FR" sz="1400" b="0" i="1" dirty="0" err="1">
                <a:solidFill>
                  <a:srgbClr val="FF0000"/>
                </a:solidFill>
              </a:rPr>
              <a:t>cowdriose</a:t>
            </a:r>
            <a:r>
              <a:rPr lang="fr-FR" sz="1400" b="0" dirty="0">
                <a:solidFill>
                  <a:srgbClr val="FF0000"/>
                </a:solidFill>
              </a:rPr>
              <a:t>) car pas de solution alternative proposée ou enseignée par le gouvernement (il existe bien des solutions biologiques (°) et médicamenteuses _ </a:t>
            </a:r>
            <a:r>
              <a:rPr lang="fr-FR" sz="1400" b="0" i="1" dirty="0">
                <a:solidFill>
                  <a:srgbClr val="6600CC"/>
                </a:solidFill>
              </a:rPr>
              <a:t>antibiotiques telles que tétracyclines notamment l'</a:t>
            </a:r>
            <a:r>
              <a:rPr lang="fr-FR" sz="1400" b="0" i="1" dirty="0" err="1">
                <a:solidFill>
                  <a:srgbClr val="6600CC"/>
                </a:solidFill>
              </a:rPr>
              <a:t>oxytétracycline</a:t>
            </a:r>
            <a:r>
              <a:rPr lang="fr-FR" sz="1400" b="0" i="1" dirty="0">
                <a:solidFill>
                  <a:srgbClr val="6600CC"/>
                </a:solidFill>
              </a:rPr>
              <a:t> injectable</a:t>
            </a:r>
            <a:r>
              <a:rPr lang="fr-FR" sz="1400" b="0" dirty="0"/>
              <a:t> _</a:t>
            </a:r>
            <a:r>
              <a:rPr lang="fr-FR" sz="1400" b="0" dirty="0">
                <a:solidFill>
                  <a:srgbClr val="FF0000"/>
                </a:solidFill>
              </a:rPr>
              <a:t>, mais pas d’argent. Par contre, il n’existe pas de vaccin. Quand à la </a:t>
            </a:r>
            <a:r>
              <a:rPr lang="fr-FR" sz="1400" b="0" dirty="0">
                <a:solidFill>
                  <a:srgbClr val="6600CC"/>
                </a:solidFill>
              </a:rPr>
              <a:t>solution de prairies cultivées avec pesticides</a:t>
            </a:r>
            <a:r>
              <a:rPr lang="fr-FR" sz="1400" b="0" dirty="0">
                <a:solidFill>
                  <a:srgbClr val="FF0000"/>
                </a:solidFill>
              </a:rPr>
              <a:t>, elle demande de l’argent, plus de travail, est moins écologique et demande un certain niveau d’éducation ...).</a:t>
            </a:r>
          </a:p>
          <a:p>
            <a:pPr algn="just" eaLnBrk="1" hangingPunct="1"/>
            <a:r>
              <a:rPr lang="fr-FR" sz="1400" b="0" dirty="0">
                <a:solidFill>
                  <a:srgbClr val="6600CC"/>
                </a:solidFill>
              </a:rPr>
              <a:t>(°) telle que la lutte contre les tiques : lutte chimique, lutte agronomique (destruction des refuges, plantes répulsives), lutte biologique (prédateurs des vecteurs : oiseaux, fourmis), </a:t>
            </a:r>
            <a:r>
              <a:rPr lang="fr-FR" sz="1400" b="0" dirty="0" err="1">
                <a:solidFill>
                  <a:srgbClr val="6600CC"/>
                </a:solidFill>
              </a:rPr>
              <a:t>détiquage</a:t>
            </a:r>
            <a:r>
              <a:rPr lang="fr-FR" sz="1400" b="0" dirty="0">
                <a:solidFill>
                  <a:srgbClr val="6600CC"/>
                </a:solidFill>
              </a:rPr>
              <a:t> manuel régulier des bêtes.</a:t>
            </a:r>
          </a:p>
        </p:txBody>
      </p:sp>
    </p:spTree>
    <p:extLst>
      <p:ext uri="{BB962C8B-B14F-4D97-AF65-F5344CB8AC3E}">
        <p14:creationId xmlns:p14="http://schemas.microsoft.com/office/powerpoint/2010/main" val="837363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AD2BFD8C-CD13-412C-8A50-C563AAC9C67C}"/>
              </a:ext>
            </a:extLst>
          </p:cNvPr>
          <p:cNvSpPr txBox="1">
            <a:spLocks noChangeArrowheads="1"/>
          </p:cNvSpPr>
          <p:nvPr/>
        </p:nvSpPr>
        <p:spPr bwMode="auto">
          <a:xfrm>
            <a:off x="263672" y="169530"/>
            <a:ext cx="10411415"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chemeClr val="folHlink"/>
                </a:solidFill>
              </a:rPr>
              <a:t>Précautions à prendre lors d’un projet de reforestation (suite)</a:t>
            </a:r>
          </a:p>
          <a:p>
            <a:pPr eaLnBrk="1" hangingPunct="1"/>
            <a:endParaRPr lang="fr-FR" b="0" dirty="0">
              <a:solidFill>
                <a:schemeClr val="folHlink"/>
              </a:solidFill>
            </a:endParaRPr>
          </a:p>
          <a:p>
            <a:pPr eaLnBrk="1" hangingPunct="1"/>
            <a:r>
              <a:rPr lang="fr-FR" b="0" u="sng" dirty="0">
                <a:solidFill>
                  <a:srgbClr val="FF0000"/>
                </a:solidFill>
              </a:rPr>
              <a:t>Echec des politiques de lutte contre la déforestation à Madagascar (suite) </a:t>
            </a:r>
            <a:r>
              <a:rPr lang="fr-FR" b="0" dirty="0">
                <a:solidFill>
                  <a:srgbClr val="FF0000"/>
                </a:solidFill>
              </a:rPr>
              <a:t>: </a:t>
            </a:r>
          </a:p>
          <a:p>
            <a:pPr algn="just" eaLnBrk="1" hangingPunct="1"/>
            <a:endParaRPr lang="fr-FR" sz="1600" b="0" dirty="0">
              <a:solidFill>
                <a:srgbClr val="FF0000"/>
              </a:solidFill>
            </a:endParaRPr>
          </a:p>
          <a:p>
            <a:pPr algn="just" eaLnBrk="1" hangingPunct="1"/>
            <a:r>
              <a:rPr lang="fr-FR" sz="1400" b="0" dirty="0">
                <a:solidFill>
                  <a:srgbClr val="FF0000"/>
                </a:solidFill>
              </a:rPr>
              <a:t>D) A cause de l’aide internationale, les discours officiels empruntent les points de vue occidentaux sur la déforestation mais, dans les faits, </a:t>
            </a:r>
            <a:r>
              <a:rPr lang="fr-FR" sz="1400" dirty="0">
                <a:solidFill>
                  <a:srgbClr val="FF0000"/>
                </a:solidFill>
              </a:rPr>
              <a:t>pas de vraie volonté politique sincère</a:t>
            </a:r>
            <a:r>
              <a:rPr lang="fr-FR" sz="1400" b="0" dirty="0">
                <a:solidFill>
                  <a:srgbClr val="FF0000"/>
                </a:solidFill>
              </a:rPr>
              <a:t> (pas de formations dans les écoles ou au niveau de la télévision nationale ou d’une télévision scolaire, pas d’agronomes « au pieds » nus pour enseigner nouvelles techniques aux paysans). </a:t>
            </a:r>
          </a:p>
          <a:p>
            <a:pPr algn="just" eaLnBrk="1" hangingPunct="1"/>
            <a:endParaRPr lang="fr-FR" sz="1400" b="0" dirty="0">
              <a:solidFill>
                <a:srgbClr val="FF0000"/>
              </a:solidFill>
            </a:endParaRPr>
          </a:p>
          <a:p>
            <a:pPr algn="just" eaLnBrk="1" hangingPunct="1"/>
            <a:r>
              <a:rPr lang="fr-FR" sz="1400" b="0" dirty="0">
                <a:solidFill>
                  <a:srgbClr val="FF0000"/>
                </a:solidFill>
              </a:rPr>
              <a:t>E)  Les politiques détournent plus de la moitié de l’aide internationale aux paysans destinée à la protection de la biodiversité malgache. Les </a:t>
            </a:r>
            <a:r>
              <a:rPr lang="fr-FR" sz="1400" dirty="0">
                <a:solidFill>
                  <a:srgbClr val="FF0000"/>
                </a:solidFill>
              </a:rPr>
              <a:t>autorités sont complices de la déforestation</a:t>
            </a:r>
            <a:r>
              <a:rPr lang="fr-FR" sz="1400" b="0" dirty="0">
                <a:solidFill>
                  <a:srgbClr val="FF0000"/>
                </a:solidFill>
              </a:rPr>
              <a:t>, en particulier pour la coupe illégale des bois précieux dans les réserves protégées. </a:t>
            </a:r>
          </a:p>
          <a:p>
            <a:pPr algn="just" eaLnBrk="1" hangingPunct="1"/>
            <a:r>
              <a:rPr lang="fr-FR" sz="1400" b="0" dirty="0">
                <a:solidFill>
                  <a:srgbClr val="FF0000"/>
                </a:solidFill>
              </a:rPr>
              <a:t>(Source : </a:t>
            </a:r>
            <a:r>
              <a:rPr lang="fr-FR" sz="1400" b="0" i="1" dirty="0">
                <a:solidFill>
                  <a:srgbClr val="FF0000"/>
                </a:solidFill>
              </a:rPr>
              <a:t>Les autorités complices de la déforestation, </a:t>
            </a:r>
            <a:r>
              <a:rPr lang="fr-FR" sz="1400" b="0" dirty="0">
                <a:solidFill>
                  <a:srgbClr val="FF0000"/>
                </a:solidFill>
              </a:rPr>
              <a:t>Courrier international, 5 Nov. 2009, </a:t>
            </a:r>
            <a:r>
              <a:rPr lang="fr-FR" sz="1400" b="0" dirty="0">
                <a:solidFill>
                  <a:srgbClr val="FF0000"/>
                </a:solidFill>
                <a:hlinkClick r:id="rId2"/>
              </a:rPr>
              <a:t>http://www.courrierinternational.com/article/2009/11/05/les-autorites-complices-de-la-deforestation</a:t>
            </a:r>
            <a:r>
              <a:rPr lang="fr-FR" sz="1400" b="0" dirty="0">
                <a:solidFill>
                  <a:srgbClr val="FF0000"/>
                </a:solidFill>
              </a:rPr>
              <a:t>).</a:t>
            </a:r>
          </a:p>
          <a:p>
            <a:pPr algn="just" eaLnBrk="1" hangingPunct="1"/>
            <a:endParaRPr lang="fr-FR" sz="1400" b="0" dirty="0">
              <a:solidFill>
                <a:srgbClr val="FF0000"/>
              </a:solidFill>
            </a:endParaRPr>
          </a:p>
          <a:p>
            <a:pPr algn="just" eaLnBrk="1" hangingPunct="1"/>
            <a:r>
              <a:rPr lang="fr-FR" sz="1400" b="0" dirty="0">
                <a:solidFill>
                  <a:srgbClr val="FF0000"/>
                </a:solidFill>
              </a:rPr>
              <a:t>F) La culture sur brûlis ne demande pas d’effort ou d’éducation (la moitié des malgaches étant analphabètes) _ dès qu’une parcelle est épuisée, il suffit de brûler celle d’à côté &amp; l’île est vaste _, contrairement aux techniques alternatives, plus complexes, même pour les plus simples comme le semis-direct. </a:t>
            </a:r>
          </a:p>
          <a:p>
            <a:pPr algn="just" eaLnBrk="1" hangingPunct="1"/>
            <a:r>
              <a:rPr lang="fr-FR" sz="1400" b="0" dirty="0">
                <a:solidFill>
                  <a:srgbClr val="FF0000"/>
                </a:solidFill>
              </a:rPr>
              <a:t>Donc, l’éducation à la protection de l’environnement reste très importante et devrait être commencée dès le plus jeune âge à l’école.</a:t>
            </a:r>
          </a:p>
          <a:p>
            <a:pPr algn="just" eaLnBrk="1" hangingPunct="1"/>
            <a:r>
              <a:rPr lang="fr-FR" sz="1400" b="0" dirty="0">
                <a:solidFill>
                  <a:srgbClr val="990000"/>
                </a:solidFill>
              </a:rPr>
              <a:t>=&gt; Ces explications sont présentées, ici, pour faire comprendre, aux lecteurs, la complexité du problème sur l’île. </a:t>
            </a:r>
            <a:r>
              <a:rPr lang="fr-FR" sz="1400" b="0" i="1" dirty="0">
                <a:solidFill>
                  <a:srgbClr val="990000"/>
                </a:solidFill>
              </a:rPr>
              <a:t>En fait, les solutions existent. L’argent peut se trouver. Mais il manque une véritable volonté politique. D’autant que certaines questions très sensibles (le passé colonial, la corruption), oblige toute « bonne volonté » à avancer lentement _ en « marchant sur des œufs » _, pour gagner la confiance progressivement des villageois bénéficiaires de tel ou tel projet(s) (voir aussi l’annexe 39 sur la culture sur brûlis, à la fin de document, permettant de mieux faire comprendre ce </a:t>
            </a:r>
            <a:r>
              <a:rPr lang="fr-FR" sz="1400" b="0" i="1" dirty="0" err="1">
                <a:solidFill>
                  <a:srgbClr val="990000"/>
                </a:solidFill>
              </a:rPr>
              <a:t>probllème</a:t>
            </a:r>
            <a:r>
              <a:rPr lang="fr-FR" sz="1400" b="0" i="1" dirty="0">
                <a:solidFill>
                  <a:srgbClr val="990000"/>
                </a:solidFill>
              </a:rPr>
              <a:t>).</a:t>
            </a:r>
            <a:r>
              <a:rPr lang="fr-FR" sz="1400" b="0" dirty="0">
                <a:solidFill>
                  <a:srgbClr val="990000"/>
                </a:solidFill>
              </a:rPr>
              <a:t> </a:t>
            </a:r>
          </a:p>
        </p:txBody>
      </p:sp>
    </p:spTree>
    <p:extLst>
      <p:ext uri="{BB962C8B-B14F-4D97-AF65-F5344CB8AC3E}">
        <p14:creationId xmlns:p14="http://schemas.microsoft.com/office/powerpoint/2010/main" val="651606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7AE46DEC-0641-418A-8CF3-AFF23A56D9BF}"/>
              </a:ext>
            </a:extLst>
          </p:cNvPr>
          <p:cNvSpPr txBox="1">
            <a:spLocks noChangeArrowheads="1"/>
          </p:cNvSpPr>
          <p:nvPr/>
        </p:nvSpPr>
        <p:spPr bwMode="auto">
          <a:xfrm>
            <a:off x="189244" y="137633"/>
            <a:ext cx="10134969" cy="558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chemeClr val="folHlink"/>
                </a:solidFill>
              </a:rPr>
              <a:t>Précautions à prendre lors d’un projet de reforestation (suite)</a:t>
            </a:r>
          </a:p>
          <a:p>
            <a:pPr eaLnBrk="1" hangingPunct="1"/>
            <a:endParaRPr lang="fr-FR" sz="1600" b="0" dirty="0">
              <a:solidFill>
                <a:schemeClr val="folHlink"/>
              </a:solidFill>
            </a:endParaRPr>
          </a:p>
          <a:p>
            <a:pPr algn="just" eaLnBrk="1" hangingPunct="1"/>
            <a:r>
              <a:rPr lang="fr-FR" sz="1600" b="0" u="sng" dirty="0">
                <a:solidFill>
                  <a:srgbClr val="FF0000"/>
                </a:solidFill>
              </a:rPr>
              <a:t>Echec à Madagascar</a:t>
            </a:r>
            <a:r>
              <a:rPr lang="fr-FR" sz="1600" b="0" dirty="0">
                <a:solidFill>
                  <a:srgbClr val="FF0000"/>
                </a:solidFill>
              </a:rPr>
              <a:t> (suite): </a:t>
            </a:r>
          </a:p>
          <a:p>
            <a:pPr algn="just" eaLnBrk="1" hangingPunct="1"/>
            <a:endParaRPr lang="fr-FR" sz="1400" b="0" dirty="0">
              <a:solidFill>
                <a:srgbClr val="341AF4"/>
              </a:solidFill>
            </a:endParaRPr>
          </a:p>
          <a:p>
            <a:pPr algn="just" eaLnBrk="1" hangingPunct="1"/>
            <a:r>
              <a:rPr lang="fr-FR" sz="1400" b="0" dirty="0">
                <a:solidFill>
                  <a:srgbClr val="FF0000"/>
                </a:solidFill>
              </a:rPr>
              <a:t>Selon un rapport de la FAO, publié le mardi 15 janvier 2008, Madagascar perdrait 300.000 hectares de forêts naturelles par an et les zones de biodiversité protégée (forêts primaires) ne représenterait que 1,9% de l’ensemble du territoire. Selon ce rapport, 16% du territoire serait couvert de forêts (cultivées et primaires).</a:t>
            </a:r>
          </a:p>
          <a:p>
            <a:pPr algn="just" eaLnBrk="1" hangingPunct="1"/>
            <a:endParaRPr lang="fr-FR" sz="1400" b="0" dirty="0">
              <a:solidFill>
                <a:srgbClr val="FF0000"/>
              </a:solidFill>
            </a:endParaRPr>
          </a:p>
          <a:p>
            <a:pPr algn="just" eaLnBrk="1" hangingPunct="1"/>
            <a:r>
              <a:rPr lang="fr-FR" sz="1400" b="0" dirty="0">
                <a:solidFill>
                  <a:srgbClr val="FF0000"/>
                </a:solidFill>
              </a:rPr>
              <a:t>Or bien des forêts surtout les forêts sèches du sud sont déjà « grignotés » de l’intérieur par les charbonniers pratiquant des clairières. De plus, 2 chercheurs de la NASA utilisant les données satellites AVHRR-LAC &amp; Landsat-MSS ont montré que montrent que 11 pour cent de l'île sont couverts par la forêt, en 1991 (Source : </a:t>
            </a:r>
            <a:r>
              <a:rPr lang="en-US" sz="1400" b="0" i="1" dirty="0">
                <a:solidFill>
                  <a:srgbClr val="FF0000"/>
                </a:solidFill>
              </a:rPr>
              <a:t>AVHRR-LAC estimates of forest area in Madagascar</a:t>
            </a:r>
            <a:r>
              <a:rPr lang="en-US" sz="1400" b="0" dirty="0">
                <a:solidFill>
                  <a:srgbClr val="FF0000"/>
                </a:solidFill>
              </a:rPr>
              <a:t>, 1990, NELSON R. &amp; HORNING N., International journal of remote sensing, 1993, vol. 14, no8, pp. 1463-1475 (1 p.1/2).</a:t>
            </a:r>
          </a:p>
          <a:p>
            <a:pPr algn="just" eaLnBrk="1" hangingPunct="1"/>
            <a:endParaRPr lang="en-US" sz="1400" b="0" dirty="0">
              <a:solidFill>
                <a:srgbClr val="FF0000"/>
              </a:solidFill>
            </a:endParaRPr>
          </a:p>
          <a:p>
            <a:pPr algn="just" eaLnBrk="1" hangingPunct="1"/>
            <a:r>
              <a:rPr lang="fr-FR" sz="1400" b="0" i="1" dirty="0">
                <a:solidFill>
                  <a:srgbClr val="FF0000"/>
                </a:solidFill>
              </a:rPr>
              <a:t>La surface de la forêt primaire pluviale de l'Est est estimée à l'origine à 12,2 millions ha, puis mesuré à 7,6 millions ha en 1950 et à 3,8 millions ha en 1985. Source : </a:t>
            </a:r>
            <a:r>
              <a:rPr lang="en-US" sz="1400" b="0" i="1" dirty="0">
                <a:solidFill>
                  <a:srgbClr val="FF0000"/>
                </a:solidFill>
              </a:rPr>
              <a:t>Deforestation history of the eastern rain forest of Madagascar from satellite images</a:t>
            </a:r>
            <a:r>
              <a:rPr lang="en-US" sz="1400" b="0" dirty="0">
                <a:solidFill>
                  <a:srgbClr val="FF0000"/>
                </a:solidFill>
              </a:rPr>
              <a:t>. Glen M. Green &amp; Robert W. Sussman, Science, New Series, Vol. 248, N° 4952, Apr. 13, 1990, p. 212-215).</a:t>
            </a:r>
          </a:p>
          <a:p>
            <a:pPr algn="just" eaLnBrk="1" hangingPunct="1"/>
            <a:endParaRPr lang="fr-FR" sz="1400" b="0" i="1" dirty="0">
              <a:solidFill>
                <a:srgbClr val="6600CC"/>
              </a:solidFill>
            </a:endParaRPr>
          </a:p>
          <a:p>
            <a:pPr algn="just" eaLnBrk="1" hangingPunct="1"/>
            <a:r>
              <a:rPr lang="fr-FR" sz="1400" b="0" i="1" u="sng" dirty="0">
                <a:solidFill>
                  <a:srgbClr val="6600CC"/>
                </a:solidFill>
              </a:rPr>
              <a:t>Une solution</a:t>
            </a:r>
            <a:r>
              <a:rPr lang="fr-FR" sz="1400" b="0" dirty="0">
                <a:solidFill>
                  <a:srgbClr val="6600CC"/>
                </a:solidFill>
              </a:rPr>
              <a:t> : </a:t>
            </a:r>
            <a:endParaRPr lang="fr-FR" sz="1400" b="0" i="1" u="sng" dirty="0">
              <a:solidFill>
                <a:srgbClr val="6600CC"/>
              </a:solidFill>
            </a:endParaRPr>
          </a:p>
          <a:p>
            <a:pPr algn="just" eaLnBrk="1" hangingPunct="1"/>
            <a:r>
              <a:rPr lang="fr-FR" sz="1400" b="0" i="1" dirty="0">
                <a:solidFill>
                  <a:srgbClr val="6600CC"/>
                </a:solidFill>
              </a:rPr>
              <a:t>=&gt; L’aide de la photographie satellite _ avec les satellites SPOT, les 3 satellites d'observation des ressources terrestres  CBERS permettant d’observer la déforestation de la forêt amazonienne, les satellites AVHRR-LAC &amp; Landsat-MSS etc. _ permettrait, peut-être, de mieux mesurer la déforestation de Madagascar. Car le Brésil a déjà réussi en deux ans à réduire de 52% la déforestation en Amazonie, grâce au système CBERS. Source : </a:t>
            </a:r>
            <a:r>
              <a:rPr lang="fr-FR" sz="1400" b="0" i="1" dirty="0">
                <a:solidFill>
                  <a:srgbClr val="6600CC"/>
                </a:solidFill>
                <a:hlinkClick r:id="rId2"/>
              </a:rPr>
              <a:t>http://news.deforestation-amazonie.org/actu.php?id=208</a:t>
            </a:r>
            <a:r>
              <a:rPr lang="fr-FR" sz="1400" b="0" i="1" dirty="0">
                <a:solidFill>
                  <a:srgbClr val="6600CC"/>
                </a:solidFill>
              </a:rPr>
              <a:t>).</a:t>
            </a:r>
          </a:p>
        </p:txBody>
      </p:sp>
    </p:spTree>
    <p:extLst>
      <p:ext uri="{BB962C8B-B14F-4D97-AF65-F5344CB8AC3E}">
        <p14:creationId xmlns:p14="http://schemas.microsoft.com/office/powerpoint/2010/main" val="3093449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8C7626D-1DE0-49DE-9F36-D71E14762F21}"/>
              </a:ext>
            </a:extLst>
          </p:cNvPr>
          <p:cNvSpPr txBox="1">
            <a:spLocks noChangeArrowheads="1"/>
          </p:cNvSpPr>
          <p:nvPr/>
        </p:nvSpPr>
        <p:spPr bwMode="auto">
          <a:xfrm>
            <a:off x="242408" y="105735"/>
            <a:ext cx="8697913"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chemeClr val="folHlink"/>
                </a:solidFill>
              </a:rPr>
              <a:t>Précautions à prendre lors d’un projet de reforestation (suite)</a:t>
            </a:r>
          </a:p>
          <a:p>
            <a:pPr eaLnBrk="1" hangingPunct="1"/>
            <a:endParaRPr lang="fr-FR" sz="1600" b="0" dirty="0">
              <a:solidFill>
                <a:schemeClr val="folHlink"/>
              </a:solidFill>
            </a:endParaRPr>
          </a:p>
          <a:p>
            <a:pPr algn="just" eaLnBrk="1" hangingPunct="1"/>
            <a:r>
              <a:rPr lang="fr-FR" sz="1600" b="0" u="sng" dirty="0">
                <a:solidFill>
                  <a:srgbClr val="6600CC"/>
                </a:solidFill>
              </a:rPr>
              <a:t>Réussites à Madagascar</a:t>
            </a:r>
            <a:r>
              <a:rPr lang="fr-FR" sz="1600" b="0" dirty="0">
                <a:solidFill>
                  <a:srgbClr val="6600CC"/>
                </a:solidFill>
              </a:rPr>
              <a:t> (suite) </a:t>
            </a:r>
          </a:p>
          <a:p>
            <a:pPr algn="just" eaLnBrk="1" hangingPunct="1"/>
            <a:endParaRPr lang="fr-FR" sz="1400" b="0" dirty="0">
              <a:solidFill>
                <a:srgbClr val="341AF4"/>
              </a:solidFill>
            </a:endParaRPr>
          </a:p>
          <a:p>
            <a:pPr algn="just" eaLnBrk="1" hangingPunct="1"/>
            <a:r>
              <a:rPr lang="fr-FR" sz="1600" b="0" dirty="0">
                <a:solidFill>
                  <a:srgbClr val="341AF4"/>
                </a:solidFill>
              </a:rPr>
              <a:t>Il existe quelques petites réussites comme :</a:t>
            </a:r>
          </a:p>
          <a:p>
            <a:pPr algn="just" eaLnBrk="1" hangingPunct="1"/>
            <a:r>
              <a:rPr lang="fr-FR" sz="1600" b="0" dirty="0">
                <a:solidFill>
                  <a:srgbClr val="341AF4"/>
                </a:solidFill>
              </a:rPr>
              <a:t> </a:t>
            </a:r>
          </a:p>
          <a:p>
            <a:pPr algn="just" eaLnBrk="1" hangingPunct="1">
              <a:buFontTx/>
              <a:buAutoNum type="alphaLcParenR"/>
            </a:pPr>
            <a:r>
              <a:rPr lang="fr-FR" sz="1600" b="0" dirty="0">
                <a:solidFill>
                  <a:srgbClr val="341AF4"/>
                </a:solidFill>
              </a:rPr>
              <a:t> </a:t>
            </a:r>
            <a:r>
              <a:rPr lang="fr-FR" b="0" dirty="0">
                <a:solidFill>
                  <a:srgbClr val="341AF4"/>
                </a:solidFill>
              </a:rPr>
              <a:t>celles</a:t>
            </a:r>
            <a:r>
              <a:rPr lang="fr-FR" b="0" dirty="0"/>
              <a:t> </a:t>
            </a:r>
            <a:r>
              <a:rPr lang="fr-FR" sz="1600" b="0" dirty="0">
                <a:solidFill>
                  <a:srgbClr val="341AF4"/>
                </a:solidFill>
              </a:rPr>
              <a:t>des « écolodges » protégeant des forêts privées (</a:t>
            </a:r>
            <a:r>
              <a:rPr lang="fr-FR" sz="1600" b="0" dirty="0">
                <a:solidFill>
                  <a:srgbClr val="341AF4"/>
                </a:solidFill>
                <a:hlinkClick r:id="rId2"/>
              </a:rPr>
              <a:t>http://www.madagascar-authentique.com/ecolodges-madagascar.htm</a:t>
            </a:r>
            <a:r>
              <a:rPr lang="fr-FR" sz="1600" b="0" dirty="0">
                <a:solidFill>
                  <a:srgbClr val="341AF4"/>
                </a:solidFill>
              </a:rPr>
              <a:t>), </a:t>
            </a:r>
          </a:p>
          <a:p>
            <a:pPr algn="just" eaLnBrk="1" hangingPunct="1">
              <a:buFontTx/>
              <a:buAutoNum type="alphaLcParenR"/>
            </a:pPr>
            <a:r>
              <a:rPr lang="fr-FR" sz="1600" b="0" dirty="0">
                <a:solidFill>
                  <a:srgbClr val="341AF4"/>
                </a:solidFill>
              </a:rPr>
              <a:t> </a:t>
            </a:r>
            <a:r>
              <a:rPr lang="fr-FR" b="0" dirty="0">
                <a:solidFill>
                  <a:srgbClr val="341AF4"/>
                </a:solidFill>
              </a:rPr>
              <a:t>celles</a:t>
            </a:r>
            <a:r>
              <a:rPr lang="fr-FR" b="0" dirty="0"/>
              <a:t> </a:t>
            </a:r>
            <a:r>
              <a:rPr lang="fr-FR" sz="1600" b="0" dirty="0">
                <a:solidFill>
                  <a:srgbClr val="341AF4"/>
                </a:solidFill>
              </a:rPr>
              <a:t>de la protection, par les habitants locaux, de leur propre forêt, liée à la production, par leurs soins, d’huiles essentielles (cela suite à des actions de sensibilisation d’ONG comme </a:t>
            </a:r>
            <a:r>
              <a:rPr lang="fr-FR" sz="1600" b="0" i="1" dirty="0">
                <a:solidFill>
                  <a:srgbClr val="341AF4"/>
                </a:solidFill>
              </a:rPr>
              <a:t>l'Association l'homme et l'environnement </a:t>
            </a:r>
            <a:r>
              <a:rPr lang="fr-FR" sz="1600" b="0" dirty="0">
                <a:solidFill>
                  <a:srgbClr val="341AF4"/>
                </a:solidFill>
              </a:rPr>
              <a:t>: </a:t>
            </a:r>
            <a:r>
              <a:rPr lang="fr-FR" sz="1600" b="0" dirty="0">
                <a:solidFill>
                  <a:srgbClr val="341AF4"/>
                </a:solidFill>
                <a:hlinkClick r:id="rId3"/>
              </a:rPr>
              <a:t>www.madagascar-environnement.com</a:t>
            </a:r>
            <a:r>
              <a:rPr lang="fr-FR" sz="1600" b="0" dirty="0">
                <a:solidFill>
                  <a:srgbClr val="341AF4"/>
                </a:solidFill>
              </a:rPr>
              <a:t>).</a:t>
            </a:r>
            <a:endParaRPr lang="fr-FR" sz="1600" b="0" dirty="0">
              <a:solidFill>
                <a:srgbClr val="6600CC"/>
              </a:solidFill>
            </a:endParaRPr>
          </a:p>
          <a:p>
            <a:pPr algn="just" eaLnBrk="1" hangingPunct="1"/>
            <a:endParaRPr lang="fr-FR" sz="1600" b="0" dirty="0">
              <a:solidFill>
                <a:srgbClr val="6600CC"/>
              </a:solidFill>
            </a:endParaRPr>
          </a:p>
          <a:p>
            <a:pPr algn="just" eaLnBrk="1" hangingPunct="1"/>
            <a:r>
              <a:rPr lang="fr-FR" sz="1600" b="0" dirty="0">
                <a:solidFill>
                  <a:srgbClr val="6600CC"/>
                </a:solidFill>
              </a:rPr>
              <a:t>La biodiversité exceptionnelle de Madagascar pourrait être un des atouts touristiques de l’île. </a:t>
            </a:r>
          </a:p>
          <a:p>
            <a:pPr algn="just" eaLnBrk="1" hangingPunct="1"/>
            <a:endParaRPr lang="fr-FR" sz="1600" b="0" dirty="0">
              <a:solidFill>
                <a:srgbClr val="FF0000"/>
              </a:solidFill>
            </a:endParaRPr>
          </a:p>
          <a:p>
            <a:pPr algn="just" eaLnBrk="1" hangingPunct="1"/>
            <a:r>
              <a:rPr lang="fr-FR" sz="1600" b="0" dirty="0">
                <a:solidFill>
                  <a:srgbClr val="FF0000"/>
                </a:solidFill>
              </a:rPr>
              <a:t>Mais la situation et la crise politiques et économique de Madagascar (surtout depuis 2008) freinent ce genre d’initiative &amp; son développement touristique</a:t>
            </a:r>
            <a:r>
              <a:rPr lang="fr-FR" sz="1400" b="0" dirty="0">
                <a:solidFill>
                  <a:srgbClr val="FF0000"/>
                </a:solidFill>
              </a:rPr>
              <a:t>. </a:t>
            </a:r>
          </a:p>
        </p:txBody>
      </p:sp>
      <p:pic>
        <p:nvPicPr>
          <p:cNvPr id="5" name="Picture 14" descr="tavy_166_19[1]">
            <a:extLst>
              <a:ext uri="{FF2B5EF4-FFF2-40B4-BE49-F238E27FC236}">
                <a16:creationId xmlns:a16="http://schemas.microsoft.com/office/drawing/2014/main" id="{37BA5B5E-10C3-47CB-A794-BF84DA47F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8671" y="4222123"/>
            <a:ext cx="2286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MADAGASCAR__32372s_s">
            <a:extLst>
              <a:ext uri="{FF2B5EF4-FFF2-40B4-BE49-F238E27FC236}">
                <a16:creationId xmlns:a16="http://schemas.microsoft.com/office/drawing/2014/main" id="{4F8B9627-A8CF-4545-8523-4D697E0B7F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483" y="4222123"/>
            <a:ext cx="215265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Ecolodge3">
            <a:extLst>
              <a:ext uri="{FF2B5EF4-FFF2-40B4-BE49-F238E27FC236}">
                <a16:creationId xmlns:a16="http://schemas.microsoft.com/office/drawing/2014/main" id="{E9C6556B-66C9-422C-8A33-7DCD7B32BB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2821" y="564523"/>
            <a:ext cx="990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Ecolodge2">
            <a:extLst>
              <a:ext uri="{FF2B5EF4-FFF2-40B4-BE49-F238E27FC236}">
                <a16:creationId xmlns:a16="http://schemas.microsoft.com/office/drawing/2014/main" id="{4356F0A9-3BB3-462B-B827-D389DFD274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1196" y="564523"/>
            <a:ext cx="1304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4" descr="CA3I3KYQ">
            <a:extLst>
              <a:ext uri="{FF2B5EF4-FFF2-40B4-BE49-F238E27FC236}">
                <a16:creationId xmlns:a16="http://schemas.microsoft.com/office/drawing/2014/main" id="{53142DA2-FE45-4A68-BB1F-EBD7D6722E4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3008" y="564523"/>
            <a:ext cx="12382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5">
            <a:extLst>
              <a:ext uri="{FF2B5EF4-FFF2-40B4-BE49-F238E27FC236}">
                <a16:creationId xmlns:a16="http://schemas.microsoft.com/office/drawing/2014/main" id="{DB9103DB-B86E-4766-955F-68B330909B03}"/>
              </a:ext>
            </a:extLst>
          </p:cNvPr>
          <p:cNvSpPr txBox="1">
            <a:spLocks noChangeArrowheads="1"/>
          </p:cNvSpPr>
          <p:nvPr/>
        </p:nvSpPr>
        <p:spPr bwMode="auto">
          <a:xfrm>
            <a:off x="2582383" y="4422148"/>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000" b="0" dirty="0">
                <a:solidFill>
                  <a:srgbClr val="6600CC"/>
                </a:solidFill>
                <a:sym typeface="Symbol" pitchFamily="18" charset="2"/>
              </a:rPr>
              <a:t> </a:t>
            </a:r>
            <a:r>
              <a:rPr lang="fr-FR" sz="1000" b="0" dirty="0" err="1">
                <a:solidFill>
                  <a:srgbClr val="6600CC"/>
                </a:solidFill>
              </a:rPr>
              <a:t>Tavy</a:t>
            </a:r>
            <a:r>
              <a:rPr lang="fr-FR" sz="1000" b="0" dirty="0">
                <a:solidFill>
                  <a:srgbClr val="6600CC"/>
                </a:solidFill>
              </a:rPr>
              <a:t> </a:t>
            </a:r>
          </a:p>
          <a:p>
            <a:pPr eaLnBrk="1" hangingPunct="1"/>
            <a:r>
              <a:rPr lang="fr-FR" sz="1000" b="0" dirty="0">
                <a:solidFill>
                  <a:srgbClr val="6600CC"/>
                </a:solidFill>
              </a:rPr>
              <a:t>(Culture</a:t>
            </a:r>
          </a:p>
          <a:p>
            <a:pPr eaLnBrk="1" hangingPunct="1"/>
            <a:r>
              <a:rPr lang="fr-FR" sz="1000" b="0" dirty="0">
                <a:solidFill>
                  <a:srgbClr val="6600CC"/>
                </a:solidFill>
              </a:rPr>
              <a:t>Sur</a:t>
            </a:r>
          </a:p>
          <a:p>
            <a:pPr eaLnBrk="1" hangingPunct="1"/>
            <a:r>
              <a:rPr lang="fr-FR" sz="1000" b="0" dirty="0">
                <a:solidFill>
                  <a:srgbClr val="6600CC"/>
                </a:solidFill>
              </a:rPr>
              <a:t>Brûlis) </a:t>
            </a:r>
            <a:r>
              <a:rPr lang="fr-FR" sz="1000" b="0" dirty="0">
                <a:solidFill>
                  <a:srgbClr val="6600CC"/>
                </a:solidFill>
                <a:sym typeface="Symbol" pitchFamily="18" charset="2"/>
              </a:rPr>
              <a:t></a:t>
            </a:r>
            <a:endParaRPr lang="fr-FR" sz="1000" b="0" dirty="0">
              <a:solidFill>
                <a:srgbClr val="6600CC"/>
              </a:solidFill>
            </a:endParaRPr>
          </a:p>
        </p:txBody>
      </p:sp>
      <p:pic>
        <p:nvPicPr>
          <p:cNvPr id="17" name="Picture 27" descr="ruffed_lemur_2796_ss">
            <a:extLst>
              <a:ext uri="{FF2B5EF4-FFF2-40B4-BE49-F238E27FC236}">
                <a16:creationId xmlns:a16="http://schemas.microsoft.com/office/drawing/2014/main" id="{47B99EE8-FA83-4CB6-9D78-D1C69155816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0008" y="4064960"/>
            <a:ext cx="1905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8">
            <a:extLst>
              <a:ext uri="{FF2B5EF4-FFF2-40B4-BE49-F238E27FC236}">
                <a16:creationId xmlns:a16="http://schemas.microsoft.com/office/drawing/2014/main" id="{7CE4B06C-BD9D-4A22-96F3-D434566E8102}"/>
              </a:ext>
            </a:extLst>
          </p:cNvPr>
          <p:cNvSpPr txBox="1">
            <a:spLocks noChangeArrowheads="1"/>
          </p:cNvSpPr>
          <p:nvPr/>
        </p:nvSpPr>
        <p:spPr bwMode="auto">
          <a:xfrm>
            <a:off x="5797071" y="5350835"/>
            <a:ext cx="314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000" b="0">
                <a:solidFill>
                  <a:srgbClr val="6600CC"/>
                </a:solidFill>
              </a:rPr>
              <a:t>Les lémuriens disparaissent avec la disparition de leur habitat, la forêt primaire © 2007, mongabay.com</a:t>
            </a:r>
          </a:p>
        </p:txBody>
      </p:sp>
      <p:sp>
        <p:nvSpPr>
          <p:cNvPr id="21" name="ZoneTexte 12">
            <a:extLst>
              <a:ext uri="{FF2B5EF4-FFF2-40B4-BE49-F238E27FC236}">
                <a16:creationId xmlns:a16="http://schemas.microsoft.com/office/drawing/2014/main" id="{08E04895-E983-4DBB-8C10-DA4968FA202F}"/>
              </a:ext>
            </a:extLst>
          </p:cNvPr>
          <p:cNvSpPr txBox="1">
            <a:spLocks noChangeArrowheads="1"/>
          </p:cNvSpPr>
          <p:nvPr/>
        </p:nvSpPr>
        <p:spPr bwMode="auto">
          <a:xfrm>
            <a:off x="4368321" y="1136023"/>
            <a:ext cx="149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000" b="0">
                <a:hlinkClick r:id="rId10"/>
              </a:rPr>
              <a:t>Eden Lodge</a:t>
            </a:r>
            <a:r>
              <a:rPr lang="fr-FR" sz="1000" b="0">
                <a:solidFill>
                  <a:srgbClr val="6600CC"/>
                </a:solidFill>
              </a:rPr>
              <a:t> à Nosy Bé</a:t>
            </a:r>
          </a:p>
          <a:p>
            <a:pPr eaLnBrk="1" hangingPunct="1"/>
            <a:r>
              <a:rPr lang="fr-FR" sz="1000" b="0">
                <a:solidFill>
                  <a:srgbClr val="6600CC"/>
                </a:solidFill>
              </a:rPr>
              <a:t>© Source </a:t>
            </a:r>
            <a:r>
              <a:rPr lang="fr-FR" sz="1000" b="0">
                <a:hlinkClick r:id="rId11"/>
              </a:rPr>
              <a:t>Le Point</a:t>
            </a:r>
            <a:endParaRPr lang="fr-FR" sz="1000" b="0"/>
          </a:p>
        </p:txBody>
      </p:sp>
      <p:sp>
        <p:nvSpPr>
          <p:cNvPr id="23" name="ZoneTexte 14">
            <a:extLst>
              <a:ext uri="{FF2B5EF4-FFF2-40B4-BE49-F238E27FC236}">
                <a16:creationId xmlns:a16="http://schemas.microsoft.com/office/drawing/2014/main" id="{CDC2E2AA-7FF2-4496-83CF-E85CE2928C35}"/>
              </a:ext>
            </a:extLst>
          </p:cNvPr>
          <p:cNvSpPr txBox="1">
            <a:spLocks noChangeArrowheads="1"/>
          </p:cNvSpPr>
          <p:nvPr/>
        </p:nvSpPr>
        <p:spPr bwMode="auto">
          <a:xfrm>
            <a:off x="5868508" y="1278898"/>
            <a:ext cx="1387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000" b="0">
                <a:solidFill>
                  <a:srgbClr val="6600CC"/>
                </a:solidFill>
              </a:rPr>
              <a:t>Ecolodge du Menabe</a:t>
            </a:r>
          </a:p>
        </p:txBody>
      </p:sp>
    </p:spTree>
    <p:extLst>
      <p:ext uri="{BB962C8B-B14F-4D97-AF65-F5344CB8AC3E}">
        <p14:creationId xmlns:p14="http://schemas.microsoft.com/office/powerpoint/2010/main" val="495202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DB3E7B6-1C7E-4906-969C-3335F0198681}"/>
              </a:ext>
            </a:extLst>
          </p:cNvPr>
          <p:cNvSpPr>
            <a:spLocks noChangeArrowheads="1"/>
          </p:cNvSpPr>
          <p:nvPr/>
        </p:nvSpPr>
        <p:spPr bwMode="auto">
          <a:xfrm>
            <a:off x="147490" y="110608"/>
            <a:ext cx="84963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fr-FR" u="sng">
                <a:solidFill>
                  <a:schemeClr val="folHlink"/>
                </a:solidFill>
              </a:rPr>
              <a:t>10.18) Précautions à prendre lors d’un projet de reforestation (suite)</a:t>
            </a:r>
          </a:p>
          <a:p>
            <a:pPr algn="just" defTabSz="912813"/>
            <a:r>
              <a:rPr lang="fr-FR" sz="1600" b="0" u="sng">
                <a:solidFill>
                  <a:srgbClr val="6600CC"/>
                </a:solidFill>
              </a:rPr>
              <a:t>10.18.3) Réussites et échec à Madagascar</a:t>
            </a:r>
            <a:r>
              <a:rPr lang="fr-FR" sz="1600" b="0">
                <a:solidFill>
                  <a:srgbClr val="6600CC"/>
                </a:solidFill>
              </a:rPr>
              <a:t> (suite et fin) </a:t>
            </a:r>
          </a:p>
        </p:txBody>
      </p:sp>
      <p:pic>
        <p:nvPicPr>
          <p:cNvPr id="5" name="Image 4" descr="02678.bro.jpg">
            <a:extLst>
              <a:ext uri="{FF2B5EF4-FFF2-40B4-BE49-F238E27FC236}">
                <a16:creationId xmlns:a16="http://schemas.microsoft.com/office/drawing/2014/main" id="{E78DA6B6-53DD-4E66-9EED-5D8D61EA2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415" y="759896"/>
            <a:ext cx="29527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descr="Tritriva-1-.jpg">
            <a:extLst>
              <a:ext uri="{FF2B5EF4-FFF2-40B4-BE49-F238E27FC236}">
                <a16:creationId xmlns:a16="http://schemas.microsoft.com/office/drawing/2014/main" id="{0DEAADF9-C5F5-4BAF-AF01-D5003419DB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4065" y="470971"/>
            <a:ext cx="312261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6">
            <a:extLst>
              <a:ext uri="{FF2B5EF4-FFF2-40B4-BE49-F238E27FC236}">
                <a16:creationId xmlns:a16="http://schemas.microsoft.com/office/drawing/2014/main" id="{46AE5760-77F1-486F-BB88-823BAD97DEDC}"/>
              </a:ext>
            </a:extLst>
          </p:cNvPr>
          <p:cNvSpPr txBox="1">
            <a:spLocks noChangeArrowheads="1"/>
          </p:cNvSpPr>
          <p:nvPr/>
        </p:nvSpPr>
        <p:spPr bwMode="auto">
          <a:xfrm>
            <a:off x="2379515" y="2847458"/>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Lac Tritriva, </a:t>
            </a:r>
            <a:r>
              <a:rPr lang="fr-FR" sz="1200" b="0" i="1">
                <a:solidFill>
                  <a:srgbClr val="FF0000"/>
                </a:solidFill>
              </a:rPr>
              <a:t>déforesté</a:t>
            </a:r>
            <a:r>
              <a:rPr lang="fr-FR" sz="1200" b="0">
                <a:solidFill>
                  <a:srgbClr val="6600CC"/>
                </a:solidFill>
              </a:rPr>
              <a:t> en 1973, K. &amp; M. Krafft.</a:t>
            </a:r>
          </a:p>
          <a:p>
            <a:pPr eaLnBrk="1" hangingPunct="1"/>
            <a:r>
              <a:rPr lang="fr-FR" sz="1200" b="0">
                <a:solidFill>
                  <a:srgbClr val="6600CC"/>
                </a:solidFill>
              </a:rPr>
              <a:t>(© Centre de recherche de l’Image, Nancy).</a:t>
            </a:r>
          </a:p>
        </p:txBody>
      </p:sp>
      <p:sp>
        <p:nvSpPr>
          <p:cNvPr id="11" name="ZoneTexte 7">
            <a:extLst>
              <a:ext uri="{FF2B5EF4-FFF2-40B4-BE49-F238E27FC236}">
                <a16:creationId xmlns:a16="http://schemas.microsoft.com/office/drawing/2014/main" id="{1E08CD84-AF74-4934-A050-286880F3AE96}"/>
              </a:ext>
            </a:extLst>
          </p:cNvPr>
          <p:cNvSpPr txBox="1">
            <a:spLocks noChangeArrowheads="1"/>
          </p:cNvSpPr>
          <p:nvPr/>
        </p:nvSpPr>
        <p:spPr bwMode="auto">
          <a:xfrm>
            <a:off x="5619602" y="2847458"/>
            <a:ext cx="3313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Lac Tritriva, </a:t>
            </a:r>
            <a:r>
              <a:rPr lang="fr-FR" sz="1200" b="0">
                <a:solidFill>
                  <a:srgbClr val="00602B"/>
                </a:solidFill>
              </a:rPr>
              <a:t>reforesté</a:t>
            </a:r>
            <a:r>
              <a:rPr lang="fr-FR" sz="1200" b="0">
                <a:solidFill>
                  <a:srgbClr val="6600CC"/>
                </a:solidFill>
              </a:rPr>
              <a:t> avec du pin, en 2000, 30 ans après. (</a:t>
            </a:r>
            <a:r>
              <a:rPr lang="fr-FR" sz="1200" b="0" i="1">
                <a:solidFill>
                  <a:srgbClr val="6600CC"/>
                </a:solidFill>
              </a:rPr>
              <a:t>Sur l’île, ce genre d’initiative de reforestation est malheureusement trop rare).</a:t>
            </a:r>
          </a:p>
        </p:txBody>
      </p:sp>
      <p:sp>
        <p:nvSpPr>
          <p:cNvPr id="13" name="ZoneTexte 8">
            <a:extLst>
              <a:ext uri="{FF2B5EF4-FFF2-40B4-BE49-F238E27FC236}">
                <a16:creationId xmlns:a16="http://schemas.microsoft.com/office/drawing/2014/main" id="{D6334B55-CEFD-422C-8E95-425D57CE1081}"/>
              </a:ext>
            </a:extLst>
          </p:cNvPr>
          <p:cNvSpPr txBox="1">
            <a:spLocks noChangeArrowheads="1"/>
          </p:cNvSpPr>
          <p:nvPr/>
        </p:nvSpPr>
        <p:spPr bwMode="auto">
          <a:xfrm>
            <a:off x="5476727" y="1479033"/>
            <a:ext cx="411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a:solidFill>
                  <a:srgbClr val="6600CC"/>
                </a:solidFill>
                <a:sym typeface="Symbol" pitchFamily="18" charset="2"/>
              </a:rPr>
              <a:t></a:t>
            </a:r>
            <a:endParaRPr lang="fr-FR">
              <a:solidFill>
                <a:srgbClr val="6600CC"/>
              </a:solidFill>
            </a:endParaRPr>
          </a:p>
        </p:txBody>
      </p:sp>
      <p:pic>
        <p:nvPicPr>
          <p:cNvPr id="15" name="Image 10" descr="t-andrakiba_old_1024px1.jpg">
            <a:extLst>
              <a:ext uri="{FF2B5EF4-FFF2-40B4-BE49-F238E27FC236}">
                <a16:creationId xmlns:a16="http://schemas.microsoft.com/office/drawing/2014/main" id="{10B9A01C-3121-4310-823C-9657784E055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2540" y="3352283"/>
            <a:ext cx="31273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1">
            <a:extLst>
              <a:ext uri="{FF2B5EF4-FFF2-40B4-BE49-F238E27FC236}">
                <a16:creationId xmlns:a16="http://schemas.microsoft.com/office/drawing/2014/main" id="{9F644319-C0A5-41D9-8AAB-8D8337F24D53}"/>
              </a:ext>
            </a:extLst>
          </p:cNvPr>
          <p:cNvSpPr txBox="1">
            <a:spLocks noChangeArrowheads="1"/>
          </p:cNvSpPr>
          <p:nvPr/>
        </p:nvSpPr>
        <p:spPr bwMode="auto">
          <a:xfrm>
            <a:off x="5548165" y="4144446"/>
            <a:ext cx="412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a:solidFill>
                  <a:srgbClr val="6600CC"/>
                </a:solidFill>
                <a:sym typeface="Symbol" pitchFamily="18" charset="2"/>
              </a:rPr>
              <a:t></a:t>
            </a:r>
            <a:endParaRPr lang="fr-FR">
              <a:solidFill>
                <a:srgbClr val="6600CC"/>
              </a:solidFill>
            </a:endParaRPr>
          </a:p>
        </p:txBody>
      </p:sp>
      <p:sp>
        <p:nvSpPr>
          <p:cNvPr id="19" name="ZoneTexte 12">
            <a:extLst>
              <a:ext uri="{FF2B5EF4-FFF2-40B4-BE49-F238E27FC236}">
                <a16:creationId xmlns:a16="http://schemas.microsoft.com/office/drawing/2014/main" id="{FAA56730-BE8C-4C0E-B41D-905EC9769637}"/>
              </a:ext>
            </a:extLst>
          </p:cNvPr>
          <p:cNvSpPr txBox="1">
            <a:spLocks noChangeArrowheads="1"/>
          </p:cNvSpPr>
          <p:nvPr/>
        </p:nvSpPr>
        <p:spPr bwMode="auto">
          <a:xfrm>
            <a:off x="2077890" y="5368408"/>
            <a:ext cx="6416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ctr" eaLnBrk="1" hangingPunct="1"/>
            <a:r>
              <a:rPr lang="fr-FR" sz="1200" b="0">
                <a:solidFill>
                  <a:srgbClr val="7030A0"/>
                </a:solidFill>
              </a:rPr>
              <a:t>Bord du lac Andraikiba (situé 7 km d'Antsirabe) On voit le même plongeoir sur les 2 photos. </a:t>
            </a:r>
          </a:p>
          <a:p>
            <a:pPr algn="ctr" eaLnBrk="1" hangingPunct="1"/>
            <a:r>
              <a:rPr lang="fr-FR" sz="1200" b="0">
                <a:solidFill>
                  <a:srgbClr val="7030A0"/>
                </a:solidFill>
              </a:rPr>
              <a:t>Source : </a:t>
            </a:r>
            <a:r>
              <a:rPr lang="fr-FR" sz="1200" b="0">
                <a:solidFill>
                  <a:srgbClr val="7030A0"/>
                </a:solidFill>
                <a:hlinkClick r:id="rId5"/>
              </a:rPr>
              <a:t>http://mademada.canalblog.com/archives/2006/04/15/1705878.html</a:t>
            </a:r>
            <a:r>
              <a:rPr lang="fr-FR" sz="1200" b="0">
                <a:solidFill>
                  <a:srgbClr val="7030A0"/>
                </a:solidFill>
              </a:rPr>
              <a:t> </a:t>
            </a:r>
          </a:p>
        </p:txBody>
      </p:sp>
      <p:sp>
        <p:nvSpPr>
          <p:cNvPr id="21" name="Rectangle 13">
            <a:extLst>
              <a:ext uri="{FF2B5EF4-FFF2-40B4-BE49-F238E27FC236}">
                <a16:creationId xmlns:a16="http://schemas.microsoft.com/office/drawing/2014/main" id="{06BC9301-A05D-431C-8C70-62C085151A40}"/>
              </a:ext>
            </a:extLst>
          </p:cNvPr>
          <p:cNvSpPr>
            <a:spLocks noChangeArrowheads="1"/>
          </p:cNvSpPr>
          <p:nvPr/>
        </p:nvSpPr>
        <p:spPr bwMode="auto">
          <a:xfrm>
            <a:off x="147490" y="4215883"/>
            <a:ext cx="2305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2813"/>
            <a:r>
              <a:rPr lang="fr-FR" sz="1200" b="0">
                <a:solidFill>
                  <a:srgbClr val="7030A0"/>
                </a:solidFill>
              </a:rPr>
              <a:t>Dans les années 60, les bords de ce lac étaient très boisés et verts etc. Toute la verdure y a presque disparue en 2000, à 40 ans d’intervalle (à la place des teintes ocres) </a:t>
            </a:r>
            <a:r>
              <a:rPr lang="fr-FR" sz="1200" b="0">
                <a:solidFill>
                  <a:srgbClr val="7030A0"/>
                </a:solidFill>
                <a:sym typeface="Symbol" pitchFamily="18" charset="2"/>
              </a:rPr>
              <a:t></a:t>
            </a:r>
            <a:endParaRPr lang="fr-FR" sz="1200" b="0">
              <a:solidFill>
                <a:srgbClr val="7030A0"/>
              </a:solidFill>
            </a:endParaRPr>
          </a:p>
        </p:txBody>
      </p:sp>
      <p:pic>
        <p:nvPicPr>
          <p:cNvPr id="23" name="Image 14" descr="LacTritrivaAttaquePin2010.jpg">
            <a:extLst>
              <a:ext uri="{FF2B5EF4-FFF2-40B4-BE49-F238E27FC236}">
                <a16:creationId xmlns:a16="http://schemas.microsoft.com/office/drawing/2014/main" id="{85E1DF19-A5CC-4645-92F3-CEC800FAF43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390" y="759896"/>
            <a:ext cx="1800225"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ZoneTexte 15">
            <a:extLst>
              <a:ext uri="{FF2B5EF4-FFF2-40B4-BE49-F238E27FC236}">
                <a16:creationId xmlns:a16="http://schemas.microsoft.com/office/drawing/2014/main" id="{8EBC05A0-1D5B-4FE7-A713-43DC27EED40F}"/>
              </a:ext>
            </a:extLst>
          </p:cNvPr>
          <p:cNvSpPr txBox="1">
            <a:spLocks noChangeArrowheads="1"/>
          </p:cNvSpPr>
          <p:nvPr/>
        </p:nvSpPr>
        <p:spPr bwMode="auto">
          <a:xfrm>
            <a:off x="76052" y="3207821"/>
            <a:ext cx="2339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200" b="0">
                <a:solidFill>
                  <a:srgbClr val="7030A0"/>
                </a:solidFill>
              </a:rPr>
              <a:t>Attaque d’un pin, au lac Tritriva, pour le bois de cuisson, en 2010 (© Benjamin Lisan). </a:t>
            </a:r>
            <a:r>
              <a:rPr lang="fr-FR" sz="1200" b="0" i="1">
                <a:solidFill>
                  <a:srgbClr val="FF0000"/>
                </a:solidFill>
              </a:rPr>
              <a:t>La lutte contre la déforestation sauvage n’est jamais gagné !</a:t>
            </a:r>
          </a:p>
        </p:txBody>
      </p:sp>
      <p:pic>
        <p:nvPicPr>
          <p:cNvPr id="27" name="Image 16" descr="LacAndriakiba2010.jpg">
            <a:extLst>
              <a:ext uri="{FF2B5EF4-FFF2-40B4-BE49-F238E27FC236}">
                <a16:creationId xmlns:a16="http://schemas.microsoft.com/office/drawing/2014/main" id="{1B54C60B-4474-4E56-994C-09773C6AAD9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9965" y="3495158"/>
            <a:ext cx="245427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7">
            <a:extLst>
              <a:ext uri="{FF2B5EF4-FFF2-40B4-BE49-F238E27FC236}">
                <a16:creationId xmlns:a16="http://schemas.microsoft.com/office/drawing/2014/main" id="{D48FFB09-E6F8-4D5B-8F6B-9C12AC8490EE}"/>
              </a:ext>
            </a:extLst>
          </p:cNvPr>
          <p:cNvSpPr>
            <a:spLocks noChangeArrowheads="1"/>
          </p:cNvSpPr>
          <p:nvPr/>
        </p:nvSpPr>
        <p:spPr bwMode="auto">
          <a:xfrm rot="-5400000">
            <a:off x="7883378" y="4128570"/>
            <a:ext cx="143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fr-FR" sz="1200" b="0" dirty="0">
                <a:solidFill>
                  <a:srgbClr val="7030A0"/>
                </a:solidFill>
              </a:rPr>
              <a:t>© Benjamin </a:t>
            </a:r>
            <a:r>
              <a:rPr lang="fr-FR" sz="1200" b="0" dirty="0" err="1">
                <a:solidFill>
                  <a:srgbClr val="7030A0"/>
                </a:solidFill>
              </a:rPr>
              <a:t>Lisan</a:t>
            </a:r>
            <a:r>
              <a:rPr lang="fr-FR" sz="1200" b="0" dirty="0">
                <a:solidFill>
                  <a:srgbClr val="7030A0"/>
                </a:solidFill>
              </a:rPr>
              <a:t> – 2010.</a:t>
            </a:r>
            <a:endParaRPr lang="fr-FR" sz="1200" dirty="0"/>
          </a:p>
        </p:txBody>
      </p:sp>
      <p:sp>
        <p:nvSpPr>
          <p:cNvPr id="31" name="Rectangle 30">
            <a:extLst>
              <a:ext uri="{FF2B5EF4-FFF2-40B4-BE49-F238E27FC236}">
                <a16:creationId xmlns:a16="http://schemas.microsoft.com/office/drawing/2014/main" id="{BE116A66-011A-465E-865A-13F10F034215}"/>
              </a:ext>
            </a:extLst>
          </p:cNvPr>
          <p:cNvSpPr>
            <a:spLocks noChangeArrowheads="1"/>
          </p:cNvSpPr>
          <p:nvPr/>
        </p:nvSpPr>
        <p:spPr bwMode="auto">
          <a:xfrm rot="16200000">
            <a:off x="7881588" y="1552861"/>
            <a:ext cx="23121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2813"/>
            <a:r>
              <a:rPr lang="fr-FR" sz="1200" b="0" dirty="0">
                <a:solidFill>
                  <a:srgbClr val="7030A0"/>
                </a:solidFill>
              </a:rPr>
              <a:t>© Benjamin </a:t>
            </a:r>
            <a:r>
              <a:rPr lang="fr-FR" sz="1200" b="0" dirty="0" err="1">
                <a:solidFill>
                  <a:srgbClr val="7030A0"/>
                </a:solidFill>
              </a:rPr>
              <a:t>Lisan</a:t>
            </a:r>
            <a:r>
              <a:rPr lang="fr-FR" sz="1200" b="0" dirty="0">
                <a:solidFill>
                  <a:srgbClr val="7030A0"/>
                </a:solidFill>
              </a:rPr>
              <a:t> – 2010.</a:t>
            </a:r>
            <a:endParaRPr lang="fr-FR" sz="1200" dirty="0"/>
          </a:p>
        </p:txBody>
      </p:sp>
    </p:spTree>
    <p:extLst>
      <p:ext uri="{BB962C8B-B14F-4D97-AF65-F5344CB8AC3E}">
        <p14:creationId xmlns:p14="http://schemas.microsoft.com/office/powerpoint/2010/main" val="1057471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89BC678E-4E32-4AA7-AF35-5429F89843C2}"/>
              </a:ext>
            </a:extLst>
          </p:cNvPr>
          <p:cNvSpPr txBox="1">
            <a:spLocks noChangeArrowheads="1"/>
          </p:cNvSpPr>
          <p:nvPr/>
        </p:nvSpPr>
        <p:spPr bwMode="auto">
          <a:xfrm>
            <a:off x="341904" y="257508"/>
            <a:ext cx="8786812"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rgbClr val="6600CC"/>
                </a:solidFill>
              </a:rPr>
              <a:t>Solution n°2 exploitation raisonnée de la forêt primaire ou secondaire </a:t>
            </a:r>
          </a:p>
          <a:p>
            <a:pPr algn="just" eaLnBrk="1" hangingPunct="1"/>
            <a:endParaRPr lang="fr-FR" sz="1600" b="0" dirty="0">
              <a:solidFill>
                <a:srgbClr val="6600CC"/>
              </a:solidFill>
            </a:endParaRPr>
          </a:p>
          <a:p>
            <a:pPr algn="just" eaLnBrk="1" hangingPunct="1"/>
            <a:r>
              <a:rPr lang="fr-FR" sz="1600" dirty="0">
                <a:solidFill>
                  <a:srgbClr val="6600CC"/>
                </a:solidFill>
              </a:rPr>
              <a:t>Principes théorique de la sylviculture durable (dans les pays tropicaux) </a:t>
            </a:r>
            <a:r>
              <a:rPr lang="fr-FR" sz="1600" b="0" dirty="0">
                <a:solidFill>
                  <a:srgbClr val="6600CC"/>
                </a:solidFill>
              </a:rPr>
              <a:t>: </a:t>
            </a:r>
          </a:p>
          <a:p>
            <a:pPr algn="just" eaLnBrk="1" hangingPunct="1"/>
            <a:endParaRPr lang="fr-FR" sz="1600" b="0" dirty="0">
              <a:solidFill>
                <a:srgbClr val="6600CC"/>
              </a:solidFill>
            </a:endParaRPr>
          </a:p>
          <a:p>
            <a:pPr algn="just" eaLnBrk="1" hangingPunct="1">
              <a:buFont typeface="Arial" charset="0"/>
              <a:buChar char="•"/>
            </a:pPr>
            <a:r>
              <a:rPr lang="fr-FR" sz="1600" b="0" dirty="0">
                <a:solidFill>
                  <a:srgbClr val="6600CC"/>
                </a:solidFill>
              </a:rPr>
              <a:t>Rotation des concessions forestières </a:t>
            </a:r>
            <a:r>
              <a:rPr lang="fr-FR" sz="1600" b="0" dirty="0" err="1">
                <a:solidFill>
                  <a:srgbClr val="6600CC"/>
                </a:solidFill>
              </a:rPr>
              <a:t>équi</a:t>
            </a:r>
            <a:r>
              <a:rPr lang="fr-FR" sz="1600" b="0" dirty="0">
                <a:solidFill>
                  <a:srgbClr val="6600CC"/>
                </a:solidFill>
              </a:rPr>
              <a:t>-volumes sur 25 ou 30 ans, pour leur permettre de se régénérer.  Abattages à taux durable (taux de pousse = celui de la coupe).</a:t>
            </a:r>
          </a:p>
          <a:p>
            <a:pPr algn="just" eaLnBrk="1" hangingPunct="1">
              <a:buFont typeface="Arial" charset="0"/>
              <a:buChar char="•"/>
            </a:pPr>
            <a:r>
              <a:rPr lang="fr-FR" sz="1600" b="0" dirty="0">
                <a:solidFill>
                  <a:srgbClr val="6600CC"/>
                </a:solidFill>
              </a:rPr>
              <a:t>Par exemple, découpage de la concession en 30 petites parcelles, chacune exploitée sur 1 an.</a:t>
            </a:r>
          </a:p>
          <a:p>
            <a:pPr algn="just" eaLnBrk="1" hangingPunct="1">
              <a:buFont typeface="Arial" charset="0"/>
              <a:buChar char="•"/>
            </a:pPr>
            <a:r>
              <a:rPr lang="fr-FR" sz="1600" b="0" dirty="0">
                <a:solidFill>
                  <a:srgbClr val="6600CC"/>
                </a:solidFill>
              </a:rPr>
              <a:t>Les concessions suivent  un code forestier, pour le recensement et l’inventaire des arbres, et les normes du label </a:t>
            </a:r>
            <a:r>
              <a:rPr lang="fr-FR" sz="1600" b="0" i="1" dirty="0">
                <a:solidFill>
                  <a:srgbClr val="6600CC"/>
                </a:solidFill>
              </a:rPr>
              <a:t>FSC</a:t>
            </a:r>
            <a:r>
              <a:rPr lang="fr-FR" sz="1600" b="0" dirty="0">
                <a:solidFill>
                  <a:srgbClr val="6600CC"/>
                </a:solidFill>
              </a:rPr>
              <a:t> (concernant ce label, voir plus loin).</a:t>
            </a:r>
          </a:p>
          <a:p>
            <a:pPr algn="just" eaLnBrk="1" hangingPunct="1">
              <a:buFont typeface="Arial" charset="0"/>
              <a:buChar char="•"/>
            </a:pPr>
            <a:r>
              <a:rPr lang="fr-FR" sz="1600" b="0" dirty="0">
                <a:solidFill>
                  <a:srgbClr val="6600CC"/>
                </a:solidFill>
              </a:rPr>
              <a:t>Coupe sélective : pas plus d’un à trois arbre(s) par hectare (°).</a:t>
            </a:r>
          </a:p>
          <a:p>
            <a:pPr algn="just" eaLnBrk="1" hangingPunct="1">
              <a:buFont typeface="Arial" charset="0"/>
              <a:buChar char="•"/>
            </a:pPr>
            <a:r>
              <a:rPr lang="fr-FR" sz="1600" b="0" dirty="0">
                <a:solidFill>
                  <a:srgbClr val="6600CC"/>
                </a:solidFill>
              </a:rPr>
              <a:t>Choix arbres abattus ou protégés (selon son diamètre, son espèce et une cartographie  précise …). On liste les arbres de la parcelle, en épargnant les arbres trop jeunes, les très grands arbres pouvant servir de semenciers pour la régénération forestière, les arbres rares (ébènes …), les arbres sélectionnées par les tribus locales parce que sacrés, alimentaires (arbres à chenilles…)…</a:t>
            </a:r>
          </a:p>
          <a:p>
            <a:pPr algn="just" eaLnBrk="1" hangingPunct="1">
              <a:buFont typeface="Arial" charset="0"/>
              <a:buChar char="•"/>
            </a:pPr>
            <a:r>
              <a:rPr lang="fr-FR" sz="1600" b="0" dirty="0">
                <a:solidFill>
                  <a:srgbClr val="6600CC"/>
                </a:solidFill>
              </a:rPr>
              <a:t>Voire replantage individuel des arbres.</a:t>
            </a:r>
          </a:p>
          <a:p>
            <a:pPr algn="just" eaLnBrk="1" hangingPunct="1">
              <a:buFont typeface="Arial" charset="0"/>
              <a:buChar char="•"/>
            </a:pPr>
            <a:r>
              <a:rPr lang="fr-FR" sz="1600" b="0" dirty="0">
                <a:solidFill>
                  <a:srgbClr val="6600CC"/>
                </a:solidFill>
              </a:rPr>
              <a:t>Pas de coupe claire ou coupe rase (intervention forestière aussi « invisible » que possible).</a:t>
            </a:r>
          </a:p>
          <a:p>
            <a:pPr algn="just" eaLnBrk="1" hangingPunct="1">
              <a:buFont typeface="Arial" charset="0"/>
              <a:buChar char="•"/>
            </a:pPr>
            <a:r>
              <a:rPr lang="fr-FR" sz="1600" b="0" dirty="0">
                <a:solidFill>
                  <a:srgbClr val="6600CC"/>
                </a:solidFill>
              </a:rPr>
              <a:t>Peu de chantiers de débardages (peu de dépôts transitoires).</a:t>
            </a:r>
          </a:p>
          <a:p>
            <a:pPr algn="just" eaLnBrk="1" hangingPunct="1">
              <a:buFont typeface="Arial" charset="0"/>
              <a:buChar char="•"/>
            </a:pPr>
            <a:r>
              <a:rPr lang="fr-FR" sz="1600" b="0" dirty="0">
                <a:solidFill>
                  <a:srgbClr val="6600CC"/>
                </a:solidFill>
              </a:rPr>
              <a:t>Choix orientation chute de l’arbre pour éviter dégâts sur la nature et arbres environnants (°). </a:t>
            </a:r>
          </a:p>
          <a:p>
            <a:pPr algn="just" eaLnBrk="1" hangingPunct="1"/>
            <a:endParaRPr lang="fr-FR" sz="1600" b="0" dirty="0">
              <a:solidFill>
                <a:srgbClr val="6600CC"/>
              </a:solidFill>
            </a:endParaRPr>
          </a:p>
          <a:p>
            <a:pPr algn="just" eaLnBrk="1" hangingPunct="1"/>
            <a:r>
              <a:rPr lang="fr-FR" sz="1400" b="0" dirty="0">
                <a:solidFill>
                  <a:srgbClr val="6600CC"/>
                </a:solidFill>
              </a:rPr>
              <a:t>(°) Vœux pieux ?</a:t>
            </a:r>
          </a:p>
        </p:txBody>
      </p:sp>
    </p:spTree>
    <p:extLst>
      <p:ext uri="{BB962C8B-B14F-4D97-AF65-F5344CB8AC3E}">
        <p14:creationId xmlns:p14="http://schemas.microsoft.com/office/powerpoint/2010/main" val="3602243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3D47CEFC-0CA1-4058-A92D-AF9A40272FB1}"/>
              </a:ext>
            </a:extLst>
          </p:cNvPr>
          <p:cNvSpPr txBox="1">
            <a:spLocks noChangeArrowheads="1"/>
          </p:cNvSpPr>
          <p:nvPr/>
        </p:nvSpPr>
        <p:spPr bwMode="auto">
          <a:xfrm>
            <a:off x="150518" y="246876"/>
            <a:ext cx="8786812"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a:solidFill>
                  <a:srgbClr val="6600CC"/>
                </a:solidFill>
              </a:rPr>
              <a:t>11)  Solution n°2 exploitation raisonnée de la forêt primaire ou secondaire </a:t>
            </a:r>
            <a:r>
              <a:rPr lang="fr-FR">
                <a:solidFill>
                  <a:srgbClr val="6600CC"/>
                </a:solidFill>
              </a:rPr>
              <a:t>(suite)</a:t>
            </a:r>
          </a:p>
          <a:p>
            <a:pPr algn="just" eaLnBrk="1" hangingPunct="1"/>
            <a:endParaRPr lang="fr-FR" sz="1600" b="0">
              <a:solidFill>
                <a:srgbClr val="6600CC"/>
              </a:solidFill>
            </a:endParaRPr>
          </a:p>
          <a:p>
            <a:pPr algn="just" eaLnBrk="1" hangingPunct="1"/>
            <a:r>
              <a:rPr lang="fr-FR" sz="1600">
                <a:solidFill>
                  <a:srgbClr val="6600CC"/>
                </a:solidFill>
              </a:rPr>
              <a:t>Principes théorique de la sylviculture durable (dans les pays tropicaux) </a:t>
            </a:r>
            <a:r>
              <a:rPr lang="fr-FR" sz="1600" b="0">
                <a:solidFill>
                  <a:srgbClr val="6600CC"/>
                </a:solidFill>
              </a:rPr>
              <a:t>(suite) : </a:t>
            </a:r>
          </a:p>
          <a:p>
            <a:pPr algn="just" eaLnBrk="1" hangingPunct="1"/>
            <a:endParaRPr lang="fr-FR" sz="1600" b="0">
              <a:solidFill>
                <a:srgbClr val="6600CC"/>
              </a:solidFill>
            </a:endParaRPr>
          </a:p>
          <a:p>
            <a:pPr algn="just" eaLnBrk="1" hangingPunct="1">
              <a:buFont typeface="Arial" charset="0"/>
              <a:buChar char="•"/>
            </a:pPr>
            <a:r>
              <a:rPr lang="fr-FR" sz="1600" b="0">
                <a:solidFill>
                  <a:srgbClr val="6600CC"/>
                </a:solidFill>
              </a:rPr>
              <a:t>Concessions , permis, nombre de grumes prélevées, sous contrôles d’inspecteurs (eux-mêmes contrôlés)  : contrôle des camions et véhicules à la sortie des forêts etc. …(°).  </a:t>
            </a:r>
          </a:p>
          <a:p>
            <a:pPr algn="just" eaLnBrk="1" hangingPunct="1">
              <a:buFont typeface="Arial" charset="0"/>
              <a:buChar char="•"/>
            </a:pPr>
            <a:r>
              <a:rPr lang="fr-FR" sz="1600" b="0">
                <a:solidFill>
                  <a:srgbClr val="6600CC"/>
                </a:solidFill>
              </a:rPr>
              <a:t>Lutte contre les braconniers, en forêt, par présence de gardes forestiers armés.</a:t>
            </a:r>
          </a:p>
          <a:p>
            <a:pPr algn="just" eaLnBrk="1" hangingPunct="1">
              <a:buFont typeface="Arial" charset="0"/>
              <a:buChar char="•"/>
            </a:pPr>
            <a:r>
              <a:rPr lang="fr-FR" sz="1600" b="0">
                <a:solidFill>
                  <a:srgbClr val="6600CC"/>
                </a:solidFill>
              </a:rPr>
              <a:t>Soutien de l’exploitant forestier à la faune, à la flore et aux populations locales (°).</a:t>
            </a:r>
          </a:p>
          <a:p>
            <a:pPr algn="just" eaLnBrk="1" hangingPunct="1">
              <a:buFont typeface="Arial" charset="0"/>
              <a:buChar char="•"/>
            </a:pPr>
            <a:r>
              <a:rPr lang="fr-FR" sz="1600" b="0">
                <a:solidFill>
                  <a:srgbClr val="6600CC"/>
                </a:solidFill>
              </a:rPr>
              <a:t>Sciures, déchets et chutes de bois réutilisés et recyclés comme source d’énergie (pour briqueterie …) etc.</a:t>
            </a:r>
          </a:p>
          <a:p>
            <a:pPr algn="just" eaLnBrk="1" hangingPunct="1">
              <a:buFont typeface="Arial" charset="0"/>
              <a:buChar char="•"/>
            </a:pPr>
            <a:r>
              <a:rPr lang="fr-FR" sz="1600" b="0">
                <a:solidFill>
                  <a:srgbClr val="6600CC"/>
                </a:solidFill>
              </a:rPr>
              <a:t>Fourniture aux ouvriers forestiers de leur nourriture afin d’éviter qu’ils braconnent en forêt.</a:t>
            </a:r>
          </a:p>
          <a:p>
            <a:pPr algn="just" eaLnBrk="1" hangingPunct="1">
              <a:buFont typeface="Arial" charset="0"/>
              <a:buChar char="•"/>
            </a:pPr>
            <a:r>
              <a:rPr lang="fr-FR" sz="1600" b="0">
                <a:solidFill>
                  <a:srgbClr val="6600CC"/>
                </a:solidFill>
              </a:rPr>
              <a:t>Eco-certification FSC (Forest Stewardship Council / Conseil de Soutien à la Forêt) prouvant que la forêt est exploitée durablement (*).</a:t>
            </a:r>
          </a:p>
          <a:p>
            <a:pPr algn="just" eaLnBrk="1" hangingPunct="1">
              <a:buFont typeface="Arial" charset="0"/>
              <a:buChar char="•"/>
            </a:pPr>
            <a:r>
              <a:rPr lang="fr-FR" sz="1600" b="0">
                <a:solidFill>
                  <a:srgbClr val="6600CC"/>
                </a:solidFill>
              </a:rPr>
              <a:t>Limitation du nombre et de la largeur de pistes forestières, leur accès étant limité. </a:t>
            </a:r>
          </a:p>
          <a:p>
            <a:pPr algn="just" eaLnBrk="1" hangingPunct="1">
              <a:buFont typeface="Arial" charset="0"/>
              <a:buChar char="•"/>
            </a:pPr>
            <a:r>
              <a:rPr lang="fr-FR" sz="1600" b="0">
                <a:solidFill>
                  <a:srgbClr val="6600CC"/>
                </a:solidFill>
              </a:rPr>
              <a:t>Fermeture de ces pistes, afin d’éviter que les 4x4 des braconniers puissent pénétrer en forêt.</a:t>
            </a:r>
          </a:p>
          <a:p>
            <a:pPr algn="just" eaLnBrk="1" hangingPunct="1">
              <a:buFont typeface="Arial" charset="0"/>
              <a:buChar char="•"/>
            </a:pPr>
            <a:r>
              <a:rPr lang="fr-FR" sz="1600" b="0">
                <a:solidFill>
                  <a:srgbClr val="6600CC"/>
                </a:solidFill>
              </a:rPr>
              <a:t>Dès abandon de la piste, on laisse la forêt y repousser (celle-ci la refermera en ~ 2 ans).</a:t>
            </a:r>
          </a:p>
          <a:p>
            <a:pPr algn="just" eaLnBrk="1" hangingPunct="1"/>
            <a:r>
              <a:rPr lang="fr-FR" sz="1400" b="0">
                <a:solidFill>
                  <a:srgbClr val="6600CC"/>
                </a:solidFill>
              </a:rPr>
              <a:t>Sources: a) Agence Française de Développement, site : </a:t>
            </a:r>
            <a:r>
              <a:rPr lang="fr-FR" sz="1400" b="0">
                <a:solidFill>
                  <a:srgbClr val="6600CC"/>
                </a:solidFill>
                <a:hlinkClick r:id="rId2"/>
              </a:rPr>
              <a:t>www.afd.fr</a:t>
            </a:r>
            <a:r>
              <a:rPr lang="fr-FR" sz="1400" b="0">
                <a:solidFill>
                  <a:srgbClr val="6600CC"/>
                </a:solidFill>
              </a:rPr>
              <a:t>, b) biotrek, c) groupe  SEFCA, d) groupe CIB, site : </a:t>
            </a:r>
            <a:r>
              <a:rPr lang="fr-FR" sz="1400" b="0">
                <a:solidFill>
                  <a:srgbClr val="6600CC"/>
                </a:solidFill>
                <a:hlinkClick r:id="rId3"/>
              </a:rPr>
              <a:t>www.dlh-group.com</a:t>
            </a:r>
            <a:r>
              <a:rPr lang="fr-FR" sz="1400" b="0">
                <a:solidFill>
                  <a:srgbClr val="6600CC"/>
                </a:solidFill>
              </a:rPr>
              <a:t>  …</a:t>
            </a:r>
            <a:endParaRPr lang="fr-FR" sz="1600" b="0">
              <a:solidFill>
                <a:srgbClr val="6600CC"/>
              </a:solidFill>
            </a:endParaRPr>
          </a:p>
          <a:p>
            <a:pPr algn="just" eaLnBrk="1" hangingPunct="1"/>
            <a:endParaRPr lang="fr-FR" sz="1400" b="0">
              <a:solidFill>
                <a:srgbClr val="6600CC"/>
              </a:solidFill>
            </a:endParaRPr>
          </a:p>
          <a:p>
            <a:pPr algn="just" eaLnBrk="1" hangingPunct="1"/>
            <a:r>
              <a:rPr lang="fr-FR" sz="1400" b="0">
                <a:solidFill>
                  <a:srgbClr val="6600CC"/>
                </a:solidFill>
              </a:rPr>
              <a:t>(°) Vœux pieux ?</a:t>
            </a:r>
          </a:p>
        </p:txBody>
      </p:sp>
      <p:pic>
        <p:nvPicPr>
          <p:cNvPr id="5" name="Picture 12" descr="FSC2">
            <a:extLst>
              <a:ext uri="{FF2B5EF4-FFF2-40B4-BE49-F238E27FC236}">
                <a16:creationId xmlns:a16="http://schemas.microsoft.com/office/drawing/2014/main" id="{3843084C-7F93-4310-964A-EC8C79BE5D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8143" y="4676001"/>
            <a:ext cx="10001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7D0FDD42-D46E-4972-A811-77D3F4763109}"/>
              </a:ext>
            </a:extLst>
          </p:cNvPr>
          <p:cNvSpPr txBox="1">
            <a:spLocks noChangeArrowheads="1"/>
          </p:cNvSpPr>
          <p:nvPr/>
        </p:nvSpPr>
        <p:spPr bwMode="auto">
          <a:xfrm>
            <a:off x="4865393" y="5104626"/>
            <a:ext cx="3876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dirty="0">
                <a:solidFill>
                  <a:srgbClr val="6600CC"/>
                </a:solidFill>
                <a:sym typeface="Symbol" pitchFamily="18" charset="2"/>
              </a:rPr>
              <a:t> Label de l’éco-certification SFC (voir glossaire) (*).</a:t>
            </a:r>
            <a:endParaRPr lang="fr-FR" sz="1200" b="0" dirty="0">
              <a:solidFill>
                <a:srgbClr val="6600CC"/>
              </a:solidFill>
            </a:endParaRPr>
          </a:p>
        </p:txBody>
      </p:sp>
    </p:spTree>
    <p:extLst>
      <p:ext uri="{BB962C8B-B14F-4D97-AF65-F5344CB8AC3E}">
        <p14:creationId xmlns:p14="http://schemas.microsoft.com/office/powerpoint/2010/main" val="2366184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6" descr="presentation_routesalpicam_sig2007.jpg">
            <a:extLst>
              <a:ext uri="{FF2B5EF4-FFF2-40B4-BE49-F238E27FC236}">
                <a16:creationId xmlns:a16="http://schemas.microsoft.com/office/drawing/2014/main" id="{5DBA0CEC-2525-44A2-9B27-17F9B41070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210" y="312000"/>
            <a:ext cx="3857625"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7">
            <a:extLst>
              <a:ext uri="{FF2B5EF4-FFF2-40B4-BE49-F238E27FC236}">
                <a16:creationId xmlns:a16="http://schemas.microsoft.com/office/drawing/2014/main" id="{4A12C2E8-9852-49FC-A6F8-317E3A75EC6C}"/>
              </a:ext>
            </a:extLst>
          </p:cNvPr>
          <p:cNvSpPr txBox="1">
            <a:spLocks noChangeArrowheads="1"/>
          </p:cNvSpPr>
          <p:nvPr/>
        </p:nvSpPr>
        <p:spPr bwMode="auto">
          <a:xfrm>
            <a:off x="317647" y="5526937"/>
            <a:ext cx="8640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400" b="0">
                <a:solidFill>
                  <a:srgbClr val="7030A0"/>
                </a:solidFill>
              </a:rPr>
              <a:t>Exemples de cartographies d’une forêt exploitée d’une façon durable (Ici celle d’une forêt primaire du Cameroun. Les points sur la carte de gauche indiquent les arbres à abattre et ceux à préserver).</a:t>
            </a:r>
          </a:p>
        </p:txBody>
      </p:sp>
      <p:pic>
        <p:nvPicPr>
          <p:cNvPr id="7" name="Image 8" descr="ufa_10051_alpicam.jpg">
            <a:extLst>
              <a:ext uri="{FF2B5EF4-FFF2-40B4-BE49-F238E27FC236}">
                <a16:creationId xmlns:a16="http://schemas.microsoft.com/office/drawing/2014/main" id="{B02CB45F-6B26-430D-8B52-D4A970A8FD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085" y="240562"/>
            <a:ext cx="3929062"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a:extLst>
              <a:ext uri="{FF2B5EF4-FFF2-40B4-BE49-F238E27FC236}">
                <a16:creationId xmlns:a16="http://schemas.microsoft.com/office/drawing/2014/main" id="{D298E398-313C-44FF-B717-18AFA2170171}"/>
              </a:ext>
            </a:extLst>
          </p:cNvPr>
          <p:cNvSpPr txBox="1">
            <a:spLocks noChangeArrowheads="1"/>
          </p:cNvSpPr>
          <p:nvPr/>
        </p:nvSpPr>
        <p:spPr bwMode="auto">
          <a:xfrm rot="-5400000">
            <a:off x="2636191" y="2422581"/>
            <a:ext cx="37782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000" b="0">
                <a:solidFill>
                  <a:srgbClr val="6600CC"/>
                </a:solidFill>
                <a:cs typeface="Arial" charset="0"/>
                <a:sym typeface="Symbol" pitchFamily="18" charset="2"/>
              </a:rPr>
              <a:t></a:t>
            </a:r>
            <a:r>
              <a:rPr lang="fr-FR" sz="1000" b="0">
                <a:solidFill>
                  <a:srgbClr val="6600CC"/>
                </a:solidFill>
                <a:cs typeface="Arial" charset="0"/>
              </a:rPr>
              <a:t>↑ </a:t>
            </a:r>
            <a:r>
              <a:rPr lang="fr-FR" sz="1000" b="0">
                <a:solidFill>
                  <a:srgbClr val="6600CC"/>
                </a:solidFill>
              </a:rPr>
              <a:t>Source : Suivi cartographique de l'exploitation forestière.: </a:t>
            </a:r>
          </a:p>
          <a:p>
            <a:pPr eaLnBrk="1" hangingPunct="1"/>
            <a:r>
              <a:rPr lang="fr-FR" sz="1000" b="0">
                <a:solidFill>
                  <a:srgbClr val="6600CC"/>
                </a:solidFill>
                <a:sym typeface="Symbol" pitchFamily="18" charset="2"/>
              </a:rPr>
              <a:t></a:t>
            </a:r>
            <a:r>
              <a:rPr lang="fr-FR" sz="1000" b="0">
                <a:solidFill>
                  <a:srgbClr val="6600CC"/>
                </a:solidFill>
              </a:rPr>
              <a:t> cas des concessions du groupe ALPI CAMEROUN. Source : </a:t>
            </a:r>
          </a:p>
          <a:p>
            <a:pPr eaLnBrk="1" hangingPunct="1"/>
            <a:r>
              <a:rPr lang="fr-FR" sz="1000" b="0">
                <a:hlinkClick r:id="rId4"/>
              </a:rPr>
              <a:t>http://www.esrifrance.fr/SIG2007/ALPI_Cameroun.htm</a:t>
            </a:r>
            <a:r>
              <a:rPr lang="fr-FR" sz="1000" b="0"/>
              <a:t> </a:t>
            </a:r>
          </a:p>
        </p:txBody>
      </p:sp>
    </p:spTree>
    <p:extLst>
      <p:ext uri="{BB962C8B-B14F-4D97-AF65-F5344CB8AC3E}">
        <p14:creationId xmlns:p14="http://schemas.microsoft.com/office/powerpoint/2010/main" val="2913715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9">
            <a:extLst>
              <a:ext uri="{FF2B5EF4-FFF2-40B4-BE49-F238E27FC236}">
                <a16:creationId xmlns:a16="http://schemas.microsoft.com/office/drawing/2014/main" id="{7980A412-DA8A-45F2-B2A5-2A6F6F415B7F}"/>
              </a:ext>
            </a:extLst>
          </p:cNvPr>
          <p:cNvSpPr txBox="1">
            <a:spLocks noChangeArrowheads="1"/>
          </p:cNvSpPr>
          <p:nvPr/>
        </p:nvSpPr>
        <p:spPr bwMode="auto">
          <a:xfrm>
            <a:off x="217967" y="252856"/>
            <a:ext cx="44550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rgbClr val="6600CC"/>
                </a:solidFill>
              </a:rPr>
              <a:t>La déforestation à Madagascar (suite)</a:t>
            </a:r>
            <a:r>
              <a:rPr lang="fr-FR" b="0" dirty="0">
                <a:solidFill>
                  <a:srgbClr val="6600CC"/>
                </a:solidFill>
              </a:rPr>
              <a:t> </a:t>
            </a:r>
          </a:p>
          <a:p>
            <a:pPr eaLnBrk="1" hangingPunct="1"/>
            <a:endParaRPr lang="fr-FR" b="0" dirty="0"/>
          </a:p>
        </p:txBody>
      </p:sp>
      <p:pic>
        <p:nvPicPr>
          <p:cNvPr id="5" name="Image 6" descr="0311-Madagascar-A.jpg">
            <a:extLst>
              <a:ext uri="{FF2B5EF4-FFF2-40B4-BE49-F238E27FC236}">
                <a16:creationId xmlns:a16="http://schemas.microsoft.com/office/drawing/2014/main" id="{7C334B23-E8B7-431C-83F1-E60A7E848B4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842" y="899187"/>
            <a:ext cx="32766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9">
            <a:extLst>
              <a:ext uri="{FF2B5EF4-FFF2-40B4-BE49-F238E27FC236}">
                <a16:creationId xmlns:a16="http://schemas.microsoft.com/office/drawing/2014/main" id="{D8A142E5-E6B5-4238-9AC2-2CF3A6B873F9}"/>
              </a:ext>
            </a:extLst>
          </p:cNvPr>
          <p:cNvSpPr txBox="1">
            <a:spLocks noChangeArrowheads="1"/>
          </p:cNvSpPr>
          <p:nvPr/>
        </p:nvSpPr>
        <p:spPr bwMode="auto">
          <a:xfrm>
            <a:off x="217967" y="3185187"/>
            <a:ext cx="35004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200" b="0">
                <a:solidFill>
                  <a:srgbClr val="6600CC"/>
                </a:solidFill>
              </a:rPr>
              <a:t>Le pillage des bois de rose très précieux dans la Réserve Nationale protégée de </a:t>
            </a:r>
            <a:r>
              <a:rPr lang="fr-FR" sz="1200" b="0" i="1">
                <a:solidFill>
                  <a:srgbClr val="6600CC"/>
                </a:solidFill>
              </a:rPr>
              <a:t>Marojejy</a:t>
            </a:r>
            <a:r>
              <a:rPr lang="fr-FR" sz="1200" b="0">
                <a:solidFill>
                  <a:srgbClr val="6600CC"/>
                </a:solidFill>
              </a:rPr>
              <a:t> (Madagacar) en 2009. Source : </a:t>
            </a:r>
            <a:r>
              <a:rPr lang="fr-FR" sz="1200" b="0" i="1">
                <a:solidFill>
                  <a:srgbClr val="6600CC"/>
                </a:solidFill>
              </a:rPr>
              <a:t>Les autorités complices de la déforestation</a:t>
            </a:r>
            <a:r>
              <a:rPr lang="fr-FR" sz="1200" b="0">
                <a:solidFill>
                  <a:srgbClr val="6600CC"/>
                </a:solidFill>
              </a:rPr>
              <a:t>, Courrier International, 5 novembre 2009.</a:t>
            </a:r>
          </a:p>
        </p:txBody>
      </p:sp>
    </p:spTree>
    <p:extLst>
      <p:ext uri="{BB962C8B-B14F-4D97-AF65-F5344CB8AC3E}">
        <p14:creationId xmlns:p14="http://schemas.microsoft.com/office/powerpoint/2010/main" val="1767797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72DAEB76-1298-44BA-9FD9-0754CBD0124A}"/>
              </a:ext>
            </a:extLst>
          </p:cNvPr>
          <p:cNvSpPr txBox="1">
            <a:spLocks noChangeArrowheads="1"/>
          </p:cNvSpPr>
          <p:nvPr/>
        </p:nvSpPr>
        <p:spPr bwMode="auto">
          <a:xfrm>
            <a:off x="182416" y="98019"/>
            <a:ext cx="87868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rgbClr val="6600CC"/>
                </a:solidFill>
              </a:rPr>
              <a:t>Solution n°2 exploitation raisonnée de la forêt primaire ou secondaire </a:t>
            </a:r>
            <a:r>
              <a:rPr lang="fr-FR" dirty="0">
                <a:solidFill>
                  <a:srgbClr val="6600CC"/>
                </a:solidFill>
              </a:rPr>
              <a:t>(suite)</a:t>
            </a:r>
          </a:p>
          <a:p>
            <a:pPr algn="just" eaLnBrk="1" hangingPunct="1"/>
            <a:endParaRPr lang="fr-FR" sz="1600" b="0" dirty="0">
              <a:solidFill>
                <a:srgbClr val="6600CC"/>
              </a:solidFill>
            </a:endParaRPr>
          </a:p>
        </p:txBody>
      </p:sp>
      <p:sp>
        <p:nvSpPr>
          <p:cNvPr id="5" name="ZoneTexte 6">
            <a:extLst>
              <a:ext uri="{FF2B5EF4-FFF2-40B4-BE49-F238E27FC236}">
                <a16:creationId xmlns:a16="http://schemas.microsoft.com/office/drawing/2014/main" id="{51BC0700-D906-43ED-AE8C-27E5535CB1A4}"/>
              </a:ext>
            </a:extLst>
          </p:cNvPr>
          <p:cNvSpPr txBox="1">
            <a:spLocks noChangeArrowheads="1"/>
          </p:cNvSpPr>
          <p:nvPr/>
        </p:nvSpPr>
        <p:spPr bwMode="auto">
          <a:xfrm>
            <a:off x="5044928" y="2599919"/>
            <a:ext cx="36718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buFont typeface="Symbol" pitchFamily="18" charset="2"/>
              <a:buChar char="¬"/>
            </a:pPr>
            <a:r>
              <a:rPr lang="fr-FR" sz="1200" b="0">
                <a:solidFill>
                  <a:srgbClr val="6600CC"/>
                </a:solidFill>
                <a:cs typeface="Arial" charset="0"/>
                <a:sym typeface="Symbol" pitchFamily="18" charset="2"/>
              </a:rPr>
              <a:t>↑ </a:t>
            </a:r>
            <a:r>
              <a:rPr lang="fr-FR" sz="1200" b="0">
                <a:solidFill>
                  <a:srgbClr val="6600CC"/>
                </a:solidFill>
                <a:sym typeface="Symbol" pitchFamily="18" charset="2"/>
              </a:rPr>
              <a:t>Selon que le chemin forestier est large ou étroit, ouvert ou barré, l’impact humain sur l’environnement forestier ne sera pas le même.</a:t>
            </a:r>
          </a:p>
          <a:p>
            <a:pPr algn="just" eaLnBrk="1" hangingPunct="1">
              <a:buFont typeface="Symbol" pitchFamily="18" charset="2"/>
              <a:buChar char="¬"/>
            </a:pPr>
            <a:endParaRPr lang="fr-FR" sz="1200" b="0">
              <a:solidFill>
                <a:srgbClr val="6600CC"/>
              </a:solidFill>
              <a:sym typeface="Symbol" pitchFamily="18" charset="2"/>
            </a:endParaRPr>
          </a:p>
          <a:p>
            <a:pPr algn="just" eaLnBrk="1" hangingPunct="1">
              <a:buFont typeface="Symbol" pitchFamily="18" charset="2"/>
              <a:buChar char="¬"/>
            </a:pPr>
            <a:r>
              <a:rPr lang="fr-FR" sz="1200" b="0">
                <a:solidFill>
                  <a:srgbClr val="6600CC"/>
                </a:solidFill>
              </a:rPr>
              <a:t>Il est important d’en limiter leur nombre.</a:t>
            </a:r>
          </a:p>
        </p:txBody>
      </p:sp>
      <p:pic>
        <p:nvPicPr>
          <p:cNvPr id="7" name="Picture 9" descr="cheminForestier14">
            <a:extLst>
              <a:ext uri="{FF2B5EF4-FFF2-40B4-BE49-F238E27FC236}">
                <a16:creationId xmlns:a16="http://schemas.microsoft.com/office/drawing/2014/main" id="{93C765F0-385D-460C-8BCA-62EB118888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1316" y="2241144"/>
            <a:ext cx="194468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cheminForestier15">
            <a:extLst>
              <a:ext uri="{FF2B5EF4-FFF2-40B4-BE49-F238E27FC236}">
                <a16:creationId xmlns:a16="http://schemas.microsoft.com/office/drawing/2014/main" id="{4D513471-71F5-4FB3-A875-46BCD00630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1316" y="799694"/>
            <a:ext cx="1944687"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cheminForestier3">
            <a:extLst>
              <a:ext uri="{FF2B5EF4-FFF2-40B4-BE49-F238E27FC236}">
                <a16:creationId xmlns:a16="http://schemas.microsoft.com/office/drawing/2014/main" id="{12AA9890-FC8F-44B5-85A7-9B532D9FE4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53" y="799694"/>
            <a:ext cx="22320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heminForestier6">
            <a:extLst>
              <a:ext uri="{FF2B5EF4-FFF2-40B4-BE49-F238E27FC236}">
                <a16:creationId xmlns:a16="http://schemas.microsoft.com/office/drawing/2014/main" id="{5DE7AFEB-374F-4F55-8E0C-AABD00330B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9603" y="944156"/>
            <a:ext cx="10239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cheminForestier9Ferme">
            <a:extLst>
              <a:ext uri="{FF2B5EF4-FFF2-40B4-BE49-F238E27FC236}">
                <a16:creationId xmlns:a16="http://schemas.microsoft.com/office/drawing/2014/main" id="{5E1B46D1-040F-42D3-B645-DA9842ACEF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953" y="2241144"/>
            <a:ext cx="21605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descr="cheminForestier12">
            <a:extLst>
              <a:ext uri="{FF2B5EF4-FFF2-40B4-BE49-F238E27FC236}">
                <a16:creationId xmlns:a16="http://schemas.microsoft.com/office/drawing/2014/main" id="{F6C0B7F4-3B20-4958-825A-46878235A0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88028" y="728256"/>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cheminForestier1">
            <a:extLst>
              <a:ext uri="{FF2B5EF4-FFF2-40B4-BE49-F238E27FC236}">
                <a16:creationId xmlns:a16="http://schemas.microsoft.com/office/drawing/2014/main" id="{DE2888DD-EBF1-4175-BFB0-D2FE429D015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0828" y="3896906"/>
            <a:ext cx="14493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6" descr="terrain">
            <a:extLst>
              <a:ext uri="{FF2B5EF4-FFF2-40B4-BE49-F238E27FC236}">
                <a16:creationId xmlns:a16="http://schemas.microsoft.com/office/drawing/2014/main" id="{17331C9F-A3B0-41D4-A359-46B667C69B5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6591" y="3896906"/>
            <a:ext cx="17272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6">
            <a:extLst>
              <a:ext uri="{FF2B5EF4-FFF2-40B4-BE49-F238E27FC236}">
                <a16:creationId xmlns:a16="http://schemas.microsoft.com/office/drawing/2014/main" id="{F9FE9405-D196-4430-AA76-B15E8E18EE44}"/>
              </a:ext>
            </a:extLst>
          </p:cNvPr>
          <p:cNvSpPr txBox="1">
            <a:spLocks noChangeArrowheads="1"/>
          </p:cNvSpPr>
          <p:nvPr/>
        </p:nvSpPr>
        <p:spPr bwMode="auto">
          <a:xfrm>
            <a:off x="4756003" y="5192306"/>
            <a:ext cx="4248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buFont typeface="Symbol" pitchFamily="18" charset="2"/>
              <a:buNone/>
            </a:pPr>
            <a:r>
              <a:rPr lang="fr-FR" sz="1200" b="0">
                <a:solidFill>
                  <a:srgbClr val="6600CC"/>
                </a:solidFill>
                <a:cs typeface="Arial" charset="0"/>
                <a:sym typeface="Symbol" pitchFamily="18" charset="2"/>
              </a:rPr>
              <a:t>↑ </a:t>
            </a:r>
            <a:r>
              <a:rPr lang="fr-FR" sz="1200" b="0">
                <a:solidFill>
                  <a:srgbClr val="6600CC"/>
                </a:solidFill>
                <a:sym typeface="Symbol" pitchFamily="18" charset="2"/>
              </a:rPr>
              <a:t>Il faut limiter les aires de débardages et de regroupement.</a:t>
            </a:r>
            <a:endParaRPr lang="fr-FR" sz="1200" b="0">
              <a:solidFill>
                <a:srgbClr val="6600CC"/>
              </a:solidFill>
            </a:endParaRPr>
          </a:p>
        </p:txBody>
      </p:sp>
      <p:pic>
        <p:nvPicPr>
          <p:cNvPr id="25" name="Picture 18" descr="flottageGrumes">
            <a:extLst>
              <a:ext uri="{FF2B5EF4-FFF2-40B4-BE49-F238E27FC236}">
                <a16:creationId xmlns:a16="http://schemas.microsoft.com/office/drawing/2014/main" id="{7A7E3422-D460-4B00-8724-94953B141B1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00241" y="4112806"/>
            <a:ext cx="11906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9" descr="flottageGrumes2">
            <a:extLst>
              <a:ext uri="{FF2B5EF4-FFF2-40B4-BE49-F238E27FC236}">
                <a16:creationId xmlns:a16="http://schemas.microsoft.com/office/drawing/2014/main" id="{1DEA798D-8805-4A45-8801-F4583AC9F3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31816" y="4112806"/>
            <a:ext cx="12096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0" descr="flottageGrumes3">
            <a:extLst>
              <a:ext uri="{FF2B5EF4-FFF2-40B4-BE49-F238E27FC236}">
                <a16:creationId xmlns:a16="http://schemas.microsoft.com/office/drawing/2014/main" id="{84492F26-8BD9-4CE4-9934-C5ADC586F6F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1953" y="4112806"/>
            <a:ext cx="13335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ZoneTexte 6">
            <a:extLst>
              <a:ext uri="{FF2B5EF4-FFF2-40B4-BE49-F238E27FC236}">
                <a16:creationId xmlns:a16="http://schemas.microsoft.com/office/drawing/2014/main" id="{49B30507-084C-40B2-BC90-31F3E898D39D}"/>
              </a:ext>
            </a:extLst>
          </p:cNvPr>
          <p:cNvSpPr txBox="1">
            <a:spLocks noChangeArrowheads="1"/>
          </p:cNvSpPr>
          <p:nvPr/>
        </p:nvSpPr>
        <p:spPr bwMode="auto">
          <a:xfrm>
            <a:off x="291953" y="5120869"/>
            <a:ext cx="424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buFont typeface="Symbol" pitchFamily="18" charset="2"/>
              <a:buNone/>
            </a:pPr>
            <a:r>
              <a:rPr lang="fr-FR" sz="1200" b="0">
                <a:solidFill>
                  <a:srgbClr val="6600CC"/>
                </a:solidFill>
                <a:cs typeface="Arial" charset="0"/>
                <a:sym typeface="Symbol" pitchFamily="18" charset="2"/>
              </a:rPr>
              <a:t>↑ </a:t>
            </a:r>
            <a:r>
              <a:rPr lang="fr-FR" sz="1200" b="0">
                <a:solidFill>
                  <a:srgbClr val="6600CC"/>
                </a:solidFill>
                <a:sym typeface="Symbol" pitchFamily="18" charset="2"/>
              </a:rPr>
              <a:t>Pour éviter l’ouverture de routes forestières, on utilisera le flottage des grumes (billes de bois) autant que possible.</a:t>
            </a:r>
            <a:endParaRPr lang="fr-FR" sz="1200" b="0">
              <a:solidFill>
                <a:srgbClr val="6600CC"/>
              </a:solidFill>
            </a:endParaRPr>
          </a:p>
        </p:txBody>
      </p:sp>
    </p:spTree>
    <p:extLst>
      <p:ext uri="{BB962C8B-B14F-4D97-AF65-F5344CB8AC3E}">
        <p14:creationId xmlns:p14="http://schemas.microsoft.com/office/powerpoint/2010/main" val="2316900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5">
            <a:extLst>
              <a:ext uri="{FF2B5EF4-FFF2-40B4-BE49-F238E27FC236}">
                <a16:creationId xmlns:a16="http://schemas.microsoft.com/office/drawing/2014/main" id="{A83BB3BF-CEA0-495E-B29F-049E5F3D5F71}"/>
              </a:ext>
            </a:extLst>
          </p:cNvPr>
          <p:cNvSpPr txBox="1">
            <a:spLocks noChangeArrowheads="1"/>
          </p:cNvSpPr>
          <p:nvPr/>
        </p:nvSpPr>
        <p:spPr bwMode="auto">
          <a:xfrm>
            <a:off x="299373" y="245214"/>
            <a:ext cx="8786812"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rgbClr val="6600CC"/>
                </a:solidFill>
              </a:rPr>
              <a:t>Solution n°2 exploitation raisonnée de la forêt primaire ou secondaire </a:t>
            </a:r>
          </a:p>
          <a:p>
            <a:pPr algn="just" eaLnBrk="1" hangingPunct="1"/>
            <a:r>
              <a:rPr lang="fr-FR" sz="1600" b="0" dirty="0">
                <a:solidFill>
                  <a:srgbClr val="6600CC"/>
                </a:solidFill>
              </a:rPr>
              <a:t>(suite et fin)</a:t>
            </a:r>
          </a:p>
          <a:p>
            <a:pPr algn="just" eaLnBrk="1" hangingPunct="1"/>
            <a:endParaRPr lang="fr-FR" sz="1600" b="0" dirty="0">
              <a:solidFill>
                <a:srgbClr val="6600CC"/>
              </a:solidFill>
            </a:endParaRPr>
          </a:p>
          <a:p>
            <a:pPr algn="just" eaLnBrk="1" hangingPunct="1"/>
            <a:r>
              <a:rPr lang="fr-FR" sz="1600" dirty="0">
                <a:solidFill>
                  <a:srgbClr val="6600CC"/>
                </a:solidFill>
              </a:rPr>
              <a:t>Discussions </a:t>
            </a:r>
            <a:r>
              <a:rPr lang="fr-FR" sz="1600" b="0" dirty="0">
                <a:solidFill>
                  <a:srgbClr val="6600CC"/>
                </a:solidFill>
              </a:rPr>
              <a:t>: </a:t>
            </a:r>
          </a:p>
          <a:p>
            <a:pPr algn="just" eaLnBrk="1" hangingPunct="1"/>
            <a:r>
              <a:rPr lang="fr-FR" sz="1600" b="0" dirty="0">
                <a:solidFill>
                  <a:srgbClr val="6600CC"/>
                </a:solidFill>
              </a:rPr>
              <a:t>A) Nécessité de tenir compte des contraintes, spécificités, impératifs locaux :</a:t>
            </a:r>
          </a:p>
          <a:p>
            <a:pPr algn="just" eaLnBrk="1" hangingPunct="1"/>
            <a:endParaRPr lang="fr-FR" sz="1600" b="0" dirty="0">
              <a:solidFill>
                <a:srgbClr val="6600CC"/>
              </a:solidFill>
            </a:endParaRPr>
          </a:p>
          <a:p>
            <a:pPr algn="just" eaLnBrk="1" hangingPunct="1">
              <a:buFont typeface="Arial" charset="0"/>
              <a:buChar char="•"/>
            </a:pPr>
            <a:r>
              <a:rPr lang="fr-FR" sz="1600" b="0" dirty="0">
                <a:solidFill>
                  <a:srgbClr val="6600CC"/>
                </a:solidFill>
              </a:rPr>
              <a:t>Logiques économiques des pays pauvres (désir de devises rapides impulsant l’augmentation de la production et des rendements des concessions, au détriment de l’écologie).</a:t>
            </a:r>
          </a:p>
          <a:p>
            <a:pPr algn="just" eaLnBrk="1" hangingPunct="1">
              <a:buFont typeface="Arial" charset="0"/>
              <a:buChar char="•"/>
            </a:pPr>
            <a:r>
              <a:rPr lang="fr-FR" sz="1600" b="0" dirty="0">
                <a:solidFill>
                  <a:srgbClr val="6600CC"/>
                </a:solidFill>
              </a:rPr>
              <a:t>Pression démographique (demandant d’augmenter la production locale en nourriture, soit par augmentation des rendements ou des terres cultivables).</a:t>
            </a:r>
          </a:p>
          <a:p>
            <a:pPr algn="just" eaLnBrk="1" hangingPunct="1">
              <a:buFont typeface="Arial" charset="0"/>
              <a:buChar char="•"/>
            </a:pPr>
            <a:r>
              <a:rPr lang="fr-FR" sz="1600" b="0" dirty="0">
                <a:solidFill>
                  <a:srgbClr val="6600CC"/>
                </a:solidFill>
              </a:rPr>
              <a:t>Espoir des autochtones d’une meilleure vie (à l’image du niveau de vie des pays riches qu’on souhaite« rattraper »).</a:t>
            </a:r>
          </a:p>
          <a:p>
            <a:pPr algn="just" eaLnBrk="1" hangingPunct="1">
              <a:buFont typeface="Arial" charset="0"/>
              <a:buChar char="•"/>
            </a:pPr>
            <a:r>
              <a:rPr lang="fr-FR" sz="1600" b="0" dirty="0">
                <a:solidFill>
                  <a:srgbClr val="6600CC"/>
                </a:solidFill>
              </a:rPr>
              <a:t>Conscience écologique au niveau zéro de la population, dans beaucoup de pays pauvres. </a:t>
            </a:r>
          </a:p>
          <a:p>
            <a:pPr algn="just" eaLnBrk="1" hangingPunct="1">
              <a:buFont typeface="Arial" charset="0"/>
              <a:buChar char="•"/>
            </a:pPr>
            <a:r>
              <a:rPr lang="fr-FR" sz="1600" b="0" dirty="0">
                <a:solidFill>
                  <a:srgbClr val="6600CC"/>
                </a:solidFill>
              </a:rPr>
              <a:t>Si ouverture de chemins forestiers (nouvelle voie de pénétration dans les forêts primaires) : </a:t>
            </a:r>
          </a:p>
          <a:p>
            <a:pPr algn="just" eaLnBrk="1" hangingPunct="1">
              <a:buFont typeface="Symbol" pitchFamily="18" charset="2"/>
              <a:buChar char="Þ"/>
            </a:pPr>
            <a:r>
              <a:rPr lang="fr-FR" sz="1600" b="0" dirty="0">
                <a:solidFill>
                  <a:srgbClr val="6600CC"/>
                </a:solidFill>
              </a:rPr>
              <a:t>Augmentation du risque du braconnage de la viande de brousse (°).</a:t>
            </a:r>
          </a:p>
          <a:p>
            <a:pPr algn="just" eaLnBrk="1" hangingPunct="1">
              <a:buFont typeface="Symbol" pitchFamily="18" charset="2"/>
              <a:buChar char="Þ"/>
            </a:pPr>
            <a:r>
              <a:rPr lang="fr-FR" sz="1600" b="0" dirty="0">
                <a:solidFill>
                  <a:srgbClr val="6600CC"/>
                </a:solidFill>
              </a:rPr>
              <a:t>Recherche, par les populations locales, de parcelles à défricher, </a:t>
            </a:r>
          </a:p>
          <a:p>
            <a:pPr algn="just" eaLnBrk="1" hangingPunct="1"/>
            <a:endParaRPr lang="fr-FR" sz="1600" b="0" dirty="0">
              <a:solidFill>
                <a:srgbClr val="6600CC"/>
              </a:solidFill>
            </a:endParaRPr>
          </a:p>
          <a:p>
            <a:pPr algn="just" eaLnBrk="1" hangingPunct="1"/>
            <a:r>
              <a:rPr lang="fr-FR" sz="1600" b="0" dirty="0">
                <a:solidFill>
                  <a:srgbClr val="6600CC"/>
                </a:solidFill>
              </a:rPr>
              <a:t>Nécessité pour la préservation de  l’environnement  forestier =&gt; :</a:t>
            </a:r>
          </a:p>
          <a:p>
            <a:pPr algn="just" eaLnBrk="1" hangingPunct="1">
              <a:buFont typeface="Arial" charset="0"/>
              <a:buChar char="•"/>
            </a:pPr>
            <a:r>
              <a:rPr lang="fr-FR" sz="1600" b="0" dirty="0">
                <a:solidFill>
                  <a:srgbClr val="6600CC"/>
                </a:solidFill>
              </a:rPr>
              <a:t> Accès à la forêt réglementé et contrôlé (nécessité de gardes forestiers).</a:t>
            </a:r>
          </a:p>
          <a:p>
            <a:pPr algn="just" eaLnBrk="1" hangingPunct="1">
              <a:buFont typeface="Arial" charset="0"/>
              <a:buChar char="•"/>
            </a:pPr>
            <a:r>
              <a:rPr lang="fr-FR" sz="1600" b="0" dirty="0">
                <a:solidFill>
                  <a:srgbClr val="6600CC"/>
                </a:solidFill>
              </a:rPr>
              <a:t>Conscientisation et formation des populations locales (acteurs humanitaires, biologistes …).</a:t>
            </a:r>
          </a:p>
          <a:p>
            <a:pPr algn="just" eaLnBrk="1" hangingPunct="1">
              <a:buFont typeface="Arial" charset="0"/>
              <a:buChar char="•"/>
            </a:pPr>
            <a:r>
              <a:rPr lang="fr-FR" sz="1600" b="0" dirty="0">
                <a:solidFill>
                  <a:srgbClr val="6600CC"/>
                </a:solidFill>
              </a:rPr>
              <a:t>Respect de la Loi (par patrouilles  et gardes motivées armés) (qui financeront leur salaire ?).</a:t>
            </a:r>
          </a:p>
          <a:p>
            <a:pPr algn="just" eaLnBrk="1" hangingPunct="1"/>
            <a:endParaRPr lang="fr-FR" sz="1600" b="0" dirty="0">
              <a:solidFill>
                <a:srgbClr val="6600CC"/>
              </a:solidFill>
            </a:endParaRPr>
          </a:p>
          <a:p>
            <a:pPr algn="just" eaLnBrk="1" hangingPunct="1"/>
            <a:r>
              <a:rPr lang="fr-FR" sz="1200" b="0" dirty="0">
                <a:solidFill>
                  <a:srgbClr val="6600CC"/>
                </a:solidFill>
              </a:rPr>
              <a:t>(°) viande d’animaux pouvant, d’ailleurs, </a:t>
            </a:r>
            <a:r>
              <a:rPr lang="fr-FR" sz="1200" dirty="0">
                <a:solidFill>
                  <a:srgbClr val="6600CC"/>
                </a:solidFill>
              </a:rPr>
              <a:t>être porteurs de maladies graves </a:t>
            </a:r>
            <a:r>
              <a:rPr lang="fr-FR" sz="1200" b="0" dirty="0">
                <a:solidFill>
                  <a:srgbClr val="6600CC"/>
                </a:solidFill>
              </a:rPr>
              <a:t>(SIDA, fièvre de Lassa, Ebola…).</a:t>
            </a:r>
            <a:endParaRPr lang="fr-FR" sz="1600" b="0" dirty="0">
              <a:solidFill>
                <a:srgbClr val="6600CC"/>
              </a:solidFill>
            </a:endParaRPr>
          </a:p>
        </p:txBody>
      </p:sp>
    </p:spTree>
    <p:extLst>
      <p:ext uri="{BB962C8B-B14F-4D97-AF65-F5344CB8AC3E}">
        <p14:creationId xmlns:p14="http://schemas.microsoft.com/office/powerpoint/2010/main" val="694203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a:extLst>
              <a:ext uri="{FF2B5EF4-FFF2-40B4-BE49-F238E27FC236}">
                <a16:creationId xmlns:a16="http://schemas.microsoft.com/office/drawing/2014/main" id="{5B2D34A5-058E-45EA-8F09-6D3F4A7587F2}"/>
              </a:ext>
            </a:extLst>
          </p:cNvPr>
          <p:cNvSpPr txBox="1">
            <a:spLocks noChangeArrowheads="1"/>
          </p:cNvSpPr>
          <p:nvPr/>
        </p:nvSpPr>
        <p:spPr bwMode="auto">
          <a:xfrm>
            <a:off x="193048" y="110608"/>
            <a:ext cx="8929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rgbClr val="660066"/>
                </a:solidFill>
                <a:cs typeface="Arial" charset="0"/>
              </a:rPr>
              <a:t>Solution n°3 ne pas « toucher » à la forêt primaire</a:t>
            </a:r>
            <a:r>
              <a:rPr lang="fr-FR" b="0" dirty="0">
                <a:solidFill>
                  <a:srgbClr val="660066"/>
                </a:solidFill>
                <a:latin typeface="Comic Sans MS" pitchFamily="66" charset="0"/>
              </a:rPr>
              <a:t> </a:t>
            </a:r>
          </a:p>
          <a:p>
            <a:pPr algn="just" eaLnBrk="1" hangingPunct="1"/>
            <a:endParaRPr lang="fr-FR" sz="1400" b="0" dirty="0">
              <a:solidFill>
                <a:srgbClr val="660066"/>
              </a:solidFill>
              <a:latin typeface="Comic Sans MS" pitchFamily="66" charset="0"/>
            </a:endParaRPr>
          </a:p>
          <a:p>
            <a:pPr algn="just" eaLnBrk="1" hangingPunct="1"/>
            <a:r>
              <a:rPr lang="fr-FR" sz="1400" b="0" dirty="0">
                <a:solidFill>
                  <a:srgbClr val="660066"/>
                </a:solidFill>
                <a:latin typeface="Comic Sans MS" pitchFamily="66" charset="0"/>
              </a:rPr>
              <a:t>Pour cela =&gt; : </a:t>
            </a:r>
          </a:p>
        </p:txBody>
      </p:sp>
      <p:sp>
        <p:nvSpPr>
          <p:cNvPr id="3" name="Ellipse 2">
            <a:extLst>
              <a:ext uri="{FF2B5EF4-FFF2-40B4-BE49-F238E27FC236}">
                <a16:creationId xmlns:a16="http://schemas.microsoft.com/office/drawing/2014/main" id="{D72FE8D2-2006-491D-A5CB-46E6D6488FB9}"/>
              </a:ext>
            </a:extLst>
          </p:cNvPr>
          <p:cNvSpPr/>
          <p:nvPr/>
        </p:nvSpPr>
        <p:spPr>
          <a:xfrm>
            <a:off x="5193673" y="4060308"/>
            <a:ext cx="3071812"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0"/>
          </a:p>
        </p:txBody>
      </p:sp>
      <p:sp>
        <p:nvSpPr>
          <p:cNvPr id="4" name="Ellipse 3">
            <a:extLst>
              <a:ext uri="{FF2B5EF4-FFF2-40B4-BE49-F238E27FC236}">
                <a16:creationId xmlns:a16="http://schemas.microsoft.com/office/drawing/2014/main" id="{E10DB6B7-B14D-4BFC-BD24-5EBA10EA6605}"/>
              </a:ext>
            </a:extLst>
          </p:cNvPr>
          <p:cNvSpPr/>
          <p:nvPr/>
        </p:nvSpPr>
        <p:spPr>
          <a:xfrm>
            <a:off x="5550860" y="4203183"/>
            <a:ext cx="2428875" cy="10715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341AF4"/>
                </a:solidFill>
              </a:rPr>
              <a:t>Forêt primaire</a:t>
            </a:r>
          </a:p>
          <a:p>
            <a:pPr algn="ctr">
              <a:defRPr/>
            </a:pPr>
            <a:r>
              <a:rPr lang="fr-FR" dirty="0">
                <a:solidFill>
                  <a:srgbClr val="341AF4"/>
                </a:solidFill>
              </a:rPr>
              <a:t>À protéger</a:t>
            </a:r>
          </a:p>
        </p:txBody>
      </p:sp>
      <p:sp>
        <p:nvSpPr>
          <p:cNvPr id="5" name="Trapèze 4">
            <a:extLst>
              <a:ext uri="{FF2B5EF4-FFF2-40B4-BE49-F238E27FC236}">
                <a16:creationId xmlns:a16="http://schemas.microsoft.com/office/drawing/2014/main" id="{D29F95C2-CF07-4F9E-976A-14F6C55765D4}"/>
              </a:ext>
            </a:extLst>
          </p:cNvPr>
          <p:cNvSpPr/>
          <p:nvPr/>
        </p:nvSpPr>
        <p:spPr>
          <a:xfrm>
            <a:off x="6408110" y="5489058"/>
            <a:ext cx="1071563" cy="357188"/>
          </a:xfrm>
          <a:prstGeom prst="trapezoid">
            <a:avLst/>
          </a:prstGeom>
          <a:solidFill>
            <a:srgbClr val="00602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0"/>
          </a:p>
        </p:txBody>
      </p:sp>
      <p:sp>
        <p:nvSpPr>
          <p:cNvPr id="6" name="Trapèze 5">
            <a:extLst>
              <a:ext uri="{FF2B5EF4-FFF2-40B4-BE49-F238E27FC236}">
                <a16:creationId xmlns:a16="http://schemas.microsoft.com/office/drawing/2014/main" id="{027F0525-E708-418F-8AAF-4C4B1DD14B0D}"/>
              </a:ext>
            </a:extLst>
          </p:cNvPr>
          <p:cNvSpPr/>
          <p:nvPr/>
        </p:nvSpPr>
        <p:spPr>
          <a:xfrm rot="740966">
            <a:off x="5193673" y="5417621"/>
            <a:ext cx="1071562" cy="357187"/>
          </a:xfrm>
          <a:prstGeom prst="trapezoid">
            <a:avLst/>
          </a:prstGeom>
          <a:solidFill>
            <a:srgbClr val="00602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0"/>
          </a:p>
        </p:txBody>
      </p:sp>
      <p:sp>
        <p:nvSpPr>
          <p:cNvPr id="7" name="Trapèze 6">
            <a:extLst>
              <a:ext uri="{FF2B5EF4-FFF2-40B4-BE49-F238E27FC236}">
                <a16:creationId xmlns:a16="http://schemas.microsoft.com/office/drawing/2014/main" id="{7D738966-0387-4C39-8FF2-56E07A81205F}"/>
              </a:ext>
            </a:extLst>
          </p:cNvPr>
          <p:cNvSpPr/>
          <p:nvPr/>
        </p:nvSpPr>
        <p:spPr>
          <a:xfrm rot="9814807">
            <a:off x="5293685" y="3704708"/>
            <a:ext cx="1071563" cy="357188"/>
          </a:xfrm>
          <a:prstGeom prst="trapezoid">
            <a:avLst/>
          </a:prstGeom>
          <a:solidFill>
            <a:srgbClr val="00602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0"/>
          </a:p>
        </p:txBody>
      </p:sp>
      <p:sp>
        <p:nvSpPr>
          <p:cNvPr id="8" name="Trapèze 7">
            <a:extLst>
              <a:ext uri="{FF2B5EF4-FFF2-40B4-BE49-F238E27FC236}">
                <a16:creationId xmlns:a16="http://schemas.microsoft.com/office/drawing/2014/main" id="{3D0537FD-4C07-4233-A72F-E7383195E71A}"/>
              </a:ext>
            </a:extLst>
          </p:cNvPr>
          <p:cNvSpPr/>
          <p:nvPr/>
        </p:nvSpPr>
        <p:spPr>
          <a:xfrm rot="7509106">
            <a:off x="4707898" y="4236521"/>
            <a:ext cx="617537" cy="357187"/>
          </a:xfrm>
          <a:prstGeom prst="trapezoid">
            <a:avLst/>
          </a:prstGeom>
          <a:solidFill>
            <a:srgbClr val="00602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0"/>
          </a:p>
        </p:txBody>
      </p:sp>
      <p:sp>
        <p:nvSpPr>
          <p:cNvPr id="9" name="Trapèze 8">
            <a:extLst>
              <a:ext uri="{FF2B5EF4-FFF2-40B4-BE49-F238E27FC236}">
                <a16:creationId xmlns:a16="http://schemas.microsoft.com/office/drawing/2014/main" id="{18C64DEF-2639-454F-8396-FDC839EDF08D}"/>
              </a:ext>
            </a:extLst>
          </p:cNvPr>
          <p:cNvSpPr/>
          <p:nvPr/>
        </p:nvSpPr>
        <p:spPr>
          <a:xfrm rot="3004880">
            <a:off x="4595979" y="4889777"/>
            <a:ext cx="741363" cy="466725"/>
          </a:xfrm>
          <a:prstGeom prst="trapezoid">
            <a:avLst/>
          </a:prstGeom>
          <a:solidFill>
            <a:srgbClr val="00602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0"/>
          </a:p>
        </p:txBody>
      </p:sp>
      <p:sp>
        <p:nvSpPr>
          <p:cNvPr id="10" name="Trapèze 9">
            <a:extLst>
              <a:ext uri="{FF2B5EF4-FFF2-40B4-BE49-F238E27FC236}">
                <a16:creationId xmlns:a16="http://schemas.microsoft.com/office/drawing/2014/main" id="{21D4A67C-985F-46E6-902E-DB907876A7CE}"/>
              </a:ext>
            </a:extLst>
          </p:cNvPr>
          <p:cNvSpPr/>
          <p:nvPr/>
        </p:nvSpPr>
        <p:spPr>
          <a:xfrm rot="10965133">
            <a:off x="6558923" y="3585646"/>
            <a:ext cx="1071562" cy="357187"/>
          </a:xfrm>
          <a:prstGeom prst="trapezoid">
            <a:avLst/>
          </a:prstGeom>
          <a:solidFill>
            <a:srgbClr val="00602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0"/>
          </a:p>
        </p:txBody>
      </p:sp>
      <p:sp>
        <p:nvSpPr>
          <p:cNvPr id="11" name="Trapèze 10">
            <a:extLst>
              <a:ext uri="{FF2B5EF4-FFF2-40B4-BE49-F238E27FC236}">
                <a16:creationId xmlns:a16="http://schemas.microsoft.com/office/drawing/2014/main" id="{A8A33101-BF7C-4CD9-8963-9D644CFD5104}"/>
              </a:ext>
            </a:extLst>
          </p:cNvPr>
          <p:cNvSpPr/>
          <p:nvPr/>
        </p:nvSpPr>
        <p:spPr>
          <a:xfrm rot="19531212">
            <a:off x="7486023" y="5189021"/>
            <a:ext cx="1071562" cy="357187"/>
          </a:xfrm>
          <a:prstGeom prst="trapezoid">
            <a:avLst/>
          </a:prstGeom>
          <a:solidFill>
            <a:srgbClr val="00602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0"/>
          </a:p>
        </p:txBody>
      </p:sp>
      <p:sp>
        <p:nvSpPr>
          <p:cNvPr id="12" name="Trapèze 11">
            <a:extLst>
              <a:ext uri="{FF2B5EF4-FFF2-40B4-BE49-F238E27FC236}">
                <a16:creationId xmlns:a16="http://schemas.microsoft.com/office/drawing/2014/main" id="{FD45638B-6BF7-4D8A-A906-BB61D1CD1AA7}"/>
              </a:ext>
            </a:extLst>
          </p:cNvPr>
          <p:cNvSpPr/>
          <p:nvPr/>
        </p:nvSpPr>
        <p:spPr>
          <a:xfrm rot="13314658">
            <a:off x="7693985" y="3842821"/>
            <a:ext cx="765175" cy="347662"/>
          </a:xfrm>
          <a:prstGeom prst="trapezoid">
            <a:avLst/>
          </a:prstGeom>
          <a:solidFill>
            <a:srgbClr val="00602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0"/>
          </a:p>
        </p:txBody>
      </p:sp>
      <p:sp>
        <p:nvSpPr>
          <p:cNvPr id="13" name="Trapèze 12">
            <a:extLst>
              <a:ext uri="{FF2B5EF4-FFF2-40B4-BE49-F238E27FC236}">
                <a16:creationId xmlns:a16="http://schemas.microsoft.com/office/drawing/2014/main" id="{19DD51DC-A1AB-49C9-9CB6-4FC41AE66BBE}"/>
              </a:ext>
            </a:extLst>
          </p:cNvPr>
          <p:cNvSpPr/>
          <p:nvPr/>
        </p:nvSpPr>
        <p:spPr>
          <a:xfrm rot="16200000">
            <a:off x="8200398" y="4411146"/>
            <a:ext cx="739775" cy="466725"/>
          </a:xfrm>
          <a:prstGeom prst="trapezoid">
            <a:avLst/>
          </a:prstGeom>
          <a:solidFill>
            <a:srgbClr val="00602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0"/>
          </a:p>
        </p:txBody>
      </p:sp>
      <p:sp>
        <p:nvSpPr>
          <p:cNvPr id="14" name="ZoneTexte 23">
            <a:extLst>
              <a:ext uri="{FF2B5EF4-FFF2-40B4-BE49-F238E27FC236}">
                <a16:creationId xmlns:a16="http://schemas.microsoft.com/office/drawing/2014/main" id="{34E22796-73F2-4229-9B79-50D26DCD0FA3}"/>
              </a:ext>
            </a:extLst>
          </p:cNvPr>
          <p:cNvSpPr txBox="1">
            <a:spLocks noChangeArrowheads="1"/>
          </p:cNvSpPr>
          <p:nvPr/>
        </p:nvSpPr>
        <p:spPr bwMode="auto">
          <a:xfrm>
            <a:off x="121610" y="3345933"/>
            <a:ext cx="41433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400" b="0" u="sng">
                <a:solidFill>
                  <a:srgbClr val="7030A0"/>
                </a:solidFill>
              </a:rPr>
              <a:t>Solution de protection par glacis de forêts secondaires (zones tampons)</a:t>
            </a:r>
          </a:p>
          <a:p>
            <a:pPr algn="just" eaLnBrk="1" hangingPunct="1"/>
            <a:r>
              <a:rPr lang="fr-FR" sz="1400" b="0">
                <a:solidFill>
                  <a:srgbClr val="7030A0"/>
                </a:solidFill>
              </a:rPr>
              <a:t>Pour protéger la forêt primaire (refuge de biodiversité) =&gt; l’entourer totalement d’un « glacis » de forêts cultivées (utilisées pour le bois-énergie, le bois construction, le bois de menuiserie, le fourrage …).</a:t>
            </a:r>
          </a:p>
          <a:p>
            <a:pPr algn="just" eaLnBrk="1" hangingPunct="1"/>
            <a:r>
              <a:rPr lang="fr-FR" sz="1400" b="0">
                <a:solidFill>
                  <a:srgbClr val="7030A0"/>
                </a:solidFill>
              </a:rPr>
              <a:t>Ces dernières sont à accès règlementés.</a:t>
            </a:r>
          </a:p>
        </p:txBody>
      </p:sp>
      <p:cxnSp>
        <p:nvCxnSpPr>
          <p:cNvPr id="15" name="Connecteur droit avec flèche 14">
            <a:extLst>
              <a:ext uri="{FF2B5EF4-FFF2-40B4-BE49-F238E27FC236}">
                <a16:creationId xmlns:a16="http://schemas.microsoft.com/office/drawing/2014/main" id="{BFDDFC79-3C22-4B5D-B5A4-58EB20129635}"/>
              </a:ext>
            </a:extLst>
          </p:cNvPr>
          <p:cNvCxnSpPr/>
          <p:nvPr/>
        </p:nvCxnSpPr>
        <p:spPr>
          <a:xfrm flipV="1">
            <a:off x="4336423" y="5131871"/>
            <a:ext cx="809625" cy="3587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DDA15A8A-E03F-432E-BB50-343FFF77776C}"/>
              </a:ext>
            </a:extLst>
          </p:cNvPr>
          <p:cNvCxnSpPr/>
          <p:nvPr/>
        </p:nvCxnSpPr>
        <p:spPr>
          <a:xfrm>
            <a:off x="4336423" y="5489058"/>
            <a:ext cx="1143000" cy="1428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29">
            <a:extLst>
              <a:ext uri="{FF2B5EF4-FFF2-40B4-BE49-F238E27FC236}">
                <a16:creationId xmlns:a16="http://schemas.microsoft.com/office/drawing/2014/main" id="{B9D2CB5D-D765-4238-BC1A-D037BAA593FE}"/>
              </a:ext>
            </a:extLst>
          </p:cNvPr>
          <p:cNvSpPr txBox="1">
            <a:spLocks noChangeArrowheads="1"/>
          </p:cNvSpPr>
          <p:nvPr/>
        </p:nvSpPr>
        <p:spPr bwMode="auto">
          <a:xfrm>
            <a:off x="3050548" y="5489058"/>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b="0">
                <a:solidFill>
                  <a:srgbClr val="7030A0"/>
                </a:solidFill>
              </a:rPr>
              <a:t>Forêts cultivées</a:t>
            </a:r>
          </a:p>
        </p:txBody>
      </p:sp>
      <p:sp>
        <p:nvSpPr>
          <p:cNvPr id="18" name="ZoneTexte 30">
            <a:extLst>
              <a:ext uri="{FF2B5EF4-FFF2-40B4-BE49-F238E27FC236}">
                <a16:creationId xmlns:a16="http://schemas.microsoft.com/office/drawing/2014/main" id="{B975A7ED-93C8-4374-AD5C-03313B73C4A6}"/>
              </a:ext>
            </a:extLst>
          </p:cNvPr>
          <p:cNvSpPr txBox="1">
            <a:spLocks noChangeArrowheads="1"/>
          </p:cNvSpPr>
          <p:nvPr/>
        </p:nvSpPr>
        <p:spPr bwMode="auto">
          <a:xfrm>
            <a:off x="621673" y="5489058"/>
            <a:ext cx="2214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b="0">
                <a:solidFill>
                  <a:srgbClr val="7030A0"/>
                </a:solidFill>
              </a:rPr>
              <a:t>Zones coupe-feux</a:t>
            </a:r>
          </a:p>
        </p:txBody>
      </p:sp>
      <p:cxnSp>
        <p:nvCxnSpPr>
          <p:cNvPr id="19" name="Connecteur droit avec flèche 18">
            <a:extLst>
              <a:ext uri="{FF2B5EF4-FFF2-40B4-BE49-F238E27FC236}">
                <a16:creationId xmlns:a16="http://schemas.microsoft.com/office/drawing/2014/main" id="{84EDD039-9899-4FD7-BB8A-552912AC8E38}"/>
              </a:ext>
            </a:extLst>
          </p:cNvPr>
          <p:cNvCxnSpPr/>
          <p:nvPr/>
        </p:nvCxnSpPr>
        <p:spPr>
          <a:xfrm flipV="1">
            <a:off x="2621923" y="4060308"/>
            <a:ext cx="2643187" cy="15732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3BD8A956-7C3B-419A-BC03-2588DC6CE805}"/>
              </a:ext>
            </a:extLst>
          </p:cNvPr>
          <p:cNvCxnSpPr/>
          <p:nvPr/>
        </p:nvCxnSpPr>
        <p:spPr>
          <a:xfrm flipV="1">
            <a:off x="2621923" y="4560371"/>
            <a:ext cx="2786062" cy="10715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5" descr="Zonage-Reserve-Biosphere_Unesco">
            <a:extLst>
              <a:ext uri="{FF2B5EF4-FFF2-40B4-BE49-F238E27FC236}">
                <a16:creationId xmlns:a16="http://schemas.microsoft.com/office/drawing/2014/main" id="{7E638B8C-CB96-4D15-BA9F-25E7A129B5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2173" y="615433"/>
            <a:ext cx="44767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27">
            <a:extLst>
              <a:ext uri="{FF2B5EF4-FFF2-40B4-BE49-F238E27FC236}">
                <a16:creationId xmlns:a16="http://schemas.microsoft.com/office/drawing/2014/main" id="{06F76B6C-5FC9-4AFF-B71C-BEBA77526AE5}"/>
              </a:ext>
            </a:extLst>
          </p:cNvPr>
          <p:cNvSpPr txBox="1">
            <a:spLocks noChangeArrowheads="1"/>
          </p:cNvSpPr>
          <p:nvPr/>
        </p:nvSpPr>
        <p:spPr bwMode="auto">
          <a:xfrm>
            <a:off x="121610" y="988496"/>
            <a:ext cx="446405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400" b="0" u="sng">
                <a:solidFill>
                  <a:srgbClr val="6600CC"/>
                </a:solidFill>
              </a:rPr>
              <a:t>Solution créer des réserves de la biodiversité</a:t>
            </a:r>
            <a:r>
              <a:rPr lang="fr-FR" sz="1400" b="0">
                <a:solidFill>
                  <a:srgbClr val="6600CC"/>
                </a:solidFill>
              </a:rPr>
              <a:t> :</a:t>
            </a:r>
          </a:p>
          <a:p>
            <a:pPr algn="just" eaLnBrk="1" hangingPunct="1"/>
            <a:r>
              <a:rPr lang="fr-FR" sz="1400" b="0">
                <a:solidFill>
                  <a:srgbClr val="6600CC"/>
                </a:solidFill>
              </a:rPr>
              <a:t>Les réserves de biosphère sont des aires portant sur des écosystèmes terrestres et côtiers/marins qui visent à promouvoir des solutions pour réconcilier la conservation de la biodiversité avec son utilisation durable. Pour cela il faut aménager une zone tampon, une bande de terre entre des zones cultivées et l’habitat naturel, aménagée pour limiter les effets de l’agriculture sur cet habitat (les feux, les pesticides ...) (voir sur la fig. de droite, son aménagement idéal). </a:t>
            </a:r>
            <a:r>
              <a:rPr lang="fr-FR" sz="1400" b="0">
                <a:solidFill>
                  <a:srgbClr val="6600CC"/>
                </a:solidFill>
                <a:cs typeface="Arial" charset="0"/>
              </a:rPr>
              <a:t>→</a:t>
            </a:r>
          </a:p>
          <a:p>
            <a:pPr algn="just" eaLnBrk="1" hangingPunct="1"/>
            <a:endParaRPr lang="fr-FR" sz="1400" b="0">
              <a:solidFill>
                <a:srgbClr val="6600CC"/>
              </a:solidFill>
            </a:endParaRPr>
          </a:p>
        </p:txBody>
      </p:sp>
    </p:spTree>
    <p:extLst>
      <p:ext uri="{BB962C8B-B14F-4D97-AF65-F5344CB8AC3E}">
        <p14:creationId xmlns:p14="http://schemas.microsoft.com/office/powerpoint/2010/main" val="3407019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Guadeloupe">
            <a:extLst>
              <a:ext uri="{FF2B5EF4-FFF2-40B4-BE49-F238E27FC236}">
                <a16:creationId xmlns:a16="http://schemas.microsoft.com/office/drawing/2014/main" id="{B3792629-6298-4403-A956-53072792F9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4050" y="3157537"/>
            <a:ext cx="34099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B85F2E51-F27B-4120-B503-ED21053FDF91}"/>
              </a:ext>
            </a:extLst>
          </p:cNvPr>
          <p:cNvSpPr txBox="1">
            <a:spLocks noChangeArrowheads="1"/>
          </p:cNvSpPr>
          <p:nvPr/>
        </p:nvSpPr>
        <p:spPr bwMode="auto">
          <a:xfrm>
            <a:off x="285749" y="0"/>
            <a:ext cx="10633887"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rgbClr val="6600CC"/>
                </a:solidFill>
              </a:rPr>
              <a:t>Solution n°3 « ne pas toucher à la forêt primaire » (suite)</a:t>
            </a:r>
            <a:r>
              <a:rPr lang="fr-FR" dirty="0">
                <a:solidFill>
                  <a:srgbClr val="6600CC"/>
                </a:solidFill>
              </a:rPr>
              <a:t> : Discussi</a:t>
            </a:r>
            <a:r>
              <a:rPr lang="fr-FR" sz="1600" dirty="0">
                <a:solidFill>
                  <a:srgbClr val="6600CC"/>
                </a:solidFill>
              </a:rPr>
              <a:t>on</a:t>
            </a:r>
          </a:p>
          <a:p>
            <a:pPr eaLnBrk="1" hangingPunct="1"/>
            <a:endParaRPr lang="fr-FR" sz="1600" dirty="0">
              <a:solidFill>
                <a:srgbClr val="6600CC"/>
              </a:solidFill>
            </a:endParaRPr>
          </a:p>
          <a:p>
            <a:pPr algn="just" eaLnBrk="1" hangingPunct="1">
              <a:buFontTx/>
              <a:buAutoNum type="arabicParenR"/>
            </a:pPr>
            <a:r>
              <a:rPr lang="fr-FR" sz="1400" b="0" dirty="0">
                <a:solidFill>
                  <a:srgbClr val="6600CC"/>
                </a:solidFill>
              </a:rPr>
              <a:t>Les pays qui déforestent sont des pays pauvres ayant besoin de devises pour leur développement (et les forêts primaires ne leur rapportent souvent rien en devises).</a:t>
            </a:r>
          </a:p>
          <a:p>
            <a:pPr algn="just" eaLnBrk="1" hangingPunct="1">
              <a:buFontTx/>
              <a:buAutoNum type="arabicParenR"/>
            </a:pPr>
            <a:r>
              <a:rPr lang="fr-FR" sz="1400" b="0" dirty="0">
                <a:solidFill>
                  <a:srgbClr val="6600CC"/>
                </a:solidFill>
              </a:rPr>
              <a:t>L’augmentation démographique des habitants locaux, vivant de la forêt, augmente la demande en bois ou en terre cultivables et donc la pression sur la forêt.</a:t>
            </a:r>
          </a:p>
          <a:p>
            <a:pPr algn="just" eaLnBrk="1" hangingPunct="1"/>
            <a:endParaRPr lang="fr-FR" sz="1400" b="0" dirty="0">
              <a:solidFill>
                <a:srgbClr val="6600CC"/>
              </a:solidFill>
            </a:endParaRPr>
          </a:p>
          <a:p>
            <a:pPr algn="just" eaLnBrk="1" hangingPunct="1"/>
            <a:r>
              <a:rPr lang="fr-FR" sz="1400" b="0" dirty="0">
                <a:solidFill>
                  <a:srgbClr val="6600CC"/>
                </a:solidFill>
              </a:rPr>
              <a:t>Solutions proposées pour le respect de l’environnement :</a:t>
            </a:r>
          </a:p>
          <a:p>
            <a:pPr algn="just" eaLnBrk="1" hangingPunct="1">
              <a:buFont typeface="Symbol" pitchFamily="18" charset="2"/>
              <a:buChar char="Þ"/>
            </a:pPr>
            <a:r>
              <a:rPr lang="fr-FR" sz="1400" b="0" dirty="0">
                <a:solidFill>
                  <a:srgbClr val="6600CC"/>
                </a:solidFill>
              </a:rPr>
              <a:t>Développer le éco-tourisme responsable (?) dans ces forêts et les </a:t>
            </a:r>
            <a:r>
              <a:rPr lang="fr-FR" sz="1400" b="0" dirty="0" err="1">
                <a:solidFill>
                  <a:srgbClr val="6600CC"/>
                </a:solidFill>
              </a:rPr>
              <a:t>éco-lodges</a:t>
            </a:r>
            <a:r>
              <a:rPr lang="fr-FR" sz="1400" b="0" dirty="0">
                <a:solidFill>
                  <a:srgbClr val="6600CC"/>
                </a:solidFill>
              </a:rPr>
              <a:t> en leur lisière (°).</a:t>
            </a:r>
          </a:p>
          <a:p>
            <a:pPr algn="just" eaLnBrk="1" hangingPunct="1">
              <a:buFont typeface="Symbol" pitchFamily="18" charset="2"/>
              <a:buChar char="Þ"/>
            </a:pPr>
            <a:r>
              <a:rPr lang="fr-FR" sz="1400" b="0" dirty="0">
                <a:solidFill>
                  <a:srgbClr val="6600CC"/>
                </a:solidFill>
              </a:rPr>
              <a:t>Accès à la forêt restreint aux habitants locaux habilités, conscientisés et formés à protéger ces forêts (habilitation permanente pour eux et temporairement pour les touristes (qu’ils accompagnent) ?).</a:t>
            </a:r>
          </a:p>
          <a:p>
            <a:pPr algn="just" eaLnBrk="1" hangingPunct="1">
              <a:buFont typeface="Symbol" pitchFamily="18" charset="2"/>
              <a:buChar char="Þ"/>
            </a:pPr>
            <a:r>
              <a:rPr lang="fr-FR" sz="1400" b="0" dirty="0">
                <a:solidFill>
                  <a:srgbClr val="6600CC"/>
                </a:solidFill>
              </a:rPr>
              <a:t>Faire l’exploitation très raisonné des ressources la forêt primaire (huiles essentielles, plantes …) (°).</a:t>
            </a:r>
          </a:p>
          <a:p>
            <a:pPr eaLnBrk="1" hangingPunct="1"/>
            <a:endParaRPr lang="fr-FR" sz="1400" b="0" dirty="0">
              <a:solidFill>
                <a:srgbClr val="6600CC"/>
              </a:solidFill>
            </a:endParaRPr>
          </a:p>
          <a:p>
            <a:pPr eaLnBrk="1" hangingPunct="1"/>
            <a:r>
              <a:rPr lang="fr-FR" sz="1400" b="0" dirty="0">
                <a:solidFill>
                  <a:srgbClr val="6600CC"/>
                </a:solidFill>
              </a:rPr>
              <a:t>(°) vœux pieux ? </a:t>
            </a:r>
          </a:p>
        </p:txBody>
      </p:sp>
      <p:sp>
        <p:nvSpPr>
          <p:cNvPr id="7" name="Text Box 7">
            <a:extLst>
              <a:ext uri="{FF2B5EF4-FFF2-40B4-BE49-F238E27FC236}">
                <a16:creationId xmlns:a16="http://schemas.microsoft.com/office/drawing/2014/main" id="{E32C67E5-D21F-4081-A0E4-DA832200D875}"/>
              </a:ext>
            </a:extLst>
          </p:cNvPr>
          <p:cNvSpPr txBox="1">
            <a:spLocks noChangeArrowheads="1"/>
          </p:cNvSpPr>
          <p:nvPr/>
        </p:nvSpPr>
        <p:spPr bwMode="auto">
          <a:xfrm>
            <a:off x="3203575" y="3292475"/>
            <a:ext cx="25828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r" eaLnBrk="1" hangingPunct="1"/>
            <a:r>
              <a:rPr lang="fr-FR" sz="1000" b="0">
                <a:solidFill>
                  <a:srgbClr val="6600CC"/>
                </a:solidFill>
              </a:rPr>
              <a:t>Exemple de réserve de la biodiversité en Guadeloupe, entre ses aires naturelles protégées, ses zones tampons …</a:t>
            </a:r>
          </a:p>
          <a:p>
            <a:pPr algn="r" eaLnBrk="1" hangingPunct="1"/>
            <a:r>
              <a:rPr lang="fr-FR" sz="1000" b="0">
                <a:solidFill>
                  <a:srgbClr val="6600CC"/>
                </a:solidFill>
              </a:rPr>
              <a:t>(source : futura science) </a:t>
            </a:r>
            <a:r>
              <a:rPr lang="fr-FR" b="0">
                <a:solidFill>
                  <a:srgbClr val="6600CC"/>
                </a:solidFill>
              </a:rPr>
              <a:t>→</a:t>
            </a:r>
            <a:endParaRPr lang="fr-FR" sz="1000" b="0">
              <a:solidFill>
                <a:srgbClr val="6600CC"/>
              </a:solidFill>
            </a:endParaRPr>
          </a:p>
          <a:p>
            <a:pPr eaLnBrk="1" hangingPunct="1"/>
            <a:endParaRPr lang="fr-FR" sz="1000" b="0">
              <a:solidFill>
                <a:srgbClr val="6600CC"/>
              </a:solidFill>
            </a:endParaRPr>
          </a:p>
          <a:p>
            <a:pPr algn="just" eaLnBrk="1" hangingPunct="1"/>
            <a:r>
              <a:rPr lang="fr-FR" sz="1000" b="0">
                <a:solidFill>
                  <a:srgbClr val="6600CC"/>
                </a:solidFill>
                <a:sym typeface="Symbol" pitchFamily="18" charset="2"/>
              </a:rPr>
              <a:t> </a:t>
            </a:r>
            <a:r>
              <a:rPr lang="fr-FR" sz="1000" b="0">
                <a:solidFill>
                  <a:srgbClr val="6600CC"/>
                </a:solidFill>
              </a:rPr>
              <a:t>Les routes principales, puis secondaires, plus faciles que les fleuves sont les premiers axes de pénétration et de déforestation (ici en </a:t>
            </a:r>
            <a:r>
              <a:rPr lang="fr-FR" sz="1000" b="0">
                <a:solidFill>
                  <a:srgbClr val="6600CC"/>
                </a:solidFill>
                <a:hlinkClick r:id="rId3" tooltip="Amazonie"/>
              </a:rPr>
              <a:t>Amazonie</a:t>
            </a:r>
            <a:r>
              <a:rPr lang="fr-FR" sz="1000" b="0">
                <a:solidFill>
                  <a:srgbClr val="6600CC"/>
                </a:solidFill>
              </a:rPr>
              <a:t>). Les trouées suivent un motif caractéristique en « </a:t>
            </a:r>
            <a:r>
              <a:rPr lang="fr-FR" sz="1000" b="0" i="1">
                <a:solidFill>
                  <a:srgbClr val="6600CC"/>
                </a:solidFill>
              </a:rPr>
              <a:t>arêtes de poisson</a:t>
            </a:r>
            <a:r>
              <a:rPr lang="fr-FR" sz="1000" b="0">
                <a:solidFill>
                  <a:srgbClr val="6600CC"/>
                </a:solidFill>
              </a:rPr>
              <a:t> »</a:t>
            </a:r>
            <a:r>
              <a:rPr lang="fr-FR" b="0"/>
              <a:t> </a:t>
            </a:r>
          </a:p>
        </p:txBody>
      </p:sp>
      <p:pic>
        <p:nvPicPr>
          <p:cNvPr id="9" name="Picture 11" descr="Amazonie_deforestation">
            <a:extLst>
              <a:ext uri="{FF2B5EF4-FFF2-40B4-BE49-F238E27FC236}">
                <a16:creationId xmlns:a16="http://schemas.microsoft.com/office/drawing/2014/main" id="{2A51366F-65D2-4B37-8DD6-EEAF7803B9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292475"/>
            <a:ext cx="3175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994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C08DDDD4-A3FB-40AB-9EB2-4A74799AE0F5}"/>
              </a:ext>
            </a:extLst>
          </p:cNvPr>
          <p:cNvSpPr txBox="1">
            <a:spLocks noChangeArrowheads="1"/>
          </p:cNvSpPr>
          <p:nvPr/>
        </p:nvSpPr>
        <p:spPr bwMode="auto">
          <a:xfrm>
            <a:off x="115629" y="163143"/>
            <a:ext cx="8496300"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rgbClr val="6600CC"/>
                </a:solidFill>
              </a:rPr>
              <a:t>Solution n°4, la « forêt primaire jardinée »</a:t>
            </a:r>
            <a:r>
              <a:rPr lang="fr-FR" dirty="0">
                <a:solidFill>
                  <a:srgbClr val="6600CC"/>
                </a:solidFill>
              </a:rPr>
              <a:t> : </a:t>
            </a:r>
            <a:endParaRPr lang="fr-FR" sz="1600" dirty="0">
              <a:solidFill>
                <a:srgbClr val="6600CC"/>
              </a:solidFill>
            </a:endParaRPr>
          </a:p>
          <a:p>
            <a:pPr algn="just" eaLnBrk="1" hangingPunct="1"/>
            <a:r>
              <a:rPr lang="fr-FR" sz="1600" dirty="0">
                <a:solidFill>
                  <a:srgbClr val="6600CC"/>
                </a:solidFill>
              </a:rPr>
              <a:t>(ou « Environnement construit », selon Terminologie de Clark Erickson). </a:t>
            </a:r>
          </a:p>
          <a:p>
            <a:pPr algn="just" eaLnBrk="1" hangingPunct="1"/>
            <a:endParaRPr lang="fr-FR" sz="1600" dirty="0">
              <a:solidFill>
                <a:srgbClr val="6600CC"/>
              </a:solidFill>
            </a:endParaRPr>
          </a:p>
          <a:p>
            <a:pPr algn="just" eaLnBrk="1" hangingPunct="1"/>
            <a:r>
              <a:rPr lang="fr-FR" sz="1600" b="0" dirty="0">
                <a:solidFill>
                  <a:srgbClr val="6600CC"/>
                </a:solidFill>
              </a:rPr>
              <a:t>Plusieurs peuples ont « jardiné » ou continuent à « jardiner » leur forêt primaire : </a:t>
            </a:r>
          </a:p>
          <a:p>
            <a:pPr algn="just" eaLnBrk="1" hangingPunct="1"/>
            <a:r>
              <a:rPr lang="fr-FR" sz="1600" b="0" dirty="0">
                <a:solidFill>
                  <a:srgbClr val="6600CC"/>
                </a:solidFill>
              </a:rPr>
              <a:t>1) </a:t>
            </a:r>
            <a:r>
              <a:rPr lang="fr-FR" sz="1400" b="0" dirty="0">
                <a:solidFill>
                  <a:srgbClr val="6600CC"/>
                </a:solidFill>
              </a:rPr>
              <a:t>habitants de Tikopia (île Salomon, Pacifique) &amp; Tonga, 2) peuples montagnards de Nouvelle-Guinée, 3) indiens du bas cours de l’Amazone (peuples ayant vécu ~ 4000 ans et disparus , peut-être ancêtres des </a:t>
            </a:r>
            <a:r>
              <a:rPr lang="fr-FR" sz="1400" b="0" i="1" dirty="0" err="1">
                <a:solidFill>
                  <a:srgbClr val="6600CC"/>
                </a:solidFill>
              </a:rPr>
              <a:t>Kayapos</a:t>
            </a:r>
            <a:r>
              <a:rPr lang="fr-FR" sz="1400" b="0" dirty="0">
                <a:solidFill>
                  <a:srgbClr val="6600CC"/>
                </a:solidFill>
              </a:rPr>
              <a:t> d’Amazonie centrale) etc.</a:t>
            </a:r>
          </a:p>
          <a:p>
            <a:pPr algn="just" eaLnBrk="1" hangingPunct="1"/>
            <a:r>
              <a:rPr lang="fr-FR" sz="1600" b="0" dirty="0">
                <a:solidFill>
                  <a:srgbClr val="6600CC"/>
                </a:solidFill>
              </a:rPr>
              <a:t>Leurs forêts sont comme une futaie jardinée, entretenue (jusqu’à être irriguée).</a:t>
            </a:r>
          </a:p>
          <a:p>
            <a:pPr algn="just" eaLnBrk="1" hangingPunct="1"/>
            <a:endParaRPr lang="fr-FR" sz="1600" b="0" dirty="0">
              <a:solidFill>
                <a:srgbClr val="6600CC"/>
              </a:solidFill>
            </a:endParaRPr>
          </a:p>
          <a:p>
            <a:pPr algn="just" eaLnBrk="1" hangingPunct="1"/>
            <a:r>
              <a:rPr lang="fr-FR" sz="1600" b="0" u="sng" dirty="0">
                <a:solidFill>
                  <a:srgbClr val="6600CC"/>
                </a:solidFill>
              </a:rPr>
              <a:t>Buts</a:t>
            </a:r>
            <a:r>
              <a:rPr lang="fr-FR" sz="1600" b="0" dirty="0">
                <a:solidFill>
                  <a:srgbClr val="6600CC"/>
                </a:solidFill>
              </a:rPr>
              <a:t> : </a:t>
            </a:r>
          </a:p>
          <a:p>
            <a:pPr algn="just" eaLnBrk="1" hangingPunct="1">
              <a:buFont typeface="Arial" charset="0"/>
              <a:buChar char="•"/>
            </a:pPr>
            <a:r>
              <a:rPr lang="fr-FR" sz="1600" b="0" dirty="0">
                <a:solidFill>
                  <a:srgbClr val="6600CC"/>
                </a:solidFill>
              </a:rPr>
              <a:t>Ne pas éliminer la forêt. L’adapter à un usage plus approprié à l’homme. Y accroître les sources de nourritures, en y plantant ou favorisant les espèces utiles, sans en réduire la biodiversité.</a:t>
            </a:r>
          </a:p>
          <a:p>
            <a:pPr algn="just" eaLnBrk="1" hangingPunct="1">
              <a:buFont typeface="Arial" charset="0"/>
              <a:buChar char="•"/>
            </a:pPr>
            <a:r>
              <a:rPr lang="fr-FR" sz="1600" b="0" dirty="0">
                <a:solidFill>
                  <a:srgbClr val="6600CC"/>
                </a:solidFill>
              </a:rPr>
              <a:t>Conserver la forêt, pour éviter le mécanisme de l’érosion des sols tropicaux _ déjà peu fertiles _ par les gouttes de pluies violentes (°). Et cultiver sous cette forêt.</a:t>
            </a:r>
          </a:p>
          <a:p>
            <a:pPr algn="just" eaLnBrk="1" hangingPunct="1">
              <a:buFont typeface="Arial" charset="0"/>
              <a:buChar char="•"/>
            </a:pPr>
            <a:r>
              <a:rPr lang="fr-FR" sz="1600" b="0" dirty="0">
                <a:solidFill>
                  <a:srgbClr val="6600CC"/>
                </a:solidFill>
              </a:rPr>
              <a:t>La forêt sert, dans le cadre d’une gestion durable, à la chasse, la cueillette, à la construction de maisons, de meubles, d’objets d’art, à la culture de jardins maraîchers, à d’autres usages (médicinaux …), à une diversification des sources de revenus pour ses habitants (production de bois, huiles essentielles, écotourisme ..). </a:t>
            </a:r>
            <a:endParaRPr lang="fr-FR" sz="1200" b="0" dirty="0">
              <a:solidFill>
                <a:srgbClr val="6600CC"/>
              </a:solidFill>
            </a:endParaRPr>
          </a:p>
          <a:p>
            <a:pPr algn="just" eaLnBrk="1" hangingPunct="1"/>
            <a:r>
              <a:rPr lang="fr-FR" sz="1200" b="0" dirty="0">
                <a:solidFill>
                  <a:srgbClr val="6600CC"/>
                </a:solidFill>
              </a:rPr>
              <a:t>(°) </a:t>
            </a:r>
            <a:r>
              <a:rPr lang="fr-FR" sz="1200" b="0" u="sng" dirty="0">
                <a:solidFill>
                  <a:srgbClr val="6600CC"/>
                </a:solidFill>
              </a:rPr>
              <a:t>Mécanique des gouttes de pluie </a:t>
            </a:r>
            <a:r>
              <a:rPr lang="fr-FR" sz="1200" b="0" dirty="0">
                <a:solidFill>
                  <a:srgbClr val="6600CC"/>
                </a:solidFill>
              </a:rPr>
              <a:t>: La chute des précipitations sur la couche superficielle des sols produit une boue liquide et instable d’où les nutriments migrent facilement. Dans une forêt préservée, la canopée intercepte les eaux pluviales et amortit les chocs. Les gouttes de pluies finissent par ruisseler des feuilles, mais la violence de l’impact au sol est considérablement atténuée. Par contre, si les agriculteurs, fermiers ou les bûcherons suppriment le couvert végétal, les gouttes s’abattent sur le sol avec deux fois plus de force. Le sol mis à nu est raviné et perd ses nutriments et sa fertilité.</a:t>
            </a:r>
          </a:p>
        </p:txBody>
      </p:sp>
    </p:spTree>
    <p:extLst>
      <p:ext uri="{BB962C8B-B14F-4D97-AF65-F5344CB8AC3E}">
        <p14:creationId xmlns:p14="http://schemas.microsoft.com/office/powerpoint/2010/main" val="1952518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4E4823FA-3285-41BC-BD35-9B688527CB75}"/>
              </a:ext>
            </a:extLst>
          </p:cNvPr>
          <p:cNvSpPr txBox="1">
            <a:spLocks noChangeArrowheads="1"/>
          </p:cNvSpPr>
          <p:nvPr/>
        </p:nvSpPr>
        <p:spPr bwMode="auto">
          <a:xfrm>
            <a:off x="317648" y="258837"/>
            <a:ext cx="8496300" cy="3046988"/>
          </a:xfrm>
          <a:prstGeom prst="rect">
            <a:avLst/>
          </a:prstGeom>
          <a:noFill/>
          <a:ln w="9525">
            <a:noFill/>
            <a:miter lim="800000"/>
            <a:headEnd/>
            <a:tailEnd/>
          </a:ln>
        </p:spPr>
        <p:txBody>
          <a:bodyPr>
            <a:spAutoFit/>
          </a:bodyPr>
          <a:lstStyle/>
          <a:p>
            <a:pPr marL="342900" indent="-342900">
              <a:defRPr/>
            </a:pPr>
            <a:r>
              <a:rPr lang="fr-FR" u="sng" dirty="0">
                <a:solidFill>
                  <a:srgbClr val="6600CC"/>
                </a:solidFill>
              </a:rPr>
              <a:t>Solution n°4, la « forêt primaire jardinée »</a:t>
            </a:r>
            <a:r>
              <a:rPr lang="fr-FR" dirty="0">
                <a:solidFill>
                  <a:srgbClr val="6600CC"/>
                </a:solidFill>
              </a:rPr>
              <a:t> (suite) : </a:t>
            </a:r>
            <a:endParaRPr lang="fr-FR" sz="1600" dirty="0">
              <a:solidFill>
                <a:srgbClr val="6600CC"/>
              </a:solidFill>
            </a:endParaRPr>
          </a:p>
          <a:p>
            <a:pPr algn="just">
              <a:defRPr/>
            </a:pPr>
            <a:endParaRPr lang="fr-FR" sz="1600" b="0" dirty="0">
              <a:solidFill>
                <a:srgbClr val="6600CC"/>
              </a:solidFill>
            </a:endParaRPr>
          </a:p>
          <a:p>
            <a:pPr algn="just">
              <a:buFont typeface="Arial" pitchFamily="34" charset="0"/>
              <a:buChar char="•"/>
              <a:defRPr/>
            </a:pPr>
            <a:r>
              <a:rPr lang="fr-FR" sz="1600" dirty="0">
                <a:solidFill>
                  <a:srgbClr val="6600CC"/>
                </a:solidFill>
              </a:rPr>
              <a:t>Exemple n°1: île de Tikopia, 16km2 </a:t>
            </a:r>
            <a:r>
              <a:rPr lang="fr-FR" sz="1600" b="0" dirty="0">
                <a:solidFill>
                  <a:srgbClr val="6600CC"/>
                </a:solidFill>
              </a:rPr>
              <a:t>(toujours habitée après 3000 ans d’occupation)  :</a:t>
            </a:r>
          </a:p>
          <a:p>
            <a:pPr algn="just">
              <a:buFont typeface="Arial" pitchFamily="34" charset="0"/>
              <a:buChar char="•"/>
              <a:defRPr/>
            </a:pPr>
            <a:r>
              <a:rPr lang="fr-FR" sz="1600" b="0" dirty="0">
                <a:solidFill>
                  <a:srgbClr val="6600CC"/>
                </a:solidFill>
              </a:rPr>
              <a:t>en majeure parti recouverte de vergers produisant des noix, des fruits comestibles, des féculents et d’autres produits utiles : 1) </a:t>
            </a:r>
            <a:r>
              <a:rPr lang="fr-FR" sz="1600" b="0" u="sng" dirty="0">
                <a:solidFill>
                  <a:srgbClr val="6600CC"/>
                </a:solidFill>
              </a:rPr>
              <a:t>canopée ou étage supérieur </a:t>
            </a:r>
            <a:r>
              <a:rPr lang="fr-FR" sz="1600" b="0" dirty="0">
                <a:solidFill>
                  <a:srgbClr val="6600CC"/>
                </a:solidFill>
              </a:rPr>
              <a:t>: a) arbres à noix; </a:t>
            </a:r>
            <a:r>
              <a:rPr lang="fr-FR" sz="1600" b="0" i="1" dirty="0">
                <a:solidFill>
                  <a:srgbClr val="6600CC"/>
                </a:solidFill>
              </a:rPr>
              <a:t>amandier de la Nouvelle-Guinée </a:t>
            </a:r>
            <a:r>
              <a:rPr lang="fr-FR" sz="1600" b="0" dirty="0">
                <a:solidFill>
                  <a:srgbClr val="6600CC"/>
                </a:solidFill>
              </a:rPr>
              <a:t>(</a:t>
            </a:r>
            <a:r>
              <a:rPr lang="fr-FR" sz="1600" b="0" i="1" dirty="0" err="1">
                <a:solidFill>
                  <a:srgbClr val="6600CC"/>
                </a:solidFill>
              </a:rPr>
              <a:t>Canarium</a:t>
            </a:r>
            <a:r>
              <a:rPr lang="fr-FR" sz="1600" b="0" i="1" dirty="0">
                <a:solidFill>
                  <a:srgbClr val="6600CC"/>
                </a:solidFill>
              </a:rPr>
              <a:t> </a:t>
            </a:r>
            <a:r>
              <a:rPr lang="fr-FR" sz="1600" b="0" i="1" dirty="0" err="1">
                <a:solidFill>
                  <a:srgbClr val="6600CC"/>
                </a:solidFill>
              </a:rPr>
              <a:t>harveyi</a:t>
            </a:r>
            <a:r>
              <a:rPr lang="fr-FR" sz="1600" b="0" dirty="0">
                <a:solidFill>
                  <a:srgbClr val="6600CC"/>
                </a:solidFill>
              </a:rPr>
              <a:t>), </a:t>
            </a:r>
            <a:r>
              <a:rPr lang="fr-FR" sz="1600" b="0" i="1" dirty="0" err="1">
                <a:solidFill>
                  <a:srgbClr val="6600CC"/>
                </a:solidFill>
              </a:rPr>
              <a:t>Burckella</a:t>
            </a:r>
            <a:r>
              <a:rPr lang="fr-FR" sz="1600" b="0" i="1" dirty="0">
                <a:solidFill>
                  <a:srgbClr val="6600CC"/>
                </a:solidFill>
              </a:rPr>
              <a:t> </a:t>
            </a:r>
            <a:r>
              <a:rPr lang="fr-FR" sz="1600" b="0" i="1" dirty="0" err="1">
                <a:solidFill>
                  <a:srgbClr val="6600CC"/>
                </a:solidFill>
              </a:rPr>
              <a:t>ovovata</a:t>
            </a:r>
            <a:r>
              <a:rPr lang="fr-FR" sz="1600" b="0" dirty="0">
                <a:solidFill>
                  <a:srgbClr val="6600CC"/>
                </a:solidFill>
              </a:rPr>
              <a:t>, </a:t>
            </a:r>
            <a:r>
              <a:rPr lang="fr-FR" sz="1600" b="0" i="1" dirty="0">
                <a:solidFill>
                  <a:srgbClr val="6600CC"/>
                </a:solidFill>
              </a:rPr>
              <a:t>noisetier de Tahiti </a:t>
            </a:r>
            <a:r>
              <a:rPr lang="fr-FR" sz="1600" b="0" dirty="0">
                <a:solidFill>
                  <a:srgbClr val="6600CC"/>
                </a:solidFill>
              </a:rPr>
              <a:t>(</a:t>
            </a:r>
            <a:r>
              <a:rPr lang="fr-FR" sz="1600" b="0" i="1" dirty="0" err="1">
                <a:solidFill>
                  <a:srgbClr val="6600CC"/>
                </a:solidFill>
              </a:rPr>
              <a:t>Inocarpus</a:t>
            </a:r>
            <a:r>
              <a:rPr lang="fr-FR" sz="1600" b="0" i="1" dirty="0">
                <a:solidFill>
                  <a:srgbClr val="6600CC"/>
                </a:solidFill>
              </a:rPr>
              <a:t> </a:t>
            </a:r>
            <a:r>
              <a:rPr lang="fr-FR" sz="1600" b="0" i="1" dirty="0" err="1">
                <a:solidFill>
                  <a:srgbClr val="6600CC"/>
                </a:solidFill>
              </a:rPr>
              <a:t>fagiferus</a:t>
            </a:r>
            <a:r>
              <a:rPr lang="fr-FR" sz="1600" b="0" dirty="0">
                <a:solidFill>
                  <a:srgbClr val="6600CC"/>
                </a:solidFill>
              </a:rPr>
              <a:t>), </a:t>
            </a:r>
            <a:r>
              <a:rPr lang="fr-FR" sz="1600" b="0" i="1" dirty="0">
                <a:solidFill>
                  <a:srgbClr val="6600CC"/>
                </a:solidFill>
              </a:rPr>
              <a:t>Barringtonia </a:t>
            </a:r>
            <a:r>
              <a:rPr lang="fr-FR" sz="1600" b="0" i="1" dirty="0" err="1">
                <a:solidFill>
                  <a:srgbClr val="6600CC"/>
                </a:solidFill>
              </a:rPr>
              <a:t>procera</a:t>
            </a:r>
            <a:r>
              <a:rPr lang="fr-FR" sz="1600" b="0" dirty="0">
                <a:solidFill>
                  <a:srgbClr val="6600CC"/>
                </a:solidFill>
              </a:rPr>
              <a:t>, </a:t>
            </a:r>
            <a:r>
              <a:rPr lang="fr-FR" sz="1600" b="0" i="1" dirty="0">
                <a:solidFill>
                  <a:srgbClr val="6600CC"/>
                </a:solidFill>
              </a:rPr>
              <a:t>amandier tropical </a:t>
            </a:r>
            <a:r>
              <a:rPr lang="fr-FR" sz="1600" b="0" dirty="0">
                <a:solidFill>
                  <a:srgbClr val="6600CC"/>
                </a:solidFill>
              </a:rPr>
              <a:t>(</a:t>
            </a:r>
            <a:r>
              <a:rPr lang="fr-FR" sz="1600" b="0" dirty="0" err="1">
                <a:solidFill>
                  <a:srgbClr val="6600CC"/>
                </a:solidFill>
              </a:rPr>
              <a:t>Terminalia</a:t>
            </a:r>
            <a:r>
              <a:rPr lang="fr-FR" sz="1600" b="0" dirty="0">
                <a:solidFill>
                  <a:srgbClr val="6600CC"/>
                </a:solidFill>
              </a:rPr>
              <a:t> </a:t>
            </a:r>
            <a:r>
              <a:rPr lang="fr-FR" sz="1600" b="0" dirty="0" err="1">
                <a:solidFill>
                  <a:srgbClr val="6600CC"/>
                </a:solidFill>
              </a:rPr>
              <a:t>catappa</a:t>
            </a:r>
            <a:r>
              <a:rPr lang="fr-FR" sz="1600" b="0" dirty="0">
                <a:solidFill>
                  <a:srgbClr val="6600CC"/>
                </a:solidFill>
              </a:rPr>
              <a:t>), noix de coco, 2) </a:t>
            </a:r>
            <a:r>
              <a:rPr lang="fr-FR" sz="1600" b="0" u="sng" dirty="0">
                <a:solidFill>
                  <a:srgbClr val="6600CC"/>
                </a:solidFill>
              </a:rPr>
              <a:t>étage médian </a:t>
            </a:r>
            <a:r>
              <a:rPr lang="fr-FR" sz="1600" b="0" dirty="0">
                <a:solidFill>
                  <a:srgbClr val="6600CC"/>
                </a:solidFill>
              </a:rPr>
              <a:t>: </a:t>
            </a:r>
            <a:r>
              <a:rPr lang="fr-FR" sz="1600" b="0" i="1" dirty="0">
                <a:solidFill>
                  <a:srgbClr val="6600CC"/>
                </a:solidFill>
              </a:rPr>
              <a:t>sagoutier</a:t>
            </a:r>
            <a:r>
              <a:rPr lang="fr-FR" sz="1600" b="0" dirty="0">
                <a:solidFill>
                  <a:srgbClr val="6600CC"/>
                </a:solidFill>
              </a:rPr>
              <a:t> (sagou), </a:t>
            </a:r>
            <a:r>
              <a:rPr lang="fr-FR" sz="1600" b="0" i="1" dirty="0">
                <a:solidFill>
                  <a:srgbClr val="6600CC"/>
                </a:solidFill>
              </a:rPr>
              <a:t>bétel</a:t>
            </a:r>
            <a:r>
              <a:rPr lang="fr-FR" sz="1600" b="0" dirty="0">
                <a:solidFill>
                  <a:srgbClr val="6600CC"/>
                </a:solidFill>
              </a:rPr>
              <a:t> (noix narcotiques), </a:t>
            </a:r>
            <a:r>
              <a:rPr lang="fr-FR" sz="1600" b="0" i="1" dirty="0">
                <a:solidFill>
                  <a:srgbClr val="6600CC"/>
                </a:solidFill>
              </a:rPr>
              <a:t>Spondias </a:t>
            </a:r>
            <a:r>
              <a:rPr lang="fr-FR" sz="1600" b="0" i="1" dirty="0" err="1">
                <a:solidFill>
                  <a:srgbClr val="6600CC"/>
                </a:solidFill>
              </a:rPr>
              <a:t>dulcis</a:t>
            </a:r>
            <a:r>
              <a:rPr lang="fr-FR" sz="1600" b="0" i="1" dirty="0">
                <a:solidFill>
                  <a:srgbClr val="6600CC"/>
                </a:solidFill>
              </a:rPr>
              <a:t> </a:t>
            </a:r>
            <a:r>
              <a:rPr lang="fr-FR" sz="1600" b="0" dirty="0">
                <a:solidFill>
                  <a:srgbClr val="6600CC"/>
                </a:solidFill>
              </a:rPr>
              <a:t>(fruits), </a:t>
            </a:r>
            <a:r>
              <a:rPr lang="fr-FR" sz="1600" b="0" i="1" dirty="0">
                <a:solidFill>
                  <a:srgbClr val="6600CC"/>
                </a:solidFill>
              </a:rPr>
              <a:t>l’ako</a:t>
            </a:r>
            <a:r>
              <a:rPr lang="fr-FR" sz="1600" b="0" dirty="0">
                <a:solidFill>
                  <a:srgbClr val="6600CC"/>
                </a:solidFill>
              </a:rPr>
              <a:t> (</a:t>
            </a:r>
            <a:r>
              <a:rPr lang="fr-FR" sz="1600" b="0" i="1" dirty="0" err="1">
                <a:solidFill>
                  <a:srgbClr val="6600CC"/>
                </a:solidFill>
              </a:rPr>
              <a:t>Antiaris</a:t>
            </a:r>
            <a:r>
              <a:rPr lang="fr-FR" sz="1600" b="0" i="1" dirty="0">
                <a:solidFill>
                  <a:srgbClr val="6600CC"/>
                </a:solidFill>
              </a:rPr>
              <a:t> </a:t>
            </a:r>
            <a:r>
              <a:rPr lang="fr-FR" sz="1600" b="0" i="1" dirty="0" err="1">
                <a:solidFill>
                  <a:srgbClr val="6600CC"/>
                </a:solidFill>
              </a:rPr>
              <a:t>toxicara</a:t>
            </a:r>
            <a:r>
              <a:rPr lang="fr-FR" sz="1600" b="0" dirty="0">
                <a:solidFill>
                  <a:srgbClr val="6600CC"/>
                </a:solidFill>
              </a:rPr>
              <a:t>, permettant de produire de la toile), arbres à pains… 3) </a:t>
            </a:r>
            <a:r>
              <a:rPr lang="fr-FR" sz="1600" b="0" u="sng" dirty="0">
                <a:solidFill>
                  <a:srgbClr val="6600CC"/>
                </a:solidFill>
              </a:rPr>
              <a:t>étage inférieur (le jardin)</a:t>
            </a:r>
            <a:r>
              <a:rPr lang="fr-FR" sz="1600" b="0" dirty="0">
                <a:solidFill>
                  <a:srgbClr val="6600CC"/>
                </a:solidFill>
              </a:rPr>
              <a:t> : igname, banane, taro des marais géants, </a:t>
            </a:r>
            <a:r>
              <a:rPr lang="fr-FR" sz="1600" b="0" i="1" dirty="0" err="1">
                <a:solidFill>
                  <a:srgbClr val="6600CC"/>
                </a:solidFill>
              </a:rPr>
              <a:t>Cyrtosperma</a:t>
            </a:r>
            <a:r>
              <a:rPr lang="fr-FR" sz="1600" b="0" i="1" dirty="0">
                <a:solidFill>
                  <a:srgbClr val="6600CC"/>
                </a:solidFill>
              </a:rPr>
              <a:t> </a:t>
            </a:r>
            <a:r>
              <a:rPr lang="fr-FR" sz="1600" b="0" i="1" dirty="0" err="1">
                <a:solidFill>
                  <a:srgbClr val="6600CC"/>
                </a:solidFill>
              </a:rPr>
              <a:t>chamissonis</a:t>
            </a:r>
            <a:r>
              <a:rPr lang="fr-FR" sz="1600" b="0" dirty="0">
                <a:solidFill>
                  <a:srgbClr val="6600CC"/>
                </a:solidFill>
              </a:rPr>
              <a:t>, variété locale adaptée à la sécheresse … Toutes ces espèces étant plantées et favorisées.</a:t>
            </a:r>
          </a:p>
          <a:p>
            <a:pPr algn="just">
              <a:buFont typeface="Arial" pitchFamily="34" charset="0"/>
              <a:buChar char="•"/>
              <a:defRPr/>
            </a:pPr>
            <a:r>
              <a:rPr lang="fr-FR" sz="1600" b="0" dirty="0">
                <a:solidFill>
                  <a:srgbClr val="6600CC"/>
                </a:solidFill>
              </a:rPr>
              <a:t>économie durable qu'à une seule condition : </a:t>
            </a:r>
            <a:r>
              <a:rPr lang="fr-FR" sz="1600" b="0" dirty="0">
                <a:solidFill>
                  <a:srgbClr val="FF6600"/>
                </a:solidFill>
                <a:sym typeface="Symbol"/>
              </a:rPr>
              <a:t></a:t>
            </a:r>
            <a:r>
              <a:rPr lang="fr-FR" sz="1600" b="0" dirty="0">
                <a:solidFill>
                  <a:srgbClr val="FF6600"/>
                </a:solidFill>
              </a:rPr>
              <a:t> le maintien d'un nombre d'habitants stable.</a:t>
            </a:r>
          </a:p>
          <a:p>
            <a:pPr algn="just">
              <a:buFont typeface="Arial" pitchFamily="34" charset="0"/>
              <a:buChar char="•"/>
              <a:defRPr/>
            </a:pPr>
            <a:endParaRPr lang="fr-FR" sz="1400" b="0" dirty="0">
              <a:solidFill>
                <a:srgbClr val="6600CC"/>
              </a:solidFill>
            </a:endParaRPr>
          </a:p>
        </p:txBody>
      </p:sp>
      <p:pic>
        <p:nvPicPr>
          <p:cNvPr id="5" name="Image 4" descr="tikopia4.jpg">
            <a:extLst>
              <a:ext uri="{FF2B5EF4-FFF2-40B4-BE49-F238E27FC236}">
                <a16:creationId xmlns:a16="http://schemas.microsoft.com/office/drawing/2014/main" id="{E435A81B-1797-4243-9CA4-769B2CCC52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086" y="3889449"/>
            <a:ext cx="1636712"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descr="tikopia1.jpg">
            <a:extLst>
              <a:ext uri="{FF2B5EF4-FFF2-40B4-BE49-F238E27FC236}">
                <a16:creationId xmlns:a16="http://schemas.microsoft.com/office/drawing/2014/main" id="{C8711DC7-A035-49B1-8553-829E04AD46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2161" y="3902149"/>
            <a:ext cx="2132012"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6" descr="tikopia2.jpg">
            <a:extLst>
              <a:ext uri="{FF2B5EF4-FFF2-40B4-BE49-F238E27FC236}">
                <a16:creationId xmlns:a16="http://schemas.microsoft.com/office/drawing/2014/main" id="{F4B17E3E-0DDE-4337-8B80-C03E1023D7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1023" y="3891037"/>
            <a:ext cx="2406650"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7" descr="tikopia3.jpg">
            <a:extLst>
              <a:ext uri="{FF2B5EF4-FFF2-40B4-BE49-F238E27FC236}">
                <a16:creationId xmlns:a16="http://schemas.microsoft.com/office/drawing/2014/main" id="{2F75D4BE-8904-4133-B516-ABD46D61F41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2773" y="3827537"/>
            <a:ext cx="184785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052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8821AA27-D7B9-4DC3-9F5B-685674CB0D49}"/>
              </a:ext>
            </a:extLst>
          </p:cNvPr>
          <p:cNvSpPr txBox="1">
            <a:spLocks noChangeArrowheads="1"/>
          </p:cNvSpPr>
          <p:nvPr/>
        </p:nvSpPr>
        <p:spPr bwMode="auto">
          <a:xfrm>
            <a:off x="275117" y="216307"/>
            <a:ext cx="8496300" cy="3446462"/>
          </a:xfrm>
          <a:prstGeom prst="rect">
            <a:avLst/>
          </a:prstGeom>
          <a:noFill/>
          <a:ln w="9525">
            <a:noFill/>
            <a:miter lim="800000"/>
            <a:headEnd/>
            <a:tailEnd/>
          </a:ln>
        </p:spPr>
        <p:txBody>
          <a:bodyPr>
            <a:spAutoFit/>
          </a:bodyPr>
          <a:lstStyle/>
          <a:p>
            <a:pPr marL="342900" indent="-342900">
              <a:defRPr/>
            </a:pPr>
            <a:r>
              <a:rPr lang="fr-FR" u="sng" dirty="0">
                <a:solidFill>
                  <a:srgbClr val="6600CC"/>
                </a:solidFill>
              </a:rPr>
              <a:t>Solution n°4, la « forêt primaire jardinée »</a:t>
            </a:r>
            <a:r>
              <a:rPr lang="fr-FR" dirty="0">
                <a:solidFill>
                  <a:srgbClr val="6600CC"/>
                </a:solidFill>
              </a:rPr>
              <a:t> : </a:t>
            </a:r>
            <a:endParaRPr lang="fr-FR" sz="1600" dirty="0">
              <a:solidFill>
                <a:srgbClr val="6600CC"/>
              </a:solidFill>
            </a:endParaRPr>
          </a:p>
          <a:p>
            <a:pPr algn="just">
              <a:defRPr/>
            </a:pPr>
            <a:endParaRPr lang="fr-FR" sz="1600" b="0" dirty="0">
              <a:solidFill>
                <a:srgbClr val="6600CC"/>
              </a:solidFill>
            </a:endParaRPr>
          </a:p>
          <a:p>
            <a:pPr algn="just">
              <a:buFont typeface="Arial" pitchFamily="34" charset="0"/>
              <a:buChar char="•"/>
              <a:defRPr/>
            </a:pPr>
            <a:r>
              <a:rPr lang="fr-FR" sz="1600" dirty="0">
                <a:solidFill>
                  <a:srgbClr val="6600CC"/>
                </a:solidFill>
              </a:rPr>
              <a:t>Exemple n°2: Peuples des hautes terres de Nouvelle-Guinée (Pacifique)  (suite) :</a:t>
            </a:r>
            <a:endParaRPr lang="fr-FR" sz="1600" b="0" dirty="0">
              <a:solidFill>
                <a:srgbClr val="6600CC"/>
              </a:solidFill>
            </a:endParaRPr>
          </a:p>
          <a:p>
            <a:pPr algn="just">
              <a:buFont typeface="Arial" pitchFamily="34" charset="0"/>
              <a:buChar char="•"/>
              <a:defRPr/>
            </a:pPr>
            <a:r>
              <a:rPr lang="fr-FR" sz="1600" b="0" dirty="0">
                <a:solidFill>
                  <a:srgbClr val="6600CC"/>
                </a:solidFill>
              </a:rPr>
              <a:t>Sur les terrains très pentus, les Néo-Guinéens construisent des terrasses, érigent des barrières destinées à retenir les sols et évacuent les excès d’eau par des drains verticaux, dans un contexte de forte pluviosité (10 m d’eau / an) et de fragilité des sols (subissant de fréquentes secousses sismiques, des glissements de terrain) et en altitude, les effets du gel.</a:t>
            </a:r>
          </a:p>
          <a:p>
            <a:pPr algn="just">
              <a:buFont typeface="Arial" pitchFamily="34" charset="0"/>
              <a:buChar char="•"/>
              <a:defRPr/>
            </a:pPr>
            <a:r>
              <a:rPr lang="fr-FR" sz="1600" b="0" dirty="0">
                <a:solidFill>
                  <a:srgbClr val="6600CC"/>
                </a:solidFill>
              </a:rPr>
              <a:t>Cultures de légumineuses fixant l’azote (haricots ...) en alternance avec d’autres cultures, selon une technique de rotation des sols. </a:t>
            </a:r>
          </a:p>
          <a:p>
            <a:pPr algn="just">
              <a:buFont typeface="Arial" pitchFamily="34" charset="0"/>
              <a:buChar char="•"/>
              <a:defRPr/>
            </a:pPr>
            <a:r>
              <a:rPr lang="fr-FR" sz="1200" b="0" dirty="0">
                <a:solidFill>
                  <a:srgbClr val="6600CC"/>
                </a:solidFill>
              </a:rPr>
              <a:t>Creusement de fossés autour des champs pour faire baisser le niveau hydrostatique, d’empêcher l’engorgement des sols &amp; récupérer la boue organique de ces fossés pour l’épandre sur la surface des sols. </a:t>
            </a:r>
          </a:p>
          <a:p>
            <a:pPr algn="just">
              <a:buFont typeface="Arial" pitchFamily="34" charset="0"/>
              <a:buChar char="•"/>
              <a:defRPr/>
            </a:pPr>
            <a:r>
              <a:rPr lang="fr-FR" sz="1600" b="0" dirty="0">
                <a:solidFill>
                  <a:srgbClr val="6600CC"/>
                </a:solidFill>
              </a:rPr>
              <a:t>Cultures de forêts de casuarinas (</a:t>
            </a:r>
            <a:r>
              <a:rPr lang="fr-FR" sz="1600" b="0" i="1" dirty="0">
                <a:solidFill>
                  <a:srgbClr val="6600CC"/>
                </a:solidFill>
              </a:rPr>
              <a:t>casuarina </a:t>
            </a:r>
            <a:r>
              <a:rPr lang="fr-FR" sz="1600" b="0" i="1" dirty="0" err="1">
                <a:solidFill>
                  <a:srgbClr val="6600CC"/>
                </a:solidFill>
              </a:rPr>
              <a:t>oligodon</a:t>
            </a:r>
            <a:r>
              <a:rPr lang="fr-FR" sz="1600" b="0" i="1" dirty="0">
                <a:solidFill>
                  <a:srgbClr val="6600CC"/>
                </a:solidFill>
              </a:rPr>
              <a:t>)</a:t>
            </a:r>
            <a:r>
              <a:rPr lang="fr-FR" sz="1600" b="0" dirty="0">
                <a:solidFill>
                  <a:srgbClr val="6600CC"/>
                </a:solidFill>
              </a:rPr>
              <a:t>, à vitesse de croissance élevée, à bois dur, se fendant bien. Excellent bois de construction et combustible. Les nodules de ses racines fixant l’azote. Ces arbres éloigneraient les doryphores. 1,3 millions d’arbres plantés.</a:t>
            </a:r>
          </a:p>
        </p:txBody>
      </p:sp>
      <p:pic>
        <p:nvPicPr>
          <p:cNvPr id="5" name="Image 4" descr="casuarinaOligodonRegion.jpg">
            <a:extLst>
              <a:ext uri="{FF2B5EF4-FFF2-40B4-BE49-F238E27FC236}">
                <a16:creationId xmlns:a16="http://schemas.microsoft.com/office/drawing/2014/main" id="{54CFAD06-F1E3-4BDE-9028-E16C2B5F44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1617" y="3788182"/>
            <a:ext cx="1857375"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descr="Casuarina_oligodon2_s.jpg">
            <a:extLst>
              <a:ext uri="{FF2B5EF4-FFF2-40B4-BE49-F238E27FC236}">
                <a16:creationId xmlns:a16="http://schemas.microsoft.com/office/drawing/2014/main" id="{F9CD4171-19CB-409F-9101-3A01ACFD72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0642" y="3940582"/>
            <a:ext cx="23479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6" descr="Casuarina_oligodon_s.jpg">
            <a:extLst>
              <a:ext uri="{FF2B5EF4-FFF2-40B4-BE49-F238E27FC236}">
                <a16:creationId xmlns:a16="http://schemas.microsoft.com/office/drawing/2014/main" id="{BE8722F4-A880-4715-BE13-5F8D37327D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3805" y="3940582"/>
            <a:ext cx="12858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7">
            <a:extLst>
              <a:ext uri="{FF2B5EF4-FFF2-40B4-BE49-F238E27FC236}">
                <a16:creationId xmlns:a16="http://schemas.microsoft.com/office/drawing/2014/main" id="{B02C0B0B-283C-446C-8698-0AFD8AA6D560}"/>
              </a:ext>
            </a:extLst>
          </p:cNvPr>
          <p:cNvSpPr txBox="1">
            <a:spLocks noChangeArrowheads="1"/>
          </p:cNvSpPr>
          <p:nvPr/>
        </p:nvSpPr>
        <p:spPr bwMode="auto">
          <a:xfrm>
            <a:off x="6061555" y="5574119"/>
            <a:ext cx="305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400" b="0">
                <a:solidFill>
                  <a:srgbClr val="6600CC"/>
                </a:solidFill>
              </a:rPr>
              <a:t>Hautes terres de Nouvelle-Guinée </a:t>
            </a:r>
            <a:r>
              <a:rPr lang="fr-FR" b="0">
                <a:solidFill>
                  <a:srgbClr val="6600CC"/>
                </a:solidFill>
                <a:sym typeface="Symbol" pitchFamily="18" charset="2"/>
              </a:rPr>
              <a:t></a:t>
            </a:r>
          </a:p>
        </p:txBody>
      </p:sp>
      <p:sp>
        <p:nvSpPr>
          <p:cNvPr id="13" name="ZoneTexte 8">
            <a:extLst>
              <a:ext uri="{FF2B5EF4-FFF2-40B4-BE49-F238E27FC236}">
                <a16:creationId xmlns:a16="http://schemas.microsoft.com/office/drawing/2014/main" id="{5857B326-BF0A-42F3-B304-195362297C46}"/>
              </a:ext>
            </a:extLst>
          </p:cNvPr>
          <p:cNvSpPr txBox="1">
            <a:spLocks noChangeArrowheads="1"/>
          </p:cNvSpPr>
          <p:nvPr/>
        </p:nvSpPr>
        <p:spPr bwMode="auto">
          <a:xfrm>
            <a:off x="3840642" y="5596344"/>
            <a:ext cx="195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400" b="0">
                <a:solidFill>
                  <a:srgbClr val="6600CC"/>
                </a:solidFill>
                <a:sym typeface="Symbol" pitchFamily="18" charset="2"/>
              </a:rPr>
              <a:t></a:t>
            </a:r>
            <a:r>
              <a:rPr lang="fr-FR" sz="1400" b="0">
                <a:solidFill>
                  <a:srgbClr val="6600CC"/>
                </a:solidFill>
              </a:rPr>
              <a:t>casuarina oligodon</a:t>
            </a:r>
            <a:r>
              <a:rPr lang="fr-FR" sz="1400" b="0">
                <a:solidFill>
                  <a:srgbClr val="6600CC"/>
                </a:solidFill>
                <a:sym typeface="Symbol" pitchFamily="18" charset="2"/>
              </a:rPr>
              <a:t></a:t>
            </a:r>
            <a:endParaRPr lang="fr-FR" sz="1400" b="0">
              <a:solidFill>
                <a:srgbClr val="6600CC"/>
              </a:solidFill>
            </a:endParaRPr>
          </a:p>
        </p:txBody>
      </p:sp>
    </p:spTree>
    <p:extLst>
      <p:ext uri="{BB962C8B-B14F-4D97-AF65-F5344CB8AC3E}">
        <p14:creationId xmlns:p14="http://schemas.microsoft.com/office/powerpoint/2010/main" val="16518922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74CE0340-B129-4D96-B772-1984BA7B2B3B}"/>
              </a:ext>
            </a:extLst>
          </p:cNvPr>
          <p:cNvSpPr txBox="1">
            <a:spLocks noChangeArrowheads="1"/>
          </p:cNvSpPr>
          <p:nvPr/>
        </p:nvSpPr>
        <p:spPr bwMode="auto">
          <a:xfrm>
            <a:off x="275117" y="152512"/>
            <a:ext cx="8496300"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rgbClr val="6600CC"/>
                </a:solidFill>
              </a:rPr>
              <a:t>Solution n°4, la « forêt primaire jardinée »</a:t>
            </a:r>
            <a:r>
              <a:rPr lang="fr-FR" dirty="0">
                <a:solidFill>
                  <a:srgbClr val="6600CC"/>
                </a:solidFill>
              </a:rPr>
              <a:t> : </a:t>
            </a:r>
            <a:endParaRPr lang="fr-FR" sz="1600" dirty="0">
              <a:solidFill>
                <a:srgbClr val="6600CC"/>
              </a:solidFill>
            </a:endParaRPr>
          </a:p>
          <a:p>
            <a:pPr algn="just" eaLnBrk="1" hangingPunct="1"/>
            <a:endParaRPr lang="fr-FR" sz="1600" b="0" dirty="0">
              <a:solidFill>
                <a:srgbClr val="6600CC"/>
              </a:solidFill>
            </a:endParaRPr>
          </a:p>
          <a:p>
            <a:pPr algn="just" eaLnBrk="1" hangingPunct="1">
              <a:buFont typeface="Arial" charset="0"/>
              <a:buChar char="•"/>
            </a:pPr>
            <a:r>
              <a:rPr lang="fr-FR" sz="1600" dirty="0">
                <a:solidFill>
                  <a:srgbClr val="6600CC"/>
                </a:solidFill>
              </a:rPr>
              <a:t>Exemple n°3: Peuples indiens disparus du cours inférieur de l’Amazone :</a:t>
            </a:r>
            <a:endParaRPr lang="fr-FR" sz="1600" b="0" dirty="0">
              <a:solidFill>
                <a:srgbClr val="6600CC"/>
              </a:solidFill>
            </a:endParaRPr>
          </a:p>
          <a:p>
            <a:pPr algn="just" eaLnBrk="1" hangingPunct="1">
              <a:buFont typeface="Arial" charset="0"/>
              <a:buChar char="•"/>
            </a:pPr>
            <a:r>
              <a:rPr lang="fr-FR" sz="1600" dirty="0">
                <a:solidFill>
                  <a:srgbClr val="6600CC"/>
                </a:solidFill>
              </a:rPr>
              <a:t> </a:t>
            </a:r>
            <a:r>
              <a:rPr lang="fr-FR" sz="1600" b="0" dirty="0">
                <a:solidFill>
                  <a:srgbClr val="6600CC"/>
                </a:solidFill>
              </a:rPr>
              <a:t>Ils auraient domestiqué au moins 138 espèces de plantes de l’Amazonie, dont plus de la moitié sont des arbres : Sapotillier, Calebassier, Palme de </a:t>
            </a:r>
            <a:r>
              <a:rPr lang="fr-FR" sz="1600" b="0" dirty="0" err="1">
                <a:solidFill>
                  <a:srgbClr val="6600CC"/>
                </a:solidFill>
              </a:rPr>
              <a:t>tucuma</a:t>
            </a:r>
            <a:r>
              <a:rPr lang="fr-FR" sz="1600" b="0" dirty="0">
                <a:solidFill>
                  <a:srgbClr val="6600CC"/>
                </a:solidFill>
              </a:rPr>
              <a:t>, Noix de </a:t>
            </a:r>
            <a:r>
              <a:rPr lang="fr-FR" sz="1600" b="0" dirty="0" err="1">
                <a:solidFill>
                  <a:srgbClr val="6600CC"/>
                </a:solidFill>
              </a:rPr>
              <a:t>babaçu</a:t>
            </a:r>
            <a:r>
              <a:rPr lang="fr-FR" sz="1600" b="0" dirty="0">
                <a:solidFill>
                  <a:srgbClr val="6600CC"/>
                </a:solidFill>
              </a:rPr>
              <a:t>, Noix de coco, Palmier à huile américain, Palme de </a:t>
            </a:r>
            <a:r>
              <a:rPr lang="fr-FR" sz="1600" b="0" dirty="0" err="1">
                <a:solidFill>
                  <a:srgbClr val="6600CC"/>
                </a:solidFill>
              </a:rPr>
              <a:t>toquilla</a:t>
            </a:r>
            <a:r>
              <a:rPr lang="fr-FR" sz="1600" b="0" dirty="0">
                <a:solidFill>
                  <a:srgbClr val="6600CC"/>
                </a:solidFill>
              </a:rPr>
              <a:t>, </a:t>
            </a:r>
            <a:r>
              <a:rPr lang="fr-FR" sz="1600" dirty="0">
                <a:solidFill>
                  <a:srgbClr val="6600CC"/>
                </a:solidFill>
              </a:rPr>
              <a:t>Palmier-pêche</a:t>
            </a:r>
            <a:r>
              <a:rPr lang="fr-FR" sz="1600" b="0" dirty="0">
                <a:solidFill>
                  <a:srgbClr val="6600CC"/>
                </a:solidFill>
              </a:rPr>
              <a:t> ou </a:t>
            </a:r>
            <a:r>
              <a:rPr lang="fr-FR" sz="1600" b="0" dirty="0" err="1">
                <a:solidFill>
                  <a:srgbClr val="6600CC"/>
                </a:solidFill>
              </a:rPr>
              <a:t>Péjibaye</a:t>
            </a:r>
            <a:r>
              <a:rPr lang="fr-FR" sz="1600" b="0" dirty="0">
                <a:solidFill>
                  <a:srgbClr val="6600CC"/>
                </a:solidFill>
              </a:rPr>
              <a:t>, </a:t>
            </a:r>
            <a:r>
              <a:rPr lang="fr-FR" sz="1600" b="0" dirty="0" err="1">
                <a:solidFill>
                  <a:srgbClr val="6600CC"/>
                </a:solidFill>
              </a:rPr>
              <a:t>Parépou</a:t>
            </a:r>
            <a:r>
              <a:rPr lang="fr-FR" sz="1600" b="0" dirty="0">
                <a:solidFill>
                  <a:srgbClr val="6600CC"/>
                </a:solidFill>
              </a:rPr>
              <a:t>, </a:t>
            </a:r>
            <a:r>
              <a:rPr lang="fr-FR" sz="1600" b="0" dirty="0" err="1">
                <a:solidFill>
                  <a:srgbClr val="6600CC"/>
                </a:solidFill>
              </a:rPr>
              <a:t>Pupunheira</a:t>
            </a:r>
            <a:r>
              <a:rPr lang="fr-FR" sz="1600" b="0" dirty="0">
                <a:solidFill>
                  <a:srgbClr val="6600CC"/>
                </a:solidFill>
              </a:rPr>
              <a:t> ou </a:t>
            </a:r>
            <a:r>
              <a:rPr lang="fr-FR" sz="1600" b="0" dirty="0" err="1">
                <a:solidFill>
                  <a:srgbClr val="6600CC"/>
                </a:solidFill>
              </a:rPr>
              <a:t>Cahipay</a:t>
            </a:r>
            <a:r>
              <a:rPr lang="fr-FR" sz="1600" b="0" dirty="0">
                <a:solidFill>
                  <a:srgbClr val="6600CC"/>
                </a:solidFill>
              </a:rPr>
              <a:t> (</a:t>
            </a:r>
            <a:r>
              <a:rPr lang="fr-FR" sz="1600" b="0" dirty="0" err="1">
                <a:solidFill>
                  <a:srgbClr val="6600CC"/>
                </a:solidFill>
              </a:rPr>
              <a:t>bactris</a:t>
            </a:r>
            <a:r>
              <a:rPr lang="fr-FR" sz="1600" b="0" dirty="0">
                <a:solidFill>
                  <a:srgbClr val="6600CC"/>
                </a:solidFill>
              </a:rPr>
              <a:t> </a:t>
            </a:r>
            <a:r>
              <a:rPr lang="fr-FR" sz="1600" b="0" dirty="0" err="1">
                <a:solidFill>
                  <a:srgbClr val="6600CC"/>
                </a:solidFill>
              </a:rPr>
              <a:t>gasipaes</a:t>
            </a:r>
            <a:r>
              <a:rPr lang="fr-FR" sz="1600" b="0" dirty="0">
                <a:solidFill>
                  <a:srgbClr val="6600CC"/>
                </a:solidFill>
              </a:rPr>
              <a:t>) (°), </a:t>
            </a:r>
            <a:r>
              <a:rPr lang="fr-FR" sz="1600" b="0" dirty="0" err="1">
                <a:solidFill>
                  <a:srgbClr val="6600CC"/>
                </a:solidFill>
              </a:rPr>
              <a:t>Bacuri</a:t>
            </a:r>
            <a:r>
              <a:rPr lang="fr-FR" sz="1600" b="0" dirty="0">
                <a:solidFill>
                  <a:srgbClr val="6600CC"/>
                </a:solidFill>
              </a:rPr>
              <a:t> jaune, Cerise </a:t>
            </a:r>
            <a:r>
              <a:rPr lang="fr-FR" sz="1600" b="0" dirty="0" err="1">
                <a:solidFill>
                  <a:srgbClr val="6600CC"/>
                </a:solidFill>
              </a:rPr>
              <a:t>acérole</a:t>
            </a:r>
            <a:r>
              <a:rPr lang="fr-FR" sz="1600" b="0" dirty="0">
                <a:solidFill>
                  <a:srgbClr val="6600CC"/>
                </a:solidFill>
              </a:rPr>
              <a:t> ou acérola, </a:t>
            </a:r>
            <a:r>
              <a:rPr lang="fr-FR" sz="1600" b="0" dirty="0" err="1">
                <a:solidFill>
                  <a:srgbClr val="6600CC"/>
                </a:solidFill>
              </a:rPr>
              <a:t>Cupuaçú</a:t>
            </a:r>
            <a:r>
              <a:rPr lang="fr-FR" sz="1600" b="0" dirty="0">
                <a:solidFill>
                  <a:srgbClr val="6600CC"/>
                </a:solidFill>
              </a:rPr>
              <a:t> (Theobroma </a:t>
            </a:r>
            <a:r>
              <a:rPr lang="fr-FR" sz="1600" b="0" dirty="0" err="1">
                <a:solidFill>
                  <a:srgbClr val="6600CC"/>
                </a:solidFill>
              </a:rPr>
              <a:t>grandiflorum</a:t>
            </a:r>
            <a:r>
              <a:rPr lang="fr-FR" sz="1600" b="0" dirty="0">
                <a:solidFill>
                  <a:srgbClr val="6600CC"/>
                </a:solidFill>
              </a:rPr>
              <a:t>), </a:t>
            </a:r>
            <a:r>
              <a:rPr lang="fr-FR" sz="1600" b="0" dirty="0" err="1">
                <a:solidFill>
                  <a:srgbClr val="6600CC"/>
                </a:solidFill>
              </a:rPr>
              <a:t>Açaí</a:t>
            </a:r>
            <a:r>
              <a:rPr lang="fr-FR" sz="1600" b="0" dirty="0">
                <a:solidFill>
                  <a:srgbClr val="6600CC"/>
                </a:solidFill>
              </a:rPr>
              <a:t> pourpre (Euterpe </a:t>
            </a:r>
            <a:r>
              <a:rPr lang="fr-FR" sz="1600" b="0" dirty="0" err="1">
                <a:solidFill>
                  <a:srgbClr val="6600CC"/>
                </a:solidFill>
              </a:rPr>
              <a:t>oleracea</a:t>
            </a:r>
            <a:r>
              <a:rPr lang="fr-FR" sz="1600" b="0" dirty="0">
                <a:solidFill>
                  <a:srgbClr val="6600CC"/>
                </a:solidFill>
              </a:rPr>
              <a:t>), </a:t>
            </a:r>
            <a:r>
              <a:rPr lang="fr-FR" sz="1600" b="0" dirty="0" err="1">
                <a:solidFill>
                  <a:srgbClr val="6600CC"/>
                </a:solidFill>
              </a:rPr>
              <a:t>Araçá</a:t>
            </a:r>
            <a:r>
              <a:rPr lang="fr-FR" sz="1600" b="0" dirty="0">
                <a:solidFill>
                  <a:srgbClr val="6600CC"/>
                </a:solidFill>
              </a:rPr>
              <a:t> (Eugenia </a:t>
            </a:r>
            <a:r>
              <a:rPr lang="fr-FR" sz="1600" b="0" dirty="0" err="1">
                <a:solidFill>
                  <a:srgbClr val="6600CC"/>
                </a:solidFill>
              </a:rPr>
              <a:t>stipitata</a:t>
            </a:r>
            <a:r>
              <a:rPr lang="fr-FR" sz="1600" b="0" dirty="0">
                <a:solidFill>
                  <a:srgbClr val="6600CC"/>
                </a:solidFill>
              </a:rPr>
              <a:t>), </a:t>
            </a:r>
            <a:r>
              <a:rPr lang="fr-FR" sz="1600" b="0" dirty="0" err="1">
                <a:solidFill>
                  <a:srgbClr val="6600CC"/>
                </a:solidFill>
              </a:rPr>
              <a:t>Taperebá</a:t>
            </a:r>
            <a:r>
              <a:rPr lang="fr-FR" sz="1600" b="0" dirty="0">
                <a:solidFill>
                  <a:srgbClr val="6600CC"/>
                </a:solidFill>
              </a:rPr>
              <a:t> / </a:t>
            </a:r>
            <a:r>
              <a:rPr lang="fr-FR" sz="1600" b="0" dirty="0" err="1">
                <a:solidFill>
                  <a:srgbClr val="6600CC"/>
                </a:solidFill>
              </a:rPr>
              <a:t>Cajá</a:t>
            </a:r>
            <a:r>
              <a:rPr lang="fr-FR" sz="1600" b="0" dirty="0">
                <a:solidFill>
                  <a:srgbClr val="6600CC"/>
                </a:solidFill>
              </a:rPr>
              <a:t> (Spondias mombin), </a:t>
            </a:r>
            <a:r>
              <a:rPr lang="fr-FR" sz="1600" b="0" dirty="0" err="1">
                <a:solidFill>
                  <a:srgbClr val="6600CC"/>
                </a:solidFill>
              </a:rPr>
              <a:t>Graviola</a:t>
            </a:r>
            <a:r>
              <a:rPr lang="fr-FR" sz="1600" b="0" dirty="0">
                <a:solidFill>
                  <a:srgbClr val="6600CC"/>
                </a:solidFill>
              </a:rPr>
              <a:t> (</a:t>
            </a:r>
            <a:r>
              <a:rPr lang="fr-FR" sz="1600" b="0" dirty="0" err="1">
                <a:solidFill>
                  <a:srgbClr val="6600CC"/>
                </a:solidFill>
              </a:rPr>
              <a:t>Annona</a:t>
            </a:r>
            <a:r>
              <a:rPr lang="fr-FR" sz="1600" b="0" dirty="0">
                <a:solidFill>
                  <a:srgbClr val="6600CC"/>
                </a:solidFill>
              </a:rPr>
              <a:t> </a:t>
            </a:r>
            <a:r>
              <a:rPr lang="fr-FR" sz="1600" b="0" dirty="0" err="1">
                <a:solidFill>
                  <a:srgbClr val="6600CC"/>
                </a:solidFill>
              </a:rPr>
              <a:t>muricata</a:t>
            </a:r>
            <a:r>
              <a:rPr lang="fr-FR" sz="1600" b="0" dirty="0">
                <a:solidFill>
                  <a:srgbClr val="6600CC"/>
                </a:solidFill>
              </a:rPr>
              <a:t>), </a:t>
            </a:r>
            <a:r>
              <a:rPr lang="fr-FR" sz="1600" b="0" dirty="0" err="1">
                <a:solidFill>
                  <a:srgbClr val="6600CC"/>
                </a:solidFill>
              </a:rPr>
              <a:t>Murici</a:t>
            </a:r>
            <a:r>
              <a:rPr lang="fr-FR" sz="1600" b="0" dirty="0">
                <a:solidFill>
                  <a:srgbClr val="6600CC"/>
                </a:solidFill>
              </a:rPr>
              <a:t> (</a:t>
            </a:r>
            <a:r>
              <a:rPr lang="fr-FR" sz="1600" b="0" dirty="0" err="1">
                <a:solidFill>
                  <a:srgbClr val="6600CC"/>
                </a:solidFill>
              </a:rPr>
              <a:t>Byrsonima</a:t>
            </a:r>
            <a:r>
              <a:rPr lang="fr-FR" sz="1600" b="0" dirty="0">
                <a:solidFill>
                  <a:srgbClr val="6600CC"/>
                </a:solidFill>
              </a:rPr>
              <a:t> crassifolia), </a:t>
            </a:r>
            <a:r>
              <a:rPr lang="fr-FR" sz="1600" b="0" dirty="0" err="1">
                <a:solidFill>
                  <a:srgbClr val="6600CC"/>
                </a:solidFill>
              </a:rPr>
              <a:t>Cajú</a:t>
            </a:r>
            <a:r>
              <a:rPr lang="fr-FR" sz="1600" b="0" dirty="0">
                <a:solidFill>
                  <a:srgbClr val="6600CC"/>
                </a:solidFill>
              </a:rPr>
              <a:t> (</a:t>
            </a:r>
            <a:r>
              <a:rPr lang="fr-FR" sz="1600" b="0" dirty="0" err="1">
                <a:solidFill>
                  <a:srgbClr val="6600CC"/>
                </a:solidFill>
              </a:rPr>
              <a:t>Anarcadium</a:t>
            </a:r>
            <a:r>
              <a:rPr lang="fr-FR" sz="1600" b="0" dirty="0">
                <a:solidFill>
                  <a:srgbClr val="6600CC"/>
                </a:solidFill>
              </a:rPr>
              <a:t>), </a:t>
            </a:r>
            <a:r>
              <a:rPr lang="fr-FR" sz="1600" b="0" dirty="0" err="1">
                <a:solidFill>
                  <a:srgbClr val="6600CC"/>
                </a:solidFill>
              </a:rPr>
              <a:t>Acerola</a:t>
            </a:r>
            <a:r>
              <a:rPr lang="fr-FR" sz="1600" b="0" dirty="0">
                <a:solidFill>
                  <a:srgbClr val="6600CC"/>
                </a:solidFill>
              </a:rPr>
              <a:t> (</a:t>
            </a:r>
            <a:r>
              <a:rPr lang="fr-FR" sz="1600" b="0" dirty="0" err="1">
                <a:solidFill>
                  <a:srgbClr val="6600CC"/>
                </a:solidFill>
              </a:rPr>
              <a:t>Malpighia</a:t>
            </a:r>
            <a:r>
              <a:rPr lang="fr-FR" sz="1600" b="0" dirty="0">
                <a:solidFill>
                  <a:srgbClr val="6600CC"/>
                </a:solidFill>
              </a:rPr>
              <a:t> </a:t>
            </a:r>
            <a:r>
              <a:rPr lang="fr-FR" sz="1600" b="0" dirty="0" err="1">
                <a:solidFill>
                  <a:srgbClr val="6600CC"/>
                </a:solidFill>
              </a:rPr>
              <a:t>glabra</a:t>
            </a:r>
            <a:r>
              <a:rPr lang="fr-FR" sz="1600" b="0" dirty="0">
                <a:solidFill>
                  <a:srgbClr val="6600CC"/>
                </a:solidFill>
              </a:rPr>
              <a:t>), </a:t>
            </a:r>
            <a:r>
              <a:rPr lang="fr-FR" sz="1600" b="0" dirty="0" err="1">
                <a:solidFill>
                  <a:srgbClr val="6600CC"/>
                </a:solidFill>
              </a:rPr>
              <a:t>Camu-camu</a:t>
            </a:r>
            <a:r>
              <a:rPr lang="fr-FR" sz="1600" b="0" dirty="0">
                <a:solidFill>
                  <a:srgbClr val="6600CC"/>
                </a:solidFill>
              </a:rPr>
              <a:t> (</a:t>
            </a:r>
            <a:r>
              <a:rPr lang="fr-FR" sz="1600" b="0" dirty="0" err="1">
                <a:solidFill>
                  <a:srgbClr val="6600CC"/>
                </a:solidFill>
              </a:rPr>
              <a:t>Myrciaria</a:t>
            </a:r>
            <a:r>
              <a:rPr lang="fr-FR" sz="1600" b="0" dirty="0">
                <a:solidFill>
                  <a:srgbClr val="6600CC"/>
                </a:solidFill>
              </a:rPr>
              <a:t> </a:t>
            </a:r>
            <a:r>
              <a:rPr lang="fr-FR" sz="1600" b="0" dirty="0" err="1">
                <a:solidFill>
                  <a:srgbClr val="6600CC"/>
                </a:solidFill>
              </a:rPr>
              <a:t>dubia</a:t>
            </a:r>
            <a:r>
              <a:rPr lang="fr-FR" sz="1600" b="0" dirty="0">
                <a:solidFill>
                  <a:srgbClr val="6600CC"/>
                </a:solidFill>
              </a:rPr>
              <a:t>, riche en vitamine C), Guarana, Inga </a:t>
            </a:r>
            <a:r>
              <a:rPr lang="fr-FR" sz="1600" b="0" dirty="0" err="1">
                <a:solidFill>
                  <a:srgbClr val="6600CC"/>
                </a:solidFill>
              </a:rPr>
              <a:t>edulis</a:t>
            </a:r>
            <a:r>
              <a:rPr lang="fr-FR" sz="1600" b="0" dirty="0">
                <a:solidFill>
                  <a:srgbClr val="6600CC"/>
                </a:solidFill>
              </a:rPr>
              <a:t> Mart. (gousse rafraichissante), </a:t>
            </a:r>
            <a:r>
              <a:rPr lang="fr-FR" sz="1600" b="0" dirty="0" err="1">
                <a:solidFill>
                  <a:srgbClr val="6600CC"/>
                </a:solidFill>
              </a:rPr>
              <a:t>Jauari</a:t>
            </a:r>
            <a:r>
              <a:rPr lang="fr-FR" sz="1600" b="0" dirty="0">
                <a:solidFill>
                  <a:srgbClr val="6600CC"/>
                </a:solidFill>
              </a:rPr>
              <a:t> (</a:t>
            </a:r>
            <a:r>
              <a:rPr lang="fr-FR" sz="1600" b="0" dirty="0" err="1">
                <a:solidFill>
                  <a:srgbClr val="6600CC"/>
                </a:solidFill>
              </a:rPr>
              <a:t>coeur</a:t>
            </a:r>
            <a:r>
              <a:rPr lang="fr-FR" sz="1600" b="0" dirty="0">
                <a:solidFill>
                  <a:srgbClr val="6600CC"/>
                </a:solidFill>
              </a:rPr>
              <a:t> palmier), Maracuja (</a:t>
            </a:r>
            <a:r>
              <a:rPr lang="fr-FR" sz="1600" b="0" dirty="0" err="1">
                <a:solidFill>
                  <a:srgbClr val="6600CC"/>
                </a:solidFill>
              </a:rPr>
              <a:t>Passiflora</a:t>
            </a:r>
            <a:r>
              <a:rPr lang="fr-FR" sz="1600" b="0" dirty="0">
                <a:solidFill>
                  <a:srgbClr val="6600CC"/>
                </a:solidFill>
              </a:rPr>
              <a:t> </a:t>
            </a:r>
            <a:r>
              <a:rPr lang="fr-FR" sz="1600" b="0" dirty="0" err="1">
                <a:solidFill>
                  <a:srgbClr val="6600CC"/>
                </a:solidFill>
              </a:rPr>
              <a:t>edulis</a:t>
            </a:r>
            <a:r>
              <a:rPr lang="fr-FR" sz="1600" b="0" dirty="0">
                <a:solidFill>
                  <a:srgbClr val="6600CC"/>
                </a:solidFill>
              </a:rPr>
              <a:t> </a:t>
            </a:r>
            <a:r>
              <a:rPr lang="fr-FR" sz="1600" b="0" dirty="0" err="1">
                <a:solidFill>
                  <a:srgbClr val="6600CC"/>
                </a:solidFill>
              </a:rPr>
              <a:t>Sims</a:t>
            </a:r>
            <a:r>
              <a:rPr lang="fr-FR" sz="1600" b="0" dirty="0">
                <a:solidFill>
                  <a:srgbClr val="6600CC"/>
                </a:solidFill>
              </a:rPr>
              <a:t>, </a:t>
            </a:r>
            <a:r>
              <a:rPr lang="fr-FR" sz="1600" b="0" dirty="0" err="1">
                <a:solidFill>
                  <a:srgbClr val="6600CC"/>
                </a:solidFill>
              </a:rPr>
              <a:t>Passiflora</a:t>
            </a:r>
            <a:r>
              <a:rPr lang="fr-FR" sz="1600" b="0" dirty="0">
                <a:solidFill>
                  <a:srgbClr val="6600CC"/>
                </a:solidFill>
              </a:rPr>
              <a:t>  </a:t>
            </a:r>
            <a:r>
              <a:rPr lang="fr-FR" sz="1600" b="0" dirty="0" err="1">
                <a:solidFill>
                  <a:srgbClr val="6600CC"/>
                </a:solidFill>
              </a:rPr>
              <a:t>nitida</a:t>
            </a:r>
            <a:r>
              <a:rPr lang="fr-FR" sz="1600" b="0" dirty="0">
                <a:solidFill>
                  <a:srgbClr val="6600CC"/>
                </a:solidFill>
              </a:rPr>
              <a:t> </a:t>
            </a:r>
            <a:r>
              <a:rPr lang="fr-FR" sz="1600" b="0" dirty="0" err="1">
                <a:solidFill>
                  <a:srgbClr val="6600CC"/>
                </a:solidFill>
              </a:rPr>
              <a:t>Humbl</a:t>
            </a:r>
            <a:r>
              <a:rPr lang="fr-FR" sz="1600" b="0" dirty="0">
                <a:solidFill>
                  <a:srgbClr val="6600CC"/>
                </a:solidFill>
              </a:rPr>
              <a:t>.), hévéa … </a:t>
            </a:r>
          </a:p>
          <a:p>
            <a:pPr algn="just" eaLnBrk="1" hangingPunct="1">
              <a:buFont typeface="Arial" charset="0"/>
              <a:buNone/>
            </a:pPr>
            <a:endParaRPr lang="fr-FR" sz="1600" b="0" dirty="0">
              <a:solidFill>
                <a:srgbClr val="6600CC"/>
              </a:solidFill>
            </a:endParaRPr>
          </a:p>
          <a:p>
            <a:pPr algn="just" eaLnBrk="1" hangingPunct="1"/>
            <a:r>
              <a:rPr lang="fr-FR" sz="1200" b="0" dirty="0">
                <a:solidFill>
                  <a:srgbClr val="6600CC"/>
                </a:solidFill>
              </a:rPr>
              <a:t>(°) bois dur, fruit rouge-orangé, gras, très riche en </a:t>
            </a:r>
            <a:r>
              <a:rPr lang="fr-FR" sz="1200" b="0" dirty="0" err="1">
                <a:solidFill>
                  <a:srgbClr val="6600CC"/>
                </a:solidFill>
              </a:rPr>
              <a:t>beta-carotène</a:t>
            </a:r>
            <a:r>
              <a:rPr lang="fr-FR" sz="1200" b="0" dirty="0">
                <a:solidFill>
                  <a:srgbClr val="6600CC"/>
                </a:solidFill>
              </a:rPr>
              <a:t>, en vitamine C et en protéines. Le cœur du palmier est comestible. Fruits au bout de 5 ans. Fécond pendant 70 ans. Produit des pousses adventices, croissance se dispensant d’assistance humaine. Dans sa forêt originelle, un palmier-pêche produit à surface égale autant que des palmiers à huiles. </a:t>
            </a:r>
          </a:p>
          <a:p>
            <a:pPr algn="just" eaLnBrk="1" hangingPunct="1"/>
            <a:endParaRPr lang="fr-FR" sz="1600" b="0" dirty="0">
              <a:solidFill>
                <a:srgbClr val="6600CC"/>
              </a:solidFill>
            </a:endParaRPr>
          </a:p>
          <a:p>
            <a:pPr algn="just" eaLnBrk="1" hangingPunct="1">
              <a:buFont typeface="Arial" charset="0"/>
              <a:buChar char="•"/>
            </a:pPr>
            <a:r>
              <a:rPr lang="fr-FR" sz="1400" b="0" dirty="0">
                <a:solidFill>
                  <a:srgbClr val="6600CC"/>
                </a:solidFill>
              </a:rPr>
              <a:t>Près de la moitié des espèces présentes dans les forêts gérées actuellement par les </a:t>
            </a:r>
            <a:r>
              <a:rPr lang="fr-FR" sz="1400" b="0" dirty="0" err="1">
                <a:solidFill>
                  <a:srgbClr val="6600CC"/>
                </a:solidFill>
              </a:rPr>
              <a:t>Urubi-Ka’apor</a:t>
            </a:r>
            <a:r>
              <a:rPr lang="fr-FR" sz="1400" b="0" dirty="0">
                <a:solidFill>
                  <a:srgbClr val="6600CC"/>
                </a:solidFill>
              </a:rPr>
              <a:t>, au sud-est de </a:t>
            </a:r>
            <a:r>
              <a:rPr lang="fr-FR" sz="1400" b="0" dirty="0" err="1">
                <a:solidFill>
                  <a:srgbClr val="6600CC"/>
                </a:solidFill>
              </a:rPr>
              <a:t>Marajo</a:t>
            </a:r>
            <a:r>
              <a:rPr lang="fr-FR" sz="1400" b="0" dirty="0">
                <a:solidFill>
                  <a:srgbClr val="6600CC"/>
                </a:solidFill>
              </a:rPr>
              <a:t> (Amazonie), sont propre à la consommation, alors que leur proportion n’excède pas les 20% dans les zones forestières comparables mais libres de l’attention humaine. </a:t>
            </a:r>
          </a:p>
          <a:p>
            <a:pPr algn="just" eaLnBrk="1" hangingPunct="1">
              <a:buFont typeface="Arial" charset="0"/>
              <a:buChar char="•"/>
            </a:pPr>
            <a:r>
              <a:rPr lang="fr-FR" sz="1400" b="0" dirty="0">
                <a:solidFill>
                  <a:srgbClr val="6600CC"/>
                </a:solidFill>
              </a:rPr>
              <a:t>William </a:t>
            </a:r>
            <a:r>
              <a:rPr lang="fr-FR" sz="1400" b="0" dirty="0" err="1">
                <a:solidFill>
                  <a:srgbClr val="6600CC"/>
                </a:solidFill>
              </a:rPr>
              <a:t>Balée</a:t>
            </a:r>
            <a:r>
              <a:rPr lang="fr-FR" sz="1400" b="0" dirty="0">
                <a:solidFill>
                  <a:srgbClr val="6600CC"/>
                </a:solidFill>
              </a:rPr>
              <a:t>, dans un article de 1989, estimait à 11,8%, soit 1/8 des terres non inondées, la part « </a:t>
            </a:r>
            <a:r>
              <a:rPr lang="fr-FR" sz="1400" b="0" dirty="0" err="1">
                <a:solidFill>
                  <a:srgbClr val="6600CC"/>
                </a:solidFill>
              </a:rPr>
              <a:t>anthopogénique</a:t>
            </a:r>
            <a:r>
              <a:rPr lang="fr-FR" sz="1400" b="0" dirty="0">
                <a:solidFill>
                  <a:srgbClr val="6600CC"/>
                </a:solidFill>
              </a:rPr>
              <a:t> » de la forêt amazonienne, crée l’action directe ou indirecte des groupes humains (!).</a:t>
            </a:r>
          </a:p>
        </p:txBody>
      </p:sp>
    </p:spTree>
    <p:extLst>
      <p:ext uri="{BB962C8B-B14F-4D97-AF65-F5344CB8AC3E}">
        <p14:creationId xmlns:p14="http://schemas.microsoft.com/office/powerpoint/2010/main" val="116441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706D784C-13B2-4ABB-9BD1-480BE9422714}"/>
              </a:ext>
            </a:extLst>
          </p:cNvPr>
          <p:cNvSpPr txBox="1">
            <a:spLocks noChangeArrowheads="1"/>
          </p:cNvSpPr>
          <p:nvPr/>
        </p:nvSpPr>
        <p:spPr bwMode="auto">
          <a:xfrm>
            <a:off x="402709" y="248205"/>
            <a:ext cx="84963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rgbClr val="6600CC"/>
                </a:solidFill>
              </a:rPr>
              <a:t>Solution n°4, la « forêt primaire jardinée » (suite)</a:t>
            </a:r>
            <a:r>
              <a:rPr lang="fr-FR" dirty="0">
                <a:solidFill>
                  <a:srgbClr val="6600CC"/>
                </a:solidFill>
              </a:rPr>
              <a:t> : </a:t>
            </a:r>
            <a:endParaRPr lang="fr-FR" sz="1600" dirty="0">
              <a:solidFill>
                <a:srgbClr val="6600CC"/>
              </a:solidFill>
            </a:endParaRPr>
          </a:p>
          <a:p>
            <a:pPr eaLnBrk="1" hangingPunct="1"/>
            <a:endParaRPr lang="fr-FR" sz="1600" dirty="0">
              <a:solidFill>
                <a:srgbClr val="6600CC"/>
              </a:solidFill>
            </a:endParaRPr>
          </a:p>
          <a:p>
            <a:pPr algn="just" eaLnBrk="1" hangingPunct="1">
              <a:buFont typeface="Arial" charset="0"/>
              <a:buChar char="•"/>
            </a:pPr>
            <a:r>
              <a:rPr lang="fr-FR" sz="1600" b="0" dirty="0">
                <a:solidFill>
                  <a:srgbClr val="6600CC"/>
                </a:solidFill>
              </a:rPr>
              <a:t>Dans la forêt tropicale amazonienne, on peut y cultiver  les avocats, les noix de coco, figues, oranges, citrons, pamplemousses, bananes, goyaves, ananas, les mangues et les tomates, les légumes y compris le maïs, les pommes de terre, le riz, les courges d'hiver et des ignames, des épices comme le poivre noir, poivre de Cayenne , chocolat, cannelle, clous de girofle, le gingembre, la canne à sucre, le curcuma, le café et la vanille et les noix, y compris les noix du Brésil et noix de cajou …</a:t>
            </a:r>
          </a:p>
          <a:p>
            <a:pPr algn="just" eaLnBrk="1" hangingPunct="1">
              <a:buFont typeface="Arial" charset="0"/>
              <a:buChar char="•"/>
            </a:pPr>
            <a:r>
              <a:rPr lang="fr-FR" sz="1600" b="0" dirty="0">
                <a:solidFill>
                  <a:srgbClr val="6600CC"/>
                </a:solidFill>
              </a:rPr>
              <a:t>Au moins 3000 fruits se trouvent dans les forêts tropicales. Les Indiens de la forêt utilisent plus de 2000 (source : </a:t>
            </a:r>
            <a:r>
              <a:rPr lang="fr-FR" sz="1600" b="0" dirty="0">
                <a:solidFill>
                  <a:srgbClr val="6600CC"/>
                </a:solidFill>
                <a:hlinkClick r:id="rId2"/>
              </a:rPr>
              <a:t>http://www.rain-tree.com/facts.htm</a:t>
            </a:r>
            <a:r>
              <a:rPr lang="fr-FR" sz="1600" b="0" dirty="0">
                <a:solidFill>
                  <a:srgbClr val="6600CC"/>
                </a:solidFill>
              </a:rPr>
              <a:t> ).</a:t>
            </a:r>
          </a:p>
          <a:p>
            <a:pPr algn="just" eaLnBrk="1" hangingPunct="1">
              <a:buFont typeface="Arial" charset="0"/>
              <a:buChar char="•"/>
            </a:pPr>
            <a:r>
              <a:rPr lang="fr-FR" sz="1600" b="0" dirty="0">
                <a:solidFill>
                  <a:srgbClr val="6600CC"/>
                </a:solidFill>
              </a:rPr>
              <a:t>On peut améliorer la fertilité du sol selon la technique de la « terra preta » (°).</a:t>
            </a:r>
          </a:p>
          <a:p>
            <a:pPr algn="just" eaLnBrk="1" hangingPunct="1"/>
            <a:endParaRPr lang="fr-FR" sz="1600" b="0" dirty="0">
              <a:solidFill>
                <a:srgbClr val="6600CC"/>
              </a:solidFill>
            </a:endParaRPr>
          </a:p>
          <a:p>
            <a:pPr algn="just" eaLnBrk="1" hangingPunct="1"/>
            <a:r>
              <a:rPr lang="fr-FR" sz="1200" b="0" dirty="0">
                <a:solidFill>
                  <a:srgbClr val="6600CC"/>
                </a:solidFill>
              </a:rPr>
              <a:t>(°) Les indiens </a:t>
            </a:r>
            <a:r>
              <a:rPr lang="fr-FR" sz="1200" b="0" i="1" dirty="0" err="1">
                <a:solidFill>
                  <a:srgbClr val="6600CC"/>
                </a:solidFill>
              </a:rPr>
              <a:t>Kayapos</a:t>
            </a:r>
            <a:r>
              <a:rPr lang="fr-FR" sz="1200" b="0" dirty="0">
                <a:solidFill>
                  <a:srgbClr val="6600CC"/>
                </a:solidFill>
              </a:rPr>
              <a:t> d’Amazonie centrale (qui produisent de la « terra preta ») allument des feux constants de faible biomasse et de faible température, à base de mauvaises herbes, de déchets alimentaires et végétaux, de palmes et de termitières (Selon Hecht, géographe de l’UCLA, voir bibliographie sur la « forêt primaire jardinée » plus loin). </a:t>
            </a:r>
          </a:p>
        </p:txBody>
      </p:sp>
      <p:pic>
        <p:nvPicPr>
          <p:cNvPr id="5" name="Picture 8" descr="futaieJardinee">
            <a:extLst>
              <a:ext uri="{FF2B5EF4-FFF2-40B4-BE49-F238E27FC236}">
                <a16:creationId xmlns:a16="http://schemas.microsoft.com/office/drawing/2014/main" id="{D3C8D400-D190-4070-ABCF-EF3198AB45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797" y="3901042"/>
            <a:ext cx="20447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a:extLst>
              <a:ext uri="{FF2B5EF4-FFF2-40B4-BE49-F238E27FC236}">
                <a16:creationId xmlns:a16="http://schemas.microsoft.com/office/drawing/2014/main" id="{5CBF5A0D-B857-4F73-8FB8-4983693057D8}"/>
              </a:ext>
            </a:extLst>
          </p:cNvPr>
          <p:cNvSpPr txBox="1">
            <a:spLocks noChangeArrowheads="1"/>
          </p:cNvSpPr>
          <p:nvPr/>
        </p:nvSpPr>
        <p:spPr bwMode="auto">
          <a:xfrm>
            <a:off x="3680897" y="5412342"/>
            <a:ext cx="2479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Futaie jardinée (région tempérée).</a:t>
            </a:r>
          </a:p>
        </p:txBody>
      </p:sp>
    </p:spTree>
    <p:extLst>
      <p:ext uri="{BB962C8B-B14F-4D97-AF65-F5344CB8AC3E}">
        <p14:creationId xmlns:p14="http://schemas.microsoft.com/office/powerpoint/2010/main" val="197865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9FE9066C-0020-42D1-B49C-728B4ADFC652}"/>
              </a:ext>
            </a:extLst>
          </p:cNvPr>
          <p:cNvSpPr txBox="1">
            <a:spLocks noChangeArrowheads="1"/>
          </p:cNvSpPr>
          <p:nvPr/>
        </p:nvSpPr>
        <p:spPr bwMode="auto">
          <a:xfrm>
            <a:off x="221955" y="0"/>
            <a:ext cx="84963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rgbClr val="6600CC"/>
                </a:solidFill>
              </a:rPr>
              <a:t>Solution n°4, la « forêt primaire jardinée » (suite)</a:t>
            </a:r>
            <a:endParaRPr lang="fr-FR" sz="1600" dirty="0">
              <a:solidFill>
                <a:srgbClr val="6600CC"/>
              </a:solidFill>
            </a:endParaRPr>
          </a:p>
          <a:p>
            <a:pPr eaLnBrk="1" hangingPunct="1"/>
            <a:endParaRPr lang="fr-FR" sz="1600" dirty="0">
              <a:solidFill>
                <a:srgbClr val="6600CC"/>
              </a:solidFill>
            </a:endParaRPr>
          </a:p>
        </p:txBody>
      </p:sp>
      <p:graphicFrame>
        <p:nvGraphicFramePr>
          <p:cNvPr id="5" name="Group 34">
            <a:extLst>
              <a:ext uri="{FF2B5EF4-FFF2-40B4-BE49-F238E27FC236}">
                <a16:creationId xmlns:a16="http://schemas.microsoft.com/office/drawing/2014/main" id="{46DBAF28-5933-46D5-8192-17C63BEC8CA7}"/>
              </a:ext>
            </a:extLst>
          </p:cNvPr>
          <p:cNvGraphicFramePr>
            <a:graphicFrameLocks noGrp="1"/>
          </p:cNvGraphicFramePr>
          <p:nvPr>
            <p:extLst>
              <p:ext uri="{D42A27DB-BD31-4B8C-83A1-F6EECF244321}">
                <p14:modId xmlns:p14="http://schemas.microsoft.com/office/powerpoint/2010/main" val="2560805336"/>
              </p:ext>
            </p:extLst>
          </p:nvPr>
        </p:nvGraphicFramePr>
        <p:xfrm>
          <a:off x="475955" y="468312"/>
          <a:ext cx="8208963" cy="4984752"/>
        </p:xfrm>
        <a:graphic>
          <a:graphicData uri="http://schemas.openxmlformats.org/drawingml/2006/table">
            <a:tbl>
              <a:tblPr/>
              <a:tblGrid>
                <a:gridCol w="2052638">
                  <a:extLst>
                    <a:ext uri="{9D8B030D-6E8A-4147-A177-3AD203B41FA5}">
                      <a16:colId xmlns:a16="http://schemas.microsoft.com/office/drawing/2014/main" val="20000"/>
                    </a:ext>
                  </a:extLst>
                </a:gridCol>
                <a:gridCol w="2052637">
                  <a:extLst>
                    <a:ext uri="{9D8B030D-6E8A-4147-A177-3AD203B41FA5}">
                      <a16:colId xmlns:a16="http://schemas.microsoft.com/office/drawing/2014/main" val="20001"/>
                    </a:ext>
                  </a:extLst>
                </a:gridCol>
                <a:gridCol w="2051050">
                  <a:extLst>
                    <a:ext uri="{9D8B030D-6E8A-4147-A177-3AD203B41FA5}">
                      <a16:colId xmlns:a16="http://schemas.microsoft.com/office/drawing/2014/main" val="20002"/>
                    </a:ext>
                  </a:extLst>
                </a:gridCol>
                <a:gridCol w="2052638">
                  <a:extLst>
                    <a:ext uri="{9D8B030D-6E8A-4147-A177-3AD203B41FA5}">
                      <a16:colId xmlns:a16="http://schemas.microsoft.com/office/drawing/2014/main" val="20003"/>
                    </a:ext>
                  </a:extLst>
                </a:gridCol>
              </a:tblGrid>
              <a:tr h="12461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Cerises acerola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acara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bacuri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Bacuri (suite)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461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Baies d’açai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Caju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Camu-camu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Camu-camu (suite)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461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Capuacu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Endopleura uchi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Endopleura uchi (suite)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Gousse d’Inga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461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Graviola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Murici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Palmier-pêche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rgbClr val="6600CC"/>
                          </a:solidFill>
                          <a:effectLst/>
                          <a:latin typeface="Calibri" pitchFamily="34" charset="0"/>
                        </a:rPr>
                        <a:t>↓Palmier-pêche  tapereba↓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7" name="Picture 35" descr="acerola">
            <a:extLst>
              <a:ext uri="{FF2B5EF4-FFF2-40B4-BE49-F238E27FC236}">
                <a16:creationId xmlns:a16="http://schemas.microsoft.com/office/drawing/2014/main" id="{D9AFE7D4-D114-4E77-8EED-626E43B766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393" y="700087"/>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6" descr="acerola4_g_ss">
            <a:extLst>
              <a:ext uri="{FF2B5EF4-FFF2-40B4-BE49-F238E27FC236}">
                <a16:creationId xmlns:a16="http://schemas.microsoft.com/office/drawing/2014/main" id="{1F196D8C-28B7-4FBE-8CF2-3206243A33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9918" y="844550"/>
            <a:ext cx="76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7" descr="araca1_g_ss">
            <a:extLst>
              <a:ext uri="{FF2B5EF4-FFF2-40B4-BE49-F238E27FC236}">
                <a16:creationId xmlns:a16="http://schemas.microsoft.com/office/drawing/2014/main" id="{E065C956-28EB-4078-9C77-5758168657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8343" y="700087"/>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8" descr="bacuri3">
            <a:extLst>
              <a:ext uri="{FF2B5EF4-FFF2-40B4-BE49-F238E27FC236}">
                <a16:creationId xmlns:a16="http://schemas.microsoft.com/office/drawing/2014/main" id="{222044AA-0F15-4A23-9683-02AE2E5872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8855" y="555625"/>
            <a:ext cx="76041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9" descr="bacuri2">
            <a:extLst>
              <a:ext uri="{FF2B5EF4-FFF2-40B4-BE49-F238E27FC236}">
                <a16:creationId xmlns:a16="http://schemas.microsoft.com/office/drawing/2014/main" id="{3E556591-4E34-4648-B942-B1B21F0586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630" y="555625"/>
            <a:ext cx="7239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1" descr="bacuri">
            <a:extLst>
              <a:ext uri="{FF2B5EF4-FFF2-40B4-BE49-F238E27FC236}">
                <a16:creationId xmlns:a16="http://schemas.microsoft.com/office/drawing/2014/main" id="{FF7C7EC8-6151-4940-8BB9-822C076DB6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2030" y="700087"/>
            <a:ext cx="9366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2" descr="baieAcai2">
            <a:extLst>
              <a:ext uri="{FF2B5EF4-FFF2-40B4-BE49-F238E27FC236}">
                <a16:creationId xmlns:a16="http://schemas.microsoft.com/office/drawing/2014/main" id="{38CCD2FD-077F-47FB-B4A6-3A13E099174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1355" y="2139950"/>
            <a:ext cx="7191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3" descr="baieAcai">
            <a:extLst>
              <a:ext uri="{FF2B5EF4-FFF2-40B4-BE49-F238E27FC236}">
                <a16:creationId xmlns:a16="http://schemas.microsoft.com/office/drawing/2014/main" id="{DAE50B7C-3FB0-47CC-9C06-ADE1FFEACC8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7393" y="1995487"/>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4" descr="camu-camu2">
            <a:extLst>
              <a:ext uri="{FF2B5EF4-FFF2-40B4-BE49-F238E27FC236}">
                <a16:creationId xmlns:a16="http://schemas.microsoft.com/office/drawing/2014/main" id="{53424703-59DE-4453-AB31-ACE66520E9A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56130" y="1995487"/>
            <a:ext cx="12001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5" descr="caju4_g_ss">
            <a:extLst>
              <a:ext uri="{FF2B5EF4-FFF2-40B4-BE49-F238E27FC236}">
                <a16:creationId xmlns:a16="http://schemas.microsoft.com/office/drawing/2014/main" id="{C543FC41-D40D-454B-9A5E-3BB1D3DF230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95318" y="1995487"/>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6" descr="camucamu1_g_ss">
            <a:extLst>
              <a:ext uri="{FF2B5EF4-FFF2-40B4-BE49-F238E27FC236}">
                <a16:creationId xmlns:a16="http://schemas.microsoft.com/office/drawing/2014/main" id="{98E9DFD6-4B4F-4781-878F-9695066275F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52668" y="1995487"/>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7" descr="EndopleuraUchi2">
            <a:extLst>
              <a:ext uri="{FF2B5EF4-FFF2-40B4-BE49-F238E27FC236}">
                <a16:creationId xmlns:a16="http://schemas.microsoft.com/office/drawing/2014/main" id="{BD5BF7DB-1712-42FB-ACD8-0880BA6BC6E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16043" y="3363912"/>
            <a:ext cx="862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camu-camu">
            <a:extLst>
              <a:ext uri="{FF2B5EF4-FFF2-40B4-BE49-F238E27FC236}">
                <a16:creationId xmlns:a16="http://schemas.microsoft.com/office/drawing/2014/main" id="{0CC20280-D854-4099-987A-A45556921AC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76630" y="2139950"/>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EndopleuraUchi1">
            <a:extLst>
              <a:ext uri="{FF2B5EF4-FFF2-40B4-BE49-F238E27FC236}">
                <a16:creationId xmlns:a16="http://schemas.microsoft.com/office/drawing/2014/main" id="{07055DEF-E845-4B9F-813B-4F77BCBEA0B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63518" y="3368675"/>
            <a:ext cx="108108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51" descr="cupuacu2_g_ss">
            <a:extLst>
              <a:ext uri="{FF2B5EF4-FFF2-40B4-BE49-F238E27FC236}">
                <a16:creationId xmlns:a16="http://schemas.microsoft.com/office/drawing/2014/main" id="{8F5E7C1B-D528-4D06-AE1A-1314C644B08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07755" y="3221037"/>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2" descr="graviola1_g_ss">
            <a:extLst>
              <a:ext uri="{FF2B5EF4-FFF2-40B4-BE49-F238E27FC236}">
                <a16:creationId xmlns:a16="http://schemas.microsoft.com/office/drawing/2014/main" id="{3FD40941-A42E-4AB6-9614-61ECEE23C7E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07755" y="4445000"/>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3" descr="endopleura_uxi">
            <a:extLst>
              <a:ext uri="{FF2B5EF4-FFF2-40B4-BE49-F238E27FC236}">
                <a16:creationId xmlns:a16="http://schemas.microsoft.com/office/drawing/2014/main" id="{6CE4F68C-051F-41E5-87CD-210E3430C5F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52668" y="3005137"/>
            <a:ext cx="5254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4" descr="EndopleuraUchi3">
            <a:extLst>
              <a:ext uri="{FF2B5EF4-FFF2-40B4-BE49-F238E27FC236}">
                <a16:creationId xmlns:a16="http://schemas.microsoft.com/office/drawing/2014/main" id="{F19A1C7B-6975-4B07-8C1B-03ADD432552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516268" y="3292475"/>
            <a:ext cx="990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5" descr="gousseInga">
            <a:extLst>
              <a:ext uri="{FF2B5EF4-FFF2-40B4-BE49-F238E27FC236}">
                <a16:creationId xmlns:a16="http://schemas.microsoft.com/office/drawing/2014/main" id="{BD10C680-6E6F-4CAB-9E01-8568361F665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56130" y="3221037"/>
            <a:ext cx="143986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56" descr="murici2_g_ss">
            <a:extLst>
              <a:ext uri="{FF2B5EF4-FFF2-40B4-BE49-F238E27FC236}">
                <a16:creationId xmlns:a16="http://schemas.microsoft.com/office/drawing/2014/main" id="{6BCC07F1-7EF8-497C-81A3-F6CEA1D8B1C5}"/>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852443" y="4445000"/>
            <a:ext cx="13335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7" descr="tapereba1_g_ss">
            <a:extLst>
              <a:ext uri="{FF2B5EF4-FFF2-40B4-BE49-F238E27FC236}">
                <a16:creationId xmlns:a16="http://schemas.microsoft.com/office/drawing/2014/main" id="{6669A28E-3B90-467D-B93D-145EB43BE710}"/>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460955" y="4445000"/>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8" descr="palmier-peche2">
            <a:extLst>
              <a:ext uri="{FF2B5EF4-FFF2-40B4-BE49-F238E27FC236}">
                <a16:creationId xmlns:a16="http://schemas.microsoft.com/office/drawing/2014/main" id="{4DDD14A9-101F-4559-9727-B74CFD16B2D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668793" y="4445000"/>
            <a:ext cx="676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9" descr="palmier-peche3">
            <a:extLst>
              <a:ext uri="{FF2B5EF4-FFF2-40B4-BE49-F238E27FC236}">
                <a16:creationId xmlns:a16="http://schemas.microsoft.com/office/drawing/2014/main" id="{14DC7A25-4836-4F78-9B33-999BEB54936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371805" y="4445000"/>
            <a:ext cx="116046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60" descr="palmier-peche">
            <a:extLst>
              <a:ext uri="{FF2B5EF4-FFF2-40B4-BE49-F238E27FC236}">
                <a16:creationId xmlns:a16="http://schemas.microsoft.com/office/drawing/2014/main" id="{347C9F1B-C750-4F33-98A5-A9C4B9F85C1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652668" y="4445000"/>
            <a:ext cx="6572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ZoneTexte 8">
            <a:extLst>
              <a:ext uri="{FF2B5EF4-FFF2-40B4-BE49-F238E27FC236}">
                <a16:creationId xmlns:a16="http://schemas.microsoft.com/office/drawing/2014/main" id="{7CDAC870-899D-439C-8CF2-6510EB4C9609}"/>
              </a:ext>
            </a:extLst>
          </p:cNvPr>
          <p:cNvSpPr txBox="1">
            <a:spLocks noChangeArrowheads="1"/>
          </p:cNvSpPr>
          <p:nvPr/>
        </p:nvSpPr>
        <p:spPr bwMode="auto">
          <a:xfrm>
            <a:off x="2131718" y="5453062"/>
            <a:ext cx="540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400" b="0">
                <a:solidFill>
                  <a:srgbClr val="6600CC"/>
                </a:solidFill>
              </a:rPr>
              <a:t>Exemples des arbres à fruits présents dans la forêt amazonienne</a:t>
            </a:r>
            <a:r>
              <a:rPr lang="fr-FR" sz="1400" b="0">
                <a:solidFill>
                  <a:srgbClr val="6600CC"/>
                </a:solidFill>
                <a:sym typeface="Symbol" pitchFamily="18" charset="2"/>
              </a:rPr>
              <a:t></a:t>
            </a:r>
            <a:endParaRPr lang="fr-FR" sz="1400" b="0">
              <a:solidFill>
                <a:srgbClr val="6600CC"/>
              </a:solidFill>
            </a:endParaRPr>
          </a:p>
        </p:txBody>
      </p:sp>
    </p:spTree>
    <p:extLst>
      <p:ext uri="{BB962C8B-B14F-4D97-AF65-F5344CB8AC3E}">
        <p14:creationId xmlns:p14="http://schemas.microsoft.com/office/powerpoint/2010/main" val="61101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8E9D23A7-993B-44A5-B60C-28CF56805E0C}"/>
              </a:ext>
            </a:extLst>
          </p:cNvPr>
          <p:cNvSpPr txBox="1">
            <a:spLocks noChangeArrowheads="1"/>
          </p:cNvSpPr>
          <p:nvPr/>
        </p:nvSpPr>
        <p:spPr bwMode="auto">
          <a:xfrm>
            <a:off x="242406" y="136673"/>
            <a:ext cx="11580999"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2000" u="sng" dirty="0">
                <a:solidFill>
                  <a:srgbClr val="FF0000"/>
                </a:solidFill>
              </a:rPr>
              <a:t>Principaux moteurs actuels de la déforestation</a:t>
            </a:r>
          </a:p>
          <a:p>
            <a:pPr eaLnBrk="1" hangingPunct="1"/>
            <a:endParaRPr lang="fr-FR" sz="2000" b="0" dirty="0">
              <a:solidFill>
                <a:srgbClr val="FF0000"/>
              </a:solidFill>
            </a:endParaRPr>
          </a:p>
          <a:p>
            <a:pPr eaLnBrk="1" hangingPunct="1">
              <a:buFont typeface="Arial" charset="0"/>
              <a:buChar char="•"/>
            </a:pPr>
            <a:r>
              <a:rPr lang="fr-FR" sz="2000" b="0" dirty="0">
                <a:solidFill>
                  <a:srgbClr val="FF0000"/>
                </a:solidFill>
              </a:rPr>
              <a:t> Les causes sont souvent : multiples (naturelles ou humaines), complexes.</a:t>
            </a:r>
          </a:p>
          <a:p>
            <a:pPr eaLnBrk="1" hangingPunct="1">
              <a:buFont typeface="Arial" charset="0"/>
              <a:buChar char="•"/>
            </a:pPr>
            <a:r>
              <a:rPr lang="fr-FR" sz="2000" dirty="0">
                <a:solidFill>
                  <a:srgbClr val="FF0000"/>
                </a:solidFill>
              </a:rPr>
              <a:t> principalement humaines.</a:t>
            </a:r>
          </a:p>
          <a:p>
            <a:pPr eaLnBrk="1" hangingPunct="1">
              <a:buFont typeface="Arial" charset="0"/>
              <a:buChar char="•"/>
            </a:pPr>
            <a:r>
              <a:rPr lang="fr-FR" sz="2000" b="0" dirty="0">
                <a:solidFill>
                  <a:srgbClr val="FF0000"/>
                </a:solidFill>
              </a:rPr>
              <a:t> Dans tout cas, difficiles à résoudre.</a:t>
            </a:r>
          </a:p>
          <a:p>
            <a:pPr eaLnBrk="1" hangingPunct="1"/>
            <a:endParaRPr lang="fr-FR" sz="2000" b="0" dirty="0">
              <a:solidFill>
                <a:srgbClr val="FF0000"/>
              </a:solidFill>
            </a:endParaRPr>
          </a:p>
          <a:p>
            <a:pPr eaLnBrk="1" hangingPunct="1"/>
            <a:r>
              <a:rPr lang="fr-FR" sz="2000" b="0" dirty="0">
                <a:solidFill>
                  <a:srgbClr val="6600CC"/>
                </a:solidFill>
              </a:rPr>
              <a:t>Parmi les causes importantes, toutes liées à l’homme, on peut citer :</a:t>
            </a:r>
          </a:p>
          <a:p>
            <a:pPr algn="just" eaLnBrk="1" hangingPunct="1">
              <a:buFont typeface="Arial" charset="0"/>
              <a:buChar char="•"/>
            </a:pPr>
            <a:r>
              <a:rPr lang="fr-FR" sz="2000" b="0" i="1" dirty="0">
                <a:solidFill>
                  <a:srgbClr val="FF0000"/>
                </a:solidFill>
              </a:rPr>
              <a:t> Pauvreté et survie </a:t>
            </a:r>
            <a:r>
              <a:rPr lang="fr-FR" sz="2000" b="0" dirty="0">
                <a:solidFill>
                  <a:srgbClr val="FF0000"/>
                </a:solidFill>
              </a:rPr>
              <a:t>(recherche de devises et/ou remboursement de la dette par le pays pauvre, manque d’éducation, précarité alimentaire ou matérielle favorisant comportements « prédateurs » sur la nature …).</a:t>
            </a:r>
          </a:p>
          <a:p>
            <a:pPr algn="just" eaLnBrk="1" hangingPunct="1"/>
            <a:r>
              <a:rPr lang="fr-FR" sz="2000" b="0" dirty="0">
                <a:solidFill>
                  <a:srgbClr val="FF0000"/>
                </a:solidFill>
              </a:rPr>
              <a:t>=&gt; cercle vicieux de la Pauvreté </a:t>
            </a:r>
            <a:r>
              <a:rPr lang="fr-FR" sz="2000" b="0" dirty="0">
                <a:solidFill>
                  <a:srgbClr val="FF0000"/>
                </a:solidFill>
                <a:sym typeface="Wingdings" pitchFamily="2" charset="2"/>
              </a:rPr>
              <a:t></a:t>
            </a:r>
            <a:r>
              <a:rPr lang="fr-FR" sz="2000" b="0" dirty="0">
                <a:solidFill>
                  <a:srgbClr val="FF0000"/>
                </a:solidFill>
              </a:rPr>
              <a:t>déforestation.</a:t>
            </a:r>
          </a:p>
          <a:p>
            <a:pPr algn="just" eaLnBrk="1" hangingPunct="1">
              <a:buFont typeface="Arial" charset="0"/>
              <a:buChar char="•"/>
            </a:pPr>
            <a:r>
              <a:rPr lang="fr-FR" sz="2000" b="0" i="1" dirty="0">
                <a:solidFill>
                  <a:srgbClr val="FF0000"/>
                </a:solidFill>
              </a:rPr>
              <a:t> Conservatisme, traditions </a:t>
            </a:r>
            <a:r>
              <a:rPr lang="fr-FR" sz="2000" b="0" dirty="0">
                <a:solidFill>
                  <a:srgbClr val="FF0000"/>
                </a:solidFill>
              </a:rPr>
              <a:t>&gt;&lt; s’opposant aux progrès techniques et à la réduction de la pauvreté. </a:t>
            </a:r>
            <a:r>
              <a:rPr lang="fr-FR" sz="2000" b="0" i="1" dirty="0">
                <a:solidFill>
                  <a:srgbClr val="FF0000"/>
                </a:solidFill>
              </a:rPr>
              <a:t>Persistance de Vieilles Pratiques</a:t>
            </a:r>
            <a:r>
              <a:rPr lang="fr-FR" sz="2000" b="0" dirty="0">
                <a:solidFill>
                  <a:srgbClr val="FF0000"/>
                </a:solidFill>
              </a:rPr>
              <a:t>.</a:t>
            </a:r>
          </a:p>
          <a:p>
            <a:pPr algn="just" eaLnBrk="1" hangingPunct="1">
              <a:buFont typeface="Arial" charset="0"/>
              <a:buChar char="•"/>
            </a:pPr>
            <a:r>
              <a:rPr lang="fr-FR" sz="2000" b="0" i="1" dirty="0">
                <a:solidFill>
                  <a:srgbClr val="FF0000"/>
                </a:solidFill>
              </a:rPr>
              <a:t> Manques de ressources </a:t>
            </a:r>
            <a:r>
              <a:rPr lang="fr-FR" sz="2000" b="0" dirty="0">
                <a:solidFill>
                  <a:srgbClr val="FF0000"/>
                </a:solidFill>
              </a:rPr>
              <a:t>(dont énergétiques et alimentaires).</a:t>
            </a:r>
          </a:p>
          <a:p>
            <a:pPr algn="just" eaLnBrk="1" hangingPunct="1">
              <a:buFont typeface="Arial" charset="0"/>
              <a:buChar char="•"/>
            </a:pPr>
            <a:r>
              <a:rPr lang="fr-FR" sz="2000" b="0" i="1" dirty="0">
                <a:solidFill>
                  <a:srgbClr val="FF0000"/>
                </a:solidFill>
              </a:rPr>
              <a:t> Coupes pour le bois de chauffe</a:t>
            </a:r>
            <a:r>
              <a:rPr lang="fr-FR" sz="2000" b="0" dirty="0">
                <a:solidFill>
                  <a:srgbClr val="FF0000"/>
                </a:solidFill>
              </a:rPr>
              <a:t>, pour la cuisine, la cuisson, le chauffage.</a:t>
            </a:r>
          </a:p>
          <a:p>
            <a:pPr algn="just" eaLnBrk="1" hangingPunct="1">
              <a:buFont typeface="Arial" charset="0"/>
              <a:buChar char="•"/>
            </a:pPr>
            <a:r>
              <a:rPr lang="fr-FR" sz="2000" b="0" i="1" dirty="0">
                <a:solidFill>
                  <a:srgbClr val="FF0000"/>
                </a:solidFill>
              </a:rPr>
              <a:t> Inégalité foncières </a:t>
            </a:r>
            <a:r>
              <a:rPr lang="fr-FR" sz="2000" b="0" dirty="0">
                <a:solidFill>
                  <a:srgbClr val="FF0000"/>
                </a:solidFill>
              </a:rPr>
              <a:t>(poussant les paysans pauvres à défricher la forêt).</a:t>
            </a:r>
          </a:p>
          <a:p>
            <a:pPr algn="just" eaLnBrk="1" hangingPunct="1">
              <a:buFont typeface="Arial" charset="0"/>
              <a:buChar char="•"/>
            </a:pPr>
            <a:r>
              <a:rPr lang="fr-FR" sz="2000" b="0" i="1" dirty="0">
                <a:solidFill>
                  <a:srgbClr val="FF0000"/>
                </a:solidFill>
              </a:rPr>
              <a:t> Défrichement de parcelles </a:t>
            </a:r>
            <a:r>
              <a:rPr lang="fr-FR" sz="2000" b="0" dirty="0">
                <a:solidFill>
                  <a:srgbClr val="FF0000"/>
                </a:solidFill>
              </a:rPr>
              <a:t>pour les cultures agricoles ou l’élevage (que cela soit pour l’agriculture vivrière ou industrielle et intensive).</a:t>
            </a:r>
          </a:p>
          <a:p>
            <a:pPr algn="r" eaLnBrk="1" hangingPunct="1"/>
            <a:r>
              <a:rPr lang="fr-FR" sz="1600" b="0" dirty="0">
                <a:solidFill>
                  <a:srgbClr val="FF0000"/>
                </a:solidFill>
              </a:rPr>
              <a:t>(suite voir page suivante </a:t>
            </a:r>
            <a:r>
              <a:rPr lang="fr-FR" sz="1600" b="0" dirty="0">
                <a:solidFill>
                  <a:srgbClr val="FF0000"/>
                </a:solidFill>
                <a:sym typeface="Symbol" pitchFamily="18" charset="2"/>
              </a:rPr>
              <a:t>).</a:t>
            </a:r>
            <a:endParaRPr lang="fr-FR" sz="1600" b="0" dirty="0">
              <a:solidFill>
                <a:srgbClr val="FF0000"/>
              </a:solidFill>
            </a:endParaRPr>
          </a:p>
        </p:txBody>
      </p:sp>
    </p:spTree>
    <p:extLst>
      <p:ext uri="{BB962C8B-B14F-4D97-AF65-F5344CB8AC3E}">
        <p14:creationId xmlns:p14="http://schemas.microsoft.com/office/powerpoint/2010/main" val="3853867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87C6023B-FB42-49EC-8971-27B156567030}"/>
              </a:ext>
            </a:extLst>
          </p:cNvPr>
          <p:cNvSpPr txBox="1">
            <a:spLocks noChangeArrowheads="1"/>
          </p:cNvSpPr>
          <p:nvPr/>
        </p:nvSpPr>
        <p:spPr bwMode="auto">
          <a:xfrm>
            <a:off x="296383" y="131246"/>
            <a:ext cx="10920966"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rgbClr val="6600CC"/>
                </a:solidFill>
              </a:rPr>
              <a:t>Solution n°4, la « forêt primaire jardinée » (suite et fin)</a:t>
            </a:r>
            <a:endParaRPr lang="fr-FR" sz="1600" dirty="0">
              <a:solidFill>
                <a:srgbClr val="6600CC"/>
              </a:solidFill>
            </a:endParaRPr>
          </a:p>
          <a:p>
            <a:pPr eaLnBrk="1" hangingPunct="1"/>
            <a:endParaRPr lang="fr-FR" sz="1600" b="0" dirty="0">
              <a:solidFill>
                <a:srgbClr val="6600CC"/>
              </a:solidFill>
            </a:endParaRPr>
          </a:p>
          <a:p>
            <a:pPr eaLnBrk="1" hangingPunct="1"/>
            <a:r>
              <a:rPr lang="fr-FR" sz="1600" b="0" dirty="0">
                <a:solidFill>
                  <a:srgbClr val="6600CC"/>
                </a:solidFill>
              </a:rPr>
              <a:t>Comment récolter les fruits (sur des arbres pouvant dépasser des tailles considérables) ?</a:t>
            </a:r>
          </a:p>
          <a:p>
            <a:pPr algn="just" eaLnBrk="1" hangingPunct="1">
              <a:buFont typeface="Arial" charset="0"/>
              <a:buChar char="•"/>
            </a:pPr>
            <a:r>
              <a:rPr lang="fr-FR" sz="1400" b="0" dirty="0">
                <a:solidFill>
                  <a:srgbClr val="6600CC"/>
                </a:solidFill>
              </a:rPr>
              <a:t>Il faudrait faire en sort que les populations locales puissent en vivre, non plus nécessairement en chasseur-cueilleur, mais en « jardinier », de cette forêt, qui favoriseraient certaines plantes ou arbres aux fruits ou légumes comestibles, mais sans détruire le reste de la biodiversité du lieu (dans une optique de développement durable). C’est une question d’éducation, de développement de la conscience écologique et de limitation de la pression démographique sur le milieu.</a:t>
            </a:r>
          </a:p>
          <a:p>
            <a:pPr algn="just" eaLnBrk="1" hangingPunct="1">
              <a:buFont typeface="Arial" charset="0"/>
              <a:buChar char="•"/>
            </a:pPr>
            <a:r>
              <a:rPr lang="fr-FR" sz="1600" b="0" dirty="0">
                <a:solidFill>
                  <a:srgbClr val="6600CC"/>
                </a:solidFill>
              </a:rPr>
              <a:t>Ces « jardiniers » jardineraient et cueilleraient avec l’aide d’échelles, de dispositifs d’</a:t>
            </a:r>
            <a:r>
              <a:rPr lang="fr-FR" sz="1600" b="0" dirty="0" err="1">
                <a:solidFill>
                  <a:srgbClr val="6600CC"/>
                </a:solidFill>
              </a:rPr>
              <a:t>accro-branches</a:t>
            </a:r>
            <a:r>
              <a:rPr lang="fr-FR" sz="1600" b="0" dirty="0">
                <a:solidFill>
                  <a:srgbClr val="6600CC"/>
                </a:solidFill>
              </a:rPr>
              <a:t>, de longues perches ou de gaules munies de cisailles ou de pinces de préhensions pour le ramassage des objets à distance, actionnables par une poignée situées en bas de la perche … ou de dispositif de vibration qui font tomber les fruits dans des filets (mais les insectes aussi d’ailleurs).</a:t>
            </a:r>
          </a:p>
          <a:p>
            <a:pPr algn="just" eaLnBrk="1" hangingPunct="1">
              <a:buFont typeface="Arial" charset="0"/>
              <a:buChar char="•"/>
            </a:pPr>
            <a:r>
              <a:rPr lang="fr-FR" sz="1600" b="0" dirty="0">
                <a:solidFill>
                  <a:srgbClr val="6600CC"/>
                </a:solidFill>
              </a:rPr>
              <a:t>Contre les ravageurs, ils n’utiliseraient que la lutte biologique naturelle préexistant déjà dans cette forêt et en l’utilisant à son profit.</a:t>
            </a:r>
          </a:p>
        </p:txBody>
      </p:sp>
      <p:pic>
        <p:nvPicPr>
          <p:cNvPr id="5" name="Image 5" descr="percheSecateur2.jpg">
            <a:extLst>
              <a:ext uri="{FF2B5EF4-FFF2-40B4-BE49-F238E27FC236}">
                <a16:creationId xmlns:a16="http://schemas.microsoft.com/office/drawing/2014/main" id="{3EDCCE12-9964-4967-8F20-3031647552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2996" y="4792146"/>
            <a:ext cx="7620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accrob1.jpg">
            <a:extLst>
              <a:ext uri="{FF2B5EF4-FFF2-40B4-BE49-F238E27FC236}">
                <a16:creationId xmlns:a16="http://schemas.microsoft.com/office/drawing/2014/main" id="{33D2CFBD-A942-44A1-AC05-0586F859CA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021" y="5079483"/>
            <a:ext cx="10445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7" descr="accrob2.jpg">
            <a:extLst>
              <a:ext uri="{FF2B5EF4-FFF2-40B4-BE49-F238E27FC236}">
                <a16:creationId xmlns:a16="http://schemas.microsoft.com/office/drawing/2014/main" id="{D0E681B1-B396-4B34-A1A2-70BF0A38AE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021" y="3926958"/>
            <a:ext cx="73025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8" descr="accrob3.jpg">
            <a:extLst>
              <a:ext uri="{FF2B5EF4-FFF2-40B4-BE49-F238E27FC236}">
                <a16:creationId xmlns:a16="http://schemas.microsoft.com/office/drawing/2014/main" id="{3AF619F8-90A6-4973-BCDA-F2ABEAC6EC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9521" y="4792146"/>
            <a:ext cx="9445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9" descr="accrob4.jpg">
            <a:extLst>
              <a:ext uri="{FF2B5EF4-FFF2-40B4-BE49-F238E27FC236}">
                <a16:creationId xmlns:a16="http://schemas.microsoft.com/office/drawing/2014/main" id="{B9E5A6C9-ED6E-48F2-9214-E12765476A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8083" y="3999983"/>
            <a:ext cx="944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0" descr="accrob5.jpg">
            <a:extLst>
              <a:ext uri="{FF2B5EF4-FFF2-40B4-BE49-F238E27FC236}">
                <a16:creationId xmlns:a16="http://schemas.microsoft.com/office/drawing/2014/main" id="{333D478A-AC13-4D76-BFE4-B550FC1F421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9171" y="5008046"/>
            <a:ext cx="10731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1" descr="accrob6.jpg">
            <a:extLst>
              <a:ext uri="{FF2B5EF4-FFF2-40B4-BE49-F238E27FC236}">
                <a16:creationId xmlns:a16="http://schemas.microsoft.com/office/drawing/2014/main" id="{3B3D6F5A-8CA5-4AF9-8925-CC3C3193BAA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6146" y="3855521"/>
            <a:ext cx="119856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12" descr="accrobranche.png">
            <a:extLst>
              <a:ext uri="{FF2B5EF4-FFF2-40B4-BE49-F238E27FC236}">
                <a16:creationId xmlns:a16="http://schemas.microsoft.com/office/drawing/2014/main" id="{7680C82D-ECC3-47CC-8A0D-1F90342646B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58671" y="3926958"/>
            <a:ext cx="153987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13" descr="jumar.jpg">
            <a:extLst>
              <a:ext uri="{FF2B5EF4-FFF2-40B4-BE49-F238E27FC236}">
                <a16:creationId xmlns:a16="http://schemas.microsoft.com/office/drawing/2014/main" id="{340C55CD-EF3E-4BC7-BB3B-72E87BB211C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42996" y="3711058"/>
            <a:ext cx="708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14" descr="percheSecateur1.jpg">
            <a:extLst>
              <a:ext uri="{FF2B5EF4-FFF2-40B4-BE49-F238E27FC236}">
                <a16:creationId xmlns:a16="http://schemas.microsoft.com/office/drawing/2014/main" id="{0A304695-41F7-4587-B4C9-689129D37C4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35158" y="3423721"/>
            <a:ext cx="890588"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15" descr="2009_09_chaumont_mechain_arbre_echelle.jpg">
            <a:extLst>
              <a:ext uri="{FF2B5EF4-FFF2-40B4-BE49-F238E27FC236}">
                <a16:creationId xmlns:a16="http://schemas.microsoft.com/office/drawing/2014/main" id="{D1E63A42-C5F8-4681-880F-C113E3DD5A6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43221" y="3495158"/>
            <a:ext cx="2132012"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197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A1DFC68E-F739-4918-AA99-BFA912822158}"/>
              </a:ext>
            </a:extLst>
          </p:cNvPr>
          <p:cNvSpPr txBox="1">
            <a:spLocks noChangeArrowheads="1"/>
          </p:cNvSpPr>
          <p:nvPr/>
        </p:nvSpPr>
        <p:spPr bwMode="auto">
          <a:xfrm>
            <a:off x="114300" y="165617"/>
            <a:ext cx="1082660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rgbClr val="6600CC"/>
                </a:solidFill>
              </a:rPr>
              <a:t>En conclusion pour la réussite des projets</a:t>
            </a:r>
          </a:p>
          <a:p>
            <a:pPr eaLnBrk="1" hangingPunct="1"/>
            <a:endParaRPr lang="fr-FR" b="0" dirty="0">
              <a:solidFill>
                <a:srgbClr val="6600CC"/>
              </a:solidFill>
            </a:endParaRPr>
          </a:p>
          <a:p>
            <a:pPr algn="just" eaLnBrk="1" hangingPunct="1">
              <a:buFont typeface="Arial" charset="0"/>
              <a:buChar char="•"/>
            </a:pPr>
            <a:r>
              <a:rPr lang="fr-FR" sz="1400" dirty="0">
                <a:solidFill>
                  <a:srgbClr val="6600CC"/>
                </a:solidFill>
              </a:rPr>
              <a:t>L’adhésion (et son appropriation) de la population au projet doit être nécessaire </a:t>
            </a:r>
            <a:r>
              <a:rPr lang="fr-FR" sz="1400" b="0" dirty="0">
                <a:solidFill>
                  <a:srgbClr val="6600CC"/>
                </a:solidFill>
              </a:rPr>
              <a:t>(le projet ne doit  pas être parachuté d’en haut, sans consultation de la population bénéficiaire).</a:t>
            </a:r>
          </a:p>
          <a:p>
            <a:pPr algn="just" eaLnBrk="1" hangingPunct="1">
              <a:buFont typeface="Arial" charset="0"/>
              <a:buChar char="•"/>
            </a:pPr>
            <a:r>
              <a:rPr lang="fr-FR" sz="1400" b="0" dirty="0">
                <a:solidFill>
                  <a:srgbClr val="6600CC"/>
                </a:solidFill>
              </a:rPr>
              <a:t>Il faut démontrer que les nouvelles techniques apportent plus d’avantages que d’inconvénients (plus de rendement sur le long terme, moins de pénibilité du travail, gains financiers), par rapports à celles existantes.</a:t>
            </a:r>
          </a:p>
          <a:p>
            <a:pPr algn="just" eaLnBrk="1" hangingPunct="1"/>
            <a:r>
              <a:rPr lang="fr-FR" sz="1400" b="0" i="1" dirty="0">
                <a:solidFill>
                  <a:srgbClr val="6600CC"/>
                </a:solidFill>
              </a:rPr>
              <a:t>Note : Les initiateurs du projet doivent a) prévoir que les discussions peuvent déboucher sur un projet initial différent ou bien plus ou moins « aménagé » par rapport au projet initial, b) anticiper tous ses aspects &amp; sa complexité :absence de conscience écologique _ écologie perçue comme luxe d’occidentaux _ passif colonial..  </a:t>
            </a:r>
          </a:p>
          <a:p>
            <a:pPr algn="just" eaLnBrk="1" hangingPunct="1">
              <a:buFont typeface="Arial" charset="0"/>
              <a:buChar char="•"/>
            </a:pPr>
            <a:r>
              <a:rPr lang="fr-FR" sz="1400" b="0" dirty="0">
                <a:solidFill>
                  <a:srgbClr val="6600CC"/>
                </a:solidFill>
              </a:rPr>
              <a:t>Durant la phrase de discussion et lors de sa réalisation, </a:t>
            </a:r>
            <a:r>
              <a:rPr lang="fr-FR" sz="1400" dirty="0">
                <a:solidFill>
                  <a:srgbClr val="6600CC"/>
                </a:solidFill>
              </a:rPr>
              <a:t>il faut se faire aider par des experts</a:t>
            </a:r>
            <a:r>
              <a:rPr lang="fr-FR" sz="1400" b="0" dirty="0">
                <a:solidFill>
                  <a:srgbClr val="6600CC"/>
                </a:solidFill>
              </a:rPr>
              <a:t> et de bons communicants.</a:t>
            </a:r>
          </a:p>
          <a:p>
            <a:pPr algn="just" eaLnBrk="1" hangingPunct="1">
              <a:buFont typeface="Arial" charset="0"/>
              <a:buChar char="•"/>
            </a:pPr>
            <a:r>
              <a:rPr lang="fr-FR" sz="1400" b="0" dirty="0">
                <a:solidFill>
                  <a:srgbClr val="6600CC"/>
                </a:solidFill>
              </a:rPr>
              <a:t>Le projet doit être </a:t>
            </a:r>
            <a:r>
              <a:rPr lang="fr-FR" sz="1400" dirty="0">
                <a:solidFill>
                  <a:srgbClr val="6600CC"/>
                </a:solidFill>
              </a:rPr>
              <a:t>suivi</a:t>
            </a:r>
            <a:r>
              <a:rPr lang="fr-FR" sz="1400" b="0" dirty="0">
                <a:solidFill>
                  <a:srgbClr val="6600CC"/>
                </a:solidFill>
              </a:rPr>
              <a:t> sur le long terme (le suivi = majeure partie du coût du projet).</a:t>
            </a:r>
          </a:p>
          <a:p>
            <a:pPr algn="just" eaLnBrk="1" hangingPunct="1">
              <a:buFont typeface="Arial" charset="0"/>
              <a:buChar char="•"/>
            </a:pPr>
            <a:r>
              <a:rPr lang="fr-FR" sz="1400" b="0" dirty="0">
                <a:solidFill>
                  <a:srgbClr val="6600CC"/>
                </a:solidFill>
              </a:rPr>
              <a:t>Pour la diffusion du projet : l’écoute attentive, la prise en compte (des doléances et idées), la patience, la persévérance, l’éducation (essaimage des nouvelles connaissances dans la population par des techniciens locaux nouvellement formés) sont nécessaires.</a:t>
            </a:r>
          </a:p>
          <a:p>
            <a:pPr algn="just" eaLnBrk="1" hangingPunct="1">
              <a:buFont typeface="Arial" charset="0"/>
              <a:buChar char="•"/>
            </a:pPr>
            <a:r>
              <a:rPr lang="fr-FR" sz="1400" b="0" dirty="0">
                <a:solidFill>
                  <a:srgbClr val="6600CC"/>
                </a:solidFill>
              </a:rPr>
              <a:t>Un projet de reforestation devrait s’intégrer dans un ensemble global de projets liés, pour améliorer le niveau &amp; la qualité de vie des habitants (comme des projets de développements de nouvelles cultures agricoles, nouvelles techniques agricoles intégrées, fertilisation durable des sols, nouvelles sources d’énergies durables, microcrédit, éducation, construction de maisons autonomes à bas coûts, irrigation et pompes, production d’eau potable etc.…).</a:t>
            </a:r>
          </a:p>
          <a:p>
            <a:pPr algn="just" eaLnBrk="1" hangingPunct="1">
              <a:buFont typeface="Arial" charset="0"/>
              <a:buChar char="•"/>
            </a:pPr>
            <a:r>
              <a:rPr lang="fr-FR" sz="1400" b="0" dirty="0">
                <a:solidFill>
                  <a:srgbClr val="6600CC"/>
                </a:solidFill>
              </a:rPr>
              <a:t>Il faut de l’argent mais </a:t>
            </a:r>
            <a:r>
              <a:rPr lang="fr-FR" sz="1400" dirty="0">
                <a:solidFill>
                  <a:srgbClr val="6600CC"/>
                </a:solidFill>
              </a:rPr>
              <a:t>il faut éviter de donner l’argent en direct et toute forme d’assistanat</a:t>
            </a:r>
            <a:r>
              <a:rPr lang="fr-FR" sz="1400" b="0" dirty="0">
                <a:solidFill>
                  <a:srgbClr val="6600CC"/>
                </a:solidFill>
              </a:rPr>
              <a:t>. Les solutions peuvent être le microcrédit (avec avance sur revenus sur 3 ans), l’apport de matériels,  une formation et un suivi continu (pour être sûr que la formation a été bien comprise). </a:t>
            </a:r>
          </a:p>
          <a:p>
            <a:pPr algn="just" eaLnBrk="1" hangingPunct="1"/>
            <a:r>
              <a:rPr lang="fr-FR" sz="1200" b="0" dirty="0">
                <a:solidFill>
                  <a:srgbClr val="6600CC"/>
                </a:solidFill>
              </a:rPr>
              <a:t>L’exemple d’une expérience : </a:t>
            </a:r>
            <a:r>
              <a:rPr lang="fr-FR" sz="1200" b="0" i="1" dirty="0">
                <a:solidFill>
                  <a:srgbClr val="6600CC"/>
                </a:solidFill>
              </a:rPr>
              <a:t>Le reboisement dans les terres arides</a:t>
            </a:r>
            <a:r>
              <a:rPr lang="fr-FR" sz="1200" b="0" dirty="0">
                <a:solidFill>
                  <a:srgbClr val="6600CC"/>
                </a:solidFill>
              </a:rPr>
              <a:t>, Fred R. Weber Avec Carol Stoney, </a:t>
            </a:r>
            <a:r>
              <a:rPr lang="fr-FR" sz="1200" b="0" dirty="0" err="1">
                <a:solidFill>
                  <a:srgbClr val="6600CC"/>
                </a:solidFill>
              </a:rPr>
              <a:t>Peace</a:t>
            </a:r>
            <a:r>
              <a:rPr lang="fr-FR" sz="1200" b="0" dirty="0">
                <a:solidFill>
                  <a:srgbClr val="6600CC"/>
                </a:solidFill>
              </a:rPr>
              <a:t> Corps, 1600 Wilson Boulevard, Suite 500, ARLINGTON, VA 22209, USA, </a:t>
            </a:r>
            <a:r>
              <a:rPr lang="fr-FR" sz="1200" b="0" dirty="0">
                <a:solidFill>
                  <a:srgbClr val="6600CC"/>
                </a:solidFill>
                <a:hlinkClick r:id="rId2"/>
              </a:rPr>
              <a:t>http://www.cd3wd.com/cd3wd_40/vita/reforest/FR/REFOREST.HTM</a:t>
            </a:r>
            <a:endParaRPr lang="fr-FR" sz="1200" b="0" dirty="0">
              <a:solidFill>
                <a:srgbClr val="6600CC"/>
              </a:solidFill>
            </a:endParaRPr>
          </a:p>
        </p:txBody>
      </p:sp>
    </p:spTree>
    <p:extLst>
      <p:ext uri="{BB962C8B-B14F-4D97-AF65-F5344CB8AC3E}">
        <p14:creationId xmlns:p14="http://schemas.microsoft.com/office/powerpoint/2010/main" val="401296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6" descr="visite_jardin_botanique_avec_les_eleves.jpg">
            <a:extLst>
              <a:ext uri="{FF2B5EF4-FFF2-40B4-BE49-F238E27FC236}">
                <a16:creationId xmlns:a16="http://schemas.microsoft.com/office/drawing/2014/main" id="{2F1F4086-31A2-4544-AC3B-37C82BA8B4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2114" y="2047912"/>
            <a:ext cx="11303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descr="fresque-1.jpg">
            <a:extLst>
              <a:ext uri="{FF2B5EF4-FFF2-40B4-BE49-F238E27FC236}">
                <a16:creationId xmlns:a16="http://schemas.microsoft.com/office/drawing/2014/main" id="{62AB0B93-0A75-4EC1-A6DE-36D89FCD8B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427" y="2120937"/>
            <a:ext cx="161925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9">
            <a:extLst>
              <a:ext uri="{FF2B5EF4-FFF2-40B4-BE49-F238E27FC236}">
                <a16:creationId xmlns:a16="http://schemas.microsoft.com/office/drawing/2014/main" id="{592BF4D2-3627-4025-815E-AB4F241D2AD0}"/>
              </a:ext>
            </a:extLst>
          </p:cNvPr>
          <p:cNvSpPr txBox="1">
            <a:spLocks noChangeArrowheads="1"/>
          </p:cNvSpPr>
          <p:nvPr/>
        </p:nvSpPr>
        <p:spPr bwMode="auto">
          <a:xfrm>
            <a:off x="767427" y="3344899"/>
            <a:ext cx="149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000" b="0">
                <a:hlinkClick r:id="rId4"/>
              </a:rPr>
              <a:t>www.blogs-afrique.info</a:t>
            </a:r>
            <a:r>
              <a:rPr lang="fr-FR" sz="1000" b="0"/>
              <a:t> </a:t>
            </a:r>
          </a:p>
        </p:txBody>
      </p:sp>
      <p:pic>
        <p:nvPicPr>
          <p:cNvPr id="9" name="Image 11" descr="refo3.jpg">
            <a:extLst>
              <a:ext uri="{FF2B5EF4-FFF2-40B4-BE49-F238E27FC236}">
                <a16:creationId xmlns:a16="http://schemas.microsoft.com/office/drawing/2014/main" id="{EFF2C921-4957-4469-BB77-492C2454695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7514" y="2047912"/>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2" descr="premiere_greffe.jpg">
            <a:extLst>
              <a:ext uri="{FF2B5EF4-FFF2-40B4-BE49-F238E27FC236}">
                <a16:creationId xmlns:a16="http://schemas.microsoft.com/office/drawing/2014/main" id="{A7827DDB-222F-451C-8947-98E1950301D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1839" y="2047912"/>
            <a:ext cx="1500188"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4">
            <a:extLst>
              <a:ext uri="{FF2B5EF4-FFF2-40B4-BE49-F238E27FC236}">
                <a16:creationId xmlns:a16="http://schemas.microsoft.com/office/drawing/2014/main" id="{8EBCCC55-188D-454E-BF53-756C79691B69}"/>
              </a:ext>
            </a:extLst>
          </p:cNvPr>
          <p:cNvSpPr txBox="1">
            <a:spLocks noChangeArrowheads="1"/>
          </p:cNvSpPr>
          <p:nvPr/>
        </p:nvSpPr>
        <p:spPr bwMode="auto">
          <a:xfrm>
            <a:off x="3988464" y="3189324"/>
            <a:ext cx="304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000" b="0">
                <a:solidFill>
                  <a:srgbClr val="6600CC"/>
                </a:solidFill>
                <a:sym typeface="Symbol" pitchFamily="18" charset="2"/>
              </a:rPr>
              <a:t> </a:t>
            </a:r>
            <a:r>
              <a:rPr lang="fr-FR" sz="1000" b="0">
                <a:solidFill>
                  <a:srgbClr val="6600CC"/>
                </a:solidFill>
              </a:rPr>
              <a:t>↑</a:t>
            </a:r>
            <a:r>
              <a:rPr lang="fr-FR" sz="1000" b="0"/>
              <a:t> </a:t>
            </a:r>
            <a:r>
              <a:rPr lang="fr-FR" sz="1000" b="0">
                <a:solidFill>
                  <a:srgbClr val="6600CC"/>
                </a:solidFill>
              </a:rPr>
              <a:t>Les actions de sensibilisation auprès des jeunes et des enfants sont  très importantes</a:t>
            </a:r>
          </a:p>
        </p:txBody>
      </p:sp>
      <p:sp>
        <p:nvSpPr>
          <p:cNvPr id="15" name="ZoneTexte 15">
            <a:extLst>
              <a:ext uri="{FF2B5EF4-FFF2-40B4-BE49-F238E27FC236}">
                <a16:creationId xmlns:a16="http://schemas.microsoft.com/office/drawing/2014/main" id="{54776F45-48C8-4B1C-9B0B-A5BCC3EBAFC9}"/>
              </a:ext>
            </a:extLst>
          </p:cNvPr>
          <p:cNvSpPr txBox="1">
            <a:spLocks noChangeArrowheads="1"/>
          </p:cNvSpPr>
          <p:nvPr/>
        </p:nvSpPr>
        <p:spPr bwMode="auto">
          <a:xfrm>
            <a:off x="7342852" y="2984537"/>
            <a:ext cx="184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ctr" eaLnBrk="1" hangingPunct="1"/>
            <a:r>
              <a:rPr lang="fr-FR" sz="1000" b="0">
                <a:solidFill>
                  <a:srgbClr val="6600CC"/>
                </a:solidFill>
              </a:rPr>
              <a:t>↑</a:t>
            </a:r>
            <a:r>
              <a:rPr lang="fr-FR" sz="1000" b="0"/>
              <a:t> </a:t>
            </a:r>
            <a:r>
              <a:rPr lang="fr-FR" sz="1000" b="0">
                <a:solidFill>
                  <a:srgbClr val="6600CC"/>
                </a:solidFill>
              </a:rPr>
              <a:t>Plaquette de sensibilisation </a:t>
            </a:r>
          </a:p>
          <a:p>
            <a:pPr algn="ctr" eaLnBrk="1" hangingPunct="1"/>
            <a:r>
              <a:rPr lang="fr-FR" sz="1000" b="0">
                <a:solidFill>
                  <a:srgbClr val="6600CC"/>
                </a:solidFill>
              </a:rPr>
              <a:t>du CIRAD.</a:t>
            </a:r>
          </a:p>
        </p:txBody>
      </p:sp>
      <p:pic>
        <p:nvPicPr>
          <p:cNvPr id="17" name="Image 16" descr="SensibilisationDeforestationCIRAD2.jpg">
            <a:extLst>
              <a:ext uri="{FF2B5EF4-FFF2-40B4-BE49-F238E27FC236}">
                <a16:creationId xmlns:a16="http://schemas.microsoft.com/office/drawing/2014/main" id="{C1B1BC5F-4C8C-4D07-935E-06736E14C43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6164" y="1471649"/>
            <a:ext cx="21431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descr="IanThomsonSymposiumForetAncienne">
            <a:extLst>
              <a:ext uri="{FF2B5EF4-FFF2-40B4-BE49-F238E27FC236}">
                <a16:creationId xmlns:a16="http://schemas.microsoft.com/office/drawing/2014/main" id="{7676FA7A-B211-4B62-97EC-4173DC23F8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964" y="3703674"/>
            <a:ext cx="18002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5">
            <a:extLst>
              <a:ext uri="{FF2B5EF4-FFF2-40B4-BE49-F238E27FC236}">
                <a16:creationId xmlns:a16="http://schemas.microsoft.com/office/drawing/2014/main" id="{C2C28B7A-2DA6-4A25-A93A-FD82B23CB6C0}"/>
              </a:ext>
            </a:extLst>
          </p:cNvPr>
          <p:cNvSpPr txBox="1">
            <a:spLocks noChangeArrowheads="1"/>
          </p:cNvSpPr>
          <p:nvPr/>
        </p:nvSpPr>
        <p:spPr bwMode="auto">
          <a:xfrm>
            <a:off x="551527" y="5145124"/>
            <a:ext cx="20589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000" b="0">
                <a:solidFill>
                  <a:srgbClr val="6600CC"/>
                </a:solidFill>
              </a:rPr>
              <a:t>Sorties en forêt </a:t>
            </a:r>
          </a:p>
          <a:p>
            <a:pPr eaLnBrk="1" hangingPunct="1"/>
            <a:r>
              <a:rPr lang="fr-FR" sz="1000" b="0">
                <a:solidFill>
                  <a:srgbClr val="6600CC"/>
                </a:solidFill>
              </a:rPr>
              <a:t>© Ressources naturelles Canada</a:t>
            </a:r>
          </a:p>
          <a:p>
            <a:pPr eaLnBrk="1" hangingPunct="1"/>
            <a:r>
              <a:rPr lang="fr-FR" sz="1000" b="0">
                <a:solidFill>
                  <a:srgbClr val="6600CC"/>
                </a:solidFill>
                <a:hlinkClick r:id="rId9"/>
              </a:rPr>
              <a:t>http://scf.rncan.gc.ca</a:t>
            </a:r>
            <a:r>
              <a:rPr lang="fr-FR" sz="1000" b="0">
                <a:solidFill>
                  <a:srgbClr val="6600CC"/>
                </a:solidFill>
              </a:rPr>
              <a:t> </a:t>
            </a:r>
          </a:p>
        </p:txBody>
      </p:sp>
      <p:sp>
        <p:nvSpPr>
          <p:cNvPr id="23" name="Text Box 16">
            <a:extLst>
              <a:ext uri="{FF2B5EF4-FFF2-40B4-BE49-F238E27FC236}">
                <a16:creationId xmlns:a16="http://schemas.microsoft.com/office/drawing/2014/main" id="{6710D262-347B-4108-8F6F-A8305EAB4120}"/>
              </a:ext>
            </a:extLst>
          </p:cNvPr>
          <p:cNvSpPr txBox="1">
            <a:spLocks noChangeArrowheads="1"/>
          </p:cNvSpPr>
          <p:nvPr/>
        </p:nvSpPr>
        <p:spPr bwMode="auto">
          <a:xfrm>
            <a:off x="372139" y="247687"/>
            <a:ext cx="39976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rgbClr val="6600CC"/>
                </a:solidFill>
              </a:rPr>
              <a:t>Annexe: Actions de sensibilisation</a:t>
            </a:r>
          </a:p>
        </p:txBody>
      </p:sp>
      <p:sp>
        <p:nvSpPr>
          <p:cNvPr id="25" name="Text Box 17">
            <a:extLst>
              <a:ext uri="{FF2B5EF4-FFF2-40B4-BE49-F238E27FC236}">
                <a16:creationId xmlns:a16="http://schemas.microsoft.com/office/drawing/2014/main" id="{03591FCB-F781-450D-8839-7F087A8F2A0A}"/>
              </a:ext>
            </a:extLst>
          </p:cNvPr>
          <p:cNvSpPr txBox="1">
            <a:spLocks noChangeArrowheads="1"/>
          </p:cNvSpPr>
          <p:nvPr/>
        </p:nvSpPr>
        <p:spPr bwMode="auto">
          <a:xfrm>
            <a:off x="2783552" y="5145124"/>
            <a:ext cx="4619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000" b="0">
                <a:solidFill>
                  <a:srgbClr val="6600CC"/>
                </a:solidFill>
              </a:rPr>
              <a:t>↑</a:t>
            </a:r>
            <a:r>
              <a:rPr lang="fr-FR" sz="1000" b="0"/>
              <a:t> </a:t>
            </a:r>
            <a:r>
              <a:rPr lang="fr-FR" sz="1000" b="0">
                <a:solidFill>
                  <a:srgbClr val="6600CC"/>
                </a:solidFill>
              </a:rPr>
              <a:t>Action de sensibilisation sur l'environnement et les dégâts de la déforestation </a:t>
            </a:r>
          </a:p>
          <a:p>
            <a:pPr algn="just" eaLnBrk="1" hangingPunct="1"/>
            <a:r>
              <a:rPr lang="fr-FR" sz="1000" b="0">
                <a:solidFill>
                  <a:srgbClr val="6600CC"/>
                </a:solidFill>
              </a:rPr>
              <a:t>de la marque de vêtements </a:t>
            </a:r>
            <a:r>
              <a:rPr lang="fr-FR" sz="1000" b="0">
                <a:solidFill>
                  <a:srgbClr val="6600CC"/>
                </a:solidFill>
                <a:hlinkClick r:id="rId10"/>
              </a:rPr>
              <a:t>Pull and the Bear</a:t>
            </a:r>
            <a:r>
              <a:rPr lang="fr-FR" sz="1000" b="0">
                <a:solidFill>
                  <a:srgbClr val="6600CC"/>
                </a:solidFill>
              </a:rPr>
              <a:t> pour un projet de reforestation </a:t>
            </a:r>
          </a:p>
          <a:p>
            <a:pPr algn="just" eaLnBrk="1" hangingPunct="1"/>
            <a:r>
              <a:rPr lang="fr-FR" sz="1000" b="0">
                <a:solidFill>
                  <a:srgbClr val="6600CC"/>
                </a:solidFill>
              </a:rPr>
              <a:t>en Sierra Gorda  (Mexique), via un jeu vidéo.</a:t>
            </a:r>
          </a:p>
        </p:txBody>
      </p:sp>
      <p:pic>
        <p:nvPicPr>
          <p:cNvPr id="27" name="Picture 18" descr="Sans-titre-1_s">
            <a:extLst>
              <a:ext uri="{FF2B5EF4-FFF2-40B4-BE49-F238E27FC236}">
                <a16:creationId xmlns:a16="http://schemas.microsoft.com/office/drawing/2014/main" id="{5AF7D6CA-A340-4490-BCEC-F5BB040E8CC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12114" y="3703674"/>
            <a:ext cx="2305050"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9" descr="Sans-titre-2_s">
            <a:extLst>
              <a:ext uri="{FF2B5EF4-FFF2-40B4-BE49-F238E27FC236}">
                <a16:creationId xmlns:a16="http://schemas.microsoft.com/office/drawing/2014/main" id="{F94C4DC4-550A-4390-A00A-8838099539B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31477" y="3703674"/>
            <a:ext cx="2305050"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descr="2012371633">
            <a:extLst>
              <a:ext uri="{FF2B5EF4-FFF2-40B4-BE49-F238E27FC236}">
                <a16:creationId xmlns:a16="http://schemas.microsoft.com/office/drawing/2014/main" id="{8D3D7BFB-FFA0-495C-A4EC-40C83EF6FD8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15952" y="3408399"/>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21">
            <a:extLst>
              <a:ext uri="{FF2B5EF4-FFF2-40B4-BE49-F238E27FC236}">
                <a16:creationId xmlns:a16="http://schemas.microsoft.com/office/drawing/2014/main" id="{7AF9B905-9B04-4EB7-9E57-68A6B0E9A8AD}"/>
              </a:ext>
            </a:extLst>
          </p:cNvPr>
          <p:cNvSpPr txBox="1">
            <a:spLocks noChangeArrowheads="1"/>
          </p:cNvSpPr>
          <p:nvPr/>
        </p:nvSpPr>
        <p:spPr bwMode="auto">
          <a:xfrm>
            <a:off x="7644477" y="4495837"/>
            <a:ext cx="187166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000" b="0">
                <a:solidFill>
                  <a:srgbClr val="6600CC"/>
                </a:solidFill>
                <a:cs typeface="Arial" charset="0"/>
              </a:rPr>
              <a:t>↑</a:t>
            </a:r>
            <a:r>
              <a:rPr lang="fr-FR" sz="1000" b="0">
                <a:solidFill>
                  <a:srgbClr val="6600CC"/>
                </a:solidFill>
              </a:rPr>
              <a:t> Kit nature "</a:t>
            </a:r>
            <a:r>
              <a:rPr lang="fr-FR" sz="1000" b="0" i="1">
                <a:solidFill>
                  <a:srgbClr val="6600CC"/>
                </a:solidFill>
              </a:rPr>
              <a:t>la forêt de Robin le Lutin</a:t>
            </a:r>
            <a:r>
              <a:rPr lang="fr-FR" sz="1000" b="0">
                <a:solidFill>
                  <a:srgbClr val="6600CC"/>
                </a:solidFill>
              </a:rPr>
              <a:t>" proposé par l’Office National des Forêts aux enseignants, pour sensibiliser à la protection de l’environnement dès la maternelle. </a:t>
            </a:r>
          </a:p>
        </p:txBody>
      </p:sp>
      <p:pic>
        <p:nvPicPr>
          <p:cNvPr id="35" name="Picture 23" descr="Bilan_du_reboisement_s">
            <a:extLst>
              <a:ext uri="{FF2B5EF4-FFF2-40B4-BE49-F238E27FC236}">
                <a16:creationId xmlns:a16="http://schemas.microsoft.com/office/drawing/2014/main" id="{727E095B-2439-4EE7-9A82-7DEF5DB0159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56802" y="176249"/>
            <a:ext cx="2087562"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24">
            <a:extLst>
              <a:ext uri="{FF2B5EF4-FFF2-40B4-BE49-F238E27FC236}">
                <a16:creationId xmlns:a16="http://schemas.microsoft.com/office/drawing/2014/main" id="{4E9FA08E-941E-44D2-A4E6-B77D59384399}"/>
              </a:ext>
            </a:extLst>
          </p:cNvPr>
          <p:cNvSpPr txBox="1">
            <a:spLocks noChangeArrowheads="1"/>
          </p:cNvSpPr>
          <p:nvPr/>
        </p:nvSpPr>
        <p:spPr bwMode="auto">
          <a:xfrm>
            <a:off x="2207289" y="752512"/>
            <a:ext cx="25193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000" b="0">
                <a:solidFill>
                  <a:srgbClr val="6600CC"/>
                </a:solidFill>
              </a:rPr>
              <a:t>Replantation de  6302000 pousses de palétuviers sur 1200 ha en 43 jours par 11000 villageois  pour restaurer la mangrove en Casamance, après une sensibilisation ayant touché 32500 personnes.Source: </a:t>
            </a:r>
            <a:r>
              <a:rPr lang="fr-FR" sz="1000" b="0">
                <a:hlinkClick r:id="rId15"/>
              </a:rPr>
              <a:t>www.oceanium.org</a:t>
            </a:r>
            <a:r>
              <a:rPr lang="fr-FR" sz="1000" b="0"/>
              <a:t> </a:t>
            </a:r>
            <a:r>
              <a:rPr lang="fr-FR" sz="1000" b="0">
                <a:solidFill>
                  <a:srgbClr val="6600CC"/>
                </a:solidFill>
                <a:cs typeface="Arial" charset="0"/>
              </a:rPr>
              <a:t>→</a:t>
            </a:r>
          </a:p>
        </p:txBody>
      </p:sp>
      <p:pic>
        <p:nvPicPr>
          <p:cNvPr id="39" name="Picture 25" descr="arton64-b4143">
            <a:extLst>
              <a:ext uri="{FF2B5EF4-FFF2-40B4-BE49-F238E27FC236}">
                <a16:creationId xmlns:a16="http://schemas.microsoft.com/office/drawing/2014/main" id="{A8803C7B-DB68-41A2-947D-E894DCD4EFC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64302" y="679487"/>
            <a:ext cx="97631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26">
            <a:extLst>
              <a:ext uri="{FF2B5EF4-FFF2-40B4-BE49-F238E27FC236}">
                <a16:creationId xmlns:a16="http://schemas.microsoft.com/office/drawing/2014/main" id="{632718BD-3287-4A7C-AFFD-E75CD12715C7}"/>
              </a:ext>
            </a:extLst>
          </p:cNvPr>
          <p:cNvSpPr txBox="1">
            <a:spLocks noChangeArrowheads="1"/>
          </p:cNvSpPr>
          <p:nvPr/>
        </p:nvSpPr>
        <p:spPr bwMode="auto">
          <a:xfrm>
            <a:off x="372139" y="968412"/>
            <a:ext cx="8270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r" eaLnBrk="1" hangingPunct="1"/>
            <a:r>
              <a:rPr lang="fr-FR" sz="900" b="0">
                <a:solidFill>
                  <a:srgbClr val="6600CC"/>
                </a:solidFill>
              </a:rPr>
              <a:t>Sorties de</a:t>
            </a:r>
          </a:p>
          <a:p>
            <a:pPr algn="r" eaLnBrk="1" hangingPunct="1"/>
            <a:r>
              <a:rPr lang="fr-FR" sz="900" b="0">
                <a:solidFill>
                  <a:srgbClr val="6600CC"/>
                </a:solidFill>
              </a:rPr>
              <a:t>découverte en </a:t>
            </a:r>
          </a:p>
          <a:p>
            <a:pPr algn="r" eaLnBrk="1" hangingPunct="1"/>
            <a:r>
              <a:rPr lang="fr-FR" sz="900" b="0">
                <a:solidFill>
                  <a:srgbClr val="6600CC"/>
                </a:solidFill>
              </a:rPr>
              <a:t>Forêt pour les jeunes </a:t>
            </a:r>
            <a:r>
              <a:rPr lang="fr-FR" sz="900" b="0">
                <a:solidFill>
                  <a:srgbClr val="6600CC"/>
                </a:solidFill>
                <a:cs typeface="Arial" charset="0"/>
              </a:rPr>
              <a:t>→</a:t>
            </a:r>
          </a:p>
        </p:txBody>
      </p:sp>
      <p:pic>
        <p:nvPicPr>
          <p:cNvPr id="43" name="Picture 27" descr="protege-la-planete-avec-mia-et-le-migou1_s">
            <a:extLst>
              <a:ext uri="{FF2B5EF4-FFF2-40B4-BE49-F238E27FC236}">
                <a16:creationId xmlns:a16="http://schemas.microsoft.com/office/drawing/2014/main" id="{12FF2EC4-1E65-4C7F-BA0C-7A8C549CD7C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39764" y="176249"/>
            <a:ext cx="1331913"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28">
            <a:extLst>
              <a:ext uri="{FF2B5EF4-FFF2-40B4-BE49-F238E27FC236}">
                <a16:creationId xmlns:a16="http://schemas.microsoft.com/office/drawing/2014/main" id="{9A1A6A23-A71F-4B0F-8CCF-393A69BE1015}"/>
              </a:ext>
            </a:extLst>
          </p:cNvPr>
          <p:cNvSpPr txBox="1">
            <a:spLocks noChangeArrowheads="1"/>
          </p:cNvSpPr>
          <p:nvPr/>
        </p:nvSpPr>
        <p:spPr bwMode="auto">
          <a:xfrm>
            <a:off x="6815802" y="176249"/>
            <a:ext cx="11525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000" b="0">
                <a:solidFill>
                  <a:srgbClr val="6600CC"/>
                </a:solidFill>
              </a:rPr>
              <a:t>Protège la planète avec Mia, Milan jeunesse 2008, pour sensibiliser les enfants aux problèmes écologiques </a:t>
            </a:r>
            <a:r>
              <a:rPr lang="fr-FR" sz="1000" b="0">
                <a:solidFill>
                  <a:srgbClr val="6600CC"/>
                </a:solidFill>
                <a:cs typeface="Arial" charset="0"/>
              </a:rPr>
              <a:t>→</a:t>
            </a:r>
          </a:p>
        </p:txBody>
      </p:sp>
    </p:spTree>
    <p:extLst>
      <p:ext uri="{BB962C8B-B14F-4D97-AF65-F5344CB8AC3E}">
        <p14:creationId xmlns:p14="http://schemas.microsoft.com/office/powerpoint/2010/main" val="2853443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63F7F94F-C201-4FE5-8162-A45FBD2F2ADE}"/>
              </a:ext>
            </a:extLst>
          </p:cNvPr>
          <p:cNvSpPr txBox="1">
            <a:spLocks noChangeArrowheads="1"/>
          </p:cNvSpPr>
          <p:nvPr/>
        </p:nvSpPr>
        <p:spPr bwMode="auto">
          <a:xfrm>
            <a:off x="159488" y="120096"/>
            <a:ext cx="5454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rgbClr val="6600CC"/>
                </a:solidFill>
              </a:rPr>
              <a:t>Annexe : Actions de sensibilisation (suite)</a:t>
            </a:r>
            <a:endParaRPr lang="fr-FR" b="0" dirty="0">
              <a:solidFill>
                <a:srgbClr val="6600CC"/>
              </a:solidFill>
            </a:endParaRPr>
          </a:p>
          <a:p>
            <a:pPr eaLnBrk="1" hangingPunct="1"/>
            <a:endParaRPr lang="fr-FR" b="0" dirty="0">
              <a:solidFill>
                <a:srgbClr val="6600CC"/>
              </a:solidFill>
            </a:endParaRPr>
          </a:p>
          <a:p>
            <a:pPr eaLnBrk="1" hangingPunct="1"/>
            <a:r>
              <a:rPr lang="fr-FR" dirty="0">
                <a:solidFill>
                  <a:srgbClr val="6600CC"/>
                </a:solidFill>
              </a:rPr>
              <a:t>Actions des grandes ONG (Greenpeace, VVF …)</a:t>
            </a:r>
          </a:p>
        </p:txBody>
      </p:sp>
      <p:pic>
        <p:nvPicPr>
          <p:cNvPr id="5" name="Image 7" descr="amazonie_protest_432_31012009.jpg">
            <a:extLst>
              <a:ext uri="{FF2B5EF4-FFF2-40B4-BE49-F238E27FC236}">
                <a16:creationId xmlns:a16="http://schemas.microsoft.com/office/drawing/2014/main" id="{D2037DC8-1031-4956-80F9-EDE1DEEB18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801" y="1209121"/>
            <a:ext cx="329247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0" descr="zerodesforestation_1.jpg">
            <a:extLst>
              <a:ext uri="{FF2B5EF4-FFF2-40B4-BE49-F238E27FC236}">
                <a16:creationId xmlns:a16="http://schemas.microsoft.com/office/drawing/2014/main" id="{77A3A6E1-A4E8-4E96-9CE8-6CD86B5F15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7363" y="494746"/>
            <a:ext cx="304800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1">
            <a:extLst>
              <a:ext uri="{FF2B5EF4-FFF2-40B4-BE49-F238E27FC236}">
                <a16:creationId xmlns:a16="http://schemas.microsoft.com/office/drawing/2014/main" id="{3B039D0D-7236-4368-A872-89A7EAFA7C8F}"/>
              </a:ext>
            </a:extLst>
          </p:cNvPr>
          <p:cNvSpPr txBox="1">
            <a:spLocks noChangeArrowheads="1"/>
          </p:cNvSpPr>
          <p:nvPr/>
        </p:nvSpPr>
        <p:spPr bwMode="auto">
          <a:xfrm>
            <a:off x="4445738" y="2566433"/>
            <a:ext cx="4714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200" b="0">
                <a:solidFill>
                  <a:srgbClr val="6600CC"/>
                </a:solidFill>
              </a:rPr>
              <a:t>a) Des activistes de Greenpeace, accompagnés de leaders des communautés de Porto de Moz, dans l'Etat du Para, en pleine forêt tropicale brésilienne ont placé un immense bœuf gonflable dans une réserve forestière qui a récemment été illégalement détruite pour y implanter de l'élevage bovin intensif </a:t>
            </a:r>
            <a:r>
              <a:rPr lang="fr-FR" sz="1200" b="0">
                <a:solidFill>
                  <a:srgbClr val="6600CC"/>
                </a:solidFill>
                <a:sym typeface="Symbol" pitchFamily="18" charset="2"/>
              </a:rPr>
              <a:t></a:t>
            </a:r>
            <a:r>
              <a:rPr lang="fr-FR" sz="1200" b="0">
                <a:solidFill>
                  <a:srgbClr val="6600CC"/>
                </a:solidFill>
              </a:rPr>
              <a:t>.</a:t>
            </a:r>
          </a:p>
        </p:txBody>
      </p:sp>
      <p:sp>
        <p:nvSpPr>
          <p:cNvPr id="11" name="ZoneTexte 13">
            <a:extLst>
              <a:ext uri="{FF2B5EF4-FFF2-40B4-BE49-F238E27FC236}">
                <a16:creationId xmlns:a16="http://schemas.microsoft.com/office/drawing/2014/main" id="{41D6B456-90BC-4B57-A8C5-330D8E740DA9}"/>
              </a:ext>
            </a:extLst>
          </p:cNvPr>
          <p:cNvSpPr txBox="1">
            <a:spLocks noChangeArrowheads="1"/>
          </p:cNvSpPr>
          <p:nvPr/>
        </p:nvSpPr>
        <p:spPr bwMode="auto">
          <a:xfrm>
            <a:off x="302363" y="5352496"/>
            <a:ext cx="6119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000" b="0">
                <a:solidFill>
                  <a:srgbClr val="6600CC"/>
                </a:solidFill>
                <a:sym typeface="Symbol" pitchFamily="18" charset="2"/>
              </a:rPr>
              <a:t> d)</a:t>
            </a:r>
            <a:r>
              <a:rPr lang="fr-FR" sz="1000" b="0">
                <a:solidFill>
                  <a:srgbClr val="6600CC"/>
                </a:solidFill>
              </a:rPr>
              <a:t> </a:t>
            </a:r>
            <a:r>
              <a:rPr lang="en-US" sz="1000" b="0" i="1">
                <a:hlinkClick r:id="rId4"/>
              </a:rPr>
              <a:t>Campagne “Save Paper, Save the Planet” WWF Dannemarck - Agence Saatchi &amp; Saatchi A/S - 2007</a:t>
            </a:r>
            <a:endParaRPr lang="fr-FR" sz="1000" b="0">
              <a:solidFill>
                <a:srgbClr val="6600CC"/>
              </a:solidFill>
            </a:endParaRPr>
          </a:p>
        </p:txBody>
      </p:sp>
      <p:pic>
        <p:nvPicPr>
          <p:cNvPr id="13" name="Image 14" descr="deforestation-amazonie_crime_ss.jpg">
            <a:extLst>
              <a:ext uri="{FF2B5EF4-FFF2-40B4-BE49-F238E27FC236}">
                <a16:creationId xmlns:a16="http://schemas.microsoft.com/office/drawing/2014/main" id="{57CF465F-4521-491F-9202-451D611F43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1363" y="1209121"/>
            <a:ext cx="2027238"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5" descr="tarzan-wwf-thumb.jpg">
            <a:extLst>
              <a:ext uri="{FF2B5EF4-FFF2-40B4-BE49-F238E27FC236}">
                <a16:creationId xmlns:a16="http://schemas.microsoft.com/office/drawing/2014/main" id="{D6138BAE-2423-4D78-AC92-FAA55D37EA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7426" y="3637996"/>
            <a:ext cx="25717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a:extLst>
              <a:ext uri="{FF2B5EF4-FFF2-40B4-BE49-F238E27FC236}">
                <a16:creationId xmlns:a16="http://schemas.microsoft.com/office/drawing/2014/main" id="{6BAF5599-A65D-46A1-93F9-0A410792CBA3}"/>
              </a:ext>
            </a:extLst>
          </p:cNvPr>
          <p:cNvSpPr txBox="1">
            <a:spLocks noChangeArrowheads="1"/>
          </p:cNvSpPr>
          <p:nvPr/>
        </p:nvSpPr>
        <p:spPr bwMode="auto">
          <a:xfrm>
            <a:off x="4159988" y="3709433"/>
            <a:ext cx="22145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r" eaLnBrk="1" hangingPunct="1"/>
            <a:r>
              <a:rPr lang="fr-FR" sz="1200" b="0">
                <a:solidFill>
                  <a:srgbClr val="6600CC"/>
                </a:solidFill>
              </a:rPr>
              <a:t>b) Campagne du WWF contre la déforestation, parue sous la forme d’un film publicitaire en 2009 </a:t>
            </a:r>
            <a:r>
              <a:rPr lang="fr-FR" sz="1200" b="0">
                <a:solidFill>
                  <a:srgbClr val="6600CC"/>
                </a:solidFill>
                <a:sym typeface="Symbol" pitchFamily="18" charset="2"/>
              </a:rPr>
              <a:t></a:t>
            </a:r>
          </a:p>
          <a:p>
            <a:pPr algn="r" eaLnBrk="1" hangingPunct="1"/>
            <a:endParaRPr lang="fr-FR" sz="1200" b="0">
              <a:solidFill>
                <a:srgbClr val="6600CC"/>
              </a:solidFill>
              <a:sym typeface="Symbol" pitchFamily="18" charset="2"/>
            </a:endParaRPr>
          </a:p>
          <a:p>
            <a:pPr eaLnBrk="1" hangingPunct="1"/>
            <a:r>
              <a:rPr lang="fr-FR" sz="1200" b="0">
                <a:solidFill>
                  <a:srgbClr val="6600CC"/>
                </a:solidFill>
                <a:sym typeface="Symbol" pitchFamily="18" charset="2"/>
              </a:rPr>
              <a:t>c) Pétitions ultimatum climatique de Greenpeace, en 2009.</a:t>
            </a:r>
            <a:endParaRPr lang="fr-FR" sz="1200" b="0">
              <a:solidFill>
                <a:srgbClr val="6600CC"/>
              </a:solidFill>
            </a:endParaRPr>
          </a:p>
        </p:txBody>
      </p:sp>
      <p:pic>
        <p:nvPicPr>
          <p:cNvPr id="19" name="Image 17" descr="_wwfpaperdispenser-thumb.jpg">
            <a:extLst>
              <a:ext uri="{FF2B5EF4-FFF2-40B4-BE49-F238E27FC236}">
                <a16:creationId xmlns:a16="http://schemas.microsoft.com/office/drawing/2014/main" id="{5B167606-F6E7-4118-AE52-6910C716BAF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2363" y="3495121"/>
            <a:ext cx="3429000"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5525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03F117F7-A1D1-4E05-8B3A-1E277DC99A28}"/>
              </a:ext>
            </a:extLst>
          </p:cNvPr>
          <p:cNvSpPr txBox="1">
            <a:spLocks noChangeArrowheads="1"/>
          </p:cNvSpPr>
          <p:nvPr/>
        </p:nvSpPr>
        <p:spPr bwMode="auto">
          <a:xfrm>
            <a:off x="244549" y="141362"/>
            <a:ext cx="8964613"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rgbClr val="6600CC"/>
                </a:solidFill>
              </a:rPr>
              <a:t>Annexe : Actions de sensibilisation (suite)</a:t>
            </a:r>
            <a:endParaRPr lang="fr-FR" b="0" dirty="0">
              <a:solidFill>
                <a:srgbClr val="6600CC"/>
              </a:solidFill>
            </a:endParaRPr>
          </a:p>
          <a:p>
            <a:pPr eaLnBrk="1" hangingPunct="1"/>
            <a:endParaRPr lang="fr-FR" b="0" dirty="0">
              <a:solidFill>
                <a:srgbClr val="6600CC"/>
              </a:solidFill>
            </a:endParaRPr>
          </a:p>
          <a:p>
            <a:pPr eaLnBrk="1" hangingPunct="1"/>
            <a:r>
              <a:rPr lang="fr-FR" b="0" dirty="0">
                <a:solidFill>
                  <a:srgbClr val="6600CC"/>
                </a:solidFill>
              </a:rPr>
              <a:t>Exemples d’actions de sensibilisation : </a:t>
            </a:r>
          </a:p>
          <a:p>
            <a:pPr algn="just" eaLnBrk="1" hangingPunct="1">
              <a:buFontTx/>
              <a:buAutoNum type="alphaLcParenR"/>
            </a:pPr>
            <a:r>
              <a:rPr lang="fr-FR" b="0" dirty="0">
                <a:solidFill>
                  <a:srgbClr val="6600CC"/>
                </a:solidFill>
              </a:rPr>
              <a:t>Par le recours à des astuces : un agriculteur malgache a réussi à convertir d’autres agriculteurs locaux à la culture d’arbres (comme le </a:t>
            </a:r>
            <a:r>
              <a:rPr lang="fr-FR" b="0" i="1" dirty="0" err="1">
                <a:solidFill>
                  <a:srgbClr val="6600CC"/>
                </a:solidFill>
              </a:rPr>
              <a:t>katrafay</a:t>
            </a:r>
            <a:r>
              <a:rPr lang="fr-FR" b="0" dirty="0">
                <a:solidFill>
                  <a:srgbClr val="6600CC"/>
                </a:solidFill>
              </a:rPr>
              <a:t>) à huiles essentielles (très rémunératrices) et de cultiver des plants de haricots entre les rangées de ces arbres. Normalement, les agriculteurs ont recourt à la culture sur brûlis (le « </a:t>
            </a:r>
            <a:r>
              <a:rPr lang="fr-FR" b="0" dirty="0" err="1">
                <a:solidFill>
                  <a:srgbClr val="6600CC"/>
                </a:solidFill>
              </a:rPr>
              <a:t>tavy</a:t>
            </a:r>
            <a:r>
              <a:rPr lang="fr-FR" b="0" dirty="0">
                <a:solidFill>
                  <a:srgbClr val="6600CC"/>
                </a:solidFill>
              </a:rPr>
              <a:t> »), mais par peur de brûler leurs arbres précieux, ils ont adopté la technique du compostage que leur a enseigné cet agriculteur.</a:t>
            </a:r>
          </a:p>
          <a:p>
            <a:pPr algn="just" eaLnBrk="1" hangingPunct="1">
              <a:buFontTx/>
              <a:buAutoNum type="alphaLcParenR"/>
            </a:pPr>
            <a:r>
              <a:rPr lang="fr-FR" sz="1400" b="0" dirty="0">
                <a:solidFill>
                  <a:srgbClr val="6600CC"/>
                </a:solidFill>
              </a:rPr>
              <a:t>Le père Emeric, à </a:t>
            </a:r>
            <a:r>
              <a:rPr lang="fr-FR" sz="1400" b="0" dirty="0" err="1">
                <a:solidFill>
                  <a:srgbClr val="6600CC"/>
                </a:solidFill>
              </a:rPr>
              <a:t>Vohipeno</a:t>
            </a:r>
            <a:r>
              <a:rPr lang="fr-FR" sz="1400" b="0" dirty="0">
                <a:solidFill>
                  <a:srgbClr val="6600CC"/>
                </a:solidFill>
              </a:rPr>
              <a:t>, et le Père Pedro (tous les deux à Madagascar) font appel à leur sens moral : « </a:t>
            </a:r>
            <a:r>
              <a:rPr lang="fr-FR" sz="1400" b="0" i="1" dirty="0">
                <a:solidFill>
                  <a:srgbClr val="6600CC"/>
                </a:solidFill>
              </a:rPr>
              <a:t>que restera-t-il quand vous aurez détruit toute la nature dont vous vous nourrissez ?</a:t>
            </a:r>
            <a:r>
              <a:rPr lang="fr-FR" sz="1400" b="0" dirty="0">
                <a:solidFill>
                  <a:srgbClr val="6600CC"/>
                </a:solidFill>
              </a:rPr>
              <a:t> », « </a:t>
            </a:r>
            <a:r>
              <a:rPr lang="fr-FR" sz="1400" b="0" i="1" dirty="0">
                <a:solidFill>
                  <a:srgbClr val="6600CC"/>
                </a:solidFill>
              </a:rPr>
              <a:t>que laisserez-vous à vos enfants ? Une terre dévastée ? </a:t>
            </a:r>
            <a:r>
              <a:rPr lang="fr-FR" sz="1400" b="0" dirty="0">
                <a:solidFill>
                  <a:srgbClr val="6600CC"/>
                </a:solidFill>
              </a:rPr>
              <a:t>»,  « </a:t>
            </a:r>
            <a:r>
              <a:rPr lang="fr-FR" sz="1400" b="0" i="1" dirty="0">
                <a:solidFill>
                  <a:srgbClr val="6600CC"/>
                </a:solidFill>
              </a:rPr>
              <a:t>la surface de l’île [Madagascar] et des forêts ne sont pas illimitées. A force de les détruire, il n’y en aura plus </a:t>
            </a:r>
            <a:r>
              <a:rPr lang="fr-FR" sz="1400" b="0" dirty="0">
                <a:solidFill>
                  <a:srgbClr val="6600CC"/>
                </a:solidFill>
              </a:rPr>
              <a:t>». « </a:t>
            </a:r>
            <a:r>
              <a:rPr lang="fr-FR" sz="1400" b="0" i="1" dirty="0">
                <a:solidFill>
                  <a:srgbClr val="6600CC"/>
                </a:solidFill>
              </a:rPr>
              <a:t>il faut réparer la nature [en </a:t>
            </a:r>
            <a:r>
              <a:rPr lang="fr-FR" sz="1400" b="0" i="1" dirty="0" err="1">
                <a:solidFill>
                  <a:srgbClr val="6600CC"/>
                </a:solidFill>
              </a:rPr>
              <a:t>reforestant</a:t>
            </a:r>
            <a:r>
              <a:rPr lang="fr-FR" sz="1400" b="0" i="1" dirty="0">
                <a:solidFill>
                  <a:srgbClr val="6600CC"/>
                </a:solidFill>
              </a:rPr>
              <a:t>]</a:t>
            </a:r>
            <a:r>
              <a:rPr lang="fr-FR" sz="1400" b="0" dirty="0">
                <a:solidFill>
                  <a:srgbClr val="6600CC"/>
                </a:solidFill>
              </a:rPr>
              <a:t> ». « </a:t>
            </a:r>
            <a:r>
              <a:rPr lang="fr-FR" sz="1400" b="0" i="1" dirty="0">
                <a:solidFill>
                  <a:srgbClr val="6600CC"/>
                </a:solidFill>
              </a:rPr>
              <a:t>A chaque arbre que vous couper, vous devez replanter plusieurs arbres. Apprenez à le faire à chaque fois</a:t>
            </a:r>
            <a:r>
              <a:rPr lang="fr-FR" sz="1400" b="0" dirty="0">
                <a:solidFill>
                  <a:srgbClr val="6600CC"/>
                </a:solidFill>
              </a:rPr>
              <a:t> ».</a:t>
            </a:r>
          </a:p>
        </p:txBody>
      </p:sp>
      <p:pic>
        <p:nvPicPr>
          <p:cNvPr id="5" name="Picture 8" descr="250px-Bolivia-Deforestation-EO">
            <a:extLst>
              <a:ext uri="{FF2B5EF4-FFF2-40B4-BE49-F238E27FC236}">
                <a16:creationId xmlns:a16="http://schemas.microsoft.com/office/drawing/2014/main" id="{2E80A894-9AC4-4356-B1FF-5087399F38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937" y="3814837"/>
            <a:ext cx="2574925"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a:extLst>
              <a:ext uri="{FF2B5EF4-FFF2-40B4-BE49-F238E27FC236}">
                <a16:creationId xmlns:a16="http://schemas.microsoft.com/office/drawing/2014/main" id="{04DC2794-53D0-4121-B47F-528C3113C0F8}"/>
              </a:ext>
            </a:extLst>
          </p:cNvPr>
          <p:cNvSpPr txBox="1">
            <a:spLocks noChangeArrowheads="1"/>
          </p:cNvSpPr>
          <p:nvPr/>
        </p:nvSpPr>
        <p:spPr bwMode="auto">
          <a:xfrm>
            <a:off x="3087762" y="3814837"/>
            <a:ext cx="6119812"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sz="1200" b="0">
                <a:solidFill>
                  <a:srgbClr val="6600CC"/>
                </a:solidFill>
                <a:cs typeface="Arial" charset="0"/>
              </a:rPr>
              <a:t>← </a:t>
            </a:r>
            <a:r>
              <a:rPr lang="fr-FR" sz="1200">
                <a:solidFill>
                  <a:srgbClr val="6600CC"/>
                </a:solidFill>
              </a:rPr>
              <a:t>L’évolution en étoile de la déforestation, à partir des routes et des centres d’exploitation forestière</a:t>
            </a:r>
            <a:r>
              <a:rPr lang="fr-FR" sz="1200" b="0">
                <a:solidFill>
                  <a:srgbClr val="6600CC"/>
                </a:solidFill>
                <a:cs typeface="Arial" charset="0"/>
              </a:rPr>
              <a:t>. </a:t>
            </a:r>
            <a:r>
              <a:rPr lang="fr-FR" sz="1200" b="0">
                <a:solidFill>
                  <a:srgbClr val="6600CC"/>
                </a:solidFill>
              </a:rPr>
              <a:t>Le projet </a:t>
            </a:r>
            <a:r>
              <a:rPr lang="fr-FR" sz="1200" b="0" i="1">
                <a:solidFill>
                  <a:srgbClr val="6600CC"/>
                </a:solidFill>
              </a:rPr>
              <a:t>Tierras Bajas</a:t>
            </a:r>
            <a:r>
              <a:rPr lang="fr-FR" sz="1200" b="0">
                <a:solidFill>
                  <a:srgbClr val="6600CC"/>
                </a:solidFill>
              </a:rPr>
              <a:t> en </a:t>
            </a:r>
            <a:r>
              <a:rPr lang="fr-FR" sz="1200" b="0">
                <a:solidFill>
                  <a:srgbClr val="6600CC"/>
                </a:solidFill>
                <a:hlinkClick r:id="rId3" tooltip="Bolivie"/>
              </a:rPr>
              <a:t>Bolivie</a:t>
            </a:r>
            <a:r>
              <a:rPr lang="fr-FR" sz="1200" b="0">
                <a:solidFill>
                  <a:srgbClr val="6600CC"/>
                </a:solidFill>
              </a:rPr>
              <a:t> (2001) a cherché à conserver autour des cultures, de soja notamment, un maillage de </a:t>
            </a:r>
            <a:r>
              <a:rPr lang="fr-FR" sz="1200" b="0" i="1">
                <a:solidFill>
                  <a:srgbClr val="6600CC"/>
                </a:solidFill>
                <a:hlinkClick r:id="rId4" tooltip="Corridors biologiques"/>
              </a:rPr>
              <a:t>corridors biologiques</a:t>
            </a:r>
            <a:r>
              <a:rPr lang="fr-FR" sz="1200" b="0">
                <a:solidFill>
                  <a:srgbClr val="6600CC"/>
                </a:solidFill>
              </a:rPr>
              <a:t> forestiers (à vérifier). Source : </a:t>
            </a:r>
            <a:r>
              <a:rPr lang="fr-FR" sz="1200" b="0" i="1">
                <a:solidFill>
                  <a:srgbClr val="6600CC"/>
                </a:solidFill>
              </a:rPr>
              <a:t>Clearance and Fragmentation of Tropical Deciduous Forest in Tierras Bajas, Santa Cruz, Bolivia</a:t>
            </a:r>
            <a:r>
              <a:rPr lang="fr-FR" sz="1200" b="0">
                <a:solidFill>
                  <a:srgbClr val="6600CC"/>
                </a:solidFill>
              </a:rPr>
              <a:t>, M.L. Steiningger, C.J. Tucker, P. Ersts, T.J. Killeen, Z. Villegas ans S.B. Hecht, Conservation Biology, Page 856-866, Volume 15, n°4, August 2001, </a:t>
            </a:r>
            <a:r>
              <a:rPr lang="fr-FR" sz="1200" b="0">
                <a:hlinkClick r:id="rId5"/>
              </a:rPr>
              <a:t>http://www.jstor.org/pss/3061306</a:t>
            </a:r>
            <a:r>
              <a:rPr lang="fr-FR" sz="1200" b="0">
                <a:solidFill>
                  <a:srgbClr val="6600CC"/>
                </a:solidFill>
              </a:rPr>
              <a:t>  © Photo Nasa / Earth observatory.</a:t>
            </a:r>
          </a:p>
        </p:txBody>
      </p:sp>
    </p:spTree>
    <p:extLst>
      <p:ext uri="{BB962C8B-B14F-4D97-AF65-F5344CB8AC3E}">
        <p14:creationId xmlns:p14="http://schemas.microsoft.com/office/powerpoint/2010/main" val="31161710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1">
            <a:extLst>
              <a:ext uri="{FF2B5EF4-FFF2-40B4-BE49-F238E27FC236}">
                <a16:creationId xmlns:a16="http://schemas.microsoft.com/office/drawing/2014/main" id="{86EF00F7-3B8B-455B-A0D8-1DE88E2C578F}"/>
              </a:ext>
            </a:extLst>
          </p:cNvPr>
          <p:cNvSpPr>
            <a:spLocks/>
          </p:cNvSpPr>
          <p:nvPr/>
        </p:nvSpPr>
        <p:spPr bwMode="auto">
          <a:xfrm>
            <a:off x="190020" y="95583"/>
            <a:ext cx="8821737"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2813"/>
            <a:r>
              <a:rPr lang="fr-FR" u="sng" dirty="0">
                <a:solidFill>
                  <a:srgbClr val="660066"/>
                </a:solidFill>
                <a:cs typeface="Arial" charset="0"/>
              </a:rPr>
              <a:t>Annexe : La sauvegarde de la mangrove </a:t>
            </a:r>
          </a:p>
          <a:p>
            <a:pPr algn="just" defTabSz="912813"/>
            <a:endParaRPr lang="fr-FR" b="0" dirty="0">
              <a:solidFill>
                <a:srgbClr val="660066"/>
              </a:solidFill>
              <a:latin typeface="Calibri" pitchFamily="34" charset="0"/>
            </a:endParaRPr>
          </a:p>
          <a:p>
            <a:pPr algn="just" defTabSz="912813">
              <a:buFont typeface="Arial" charset="0"/>
              <a:buChar char="•"/>
            </a:pPr>
            <a:r>
              <a:rPr lang="fr-FR" b="0" dirty="0">
                <a:solidFill>
                  <a:srgbClr val="660066"/>
                </a:solidFill>
                <a:cs typeface="Arial" charset="0"/>
              </a:rPr>
              <a:t>La mangrove est la forêt de palétuviers poussant en eau saumâtre. Celle-ci aide à fixer les rivages contre l’érosion, à régénérer les alevins. Or, celle-ci est menacée par la coupe de bois pour le chauffage (pour le fumage du poisson etc. …).</a:t>
            </a:r>
          </a:p>
          <a:p>
            <a:pPr algn="just" defTabSz="912813">
              <a:buFont typeface="Arial" charset="0"/>
              <a:buChar char="•"/>
            </a:pPr>
            <a:r>
              <a:rPr lang="fr-FR" b="0" dirty="0">
                <a:solidFill>
                  <a:srgbClr val="660066"/>
                </a:solidFill>
                <a:cs typeface="Arial" charset="0"/>
              </a:rPr>
              <a:t>Elles occupent 0,5% des forêts mondiales.</a:t>
            </a:r>
          </a:p>
          <a:p>
            <a:pPr algn="just" defTabSz="912813">
              <a:buFont typeface="Arial" charset="0"/>
              <a:buChar char="•"/>
            </a:pPr>
            <a:r>
              <a:rPr lang="fr-FR" dirty="0">
                <a:solidFill>
                  <a:srgbClr val="FF0000"/>
                </a:solidFill>
                <a:cs typeface="Arial" charset="0"/>
              </a:rPr>
              <a:t>Entre 1980 &amp; 2005, 20% des mangrove ont été détruites, ne représentant plus que 15,2 millions d’hectares. </a:t>
            </a:r>
            <a:r>
              <a:rPr lang="fr-FR" sz="1200" b="0" dirty="0">
                <a:solidFill>
                  <a:srgbClr val="FF0000"/>
                </a:solidFill>
                <a:cs typeface="Arial" charset="0"/>
              </a:rPr>
              <a:t>Source : </a:t>
            </a:r>
            <a:r>
              <a:rPr lang="en-US" sz="1200" b="0" i="1" dirty="0">
                <a:solidFill>
                  <a:srgbClr val="FF0000"/>
                </a:solidFill>
                <a:cs typeface="Arial" charset="0"/>
              </a:rPr>
              <a:t>Loss of mangroves alarming, 20 percent of mangrove area destroyed since 1980 – rate of loss slowing</a:t>
            </a:r>
            <a:r>
              <a:rPr lang="en-US" sz="1200" b="0" dirty="0">
                <a:solidFill>
                  <a:srgbClr val="FF0000"/>
                </a:solidFill>
                <a:cs typeface="Arial" charset="0"/>
              </a:rPr>
              <a:t>, FAO, 31 January 2008, Rome</a:t>
            </a:r>
            <a:r>
              <a:rPr lang="fr-FR" b="0" dirty="0">
                <a:solidFill>
                  <a:srgbClr val="FF0000"/>
                </a:solidFill>
                <a:cs typeface="Arial" charset="0"/>
              </a:rPr>
              <a:t>.</a:t>
            </a:r>
            <a:endParaRPr lang="fr-FR" b="0" dirty="0">
              <a:solidFill>
                <a:srgbClr val="660066"/>
              </a:solidFill>
              <a:cs typeface="Arial" charset="0"/>
            </a:endParaRPr>
          </a:p>
          <a:p>
            <a:pPr algn="just" defTabSz="912813">
              <a:buFont typeface="Symbol" pitchFamily="18" charset="2"/>
              <a:buChar char="Þ"/>
            </a:pPr>
            <a:r>
              <a:rPr lang="fr-FR" b="0" dirty="0">
                <a:solidFill>
                  <a:srgbClr val="660066"/>
                </a:solidFill>
                <a:cs typeface="Arial" charset="0"/>
              </a:rPr>
              <a:t> Heureusement, il y a des expérience réussies de replantation de mangrove :   projet </a:t>
            </a:r>
            <a:r>
              <a:rPr lang="fr-FR" b="0" dirty="0" err="1">
                <a:solidFill>
                  <a:srgbClr val="660066"/>
                </a:solidFill>
                <a:cs typeface="Arial" charset="0"/>
              </a:rPr>
              <a:t>Manzanar</a:t>
            </a:r>
            <a:r>
              <a:rPr lang="fr-FR" b="0" dirty="0">
                <a:solidFill>
                  <a:srgbClr val="660066"/>
                </a:solidFill>
                <a:cs typeface="Arial" charset="0"/>
              </a:rPr>
              <a:t>, du scientifique américain Gordon H. Sato, de plantations de mangroves le long de la Mer Rouge, en </a:t>
            </a:r>
            <a:r>
              <a:rPr lang="fr-FR" dirty="0">
                <a:solidFill>
                  <a:srgbClr val="660066"/>
                </a:solidFill>
                <a:cs typeface="Arial" charset="0"/>
              </a:rPr>
              <a:t>Erythrée</a:t>
            </a:r>
            <a:r>
              <a:rPr lang="fr-FR" b="0" dirty="0">
                <a:solidFill>
                  <a:srgbClr val="660066"/>
                </a:solidFill>
                <a:cs typeface="Arial" charset="0"/>
              </a:rPr>
              <a:t>, afin de fournir tout au long de l’année de la nourriture au bétail des habitants locaux, </a:t>
            </a:r>
            <a:r>
              <a:rPr lang="fr-FR" b="0" dirty="0">
                <a:solidFill>
                  <a:srgbClr val="660066"/>
                </a:solidFill>
                <a:cs typeface="Arial" charset="0"/>
                <a:hlinkClick r:id="rId2"/>
              </a:rPr>
              <a:t>http://themanzanarproject.com</a:t>
            </a:r>
            <a:r>
              <a:rPr lang="fr-FR" b="0" dirty="0">
                <a:solidFill>
                  <a:srgbClr val="660066"/>
                </a:solidFill>
                <a:cs typeface="Arial" charset="0"/>
              </a:rPr>
              <a:t> </a:t>
            </a:r>
          </a:p>
          <a:p>
            <a:pPr algn="just" defTabSz="912813">
              <a:buFont typeface="Arial" charset="0"/>
              <a:buChar char="•"/>
            </a:pPr>
            <a:r>
              <a:rPr lang="fr-FR" sz="1600" b="0" i="1" dirty="0">
                <a:solidFill>
                  <a:srgbClr val="660066"/>
                </a:solidFill>
                <a:cs typeface="Arial" charset="0"/>
              </a:rPr>
              <a:t>Il existe encore d’autres projets de replantation de mangroves (Vietnam, Indonésie, Madagascar…) etc. </a:t>
            </a:r>
            <a:r>
              <a:rPr lang="fr-FR" sz="1200" b="0" i="1" dirty="0">
                <a:solidFill>
                  <a:srgbClr val="660066"/>
                </a:solidFill>
                <a:cs typeface="Arial" charset="0"/>
              </a:rPr>
              <a:t>Sources: </a:t>
            </a:r>
            <a:r>
              <a:rPr lang="fr-FR" sz="1200" b="0" i="1" dirty="0">
                <a:solidFill>
                  <a:srgbClr val="660066"/>
                </a:solidFill>
                <a:cs typeface="Arial" charset="0"/>
                <a:hlinkClick r:id="rId3"/>
              </a:rPr>
              <a:t>http://www.tamu.edu/ccbn/dewitt/manzanar/default.htm</a:t>
            </a:r>
            <a:r>
              <a:rPr lang="fr-FR" sz="1200" b="0" i="1" dirty="0">
                <a:solidFill>
                  <a:srgbClr val="660066"/>
                </a:solidFill>
                <a:cs typeface="Arial" charset="0"/>
              </a:rPr>
              <a:t> et </a:t>
            </a:r>
            <a:r>
              <a:rPr lang="fr-FR" sz="1200" b="0" i="1" dirty="0">
                <a:cs typeface="Arial" charset="0"/>
                <a:hlinkClick r:id="rId4"/>
              </a:rPr>
              <a:t>www.</a:t>
            </a:r>
            <a:r>
              <a:rPr lang="fr-FR" sz="1200" i="1" dirty="0">
                <a:cs typeface="Arial" charset="0"/>
                <a:hlinkClick r:id="rId4"/>
              </a:rPr>
              <a:t>mangrove</a:t>
            </a:r>
            <a:r>
              <a:rPr lang="fr-FR" sz="1200" b="0" i="1" dirty="0">
                <a:cs typeface="Arial" charset="0"/>
                <a:hlinkClick r:id="rId4"/>
              </a:rPr>
              <a:t>actionproject.org</a:t>
            </a:r>
            <a:r>
              <a:rPr lang="fr-FR" sz="1600" b="0" i="1" dirty="0">
                <a:cs typeface="Arial" charset="0"/>
              </a:rPr>
              <a:t> </a:t>
            </a:r>
            <a:r>
              <a:rPr lang="fr-FR" sz="1600" b="0" i="1" dirty="0">
                <a:solidFill>
                  <a:srgbClr val="6600CC"/>
                </a:solidFill>
                <a:cs typeface="Arial" charset="0"/>
              </a:rPr>
              <a:t>etc.</a:t>
            </a:r>
            <a:endParaRPr lang="fr-FR" sz="1600" b="0" dirty="0">
              <a:solidFill>
                <a:srgbClr val="6600CC"/>
              </a:solidFill>
              <a:cs typeface="Arial" charset="0"/>
            </a:endParaRPr>
          </a:p>
        </p:txBody>
      </p:sp>
      <p:pic>
        <p:nvPicPr>
          <p:cNvPr id="5" name="Picture 7" descr="plantMangrove1">
            <a:extLst>
              <a:ext uri="{FF2B5EF4-FFF2-40B4-BE49-F238E27FC236}">
                <a16:creationId xmlns:a16="http://schemas.microsoft.com/office/drawing/2014/main" id="{36A335A0-DA67-4B83-BB10-8BA3508073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8845" y="4456445"/>
            <a:ext cx="10763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lantMangrove2">
            <a:extLst>
              <a:ext uri="{FF2B5EF4-FFF2-40B4-BE49-F238E27FC236}">
                <a16:creationId xmlns:a16="http://schemas.microsoft.com/office/drawing/2014/main" id="{779DE7C1-4FC1-4522-AE78-4F5E1ACF7E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0095" y="4527883"/>
            <a:ext cx="1123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lantMangrove3">
            <a:extLst>
              <a:ext uri="{FF2B5EF4-FFF2-40B4-BE49-F238E27FC236}">
                <a16:creationId xmlns:a16="http://schemas.microsoft.com/office/drawing/2014/main" id="{4F5F323E-3F8D-46FE-9B0D-D1F00115B7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9757" y="4329445"/>
            <a:ext cx="12382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lantMangrove4">
            <a:extLst>
              <a:ext uri="{FF2B5EF4-FFF2-40B4-BE49-F238E27FC236}">
                <a16:creationId xmlns:a16="http://schemas.microsoft.com/office/drawing/2014/main" id="{496AA5D8-27F2-4AD8-A85A-30FF1E20E84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2595" y="4456445"/>
            <a:ext cx="1162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plantMangrove5">
            <a:extLst>
              <a:ext uri="{FF2B5EF4-FFF2-40B4-BE49-F238E27FC236}">
                <a16:creationId xmlns:a16="http://schemas.microsoft.com/office/drawing/2014/main" id="{497C3BB8-708B-4848-9122-9837F363482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5282" y="4385008"/>
            <a:ext cx="11715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plantMangrove6">
            <a:extLst>
              <a:ext uri="{FF2B5EF4-FFF2-40B4-BE49-F238E27FC236}">
                <a16:creationId xmlns:a16="http://schemas.microsoft.com/office/drawing/2014/main" id="{F5D4F2A6-B7EE-4E2E-B087-2CB8486FFCA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9407" y="4456445"/>
            <a:ext cx="10763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a:extLst>
              <a:ext uri="{FF2B5EF4-FFF2-40B4-BE49-F238E27FC236}">
                <a16:creationId xmlns:a16="http://schemas.microsoft.com/office/drawing/2014/main" id="{B271FBA3-8FFA-4A51-B04E-6240D35CC041}"/>
              </a:ext>
            </a:extLst>
          </p:cNvPr>
          <p:cNvSpPr txBox="1">
            <a:spLocks noChangeArrowheads="1"/>
          </p:cNvSpPr>
          <p:nvPr/>
        </p:nvSpPr>
        <p:spPr bwMode="auto">
          <a:xfrm>
            <a:off x="2225195" y="5329570"/>
            <a:ext cx="4071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ctr" eaLnBrk="1" hangingPunct="1"/>
            <a:r>
              <a:rPr lang="fr-FR" sz="1200" b="0">
                <a:solidFill>
                  <a:schemeClr val="folHlink"/>
                </a:solidFill>
              </a:rPr>
              <a:t>Plantations de mangroves </a:t>
            </a:r>
          </a:p>
          <a:p>
            <a:pPr algn="ctr" eaLnBrk="1" hangingPunct="1"/>
            <a:r>
              <a:rPr lang="fr-FR" sz="1200" b="0">
                <a:solidFill>
                  <a:schemeClr val="folHlink"/>
                </a:solidFill>
              </a:rPr>
              <a:t>© Manzanar project et autres projets.</a:t>
            </a:r>
          </a:p>
        </p:txBody>
      </p:sp>
    </p:spTree>
    <p:extLst>
      <p:ext uri="{BB962C8B-B14F-4D97-AF65-F5344CB8AC3E}">
        <p14:creationId xmlns:p14="http://schemas.microsoft.com/office/powerpoint/2010/main" val="2296103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1">
            <a:extLst>
              <a:ext uri="{FF2B5EF4-FFF2-40B4-BE49-F238E27FC236}">
                <a16:creationId xmlns:a16="http://schemas.microsoft.com/office/drawing/2014/main" id="{251A05D3-B87C-4815-A8F3-0C4EA25EE820}"/>
              </a:ext>
            </a:extLst>
          </p:cNvPr>
          <p:cNvSpPr>
            <a:spLocks/>
          </p:cNvSpPr>
          <p:nvPr/>
        </p:nvSpPr>
        <p:spPr bwMode="auto">
          <a:xfrm>
            <a:off x="168755" y="170010"/>
            <a:ext cx="8821737"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2813"/>
            <a:r>
              <a:rPr lang="fr-FR" u="sng" dirty="0">
                <a:solidFill>
                  <a:srgbClr val="660066"/>
                </a:solidFill>
                <a:cs typeface="Arial" charset="0"/>
              </a:rPr>
              <a:t>Annexe : La sauvegarde de la mangrove (suite) </a:t>
            </a:r>
          </a:p>
          <a:p>
            <a:pPr algn="just" defTabSz="912813"/>
            <a:r>
              <a:rPr lang="fr-FR" b="0" u="sng" dirty="0">
                <a:solidFill>
                  <a:srgbClr val="660066"/>
                </a:solidFill>
                <a:latin typeface="Calibri" pitchFamily="34" charset="0"/>
              </a:rPr>
              <a:t>Replantation</a:t>
            </a:r>
            <a:r>
              <a:rPr lang="fr-FR" b="0" dirty="0">
                <a:solidFill>
                  <a:srgbClr val="660066"/>
                </a:solidFill>
                <a:latin typeface="Calibri" pitchFamily="34" charset="0"/>
              </a:rPr>
              <a:t> : </a:t>
            </a:r>
            <a:endParaRPr lang="fr-FR" b="0" u="sng" dirty="0">
              <a:solidFill>
                <a:srgbClr val="660066"/>
              </a:solidFill>
              <a:latin typeface="Calibri" pitchFamily="34" charset="0"/>
            </a:endParaRPr>
          </a:p>
          <a:p>
            <a:pPr algn="just" defTabSz="912813">
              <a:buFont typeface="Arial" charset="0"/>
              <a:buChar char="•"/>
            </a:pPr>
            <a:r>
              <a:rPr lang="fr-FR" dirty="0">
                <a:solidFill>
                  <a:srgbClr val="6600CC"/>
                </a:solidFill>
              </a:rPr>
              <a:t>Les palétuviers se reproduisent en formant des graines en forme de fléchettes (°) qui se plantent dans le sol vaseux pour faire de nouvelles pousses.</a:t>
            </a:r>
            <a:endParaRPr lang="fr-FR" b="0" dirty="0">
              <a:solidFill>
                <a:srgbClr val="660066"/>
              </a:solidFill>
              <a:latin typeface="Calibri" pitchFamily="34" charset="0"/>
            </a:endParaRPr>
          </a:p>
          <a:p>
            <a:pPr algn="just" defTabSz="912813">
              <a:buFont typeface="Arial" charset="0"/>
              <a:buChar char="•"/>
            </a:pPr>
            <a:r>
              <a:rPr lang="fr-FR" dirty="0">
                <a:solidFill>
                  <a:srgbClr val="6600CC"/>
                </a:solidFill>
              </a:rPr>
              <a:t>Une mangrove est facile à planter, grâce à ces graines de qu’on plante tels des sabres dans la vase du littoral.</a:t>
            </a:r>
          </a:p>
          <a:p>
            <a:pPr algn="just" defTabSz="912813">
              <a:buFont typeface="Arial" charset="0"/>
              <a:buChar char="•"/>
            </a:pPr>
            <a:r>
              <a:rPr lang="fr-FR" dirty="0">
                <a:solidFill>
                  <a:srgbClr val="6600CC"/>
                </a:solidFill>
              </a:rPr>
              <a:t>Bien gérées durablement, les mangroves peuvent fournir du bois de feu, de construction, des poissons, des crustacés, des coquillages et elle a une fonction de puits de carbone.  C’est une nurserie à alevins, à naissains etc.</a:t>
            </a:r>
          </a:p>
          <a:p>
            <a:pPr defTabSz="912813"/>
            <a:r>
              <a:rPr lang="fr-FR" sz="1200" b="0" dirty="0">
                <a:solidFill>
                  <a:srgbClr val="6600CC"/>
                </a:solidFill>
              </a:rPr>
              <a:t>Source : </a:t>
            </a:r>
            <a:r>
              <a:rPr lang="fr-FR" sz="1200" b="0" i="1" dirty="0">
                <a:solidFill>
                  <a:srgbClr val="6600CC"/>
                </a:solidFill>
              </a:rPr>
              <a:t>Mise en culture de graine de palétuviers,</a:t>
            </a:r>
            <a:r>
              <a:rPr lang="fr-FR" sz="1200" b="0" dirty="0">
                <a:solidFill>
                  <a:srgbClr val="6600CC"/>
                </a:solidFill>
              </a:rPr>
              <a:t>  </a:t>
            </a:r>
            <a:r>
              <a:rPr lang="fr-FR" sz="1200" b="0" u="sng" dirty="0">
                <a:solidFill>
                  <a:srgbClr val="6600CC"/>
                </a:solidFill>
                <a:hlinkClick r:id="rId2"/>
              </a:rPr>
              <a:t>http://jmsnat.free.fr/site/culturepaletuvier.html</a:t>
            </a:r>
            <a:r>
              <a:rPr lang="fr-FR" sz="1200" b="0" dirty="0">
                <a:solidFill>
                  <a:srgbClr val="6600CC"/>
                </a:solidFill>
              </a:rPr>
              <a:t> </a:t>
            </a:r>
          </a:p>
          <a:p>
            <a:pPr defTabSz="912813">
              <a:buFont typeface="Arial" charset="0"/>
              <a:buChar char="•"/>
            </a:pPr>
            <a:r>
              <a:rPr lang="fr-FR" dirty="0">
                <a:solidFill>
                  <a:srgbClr val="6600CC"/>
                </a:solidFill>
              </a:rPr>
              <a:t>Les palétuviers occupent l'écotone [territoire marquant la frontière entre deux écosystèmes] terre-eau-air et les mangroves y sont l'un des écosystèmes les plus </a:t>
            </a:r>
            <a:r>
              <a:rPr lang="fr-FR" dirty="0" err="1">
                <a:solidFill>
                  <a:srgbClr val="6600CC"/>
                </a:solidFill>
              </a:rPr>
              <a:t>bioproductifs</a:t>
            </a:r>
            <a:r>
              <a:rPr lang="fr-FR" dirty="0">
                <a:solidFill>
                  <a:srgbClr val="6600CC"/>
                </a:solidFill>
              </a:rPr>
              <a:t> du monde. Ce sont les seules grandes espèces à survivre sur des vases anoxiques. Ils y constituent un véritable </a:t>
            </a:r>
            <a:r>
              <a:rPr lang="fr-FR" i="1" dirty="0">
                <a:solidFill>
                  <a:srgbClr val="6600CC"/>
                </a:solidFill>
              </a:rPr>
              <a:t>récif de bois </a:t>
            </a:r>
            <a:r>
              <a:rPr lang="fr-FR" dirty="0">
                <a:solidFill>
                  <a:srgbClr val="6600CC"/>
                </a:solidFill>
              </a:rPr>
              <a:t>qui devient le support et l'abri d'une faune importante, et qui protège les littoraux instables des assauts de la mer et des tempêtes.  </a:t>
            </a:r>
            <a:r>
              <a:rPr lang="fr-FR" sz="1200" b="0" dirty="0">
                <a:solidFill>
                  <a:srgbClr val="6600CC"/>
                </a:solidFill>
              </a:rPr>
              <a:t>Source : </a:t>
            </a:r>
            <a:r>
              <a:rPr lang="fr-FR" sz="1200" b="0" u="sng" dirty="0">
                <a:solidFill>
                  <a:srgbClr val="6600CC"/>
                </a:solidFill>
                <a:hlinkClick r:id="rId3"/>
              </a:rPr>
              <a:t>http://fr.wikipedia.org/wiki/Pal%C3%A9tuvier</a:t>
            </a:r>
            <a:r>
              <a:rPr lang="fr-FR" sz="1200" b="0" dirty="0">
                <a:solidFill>
                  <a:srgbClr val="6600CC"/>
                </a:solidFill>
              </a:rPr>
              <a:t> </a:t>
            </a:r>
            <a:r>
              <a:rPr lang="fr-FR" b="0" dirty="0">
                <a:solidFill>
                  <a:srgbClr val="6600CC"/>
                </a:solidFill>
              </a:rPr>
              <a:t> </a:t>
            </a:r>
          </a:p>
          <a:p>
            <a:pPr algn="just" defTabSz="912813"/>
            <a:endParaRPr lang="fr-FR" b="0" dirty="0">
              <a:solidFill>
                <a:srgbClr val="6600CC"/>
              </a:solidFill>
              <a:latin typeface="Calibri" pitchFamily="34" charset="0"/>
            </a:endParaRPr>
          </a:p>
        </p:txBody>
      </p:sp>
      <p:sp>
        <p:nvSpPr>
          <p:cNvPr id="5" name="Text Box 13">
            <a:extLst>
              <a:ext uri="{FF2B5EF4-FFF2-40B4-BE49-F238E27FC236}">
                <a16:creationId xmlns:a16="http://schemas.microsoft.com/office/drawing/2014/main" id="{91AADBC7-1F37-452D-987C-0CAB7DBBF1BC}"/>
              </a:ext>
            </a:extLst>
          </p:cNvPr>
          <p:cNvSpPr txBox="1">
            <a:spLocks noChangeArrowheads="1"/>
          </p:cNvSpPr>
          <p:nvPr/>
        </p:nvSpPr>
        <p:spPr bwMode="auto">
          <a:xfrm>
            <a:off x="2400780" y="4634060"/>
            <a:ext cx="40719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ctr" eaLnBrk="1" hangingPunct="1"/>
            <a:r>
              <a:rPr lang="fr-FR" sz="1200" b="0">
                <a:solidFill>
                  <a:schemeClr val="folHlink"/>
                </a:solidFill>
                <a:sym typeface="Symbol" pitchFamily="18" charset="2"/>
              </a:rPr>
              <a:t> </a:t>
            </a:r>
            <a:r>
              <a:rPr lang="fr-FR" sz="1200" b="0">
                <a:solidFill>
                  <a:schemeClr val="folHlink"/>
                </a:solidFill>
              </a:rPr>
              <a:t>A Gauche, graine de palétuvier. A droite, ses racines aériennes dans la vase littorale </a:t>
            </a:r>
            <a:r>
              <a:rPr lang="fr-FR" sz="1200" b="0">
                <a:solidFill>
                  <a:schemeClr val="folHlink"/>
                </a:solidFill>
                <a:sym typeface="Symbol" pitchFamily="18" charset="2"/>
              </a:rPr>
              <a:t></a:t>
            </a:r>
            <a:endParaRPr lang="fr-FR" sz="1200" b="0">
              <a:solidFill>
                <a:schemeClr val="folHlink"/>
              </a:solidFill>
            </a:endParaRPr>
          </a:p>
          <a:p>
            <a:pPr algn="ctr" eaLnBrk="1" hangingPunct="1"/>
            <a:r>
              <a:rPr lang="fr-FR" sz="1200" b="0">
                <a:solidFill>
                  <a:schemeClr val="folHlink"/>
                </a:solidFill>
              </a:rPr>
              <a:t>© Jean-Marc Schaeffer, mise en culture des palétuviers, </a:t>
            </a:r>
            <a:r>
              <a:rPr lang="fr-FR" sz="1200" b="0" u="sng">
                <a:solidFill>
                  <a:srgbClr val="6600CC"/>
                </a:solidFill>
                <a:hlinkClick r:id="rId2"/>
              </a:rPr>
              <a:t>http://jmsnat.free.fr/site/culturepaletuvier.html</a:t>
            </a:r>
            <a:r>
              <a:rPr lang="fr-FR" sz="1200" b="0">
                <a:solidFill>
                  <a:srgbClr val="6600CC"/>
                </a:solidFill>
              </a:rPr>
              <a:t> </a:t>
            </a:r>
          </a:p>
          <a:p>
            <a:pPr algn="ctr" eaLnBrk="1" hangingPunct="1"/>
            <a:endParaRPr lang="fr-FR" sz="1200" b="0">
              <a:solidFill>
                <a:srgbClr val="6600CC"/>
              </a:solidFill>
            </a:endParaRPr>
          </a:p>
          <a:p>
            <a:pPr algn="ctr" eaLnBrk="1" hangingPunct="1"/>
            <a:r>
              <a:rPr lang="fr-FR" sz="1200" b="0">
                <a:solidFill>
                  <a:srgbClr val="6600CC"/>
                </a:solidFill>
              </a:rPr>
              <a:t>(°) Propagule.</a:t>
            </a:r>
            <a:endParaRPr lang="fr-FR" sz="1200" b="0">
              <a:solidFill>
                <a:schemeClr val="folHlink"/>
              </a:solidFill>
            </a:endParaRPr>
          </a:p>
        </p:txBody>
      </p:sp>
      <p:pic>
        <p:nvPicPr>
          <p:cNvPr id="7" name="Image 11" descr="paletuvier19.jpg">
            <a:extLst>
              <a:ext uri="{FF2B5EF4-FFF2-40B4-BE49-F238E27FC236}">
                <a16:creationId xmlns:a16="http://schemas.microsoft.com/office/drawing/2014/main" id="{E6070228-A704-4A7B-A444-FC89A887C47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17" y="4491185"/>
            <a:ext cx="17272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descr="paletuvier12.jpg">
            <a:extLst>
              <a:ext uri="{FF2B5EF4-FFF2-40B4-BE49-F238E27FC236}">
                <a16:creationId xmlns:a16="http://schemas.microsoft.com/office/drawing/2014/main" id="{7890516C-A610-4062-946E-4A2CA541AFE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7855" y="4562622"/>
            <a:ext cx="1655762"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9714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deforestation-senegal">
            <a:extLst>
              <a:ext uri="{FF2B5EF4-FFF2-40B4-BE49-F238E27FC236}">
                <a16:creationId xmlns:a16="http://schemas.microsoft.com/office/drawing/2014/main" id="{D0F758FF-F3DB-4DC7-BFF1-80928AF424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7020" y="2305050"/>
            <a:ext cx="29781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a:extLst>
              <a:ext uri="{FF2B5EF4-FFF2-40B4-BE49-F238E27FC236}">
                <a16:creationId xmlns:a16="http://schemas.microsoft.com/office/drawing/2014/main" id="{C64E6F69-E53C-4517-A4E5-CBDFC85118F2}"/>
              </a:ext>
            </a:extLst>
          </p:cNvPr>
          <p:cNvSpPr txBox="1">
            <a:spLocks noChangeArrowheads="1"/>
          </p:cNvSpPr>
          <p:nvPr/>
        </p:nvSpPr>
        <p:spPr bwMode="auto">
          <a:xfrm>
            <a:off x="756795" y="5329238"/>
            <a:ext cx="486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ctr" eaLnBrk="1" hangingPunct="1"/>
            <a:r>
              <a:rPr lang="fr-FR" sz="1200" b="0">
                <a:solidFill>
                  <a:srgbClr val="6600CC"/>
                </a:solidFill>
              </a:rPr>
              <a:t>En haut mangrove dévastée. Au milieu plantation de propagules de palétuviers. En bas, la mangrove en train de repousser (Sénégal) </a:t>
            </a:r>
            <a:r>
              <a:rPr lang="fr-FR" sz="1200" b="0">
                <a:solidFill>
                  <a:srgbClr val="6600CC"/>
                </a:solidFill>
                <a:cs typeface="Arial" charset="0"/>
              </a:rPr>
              <a:t>↑</a:t>
            </a:r>
            <a:endParaRPr lang="fr-FR" sz="1200" b="0">
              <a:solidFill>
                <a:srgbClr val="6600CC"/>
              </a:solidFill>
            </a:endParaRPr>
          </a:p>
        </p:txBody>
      </p:sp>
      <p:sp>
        <p:nvSpPr>
          <p:cNvPr id="7" name="Espace réservé du contenu 1">
            <a:extLst>
              <a:ext uri="{FF2B5EF4-FFF2-40B4-BE49-F238E27FC236}">
                <a16:creationId xmlns:a16="http://schemas.microsoft.com/office/drawing/2014/main" id="{D3130F99-CC76-4C42-AA65-B42567D51B42}"/>
              </a:ext>
            </a:extLst>
          </p:cNvPr>
          <p:cNvSpPr>
            <a:spLocks/>
          </p:cNvSpPr>
          <p:nvPr/>
        </p:nvSpPr>
        <p:spPr bwMode="auto">
          <a:xfrm>
            <a:off x="361507" y="0"/>
            <a:ext cx="88201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2813"/>
            <a:r>
              <a:rPr lang="fr-FR" u="sng" dirty="0">
                <a:solidFill>
                  <a:srgbClr val="660066"/>
                </a:solidFill>
                <a:cs typeface="Arial" charset="0"/>
              </a:rPr>
              <a:t>Annexe : La sauvegarde de la mangrove (suite et fin) </a:t>
            </a:r>
          </a:p>
          <a:p>
            <a:pPr algn="just" defTabSz="912813"/>
            <a:r>
              <a:rPr lang="fr-FR" b="0" u="sng" dirty="0">
                <a:solidFill>
                  <a:srgbClr val="660066"/>
                </a:solidFill>
                <a:latin typeface="Calibri" pitchFamily="34" charset="0"/>
              </a:rPr>
              <a:t>Replantation</a:t>
            </a:r>
            <a:r>
              <a:rPr lang="fr-FR" b="0" dirty="0">
                <a:solidFill>
                  <a:srgbClr val="660066"/>
                </a:solidFill>
                <a:latin typeface="Calibri" pitchFamily="34" charset="0"/>
              </a:rPr>
              <a:t> (suite) : </a:t>
            </a:r>
            <a:endParaRPr lang="fr-FR" b="0" u="sng" dirty="0">
              <a:solidFill>
                <a:srgbClr val="660066"/>
              </a:solidFill>
              <a:latin typeface="Calibri" pitchFamily="34" charset="0"/>
            </a:endParaRPr>
          </a:p>
          <a:p>
            <a:pPr algn="just" defTabSz="912813"/>
            <a:endParaRPr lang="fr-FR" b="0" dirty="0">
              <a:solidFill>
                <a:srgbClr val="6600CC"/>
              </a:solidFill>
              <a:latin typeface="Calibri" pitchFamily="34" charset="0"/>
            </a:endParaRPr>
          </a:p>
          <a:p>
            <a:pPr algn="just" defTabSz="912813"/>
            <a:endParaRPr lang="fr-FR" b="0" dirty="0">
              <a:solidFill>
                <a:srgbClr val="6600CC"/>
              </a:solidFill>
              <a:latin typeface="Calibri" pitchFamily="34" charset="0"/>
            </a:endParaRPr>
          </a:p>
        </p:txBody>
      </p:sp>
      <p:pic>
        <p:nvPicPr>
          <p:cNvPr id="9" name="Image 6" descr="affiche_de_demonstration.jpg">
            <a:extLst>
              <a:ext uri="{FF2B5EF4-FFF2-40B4-BE49-F238E27FC236}">
                <a16:creationId xmlns:a16="http://schemas.microsoft.com/office/drawing/2014/main" id="{BE6A5BEB-86AE-4F11-B030-2E0E03A2F0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7107" y="333375"/>
            <a:ext cx="352901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7">
            <a:extLst>
              <a:ext uri="{FF2B5EF4-FFF2-40B4-BE49-F238E27FC236}">
                <a16:creationId xmlns:a16="http://schemas.microsoft.com/office/drawing/2014/main" id="{9752FFDD-3D96-4498-A5D6-26E090A2FE81}"/>
              </a:ext>
            </a:extLst>
          </p:cNvPr>
          <p:cNvSpPr txBox="1">
            <a:spLocks noChangeArrowheads="1"/>
          </p:cNvSpPr>
          <p:nvPr/>
        </p:nvSpPr>
        <p:spPr bwMode="auto">
          <a:xfrm>
            <a:off x="2557020" y="433388"/>
            <a:ext cx="32400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r" eaLnBrk="1" hangingPunct="1"/>
            <a:r>
              <a:rPr lang="fr-FR" sz="1200" b="0">
                <a:solidFill>
                  <a:srgbClr val="6600CC"/>
                </a:solidFill>
              </a:rPr>
              <a:t>Démonstration du processus de reboisement </a:t>
            </a:r>
          </a:p>
          <a:p>
            <a:pPr algn="r" eaLnBrk="1" hangingPunct="1"/>
            <a:r>
              <a:rPr lang="fr-FR" sz="1200" b="0">
                <a:solidFill>
                  <a:srgbClr val="6600CC"/>
                </a:solidFill>
              </a:rPr>
              <a:t>© </a:t>
            </a:r>
            <a:r>
              <a:rPr lang="fr-FR" sz="1200" b="0">
                <a:solidFill>
                  <a:srgbClr val="6600CC"/>
                </a:solidFill>
                <a:hlinkClick r:id="rId4"/>
              </a:rPr>
              <a:t>www.au-senegal.com</a:t>
            </a:r>
            <a:r>
              <a:rPr lang="fr-FR" sz="1200" b="0">
                <a:solidFill>
                  <a:srgbClr val="6600CC"/>
                </a:solidFill>
              </a:rPr>
              <a:t>  </a:t>
            </a:r>
            <a:r>
              <a:rPr lang="fr-FR" sz="1200" b="0">
                <a:solidFill>
                  <a:srgbClr val="6600CC"/>
                </a:solidFill>
                <a:sym typeface="Symbol" pitchFamily="18" charset="2"/>
              </a:rPr>
              <a:t></a:t>
            </a:r>
            <a:endParaRPr lang="fr-FR" sz="1200" b="0">
              <a:solidFill>
                <a:srgbClr val="6600CC"/>
              </a:solidFill>
            </a:endParaRPr>
          </a:p>
        </p:txBody>
      </p:sp>
      <p:pic>
        <p:nvPicPr>
          <p:cNvPr id="13" name="Image 8" descr="propagule3.jpg">
            <a:extLst>
              <a:ext uri="{FF2B5EF4-FFF2-40B4-BE49-F238E27FC236}">
                <a16:creationId xmlns:a16="http://schemas.microsoft.com/office/drawing/2014/main" id="{B7DBC403-6EA0-4313-9DE5-35D349356AE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5445" y="2736850"/>
            <a:ext cx="106521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9" descr="propagule4.jpg">
            <a:extLst>
              <a:ext uri="{FF2B5EF4-FFF2-40B4-BE49-F238E27FC236}">
                <a16:creationId xmlns:a16="http://schemas.microsoft.com/office/drawing/2014/main" id="{3032DCE4-E925-45C1-8BF0-808870BB84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820" y="1800225"/>
            <a:ext cx="10795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0" descr="propagule.jpg">
            <a:extLst>
              <a:ext uri="{FF2B5EF4-FFF2-40B4-BE49-F238E27FC236}">
                <a16:creationId xmlns:a16="http://schemas.microsoft.com/office/drawing/2014/main" id="{00779BFE-B688-478A-8A82-E426DAE5BD8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95" y="2763838"/>
            <a:ext cx="792162"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11" descr="propagule2.jpg">
            <a:extLst>
              <a:ext uri="{FF2B5EF4-FFF2-40B4-BE49-F238E27FC236}">
                <a16:creationId xmlns:a16="http://schemas.microsoft.com/office/drawing/2014/main" id="{0044B0FC-EE89-4BDB-B7D7-2BD41151E5A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795" y="4249738"/>
            <a:ext cx="14779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mangroveReboisement">
            <a:extLst>
              <a:ext uri="{FF2B5EF4-FFF2-40B4-BE49-F238E27FC236}">
                <a16:creationId xmlns:a16="http://schemas.microsoft.com/office/drawing/2014/main" id="{8B787E26-AB2B-4B1C-8782-E94F1140CDC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5445" y="1008063"/>
            <a:ext cx="17272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mangrovePlants">
            <a:extLst>
              <a:ext uri="{FF2B5EF4-FFF2-40B4-BE49-F238E27FC236}">
                <a16:creationId xmlns:a16="http://schemas.microsoft.com/office/drawing/2014/main" id="{4F2B0BA4-C137-44C5-83AB-ED21E227D62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41120" y="72072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8">
            <a:extLst>
              <a:ext uri="{FF2B5EF4-FFF2-40B4-BE49-F238E27FC236}">
                <a16:creationId xmlns:a16="http://schemas.microsoft.com/office/drawing/2014/main" id="{5D4D5CE4-FBC7-4D29-A974-30AAA2413A31}"/>
              </a:ext>
            </a:extLst>
          </p:cNvPr>
          <p:cNvSpPr txBox="1">
            <a:spLocks noChangeArrowheads="1"/>
          </p:cNvSpPr>
          <p:nvPr/>
        </p:nvSpPr>
        <p:spPr bwMode="auto">
          <a:xfrm>
            <a:off x="612332" y="792163"/>
            <a:ext cx="1584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Replantation de la mangrove </a:t>
            </a:r>
            <a:r>
              <a:rPr lang="fr-FR" sz="1200" b="0">
                <a:solidFill>
                  <a:srgbClr val="6600CC"/>
                </a:solidFill>
                <a:cs typeface="Arial" charset="0"/>
              </a:rPr>
              <a:t>→</a:t>
            </a:r>
          </a:p>
          <a:p>
            <a:pPr eaLnBrk="1" hangingPunct="1"/>
            <a:endParaRPr lang="fr-FR" sz="1200" b="0">
              <a:solidFill>
                <a:srgbClr val="6600CC"/>
              </a:solidFill>
              <a:cs typeface="Arial" charset="0"/>
            </a:endParaRPr>
          </a:p>
          <a:p>
            <a:pPr eaLnBrk="1" hangingPunct="1"/>
            <a:r>
              <a:rPr lang="fr-FR" sz="1200" b="0">
                <a:solidFill>
                  <a:srgbClr val="6600CC"/>
                </a:solidFill>
                <a:cs typeface="Arial" charset="0"/>
              </a:rPr>
              <a:t>Propagules </a:t>
            </a:r>
            <a:r>
              <a:rPr lang="fr-FR" sz="1200" b="0">
                <a:solidFill>
                  <a:srgbClr val="6600CC"/>
                </a:solidFill>
                <a:cs typeface="Arial" charset="0"/>
                <a:sym typeface="Symbol" pitchFamily="18" charset="2"/>
              </a:rPr>
              <a:t></a:t>
            </a:r>
            <a:endParaRPr lang="fr-FR" sz="1200" b="0">
              <a:solidFill>
                <a:srgbClr val="6600CC"/>
              </a:solidFill>
              <a:cs typeface="Arial" charset="0"/>
            </a:endParaRPr>
          </a:p>
        </p:txBody>
      </p:sp>
    </p:spTree>
    <p:extLst>
      <p:ext uri="{BB962C8B-B14F-4D97-AF65-F5344CB8AC3E}">
        <p14:creationId xmlns:p14="http://schemas.microsoft.com/office/powerpoint/2010/main" val="37124568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1">
            <a:extLst>
              <a:ext uri="{FF2B5EF4-FFF2-40B4-BE49-F238E27FC236}">
                <a16:creationId xmlns:a16="http://schemas.microsoft.com/office/drawing/2014/main" id="{378EB98D-0D93-474A-A46A-F3D281AE7BD2}"/>
              </a:ext>
            </a:extLst>
          </p:cNvPr>
          <p:cNvSpPr>
            <a:spLocks/>
          </p:cNvSpPr>
          <p:nvPr/>
        </p:nvSpPr>
        <p:spPr bwMode="auto">
          <a:xfrm>
            <a:off x="168756" y="106216"/>
            <a:ext cx="87852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2813"/>
            <a:r>
              <a:rPr lang="fr-FR" u="sng" dirty="0">
                <a:solidFill>
                  <a:srgbClr val="660066"/>
                </a:solidFill>
                <a:cs typeface="Arial" charset="0"/>
              </a:rPr>
              <a:t>Annexe : Replantation de haies vives </a:t>
            </a:r>
          </a:p>
          <a:p>
            <a:pPr algn="just" defTabSz="912813"/>
            <a:r>
              <a:rPr lang="fr-FR" b="0" dirty="0">
                <a:solidFill>
                  <a:srgbClr val="660066"/>
                </a:solidFill>
                <a:latin typeface="Calibri" pitchFamily="34" charset="0"/>
              </a:rPr>
              <a:t>Une solution pour reforester est de planter des </a:t>
            </a:r>
            <a:r>
              <a:rPr lang="fr-FR" b="0" i="1" dirty="0">
                <a:solidFill>
                  <a:srgbClr val="660066"/>
                </a:solidFill>
                <a:latin typeface="Calibri" pitchFamily="34" charset="0"/>
              </a:rPr>
              <a:t>haies vives</a:t>
            </a:r>
            <a:r>
              <a:rPr lang="fr-FR" b="0" dirty="0">
                <a:solidFill>
                  <a:srgbClr val="660066"/>
                </a:solidFill>
                <a:latin typeface="Calibri" pitchFamily="34" charset="0"/>
              </a:rPr>
              <a:t> (faites d’arbustes, arbres, buissons vivants) ou de reconstituer des bocages. Voyons ses avantages et inconvénients :</a:t>
            </a:r>
          </a:p>
          <a:p>
            <a:pPr defTabSz="912813"/>
            <a:endParaRPr lang="fr-FR" dirty="0"/>
          </a:p>
          <a:p>
            <a:pPr defTabSz="912813"/>
            <a:r>
              <a:rPr lang="fr-FR" dirty="0">
                <a:solidFill>
                  <a:srgbClr val="6600CC"/>
                </a:solidFill>
              </a:rPr>
              <a:t>Impacts environnementaux positifs de la plantation des haies</a:t>
            </a:r>
            <a:endParaRPr lang="fr-FR" b="0" dirty="0">
              <a:solidFill>
                <a:srgbClr val="6600CC"/>
              </a:solidFill>
            </a:endParaRPr>
          </a:p>
          <a:p>
            <a:pPr defTabSz="912813">
              <a:buFontTx/>
              <a:buChar char="•"/>
            </a:pPr>
            <a:r>
              <a:rPr lang="fr-FR" b="0" dirty="0">
                <a:solidFill>
                  <a:srgbClr val="6600CC"/>
                </a:solidFill>
              </a:rPr>
              <a:t>Amélioration du microclimat (effet de brise-vent). </a:t>
            </a:r>
          </a:p>
          <a:p>
            <a:pPr defTabSz="912813">
              <a:buFontTx/>
              <a:buChar char="•"/>
            </a:pPr>
            <a:r>
              <a:rPr lang="fr-FR" b="0" dirty="0">
                <a:solidFill>
                  <a:srgbClr val="6600CC"/>
                </a:solidFill>
              </a:rPr>
              <a:t>Réduction de l'érosion hydrique et éolienne. </a:t>
            </a:r>
          </a:p>
          <a:p>
            <a:pPr defTabSz="912813">
              <a:buFontTx/>
              <a:buChar char="•"/>
            </a:pPr>
            <a:r>
              <a:rPr lang="fr-FR" b="0" dirty="0">
                <a:solidFill>
                  <a:srgbClr val="6600CC"/>
                </a:solidFill>
              </a:rPr>
              <a:t>Amélioration de l'infiltration d'eau de pluie. </a:t>
            </a:r>
          </a:p>
          <a:p>
            <a:pPr defTabSz="912813">
              <a:buFontTx/>
              <a:buChar char="•"/>
            </a:pPr>
            <a:r>
              <a:rPr lang="fr-FR" b="0" dirty="0">
                <a:solidFill>
                  <a:srgbClr val="6600CC"/>
                </a:solidFill>
              </a:rPr>
              <a:t>Augmentation de la biodiversité des plantes et des animaux (de nombreuses espèces spontanées dans la haie qui est l'habitat de différentes espèces). </a:t>
            </a:r>
          </a:p>
          <a:p>
            <a:pPr defTabSz="912813">
              <a:buFontTx/>
              <a:buChar char="•"/>
            </a:pPr>
            <a:r>
              <a:rPr lang="fr-FR" b="0" dirty="0">
                <a:solidFill>
                  <a:srgbClr val="6600CC"/>
                </a:solidFill>
              </a:rPr>
              <a:t>Fait partie de la diversité du paysage. </a:t>
            </a:r>
          </a:p>
          <a:p>
            <a:pPr defTabSz="912813">
              <a:buFontTx/>
              <a:buChar char="•"/>
            </a:pPr>
            <a:r>
              <a:rPr lang="fr-FR" b="0" dirty="0">
                <a:solidFill>
                  <a:srgbClr val="6600CC"/>
                </a:solidFill>
              </a:rPr>
              <a:t>Amélioration de la gestion et la rotation des pâtures. </a:t>
            </a:r>
          </a:p>
          <a:p>
            <a:pPr defTabSz="912813">
              <a:buFontTx/>
              <a:buChar char="•"/>
            </a:pPr>
            <a:r>
              <a:rPr lang="fr-FR" b="0" dirty="0">
                <a:solidFill>
                  <a:srgbClr val="6600CC"/>
                </a:solidFill>
              </a:rPr>
              <a:t>Certains types de couverture peuvent inclure des espèces économiquement productives, arbres fruitiers (par exemple</a:t>
            </a:r>
            <a:r>
              <a:rPr lang="fr-FR" dirty="0">
                <a:solidFill>
                  <a:srgbClr val="6600CC"/>
                </a:solidFill>
              </a:rPr>
              <a:t> </a:t>
            </a:r>
            <a:r>
              <a:rPr lang="fr-FR" b="0" dirty="0">
                <a:solidFill>
                  <a:srgbClr val="6600CC"/>
                </a:solidFill>
              </a:rPr>
              <a:t>pruniers (Europe), sisal, agrumes (pays chaud) </a:t>
            </a:r>
            <a:r>
              <a:rPr lang="fr-FR" b="0" dirty="0" err="1">
                <a:solidFill>
                  <a:srgbClr val="6600CC"/>
                </a:solidFill>
              </a:rPr>
              <a:t>etc</a:t>
            </a:r>
            <a:r>
              <a:rPr lang="fr-FR" b="0" dirty="0">
                <a:solidFill>
                  <a:srgbClr val="6600CC"/>
                </a:solidFill>
              </a:rPr>
              <a:t>) … </a:t>
            </a:r>
          </a:p>
          <a:p>
            <a:pPr defTabSz="912813"/>
            <a:endParaRPr lang="fr-FR" b="0" dirty="0">
              <a:solidFill>
                <a:srgbClr val="6600CC"/>
              </a:solidFill>
            </a:endParaRPr>
          </a:p>
          <a:p>
            <a:pPr defTabSz="912813"/>
            <a:r>
              <a:rPr lang="fr-FR" dirty="0">
                <a:solidFill>
                  <a:srgbClr val="6600CC"/>
                </a:solidFill>
              </a:rPr>
              <a:t>Les impacts environnementaux négatifs </a:t>
            </a:r>
            <a:endParaRPr lang="fr-FR" b="0" dirty="0">
              <a:solidFill>
                <a:srgbClr val="6600CC"/>
              </a:solidFill>
            </a:endParaRPr>
          </a:p>
          <a:p>
            <a:pPr defTabSz="912813">
              <a:buFontTx/>
              <a:buChar char="•"/>
            </a:pPr>
            <a:r>
              <a:rPr lang="fr-FR" b="0" dirty="0">
                <a:solidFill>
                  <a:srgbClr val="6600CC"/>
                </a:solidFill>
              </a:rPr>
              <a:t>Concentration des oiseaux prédateurs (dans certaines régions). </a:t>
            </a:r>
          </a:p>
          <a:p>
            <a:pPr defTabSz="912813">
              <a:buFontTx/>
              <a:buChar char="•"/>
            </a:pPr>
            <a:r>
              <a:rPr lang="fr-FR" b="0" dirty="0">
                <a:solidFill>
                  <a:srgbClr val="6600CC"/>
                </a:solidFill>
              </a:rPr>
              <a:t>Présence de serpents et autres animaux nuisibles ou dangereux (pays chauds).</a:t>
            </a:r>
          </a:p>
        </p:txBody>
      </p:sp>
      <p:pic>
        <p:nvPicPr>
          <p:cNvPr id="5" name="Picture 6" descr="bocage">
            <a:extLst>
              <a:ext uri="{FF2B5EF4-FFF2-40B4-BE49-F238E27FC236}">
                <a16:creationId xmlns:a16="http://schemas.microsoft.com/office/drawing/2014/main" id="{566747C3-09FE-45BB-BBA7-7A2F960260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556" y="1042841"/>
            <a:ext cx="12287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a:extLst>
              <a:ext uri="{FF2B5EF4-FFF2-40B4-BE49-F238E27FC236}">
                <a16:creationId xmlns:a16="http://schemas.microsoft.com/office/drawing/2014/main" id="{AD082A86-51B8-41BF-BE08-A7C67B15CDEE}"/>
              </a:ext>
            </a:extLst>
          </p:cNvPr>
          <p:cNvSpPr txBox="1">
            <a:spLocks noChangeArrowheads="1"/>
          </p:cNvSpPr>
          <p:nvPr/>
        </p:nvSpPr>
        <p:spPr bwMode="auto">
          <a:xfrm>
            <a:off x="5856768" y="1690541"/>
            <a:ext cx="1801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a:solidFill>
                  <a:srgbClr val="6600CC"/>
                </a:solidFill>
              </a:rPr>
              <a:t>Exemple de bocage </a:t>
            </a:r>
            <a:r>
              <a:rPr lang="fr-FR" sz="1200">
                <a:solidFill>
                  <a:srgbClr val="6600CC"/>
                </a:solidFill>
                <a:cs typeface="Arial" charset="0"/>
              </a:rPr>
              <a:t>→</a:t>
            </a:r>
          </a:p>
        </p:txBody>
      </p:sp>
    </p:spTree>
    <p:extLst>
      <p:ext uri="{BB962C8B-B14F-4D97-AF65-F5344CB8AC3E}">
        <p14:creationId xmlns:p14="http://schemas.microsoft.com/office/powerpoint/2010/main" val="3590448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1">
            <a:extLst>
              <a:ext uri="{FF2B5EF4-FFF2-40B4-BE49-F238E27FC236}">
                <a16:creationId xmlns:a16="http://schemas.microsoft.com/office/drawing/2014/main" id="{9ED89C4C-4B9E-4CC3-9DF4-4946CE2F28AA}"/>
              </a:ext>
            </a:extLst>
          </p:cNvPr>
          <p:cNvSpPr>
            <a:spLocks/>
          </p:cNvSpPr>
          <p:nvPr/>
        </p:nvSpPr>
        <p:spPr bwMode="auto">
          <a:xfrm>
            <a:off x="238088" y="585474"/>
            <a:ext cx="882173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2813"/>
            <a:r>
              <a:rPr lang="fr-FR" u="sng" dirty="0">
                <a:solidFill>
                  <a:srgbClr val="660066"/>
                </a:solidFill>
                <a:cs typeface="Arial" charset="0"/>
              </a:rPr>
              <a:t>Annexe : Replantation de haies vives (suite)</a:t>
            </a:r>
          </a:p>
          <a:p>
            <a:pPr defTabSz="912813"/>
            <a:endParaRPr lang="fr-FR" dirty="0"/>
          </a:p>
          <a:p>
            <a:pPr defTabSz="912813"/>
            <a:r>
              <a:rPr lang="fr-FR" dirty="0">
                <a:solidFill>
                  <a:srgbClr val="6600CC"/>
                </a:solidFill>
              </a:rPr>
              <a:t>Impacts (suite)</a:t>
            </a:r>
          </a:p>
          <a:p>
            <a:pPr defTabSz="912813"/>
            <a:r>
              <a:rPr lang="fr-FR" dirty="0">
                <a:solidFill>
                  <a:srgbClr val="6600CC"/>
                </a:solidFill>
              </a:rPr>
              <a:t>Impacts sur la productivité du bétail </a:t>
            </a:r>
            <a:endParaRPr lang="fr-FR" b="0" dirty="0">
              <a:solidFill>
                <a:srgbClr val="6600CC"/>
              </a:solidFill>
            </a:endParaRPr>
          </a:p>
          <a:p>
            <a:pPr defTabSz="912813">
              <a:buFontTx/>
              <a:buChar char="•"/>
            </a:pPr>
            <a:r>
              <a:rPr lang="fr-FR" b="0" dirty="0">
                <a:solidFill>
                  <a:srgbClr val="6600CC"/>
                </a:solidFill>
              </a:rPr>
              <a:t>Optimisation de la gestion des pâturages, donc une meilleure production de viande. </a:t>
            </a:r>
          </a:p>
          <a:p>
            <a:pPr defTabSz="912813">
              <a:buFontTx/>
              <a:buChar char="•"/>
            </a:pPr>
            <a:r>
              <a:rPr lang="fr-FR" b="0" dirty="0">
                <a:solidFill>
                  <a:srgbClr val="6600CC"/>
                </a:solidFill>
              </a:rPr>
              <a:t>Amélioration du confort des animaux de pâturage, avec un impact positif sur leur santé et leur croissance (la haie offre de l’ombre, de la nourriture au bétail etc.). </a:t>
            </a:r>
          </a:p>
          <a:p>
            <a:pPr defTabSz="912813">
              <a:buFontTx/>
              <a:buChar char="•"/>
            </a:pPr>
            <a:r>
              <a:rPr lang="fr-FR" b="0" dirty="0">
                <a:solidFill>
                  <a:srgbClr val="6600CC"/>
                </a:solidFill>
              </a:rPr>
              <a:t>Réduction des risques de conflits entre éleveurs et agriculteurs, mais la haie réduit légèrement les superficies en herbe ou des cultures.</a:t>
            </a:r>
          </a:p>
          <a:p>
            <a:pPr defTabSz="912813"/>
            <a:endParaRPr lang="fr-FR" b="0" dirty="0">
              <a:solidFill>
                <a:srgbClr val="660066"/>
              </a:solidFill>
              <a:latin typeface="Calibri" pitchFamily="34" charset="0"/>
            </a:endParaRPr>
          </a:p>
          <a:p>
            <a:pPr algn="just" defTabSz="912813"/>
            <a:r>
              <a:rPr lang="fr-FR" sz="1400" u="sng" dirty="0">
                <a:solidFill>
                  <a:srgbClr val="6600CC"/>
                </a:solidFill>
                <a:latin typeface="Calibri" pitchFamily="34" charset="0"/>
              </a:rPr>
              <a:t>Ampleur et conséquences de la destruction des haies et bocages</a:t>
            </a:r>
          </a:p>
          <a:p>
            <a:pPr algn="just" defTabSz="912813"/>
            <a:r>
              <a:rPr lang="fr-FR" sz="1400" b="0" dirty="0">
                <a:solidFill>
                  <a:srgbClr val="6600CC"/>
                </a:solidFill>
              </a:rPr>
              <a:t>La modernisation et l'intensification de l'agriculture _ le désir d’augmenter la taille des parcelles par soucis de rationalisation » _, la vulgarisation de l'emploi de la tronçonneuse, le manque de considération pour le patrimoine paysager ont entraîné partout en Europe une importante régression des bocages depuis le début des années cinquante. En France, 600.000 km de haies ont été arrachées entre les années soixante et quatre-vingt dix, soit la moitié du linéaire de notre pays (Baudry, 2003), et cela malgré les conséquences déjà bien connues à cette époque (érosion des sols, pollution des cours d'eau par les pesticides d'origine agricole, inondations, etc.). Depuis, un mouvement se dessine pour replanter les haies arrachées lors des remembrements passés. </a:t>
            </a:r>
            <a:r>
              <a:rPr lang="fr-FR" sz="1200" b="0" dirty="0">
                <a:solidFill>
                  <a:srgbClr val="6600CC"/>
                </a:solidFill>
              </a:rPr>
              <a:t>Source: </a:t>
            </a:r>
            <a:r>
              <a:rPr lang="fr-FR" sz="1200" b="0" dirty="0">
                <a:hlinkClick r:id="rId2"/>
              </a:rPr>
              <a:t>http://www.haiesvives.org/html/la%20haie%20champetre/haie_champetre.htm</a:t>
            </a:r>
            <a:r>
              <a:rPr lang="fr-FR" sz="1200" b="0" dirty="0"/>
              <a:t> </a:t>
            </a:r>
          </a:p>
        </p:txBody>
      </p:sp>
      <p:sp>
        <p:nvSpPr>
          <p:cNvPr id="5" name="Espace réservé du numéro de diapositive 1">
            <a:extLst>
              <a:ext uri="{FF2B5EF4-FFF2-40B4-BE49-F238E27FC236}">
                <a16:creationId xmlns:a16="http://schemas.microsoft.com/office/drawing/2014/main" id="{D4359225-651D-44C1-B042-84197235CA9F}"/>
              </a:ext>
            </a:extLst>
          </p:cNvPr>
          <p:cNvSpPr txBox="1">
            <a:spLocks noGrp="1"/>
          </p:cNvSpPr>
          <p:nvPr/>
        </p:nvSpPr>
        <p:spPr>
          <a:xfrm>
            <a:off x="11063214" y="5519073"/>
            <a:ext cx="457200" cy="276225"/>
          </a:xfrm>
          <a:prstGeom prst="rect">
            <a:avLst/>
          </a:prstGeom>
          <a:noFill/>
        </p:spPr>
        <p:txBody>
          <a:bodyPr anchor="ctr"/>
          <a:lstStyle/>
          <a:p>
            <a:pPr algn="r" fontAlgn="auto">
              <a:spcBef>
                <a:spcPts val="0"/>
              </a:spcBef>
              <a:spcAft>
                <a:spcPts val="0"/>
              </a:spcAft>
              <a:defRPr/>
            </a:pPr>
            <a:fld id="{63437B22-7BC9-4AE0-866C-161E44A55729}" type="slidenum">
              <a:rPr lang="fr-FR" sz="1200" b="0">
                <a:solidFill>
                  <a:schemeClr val="tx1">
                    <a:tint val="75000"/>
                  </a:schemeClr>
                </a:solidFill>
                <a:latin typeface="Times New Roman" pitchFamily="18" charset="0"/>
              </a:rPr>
              <a:pPr algn="r" fontAlgn="auto">
                <a:spcBef>
                  <a:spcPts val="0"/>
                </a:spcBef>
                <a:spcAft>
                  <a:spcPts val="0"/>
                </a:spcAft>
                <a:defRPr/>
              </a:pPr>
              <a:t>69</a:t>
            </a:fld>
            <a:endParaRPr lang="fr-FR" sz="1200" b="0" dirty="0">
              <a:solidFill>
                <a:schemeClr val="tx1">
                  <a:tint val="75000"/>
                </a:schemeClr>
              </a:solidFill>
              <a:latin typeface="Times New Roman" pitchFamily="18" charset="0"/>
            </a:endParaRPr>
          </a:p>
        </p:txBody>
      </p:sp>
      <p:pic>
        <p:nvPicPr>
          <p:cNvPr id="7" name="Picture 6" descr="haie-bocage-03">
            <a:extLst>
              <a:ext uri="{FF2B5EF4-FFF2-40B4-BE49-F238E27FC236}">
                <a16:creationId xmlns:a16="http://schemas.microsoft.com/office/drawing/2014/main" id="{C87A1F05-A5BC-4A02-A5A2-BB95282745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14643"/>
            <a:ext cx="20161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remembrement">
            <a:extLst>
              <a:ext uri="{FF2B5EF4-FFF2-40B4-BE49-F238E27FC236}">
                <a16:creationId xmlns:a16="http://schemas.microsoft.com/office/drawing/2014/main" id="{8339124F-BE3D-4A2F-88D5-CE5BC8BC4E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7526" y="748193"/>
            <a:ext cx="151288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a:extLst>
              <a:ext uri="{FF2B5EF4-FFF2-40B4-BE49-F238E27FC236}">
                <a16:creationId xmlns:a16="http://schemas.microsoft.com/office/drawing/2014/main" id="{E6347DD8-B3B9-412B-A774-28DD2F210632}"/>
              </a:ext>
            </a:extLst>
          </p:cNvPr>
          <p:cNvSpPr txBox="1">
            <a:spLocks noChangeArrowheads="1"/>
          </p:cNvSpPr>
          <p:nvPr/>
        </p:nvSpPr>
        <p:spPr bwMode="auto">
          <a:xfrm>
            <a:off x="9663112" y="1757843"/>
            <a:ext cx="22172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ctr" eaLnBrk="1" hangingPunct="1"/>
            <a:r>
              <a:rPr lang="fr-FR" sz="1200" dirty="0">
                <a:solidFill>
                  <a:srgbClr val="6600CC"/>
                </a:solidFill>
              </a:rPr>
              <a:t>Résultat du remembrement </a:t>
            </a:r>
            <a:endParaRPr lang="fr-FR" sz="1200" dirty="0">
              <a:solidFill>
                <a:srgbClr val="6600CC"/>
              </a:solidFill>
              <a:cs typeface="Arial" charset="0"/>
            </a:endParaRPr>
          </a:p>
          <a:p>
            <a:pPr algn="ctr" eaLnBrk="1" hangingPunct="1"/>
            <a:r>
              <a:rPr lang="fr-FR" sz="1200" dirty="0">
                <a:solidFill>
                  <a:srgbClr val="6600CC"/>
                </a:solidFill>
                <a:cs typeface="Arial" charset="0"/>
              </a:rPr>
              <a:t>(arrachage des haies)</a:t>
            </a:r>
          </a:p>
        </p:txBody>
      </p:sp>
    </p:spTree>
    <p:extLst>
      <p:ext uri="{BB962C8B-B14F-4D97-AF65-F5344CB8AC3E}">
        <p14:creationId xmlns:p14="http://schemas.microsoft.com/office/powerpoint/2010/main" val="96353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1E79D390-1423-4210-830C-07616B4E06AF}"/>
              </a:ext>
            </a:extLst>
          </p:cNvPr>
          <p:cNvSpPr txBox="1">
            <a:spLocks noChangeArrowheads="1"/>
          </p:cNvSpPr>
          <p:nvPr/>
        </p:nvSpPr>
        <p:spPr bwMode="auto">
          <a:xfrm>
            <a:off x="157347" y="168570"/>
            <a:ext cx="1145340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2000" u="sng" dirty="0">
                <a:solidFill>
                  <a:srgbClr val="FF0000"/>
                </a:solidFill>
              </a:rPr>
              <a:t>Principaux moteurs actuels de la déforestation (suite)</a:t>
            </a:r>
          </a:p>
          <a:p>
            <a:pPr eaLnBrk="1" hangingPunct="1"/>
            <a:endParaRPr lang="fr-FR" sz="2000" b="0" dirty="0">
              <a:solidFill>
                <a:srgbClr val="FF0000"/>
              </a:solidFill>
            </a:endParaRPr>
          </a:p>
          <a:p>
            <a:pPr algn="just" eaLnBrk="1" hangingPunct="1">
              <a:buFont typeface="Arial" charset="0"/>
              <a:buChar char="•"/>
            </a:pPr>
            <a:r>
              <a:rPr lang="fr-FR" sz="2000" b="0" i="1" dirty="0">
                <a:solidFill>
                  <a:srgbClr val="FF0000"/>
                </a:solidFill>
              </a:rPr>
              <a:t> Agrobusiness rentable </a:t>
            </a:r>
            <a:r>
              <a:rPr lang="fr-FR" sz="2000" b="0" dirty="0">
                <a:solidFill>
                  <a:srgbClr val="FF0000"/>
                </a:solidFill>
              </a:rPr>
              <a:t>(source de devises pour les pays pauvres) : a) monocultures d’exportation (céréales _ soja … _, huiles _ de palme … _, bois, papier, biocarburants…), b) élevages (bovins …) pour l’exportation.</a:t>
            </a:r>
          </a:p>
          <a:p>
            <a:pPr algn="just" eaLnBrk="1" hangingPunct="1">
              <a:buFontTx/>
              <a:buChar char="•"/>
            </a:pPr>
            <a:r>
              <a:rPr lang="fr-FR" sz="2000" b="0" i="1" dirty="0">
                <a:solidFill>
                  <a:srgbClr val="FF0000"/>
                </a:solidFill>
              </a:rPr>
              <a:t> Coupe de bois de rapport, d’œuvre </a:t>
            </a:r>
            <a:r>
              <a:rPr lang="fr-FR" sz="2000" b="0" dirty="0">
                <a:solidFill>
                  <a:srgbClr val="FF0000"/>
                </a:solidFill>
              </a:rPr>
              <a:t>(bois précieux …), non durable.</a:t>
            </a:r>
          </a:p>
          <a:p>
            <a:pPr algn="just" eaLnBrk="1" hangingPunct="1">
              <a:buFontTx/>
              <a:buChar char="•"/>
            </a:pPr>
            <a:r>
              <a:rPr lang="fr-FR" sz="2000" b="0" i="1" dirty="0">
                <a:solidFill>
                  <a:srgbClr val="FF0000"/>
                </a:solidFill>
              </a:rPr>
              <a:t> Industries extractives </a:t>
            </a:r>
            <a:r>
              <a:rPr lang="fr-FR" sz="2000" b="0" dirty="0">
                <a:solidFill>
                  <a:srgbClr val="FF0000"/>
                </a:solidFill>
              </a:rPr>
              <a:t>(mines …).</a:t>
            </a:r>
          </a:p>
          <a:p>
            <a:pPr algn="just" eaLnBrk="1" hangingPunct="1">
              <a:buFont typeface="Arial" charset="0"/>
              <a:buChar char="•"/>
            </a:pPr>
            <a:r>
              <a:rPr lang="fr-FR" sz="2000" b="0" dirty="0">
                <a:solidFill>
                  <a:srgbClr val="6600CC"/>
                </a:solidFill>
              </a:rPr>
              <a:t> Mais aussi … : </a:t>
            </a:r>
            <a:r>
              <a:rPr lang="fr-FR" sz="1600" b="0" dirty="0">
                <a:solidFill>
                  <a:srgbClr val="FF0000"/>
                </a:solidFill>
                <a:sym typeface="Wingdings" pitchFamily="2" charset="2"/>
              </a:rPr>
              <a:t></a:t>
            </a:r>
            <a:r>
              <a:rPr lang="fr-FR" sz="2000" b="0" dirty="0">
                <a:solidFill>
                  <a:srgbClr val="FF0000"/>
                </a:solidFill>
              </a:rPr>
              <a:t>Absence d’autorité (de l’état …).</a:t>
            </a:r>
            <a:endParaRPr lang="fr-FR" sz="2000" b="0" dirty="0">
              <a:solidFill>
                <a:srgbClr val="6600CC"/>
              </a:solidFill>
            </a:endParaRPr>
          </a:p>
          <a:p>
            <a:pPr algn="just" eaLnBrk="1" hangingPunct="1">
              <a:buFontTx/>
              <a:buChar char="•"/>
            </a:pPr>
            <a:r>
              <a:rPr lang="fr-FR" sz="2000" b="0" i="1" dirty="0">
                <a:solidFill>
                  <a:srgbClr val="FF0000"/>
                </a:solidFill>
              </a:rPr>
              <a:t> Corruption et absence de volonté </a:t>
            </a:r>
            <a:r>
              <a:rPr lang="fr-FR" sz="2000" b="0" dirty="0">
                <a:solidFill>
                  <a:srgbClr val="FF0000"/>
                </a:solidFill>
              </a:rPr>
              <a:t>politique (mauvaise gouvernance),</a:t>
            </a:r>
          </a:p>
          <a:p>
            <a:pPr algn="just" eaLnBrk="1" hangingPunct="1">
              <a:buFontTx/>
              <a:buChar char="•"/>
            </a:pPr>
            <a:r>
              <a:rPr lang="fr-FR" sz="2000" b="0" i="1" dirty="0">
                <a:solidFill>
                  <a:srgbClr val="FF0000"/>
                </a:solidFill>
              </a:rPr>
              <a:t> Logiques financières du profit maximum, indifférentes aux conséquences sociales et environnementales de la déforestation, dont</a:t>
            </a:r>
            <a:r>
              <a:rPr lang="fr-FR" sz="2000" b="0" dirty="0">
                <a:solidFill>
                  <a:srgbClr val="FF0000"/>
                </a:solidFill>
              </a:rPr>
              <a:t> a) le réchauffement climatique, b) la perte de biodiversité…</a:t>
            </a:r>
          </a:p>
          <a:p>
            <a:pPr algn="just" eaLnBrk="1" hangingPunct="1">
              <a:buFontTx/>
              <a:buChar char="•"/>
            </a:pPr>
            <a:r>
              <a:rPr lang="fr-FR" sz="2000" b="0" i="1" dirty="0">
                <a:solidFill>
                  <a:srgbClr val="FF0000"/>
                </a:solidFill>
              </a:rPr>
              <a:t> Ignorance (ou aveuglement) sur les conséquences de la déforestation </a:t>
            </a:r>
            <a:r>
              <a:rPr lang="fr-FR" sz="2000" b="0" dirty="0">
                <a:solidFill>
                  <a:srgbClr val="FF0000"/>
                </a:solidFill>
              </a:rPr>
              <a:t>(voir pages suivantes).</a:t>
            </a:r>
          </a:p>
        </p:txBody>
      </p:sp>
    </p:spTree>
    <p:extLst>
      <p:ext uri="{BB962C8B-B14F-4D97-AF65-F5344CB8AC3E}">
        <p14:creationId xmlns:p14="http://schemas.microsoft.com/office/powerpoint/2010/main" val="1579055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1">
            <a:extLst>
              <a:ext uri="{FF2B5EF4-FFF2-40B4-BE49-F238E27FC236}">
                <a16:creationId xmlns:a16="http://schemas.microsoft.com/office/drawing/2014/main" id="{7A823CEA-D295-4CBB-91E1-BDC32AFDBCAF}"/>
              </a:ext>
            </a:extLst>
          </p:cNvPr>
          <p:cNvSpPr>
            <a:spLocks/>
          </p:cNvSpPr>
          <p:nvPr/>
        </p:nvSpPr>
        <p:spPr bwMode="auto">
          <a:xfrm>
            <a:off x="349509" y="0"/>
            <a:ext cx="88217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2813"/>
            <a:r>
              <a:rPr lang="fr-FR" u="sng" dirty="0">
                <a:solidFill>
                  <a:srgbClr val="660066"/>
                </a:solidFill>
                <a:cs typeface="Arial" charset="0"/>
              </a:rPr>
              <a:t>Annexe : Replantation de haies vives (suite)</a:t>
            </a:r>
          </a:p>
          <a:p>
            <a:pPr defTabSz="912813"/>
            <a:endParaRPr lang="fr-FR" dirty="0"/>
          </a:p>
          <a:p>
            <a:pPr defTabSz="912813"/>
            <a:r>
              <a:rPr lang="fr-FR" dirty="0">
                <a:solidFill>
                  <a:srgbClr val="6600CC"/>
                </a:solidFill>
              </a:rPr>
              <a:t>Plantation de haies (techniques de) :</a:t>
            </a:r>
          </a:p>
        </p:txBody>
      </p:sp>
      <p:sp>
        <p:nvSpPr>
          <p:cNvPr id="5" name="Rectangle 8">
            <a:extLst>
              <a:ext uri="{FF2B5EF4-FFF2-40B4-BE49-F238E27FC236}">
                <a16:creationId xmlns:a16="http://schemas.microsoft.com/office/drawing/2014/main" id="{62CDEB15-0A05-4FF5-BA86-25D9140940CD}"/>
              </a:ext>
            </a:extLst>
          </p:cNvPr>
          <p:cNvSpPr>
            <a:spLocks noChangeArrowheads="1"/>
          </p:cNvSpPr>
          <p:nvPr/>
        </p:nvSpPr>
        <p:spPr bwMode="auto">
          <a:xfrm>
            <a:off x="170121" y="177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endParaRPr lang="fr-FR"/>
          </a:p>
        </p:txBody>
      </p:sp>
      <p:pic>
        <p:nvPicPr>
          <p:cNvPr id="7" name="Picture 7">
            <a:extLst>
              <a:ext uri="{FF2B5EF4-FFF2-40B4-BE49-F238E27FC236}">
                <a16:creationId xmlns:a16="http://schemas.microsoft.com/office/drawing/2014/main" id="{49434CA0-1EE8-44EC-A105-BCA6EC1B48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2396" y="936625"/>
            <a:ext cx="57435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a:extLst>
              <a:ext uri="{FF2B5EF4-FFF2-40B4-BE49-F238E27FC236}">
                <a16:creationId xmlns:a16="http://schemas.microsoft.com/office/drawing/2014/main" id="{1FC89A88-8A71-47AE-AA3B-EED2174A31CF}"/>
              </a:ext>
            </a:extLst>
          </p:cNvPr>
          <p:cNvSpPr>
            <a:spLocks noChangeArrowheads="1"/>
          </p:cNvSpPr>
          <p:nvPr/>
        </p:nvSpPr>
        <p:spPr bwMode="auto">
          <a:xfrm>
            <a:off x="2919671" y="4938712"/>
            <a:ext cx="361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defTabSz="912813" eaLnBrk="0" hangingPunct="0"/>
            <a:r>
              <a:rPr lang="fr-FR" sz="1200" b="0">
                <a:solidFill>
                  <a:srgbClr val="6600CC"/>
                </a:solidFill>
                <a:ea typeface="Times New Roman" pitchFamily="18" charset="0"/>
                <a:cs typeface="Arial" charset="0"/>
              </a:rPr>
              <a:t>Exemple de haie à 3 niveaux</a:t>
            </a:r>
          </a:p>
          <a:p>
            <a:pPr algn="ctr" defTabSz="912813" eaLnBrk="0" hangingPunct="0"/>
            <a:r>
              <a:rPr lang="fr-FR" sz="1200" b="0">
                <a:solidFill>
                  <a:srgbClr val="6600CC"/>
                </a:solidFill>
                <a:ea typeface="Times New Roman" pitchFamily="18" charset="0"/>
                <a:cs typeface="Arial" charset="0"/>
              </a:rPr>
              <a:t>(source « Planter des Haies », Dominique Soltner).</a:t>
            </a:r>
          </a:p>
        </p:txBody>
      </p:sp>
    </p:spTree>
    <p:extLst>
      <p:ext uri="{BB962C8B-B14F-4D97-AF65-F5344CB8AC3E}">
        <p14:creationId xmlns:p14="http://schemas.microsoft.com/office/powerpoint/2010/main" val="33675521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1">
            <a:extLst>
              <a:ext uri="{FF2B5EF4-FFF2-40B4-BE49-F238E27FC236}">
                <a16:creationId xmlns:a16="http://schemas.microsoft.com/office/drawing/2014/main" id="{ED4BA292-D58B-4D1E-B2F8-C5A63B4A1BBA}"/>
              </a:ext>
            </a:extLst>
          </p:cNvPr>
          <p:cNvSpPr>
            <a:spLocks/>
          </p:cNvSpPr>
          <p:nvPr/>
        </p:nvSpPr>
        <p:spPr bwMode="auto">
          <a:xfrm>
            <a:off x="264448" y="127480"/>
            <a:ext cx="88217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2813"/>
            <a:r>
              <a:rPr lang="fr-FR" u="sng" dirty="0">
                <a:solidFill>
                  <a:srgbClr val="660066"/>
                </a:solidFill>
                <a:cs typeface="Arial" charset="0"/>
              </a:rPr>
              <a:t>Annexe : Replantation de haies vives (suite)</a:t>
            </a:r>
          </a:p>
          <a:p>
            <a:pPr defTabSz="912813"/>
            <a:endParaRPr lang="fr-FR" dirty="0"/>
          </a:p>
          <a:p>
            <a:pPr defTabSz="912813"/>
            <a:r>
              <a:rPr lang="fr-FR" dirty="0">
                <a:solidFill>
                  <a:srgbClr val="6600CC"/>
                </a:solidFill>
              </a:rPr>
              <a:t>Plantation de haies (techniques de) :</a:t>
            </a:r>
          </a:p>
        </p:txBody>
      </p:sp>
      <p:sp>
        <p:nvSpPr>
          <p:cNvPr id="5" name="Rectangle 7">
            <a:extLst>
              <a:ext uri="{FF2B5EF4-FFF2-40B4-BE49-F238E27FC236}">
                <a16:creationId xmlns:a16="http://schemas.microsoft.com/office/drawing/2014/main" id="{D7BD18F1-5468-4F68-B31A-69D90B98BF1A}"/>
              </a:ext>
            </a:extLst>
          </p:cNvPr>
          <p:cNvSpPr>
            <a:spLocks noChangeArrowheads="1"/>
          </p:cNvSpPr>
          <p:nvPr/>
        </p:nvSpPr>
        <p:spPr bwMode="auto">
          <a:xfrm>
            <a:off x="85060" y="30528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endParaRPr lang="fr-FR"/>
          </a:p>
        </p:txBody>
      </p:sp>
      <p:sp>
        <p:nvSpPr>
          <p:cNvPr id="7" name="Rectangle 11">
            <a:extLst>
              <a:ext uri="{FF2B5EF4-FFF2-40B4-BE49-F238E27FC236}">
                <a16:creationId xmlns:a16="http://schemas.microsoft.com/office/drawing/2014/main" id="{27FBDAFB-0537-4CA3-AAF9-1E7CC66D5695}"/>
              </a:ext>
            </a:extLst>
          </p:cNvPr>
          <p:cNvSpPr>
            <a:spLocks noChangeArrowheads="1"/>
          </p:cNvSpPr>
          <p:nvPr/>
        </p:nvSpPr>
        <p:spPr bwMode="auto">
          <a:xfrm>
            <a:off x="85060" y="1357792"/>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endParaRPr lang="fr-FR"/>
          </a:p>
        </p:txBody>
      </p:sp>
      <p:pic>
        <p:nvPicPr>
          <p:cNvPr id="9" name="Picture 10">
            <a:extLst>
              <a:ext uri="{FF2B5EF4-FFF2-40B4-BE49-F238E27FC236}">
                <a16:creationId xmlns:a16="http://schemas.microsoft.com/office/drawing/2014/main" id="{BCD6E40A-9402-47D6-8D46-3B7A9D874A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973" y="1135542"/>
            <a:ext cx="57626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a:extLst>
              <a:ext uri="{FF2B5EF4-FFF2-40B4-BE49-F238E27FC236}">
                <a16:creationId xmlns:a16="http://schemas.microsoft.com/office/drawing/2014/main" id="{3DE30446-6475-4867-BCD3-E4C1FF132E17}"/>
              </a:ext>
            </a:extLst>
          </p:cNvPr>
          <p:cNvSpPr>
            <a:spLocks noChangeArrowheads="1"/>
          </p:cNvSpPr>
          <p:nvPr/>
        </p:nvSpPr>
        <p:spPr bwMode="auto">
          <a:xfrm>
            <a:off x="2394873" y="3281842"/>
            <a:ext cx="45767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defTabSz="912813" eaLnBrk="0" hangingPunct="0"/>
            <a:r>
              <a:rPr lang="fr-FR" sz="1200" b="0">
                <a:solidFill>
                  <a:srgbClr val="6600CC"/>
                </a:solidFill>
                <a:ea typeface="Times New Roman" pitchFamily="18" charset="0"/>
                <a:cs typeface="Arial" charset="0"/>
              </a:rPr>
              <a:t>Source du schéma : « Planter des Haies » de Dominique Soltner.</a:t>
            </a:r>
          </a:p>
        </p:txBody>
      </p:sp>
      <p:sp>
        <p:nvSpPr>
          <p:cNvPr id="13" name="Rectangle 14">
            <a:extLst>
              <a:ext uri="{FF2B5EF4-FFF2-40B4-BE49-F238E27FC236}">
                <a16:creationId xmlns:a16="http://schemas.microsoft.com/office/drawing/2014/main" id="{30D14A6E-2054-4E0F-9F8B-62E1BFF3AC38}"/>
              </a:ext>
            </a:extLst>
          </p:cNvPr>
          <p:cNvSpPr>
            <a:spLocks noChangeArrowheads="1"/>
          </p:cNvSpPr>
          <p:nvPr/>
        </p:nvSpPr>
        <p:spPr bwMode="auto">
          <a:xfrm>
            <a:off x="85060" y="120063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endParaRPr lang="fr-FR"/>
          </a:p>
        </p:txBody>
      </p:sp>
      <p:pic>
        <p:nvPicPr>
          <p:cNvPr id="15" name="Picture 13">
            <a:extLst>
              <a:ext uri="{FF2B5EF4-FFF2-40B4-BE49-F238E27FC236}">
                <a16:creationId xmlns:a16="http://schemas.microsoft.com/office/drawing/2014/main" id="{91F60682-9CCE-46FB-AA0F-88E484855B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6110" y="3656492"/>
            <a:ext cx="3889375"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5">
            <a:extLst>
              <a:ext uri="{FF2B5EF4-FFF2-40B4-BE49-F238E27FC236}">
                <a16:creationId xmlns:a16="http://schemas.microsoft.com/office/drawing/2014/main" id="{4DCEB416-65E3-4CCA-B2D3-CE1828E2B86A}"/>
              </a:ext>
            </a:extLst>
          </p:cNvPr>
          <p:cNvSpPr>
            <a:spLocks noChangeArrowheads="1"/>
          </p:cNvSpPr>
          <p:nvPr/>
        </p:nvSpPr>
        <p:spPr bwMode="auto">
          <a:xfrm>
            <a:off x="6009610" y="4845530"/>
            <a:ext cx="1925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defTabSz="912813" eaLnBrk="0" hangingPunct="0"/>
            <a:r>
              <a:rPr lang="fr-FR" sz="1200" b="0">
                <a:solidFill>
                  <a:srgbClr val="6600CC"/>
                </a:solidFill>
                <a:ea typeface="Times New Roman" pitchFamily="18" charset="0"/>
                <a:cs typeface="Arial" charset="0"/>
              </a:rPr>
              <a:t>← Compostage </a:t>
            </a:r>
          </a:p>
          <a:p>
            <a:pPr algn="ctr" defTabSz="912813" eaLnBrk="0" hangingPunct="0"/>
            <a:r>
              <a:rPr lang="fr-FR" sz="1200" b="0">
                <a:solidFill>
                  <a:srgbClr val="6600CC"/>
                </a:solidFill>
                <a:ea typeface="Times New Roman" pitchFamily="18" charset="0"/>
                <a:cs typeface="Arial" charset="0"/>
              </a:rPr>
              <a:t>(source photo D. Soltner).</a:t>
            </a:r>
          </a:p>
        </p:txBody>
      </p:sp>
    </p:spTree>
    <p:extLst>
      <p:ext uri="{BB962C8B-B14F-4D97-AF65-F5344CB8AC3E}">
        <p14:creationId xmlns:p14="http://schemas.microsoft.com/office/powerpoint/2010/main" val="11579588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CFFDE4DD-F55D-44AA-9122-FCE698D123AB}"/>
              </a:ext>
            </a:extLst>
          </p:cNvPr>
          <p:cNvSpPr>
            <a:spLocks noChangeArrowheads="1"/>
          </p:cNvSpPr>
          <p:nvPr/>
        </p:nvSpPr>
        <p:spPr bwMode="auto">
          <a:xfrm>
            <a:off x="53162" y="32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endParaRPr lang="fr-FR"/>
          </a:p>
        </p:txBody>
      </p:sp>
      <p:sp>
        <p:nvSpPr>
          <p:cNvPr id="5" name="Espace réservé du contenu 1">
            <a:extLst>
              <a:ext uri="{FF2B5EF4-FFF2-40B4-BE49-F238E27FC236}">
                <a16:creationId xmlns:a16="http://schemas.microsoft.com/office/drawing/2014/main" id="{40E2638E-4880-4EA3-8E97-419810DC9B2E}"/>
              </a:ext>
            </a:extLst>
          </p:cNvPr>
          <p:cNvSpPr>
            <a:spLocks/>
          </p:cNvSpPr>
          <p:nvPr/>
        </p:nvSpPr>
        <p:spPr bwMode="auto">
          <a:xfrm>
            <a:off x="375425" y="0"/>
            <a:ext cx="88217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2813"/>
            <a:r>
              <a:rPr lang="fr-FR" u="sng" dirty="0">
                <a:solidFill>
                  <a:srgbClr val="660066"/>
                </a:solidFill>
                <a:cs typeface="Arial" charset="0"/>
              </a:rPr>
              <a:t>Annexe: Replantation de haies vives (suite)</a:t>
            </a:r>
          </a:p>
          <a:p>
            <a:pPr defTabSz="912813"/>
            <a:r>
              <a:rPr lang="fr-FR" dirty="0">
                <a:solidFill>
                  <a:srgbClr val="6600CC"/>
                </a:solidFill>
              </a:rPr>
              <a:t>Haies en zones tropicale :</a:t>
            </a:r>
          </a:p>
        </p:txBody>
      </p:sp>
      <p:sp>
        <p:nvSpPr>
          <p:cNvPr id="7" name="Rectangle 8">
            <a:extLst>
              <a:ext uri="{FF2B5EF4-FFF2-40B4-BE49-F238E27FC236}">
                <a16:creationId xmlns:a16="http://schemas.microsoft.com/office/drawing/2014/main" id="{0839F76B-880F-4318-8F75-F4F08F793236}"/>
              </a:ext>
            </a:extLst>
          </p:cNvPr>
          <p:cNvSpPr>
            <a:spLocks noChangeArrowheads="1"/>
          </p:cNvSpPr>
          <p:nvPr/>
        </p:nvSpPr>
        <p:spPr bwMode="auto">
          <a:xfrm>
            <a:off x="377012" y="720725"/>
            <a:ext cx="6380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eaLnBrk="0" hangingPunct="0"/>
            <a:r>
              <a:rPr lang="fr-FR" sz="1200">
                <a:solidFill>
                  <a:srgbClr val="6600CC"/>
                </a:solidFill>
                <a:ea typeface="Times New Roman" pitchFamily="18" charset="0"/>
                <a:cs typeface="Arial" charset="0"/>
              </a:rPr>
              <a:t>La FAO propose les espèces suivantes, pour les haies d’épineux en région tropicale :</a:t>
            </a:r>
            <a:endParaRPr lang="fr-FR">
              <a:solidFill>
                <a:srgbClr val="6600CC"/>
              </a:solidFill>
              <a:ea typeface="Times New Roman" pitchFamily="18" charset="0"/>
              <a:cs typeface="Arial" charset="0"/>
            </a:endParaRPr>
          </a:p>
        </p:txBody>
      </p:sp>
      <p:graphicFrame>
        <p:nvGraphicFramePr>
          <p:cNvPr id="9" name="Group 343">
            <a:extLst>
              <a:ext uri="{FF2B5EF4-FFF2-40B4-BE49-F238E27FC236}">
                <a16:creationId xmlns:a16="http://schemas.microsoft.com/office/drawing/2014/main" id="{07A918A6-61FC-43C1-B899-745C71C0FBF1}"/>
              </a:ext>
            </a:extLst>
          </p:cNvPr>
          <p:cNvGraphicFramePr>
            <a:graphicFrameLocks noGrp="1"/>
          </p:cNvGraphicFramePr>
          <p:nvPr>
            <p:extLst>
              <p:ext uri="{D42A27DB-BD31-4B8C-83A1-F6EECF244321}">
                <p14:modId xmlns:p14="http://schemas.microsoft.com/office/powerpoint/2010/main" val="227267852"/>
              </p:ext>
            </p:extLst>
          </p:nvPr>
        </p:nvGraphicFramePr>
        <p:xfrm>
          <a:off x="303987" y="1008063"/>
          <a:ext cx="8642350" cy="4408494"/>
        </p:xfrm>
        <a:graphic>
          <a:graphicData uri="http://schemas.openxmlformats.org/drawingml/2006/table">
            <a:tbl>
              <a:tblPr/>
              <a:tblGrid>
                <a:gridCol w="1873250">
                  <a:extLst>
                    <a:ext uri="{9D8B030D-6E8A-4147-A177-3AD203B41FA5}">
                      <a16:colId xmlns:a16="http://schemas.microsoft.com/office/drawing/2014/main" val="20000"/>
                    </a:ext>
                  </a:extLst>
                </a:gridCol>
                <a:gridCol w="2303463">
                  <a:extLst>
                    <a:ext uri="{9D8B030D-6E8A-4147-A177-3AD203B41FA5}">
                      <a16:colId xmlns:a16="http://schemas.microsoft.com/office/drawing/2014/main" val="20001"/>
                    </a:ext>
                  </a:extLst>
                </a:gridCol>
                <a:gridCol w="2160587">
                  <a:extLst>
                    <a:ext uri="{9D8B030D-6E8A-4147-A177-3AD203B41FA5}">
                      <a16:colId xmlns:a16="http://schemas.microsoft.com/office/drawing/2014/main" val="20002"/>
                    </a:ext>
                  </a:extLst>
                </a:gridCol>
                <a:gridCol w="2305050">
                  <a:extLst>
                    <a:ext uri="{9D8B030D-6E8A-4147-A177-3AD203B41FA5}">
                      <a16:colId xmlns:a16="http://schemas.microsoft.com/office/drawing/2014/main" val="20003"/>
                    </a:ext>
                  </a:extLst>
                </a:gridCol>
              </a:tblGrid>
              <a:tr h="288924">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Espèces</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Pluviométrie   400 - 700 mm</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Pluviométrie  700 - 1000 mm</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Pluviométrie  1000 - 1300 mm</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Arial" charset="0"/>
                          <a:ea typeface="Times New Roman" pitchFamily="18" charset="0"/>
                          <a:cs typeface="Arial" charset="0"/>
                        </a:rPr>
                        <a:t>Acacia mellifera</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Arial" charset="0"/>
                          <a:ea typeface="Times New Roman" pitchFamily="18" charset="0"/>
                          <a:cs typeface="Arial" charset="0"/>
                        </a:rPr>
                        <a:t>Acacia nilotica</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Arial" charset="0"/>
                          <a:ea typeface="Times New Roman" pitchFamily="18" charset="0"/>
                          <a:cs typeface="Arial" charset="0"/>
                        </a:rPr>
                        <a:t>Acacia senegal</a:t>
                      </a: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Arial" charset="0"/>
                          <a:ea typeface="Times New Roman" pitchFamily="18" charset="0"/>
                          <a:cs typeface="Arial" charset="0"/>
                        </a:rPr>
                        <a:t>Agave sisalana</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33FF33"/>
                    </a:solidFill>
                  </a:tcPr>
                </a:tc>
                <a:extLst>
                  <a:ext uri="{0D108BD9-81ED-4DB2-BD59-A6C34878D82A}">
                    <a16:rowId xmlns:a16="http://schemas.microsoft.com/office/drawing/2014/main" val="10004"/>
                  </a:ext>
                </a:extLst>
              </a:tr>
              <a:tr h="27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Arial" charset="0"/>
                          <a:ea typeface="Times New Roman" pitchFamily="18" charset="0"/>
                          <a:cs typeface="Arial" charset="0"/>
                        </a:rPr>
                        <a:t>Bauhinia rufescens</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33FF33"/>
                    </a:solidFill>
                  </a:tcPr>
                </a:tc>
                <a:extLst>
                  <a:ext uri="{0D108BD9-81ED-4DB2-BD59-A6C34878D82A}">
                    <a16:rowId xmlns:a16="http://schemas.microsoft.com/office/drawing/2014/main" val="10005"/>
                  </a:ext>
                </a:extLst>
              </a:tr>
              <a:tr h="27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Arial" charset="0"/>
                          <a:ea typeface="Times New Roman" pitchFamily="18" charset="0"/>
                          <a:cs typeface="Arial" charset="0"/>
                        </a:rPr>
                        <a:t>Citrus lemon</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33FF33"/>
                    </a:solidFill>
                  </a:tcPr>
                </a:tc>
                <a:extLst>
                  <a:ext uri="{0D108BD9-81ED-4DB2-BD59-A6C34878D82A}">
                    <a16:rowId xmlns:a16="http://schemas.microsoft.com/office/drawing/2014/main" val="10006"/>
                  </a:ext>
                </a:extLst>
              </a:tr>
              <a:tr h="27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Arial" charset="0"/>
                          <a:ea typeface="Times New Roman" pitchFamily="18" charset="0"/>
                          <a:cs typeface="Arial" charset="0"/>
                        </a:rPr>
                        <a:t>Commiphora africana</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Arial" charset="0"/>
                          <a:ea typeface="Times New Roman" pitchFamily="18" charset="0"/>
                          <a:cs typeface="Arial" charset="0"/>
                        </a:rPr>
                        <a:t>Dichrostachys cinerea</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33FF33"/>
                    </a:solidFill>
                  </a:tcPr>
                </a:tc>
                <a:extLst>
                  <a:ext uri="{0D108BD9-81ED-4DB2-BD59-A6C34878D82A}">
                    <a16:rowId xmlns:a16="http://schemas.microsoft.com/office/drawing/2014/main" val="10008"/>
                  </a:ext>
                </a:extLst>
              </a:tr>
              <a:tr h="27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Arial" charset="0"/>
                          <a:ea typeface="Times New Roman" pitchFamily="18" charset="0"/>
                          <a:cs typeface="Arial" charset="0"/>
                        </a:rPr>
                        <a:t>Euphorbia balsamifera</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Arial" charset="0"/>
                          <a:ea typeface="Times New Roman" pitchFamily="18" charset="0"/>
                          <a:cs typeface="Arial" charset="0"/>
                        </a:rPr>
                        <a:t>Haematoxylon brasiletto</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33FF33"/>
                    </a:solidFill>
                  </a:tcPr>
                </a:tc>
                <a:extLst>
                  <a:ext uri="{0D108BD9-81ED-4DB2-BD59-A6C34878D82A}">
                    <a16:rowId xmlns:a16="http://schemas.microsoft.com/office/drawing/2014/main" val="10010"/>
                  </a:ext>
                </a:extLst>
              </a:tr>
              <a:tr h="27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Arial" charset="0"/>
                          <a:ea typeface="Times New Roman" pitchFamily="18" charset="0"/>
                          <a:cs typeface="Arial" charset="0"/>
                        </a:rPr>
                        <a:t>Jatropha curcas</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Arial" charset="0"/>
                          <a:ea typeface="Times New Roman" pitchFamily="18" charset="0"/>
                          <a:cs typeface="Arial" charset="0"/>
                        </a:rPr>
                        <a:t>Moringa oleifera</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33FF33"/>
                    </a:solidFill>
                  </a:tcPr>
                </a:tc>
                <a:extLst>
                  <a:ext uri="{0D108BD9-81ED-4DB2-BD59-A6C34878D82A}">
                    <a16:rowId xmlns:a16="http://schemas.microsoft.com/office/drawing/2014/main" val="10012"/>
                  </a:ext>
                </a:extLst>
              </a:tr>
              <a:tr h="27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Arial" charset="0"/>
                          <a:ea typeface="Times New Roman" pitchFamily="18" charset="0"/>
                          <a:cs typeface="Arial" charset="0"/>
                        </a:rPr>
                        <a:t>Prosopis juliflora</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Arial" charset="0"/>
                          <a:ea typeface="Times New Roman" pitchFamily="18" charset="0"/>
                          <a:cs typeface="Arial" charset="0"/>
                        </a:rPr>
                        <a:t>Ziziphus mauritiana</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FF33"/>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33FF33"/>
                    </a:solidFill>
                  </a:tcPr>
                </a:tc>
                <a:extLst>
                  <a:ext uri="{0D108BD9-81ED-4DB2-BD59-A6C34878D82A}">
                    <a16:rowId xmlns:a16="http://schemas.microsoft.com/office/drawing/2014/main" val="10014"/>
                  </a:ext>
                </a:extLst>
              </a:tr>
              <a:tr h="27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Arial" charset="0"/>
                          <a:ea typeface="Times New Roman" pitchFamily="18" charset="0"/>
                          <a:cs typeface="Arial" charset="0"/>
                        </a:rPr>
                        <a:t>Ziziphus mucronata</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 </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Arial" charset="0"/>
                          <a:ea typeface="Times New Roman" pitchFamily="18" charset="0"/>
                          <a:cs typeface="Arial" charset="0"/>
                        </a:rPr>
                        <a:t>X</a:t>
                      </a:r>
                      <a:endParaRPr kumimoji="0" lang="fr-FR" sz="10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33FF33"/>
                    </a:solidFill>
                  </a:tcPr>
                </a:tc>
                <a:extLst>
                  <a:ext uri="{0D108BD9-81ED-4DB2-BD59-A6C34878D82A}">
                    <a16:rowId xmlns:a16="http://schemas.microsoft.com/office/drawing/2014/main" val="10015"/>
                  </a:ext>
                </a:extLst>
              </a:tr>
            </a:tbl>
          </a:graphicData>
        </a:graphic>
      </p:graphicFrame>
      <p:sp>
        <p:nvSpPr>
          <p:cNvPr id="11" name="Rectangle 333">
            <a:extLst>
              <a:ext uri="{FF2B5EF4-FFF2-40B4-BE49-F238E27FC236}">
                <a16:creationId xmlns:a16="http://schemas.microsoft.com/office/drawing/2014/main" id="{E1B69D35-2593-4304-904E-C4BB09CF64D3}"/>
              </a:ext>
            </a:extLst>
          </p:cNvPr>
          <p:cNvSpPr>
            <a:spLocks noChangeArrowheads="1"/>
          </p:cNvSpPr>
          <p:nvPr/>
        </p:nvSpPr>
        <p:spPr bwMode="auto">
          <a:xfrm>
            <a:off x="664350" y="5400675"/>
            <a:ext cx="8064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defTabSz="912813" eaLnBrk="0" hangingPunct="0"/>
            <a:r>
              <a:rPr lang="fr-FR" sz="900">
                <a:solidFill>
                  <a:srgbClr val="6600CC"/>
                </a:solidFill>
                <a:ea typeface="Times New Roman" pitchFamily="18" charset="0"/>
                <a:cs typeface="Arial" charset="0"/>
              </a:rPr>
              <a:t>Espèces d’arbres recommandées pour les haies vives dans les aires sèches et semi-arides de l’Afrique de l’Ouest (de Louppe, 1999). </a:t>
            </a:r>
          </a:p>
          <a:p>
            <a:pPr algn="justLow" defTabSz="912813" eaLnBrk="0" hangingPunct="0"/>
            <a:r>
              <a:rPr lang="en-GB" sz="900">
                <a:solidFill>
                  <a:srgbClr val="6600CC"/>
                </a:solidFill>
                <a:ea typeface="Times New Roman" pitchFamily="18" charset="0"/>
                <a:cs typeface="Arial" charset="0"/>
              </a:rPr>
              <a:t>Source : </a:t>
            </a:r>
            <a:r>
              <a:rPr lang="en-GB" sz="900" i="1">
                <a:solidFill>
                  <a:srgbClr val="6600CC"/>
                </a:solidFill>
                <a:ea typeface="Times New Roman" pitchFamily="18" charset="0"/>
                <a:cs typeface="Arial" charset="0"/>
              </a:rPr>
              <a:t>Live Tree Fences and Ligneous Windbreak</a:t>
            </a:r>
            <a:r>
              <a:rPr lang="en-GB" sz="900">
                <a:solidFill>
                  <a:srgbClr val="6600CC"/>
                </a:solidFill>
                <a:ea typeface="Times New Roman" pitchFamily="18" charset="0"/>
                <a:cs typeface="Arial" charset="0"/>
              </a:rPr>
              <a:t>s, FAO,</a:t>
            </a:r>
            <a:r>
              <a:rPr lang="en-GB" sz="900">
                <a:ea typeface="Times New Roman" pitchFamily="18" charset="0"/>
                <a:cs typeface="Arial" charset="0"/>
              </a:rPr>
              <a:t> </a:t>
            </a:r>
            <a:r>
              <a:rPr lang="en-GB" sz="900">
                <a:ea typeface="Times New Roman" pitchFamily="18" charset="0"/>
                <a:cs typeface="Arial" charset="0"/>
                <a:hlinkClick r:id="rId2"/>
              </a:rPr>
              <a:t>http://www.fao.org/ag/againfo/programmes/en/lead/toolbox/Tech/22Livef.htm</a:t>
            </a:r>
            <a:r>
              <a:rPr lang="en-GB" sz="900">
                <a:ea typeface="Times New Roman" pitchFamily="18" charset="0"/>
                <a:cs typeface="Arial" charset="0"/>
              </a:rPr>
              <a:t> </a:t>
            </a:r>
          </a:p>
        </p:txBody>
      </p:sp>
    </p:spTree>
    <p:extLst>
      <p:ext uri="{BB962C8B-B14F-4D97-AF65-F5344CB8AC3E}">
        <p14:creationId xmlns:p14="http://schemas.microsoft.com/office/powerpoint/2010/main" val="35145214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565BE642-5468-45DD-8863-7F7E3B03EDBF}"/>
              </a:ext>
            </a:extLst>
          </p:cNvPr>
          <p:cNvSpPr>
            <a:spLocks noChangeArrowheads="1"/>
          </p:cNvSpPr>
          <p:nvPr/>
        </p:nvSpPr>
        <p:spPr bwMode="auto">
          <a:xfrm>
            <a:off x="63795" y="432871"/>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endParaRPr lang="fr-FR"/>
          </a:p>
        </p:txBody>
      </p:sp>
      <p:sp>
        <p:nvSpPr>
          <p:cNvPr id="5" name="Espace réservé du contenu 1">
            <a:extLst>
              <a:ext uri="{FF2B5EF4-FFF2-40B4-BE49-F238E27FC236}">
                <a16:creationId xmlns:a16="http://schemas.microsoft.com/office/drawing/2014/main" id="{AEAE588C-5D78-464A-A7BB-3B2D3A963396}"/>
              </a:ext>
            </a:extLst>
          </p:cNvPr>
          <p:cNvSpPr>
            <a:spLocks/>
          </p:cNvSpPr>
          <p:nvPr/>
        </p:nvSpPr>
        <p:spPr bwMode="auto">
          <a:xfrm>
            <a:off x="386058" y="110608"/>
            <a:ext cx="88217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2813"/>
            <a:r>
              <a:rPr lang="fr-FR" u="sng" dirty="0">
                <a:solidFill>
                  <a:srgbClr val="660066"/>
                </a:solidFill>
                <a:cs typeface="Arial" charset="0"/>
              </a:rPr>
              <a:t>Annexe: Replantation de haies vives (suite)</a:t>
            </a:r>
          </a:p>
          <a:p>
            <a:pPr defTabSz="912813"/>
            <a:r>
              <a:rPr lang="fr-FR" dirty="0">
                <a:solidFill>
                  <a:srgbClr val="6600CC"/>
                </a:solidFill>
              </a:rPr>
              <a:t>Haies en zones tropicale (suite et fin) :</a:t>
            </a:r>
          </a:p>
        </p:txBody>
      </p:sp>
      <p:pic>
        <p:nvPicPr>
          <p:cNvPr id="7" name="Picture 22">
            <a:extLst>
              <a:ext uri="{FF2B5EF4-FFF2-40B4-BE49-F238E27FC236}">
                <a16:creationId xmlns:a16="http://schemas.microsoft.com/office/drawing/2014/main" id="{5EE3AC7B-9FCC-403E-85C3-AC68285DC5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4220" y="1047233"/>
            <a:ext cx="9810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a:extLst>
              <a:ext uri="{FF2B5EF4-FFF2-40B4-BE49-F238E27FC236}">
                <a16:creationId xmlns:a16="http://schemas.microsoft.com/office/drawing/2014/main" id="{93BEA6BC-2DD0-4F64-8065-079AFBA61D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8945" y="4792146"/>
            <a:ext cx="1238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B93C4BB3-6A7C-4A78-AE8B-7FEB6AC67C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5520" y="5008046"/>
            <a:ext cx="12096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5">
            <a:extLst>
              <a:ext uri="{FF2B5EF4-FFF2-40B4-BE49-F238E27FC236}">
                <a16:creationId xmlns:a16="http://schemas.microsoft.com/office/drawing/2014/main" id="{6BF45C43-8C34-4CA7-B8CA-6EE22E8826C5}"/>
              </a:ext>
            </a:extLst>
          </p:cNvPr>
          <p:cNvSpPr>
            <a:spLocks noChangeArrowheads="1"/>
          </p:cNvSpPr>
          <p:nvPr/>
        </p:nvSpPr>
        <p:spPr bwMode="auto">
          <a:xfrm>
            <a:off x="1686220" y="1579046"/>
            <a:ext cx="21066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endParaRPr lang="fr-FR"/>
          </a:p>
        </p:txBody>
      </p:sp>
      <p:sp>
        <p:nvSpPr>
          <p:cNvPr id="15" name="Rectangle 27">
            <a:extLst>
              <a:ext uri="{FF2B5EF4-FFF2-40B4-BE49-F238E27FC236}">
                <a16:creationId xmlns:a16="http://schemas.microsoft.com/office/drawing/2014/main" id="{9F8A63E7-C3D9-4DAF-8E8A-EC4CBF806174}"/>
              </a:ext>
            </a:extLst>
          </p:cNvPr>
          <p:cNvSpPr>
            <a:spLocks noChangeArrowheads="1"/>
          </p:cNvSpPr>
          <p:nvPr/>
        </p:nvSpPr>
        <p:spPr bwMode="auto">
          <a:xfrm>
            <a:off x="1686220" y="1579046"/>
            <a:ext cx="17351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endParaRPr lang="fr-FR"/>
          </a:p>
        </p:txBody>
      </p:sp>
      <p:sp>
        <p:nvSpPr>
          <p:cNvPr id="17" name="Rectangle 29">
            <a:extLst>
              <a:ext uri="{FF2B5EF4-FFF2-40B4-BE49-F238E27FC236}">
                <a16:creationId xmlns:a16="http://schemas.microsoft.com/office/drawing/2014/main" id="{E0D9DFAD-9598-4319-A18F-B6E328BBDE7B}"/>
              </a:ext>
            </a:extLst>
          </p:cNvPr>
          <p:cNvSpPr>
            <a:spLocks noChangeArrowheads="1"/>
          </p:cNvSpPr>
          <p:nvPr/>
        </p:nvSpPr>
        <p:spPr bwMode="auto">
          <a:xfrm>
            <a:off x="1686220" y="1579046"/>
            <a:ext cx="2057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endParaRPr lang="fr-FR"/>
          </a:p>
        </p:txBody>
      </p:sp>
      <p:sp>
        <p:nvSpPr>
          <p:cNvPr id="19" name="Rectangle 31">
            <a:extLst>
              <a:ext uri="{FF2B5EF4-FFF2-40B4-BE49-F238E27FC236}">
                <a16:creationId xmlns:a16="http://schemas.microsoft.com/office/drawing/2014/main" id="{1FB42975-1850-47E2-A376-13CB8BA9A94F}"/>
              </a:ext>
            </a:extLst>
          </p:cNvPr>
          <p:cNvSpPr>
            <a:spLocks noChangeArrowheads="1"/>
          </p:cNvSpPr>
          <p:nvPr/>
        </p:nvSpPr>
        <p:spPr bwMode="auto">
          <a:xfrm>
            <a:off x="1686220" y="1579046"/>
            <a:ext cx="21066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endParaRPr lang="fr-FR"/>
          </a:p>
        </p:txBody>
      </p:sp>
      <p:sp>
        <p:nvSpPr>
          <p:cNvPr id="21" name="Rectangle 33">
            <a:extLst>
              <a:ext uri="{FF2B5EF4-FFF2-40B4-BE49-F238E27FC236}">
                <a16:creationId xmlns:a16="http://schemas.microsoft.com/office/drawing/2014/main" id="{B603C452-4471-4743-9C4A-44790641F000}"/>
              </a:ext>
            </a:extLst>
          </p:cNvPr>
          <p:cNvSpPr>
            <a:spLocks noChangeArrowheads="1"/>
          </p:cNvSpPr>
          <p:nvPr/>
        </p:nvSpPr>
        <p:spPr bwMode="auto">
          <a:xfrm>
            <a:off x="1686220" y="1579046"/>
            <a:ext cx="17351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endParaRPr lang="fr-FR"/>
          </a:p>
        </p:txBody>
      </p:sp>
      <p:sp>
        <p:nvSpPr>
          <p:cNvPr id="23" name="Rectangle 35">
            <a:extLst>
              <a:ext uri="{FF2B5EF4-FFF2-40B4-BE49-F238E27FC236}">
                <a16:creationId xmlns:a16="http://schemas.microsoft.com/office/drawing/2014/main" id="{13AB546F-6F5D-493D-A833-111BF1B89F59}"/>
              </a:ext>
            </a:extLst>
          </p:cNvPr>
          <p:cNvSpPr>
            <a:spLocks noChangeArrowheads="1"/>
          </p:cNvSpPr>
          <p:nvPr/>
        </p:nvSpPr>
        <p:spPr bwMode="auto">
          <a:xfrm>
            <a:off x="1686220" y="1579046"/>
            <a:ext cx="2057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endParaRPr lang="fr-FR"/>
          </a:p>
        </p:txBody>
      </p:sp>
      <p:sp>
        <p:nvSpPr>
          <p:cNvPr id="25" name="Rectangle 37">
            <a:extLst>
              <a:ext uri="{FF2B5EF4-FFF2-40B4-BE49-F238E27FC236}">
                <a16:creationId xmlns:a16="http://schemas.microsoft.com/office/drawing/2014/main" id="{976C13F1-14C1-430D-A8B0-3AA337431F03}"/>
              </a:ext>
            </a:extLst>
          </p:cNvPr>
          <p:cNvSpPr>
            <a:spLocks noChangeArrowheads="1"/>
          </p:cNvSpPr>
          <p:nvPr/>
        </p:nvSpPr>
        <p:spPr bwMode="auto">
          <a:xfrm>
            <a:off x="1686220" y="1579046"/>
            <a:ext cx="21066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endParaRPr lang="fr-FR"/>
          </a:p>
        </p:txBody>
      </p:sp>
      <p:sp>
        <p:nvSpPr>
          <p:cNvPr id="27" name="Rectangle 39">
            <a:extLst>
              <a:ext uri="{FF2B5EF4-FFF2-40B4-BE49-F238E27FC236}">
                <a16:creationId xmlns:a16="http://schemas.microsoft.com/office/drawing/2014/main" id="{AD6A08CA-D6AF-4621-8B32-DF062DA83F4B}"/>
              </a:ext>
            </a:extLst>
          </p:cNvPr>
          <p:cNvSpPr>
            <a:spLocks noChangeArrowheads="1"/>
          </p:cNvSpPr>
          <p:nvPr/>
        </p:nvSpPr>
        <p:spPr bwMode="auto">
          <a:xfrm>
            <a:off x="1686220" y="1579046"/>
            <a:ext cx="17351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endParaRPr lang="fr-FR"/>
          </a:p>
        </p:txBody>
      </p:sp>
      <p:sp>
        <p:nvSpPr>
          <p:cNvPr id="29" name="Rectangle 41">
            <a:extLst>
              <a:ext uri="{FF2B5EF4-FFF2-40B4-BE49-F238E27FC236}">
                <a16:creationId xmlns:a16="http://schemas.microsoft.com/office/drawing/2014/main" id="{C9E3EC1C-67BD-4CD0-B0BF-E81F4B6D8728}"/>
              </a:ext>
            </a:extLst>
          </p:cNvPr>
          <p:cNvSpPr>
            <a:spLocks noChangeArrowheads="1"/>
          </p:cNvSpPr>
          <p:nvPr/>
        </p:nvSpPr>
        <p:spPr bwMode="auto">
          <a:xfrm>
            <a:off x="1686220" y="1579046"/>
            <a:ext cx="2057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endParaRPr lang="fr-FR"/>
          </a:p>
        </p:txBody>
      </p:sp>
      <p:graphicFrame>
        <p:nvGraphicFramePr>
          <p:cNvPr id="31" name="Group 94">
            <a:extLst>
              <a:ext uri="{FF2B5EF4-FFF2-40B4-BE49-F238E27FC236}">
                <a16:creationId xmlns:a16="http://schemas.microsoft.com/office/drawing/2014/main" id="{E8E4AA0F-2425-4FCA-B0BC-DAB47FB36CE0}"/>
              </a:ext>
            </a:extLst>
          </p:cNvPr>
          <p:cNvGraphicFramePr>
            <a:graphicFrameLocks noGrp="1"/>
          </p:cNvGraphicFramePr>
          <p:nvPr>
            <p:extLst>
              <p:ext uri="{D42A27DB-BD31-4B8C-83A1-F6EECF244321}">
                <p14:modId xmlns:p14="http://schemas.microsoft.com/office/powerpoint/2010/main" val="2204979870"/>
              </p:ext>
            </p:extLst>
          </p:nvPr>
        </p:nvGraphicFramePr>
        <p:xfrm>
          <a:off x="314620" y="759896"/>
          <a:ext cx="8424863" cy="5111751"/>
        </p:xfrm>
        <a:graphic>
          <a:graphicData uri="http://schemas.openxmlformats.org/drawingml/2006/table">
            <a:tbl>
              <a:tblPr/>
              <a:tblGrid>
                <a:gridCol w="3008313">
                  <a:extLst>
                    <a:ext uri="{9D8B030D-6E8A-4147-A177-3AD203B41FA5}">
                      <a16:colId xmlns:a16="http://schemas.microsoft.com/office/drawing/2014/main" val="20000"/>
                    </a:ext>
                  </a:extLst>
                </a:gridCol>
                <a:gridCol w="2478087">
                  <a:extLst>
                    <a:ext uri="{9D8B030D-6E8A-4147-A177-3AD203B41FA5}">
                      <a16:colId xmlns:a16="http://schemas.microsoft.com/office/drawing/2014/main" val="20001"/>
                    </a:ext>
                  </a:extLst>
                </a:gridCol>
                <a:gridCol w="2938463">
                  <a:extLst>
                    <a:ext uri="{9D8B030D-6E8A-4147-A177-3AD203B41FA5}">
                      <a16:colId xmlns:a16="http://schemas.microsoft.com/office/drawing/2014/main" val="20002"/>
                    </a:ext>
                  </a:extLst>
                </a:gridCol>
              </a:tblGrid>
              <a:tr h="159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1" u="none" strike="noStrike" cap="none" normalizeH="0" baseline="0">
                          <a:ln>
                            <a:noFill/>
                          </a:ln>
                          <a:solidFill>
                            <a:srgbClr val="000000"/>
                          </a:solidFill>
                          <a:effectLst/>
                          <a:latin typeface="Times New Roman" pitchFamily="18" charset="0"/>
                          <a:cs typeface="Times New Roman" pitchFamily="18" charset="0"/>
                        </a:rPr>
                        <a:t>Bauhinia rufescens</a:t>
                      </a:r>
                      <a:endParaRPr kumimoji="0" lang="fr-FR" sz="1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1" u="none" strike="noStrike" cap="none" normalizeH="0" baseline="0">
                          <a:ln>
                            <a:noFill/>
                          </a:ln>
                          <a:solidFill>
                            <a:schemeClr val="tx1"/>
                          </a:solidFill>
                          <a:effectLst/>
                          <a:latin typeface="Arial" charset="0"/>
                          <a:ea typeface="Times New Roman" pitchFamily="18" charset="0"/>
                          <a:cs typeface="Arial" charset="0"/>
                        </a:rPr>
                        <a:t>Agave Sisalana</a:t>
                      </a:r>
                      <a:endParaRPr kumimoji="0" lang="fr-FR"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1" u="none" strike="noStrike" cap="none" normalizeH="0" baseline="0">
                          <a:ln>
                            <a:noFill/>
                          </a:ln>
                          <a:solidFill>
                            <a:srgbClr val="008000"/>
                          </a:solidFill>
                          <a:effectLst/>
                          <a:latin typeface="Arial" charset="0"/>
                          <a:ea typeface="Times New Roman" pitchFamily="18" charset="0"/>
                          <a:cs typeface="Arial" charset="0"/>
                        </a:rPr>
                        <a:t>Ziziphus mauritiana</a:t>
                      </a:r>
                      <a:endParaRPr kumimoji="0" lang="fr-FR"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748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1" u="none" strike="noStrike" cap="none" normalizeH="0" baseline="0">
                          <a:ln>
                            <a:noFill/>
                          </a:ln>
                          <a:solidFill>
                            <a:srgbClr val="008000"/>
                          </a:solidFill>
                          <a:effectLst/>
                          <a:latin typeface="Arial" charset="0"/>
                          <a:ea typeface="Times New Roman" pitchFamily="18" charset="0"/>
                          <a:cs typeface="Arial" charset="0"/>
                        </a:rPr>
                        <a:t>Lawsonia inermis</a:t>
                      </a:r>
                      <a:endParaRPr kumimoji="0" lang="it-IT"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1" u="none" strike="noStrike" cap="none" normalizeH="0" baseline="0">
                          <a:ln>
                            <a:noFill/>
                          </a:ln>
                          <a:solidFill>
                            <a:schemeClr val="tx1"/>
                          </a:solidFill>
                          <a:effectLst/>
                          <a:latin typeface="Arial" charset="0"/>
                          <a:ea typeface="Times New Roman" pitchFamily="18" charset="0"/>
                          <a:cs typeface="Arial" charset="0"/>
                        </a:rPr>
                        <a:t>Figuier de barbarie</a:t>
                      </a:r>
                      <a:endParaRPr kumimoji="0" lang="fr-FR"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1" u="none" strike="noStrike" cap="none" normalizeH="0" baseline="0">
                          <a:ln>
                            <a:noFill/>
                          </a:ln>
                          <a:solidFill>
                            <a:srgbClr val="008000"/>
                          </a:solidFill>
                          <a:effectLst/>
                          <a:latin typeface="Arial" charset="0"/>
                          <a:ea typeface="Times New Roman" pitchFamily="18" charset="0"/>
                          <a:cs typeface="Arial" charset="0"/>
                        </a:rPr>
                        <a:t>Acacia senegal (avec la gomme arabique sortant du tronc)</a:t>
                      </a:r>
                      <a:endParaRPr kumimoji="0" lang="fr-FR"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446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1" u="none" strike="noStrike" cap="none" normalizeH="0" baseline="0">
                          <a:ln>
                            <a:noFill/>
                          </a:ln>
                          <a:solidFill>
                            <a:srgbClr val="000000"/>
                          </a:solidFill>
                          <a:effectLst/>
                          <a:latin typeface="Times New Roman" pitchFamily="18" charset="0"/>
                          <a:cs typeface="Times New Roman" pitchFamily="18" charset="0"/>
                        </a:rPr>
                        <a:t>Euphorbia balsamifera</a:t>
                      </a:r>
                      <a:endParaRPr kumimoji="0" lang="fr-FR" sz="1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1" u="none" strike="noStrike" cap="none" normalizeH="0" baseline="0">
                          <a:ln>
                            <a:noFill/>
                          </a:ln>
                          <a:solidFill>
                            <a:srgbClr val="000000"/>
                          </a:solidFill>
                          <a:effectLst/>
                          <a:latin typeface="Times New Roman" pitchFamily="18" charset="0"/>
                          <a:cs typeface="Times New Roman" pitchFamily="18" charset="0"/>
                        </a:rPr>
                        <a:t>Jatropha curcas (produit un biodiesel)</a:t>
                      </a:r>
                      <a:endParaRPr kumimoji="0" lang="fr-FR" sz="1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1" u="none" strike="noStrike" cap="none" normalizeH="0" baseline="0">
                          <a:ln>
                            <a:noFill/>
                          </a:ln>
                          <a:solidFill>
                            <a:srgbClr val="000000"/>
                          </a:solidFill>
                          <a:effectLst/>
                          <a:latin typeface="Times New Roman" pitchFamily="18" charset="0"/>
                          <a:cs typeface="Times New Roman" pitchFamily="18" charset="0"/>
                        </a:rPr>
                        <a:t>Moringa oleifera (produit de l</a:t>
                      </a:r>
                      <a:r>
                        <a:rPr kumimoji="0" lang="fr-FR" sz="1200" b="1" i="1" u="none" strike="noStrike" cap="none" normalizeH="0" baseline="0">
                          <a:ln>
                            <a:noFill/>
                          </a:ln>
                          <a:solidFill>
                            <a:srgbClr val="000000"/>
                          </a:solidFill>
                          <a:effectLst/>
                          <a:latin typeface="Arial"/>
                          <a:cs typeface="Times New Roman" pitchFamily="18" charset="0"/>
                        </a:rPr>
                        <a:t>’</a:t>
                      </a:r>
                      <a:r>
                        <a:rPr kumimoji="0" lang="fr-FR" sz="1200" b="1" i="1" u="none" strike="noStrike" cap="none" normalizeH="0" baseline="0">
                          <a:ln>
                            <a:noFill/>
                          </a:ln>
                          <a:solidFill>
                            <a:srgbClr val="000000"/>
                          </a:solidFill>
                          <a:effectLst/>
                          <a:latin typeface="Times New Roman" pitchFamily="18" charset="0"/>
                          <a:cs typeface="Times New Roman" pitchFamily="18" charset="0"/>
                        </a:rPr>
                        <a:t>huile comestible)</a:t>
                      </a:r>
                      <a:endParaRPr kumimoji="0" lang="fr-FR" sz="1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3" name="Picture 95">
            <a:extLst>
              <a:ext uri="{FF2B5EF4-FFF2-40B4-BE49-F238E27FC236}">
                <a16:creationId xmlns:a16="http://schemas.microsoft.com/office/drawing/2014/main" id="{0D5250A7-85B2-4829-B388-855F9D4CBB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1245" y="975796"/>
            <a:ext cx="109855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96">
            <a:extLst>
              <a:ext uri="{FF2B5EF4-FFF2-40B4-BE49-F238E27FC236}">
                <a16:creationId xmlns:a16="http://schemas.microsoft.com/office/drawing/2014/main" id="{32A5EE2F-2CCC-4662-980E-5B753B4124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0970" y="1047233"/>
            <a:ext cx="93662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9">
            <a:extLst>
              <a:ext uri="{FF2B5EF4-FFF2-40B4-BE49-F238E27FC236}">
                <a16:creationId xmlns:a16="http://schemas.microsoft.com/office/drawing/2014/main" id="{F2184C1F-65A4-4408-80F6-FAA4C70D01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56745" y="1280596"/>
            <a:ext cx="14398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00">
            <a:extLst>
              <a:ext uri="{FF2B5EF4-FFF2-40B4-BE49-F238E27FC236}">
                <a16:creationId xmlns:a16="http://schemas.microsoft.com/office/drawing/2014/main" id="{C9915414-C5D1-4504-8DD7-B8245607A1F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59758" y="4876283"/>
            <a:ext cx="1296987"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01">
            <a:extLst>
              <a:ext uri="{FF2B5EF4-FFF2-40B4-BE49-F238E27FC236}">
                <a16:creationId xmlns:a16="http://schemas.microsoft.com/office/drawing/2014/main" id="{C9E48E0D-AD33-496F-A5E6-0E01A56523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7645" y="2918896"/>
            <a:ext cx="12573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02">
            <a:extLst>
              <a:ext uri="{FF2B5EF4-FFF2-40B4-BE49-F238E27FC236}">
                <a16:creationId xmlns:a16="http://schemas.microsoft.com/office/drawing/2014/main" id="{68D13E73-DD04-422E-B3FA-48D940A7DAF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1833" y="4863583"/>
            <a:ext cx="12239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03">
            <a:extLst>
              <a:ext uri="{FF2B5EF4-FFF2-40B4-BE49-F238E27FC236}">
                <a16:creationId xmlns:a16="http://schemas.microsoft.com/office/drawing/2014/main" id="{B28DF52E-6F92-40AA-BB2C-878993390CD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23133" y="4792146"/>
            <a:ext cx="7524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04">
            <a:extLst>
              <a:ext uri="{FF2B5EF4-FFF2-40B4-BE49-F238E27FC236}">
                <a16:creationId xmlns:a16="http://schemas.microsoft.com/office/drawing/2014/main" id="{6DA3EF32-DBE0-4FD5-9D0F-B35DE06E295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7645" y="4719121"/>
            <a:ext cx="13684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05">
            <a:extLst>
              <a:ext uri="{FF2B5EF4-FFF2-40B4-BE49-F238E27FC236}">
                <a16:creationId xmlns:a16="http://schemas.microsoft.com/office/drawing/2014/main" id="{7E515BFB-8D9A-4AD2-88BA-8556350F0F8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27733" y="3063358"/>
            <a:ext cx="781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06">
            <a:extLst>
              <a:ext uri="{FF2B5EF4-FFF2-40B4-BE49-F238E27FC236}">
                <a16:creationId xmlns:a16="http://schemas.microsoft.com/office/drawing/2014/main" id="{65F9DD7C-0A15-4E4C-BD5B-2DB4EEED4EB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35795" y="3063358"/>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07">
            <a:extLst>
              <a:ext uri="{FF2B5EF4-FFF2-40B4-BE49-F238E27FC236}">
                <a16:creationId xmlns:a16="http://schemas.microsoft.com/office/drawing/2014/main" id="{6B57CBF1-EF92-4F1A-ADAA-A5C21FA584F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04220" y="2918896"/>
            <a:ext cx="10572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08">
            <a:extLst>
              <a:ext uri="{FF2B5EF4-FFF2-40B4-BE49-F238E27FC236}">
                <a16:creationId xmlns:a16="http://schemas.microsoft.com/office/drawing/2014/main" id="{0EDA29F3-FDBE-457F-A253-ADF8AB73FB9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44083" y="2918896"/>
            <a:ext cx="8286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09">
            <a:extLst>
              <a:ext uri="{FF2B5EF4-FFF2-40B4-BE49-F238E27FC236}">
                <a16:creationId xmlns:a16="http://schemas.microsoft.com/office/drawing/2014/main" id="{CCFC7823-3EE0-4E70-9987-0948D365EB6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56070" y="2918896"/>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9404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61FA20A6-DD54-4AAB-89A7-81A842587CF1}"/>
              </a:ext>
            </a:extLst>
          </p:cNvPr>
          <p:cNvSpPr txBox="1">
            <a:spLocks noChangeArrowheads="1"/>
          </p:cNvSpPr>
          <p:nvPr/>
        </p:nvSpPr>
        <p:spPr bwMode="auto">
          <a:xfrm>
            <a:off x="253040" y="311150"/>
            <a:ext cx="869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u="sng" dirty="0">
                <a:solidFill>
                  <a:schemeClr val="folHlink"/>
                </a:solidFill>
              </a:rPr>
              <a:t>Annexe : géographie des forêts tropicales humide dans le monde</a:t>
            </a:r>
          </a:p>
          <a:p>
            <a:pPr algn="just" eaLnBrk="1" hangingPunct="1"/>
            <a:endParaRPr lang="fr-FR" b="0" dirty="0">
              <a:solidFill>
                <a:schemeClr val="folHlink"/>
              </a:solidFill>
            </a:endParaRPr>
          </a:p>
        </p:txBody>
      </p:sp>
      <p:sp>
        <p:nvSpPr>
          <p:cNvPr id="5" name="ZoneTexte 4">
            <a:extLst>
              <a:ext uri="{FF2B5EF4-FFF2-40B4-BE49-F238E27FC236}">
                <a16:creationId xmlns:a16="http://schemas.microsoft.com/office/drawing/2014/main" id="{FC437587-D5B9-4E4D-A853-4454D0598BDF}"/>
              </a:ext>
            </a:extLst>
          </p:cNvPr>
          <p:cNvSpPr txBox="1">
            <a:spLocks noChangeArrowheads="1"/>
          </p:cNvSpPr>
          <p:nvPr/>
        </p:nvSpPr>
        <p:spPr bwMode="auto">
          <a:xfrm>
            <a:off x="1886024" y="4822899"/>
            <a:ext cx="3671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sym typeface="Symbol" pitchFamily="18" charset="2"/>
              </a:rPr>
              <a:t> </a:t>
            </a:r>
            <a:r>
              <a:rPr lang="fr-FR" sz="1200" b="0">
                <a:solidFill>
                  <a:srgbClr val="6600CC"/>
                </a:solidFill>
              </a:rPr>
              <a:t>Géographie des forêts tropicales humides (WWF)</a:t>
            </a:r>
          </a:p>
        </p:txBody>
      </p:sp>
      <p:pic>
        <p:nvPicPr>
          <p:cNvPr id="7" name="Image 5" descr="carte_forets_tropicale_monde.jpg">
            <a:extLst>
              <a:ext uri="{FF2B5EF4-FFF2-40B4-BE49-F238E27FC236}">
                <a16:creationId xmlns:a16="http://schemas.microsoft.com/office/drawing/2014/main" id="{DF4A4AA8-3571-4A6E-80DA-0B6EFE13BD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570" y="952500"/>
            <a:ext cx="7132638"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4350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id="{B3A06B59-C15B-4744-B789-F148AB42EB4B}"/>
              </a:ext>
            </a:extLst>
          </p:cNvPr>
          <p:cNvSpPr txBox="1">
            <a:spLocks noChangeArrowheads="1"/>
          </p:cNvSpPr>
          <p:nvPr/>
        </p:nvSpPr>
        <p:spPr bwMode="auto">
          <a:xfrm>
            <a:off x="203681" y="0"/>
            <a:ext cx="10971138"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u="sng" dirty="0">
                <a:solidFill>
                  <a:srgbClr val="6600CC"/>
                </a:solidFill>
              </a:rPr>
              <a:t>Annexe : Informations diverses</a:t>
            </a:r>
          </a:p>
          <a:p>
            <a:pPr algn="just" eaLnBrk="1" hangingPunct="1"/>
            <a:endParaRPr lang="fr-FR" u="sng" dirty="0">
              <a:solidFill>
                <a:srgbClr val="6600CC"/>
              </a:solidFill>
            </a:endParaRPr>
          </a:p>
          <a:p>
            <a:pPr algn="just" eaLnBrk="1" hangingPunct="1">
              <a:buFont typeface="Arial" charset="0"/>
              <a:buChar char="•"/>
            </a:pPr>
            <a:r>
              <a:rPr lang="fr-FR" dirty="0">
                <a:solidFill>
                  <a:srgbClr val="6600CC"/>
                </a:solidFill>
              </a:rPr>
              <a:t>Il faut en moyenne 8 kg de bois, pour produire 1 kg de charbon de bois (!).</a:t>
            </a:r>
          </a:p>
          <a:p>
            <a:pPr algn="just" eaLnBrk="1" hangingPunct="1"/>
            <a:r>
              <a:rPr lang="fr-FR" b="0" dirty="0">
                <a:solidFill>
                  <a:srgbClr val="6600CC"/>
                </a:solidFill>
              </a:rPr>
              <a:t>Le climat et la fertilité du sol jouent sur la rapidité de la déforestation due à l’homme: </a:t>
            </a:r>
          </a:p>
          <a:p>
            <a:pPr algn="just" eaLnBrk="1" hangingPunct="1">
              <a:buFont typeface="Wingdings" pitchFamily="2" charset="2"/>
              <a:buChar char="Ø"/>
            </a:pPr>
            <a:r>
              <a:rPr lang="fr-FR" sz="1600" b="0" dirty="0">
                <a:solidFill>
                  <a:srgbClr val="6600CC"/>
                </a:solidFill>
                <a:cs typeface="Arial" charset="0"/>
                <a:sym typeface="Symbol" pitchFamily="18" charset="2"/>
              </a:rPr>
              <a:t>Facteurs favorisant la </a:t>
            </a:r>
            <a:r>
              <a:rPr lang="fr-FR" sz="1600" dirty="0">
                <a:solidFill>
                  <a:srgbClr val="6600CC"/>
                </a:solidFill>
                <a:cs typeface="Arial" charset="0"/>
                <a:sym typeface="Symbol" pitchFamily="18" charset="2"/>
              </a:rPr>
              <a:t>déforestation</a:t>
            </a:r>
            <a:r>
              <a:rPr lang="fr-FR" sz="1600" b="0" dirty="0">
                <a:solidFill>
                  <a:srgbClr val="6600CC"/>
                </a:solidFill>
                <a:cs typeface="Arial" charset="0"/>
                <a:sym typeface="Symbol" pitchFamily="18" charset="2"/>
              </a:rPr>
              <a:t> sur les îles du pacifique &amp; plus grave </a:t>
            </a:r>
            <a:r>
              <a:rPr lang="fr-FR" sz="1600" b="0" i="1" dirty="0">
                <a:solidFill>
                  <a:srgbClr val="6600CC"/>
                </a:solidFill>
                <a:cs typeface="Arial" charset="0"/>
                <a:sym typeface="Symbol" pitchFamily="18" charset="2"/>
              </a:rPr>
              <a:t>sur les îles  </a:t>
            </a:r>
            <a:r>
              <a:rPr lang="fr-FR" sz="1600" b="0" dirty="0">
                <a:solidFill>
                  <a:srgbClr val="6600CC"/>
                </a:solidFill>
                <a:cs typeface="Arial" charset="0"/>
                <a:sym typeface="Symbol" pitchFamily="18" charset="2"/>
              </a:rPr>
              <a:t> (°) :</a:t>
            </a:r>
          </a:p>
          <a:p>
            <a:pPr algn="just" eaLnBrk="1" hangingPunct="1">
              <a:buFontTx/>
              <a:buChar char="•"/>
            </a:pPr>
            <a:r>
              <a:rPr lang="fr-FR" sz="1600" b="0" dirty="0">
                <a:solidFill>
                  <a:srgbClr val="6600CC"/>
                </a:solidFill>
                <a:cs typeface="Arial" charset="0"/>
                <a:sym typeface="Symbol" pitchFamily="18" charset="2"/>
              </a:rPr>
              <a:t>au climat sec que sur les îles au climat humide.</a:t>
            </a:r>
          </a:p>
          <a:p>
            <a:pPr algn="just" eaLnBrk="1" hangingPunct="1">
              <a:buFontTx/>
              <a:buChar char="•"/>
            </a:pPr>
            <a:r>
              <a:rPr lang="fr-FR" sz="1600" b="0" dirty="0">
                <a:solidFill>
                  <a:srgbClr val="6600CC"/>
                </a:solidFill>
                <a:sym typeface="Symbol" pitchFamily="18" charset="2"/>
              </a:rPr>
              <a:t>au climat froid, situées à latitude élevée, que sur les îles au climat doux situées à latitude équatoriale.</a:t>
            </a:r>
          </a:p>
          <a:p>
            <a:pPr algn="just" eaLnBrk="1" hangingPunct="1">
              <a:buFontTx/>
              <a:buChar char="•"/>
            </a:pPr>
            <a:r>
              <a:rPr lang="fr-FR" sz="1600" b="0" dirty="0">
                <a:solidFill>
                  <a:srgbClr val="6600CC"/>
                </a:solidFill>
                <a:sym typeface="Symbol" pitchFamily="18" charset="2"/>
              </a:rPr>
              <a:t>où les cendres volcaniques (source de fertilisants) ne peut être dispersées dans l’air que sur les îles où cela est possible.</a:t>
            </a:r>
          </a:p>
          <a:p>
            <a:pPr algn="just" eaLnBrk="1" hangingPunct="1">
              <a:buFontTx/>
              <a:buChar char="•"/>
            </a:pPr>
            <a:r>
              <a:rPr lang="fr-FR" sz="1600" b="0" dirty="0">
                <a:solidFill>
                  <a:srgbClr val="6600CC"/>
                </a:solidFill>
                <a:sym typeface="Symbol" pitchFamily="18" charset="2"/>
              </a:rPr>
              <a:t>qui sont loin du panache de poussière volcanique d’Asie centrale que sur les îles qui en sont proches.</a:t>
            </a:r>
          </a:p>
          <a:p>
            <a:pPr algn="just" eaLnBrk="1" hangingPunct="1">
              <a:buFontTx/>
              <a:buChar char="•"/>
            </a:pPr>
            <a:r>
              <a:rPr lang="fr-FR" sz="1600" b="0" dirty="0">
                <a:solidFill>
                  <a:srgbClr val="6600CC"/>
                </a:solidFill>
                <a:sym typeface="Symbol" pitchFamily="18" charset="2"/>
              </a:rPr>
              <a:t>dépourvues de </a:t>
            </a:r>
            <a:r>
              <a:rPr lang="fr-FR" sz="1600" b="0" i="1" dirty="0" err="1">
                <a:solidFill>
                  <a:srgbClr val="6600CC"/>
                </a:solidFill>
                <a:sym typeface="Symbol" pitchFamily="18" charset="2"/>
              </a:rPr>
              <a:t>makatea</a:t>
            </a:r>
            <a:r>
              <a:rPr lang="fr-FR" sz="1600" b="0" dirty="0">
                <a:solidFill>
                  <a:srgbClr val="6600CC"/>
                </a:solidFill>
                <a:sym typeface="Symbol" pitchFamily="18" charset="2"/>
              </a:rPr>
              <a:t>, que sur les îles qui en sont faites [</a:t>
            </a:r>
            <a:r>
              <a:rPr lang="fr-FR" sz="1600" b="0" i="1" dirty="0" err="1">
                <a:solidFill>
                  <a:srgbClr val="6600CC"/>
                </a:solidFill>
                <a:sym typeface="Symbol" pitchFamily="18" charset="2"/>
              </a:rPr>
              <a:t>makatea</a:t>
            </a:r>
            <a:r>
              <a:rPr lang="fr-FR" sz="1600" b="0" dirty="0">
                <a:solidFill>
                  <a:srgbClr val="6600CC"/>
                </a:solidFill>
                <a:sym typeface="Symbol" pitchFamily="18" charset="2"/>
              </a:rPr>
              <a:t>  = formation corallienne, surélevée suite à des mouvements tectoniques]</a:t>
            </a:r>
          </a:p>
          <a:p>
            <a:pPr algn="just" eaLnBrk="1" hangingPunct="1">
              <a:buFontTx/>
              <a:buChar char="•"/>
            </a:pPr>
            <a:r>
              <a:rPr lang="fr-FR" sz="1600" b="0" dirty="0">
                <a:solidFill>
                  <a:srgbClr val="6600CC"/>
                </a:solidFill>
                <a:sym typeface="Symbol" pitchFamily="18" charset="2"/>
              </a:rPr>
              <a:t>de faible altitude que sur les îles de haute altitude.</a:t>
            </a:r>
          </a:p>
          <a:p>
            <a:pPr algn="just" eaLnBrk="1" hangingPunct="1">
              <a:buFontTx/>
              <a:buChar char="•"/>
            </a:pPr>
            <a:r>
              <a:rPr lang="fr-FR" sz="1600" b="0" dirty="0">
                <a:solidFill>
                  <a:srgbClr val="6600CC"/>
                </a:solidFill>
                <a:sym typeface="Symbol" pitchFamily="18" charset="2"/>
              </a:rPr>
              <a:t>lointaines que sur les îles ayant des voisins proches.</a:t>
            </a:r>
          </a:p>
          <a:p>
            <a:pPr algn="just" eaLnBrk="1" hangingPunct="1">
              <a:buFontTx/>
              <a:buChar char="•"/>
            </a:pPr>
            <a:r>
              <a:rPr lang="fr-FR" sz="1600" b="0" dirty="0">
                <a:solidFill>
                  <a:srgbClr val="6600CC"/>
                </a:solidFill>
                <a:sym typeface="Symbol" pitchFamily="18" charset="2"/>
              </a:rPr>
              <a:t>Sur les petites îles que sur les grandes.</a:t>
            </a:r>
            <a:endParaRPr lang="fr-FR" sz="1600" b="0" dirty="0">
              <a:solidFill>
                <a:srgbClr val="6600CC"/>
              </a:solidFill>
              <a:cs typeface="Arial" charset="0"/>
              <a:sym typeface="Symbol" pitchFamily="18" charset="2"/>
            </a:endParaRPr>
          </a:p>
          <a:p>
            <a:pPr algn="just" eaLnBrk="1" hangingPunct="1"/>
            <a:endParaRPr lang="fr-FR" sz="1600" b="0" dirty="0">
              <a:solidFill>
                <a:srgbClr val="990000"/>
              </a:solidFill>
              <a:cs typeface="Arial" charset="0"/>
              <a:sym typeface="Symbol" pitchFamily="18" charset="2"/>
            </a:endParaRPr>
          </a:p>
          <a:p>
            <a:pPr algn="just" eaLnBrk="1" hangingPunct="1"/>
            <a:r>
              <a:rPr lang="fr-FR" sz="1600" b="0" dirty="0">
                <a:solidFill>
                  <a:srgbClr val="990000"/>
                </a:solidFill>
                <a:cs typeface="Arial" charset="0"/>
                <a:sym typeface="Symbol" pitchFamily="18" charset="2"/>
              </a:rPr>
              <a:t>(°) étude réalisée sur 81 îles du Pacifique : a) </a:t>
            </a:r>
            <a:r>
              <a:rPr lang="en-US" sz="1600" b="0" i="1" dirty="0">
                <a:solidFill>
                  <a:srgbClr val="990000"/>
                </a:solidFill>
                <a:cs typeface="Arial" charset="0"/>
                <a:sym typeface="Symbol" pitchFamily="18" charset="2"/>
              </a:rPr>
              <a:t>The Growth and Collapse of Pacific Island Societies: Archaeological and Demographic Perspectives, </a:t>
            </a:r>
            <a:r>
              <a:rPr lang="en-US" sz="1600" b="0" dirty="0">
                <a:solidFill>
                  <a:srgbClr val="990000"/>
                </a:solidFill>
                <a:cs typeface="Arial" charset="0"/>
                <a:sym typeface="Symbol" pitchFamily="18" charset="2"/>
              </a:rPr>
              <a:t>Patrick Vinton </a:t>
            </a:r>
            <a:r>
              <a:rPr lang="en-US" sz="1600" b="0" dirty="0" err="1">
                <a:solidFill>
                  <a:srgbClr val="990000"/>
                </a:solidFill>
                <a:cs typeface="Arial" charset="0"/>
                <a:sym typeface="Symbol" pitchFamily="18" charset="2"/>
              </a:rPr>
              <a:t>Kirch</a:t>
            </a:r>
            <a:r>
              <a:rPr lang="en-US" sz="1600" b="0" dirty="0">
                <a:solidFill>
                  <a:srgbClr val="990000"/>
                </a:solidFill>
                <a:cs typeface="Arial" charset="0"/>
                <a:sym typeface="Symbol" pitchFamily="18" charset="2"/>
              </a:rPr>
              <a:t>, Jean-Louis </a:t>
            </a:r>
            <a:r>
              <a:rPr lang="en-US" sz="1600" b="0" dirty="0" err="1">
                <a:solidFill>
                  <a:srgbClr val="990000"/>
                </a:solidFill>
                <a:cs typeface="Arial" charset="0"/>
                <a:sym typeface="Symbol" pitchFamily="18" charset="2"/>
              </a:rPr>
              <a:t>Rallu</a:t>
            </a:r>
            <a:r>
              <a:rPr lang="en-US" sz="1600" b="0" dirty="0">
                <a:solidFill>
                  <a:srgbClr val="990000"/>
                </a:solidFill>
                <a:cs typeface="Arial" charset="0"/>
                <a:sym typeface="Symbol" pitchFamily="18" charset="2"/>
              </a:rPr>
              <a:t>, University of Hawaii Press, 2008.</a:t>
            </a:r>
            <a:endParaRPr lang="fr-FR" sz="1600" b="0" dirty="0">
              <a:solidFill>
                <a:srgbClr val="990000"/>
              </a:solidFill>
              <a:cs typeface="Arial" charset="0"/>
              <a:sym typeface="Symbol" pitchFamily="18" charset="2"/>
            </a:endParaRPr>
          </a:p>
          <a:p>
            <a:pPr algn="just" eaLnBrk="1" hangingPunct="1"/>
            <a:r>
              <a:rPr lang="fr-FR" sz="1600" b="0" i="1" dirty="0">
                <a:solidFill>
                  <a:srgbClr val="990000"/>
                </a:solidFill>
                <a:cs typeface="Arial" charset="0"/>
                <a:sym typeface="Symbol" pitchFamily="18" charset="2"/>
              </a:rPr>
              <a:t>b) </a:t>
            </a:r>
            <a:r>
              <a:rPr lang="fr-FR" sz="1600" b="0" i="1" dirty="0" err="1">
                <a:solidFill>
                  <a:srgbClr val="990000"/>
                </a:solidFill>
                <a:cs typeface="Arial" charset="0"/>
                <a:sym typeface="Symbol" pitchFamily="18" charset="2"/>
              </a:rPr>
              <a:t>Easter</a:t>
            </a:r>
            <a:r>
              <a:rPr lang="fr-FR" sz="1600" b="0" i="1" dirty="0">
                <a:solidFill>
                  <a:srgbClr val="990000"/>
                </a:solidFill>
                <a:cs typeface="Arial" charset="0"/>
                <a:sym typeface="Symbol" pitchFamily="18" charset="2"/>
              </a:rPr>
              <a:t> </a:t>
            </a:r>
            <a:r>
              <a:rPr lang="fr-FR" sz="1600" b="0" i="1" dirty="0" err="1">
                <a:solidFill>
                  <a:srgbClr val="990000"/>
                </a:solidFill>
                <a:cs typeface="Arial" charset="0"/>
                <a:sym typeface="Symbol" pitchFamily="18" charset="2"/>
              </a:rPr>
              <a:t>island</a:t>
            </a:r>
            <a:r>
              <a:rPr lang="fr-FR" sz="1600" b="0" i="1" dirty="0">
                <a:solidFill>
                  <a:srgbClr val="990000"/>
                </a:solidFill>
                <a:cs typeface="Arial" charset="0"/>
                <a:sym typeface="Symbol" pitchFamily="18" charset="2"/>
              </a:rPr>
              <a:t> : </a:t>
            </a:r>
            <a:r>
              <a:rPr lang="fr-FR" sz="1600" b="0" i="1" dirty="0" err="1">
                <a:solidFill>
                  <a:srgbClr val="990000"/>
                </a:solidFill>
                <a:cs typeface="Arial" charset="0"/>
                <a:sym typeface="Symbol" pitchFamily="18" charset="2"/>
              </a:rPr>
              <a:t>scientific</a:t>
            </a:r>
            <a:r>
              <a:rPr lang="fr-FR" sz="1600" b="0" i="1" dirty="0">
                <a:solidFill>
                  <a:srgbClr val="990000"/>
                </a:solidFill>
                <a:cs typeface="Arial" charset="0"/>
                <a:sym typeface="Symbol" pitchFamily="18" charset="2"/>
              </a:rPr>
              <a:t> exploration </a:t>
            </a:r>
            <a:r>
              <a:rPr lang="fr-FR" sz="1600" b="0" i="1" dirty="0" err="1">
                <a:solidFill>
                  <a:srgbClr val="990000"/>
                </a:solidFill>
                <a:cs typeface="Arial" charset="0"/>
                <a:sym typeface="Symbol" pitchFamily="18" charset="2"/>
              </a:rPr>
              <a:t>into</a:t>
            </a:r>
            <a:r>
              <a:rPr lang="fr-FR" sz="1600" b="0" i="1" dirty="0">
                <a:solidFill>
                  <a:srgbClr val="990000"/>
                </a:solidFill>
                <a:cs typeface="Arial" charset="0"/>
                <a:sym typeface="Symbol" pitchFamily="18" charset="2"/>
              </a:rPr>
              <a:t> the </a:t>
            </a:r>
            <a:r>
              <a:rPr lang="fr-FR" sz="1600" b="0" i="1" dirty="0" err="1">
                <a:solidFill>
                  <a:srgbClr val="990000"/>
                </a:solidFill>
                <a:cs typeface="Arial" charset="0"/>
                <a:sym typeface="Symbol" pitchFamily="18" charset="2"/>
              </a:rPr>
              <a:t>world’s</a:t>
            </a:r>
            <a:r>
              <a:rPr lang="fr-FR" sz="1600" b="0" i="1" dirty="0">
                <a:solidFill>
                  <a:srgbClr val="990000"/>
                </a:solidFill>
                <a:cs typeface="Arial" charset="0"/>
                <a:sym typeface="Symbol" pitchFamily="18" charset="2"/>
              </a:rPr>
              <a:t> </a:t>
            </a:r>
            <a:r>
              <a:rPr lang="fr-FR" sz="1600" b="0" i="1" dirty="0" err="1">
                <a:solidFill>
                  <a:srgbClr val="990000"/>
                </a:solidFill>
                <a:cs typeface="Arial" charset="0"/>
                <a:sym typeface="Symbol" pitchFamily="18" charset="2"/>
              </a:rPr>
              <a:t>environmental</a:t>
            </a:r>
            <a:r>
              <a:rPr lang="fr-FR" sz="1600" b="0" i="1" dirty="0">
                <a:solidFill>
                  <a:srgbClr val="990000"/>
                </a:solidFill>
                <a:cs typeface="Arial" charset="0"/>
                <a:sym typeface="Symbol" pitchFamily="18" charset="2"/>
              </a:rPr>
              <a:t> </a:t>
            </a:r>
            <a:r>
              <a:rPr lang="fr-FR" sz="1600" b="0" i="1" dirty="0" err="1">
                <a:solidFill>
                  <a:srgbClr val="990000"/>
                </a:solidFill>
                <a:cs typeface="Arial" charset="0"/>
                <a:sym typeface="Symbol" pitchFamily="18" charset="2"/>
              </a:rPr>
              <a:t>problems</a:t>
            </a:r>
            <a:r>
              <a:rPr lang="fr-FR" sz="1600" b="0" i="1" dirty="0">
                <a:solidFill>
                  <a:srgbClr val="990000"/>
                </a:solidFill>
                <a:cs typeface="Arial" charset="0"/>
                <a:sym typeface="Symbol" pitchFamily="18" charset="2"/>
              </a:rPr>
              <a:t> in </a:t>
            </a:r>
            <a:r>
              <a:rPr lang="fr-FR" sz="1600" b="0" i="1" dirty="0" err="1">
                <a:solidFill>
                  <a:srgbClr val="990000"/>
                </a:solidFill>
                <a:cs typeface="Arial" charset="0"/>
                <a:sym typeface="Symbol" pitchFamily="18" charset="2"/>
              </a:rPr>
              <a:t>microscosme</a:t>
            </a:r>
            <a:r>
              <a:rPr lang="fr-FR" sz="1600" b="0" i="1" dirty="0">
                <a:solidFill>
                  <a:srgbClr val="990000"/>
                </a:solidFill>
                <a:cs typeface="Arial" charset="0"/>
                <a:sym typeface="Symbol" pitchFamily="18" charset="2"/>
              </a:rPr>
              <a:t>, </a:t>
            </a:r>
            <a:r>
              <a:rPr lang="fr-FR" sz="1600" b="0" dirty="0">
                <a:solidFill>
                  <a:srgbClr val="990000"/>
                </a:solidFill>
                <a:cs typeface="Arial" charset="0"/>
                <a:sym typeface="Symbol" pitchFamily="18" charset="2"/>
              </a:rPr>
              <a:t>John Loret &amp; </a:t>
            </a:r>
            <a:r>
              <a:rPr lang="fr-FR" sz="1600" b="0" dirty="0" err="1">
                <a:solidFill>
                  <a:srgbClr val="990000"/>
                </a:solidFill>
                <a:cs typeface="Arial" charset="0"/>
                <a:sym typeface="Symbol" pitchFamily="18" charset="2"/>
              </a:rPr>
              <a:t>Johon</a:t>
            </a:r>
            <a:r>
              <a:rPr lang="fr-FR" sz="1600" b="0" dirty="0">
                <a:solidFill>
                  <a:srgbClr val="990000"/>
                </a:solidFill>
                <a:cs typeface="Arial" charset="0"/>
                <a:sym typeface="Symbol" pitchFamily="18" charset="2"/>
              </a:rPr>
              <a:t> </a:t>
            </a:r>
            <a:r>
              <a:rPr lang="fr-FR" sz="1600" b="0" dirty="0" err="1">
                <a:solidFill>
                  <a:srgbClr val="990000"/>
                </a:solidFill>
                <a:cs typeface="Arial" charset="0"/>
                <a:sym typeface="Symbol" pitchFamily="18" charset="2"/>
              </a:rPr>
              <a:t>Tancredi</a:t>
            </a:r>
            <a:r>
              <a:rPr lang="fr-FR" sz="1600" b="0" dirty="0">
                <a:solidFill>
                  <a:srgbClr val="990000"/>
                </a:solidFill>
                <a:cs typeface="Arial" charset="0"/>
                <a:sym typeface="Symbol" pitchFamily="18" charset="2"/>
              </a:rPr>
              <a:t>, Kluwer/plenum, 2003.</a:t>
            </a:r>
          </a:p>
          <a:p>
            <a:pPr algn="just" eaLnBrk="1" hangingPunct="1"/>
            <a:r>
              <a:rPr lang="fr-FR" sz="1600" b="0" dirty="0">
                <a:solidFill>
                  <a:srgbClr val="990000"/>
                </a:solidFill>
                <a:cs typeface="Arial" charset="0"/>
              </a:rPr>
              <a:t>Source : </a:t>
            </a:r>
            <a:r>
              <a:rPr lang="fr-FR" sz="1600" b="0" i="1" dirty="0">
                <a:solidFill>
                  <a:srgbClr val="990000"/>
                </a:solidFill>
                <a:cs typeface="Arial" charset="0"/>
              </a:rPr>
              <a:t>Effondrements</a:t>
            </a:r>
            <a:r>
              <a:rPr lang="fr-FR" sz="1600" b="0" dirty="0">
                <a:solidFill>
                  <a:srgbClr val="990000"/>
                </a:solidFill>
                <a:cs typeface="Arial" charset="0"/>
              </a:rPr>
              <a:t>, Jared Diamond, Gallimard, 2005-2006, page 134 &amp; 226.</a:t>
            </a:r>
          </a:p>
        </p:txBody>
      </p:sp>
    </p:spTree>
    <p:extLst>
      <p:ext uri="{BB962C8B-B14F-4D97-AF65-F5344CB8AC3E}">
        <p14:creationId xmlns:p14="http://schemas.microsoft.com/office/powerpoint/2010/main" val="8750926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E94F5E46-9D31-4760-9843-5D01B41DED9E}"/>
              </a:ext>
            </a:extLst>
          </p:cNvPr>
          <p:cNvSpPr txBox="1">
            <a:spLocks noChangeArrowheads="1"/>
          </p:cNvSpPr>
          <p:nvPr/>
        </p:nvSpPr>
        <p:spPr bwMode="auto">
          <a:xfrm>
            <a:off x="193011" y="153139"/>
            <a:ext cx="11311417" cy="5970865"/>
          </a:xfrm>
          <a:prstGeom prst="rect">
            <a:avLst/>
          </a:prstGeom>
          <a:noFill/>
          <a:ln w="9525">
            <a:noFill/>
            <a:miter lim="800000"/>
            <a:headEnd/>
            <a:tailEnd/>
          </a:ln>
        </p:spPr>
        <p:txBody>
          <a:bodyPr wrap="square">
            <a:spAutoFit/>
          </a:bodyPr>
          <a:lstStyle/>
          <a:p>
            <a:pPr>
              <a:defRPr/>
            </a:pPr>
            <a:r>
              <a:rPr lang="fr-FR" sz="1600" u="sng" dirty="0">
                <a:solidFill>
                  <a:schemeClr val="folHlink"/>
                </a:solidFill>
                <a:latin typeface="Comic Sans MS" pitchFamily="66" charset="0"/>
              </a:rPr>
              <a:t>Annexe : Maladies des arbres</a:t>
            </a:r>
            <a:endParaRPr lang="fr-FR" sz="1600" b="0" dirty="0">
              <a:solidFill>
                <a:schemeClr val="folHlink"/>
              </a:solidFill>
              <a:latin typeface="Comic Sans MS" pitchFamily="66" charset="0"/>
            </a:endParaRPr>
          </a:p>
          <a:p>
            <a:pPr algn="just">
              <a:defRPr/>
            </a:pPr>
            <a:endParaRPr lang="fr-FR" sz="1600" b="0" u="sng" dirty="0">
              <a:solidFill>
                <a:schemeClr val="folHlink"/>
              </a:solidFill>
              <a:latin typeface="Comic Sans MS" pitchFamily="66" charset="0"/>
            </a:endParaRPr>
          </a:p>
          <a:p>
            <a:pPr algn="just">
              <a:defRPr/>
            </a:pPr>
            <a:r>
              <a:rPr lang="fr-FR" sz="1600" b="0" u="sng" dirty="0">
                <a:solidFill>
                  <a:srgbClr val="7030A0"/>
                </a:solidFill>
                <a:latin typeface="+mn-lt"/>
              </a:rPr>
              <a:t>Pour rappels</a:t>
            </a:r>
            <a:r>
              <a:rPr lang="fr-FR" sz="1600" b="0" dirty="0">
                <a:solidFill>
                  <a:srgbClr val="7030A0"/>
                </a:solidFill>
                <a:latin typeface="+mn-lt"/>
              </a:rPr>
              <a:t> : </a:t>
            </a:r>
          </a:p>
          <a:p>
            <a:pPr algn="just">
              <a:buFont typeface="Arial" pitchFamily="34" charset="0"/>
              <a:buChar char="•"/>
              <a:defRPr/>
            </a:pPr>
            <a:r>
              <a:rPr lang="fr-FR" sz="1600" b="0" dirty="0">
                <a:solidFill>
                  <a:srgbClr val="7030A0"/>
                </a:solidFill>
                <a:latin typeface="+mn-lt"/>
              </a:rPr>
              <a:t> Un arbre sera plus fragile aux maladies :</a:t>
            </a:r>
          </a:p>
          <a:p>
            <a:pPr marL="342900" indent="-342900" algn="just">
              <a:buFont typeface="Arial" pitchFamily="34" charset="0"/>
              <a:buChar char="•"/>
              <a:defRPr/>
            </a:pPr>
            <a:r>
              <a:rPr lang="fr-FR" sz="1600" b="0" dirty="0">
                <a:solidFill>
                  <a:srgbClr val="7030A0"/>
                </a:solidFill>
                <a:latin typeface="+mn-lt"/>
              </a:rPr>
              <a:t>qu’il a été blessé (certains ne supportant pas la mutilation de leur branche), </a:t>
            </a:r>
          </a:p>
          <a:p>
            <a:pPr marL="342900" indent="-342900" algn="just">
              <a:buFont typeface="Arial" pitchFamily="34" charset="0"/>
              <a:buChar char="•"/>
              <a:defRPr/>
            </a:pPr>
            <a:r>
              <a:rPr lang="fr-FR" sz="1600" b="0" dirty="0">
                <a:solidFill>
                  <a:srgbClr val="7030A0"/>
                </a:solidFill>
                <a:latin typeface="+mn-lt"/>
              </a:rPr>
              <a:t>que ses racines auront été écrasés par des engins forestiers lourds ou qu’il ne bénéficiera pas des conditions adéquates (sol _ nutriments, pH … _, humidité ou sècheresse, climat, soins, absence de pollution) à son épanouissement (tel, par exemple, un saule souffrant de sècheresse ou un mûrier dans un sol trop humide,</a:t>
            </a:r>
            <a:r>
              <a:rPr lang="fr-FR" sz="1600" dirty="0">
                <a:solidFill>
                  <a:srgbClr val="7030A0"/>
                </a:solidFill>
                <a:latin typeface="+mn-lt"/>
              </a:rPr>
              <a:t> </a:t>
            </a:r>
            <a:r>
              <a:rPr lang="fr-FR" sz="1600" b="0" dirty="0">
                <a:solidFill>
                  <a:srgbClr val="7030A0"/>
                </a:solidFill>
                <a:latin typeface="+mn-lt"/>
              </a:rPr>
              <a:t>développeront des maladies). </a:t>
            </a:r>
          </a:p>
          <a:p>
            <a:pPr algn="just">
              <a:buFont typeface="Arial" pitchFamily="34" charset="0"/>
              <a:buChar char="•"/>
              <a:defRPr/>
            </a:pPr>
            <a:r>
              <a:rPr lang="fr-FR" sz="1600" b="0" dirty="0">
                <a:solidFill>
                  <a:srgbClr val="7030A0"/>
                </a:solidFill>
                <a:latin typeface="+mn-lt"/>
              </a:rPr>
              <a:t> Une forêt mélangée, diversifiée est plus résistante aux maladies que les monocultures forestières. </a:t>
            </a:r>
          </a:p>
          <a:p>
            <a:pPr algn="just">
              <a:buFont typeface="Arial" pitchFamily="34" charset="0"/>
              <a:buChar char="•"/>
              <a:defRPr/>
            </a:pPr>
            <a:r>
              <a:rPr lang="fr-FR" sz="1600" b="0" dirty="0">
                <a:solidFill>
                  <a:srgbClr val="7030A0"/>
                </a:solidFill>
                <a:latin typeface="+mn-lt"/>
              </a:rPr>
              <a:t> Ces maladies sont dues à des agents pathogènes comme les vers, les insectes, les champignons, les bactéries ou les virus.</a:t>
            </a:r>
            <a:r>
              <a:rPr lang="fr-FR" sz="1600" dirty="0">
                <a:solidFill>
                  <a:srgbClr val="7030A0"/>
                </a:solidFill>
                <a:latin typeface="+mn-lt"/>
              </a:rPr>
              <a:t> </a:t>
            </a:r>
            <a:endParaRPr lang="fr-FR" sz="1600" b="0" dirty="0">
              <a:solidFill>
                <a:srgbClr val="7030A0"/>
              </a:solidFill>
              <a:latin typeface="+mn-lt"/>
            </a:endParaRPr>
          </a:p>
          <a:p>
            <a:pPr>
              <a:buFont typeface="Arial" pitchFamily="34" charset="0"/>
              <a:buChar char="•"/>
              <a:defRPr/>
            </a:pPr>
            <a:r>
              <a:rPr lang="fr-FR" sz="1600" b="0" dirty="0">
                <a:solidFill>
                  <a:srgbClr val="7030A0"/>
                </a:solidFill>
                <a:latin typeface="+mn-lt"/>
              </a:rPr>
              <a:t> Il existe des centaines ou milliers de maladies des arbres, impossible  à répertorier toutes. </a:t>
            </a:r>
          </a:p>
          <a:p>
            <a:pPr>
              <a:defRPr/>
            </a:pPr>
            <a:r>
              <a:rPr lang="fr-FR" sz="1400" b="0" dirty="0">
                <a:solidFill>
                  <a:srgbClr val="7030A0"/>
                </a:solidFill>
                <a:latin typeface="+mn-lt"/>
              </a:rPr>
              <a:t>(Cf. </a:t>
            </a:r>
            <a:r>
              <a:rPr lang="fr-FR" sz="1400" b="0" dirty="0">
                <a:solidFill>
                  <a:srgbClr val="7030A0"/>
                </a:solidFill>
                <a:latin typeface="+mn-lt"/>
                <a:hlinkClick r:id="rId2"/>
              </a:rPr>
              <a:t>http://en.wikipedia.org/wiki/Category:Tree_diseases</a:t>
            </a:r>
            <a:r>
              <a:rPr lang="fr-FR" sz="1400" b="0" dirty="0">
                <a:solidFill>
                  <a:srgbClr val="7030A0"/>
                </a:solidFill>
                <a:latin typeface="+mn-lt"/>
              </a:rPr>
              <a:t> &amp; </a:t>
            </a:r>
            <a:r>
              <a:rPr lang="fr-FR" sz="1400" b="0" dirty="0">
                <a:solidFill>
                  <a:srgbClr val="7030A0"/>
                </a:solidFill>
                <a:latin typeface="+mn-lt"/>
                <a:hlinkClick r:id="rId3"/>
              </a:rPr>
              <a:t>http://en.wikipedia.org/wiki/Category:Fruit_tree_diseases</a:t>
            </a:r>
            <a:r>
              <a:rPr lang="fr-FR" sz="1400" b="0" dirty="0">
                <a:solidFill>
                  <a:srgbClr val="7030A0"/>
                </a:solidFill>
                <a:latin typeface="+mn-lt"/>
              </a:rPr>
              <a:t> (sites  en anglais)).</a:t>
            </a:r>
          </a:p>
          <a:p>
            <a:pPr algn="just">
              <a:buFont typeface="Arial" pitchFamily="34" charset="0"/>
              <a:buChar char="•"/>
              <a:defRPr/>
            </a:pPr>
            <a:r>
              <a:rPr lang="fr-FR" sz="1600" b="0" dirty="0">
                <a:solidFill>
                  <a:srgbClr val="7030A0"/>
                </a:solidFill>
                <a:latin typeface="+mn-lt"/>
              </a:rPr>
              <a:t> Par exemple pour le </a:t>
            </a:r>
            <a:r>
              <a:rPr lang="fr-FR" sz="1600" dirty="0">
                <a:solidFill>
                  <a:srgbClr val="7030A0"/>
                </a:solidFill>
                <a:latin typeface="+mn-lt"/>
              </a:rPr>
              <a:t>pin</a:t>
            </a:r>
            <a:r>
              <a:rPr lang="fr-FR" sz="1600" b="0" dirty="0">
                <a:solidFill>
                  <a:srgbClr val="7030A0"/>
                </a:solidFill>
                <a:latin typeface="+mn-lt"/>
              </a:rPr>
              <a:t> : insectes (</a:t>
            </a:r>
            <a:r>
              <a:rPr lang="fr-FR" sz="1600" b="0" i="1" dirty="0">
                <a:solidFill>
                  <a:srgbClr val="7030A0"/>
                </a:solidFill>
                <a:latin typeface="+mn-lt"/>
              </a:rPr>
              <a:t>scolytes, chenilles processionnaires, </a:t>
            </a:r>
            <a:r>
              <a:rPr lang="fr-FR" sz="1600" b="0" i="1" dirty="0" err="1">
                <a:solidFill>
                  <a:srgbClr val="7030A0"/>
                </a:solidFill>
                <a:latin typeface="+mn-lt"/>
              </a:rPr>
              <a:t>megastigmus</a:t>
            </a:r>
            <a:r>
              <a:rPr lang="fr-FR" sz="1600" b="0" i="1" dirty="0">
                <a:solidFill>
                  <a:srgbClr val="7030A0"/>
                </a:solidFill>
                <a:latin typeface="+mn-lt"/>
              </a:rPr>
              <a:t> </a:t>
            </a:r>
            <a:r>
              <a:rPr lang="fr-FR" sz="1600" b="0" i="1" dirty="0" err="1">
                <a:solidFill>
                  <a:srgbClr val="7030A0"/>
                </a:solidFill>
                <a:latin typeface="+mn-lt"/>
              </a:rPr>
              <a:t>spermotrophus</a:t>
            </a:r>
            <a:r>
              <a:rPr lang="fr-FR" sz="1600" b="0" dirty="0">
                <a:solidFill>
                  <a:srgbClr val="7030A0"/>
                </a:solidFill>
                <a:latin typeface="+mn-lt"/>
              </a:rPr>
              <a:t>...), champignons (</a:t>
            </a:r>
            <a:r>
              <a:rPr lang="fr-FR" sz="1600" b="0" i="1" dirty="0">
                <a:solidFill>
                  <a:srgbClr val="7030A0"/>
                </a:solidFill>
                <a:latin typeface="+mn-lt"/>
              </a:rPr>
              <a:t>armillaire, polypore du pin, rouille </a:t>
            </a:r>
            <a:r>
              <a:rPr lang="fr-FR" sz="1600" b="0" i="1" dirty="0" err="1">
                <a:solidFill>
                  <a:srgbClr val="7030A0"/>
                </a:solidFill>
                <a:latin typeface="+mn-lt"/>
              </a:rPr>
              <a:t>courbeuse</a:t>
            </a:r>
            <a:r>
              <a:rPr lang="fr-FR" sz="1600" b="0" i="1" dirty="0">
                <a:solidFill>
                  <a:srgbClr val="7030A0"/>
                </a:solidFill>
                <a:latin typeface="+mn-lt"/>
              </a:rPr>
              <a:t>, nématode du pin</a:t>
            </a:r>
            <a:r>
              <a:rPr lang="fr-FR" sz="1600" i="1" dirty="0">
                <a:solidFill>
                  <a:srgbClr val="7030A0"/>
                </a:solidFill>
                <a:latin typeface="+mn-lt"/>
              </a:rPr>
              <a:t> </a:t>
            </a:r>
            <a:r>
              <a:rPr lang="fr-FR" sz="1600" b="0" dirty="0">
                <a:solidFill>
                  <a:srgbClr val="7030A0"/>
                </a:solidFill>
                <a:latin typeface="+mn-lt"/>
              </a:rPr>
              <a:t>etc. ).</a:t>
            </a:r>
          </a:p>
          <a:p>
            <a:pPr algn="just">
              <a:buFont typeface="Arial" pitchFamily="34" charset="0"/>
              <a:buChar char="•"/>
              <a:defRPr/>
            </a:pPr>
            <a:r>
              <a:rPr lang="fr-FR" sz="1600" b="0" dirty="0">
                <a:solidFill>
                  <a:srgbClr val="7030A0"/>
                </a:solidFill>
                <a:latin typeface="+mn-lt"/>
              </a:rPr>
              <a:t> Une fois la maladie reconnue et détectée suffisamment tôt, un traitement peut être élaboré, à base de pulvérisation </a:t>
            </a:r>
            <a:r>
              <a:rPr lang="fr-FR" sz="1600" dirty="0">
                <a:solidFill>
                  <a:srgbClr val="7030A0"/>
                </a:solidFill>
                <a:latin typeface="+mn-lt"/>
              </a:rPr>
              <a:t>d'agents chimiques </a:t>
            </a:r>
            <a:r>
              <a:rPr lang="fr-FR" sz="1600" b="0" dirty="0">
                <a:solidFill>
                  <a:srgbClr val="7030A0"/>
                </a:solidFill>
                <a:latin typeface="+mn-lt"/>
              </a:rPr>
              <a:t>(fongicides, pesticides, insecticides, ...) ou d’</a:t>
            </a:r>
            <a:r>
              <a:rPr lang="fr-FR" sz="1600" dirty="0">
                <a:solidFill>
                  <a:srgbClr val="7030A0"/>
                </a:solidFill>
                <a:latin typeface="+mn-lt"/>
              </a:rPr>
              <a:t>agents d'origine naturelle </a:t>
            </a:r>
            <a:r>
              <a:rPr lang="fr-FR" sz="1600" b="0" dirty="0">
                <a:solidFill>
                  <a:srgbClr val="7030A0"/>
                </a:solidFill>
                <a:latin typeface="+mn-lt"/>
              </a:rPr>
              <a:t>(comme le </a:t>
            </a:r>
            <a:r>
              <a:rPr lang="fr-FR" sz="1600" b="0" i="1" dirty="0" err="1">
                <a:solidFill>
                  <a:srgbClr val="7030A0"/>
                </a:solidFill>
                <a:latin typeface="+mn-lt"/>
              </a:rPr>
              <a:t>Bacillus</a:t>
            </a:r>
            <a:r>
              <a:rPr lang="fr-FR" sz="1600" b="0" i="1" dirty="0">
                <a:solidFill>
                  <a:srgbClr val="7030A0"/>
                </a:solidFill>
                <a:latin typeface="+mn-lt"/>
              </a:rPr>
              <a:t> </a:t>
            </a:r>
            <a:r>
              <a:rPr lang="fr-FR" sz="1600" b="0" i="1" dirty="0" err="1">
                <a:solidFill>
                  <a:srgbClr val="7030A0"/>
                </a:solidFill>
                <a:latin typeface="+mn-lt"/>
              </a:rPr>
              <a:t>thuringiensis</a:t>
            </a:r>
            <a:r>
              <a:rPr lang="fr-FR" sz="1600" b="0" dirty="0">
                <a:solidFill>
                  <a:srgbClr val="7030A0"/>
                </a:solidFill>
                <a:latin typeface="+mn-lt"/>
              </a:rPr>
              <a:t>). On peut aussi utiliser la </a:t>
            </a:r>
            <a:r>
              <a:rPr lang="fr-FR" sz="1600" b="0" i="1" dirty="0">
                <a:solidFill>
                  <a:srgbClr val="7030A0"/>
                </a:solidFill>
                <a:latin typeface="+mn-lt"/>
              </a:rPr>
              <a:t>désinfection à la vapeur,</a:t>
            </a:r>
            <a:r>
              <a:rPr lang="fr-FR" sz="1600" b="0" dirty="0">
                <a:solidFill>
                  <a:srgbClr val="7030A0"/>
                </a:solidFill>
                <a:latin typeface="+mn-lt"/>
              </a:rPr>
              <a:t> des </a:t>
            </a:r>
            <a:r>
              <a:rPr lang="fr-FR" sz="1600" b="0" i="1" dirty="0">
                <a:solidFill>
                  <a:srgbClr val="7030A0"/>
                </a:solidFill>
                <a:latin typeface="+mn-lt"/>
              </a:rPr>
              <a:t>pansements</a:t>
            </a:r>
            <a:r>
              <a:rPr lang="fr-FR" sz="1600" b="0" dirty="0">
                <a:solidFill>
                  <a:srgbClr val="7030A0"/>
                </a:solidFill>
                <a:latin typeface="+mn-lt"/>
              </a:rPr>
              <a:t> etc.</a:t>
            </a:r>
          </a:p>
          <a:p>
            <a:pPr algn="just">
              <a:buFont typeface="Arial" pitchFamily="34" charset="0"/>
              <a:buChar char="•"/>
              <a:defRPr/>
            </a:pPr>
            <a:r>
              <a:rPr lang="fr-FR" sz="1600" b="0" dirty="0">
                <a:solidFill>
                  <a:srgbClr val="7030A0"/>
                </a:solidFill>
                <a:latin typeface="+mn-lt"/>
              </a:rPr>
              <a:t> On peut aussi faire appel à la </a:t>
            </a:r>
            <a:r>
              <a:rPr lang="fr-FR" sz="1600" dirty="0">
                <a:solidFill>
                  <a:srgbClr val="7030A0"/>
                </a:solidFill>
                <a:latin typeface="+mn-lt"/>
              </a:rPr>
              <a:t>lutte biologique</a:t>
            </a:r>
            <a:r>
              <a:rPr lang="fr-FR" sz="1600" b="0" dirty="0">
                <a:solidFill>
                  <a:srgbClr val="7030A0"/>
                </a:solidFill>
                <a:latin typeface="+mn-lt"/>
              </a:rPr>
              <a:t>, si le parasite ou le ravageur possède un ennemi naturel. </a:t>
            </a:r>
          </a:p>
          <a:p>
            <a:pPr algn="just">
              <a:buFont typeface="Arial" pitchFamily="34" charset="0"/>
              <a:buChar char="•"/>
              <a:defRPr/>
            </a:pPr>
            <a:r>
              <a:rPr lang="fr-FR" sz="1600" b="0" dirty="0">
                <a:solidFill>
                  <a:srgbClr val="7030A0"/>
                </a:solidFill>
                <a:latin typeface="+mn-lt"/>
              </a:rPr>
              <a:t> Certaines maladies sont très contagieuses et/ou mortelles. </a:t>
            </a:r>
          </a:p>
          <a:p>
            <a:pPr algn="just">
              <a:buFont typeface="Arial" pitchFamily="34" charset="0"/>
              <a:buChar char="•"/>
              <a:defRPr/>
            </a:pPr>
            <a:r>
              <a:rPr lang="fr-FR" sz="1600" b="0" dirty="0">
                <a:solidFill>
                  <a:srgbClr val="7030A0"/>
                </a:solidFill>
                <a:latin typeface="+mn-lt"/>
              </a:rPr>
              <a:t> Dans le cas de certaines maladies mortelles et donc le traitement est difficile, il faut souvent couper et brûler l’arbre contaminé, afin d’éviter qu’il contamine d’autres arbres (cas de la graphiose de l’orme etc.).</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800080"/>
                </a:solidFill>
                <a:effectLst/>
                <a:uLnTx/>
                <a:uFillTx/>
                <a:latin typeface="Calibri"/>
                <a:ea typeface="+mn-ea"/>
                <a:cs typeface="+mn-cs"/>
              </a:rPr>
              <a:t>Les parasites sont en général spécifiques à la plante-hôte.</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defRPr/>
            </a:pPr>
            <a:r>
              <a:rPr kumimoji="0" lang="fr-FR" sz="1600" b="0" i="0" u="none" strike="noStrike" kern="1200" cap="none" spc="0" normalizeH="0" baseline="0" noProof="0" dirty="0">
                <a:ln>
                  <a:noFill/>
                </a:ln>
                <a:solidFill>
                  <a:srgbClr val="800080"/>
                </a:solidFill>
                <a:effectLst/>
                <a:uLnTx/>
                <a:uFillTx/>
                <a:latin typeface="Calibri"/>
                <a:ea typeface="+mn-ea"/>
                <a:cs typeface="+mn-cs"/>
              </a:rPr>
              <a:t> Les vers nématodes parasites ne sont visibles qu’au microscopes.</a:t>
            </a:r>
          </a:p>
          <a:p>
            <a:pPr algn="just">
              <a:buFont typeface="Arial" pitchFamily="34" charset="0"/>
              <a:buChar char="•"/>
              <a:defRPr/>
            </a:pPr>
            <a:endParaRPr lang="fr-FR" sz="1600" b="0" dirty="0">
              <a:solidFill>
                <a:srgbClr val="7030A0"/>
              </a:solidFill>
              <a:latin typeface="+mn-lt"/>
            </a:endParaRPr>
          </a:p>
        </p:txBody>
      </p:sp>
    </p:spTree>
    <p:extLst>
      <p:ext uri="{BB962C8B-B14F-4D97-AF65-F5344CB8AC3E}">
        <p14:creationId xmlns:p14="http://schemas.microsoft.com/office/powerpoint/2010/main" val="2763547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4A0196B6-3AED-49BC-BAFC-717D0160FB95}"/>
              </a:ext>
            </a:extLst>
          </p:cNvPr>
          <p:cNvSpPr txBox="1">
            <a:spLocks noChangeArrowheads="1"/>
          </p:cNvSpPr>
          <p:nvPr/>
        </p:nvSpPr>
        <p:spPr bwMode="auto">
          <a:xfrm>
            <a:off x="244548" y="212652"/>
            <a:ext cx="8964613"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600" u="sng" dirty="0">
                <a:solidFill>
                  <a:schemeClr val="folHlink"/>
                </a:solidFill>
                <a:latin typeface="Comic Sans MS" pitchFamily="66" charset="0"/>
              </a:rPr>
              <a:t>Annexe : Lutte contre les feux de forêt</a:t>
            </a:r>
            <a:endParaRPr lang="fr-FR" sz="1600" b="0" dirty="0">
              <a:solidFill>
                <a:schemeClr val="folHlink"/>
              </a:solidFill>
              <a:latin typeface="Comic Sans MS" pitchFamily="66" charset="0"/>
            </a:endParaRPr>
          </a:p>
          <a:p>
            <a:pPr algn="just" eaLnBrk="1" hangingPunct="1"/>
            <a:endParaRPr lang="fr-FR" sz="1600" b="0" dirty="0">
              <a:solidFill>
                <a:srgbClr val="6600CC"/>
              </a:solidFill>
              <a:latin typeface="Comic Sans MS" pitchFamily="66" charset="0"/>
            </a:endParaRPr>
          </a:p>
          <a:p>
            <a:pPr eaLnBrk="1" hangingPunct="1"/>
            <a:r>
              <a:rPr lang="fr-FR" sz="1600" dirty="0">
                <a:solidFill>
                  <a:srgbClr val="6600CC"/>
                </a:solidFill>
                <a:latin typeface="Comic Sans MS" pitchFamily="66" charset="0"/>
              </a:rPr>
              <a:t>=&gt; Petits rappels :</a:t>
            </a:r>
            <a:r>
              <a:rPr lang="fr-FR" sz="1600" dirty="0">
                <a:latin typeface="Comic Sans MS" pitchFamily="66" charset="0"/>
              </a:rPr>
              <a:t> </a:t>
            </a:r>
            <a:endParaRPr lang="fr-FR" sz="1600" b="0" dirty="0">
              <a:solidFill>
                <a:srgbClr val="6600CC"/>
              </a:solidFill>
              <a:latin typeface="Comic Sans MS" pitchFamily="66" charset="0"/>
            </a:endParaRPr>
          </a:p>
          <a:p>
            <a:pPr algn="just" eaLnBrk="1" hangingPunct="1">
              <a:buFontTx/>
              <a:buChar char="•"/>
            </a:pPr>
            <a:r>
              <a:rPr lang="fr-FR" sz="1600" b="0" dirty="0">
                <a:solidFill>
                  <a:srgbClr val="6600CC"/>
                </a:solidFill>
                <a:latin typeface="Comic Sans MS" pitchFamily="66" charset="0"/>
              </a:rPr>
              <a:t>« </a:t>
            </a:r>
            <a:r>
              <a:rPr lang="fr-FR" sz="1600" b="0" i="1" dirty="0">
                <a:solidFill>
                  <a:srgbClr val="6600CC"/>
                </a:solidFill>
                <a:latin typeface="Comic Sans MS" pitchFamily="66" charset="0"/>
              </a:rPr>
              <a:t>Quand on intervient immédiatement, un verre d'eau éteint un départ de feu. Une minute après, un seau suffit. Dans les 5 mn, 600 litres sont nécessaire. Au-delà, les grands moyens doivent être déployés (camions de pompiers, Avions ou hélicoptère largueur d’eau …)</a:t>
            </a:r>
            <a:r>
              <a:rPr lang="fr-FR" sz="1600" b="0" dirty="0">
                <a:solidFill>
                  <a:srgbClr val="6600CC"/>
                </a:solidFill>
                <a:latin typeface="Comic Sans MS" pitchFamily="66" charset="0"/>
              </a:rPr>
              <a:t> ».</a:t>
            </a:r>
          </a:p>
          <a:p>
            <a:pPr algn="just" eaLnBrk="1" hangingPunct="1"/>
            <a:endParaRPr lang="fr-FR" sz="1600" b="0" dirty="0">
              <a:solidFill>
                <a:srgbClr val="6600CC"/>
              </a:solidFill>
              <a:latin typeface="Comic Sans MS" pitchFamily="66" charset="0"/>
            </a:endParaRPr>
          </a:p>
          <a:p>
            <a:pPr algn="just" eaLnBrk="1" hangingPunct="1">
              <a:buFontTx/>
              <a:buChar char="•"/>
            </a:pPr>
            <a:r>
              <a:rPr lang="fr-FR" sz="1600" b="0" u="sng" dirty="0">
                <a:solidFill>
                  <a:srgbClr val="6600CC"/>
                </a:solidFill>
                <a:latin typeface="Comic Sans MS" pitchFamily="66" charset="0"/>
              </a:rPr>
              <a:t>Cause de départ de feux</a:t>
            </a:r>
            <a:r>
              <a:rPr lang="fr-FR" sz="1600" b="0" dirty="0">
                <a:solidFill>
                  <a:srgbClr val="6600CC"/>
                </a:solidFill>
                <a:latin typeface="Comic Sans MS" pitchFamily="66" charset="0"/>
              </a:rPr>
              <a:t>: lignes électriques, décharges incontrôlées, fumeurs, feux de camp ou allumés par les éleveurs, activités agricoles et forestières non maîtrisés, forêt mal entretenue, avec sous-bois non débroussaillés =&gt; et donc accumulation combustible hautement</a:t>
            </a:r>
            <a:r>
              <a:rPr lang="fr-FR" sz="1600" b="0" dirty="0">
                <a:latin typeface="Comic Sans MS" pitchFamily="66" charset="0"/>
              </a:rPr>
              <a:t> </a:t>
            </a:r>
            <a:r>
              <a:rPr lang="fr-FR" sz="1600" b="0" dirty="0">
                <a:solidFill>
                  <a:srgbClr val="6600CC"/>
                </a:solidFill>
                <a:latin typeface="Comic Sans MS" pitchFamily="66" charset="0"/>
              </a:rPr>
              <a:t>inflammable, foudre, vents chauds, canicules, très fortes chaleurs en association avec des espèces très inflammables et/ou pyrogènes (eucalyptus, certains pins, dégageant des essences et vapeurs très inflammables …). Ces causes dépendent souvent de l’endroit : </a:t>
            </a:r>
          </a:p>
          <a:p>
            <a:pPr algn="just" eaLnBrk="1" hangingPunct="1"/>
            <a:r>
              <a:rPr lang="fr-FR" sz="1600" b="0" dirty="0">
                <a:solidFill>
                  <a:srgbClr val="6600CC"/>
                </a:solidFill>
                <a:latin typeface="Comic Sans MS" pitchFamily="66" charset="0"/>
              </a:rPr>
              <a:t>a) de la texture du sol (de la structure de la biomasse), b) du type de peuplement forestier, c) des conditions atmosphériques (vent chaud et sec …), d) de la densité de la foudre, e) de la densité du peuplement humain (source : Pr. Max Moritz, Université de Californie).</a:t>
            </a:r>
          </a:p>
          <a:p>
            <a:pPr algn="just" eaLnBrk="1" hangingPunct="1"/>
            <a:r>
              <a:rPr lang="fr-FR" sz="1200" b="0" dirty="0">
                <a:solidFill>
                  <a:srgbClr val="6600CC"/>
                </a:solidFill>
                <a:latin typeface="Comic Sans MS" pitchFamily="66" charset="0"/>
              </a:rPr>
              <a:t>Le réchauffement climatique augmente aussi l’inflammabilité des forêts.</a:t>
            </a:r>
          </a:p>
          <a:p>
            <a:pPr algn="just" eaLnBrk="1" hangingPunct="1"/>
            <a:endParaRPr lang="fr-FR" sz="1600" b="0" u="sng" dirty="0">
              <a:solidFill>
                <a:schemeClr val="folHlink"/>
              </a:solidFill>
              <a:latin typeface="Comic Sans MS" pitchFamily="66" charset="0"/>
            </a:endParaRPr>
          </a:p>
          <a:p>
            <a:pPr algn="just" eaLnBrk="1" hangingPunct="1"/>
            <a:r>
              <a:rPr lang="fr-FR" sz="1600" b="0" dirty="0">
                <a:solidFill>
                  <a:srgbClr val="6600CC"/>
                </a:solidFill>
                <a:latin typeface="Comic Sans MS" pitchFamily="66" charset="0"/>
              </a:rPr>
              <a:t>Dans beaucoup de pays, il y a peu de soucis de préservation des forêts et de prévenir les feux de forêt. On y mets le feu pour n’importe quelle raison (la culture sur brûlis, la chasse la vengeance, etc.). </a:t>
            </a:r>
            <a:r>
              <a:rPr lang="fr-FR" sz="1600" b="0" dirty="0">
                <a:solidFill>
                  <a:srgbClr val="FF0000"/>
                </a:solidFill>
                <a:latin typeface="Comic Sans MS" pitchFamily="66" charset="0"/>
              </a:rPr>
              <a:t>Souvent les campagnes de reforestation peuvent être réduire à néant, à cause d’un simple feu, d’un manque de moyen et de conscience des populations.</a:t>
            </a:r>
          </a:p>
          <a:p>
            <a:pPr algn="just" eaLnBrk="1" hangingPunct="1"/>
            <a:r>
              <a:rPr lang="fr-FR" sz="1600" b="0" dirty="0">
                <a:solidFill>
                  <a:srgbClr val="6600CC"/>
                </a:solidFill>
                <a:latin typeface="Comic Sans MS" pitchFamily="66" charset="0"/>
              </a:rPr>
              <a:t>Parmi les causes humaines dans le sud de la France : négligence ou accident (43%), incendies criminels (34%). </a:t>
            </a:r>
            <a:r>
              <a:rPr lang="fr-FR" sz="1200" b="0" dirty="0">
                <a:solidFill>
                  <a:srgbClr val="6600CC"/>
                </a:solidFill>
                <a:latin typeface="Comic Sans MS" pitchFamily="66" charset="0"/>
              </a:rPr>
              <a:t>Source : </a:t>
            </a:r>
            <a:r>
              <a:rPr lang="fr-FR" sz="1200" b="0" i="1" dirty="0">
                <a:latin typeface="Comic Sans MS" pitchFamily="66" charset="0"/>
                <a:hlinkClick r:id="rId2"/>
              </a:rPr>
              <a:t>Feux</a:t>
            </a:r>
            <a:r>
              <a:rPr lang="fr-FR" sz="1200" b="0" dirty="0">
                <a:latin typeface="Comic Sans MS" pitchFamily="66" charset="0"/>
                <a:hlinkClick r:id="rId2"/>
              </a:rPr>
              <a:t> de forêt dans la région méditerranéenne</a:t>
            </a:r>
            <a:r>
              <a:rPr lang="fr-FR" sz="1200" b="0" dirty="0">
                <a:latin typeface="Comic Sans MS" pitchFamily="66" charset="0"/>
              </a:rPr>
              <a:t>, </a:t>
            </a:r>
            <a:r>
              <a:rPr lang="fr-FR" sz="1200" b="0" dirty="0">
                <a:latin typeface="Comic Sans MS" pitchFamily="66" charset="0"/>
                <a:hlinkClick r:id="rId2"/>
              </a:rPr>
              <a:t>www.fao.org/docrep/x1880f/x1880f07.htm</a:t>
            </a:r>
            <a:r>
              <a:rPr lang="fr-FR" sz="1200" b="0" dirty="0">
                <a:latin typeface="Comic Sans MS" pitchFamily="66" charset="0"/>
              </a:rPr>
              <a:t> </a:t>
            </a:r>
          </a:p>
        </p:txBody>
      </p:sp>
      <p:pic>
        <p:nvPicPr>
          <p:cNvPr id="5" name="Picture 11" descr="feuxCamp">
            <a:extLst>
              <a:ext uri="{FF2B5EF4-FFF2-40B4-BE49-F238E27FC236}">
                <a16:creationId xmlns:a16="http://schemas.microsoft.com/office/drawing/2014/main" id="{F78972C2-4CEB-45A4-BC52-765856C8E5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0916" y="923963"/>
            <a:ext cx="12239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5806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7C83CB85-5AA5-4D2D-B45E-4BA611B277BC}"/>
              </a:ext>
            </a:extLst>
          </p:cNvPr>
          <p:cNvSpPr txBox="1">
            <a:spLocks noChangeArrowheads="1"/>
          </p:cNvSpPr>
          <p:nvPr/>
        </p:nvSpPr>
        <p:spPr bwMode="auto">
          <a:xfrm>
            <a:off x="255181" y="163144"/>
            <a:ext cx="8964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600" u="sng" dirty="0">
                <a:solidFill>
                  <a:schemeClr val="folHlink"/>
                </a:solidFill>
                <a:latin typeface="Comic Sans MS" pitchFamily="66" charset="0"/>
              </a:rPr>
              <a:t>Annexe : Lutte contre les feux de forêt</a:t>
            </a:r>
            <a:endParaRPr lang="fr-FR" sz="1600" b="0" dirty="0">
              <a:solidFill>
                <a:schemeClr val="folHlink"/>
              </a:solidFill>
              <a:latin typeface="Comic Sans MS" pitchFamily="66" charset="0"/>
            </a:endParaRPr>
          </a:p>
          <a:p>
            <a:pPr algn="just" eaLnBrk="1" hangingPunct="1"/>
            <a:endParaRPr lang="fr-FR" sz="1200" b="0" dirty="0">
              <a:solidFill>
                <a:srgbClr val="6600CC"/>
              </a:solidFill>
              <a:latin typeface="Comic Sans MS" pitchFamily="66" charset="0"/>
            </a:endParaRPr>
          </a:p>
        </p:txBody>
      </p:sp>
      <p:sp>
        <p:nvSpPr>
          <p:cNvPr id="5" name="Rectangle 4">
            <a:extLst>
              <a:ext uri="{FF2B5EF4-FFF2-40B4-BE49-F238E27FC236}">
                <a16:creationId xmlns:a16="http://schemas.microsoft.com/office/drawing/2014/main" id="{0306C2F7-D475-4983-931B-59586565A959}"/>
              </a:ext>
            </a:extLst>
          </p:cNvPr>
          <p:cNvSpPr/>
          <p:nvPr/>
        </p:nvSpPr>
        <p:spPr>
          <a:xfrm>
            <a:off x="255181" y="502869"/>
            <a:ext cx="9144000" cy="4186237"/>
          </a:xfrm>
          <a:prstGeom prst="rect">
            <a:avLst/>
          </a:prstGeom>
        </p:spPr>
        <p:txBody>
          <a:bodyPr>
            <a:spAutoFit/>
          </a:bodyPr>
          <a:lstStyle/>
          <a:p>
            <a:pPr algn="just">
              <a:defRPr/>
            </a:pPr>
            <a:endParaRPr lang="fr-FR" sz="1400" b="0" dirty="0">
              <a:solidFill>
                <a:srgbClr val="6600CC"/>
              </a:solidFill>
              <a:latin typeface="Comic Sans MS" pitchFamily="66" charset="0"/>
            </a:endParaRPr>
          </a:p>
          <a:p>
            <a:pPr marL="342900" indent="-342900" algn="just">
              <a:buFontTx/>
              <a:buAutoNum type="alphaLcParenR"/>
              <a:defRPr/>
            </a:pPr>
            <a:r>
              <a:rPr lang="fr-FR" dirty="0">
                <a:solidFill>
                  <a:srgbClr val="6600CC"/>
                </a:solidFill>
              </a:rPr>
              <a:t>développement d'une culture du risque et de la prévention :</a:t>
            </a:r>
          </a:p>
          <a:p>
            <a:pPr marL="342900" indent="-342900" algn="just">
              <a:defRPr/>
            </a:pPr>
            <a:endParaRPr lang="fr-FR" dirty="0">
              <a:solidFill>
                <a:srgbClr val="6600CC"/>
              </a:solidFill>
            </a:endParaRPr>
          </a:p>
          <a:p>
            <a:pPr>
              <a:buFontTx/>
              <a:buChar char="•"/>
              <a:defRPr/>
            </a:pPr>
            <a:r>
              <a:rPr lang="fr-FR" b="0" dirty="0">
                <a:solidFill>
                  <a:srgbClr val="6600CC"/>
                </a:solidFill>
              </a:rPr>
              <a:t>campagnes d'information sur les risques et la prévention auprès du public : </a:t>
            </a:r>
          </a:p>
          <a:p>
            <a:pPr>
              <a:buFontTx/>
              <a:buChar char="•"/>
              <a:defRPr/>
            </a:pPr>
            <a:r>
              <a:rPr lang="fr-FR" b="0" dirty="0">
                <a:solidFill>
                  <a:srgbClr val="6600CC"/>
                </a:solidFill>
              </a:rPr>
              <a:t> formation professionnelle et citoyenne, des habitants, par les pompiers, à la lutte anti-feux.</a:t>
            </a:r>
          </a:p>
          <a:p>
            <a:pPr>
              <a:buFontTx/>
              <a:buChar char="•"/>
              <a:defRPr/>
            </a:pPr>
            <a:r>
              <a:rPr lang="fr-FR" b="0" dirty="0">
                <a:solidFill>
                  <a:srgbClr val="6600CC"/>
                </a:solidFill>
              </a:rPr>
              <a:t>apprendre l'extinction des feux (tous les moyens d'intervention, quels qu'ils soient).</a:t>
            </a:r>
          </a:p>
          <a:p>
            <a:pPr>
              <a:buFontTx/>
              <a:buChar char="•"/>
              <a:defRPr/>
            </a:pPr>
            <a:r>
              <a:rPr lang="fr-FR" b="0" dirty="0">
                <a:solidFill>
                  <a:srgbClr val="6600CC"/>
                </a:solidFill>
              </a:rPr>
              <a:t>et la remise en état (les mesures prises après l'incendie, pour en limiter les effets négatifs).</a:t>
            </a:r>
          </a:p>
          <a:p>
            <a:pPr>
              <a:buFontTx/>
              <a:buChar char="•"/>
              <a:defRPr/>
            </a:pPr>
            <a:r>
              <a:rPr lang="fr-FR" b="0" dirty="0">
                <a:solidFill>
                  <a:srgbClr val="6600CC"/>
                </a:solidFill>
              </a:rPr>
              <a:t>programmes spécifiques destinés aux écoliers, avec interventions de forestiers et de sapeurs-pompiers dans les écoles. </a:t>
            </a:r>
          </a:p>
          <a:p>
            <a:pPr>
              <a:buFontTx/>
              <a:buChar char="•"/>
              <a:defRPr/>
            </a:pPr>
            <a:r>
              <a:rPr lang="fr-FR" b="0" dirty="0">
                <a:solidFill>
                  <a:srgbClr val="6600CC"/>
                </a:solidFill>
              </a:rPr>
              <a:t>spots télévisés, campagne d’affiches, annonces radio de sensibilisation.</a:t>
            </a:r>
          </a:p>
          <a:p>
            <a:pPr>
              <a:buFontTx/>
              <a:buChar char="•"/>
              <a:defRPr/>
            </a:pPr>
            <a:r>
              <a:rPr lang="fr-FR" b="0" dirty="0">
                <a:solidFill>
                  <a:srgbClr val="6600CC"/>
                </a:solidFill>
              </a:rPr>
              <a:t>représentations théâtrales sur les conséquences des feux avec accent sur les risques.</a:t>
            </a:r>
          </a:p>
          <a:p>
            <a:pPr>
              <a:buFontTx/>
              <a:buChar char="•"/>
              <a:defRPr/>
            </a:pPr>
            <a:r>
              <a:rPr lang="fr-FR" b="0" dirty="0">
                <a:solidFill>
                  <a:srgbClr val="6600CC"/>
                </a:solidFill>
              </a:rPr>
              <a:t> faire comprendre les enjeux économiques, écologiques (l’érosion …) de ces feux etc.</a:t>
            </a:r>
          </a:p>
          <a:p>
            <a:pPr>
              <a:buFontTx/>
              <a:buChar char="•"/>
              <a:defRPr/>
            </a:pPr>
            <a:r>
              <a:rPr lang="fr-FR" b="0" dirty="0">
                <a:solidFill>
                  <a:srgbClr val="6600CC"/>
                </a:solidFill>
              </a:rPr>
              <a:t> maîtriser le développement urbain, ne pas construire en zones inflammables. </a:t>
            </a:r>
          </a:p>
        </p:txBody>
      </p:sp>
      <p:pic>
        <p:nvPicPr>
          <p:cNvPr id="7" name="Picture 25" descr="LandRover_s">
            <a:extLst>
              <a:ext uri="{FF2B5EF4-FFF2-40B4-BE49-F238E27FC236}">
                <a16:creationId xmlns:a16="http://schemas.microsoft.com/office/drawing/2014/main" id="{EC03F784-32A3-4765-AD6F-8D72C5B454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6156" y="4652594"/>
            <a:ext cx="13430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6" descr="camion3_s">
            <a:extLst>
              <a:ext uri="{FF2B5EF4-FFF2-40B4-BE49-F238E27FC236}">
                <a16:creationId xmlns:a16="http://schemas.microsoft.com/office/drawing/2014/main" id="{7F9DA2F3-7356-47C8-877E-1F3C8DE282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844" y="4966919"/>
            <a:ext cx="13049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camion2">
            <a:extLst>
              <a:ext uri="{FF2B5EF4-FFF2-40B4-BE49-F238E27FC236}">
                <a16:creationId xmlns:a16="http://schemas.microsoft.com/office/drawing/2014/main" id="{14A27B5C-249C-49A9-A47F-DA592FE1ED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344" y="5111381"/>
            <a:ext cx="10080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8">
            <a:extLst>
              <a:ext uri="{FF2B5EF4-FFF2-40B4-BE49-F238E27FC236}">
                <a16:creationId xmlns:a16="http://schemas.microsoft.com/office/drawing/2014/main" id="{8D3BF972-10EB-4955-A51A-C16A9512DE69}"/>
              </a:ext>
            </a:extLst>
          </p:cNvPr>
          <p:cNvSpPr txBox="1">
            <a:spLocks noChangeArrowheads="1"/>
          </p:cNvSpPr>
          <p:nvPr/>
        </p:nvSpPr>
        <p:spPr bwMode="auto">
          <a:xfrm>
            <a:off x="6051144" y="5817819"/>
            <a:ext cx="2879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Véhicules et camions de pompiers </a:t>
            </a:r>
            <a:r>
              <a:rPr lang="fr-FR" sz="1200" b="0">
                <a:solidFill>
                  <a:srgbClr val="6600CC"/>
                </a:solidFill>
                <a:cs typeface="Arial" charset="0"/>
              </a:rPr>
              <a:t>↑</a:t>
            </a:r>
          </a:p>
        </p:txBody>
      </p:sp>
      <p:sp>
        <p:nvSpPr>
          <p:cNvPr id="15" name="ZoneTexte 15">
            <a:extLst>
              <a:ext uri="{FF2B5EF4-FFF2-40B4-BE49-F238E27FC236}">
                <a16:creationId xmlns:a16="http://schemas.microsoft.com/office/drawing/2014/main" id="{78F8F8B5-3E79-4AE6-839D-E87BFBF03FEB}"/>
              </a:ext>
            </a:extLst>
          </p:cNvPr>
          <p:cNvSpPr txBox="1">
            <a:spLocks noChangeArrowheads="1"/>
          </p:cNvSpPr>
          <p:nvPr/>
        </p:nvSpPr>
        <p:spPr bwMode="auto">
          <a:xfrm>
            <a:off x="255181" y="4535119"/>
            <a:ext cx="55800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buFont typeface="Arial" charset="0"/>
              <a:buChar char="•"/>
            </a:pPr>
            <a:r>
              <a:rPr lang="fr-FR">
                <a:solidFill>
                  <a:srgbClr val="6600CC"/>
                </a:solidFill>
              </a:rPr>
              <a:t> </a:t>
            </a:r>
            <a:r>
              <a:rPr lang="fr-FR" b="0">
                <a:solidFill>
                  <a:srgbClr val="6600CC"/>
                </a:solidFill>
              </a:rPr>
              <a:t>Cartographie des zones à risque (pyro-géographie).</a:t>
            </a:r>
          </a:p>
          <a:p>
            <a:pPr eaLnBrk="1" hangingPunct="1">
              <a:buFont typeface="Arial" charset="0"/>
              <a:buChar char="•"/>
            </a:pPr>
            <a:r>
              <a:rPr lang="fr-FR" b="0">
                <a:solidFill>
                  <a:srgbClr val="6600CC"/>
                </a:solidFill>
              </a:rPr>
              <a:t> Eviter les terres et forêts en fiches, non entretenues</a:t>
            </a:r>
          </a:p>
          <a:p>
            <a:pPr eaLnBrk="1" hangingPunct="1">
              <a:buFont typeface="Arial" charset="0"/>
              <a:buChar char="•"/>
            </a:pPr>
            <a:r>
              <a:rPr lang="fr-FR" b="0">
                <a:solidFill>
                  <a:srgbClr val="6600CC"/>
                </a:solidFill>
              </a:rPr>
              <a:t> Eviter d’assécher les tourbières.</a:t>
            </a:r>
          </a:p>
          <a:p>
            <a:pPr eaLnBrk="1" hangingPunct="1">
              <a:buFont typeface="Arial" charset="0"/>
              <a:buChar char="•"/>
            </a:pPr>
            <a:r>
              <a:rPr lang="fr-FR" b="0">
                <a:solidFill>
                  <a:srgbClr val="6600CC"/>
                </a:solidFill>
              </a:rPr>
              <a:t> Disposer en permanence d’eau, de réserve d’eau, d’extincteurs, à proximité des zones à risques.</a:t>
            </a:r>
            <a:endParaRPr lang="fr-FR">
              <a:solidFill>
                <a:srgbClr val="6600CC"/>
              </a:solidFill>
            </a:endParaRPr>
          </a:p>
        </p:txBody>
      </p:sp>
    </p:spTree>
    <p:extLst>
      <p:ext uri="{BB962C8B-B14F-4D97-AF65-F5344CB8AC3E}">
        <p14:creationId xmlns:p14="http://schemas.microsoft.com/office/powerpoint/2010/main" val="19820217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46B11CBC-AB4E-4571-AC30-30C0401C907F}"/>
              </a:ext>
            </a:extLst>
          </p:cNvPr>
          <p:cNvSpPr txBox="1">
            <a:spLocks noChangeArrowheads="1"/>
          </p:cNvSpPr>
          <p:nvPr/>
        </p:nvSpPr>
        <p:spPr bwMode="auto">
          <a:xfrm>
            <a:off x="127591" y="163513"/>
            <a:ext cx="8964613"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600" u="sng" dirty="0">
                <a:solidFill>
                  <a:schemeClr val="folHlink"/>
                </a:solidFill>
                <a:latin typeface="Comic Sans MS" pitchFamily="66" charset="0"/>
              </a:rPr>
              <a:t>Annexe : Lutte contre les feux de forêt (suite)</a:t>
            </a:r>
            <a:endParaRPr lang="fr-FR" sz="1600" b="0" dirty="0">
              <a:solidFill>
                <a:schemeClr val="folHlink"/>
              </a:solidFill>
              <a:latin typeface="Comic Sans MS" pitchFamily="66" charset="0"/>
            </a:endParaRPr>
          </a:p>
          <a:p>
            <a:pPr algn="just" eaLnBrk="1" hangingPunct="1"/>
            <a:endParaRPr lang="fr-FR" sz="1600" b="0" u="sng" dirty="0">
              <a:solidFill>
                <a:schemeClr val="folHlink"/>
              </a:solidFill>
              <a:latin typeface="Comic Sans MS" pitchFamily="66" charset="0"/>
            </a:endParaRPr>
          </a:p>
          <a:p>
            <a:pPr algn="just" eaLnBrk="1" hangingPunct="1"/>
            <a:r>
              <a:rPr lang="fr-FR" sz="1600" dirty="0">
                <a:solidFill>
                  <a:schemeClr val="folHlink"/>
                </a:solidFill>
                <a:latin typeface="Comic Sans MS" pitchFamily="66" charset="0"/>
              </a:rPr>
              <a:t>b) Les bons gestes (les apprendre)</a:t>
            </a:r>
          </a:p>
          <a:p>
            <a:pPr eaLnBrk="1" hangingPunct="1">
              <a:buFontTx/>
              <a:buChar char="•"/>
            </a:pPr>
            <a:r>
              <a:rPr lang="fr-FR" b="0" dirty="0">
                <a:solidFill>
                  <a:srgbClr val="6600CC"/>
                </a:solidFill>
              </a:rPr>
              <a:t>alerter immédiatement les secours (en France : 112 / 18), en cas de départ de feux, </a:t>
            </a:r>
          </a:p>
          <a:p>
            <a:pPr eaLnBrk="1" hangingPunct="1">
              <a:buFontTx/>
              <a:buChar char="•"/>
            </a:pPr>
            <a:r>
              <a:rPr lang="fr-FR" b="0" dirty="0">
                <a:solidFill>
                  <a:srgbClr val="6600CC"/>
                </a:solidFill>
              </a:rPr>
              <a:t>éviter de fumer ou de faire un barbecue, un feu, en période sèche.</a:t>
            </a:r>
          </a:p>
          <a:p>
            <a:pPr eaLnBrk="1" hangingPunct="1">
              <a:buFontTx/>
              <a:buChar char="•"/>
            </a:pPr>
            <a:r>
              <a:rPr lang="fr-FR" b="0" dirty="0">
                <a:solidFill>
                  <a:srgbClr val="6600CC"/>
                </a:solidFill>
              </a:rPr>
              <a:t>s’entraîner ensemble à « des exercices incendie » dans les zones sensibles.</a:t>
            </a:r>
          </a:p>
          <a:p>
            <a:pPr eaLnBrk="1" hangingPunct="1">
              <a:buFontTx/>
              <a:buChar char="•"/>
            </a:pPr>
            <a:r>
              <a:rPr lang="fr-FR" b="0" dirty="0">
                <a:solidFill>
                  <a:srgbClr val="6600CC"/>
                </a:solidFill>
              </a:rPr>
              <a:t> Installer des panneaux de signalisation et d’alerte sur les risques.</a:t>
            </a:r>
          </a:p>
          <a:p>
            <a:pPr algn="just" eaLnBrk="1" hangingPunct="1"/>
            <a:endParaRPr lang="fr-FR" sz="1600" b="0" u="sng" dirty="0">
              <a:solidFill>
                <a:schemeClr val="folHlink"/>
              </a:solidFill>
              <a:latin typeface="Comic Sans MS" pitchFamily="66" charset="0"/>
            </a:endParaRPr>
          </a:p>
        </p:txBody>
      </p:sp>
      <p:pic>
        <p:nvPicPr>
          <p:cNvPr id="5" name="Picture 5" descr="panneauFeuForet">
            <a:extLst>
              <a:ext uri="{FF2B5EF4-FFF2-40B4-BE49-F238E27FC236}">
                <a16:creationId xmlns:a16="http://schemas.microsoft.com/office/drawing/2014/main" id="{2FF4F539-1685-4542-83BF-E000ACEC15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8641" y="2159000"/>
            <a:ext cx="9334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euxInterdit">
            <a:extLst>
              <a:ext uri="{FF2B5EF4-FFF2-40B4-BE49-F238E27FC236}">
                <a16:creationId xmlns:a16="http://schemas.microsoft.com/office/drawing/2014/main" id="{FF25C531-A900-48EE-A750-7753B80CC9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5266" y="2159000"/>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fig1_firedanger_sign">
            <a:extLst>
              <a:ext uri="{FF2B5EF4-FFF2-40B4-BE49-F238E27FC236}">
                <a16:creationId xmlns:a16="http://schemas.microsoft.com/office/drawing/2014/main" id="{7A3290AF-C449-4BCB-A460-791857924B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7654" y="2232025"/>
            <a:ext cx="187483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fire_hazard_sign">
            <a:extLst>
              <a:ext uri="{FF2B5EF4-FFF2-40B4-BE49-F238E27FC236}">
                <a16:creationId xmlns:a16="http://schemas.microsoft.com/office/drawing/2014/main" id="{7B99D485-10AC-40CB-A888-3C98822251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2341" y="2016125"/>
            <a:ext cx="1619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PanneauFeuBoboDiouLasso_s">
            <a:extLst>
              <a:ext uri="{FF2B5EF4-FFF2-40B4-BE49-F238E27FC236}">
                <a16:creationId xmlns:a16="http://schemas.microsoft.com/office/drawing/2014/main" id="{1285D204-1085-4902-80C5-9FF73FA844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9229" y="2159000"/>
            <a:ext cx="122396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panneauFeuForet2">
            <a:extLst>
              <a:ext uri="{FF2B5EF4-FFF2-40B4-BE49-F238E27FC236}">
                <a16:creationId xmlns:a16="http://schemas.microsoft.com/office/drawing/2014/main" id="{36B3B939-5B61-4BE5-97E0-A624337260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3604" y="2159000"/>
            <a:ext cx="8667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a:extLst>
              <a:ext uri="{FF2B5EF4-FFF2-40B4-BE49-F238E27FC236}">
                <a16:creationId xmlns:a16="http://schemas.microsoft.com/office/drawing/2014/main" id="{EDE973B3-9606-4AD0-9668-A3B5FA6401EF}"/>
              </a:ext>
            </a:extLst>
          </p:cNvPr>
          <p:cNvSpPr txBox="1">
            <a:spLocks noChangeArrowheads="1"/>
          </p:cNvSpPr>
          <p:nvPr/>
        </p:nvSpPr>
        <p:spPr bwMode="auto">
          <a:xfrm>
            <a:off x="306979" y="3527425"/>
            <a:ext cx="885666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a:solidFill>
                  <a:srgbClr val="6600CC"/>
                </a:solidFill>
              </a:rPr>
              <a:t>c) La prévention (mesures visant à empêcher les feux de forêt) :</a:t>
            </a:r>
          </a:p>
          <a:p>
            <a:pPr algn="just" eaLnBrk="1" hangingPunct="1">
              <a:buFontTx/>
              <a:buChar char="•"/>
            </a:pPr>
            <a:r>
              <a:rPr lang="fr-FR" sz="1600" b="0">
                <a:solidFill>
                  <a:srgbClr val="6600CC"/>
                </a:solidFill>
              </a:rPr>
              <a:t>prévention des incendies accidentels, au niveau des installations (chemins de fer, décharges, lignes électriques, routes (dégagées) etc.).</a:t>
            </a:r>
          </a:p>
          <a:p>
            <a:pPr algn="just" eaLnBrk="1" hangingPunct="1">
              <a:buFontTx/>
              <a:buChar char="•"/>
            </a:pPr>
            <a:r>
              <a:rPr lang="fr-FR" sz="1600" b="0">
                <a:solidFill>
                  <a:srgbClr val="6600CC"/>
                </a:solidFill>
              </a:rPr>
              <a:t>Mise en place de tours de guet confortable, pour la surveillance.</a:t>
            </a:r>
          </a:p>
          <a:p>
            <a:pPr algn="just" eaLnBrk="1" hangingPunct="1">
              <a:buFontTx/>
              <a:buChar char="•"/>
            </a:pPr>
            <a:r>
              <a:rPr lang="fr-FR" sz="1600" b="0">
                <a:solidFill>
                  <a:srgbClr val="6600CC"/>
                </a:solidFill>
              </a:rPr>
              <a:t>Instauration d’une surveillance assurée par population locale (impliquée dans la lutte).</a:t>
            </a:r>
          </a:p>
          <a:p>
            <a:pPr algn="just" eaLnBrk="1" hangingPunct="1">
              <a:buFontTx/>
              <a:buChar char="•"/>
            </a:pPr>
            <a:r>
              <a:rPr lang="fr-FR" sz="1600" b="0">
                <a:solidFill>
                  <a:srgbClr val="6600CC"/>
                </a:solidFill>
              </a:rPr>
              <a:t> Mise en place de :</a:t>
            </a:r>
          </a:p>
          <a:p>
            <a:pPr algn="just" eaLnBrk="1" hangingPunct="1">
              <a:buFont typeface="Wingdings" pitchFamily="2" charset="2"/>
              <a:buChar char="Ø"/>
            </a:pPr>
            <a:r>
              <a:rPr lang="fr-FR" sz="1600" b="0">
                <a:solidFill>
                  <a:srgbClr val="6600CC"/>
                </a:solidFill>
              </a:rPr>
              <a:t> de </a:t>
            </a:r>
            <a:r>
              <a:rPr lang="fr-FR" sz="1600" b="0" i="1">
                <a:solidFill>
                  <a:srgbClr val="6600CC"/>
                </a:solidFill>
              </a:rPr>
              <a:t>tranchées, </a:t>
            </a:r>
          </a:p>
          <a:p>
            <a:pPr algn="just" eaLnBrk="1" hangingPunct="1">
              <a:buFont typeface="Wingdings" pitchFamily="2" charset="2"/>
              <a:buChar char="Ø"/>
            </a:pPr>
            <a:r>
              <a:rPr lang="fr-FR" sz="1600" b="0" i="1">
                <a:solidFill>
                  <a:srgbClr val="6600CC"/>
                </a:solidFill>
              </a:rPr>
              <a:t>de coupe-feu, </a:t>
            </a:r>
          </a:p>
          <a:p>
            <a:pPr algn="just" eaLnBrk="1" hangingPunct="1">
              <a:buFont typeface="Wingdings" pitchFamily="2" charset="2"/>
              <a:buChar char="Ø"/>
            </a:pPr>
            <a:r>
              <a:rPr lang="fr-FR" sz="1600" b="0" i="1">
                <a:solidFill>
                  <a:srgbClr val="6600CC"/>
                </a:solidFill>
              </a:rPr>
              <a:t>et de réserves d'eau.</a:t>
            </a:r>
          </a:p>
          <a:p>
            <a:pPr algn="just" eaLnBrk="1" hangingPunct="1">
              <a:buFont typeface="Wingdings" pitchFamily="2" charset="2"/>
              <a:buChar char="Ø"/>
            </a:pPr>
            <a:r>
              <a:rPr lang="fr-FR" sz="1600" b="0" i="1">
                <a:solidFill>
                  <a:srgbClr val="6600CC"/>
                </a:solidFill>
              </a:rPr>
              <a:t> de plans de préventions.</a:t>
            </a:r>
          </a:p>
        </p:txBody>
      </p:sp>
      <p:pic>
        <p:nvPicPr>
          <p:cNvPr id="19" name="Picture 15" descr="tourDeGuet1">
            <a:extLst>
              <a:ext uri="{FF2B5EF4-FFF2-40B4-BE49-F238E27FC236}">
                <a16:creationId xmlns:a16="http://schemas.microsoft.com/office/drawing/2014/main" id="{A128592E-DE9C-4A90-BB3F-B9127A475FC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47291" y="4984750"/>
            <a:ext cx="741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6" descr="tourDeGuet2">
            <a:extLst>
              <a:ext uri="{FF2B5EF4-FFF2-40B4-BE49-F238E27FC236}">
                <a16:creationId xmlns:a16="http://schemas.microsoft.com/office/drawing/2014/main" id="{5FBBAA2E-AD99-4A80-BA9F-804EB6B022C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3916" y="4968875"/>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 descr="tourDeGuet3">
            <a:extLst>
              <a:ext uri="{FF2B5EF4-FFF2-40B4-BE49-F238E27FC236}">
                <a16:creationId xmlns:a16="http://schemas.microsoft.com/office/drawing/2014/main" id="{ADF9BA3B-F4A3-46E1-94D6-859B5F4966A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0541" y="4937125"/>
            <a:ext cx="8159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8" descr="tourDeGuet">
            <a:extLst>
              <a:ext uri="{FF2B5EF4-FFF2-40B4-BE49-F238E27FC236}">
                <a16:creationId xmlns:a16="http://schemas.microsoft.com/office/drawing/2014/main" id="{6DCBFEA3-5B5E-4BA0-A79C-9B811B0253D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23329" y="4968875"/>
            <a:ext cx="94456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9" descr="scannen0006dfi">
            <a:extLst>
              <a:ext uri="{FF2B5EF4-FFF2-40B4-BE49-F238E27FC236}">
                <a16:creationId xmlns:a16="http://schemas.microsoft.com/office/drawing/2014/main" id="{D1622AF2-7535-4A1E-96F7-C2BB9DE5F1E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5541" y="2087563"/>
            <a:ext cx="965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0" descr="tourGuet7_s">
            <a:extLst>
              <a:ext uri="{FF2B5EF4-FFF2-40B4-BE49-F238E27FC236}">
                <a16:creationId xmlns:a16="http://schemas.microsoft.com/office/drawing/2014/main" id="{D89769B9-5F31-4277-ABFA-688DE33B307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44504" y="4238625"/>
            <a:ext cx="498475"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1">
            <a:extLst>
              <a:ext uri="{FF2B5EF4-FFF2-40B4-BE49-F238E27FC236}">
                <a16:creationId xmlns:a16="http://schemas.microsoft.com/office/drawing/2014/main" id="{8AB8C581-C32F-4866-A1B7-E4B86F2E4979}"/>
              </a:ext>
            </a:extLst>
          </p:cNvPr>
          <p:cNvSpPr txBox="1">
            <a:spLocks noChangeArrowheads="1"/>
          </p:cNvSpPr>
          <p:nvPr/>
        </p:nvSpPr>
        <p:spPr bwMode="auto">
          <a:xfrm>
            <a:off x="2754904" y="4895850"/>
            <a:ext cx="1393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Tours de guets </a:t>
            </a:r>
            <a:r>
              <a:rPr lang="fr-FR" sz="1200" b="0">
                <a:solidFill>
                  <a:srgbClr val="6600CC"/>
                </a:solidFill>
                <a:cs typeface="Arial" charset="0"/>
              </a:rPr>
              <a:t>→</a:t>
            </a:r>
          </a:p>
        </p:txBody>
      </p:sp>
      <p:pic>
        <p:nvPicPr>
          <p:cNvPr id="33" name="Picture 25" descr="panneauFeuForet2_s">
            <a:extLst>
              <a:ext uri="{FF2B5EF4-FFF2-40B4-BE49-F238E27FC236}">
                <a16:creationId xmlns:a16="http://schemas.microsoft.com/office/drawing/2014/main" id="{AF986DF6-A2A7-49D4-9B78-8095D2E1271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66741" y="0"/>
            <a:ext cx="7048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991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7B2547FC-6894-491C-BB78-A280290E7E73}"/>
              </a:ext>
            </a:extLst>
          </p:cNvPr>
          <p:cNvSpPr txBox="1">
            <a:spLocks noChangeArrowheads="1"/>
          </p:cNvSpPr>
          <p:nvPr/>
        </p:nvSpPr>
        <p:spPr bwMode="auto">
          <a:xfrm>
            <a:off x="167979" y="242998"/>
            <a:ext cx="1153846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2000" u="sng" dirty="0">
                <a:solidFill>
                  <a:srgbClr val="FF0000"/>
                </a:solidFill>
              </a:rPr>
              <a:t>5) Principaux moteurs actuels de la déforestation (suite)</a:t>
            </a:r>
          </a:p>
          <a:p>
            <a:pPr eaLnBrk="1" hangingPunct="1"/>
            <a:endParaRPr lang="fr-FR" sz="2000" b="0" dirty="0">
              <a:solidFill>
                <a:srgbClr val="FF0000"/>
              </a:solidFill>
            </a:endParaRPr>
          </a:p>
          <a:p>
            <a:pPr algn="just" eaLnBrk="1" hangingPunct="1">
              <a:buFont typeface="Arial" charset="0"/>
              <a:buChar char="•"/>
            </a:pPr>
            <a:r>
              <a:rPr lang="fr-FR" sz="2000" b="0" dirty="0">
                <a:solidFill>
                  <a:srgbClr val="FF0000"/>
                </a:solidFill>
              </a:rPr>
              <a:t> Appropriation (voire violente) et concentration des ressources et richesses entre seulement quelques mains.</a:t>
            </a:r>
          </a:p>
          <a:p>
            <a:pPr algn="just" eaLnBrk="1" hangingPunct="1">
              <a:buFont typeface="Arial" charset="0"/>
              <a:buChar char="•"/>
            </a:pPr>
            <a:r>
              <a:rPr lang="fr-FR" sz="2000" b="0" dirty="0">
                <a:solidFill>
                  <a:srgbClr val="FF0000"/>
                </a:solidFill>
              </a:rPr>
              <a:t> Minimisation de l’impact écologique de « déserts verts », des « fast </a:t>
            </a:r>
            <a:r>
              <a:rPr lang="fr-FR" sz="2000" b="0" dirty="0" err="1">
                <a:solidFill>
                  <a:srgbClr val="FF0000"/>
                </a:solidFill>
              </a:rPr>
              <a:t>woods</a:t>
            </a:r>
            <a:r>
              <a:rPr lang="fr-FR" sz="2000" b="0" dirty="0">
                <a:solidFill>
                  <a:srgbClr val="FF0000"/>
                </a:solidFill>
              </a:rPr>
              <a:t> » … telle les futaies régulières ne cultivant qu’une espèce végétale.</a:t>
            </a:r>
          </a:p>
          <a:p>
            <a:pPr algn="just" eaLnBrk="1" hangingPunct="1">
              <a:buFont typeface="Arial" charset="0"/>
              <a:buChar char="•"/>
            </a:pPr>
            <a:r>
              <a:rPr lang="fr-FR" sz="2000" b="0" dirty="0">
                <a:solidFill>
                  <a:srgbClr val="FF0000"/>
                </a:solidFill>
              </a:rPr>
              <a:t> La production agricole tout à l’export (pour avoir des devises), l’abandon de la culture vivrière, sans conscience de la survenue de possibles risques d’insécurités alimentaires pour le pays.</a:t>
            </a:r>
          </a:p>
          <a:p>
            <a:pPr algn="just" eaLnBrk="1" hangingPunct="1">
              <a:buFont typeface="Arial" charset="0"/>
              <a:buChar char="•"/>
            </a:pPr>
            <a:r>
              <a:rPr lang="fr-FR" sz="2000" b="0" dirty="0">
                <a:solidFill>
                  <a:srgbClr val="FF0000"/>
                </a:solidFill>
              </a:rPr>
              <a:t> Pas de prise de conscience sur les rapports aux causes (déforestation </a:t>
            </a:r>
            <a:r>
              <a:rPr lang="fr-FR" sz="2000" b="0" dirty="0">
                <a:solidFill>
                  <a:srgbClr val="FF0000"/>
                </a:solidFill>
                <a:sym typeface="Wingdings" pitchFamily="2" charset="2"/>
              </a:rPr>
              <a:t> dérèglements climatiques).</a:t>
            </a:r>
            <a:endParaRPr lang="fr-FR" sz="2000" b="0" dirty="0">
              <a:solidFill>
                <a:srgbClr val="FF0000"/>
              </a:solidFill>
            </a:endParaRPr>
          </a:p>
          <a:p>
            <a:pPr eaLnBrk="1" hangingPunct="1">
              <a:buFont typeface="Arial" charset="0"/>
              <a:buChar char="•"/>
            </a:pPr>
            <a:r>
              <a:rPr lang="fr-FR" sz="2000" b="0" dirty="0">
                <a:solidFill>
                  <a:srgbClr val="FF0000"/>
                </a:solidFill>
              </a:rPr>
              <a:t> Pertes de souveraineté de certains états aux profits de groupes privés.</a:t>
            </a:r>
          </a:p>
        </p:txBody>
      </p:sp>
    </p:spTree>
    <p:extLst>
      <p:ext uri="{BB962C8B-B14F-4D97-AF65-F5344CB8AC3E}">
        <p14:creationId xmlns:p14="http://schemas.microsoft.com/office/powerpoint/2010/main" val="35508817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8DDB9863-0B66-4FA5-A3B2-93B50E68FCD2}"/>
              </a:ext>
            </a:extLst>
          </p:cNvPr>
          <p:cNvSpPr txBox="1">
            <a:spLocks noChangeArrowheads="1"/>
          </p:cNvSpPr>
          <p:nvPr/>
        </p:nvSpPr>
        <p:spPr bwMode="auto">
          <a:xfrm>
            <a:off x="191387" y="195041"/>
            <a:ext cx="89646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600" u="sng" dirty="0">
                <a:solidFill>
                  <a:schemeClr val="folHlink"/>
                </a:solidFill>
                <a:latin typeface="Comic Sans MS" pitchFamily="66" charset="0"/>
              </a:rPr>
              <a:t>Annexe : Lutte contre les feux de forêt (suite)</a:t>
            </a:r>
            <a:endParaRPr lang="fr-FR" sz="1600" b="0" dirty="0">
              <a:solidFill>
                <a:schemeClr val="folHlink"/>
              </a:solidFill>
              <a:latin typeface="Comic Sans MS" pitchFamily="66" charset="0"/>
            </a:endParaRPr>
          </a:p>
          <a:p>
            <a:pPr algn="just" eaLnBrk="1" hangingPunct="1"/>
            <a:endParaRPr lang="fr-FR" sz="1600" b="0" u="sng" dirty="0">
              <a:solidFill>
                <a:schemeClr val="folHlink"/>
              </a:solidFill>
              <a:latin typeface="Comic Sans MS" pitchFamily="66" charset="0"/>
            </a:endParaRPr>
          </a:p>
          <a:p>
            <a:pPr algn="just" eaLnBrk="1" hangingPunct="1"/>
            <a:r>
              <a:rPr lang="fr-FR" sz="1600" dirty="0">
                <a:solidFill>
                  <a:schemeClr val="folHlink"/>
                </a:solidFill>
                <a:latin typeface="Comic Sans MS" pitchFamily="66" charset="0"/>
              </a:rPr>
              <a:t>c) Mesures de prévention (suite) :</a:t>
            </a:r>
          </a:p>
          <a:p>
            <a:pPr algn="just" eaLnBrk="1" hangingPunct="1"/>
            <a:endParaRPr lang="fr-FR" sz="1600" dirty="0">
              <a:solidFill>
                <a:schemeClr val="folHlink"/>
              </a:solidFill>
              <a:latin typeface="Comic Sans MS" pitchFamily="66" charset="0"/>
            </a:endParaRPr>
          </a:p>
          <a:p>
            <a:pPr algn="just" eaLnBrk="1" hangingPunct="1">
              <a:buFontTx/>
              <a:buChar char="•"/>
            </a:pPr>
            <a:r>
              <a:rPr lang="fr-FR" sz="1600" b="0" dirty="0">
                <a:solidFill>
                  <a:schemeClr val="folHlink"/>
                </a:solidFill>
                <a:latin typeface="Comic Sans MS" pitchFamily="66" charset="0"/>
              </a:rPr>
              <a:t> formation à la surveillance anti-incendie pour les guetteurs,</a:t>
            </a:r>
          </a:p>
          <a:p>
            <a:pPr algn="just" eaLnBrk="1" hangingPunct="1">
              <a:buFontTx/>
              <a:buChar char="•"/>
            </a:pPr>
            <a:r>
              <a:rPr lang="fr-FR" sz="1600" b="0" dirty="0">
                <a:solidFill>
                  <a:schemeClr val="folHlink"/>
                </a:solidFill>
                <a:latin typeface="Comic Sans MS" pitchFamily="66" charset="0"/>
              </a:rPr>
              <a:t> </a:t>
            </a:r>
            <a:r>
              <a:rPr lang="fr-FR" sz="1600" b="0" i="1" dirty="0">
                <a:solidFill>
                  <a:srgbClr val="6600CC"/>
                </a:solidFill>
                <a:latin typeface="Comic Sans MS" pitchFamily="66" charset="0"/>
              </a:rPr>
              <a:t>Caméras et systèmes automatisés à infrarouge </a:t>
            </a:r>
            <a:r>
              <a:rPr lang="fr-FR" sz="1600" b="0" dirty="0">
                <a:solidFill>
                  <a:srgbClr val="6600CC"/>
                </a:solidFill>
                <a:latin typeface="Comic Sans MS" pitchFamily="66" charset="0"/>
              </a:rPr>
              <a:t>(</a:t>
            </a:r>
            <a:r>
              <a:rPr lang="fr-FR" sz="1600" b="0" i="1" dirty="0">
                <a:solidFill>
                  <a:srgbClr val="6600CC"/>
                </a:solidFill>
                <a:latin typeface="Comic Sans MS" pitchFamily="66" charset="0"/>
              </a:rPr>
              <a:t>si les moyens financiers le permettent</a:t>
            </a:r>
            <a:r>
              <a:rPr lang="fr-FR" sz="1600" b="0" dirty="0">
                <a:solidFill>
                  <a:srgbClr val="6600CC"/>
                </a:solidFill>
                <a:latin typeface="Comic Sans MS" pitchFamily="66" charset="0"/>
              </a:rPr>
              <a:t>).</a:t>
            </a:r>
          </a:p>
          <a:p>
            <a:pPr algn="just" eaLnBrk="1" hangingPunct="1">
              <a:buFontTx/>
              <a:buChar char="•"/>
            </a:pPr>
            <a:r>
              <a:rPr lang="fr-FR" sz="1600" b="0" dirty="0">
                <a:solidFill>
                  <a:schemeClr val="folHlink"/>
                </a:solidFill>
                <a:latin typeface="Comic Sans MS" pitchFamily="66" charset="0"/>
              </a:rPr>
              <a:t> débroussaillage manuel, pâture par les herbivores du couvert végétal (dans les sous-bois …).</a:t>
            </a:r>
          </a:p>
          <a:p>
            <a:pPr algn="just" eaLnBrk="1" hangingPunct="1">
              <a:buFontTx/>
              <a:buChar char="•"/>
            </a:pPr>
            <a:r>
              <a:rPr lang="fr-FR" sz="1600" b="0" dirty="0">
                <a:solidFill>
                  <a:schemeClr val="folHlink"/>
                </a:solidFill>
                <a:latin typeface="Comic Sans MS" pitchFamily="66" charset="0"/>
              </a:rPr>
              <a:t> chemins forestiers, largement dégagés, d’accès rapides aux sites, sur les crêtes.</a:t>
            </a:r>
          </a:p>
          <a:p>
            <a:pPr algn="just" eaLnBrk="1" hangingPunct="1">
              <a:buFontTx/>
              <a:buChar char="•"/>
            </a:pPr>
            <a:r>
              <a:rPr lang="fr-FR" sz="1600" b="0" dirty="0">
                <a:solidFill>
                  <a:schemeClr val="folHlink"/>
                </a:solidFill>
                <a:latin typeface="Comic Sans MS" pitchFamily="66" charset="0"/>
              </a:rPr>
              <a:t> véhicule 4x4 rapide de lutte anti-incendie, camion réservoir de pompier (+ entretien).</a:t>
            </a:r>
          </a:p>
          <a:p>
            <a:pPr algn="just" eaLnBrk="1" hangingPunct="1">
              <a:buFontTx/>
              <a:buChar char="•"/>
            </a:pPr>
            <a:endParaRPr lang="fr-FR" sz="1600" b="0" dirty="0">
              <a:solidFill>
                <a:schemeClr val="folHlink"/>
              </a:solidFill>
              <a:latin typeface="Comic Sans MS" pitchFamily="66" charset="0"/>
            </a:endParaRPr>
          </a:p>
        </p:txBody>
      </p:sp>
      <p:sp>
        <p:nvSpPr>
          <p:cNvPr id="5" name="Text Box 20">
            <a:extLst>
              <a:ext uri="{FF2B5EF4-FFF2-40B4-BE49-F238E27FC236}">
                <a16:creationId xmlns:a16="http://schemas.microsoft.com/office/drawing/2014/main" id="{309A3B2D-6814-4669-B077-85A67A5B51F4}"/>
              </a:ext>
            </a:extLst>
          </p:cNvPr>
          <p:cNvSpPr txBox="1">
            <a:spLocks noChangeArrowheads="1"/>
          </p:cNvSpPr>
          <p:nvPr/>
        </p:nvSpPr>
        <p:spPr bwMode="auto">
          <a:xfrm>
            <a:off x="191387" y="4524153"/>
            <a:ext cx="9036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just" eaLnBrk="1" hangingPunct="1"/>
            <a:r>
              <a:rPr lang="fr-FR">
                <a:solidFill>
                  <a:srgbClr val="6600CC"/>
                </a:solidFill>
              </a:rPr>
              <a:t>c) La loi </a:t>
            </a:r>
            <a:r>
              <a:rPr lang="fr-FR" sz="1600">
                <a:solidFill>
                  <a:srgbClr val="6600CC"/>
                </a:solidFill>
              </a:rPr>
              <a:t>(?)</a:t>
            </a:r>
            <a:r>
              <a:rPr lang="fr-FR">
                <a:solidFill>
                  <a:srgbClr val="6600CC"/>
                </a:solidFill>
              </a:rPr>
              <a:t> :</a:t>
            </a:r>
          </a:p>
          <a:p>
            <a:pPr algn="just" eaLnBrk="1" hangingPunct="1">
              <a:buFontTx/>
              <a:buChar char="•"/>
            </a:pPr>
            <a:r>
              <a:rPr lang="fr-FR" sz="1600" b="0">
                <a:solidFill>
                  <a:srgbClr val="6600CC"/>
                </a:solidFill>
              </a:rPr>
              <a:t> </a:t>
            </a:r>
            <a:r>
              <a:rPr lang="fr-FR" sz="1600" b="0" i="1">
                <a:solidFill>
                  <a:srgbClr val="6600CC"/>
                </a:solidFill>
              </a:rPr>
              <a:t>Législation forestière imposant aux propriétaires de nettoyer les sous-bois, le long des routes, d'éclaircir les taillis (voire le </a:t>
            </a:r>
            <a:r>
              <a:rPr lang="fr-FR" sz="1600" b="0" i="1">
                <a:solidFill>
                  <a:srgbClr val="7030A0"/>
                </a:solidFill>
              </a:rPr>
              <a:t>reboisement des zones brûlées</a:t>
            </a:r>
            <a:r>
              <a:rPr lang="fr-FR" sz="1600" b="0" i="1">
                <a:solidFill>
                  <a:srgbClr val="6600CC"/>
                </a:solidFill>
              </a:rPr>
              <a:t>).</a:t>
            </a:r>
          </a:p>
          <a:p>
            <a:pPr algn="just" eaLnBrk="1" hangingPunct="1">
              <a:buFontTx/>
              <a:buChar char="•"/>
            </a:pPr>
            <a:r>
              <a:rPr lang="fr-FR" sz="1600" b="0" i="1">
                <a:solidFill>
                  <a:srgbClr val="6600CC"/>
                </a:solidFill>
              </a:rPr>
              <a:t> Obligation du débroussaillement pour les propriétaires de forêt.</a:t>
            </a:r>
          </a:p>
          <a:p>
            <a:pPr algn="just" eaLnBrk="1" hangingPunct="1">
              <a:buFontTx/>
              <a:buChar char="•"/>
            </a:pPr>
            <a:r>
              <a:rPr lang="fr-FR" sz="1600" b="0" i="1">
                <a:solidFill>
                  <a:srgbClr val="6600CC"/>
                </a:solidFill>
              </a:rPr>
              <a:t> </a:t>
            </a:r>
            <a:r>
              <a:rPr lang="fr-FR" sz="1600" b="0" i="1">
                <a:solidFill>
                  <a:srgbClr val="FF0000"/>
                </a:solidFill>
              </a:rPr>
              <a:t>Peines sévères en cas d'incendies intentionnels (jusqu’à l’emprisonnement à perpétuité en France).</a:t>
            </a:r>
          </a:p>
        </p:txBody>
      </p:sp>
      <p:pic>
        <p:nvPicPr>
          <p:cNvPr id="7" name="Picture 25" descr="bulldozer">
            <a:extLst>
              <a:ext uri="{FF2B5EF4-FFF2-40B4-BE49-F238E27FC236}">
                <a16:creationId xmlns:a16="http://schemas.microsoft.com/office/drawing/2014/main" id="{FA7E6CB5-A53F-4BE7-A089-E16BB29C08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9287" y="2623916"/>
            <a:ext cx="12287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6" descr="CameraSitueSurPicBertache">
            <a:extLst>
              <a:ext uri="{FF2B5EF4-FFF2-40B4-BE49-F238E27FC236}">
                <a16:creationId xmlns:a16="http://schemas.microsoft.com/office/drawing/2014/main" id="{9504D0BE-A1D7-40D6-89FC-836B284638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9737" y="2550891"/>
            <a:ext cx="53340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CameraSystemeArtisFire">
            <a:extLst>
              <a:ext uri="{FF2B5EF4-FFF2-40B4-BE49-F238E27FC236}">
                <a16:creationId xmlns:a16="http://schemas.microsoft.com/office/drawing/2014/main" id="{3DD3170D-6668-440C-BEC9-F320D6FC62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2175" y="2552478"/>
            <a:ext cx="19621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8" descr="CheminCrete">
            <a:extLst>
              <a:ext uri="{FF2B5EF4-FFF2-40B4-BE49-F238E27FC236}">
                <a16:creationId xmlns:a16="http://schemas.microsoft.com/office/drawing/2014/main" id="{17388FCC-85E4-412D-93D5-177248479C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7762" y="2623916"/>
            <a:ext cx="12763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0" descr="DFCIPradels-Cogolin_s">
            <a:extLst>
              <a:ext uri="{FF2B5EF4-FFF2-40B4-BE49-F238E27FC236}">
                <a16:creationId xmlns:a16="http://schemas.microsoft.com/office/drawing/2014/main" id="{023BC32C-3EF8-4CDC-8C8E-4706CA31D0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212" y="2768378"/>
            <a:ext cx="100806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oupe-feu_s">
            <a:extLst>
              <a:ext uri="{FF2B5EF4-FFF2-40B4-BE49-F238E27FC236}">
                <a16:creationId xmlns:a16="http://schemas.microsoft.com/office/drawing/2014/main" id="{647CBCC9-484C-4BF9-B17D-666A161AAE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7625" y="2623916"/>
            <a:ext cx="1714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2">
            <a:extLst>
              <a:ext uri="{FF2B5EF4-FFF2-40B4-BE49-F238E27FC236}">
                <a16:creationId xmlns:a16="http://schemas.microsoft.com/office/drawing/2014/main" id="{232BCA66-EC7B-4435-A37D-A6EC2CF058AD}"/>
              </a:ext>
            </a:extLst>
          </p:cNvPr>
          <p:cNvSpPr txBox="1">
            <a:spLocks noChangeArrowheads="1"/>
          </p:cNvSpPr>
          <p:nvPr/>
        </p:nvSpPr>
        <p:spPr bwMode="auto">
          <a:xfrm>
            <a:off x="191387" y="3558953"/>
            <a:ext cx="2843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Chemins de crête, largement dégagés ,d’accès facile, souvent servant de coupe-feux.</a:t>
            </a:r>
          </a:p>
        </p:txBody>
      </p:sp>
      <p:sp>
        <p:nvSpPr>
          <p:cNvPr id="21" name="Text Box 33">
            <a:extLst>
              <a:ext uri="{FF2B5EF4-FFF2-40B4-BE49-F238E27FC236}">
                <a16:creationId xmlns:a16="http://schemas.microsoft.com/office/drawing/2014/main" id="{E69084F5-6276-4828-BA46-B74A213FDABF}"/>
              </a:ext>
            </a:extLst>
          </p:cNvPr>
          <p:cNvSpPr txBox="1">
            <a:spLocks noChangeArrowheads="1"/>
          </p:cNvSpPr>
          <p:nvPr/>
        </p:nvSpPr>
        <p:spPr bwMode="auto">
          <a:xfrm>
            <a:off x="3179062" y="3560541"/>
            <a:ext cx="1577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Coupe-feux (Maroc).</a:t>
            </a:r>
          </a:p>
        </p:txBody>
      </p:sp>
      <p:sp>
        <p:nvSpPr>
          <p:cNvPr id="23" name="Text Box 34">
            <a:extLst>
              <a:ext uri="{FF2B5EF4-FFF2-40B4-BE49-F238E27FC236}">
                <a16:creationId xmlns:a16="http://schemas.microsoft.com/office/drawing/2014/main" id="{07EAC8D9-FA68-423E-B7DA-C8DF3A6600C2}"/>
              </a:ext>
            </a:extLst>
          </p:cNvPr>
          <p:cNvSpPr txBox="1">
            <a:spLocks noChangeArrowheads="1"/>
          </p:cNvSpPr>
          <p:nvPr/>
        </p:nvSpPr>
        <p:spPr bwMode="auto">
          <a:xfrm>
            <a:off x="4834825" y="3416078"/>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Bulldozer pour aménager les chemins et coupe-feux.</a:t>
            </a:r>
          </a:p>
        </p:txBody>
      </p:sp>
      <p:sp>
        <p:nvSpPr>
          <p:cNvPr id="25" name="Rectangle 35">
            <a:extLst>
              <a:ext uri="{FF2B5EF4-FFF2-40B4-BE49-F238E27FC236}">
                <a16:creationId xmlns:a16="http://schemas.microsoft.com/office/drawing/2014/main" id="{77C27C34-DD5F-43FE-B93A-C5F2F9035062}"/>
              </a:ext>
            </a:extLst>
          </p:cNvPr>
          <p:cNvSpPr>
            <a:spLocks noChangeArrowheads="1"/>
          </p:cNvSpPr>
          <p:nvPr/>
        </p:nvSpPr>
        <p:spPr bwMode="auto">
          <a:xfrm>
            <a:off x="6419150" y="3992341"/>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fr-FR" sz="1200" b="0">
                <a:solidFill>
                  <a:srgbClr val="6600CC"/>
                </a:solidFill>
              </a:rPr>
              <a:t>Camera infrarouge système Artis Fire </a:t>
            </a:r>
          </a:p>
          <a:p>
            <a:pPr defTabSz="912813"/>
            <a:r>
              <a:rPr lang="fr-FR" sz="1200" b="0">
                <a:solidFill>
                  <a:srgbClr val="6600CC"/>
                </a:solidFill>
              </a:rPr>
              <a:t>(</a:t>
            </a:r>
            <a:r>
              <a:rPr lang="fr-FR" sz="1200" b="0">
                <a:solidFill>
                  <a:srgbClr val="FF0000"/>
                </a:solidFill>
              </a:rPr>
              <a:t>efficace</a:t>
            </a:r>
            <a:r>
              <a:rPr lang="fr-FR" sz="1200" b="0">
                <a:solidFill>
                  <a:srgbClr val="6600CC"/>
                </a:solidFill>
              </a:rPr>
              <a:t> </a:t>
            </a:r>
            <a:r>
              <a:rPr lang="fr-FR" sz="1200" b="0">
                <a:solidFill>
                  <a:srgbClr val="FF0000"/>
                </a:solidFill>
              </a:rPr>
              <a:t>mais coûteux</a:t>
            </a:r>
            <a:r>
              <a:rPr lang="fr-FR" sz="1200" b="0">
                <a:solidFill>
                  <a:srgbClr val="6600CC"/>
                </a:solidFill>
              </a:rPr>
              <a:t>)</a:t>
            </a:r>
          </a:p>
        </p:txBody>
      </p:sp>
      <p:pic>
        <p:nvPicPr>
          <p:cNvPr id="27" name="Picture 29" descr="mouton">
            <a:extLst>
              <a:ext uri="{FF2B5EF4-FFF2-40B4-BE49-F238E27FC236}">
                <a16:creationId xmlns:a16="http://schemas.microsoft.com/office/drawing/2014/main" id="{1BE1C920-D173-43CE-B17B-BF8C0CA953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6500" y="318866"/>
            <a:ext cx="11049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0" descr="debroussaillementManuel1_s">
            <a:extLst>
              <a:ext uri="{FF2B5EF4-FFF2-40B4-BE49-F238E27FC236}">
                <a16:creationId xmlns:a16="http://schemas.microsoft.com/office/drawing/2014/main" id="{51AB8FC9-7834-4236-B1E4-32BEF5FC797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4337" y="318866"/>
            <a:ext cx="6667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31">
            <a:extLst>
              <a:ext uri="{FF2B5EF4-FFF2-40B4-BE49-F238E27FC236}">
                <a16:creationId xmlns:a16="http://schemas.microsoft.com/office/drawing/2014/main" id="{CF7C99BB-CA36-4B13-A936-F513CE3E67AB}"/>
              </a:ext>
            </a:extLst>
          </p:cNvPr>
          <p:cNvSpPr txBox="1">
            <a:spLocks noChangeArrowheads="1"/>
          </p:cNvSpPr>
          <p:nvPr/>
        </p:nvSpPr>
        <p:spPr bwMode="auto">
          <a:xfrm>
            <a:off x="5771450" y="391891"/>
            <a:ext cx="1512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Débroussaillement et pâturage par les moutons , ovins etc. </a:t>
            </a:r>
            <a:r>
              <a:rPr lang="fr-FR" sz="1200" b="0">
                <a:solidFill>
                  <a:srgbClr val="6600CC"/>
                </a:solidFill>
                <a:cs typeface="Arial" charset="0"/>
              </a:rPr>
              <a:t>→</a:t>
            </a:r>
          </a:p>
        </p:txBody>
      </p:sp>
      <p:pic>
        <p:nvPicPr>
          <p:cNvPr id="33" name="Image 25" descr="LaLoi4.jpg">
            <a:extLst>
              <a:ext uri="{FF2B5EF4-FFF2-40B4-BE49-F238E27FC236}">
                <a16:creationId xmlns:a16="http://schemas.microsoft.com/office/drawing/2014/main" id="{BB88668E-44AA-4DCE-9631-1A048C11629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55100" y="3990753"/>
            <a:ext cx="1044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4769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D50DA469-DBA2-4AF4-8392-52B2405D770B}"/>
              </a:ext>
            </a:extLst>
          </p:cNvPr>
          <p:cNvSpPr txBox="1">
            <a:spLocks noChangeArrowheads="1"/>
          </p:cNvSpPr>
          <p:nvPr/>
        </p:nvSpPr>
        <p:spPr bwMode="auto">
          <a:xfrm>
            <a:off x="223284" y="184409"/>
            <a:ext cx="8964613"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600" u="sng" dirty="0">
                <a:solidFill>
                  <a:schemeClr val="folHlink"/>
                </a:solidFill>
                <a:latin typeface="Comic Sans MS" pitchFamily="66" charset="0"/>
              </a:rPr>
              <a:t>Annexe : Lutte contre les feux de forêt (suite)</a:t>
            </a:r>
            <a:endParaRPr lang="fr-FR" sz="1600" b="0" dirty="0">
              <a:solidFill>
                <a:schemeClr val="folHlink"/>
              </a:solidFill>
              <a:latin typeface="Comic Sans MS" pitchFamily="66" charset="0"/>
            </a:endParaRPr>
          </a:p>
          <a:p>
            <a:pPr algn="just" eaLnBrk="1" hangingPunct="1"/>
            <a:endParaRPr lang="fr-FR" sz="1600" b="0" u="sng" dirty="0">
              <a:solidFill>
                <a:schemeClr val="folHlink"/>
              </a:solidFill>
              <a:latin typeface="Comic Sans MS" pitchFamily="66" charset="0"/>
            </a:endParaRPr>
          </a:p>
          <a:p>
            <a:pPr algn="just" eaLnBrk="1" hangingPunct="1"/>
            <a:r>
              <a:rPr lang="fr-FR" sz="1600" dirty="0">
                <a:solidFill>
                  <a:schemeClr val="folHlink"/>
                </a:solidFill>
                <a:latin typeface="Comic Sans MS" pitchFamily="66" charset="0"/>
              </a:rPr>
              <a:t>c) Mesures de prévention (suite) :</a:t>
            </a:r>
          </a:p>
          <a:p>
            <a:pPr algn="just" eaLnBrk="1" hangingPunct="1">
              <a:buFontTx/>
              <a:buChar char="•"/>
            </a:pPr>
            <a:r>
              <a:rPr lang="fr-FR" sz="1600" b="0" dirty="0">
                <a:solidFill>
                  <a:srgbClr val="6600CC"/>
                </a:solidFill>
              </a:rPr>
              <a:t>brûlage dirigé (écobuage, contre-feux ….), utilisant le feu de façon planifiée et contrôlée sur une zone prédéfinie, pour créer des zones coupe-feux (cet acte dépend des conditions climatiques).</a:t>
            </a:r>
          </a:p>
          <a:p>
            <a:pPr algn="just" eaLnBrk="1" hangingPunct="1">
              <a:buFontTx/>
              <a:buChar char="•"/>
            </a:pPr>
            <a:r>
              <a:rPr lang="fr-FR" sz="1600" b="0" dirty="0">
                <a:solidFill>
                  <a:srgbClr val="6600CC"/>
                </a:solidFill>
              </a:rPr>
              <a:t> </a:t>
            </a:r>
            <a:r>
              <a:rPr lang="fr-FR" sz="1600" b="0" dirty="0">
                <a:solidFill>
                  <a:srgbClr val="FF0000"/>
                </a:solidFill>
              </a:rPr>
              <a:t>Attention ! Les écobuages sont loin d'être anodins. Mal maîtrisés, ils peuvent conduire à des départs de feux catastrophiques, à la morts d’humains (de promeneurs…) ou d’animaux …</a:t>
            </a:r>
          </a:p>
          <a:p>
            <a:pPr algn="just" eaLnBrk="1" hangingPunct="1">
              <a:buFontTx/>
              <a:buChar char="•"/>
            </a:pPr>
            <a:r>
              <a:rPr lang="fr-FR" sz="1600" b="0" dirty="0">
                <a:solidFill>
                  <a:srgbClr val="6600CC"/>
                </a:solidFill>
              </a:rPr>
              <a:t>débroussaillement manuel ou mécanique, dessouchage, pâturage et améliorations pastorales.</a:t>
            </a:r>
          </a:p>
          <a:p>
            <a:pPr eaLnBrk="1" hangingPunct="1"/>
            <a:endParaRPr lang="fr-FR" sz="1600" b="0" dirty="0">
              <a:solidFill>
                <a:srgbClr val="6600CC"/>
              </a:solidFill>
            </a:endParaRPr>
          </a:p>
          <a:p>
            <a:pPr eaLnBrk="1" hangingPunct="1"/>
            <a:r>
              <a:rPr lang="fr-FR" dirty="0">
                <a:solidFill>
                  <a:srgbClr val="6600CC"/>
                </a:solidFill>
              </a:rPr>
              <a:t>d) Durant le feu :</a:t>
            </a:r>
          </a:p>
          <a:p>
            <a:pPr eaLnBrk="1" hangingPunct="1">
              <a:buFontTx/>
              <a:buChar char="•"/>
            </a:pPr>
            <a:r>
              <a:rPr lang="fr-FR" sz="1600" b="0" dirty="0">
                <a:solidFill>
                  <a:srgbClr val="6600CC"/>
                </a:solidFill>
              </a:rPr>
              <a:t>stratégie d'attaque immédiate des feux naissants.</a:t>
            </a:r>
          </a:p>
          <a:p>
            <a:pPr eaLnBrk="1" hangingPunct="1"/>
            <a:r>
              <a:rPr lang="fr-FR" sz="1600" b="0" dirty="0">
                <a:solidFill>
                  <a:srgbClr val="6600CC"/>
                </a:solidFill>
              </a:rPr>
              <a:t>(surtout ne pas les laisser prendre de l’ampleur !).</a:t>
            </a:r>
          </a:p>
          <a:p>
            <a:pPr eaLnBrk="1" hangingPunct="1"/>
            <a:r>
              <a:rPr lang="fr-FR" sz="1600" b="0" dirty="0">
                <a:solidFill>
                  <a:srgbClr val="6600CC"/>
                </a:solidFill>
              </a:rPr>
              <a:t>Par exemple, apporter, avec soi, un pulvérisateur ou</a:t>
            </a:r>
          </a:p>
          <a:p>
            <a:pPr eaLnBrk="1" hangingPunct="1"/>
            <a:r>
              <a:rPr lang="fr-FR" sz="1600" b="0" dirty="0">
                <a:solidFill>
                  <a:srgbClr val="6600CC"/>
                </a:solidFill>
              </a:rPr>
              <a:t>des extincteurs, des réserves d’eau, dans un sac à dos …</a:t>
            </a:r>
          </a:p>
          <a:p>
            <a:pPr eaLnBrk="1" hangingPunct="1"/>
            <a:r>
              <a:rPr lang="fr-FR" sz="1600" b="0" dirty="0">
                <a:solidFill>
                  <a:srgbClr val="6600CC"/>
                </a:solidFill>
              </a:rPr>
              <a:t>Les solutions étant toujours variées et flexibles, fonction du contexte, de la situation…</a:t>
            </a:r>
          </a:p>
          <a:p>
            <a:pPr eaLnBrk="1" hangingPunct="1"/>
            <a:endParaRPr lang="fr-FR" sz="1600" b="0" dirty="0">
              <a:solidFill>
                <a:srgbClr val="6600CC"/>
              </a:solidFill>
            </a:endParaRPr>
          </a:p>
          <a:p>
            <a:pPr eaLnBrk="1" hangingPunct="1"/>
            <a:r>
              <a:rPr lang="fr-FR" dirty="0">
                <a:solidFill>
                  <a:srgbClr val="6600CC"/>
                </a:solidFill>
              </a:rPr>
              <a:t>e) Remise en état de la forêt après un incendie</a:t>
            </a:r>
            <a:r>
              <a:rPr lang="fr-FR" sz="1600" b="0" dirty="0">
                <a:solidFill>
                  <a:srgbClr val="6600CC"/>
                </a:solidFill>
              </a:rPr>
              <a:t> :</a:t>
            </a:r>
          </a:p>
          <a:p>
            <a:pPr eaLnBrk="1" hangingPunct="1"/>
            <a:endParaRPr lang="fr-FR" sz="1600" b="0" dirty="0">
              <a:solidFill>
                <a:srgbClr val="6600CC"/>
              </a:solidFill>
            </a:endParaRPr>
          </a:p>
          <a:p>
            <a:pPr algn="just" eaLnBrk="1" hangingPunct="1">
              <a:buFontTx/>
              <a:buChar char="•"/>
            </a:pPr>
            <a:r>
              <a:rPr lang="fr-FR" sz="1600" b="0" dirty="0">
                <a:solidFill>
                  <a:srgbClr val="6600CC"/>
                </a:solidFill>
              </a:rPr>
              <a:t>Extraction et disposition de pierres et du bois brûlé, le long des lignes de nivellement, pour retenir le sol et éviter l’érosion. </a:t>
            </a:r>
          </a:p>
          <a:p>
            <a:pPr algn="just" eaLnBrk="1" hangingPunct="1">
              <a:buFontTx/>
              <a:buChar char="•"/>
            </a:pPr>
            <a:r>
              <a:rPr lang="fr-FR" sz="1600" b="0" dirty="0">
                <a:solidFill>
                  <a:srgbClr val="6600CC"/>
                </a:solidFill>
              </a:rPr>
              <a:t>ramassage des arbres brûlés, pour éviter qu'ils soient abattus par le vent.</a:t>
            </a:r>
          </a:p>
          <a:p>
            <a:pPr algn="just" eaLnBrk="1" hangingPunct="1">
              <a:buFontTx/>
              <a:buChar char="•"/>
            </a:pPr>
            <a:r>
              <a:rPr lang="fr-FR" sz="1600" b="0" dirty="0">
                <a:solidFill>
                  <a:srgbClr val="6600CC"/>
                </a:solidFill>
              </a:rPr>
              <a:t>Abattage partie aérienne d'arbres non brûlés, pour accélérer leur régénération.</a:t>
            </a:r>
          </a:p>
          <a:p>
            <a:pPr algn="just" eaLnBrk="1" hangingPunct="1">
              <a:buFontTx/>
              <a:buChar char="•"/>
            </a:pPr>
            <a:r>
              <a:rPr lang="fr-FR" sz="1600" b="0" i="1" dirty="0">
                <a:solidFill>
                  <a:srgbClr val="6600CC"/>
                </a:solidFill>
              </a:rPr>
              <a:t>Loi ordonnant le reboisement des zones brûlées.</a:t>
            </a:r>
            <a:endParaRPr lang="fr-FR" sz="1600" b="0" i="1" dirty="0">
              <a:solidFill>
                <a:srgbClr val="6600CC"/>
              </a:solidFill>
              <a:latin typeface="Comic Sans MS" pitchFamily="66" charset="0"/>
            </a:endParaRPr>
          </a:p>
        </p:txBody>
      </p:sp>
      <p:pic>
        <p:nvPicPr>
          <p:cNvPr id="5" name="Picture 9" descr="lutteManuelle">
            <a:extLst>
              <a:ext uri="{FF2B5EF4-FFF2-40B4-BE49-F238E27FC236}">
                <a16:creationId xmlns:a16="http://schemas.microsoft.com/office/drawing/2014/main" id="{21C36B01-3796-4EB9-86CC-3275452E68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3709" y="2684721"/>
            <a:ext cx="13620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pulverisateurIndividuel_s">
            <a:extLst>
              <a:ext uri="{FF2B5EF4-FFF2-40B4-BE49-F238E27FC236}">
                <a16:creationId xmlns:a16="http://schemas.microsoft.com/office/drawing/2014/main" id="{26352FB8-F325-48B7-8FBD-764EAD32CB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8034" y="2468821"/>
            <a:ext cx="13906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4">
            <a:extLst>
              <a:ext uri="{FF2B5EF4-FFF2-40B4-BE49-F238E27FC236}">
                <a16:creationId xmlns:a16="http://schemas.microsoft.com/office/drawing/2014/main" id="{60390DA9-B8A7-4C77-9674-D818036D013F}"/>
              </a:ext>
            </a:extLst>
          </p:cNvPr>
          <p:cNvSpPr>
            <a:spLocks noChangeArrowheads="1"/>
          </p:cNvSpPr>
          <p:nvPr/>
        </p:nvSpPr>
        <p:spPr bwMode="auto">
          <a:xfrm>
            <a:off x="5803347" y="2397384"/>
            <a:ext cx="1954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r>
              <a:rPr lang="fr-FR" sz="1200" b="0">
                <a:solidFill>
                  <a:srgbClr val="6600CC"/>
                </a:solidFill>
              </a:rPr>
              <a:t>Pulvérisateur individuel </a:t>
            </a:r>
            <a:r>
              <a:rPr lang="fr-FR" sz="1200" b="0">
                <a:solidFill>
                  <a:srgbClr val="6600CC"/>
                </a:solidFill>
                <a:sym typeface="Symbol" pitchFamily="18" charset="2"/>
              </a:rPr>
              <a:t></a:t>
            </a:r>
            <a:endParaRPr lang="fr-FR" sz="1200" b="0">
              <a:solidFill>
                <a:srgbClr val="6600CC"/>
              </a:solidFill>
            </a:endParaRPr>
          </a:p>
        </p:txBody>
      </p:sp>
    </p:spTree>
    <p:extLst>
      <p:ext uri="{BB962C8B-B14F-4D97-AF65-F5344CB8AC3E}">
        <p14:creationId xmlns:p14="http://schemas.microsoft.com/office/powerpoint/2010/main" val="31343583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DD115B8-B8E7-4FBF-A214-7F36A543722A}"/>
              </a:ext>
            </a:extLst>
          </p:cNvPr>
          <p:cNvSpPr>
            <a:spLocks noChangeArrowheads="1"/>
          </p:cNvSpPr>
          <p:nvPr/>
        </p:nvSpPr>
        <p:spPr bwMode="auto">
          <a:xfrm>
            <a:off x="182378" y="212541"/>
            <a:ext cx="8882063"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u="sng" dirty="0">
                <a:solidFill>
                  <a:schemeClr val="folHlink"/>
                </a:solidFill>
                <a:latin typeface="Comic Sans MS" pitchFamily="66" charset="0"/>
              </a:rPr>
              <a:t>Annexe : Lutte contre les feux de forêt (suite)</a:t>
            </a:r>
            <a:endParaRPr lang="fr-FR" b="0" dirty="0">
              <a:solidFill>
                <a:schemeClr val="folHlink"/>
              </a:solidFill>
              <a:latin typeface="Comic Sans MS" pitchFamily="66" charset="0"/>
            </a:endParaRPr>
          </a:p>
          <a:p>
            <a:pPr algn="just"/>
            <a:endParaRPr lang="fr-FR" b="0" u="sng" dirty="0">
              <a:solidFill>
                <a:schemeClr val="folHlink"/>
              </a:solidFill>
              <a:latin typeface="Comic Sans MS" pitchFamily="66" charset="0"/>
            </a:endParaRPr>
          </a:p>
          <a:p>
            <a:pPr algn="just"/>
            <a:r>
              <a:rPr lang="fr-FR" dirty="0">
                <a:solidFill>
                  <a:schemeClr val="folHlink"/>
                </a:solidFill>
                <a:latin typeface="Comic Sans MS" pitchFamily="66" charset="0"/>
              </a:rPr>
              <a:t>f) Pare-feu (coupe-feu) :</a:t>
            </a:r>
          </a:p>
          <a:p>
            <a:r>
              <a:rPr lang="fr-FR" sz="1400" b="0" dirty="0">
                <a:solidFill>
                  <a:srgbClr val="6600CC"/>
                </a:solidFill>
              </a:rPr>
              <a:t>Ce sont habituellement des </a:t>
            </a:r>
            <a:r>
              <a:rPr lang="fr-FR" sz="1400" b="0" dirty="0">
                <a:solidFill>
                  <a:srgbClr val="6600CC"/>
                </a:solidFill>
                <a:hlinkClick r:id="rId2" action="ppaction://hlinkfile" tooltip="Layon"/>
              </a:rPr>
              <a:t>layons</a:t>
            </a:r>
            <a:r>
              <a:rPr lang="fr-FR" sz="1400" b="0" dirty="0">
                <a:solidFill>
                  <a:srgbClr val="6600CC"/>
                </a:solidFill>
              </a:rPr>
              <a:t>, </a:t>
            </a:r>
            <a:r>
              <a:rPr lang="fr-FR" sz="1400" b="0" dirty="0">
                <a:solidFill>
                  <a:srgbClr val="6600CC"/>
                </a:solidFill>
                <a:hlinkClick r:id="rId3" action="ppaction://hlinkfile" tooltip="Chemin (passage)"/>
              </a:rPr>
              <a:t>chemins</a:t>
            </a:r>
            <a:r>
              <a:rPr lang="fr-FR" sz="1400" b="0" dirty="0">
                <a:solidFill>
                  <a:srgbClr val="6600CC"/>
                </a:solidFill>
              </a:rPr>
              <a:t>, </a:t>
            </a:r>
            <a:r>
              <a:rPr lang="fr-FR" sz="1400" b="0" dirty="0">
                <a:solidFill>
                  <a:srgbClr val="6600CC"/>
                </a:solidFill>
                <a:hlinkClick r:id="rId4" action="ppaction://hlinkfile" tooltip="Allée Haute Qualité Environnementale"/>
              </a:rPr>
              <a:t>allées</a:t>
            </a:r>
            <a:r>
              <a:rPr lang="fr-FR" sz="1400" b="0" dirty="0">
                <a:solidFill>
                  <a:srgbClr val="6600CC"/>
                </a:solidFill>
              </a:rPr>
              <a:t> (éventuellement bordées d'un ou deux </a:t>
            </a:r>
            <a:r>
              <a:rPr lang="fr-FR" sz="1400" b="0" dirty="0">
                <a:solidFill>
                  <a:srgbClr val="6600CC"/>
                </a:solidFill>
                <a:hlinkClick r:id="rId5" action="ppaction://hlinkfile" tooltip="Fossé (infrastructure)"/>
              </a:rPr>
              <a:t>fossés</a:t>
            </a:r>
            <a:r>
              <a:rPr lang="fr-FR" sz="1400" b="0" dirty="0">
                <a:solidFill>
                  <a:srgbClr val="6600CC"/>
                </a:solidFill>
              </a:rPr>
              <a:t>) qui doivent être aménagés et régulièrement entretenus.</a:t>
            </a:r>
            <a:br>
              <a:rPr lang="fr-FR" sz="1400" b="0" dirty="0">
                <a:solidFill>
                  <a:srgbClr val="6600CC"/>
                </a:solidFill>
              </a:rPr>
            </a:br>
            <a:r>
              <a:rPr lang="fr-FR" sz="1400" b="0" dirty="0">
                <a:solidFill>
                  <a:srgbClr val="6600CC"/>
                </a:solidFill>
              </a:rPr>
              <a:t>Ce sont parfois aussi des tranchées </a:t>
            </a:r>
            <a:r>
              <a:rPr lang="fr-FR" sz="1400" b="0" dirty="0">
                <a:solidFill>
                  <a:srgbClr val="6600CC"/>
                </a:solidFill>
                <a:hlinkClick r:id="rId6" action="ppaction://hlinkfile" tooltip="Défrichement"/>
              </a:rPr>
              <a:t>déboisées</a:t>
            </a:r>
            <a:r>
              <a:rPr lang="fr-FR" sz="1400" b="0" dirty="0">
                <a:solidFill>
                  <a:srgbClr val="6600CC"/>
                </a:solidFill>
              </a:rPr>
              <a:t> pour le passage de </a:t>
            </a:r>
            <a:r>
              <a:rPr lang="fr-FR" sz="1400" b="0" dirty="0">
                <a:solidFill>
                  <a:srgbClr val="6600CC"/>
                </a:solidFill>
                <a:hlinkClick r:id="rId7" action="ppaction://hlinkfile" tooltip="Ligne électrique"/>
              </a:rPr>
              <a:t>lignes électrique</a:t>
            </a:r>
            <a:r>
              <a:rPr lang="fr-FR" sz="1400" b="0" dirty="0">
                <a:solidFill>
                  <a:srgbClr val="6600CC"/>
                </a:solidFill>
              </a:rPr>
              <a:t> (de moyenne ou haute tension) ou d'un </a:t>
            </a:r>
            <a:r>
              <a:rPr lang="fr-FR" sz="1400" b="0" dirty="0">
                <a:solidFill>
                  <a:srgbClr val="6600CC"/>
                </a:solidFill>
                <a:hlinkClick r:id="rId8" action="ppaction://hlinkfile" tooltip="Oléoduc"/>
              </a:rPr>
              <a:t>pipe-line</a:t>
            </a:r>
            <a:r>
              <a:rPr lang="fr-FR" sz="1400" b="0" dirty="0">
                <a:solidFill>
                  <a:srgbClr val="6600CC"/>
                </a:solidFill>
              </a:rPr>
              <a:t> qui jouent ce rôle avec plus ou moins d'efficacité.</a:t>
            </a:r>
          </a:p>
          <a:p>
            <a:r>
              <a:rPr lang="fr-FR" sz="1400" b="0" dirty="0">
                <a:solidFill>
                  <a:srgbClr val="6600CC"/>
                </a:solidFill>
              </a:rPr>
              <a:t>Selon les contextes, ils sont désherbés, voire labourés ou au contraire plantés d'herbacées fauchées et/ou pâturées.</a:t>
            </a:r>
          </a:p>
          <a:p>
            <a:r>
              <a:rPr lang="fr-FR" sz="1400" b="0" dirty="0">
                <a:solidFill>
                  <a:srgbClr val="6600CC"/>
                </a:solidFill>
              </a:rPr>
              <a:t>Les coupe-feux visent notamment à interrompre la continuité des chaumes secs de la </a:t>
            </a:r>
            <a:r>
              <a:rPr lang="fr-FR" sz="1400" b="0" dirty="0">
                <a:solidFill>
                  <a:srgbClr val="6600CC"/>
                </a:solidFill>
                <a:hlinkClick r:id="rId9" action="ppaction://hlinkfile" tooltip="Strate herbacée"/>
              </a:rPr>
              <a:t>strate herbacée</a:t>
            </a:r>
            <a:r>
              <a:rPr lang="fr-FR" sz="1400" b="0" dirty="0">
                <a:solidFill>
                  <a:srgbClr val="6600CC"/>
                </a:solidFill>
              </a:rPr>
              <a:t> ou de la litière de feuilles sèches (des sous-bois), très inflammables en saisons sèche. </a:t>
            </a:r>
          </a:p>
          <a:p>
            <a:r>
              <a:rPr lang="fr-FR" sz="1400" b="0" dirty="0">
                <a:solidFill>
                  <a:srgbClr val="6600CC"/>
                </a:solidFill>
              </a:rPr>
              <a:t>Les </a:t>
            </a:r>
            <a:r>
              <a:rPr lang="fr-FR" sz="1400" b="0" dirty="0" err="1">
                <a:solidFill>
                  <a:srgbClr val="6600CC"/>
                </a:solidFill>
              </a:rPr>
              <a:t>pare-feux</a:t>
            </a:r>
            <a:r>
              <a:rPr lang="fr-FR" sz="1400" b="0" dirty="0">
                <a:solidFill>
                  <a:srgbClr val="6600CC"/>
                </a:solidFill>
              </a:rPr>
              <a:t> ont une efficacité très variable selon la saison, le </a:t>
            </a:r>
            <a:r>
              <a:rPr lang="fr-FR" sz="1400" b="0" dirty="0">
                <a:solidFill>
                  <a:srgbClr val="6600CC"/>
                </a:solidFill>
                <a:hlinkClick r:id="rId10" action="ppaction://hlinkfile" tooltip="Vent"/>
              </a:rPr>
              <a:t>vent</a:t>
            </a:r>
            <a:r>
              <a:rPr lang="fr-FR" sz="1400" b="0" dirty="0">
                <a:solidFill>
                  <a:srgbClr val="6600CC"/>
                </a:solidFill>
              </a:rPr>
              <a:t>, l'intensité du </a:t>
            </a:r>
            <a:r>
              <a:rPr lang="fr-FR" sz="1400" b="0" dirty="0">
                <a:solidFill>
                  <a:srgbClr val="6600CC"/>
                </a:solidFill>
                <a:hlinkClick r:id="rId11" action="ppaction://hlinkfile" tooltip="Feu"/>
              </a:rPr>
              <a:t>feu</a:t>
            </a:r>
            <a:r>
              <a:rPr lang="fr-FR" sz="1400" b="0" dirty="0">
                <a:solidFill>
                  <a:srgbClr val="6600CC"/>
                </a:solidFill>
              </a:rPr>
              <a:t> et le contexte </a:t>
            </a:r>
            <a:r>
              <a:rPr lang="fr-FR" sz="1400" b="0" dirty="0">
                <a:solidFill>
                  <a:srgbClr val="6600CC"/>
                </a:solidFill>
                <a:hlinkClick r:id="rId12" action="ppaction://hlinkfile" tooltip="Biogéographie"/>
              </a:rPr>
              <a:t>biogéographique</a:t>
            </a:r>
            <a:r>
              <a:rPr lang="fr-FR" sz="1400" b="0" dirty="0">
                <a:solidFill>
                  <a:srgbClr val="6600CC"/>
                </a:solidFill>
              </a:rPr>
              <a:t>. En zone </a:t>
            </a:r>
            <a:r>
              <a:rPr lang="fr-FR" sz="1400" b="0" dirty="0">
                <a:solidFill>
                  <a:srgbClr val="6600CC"/>
                </a:solidFill>
                <a:hlinkClick r:id="rId13" action="ppaction://hlinkfile" tooltip="Aride"/>
              </a:rPr>
              <a:t>aride</a:t>
            </a:r>
            <a:r>
              <a:rPr lang="fr-FR" sz="1400" b="0" dirty="0">
                <a:solidFill>
                  <a:srgbClr val="6600CC"/>
                </a:solidFill>
              </a:rPr>
              <a:t> ou sèche, les </a:t>
            </a:r>
            <a:r>
              <a:rPr lang="fr-FR" sz="1400" b="0" dirty="0" err="1">
                <a:solidFill>
                  <a:srgbClr val="6600CC"/>
                </a:solidFill>
              </a:rPr>
              <a:t>pare-feux</a:t>
            </a:r>
            <a:r>
              <a:rPr lang="fr-FR" sz="1400" b="0" dirty="0">
                <a:solidFill>
                  <a:srgbClr val="6600CC"/>
                </a:solidFill>
              </a:rPr>
              <a:t> se sont souvent montrés vains contre les grands incendies de forêt sauf si le feu et le vent sont modérés, et/ou si la forêt est assez humide et si le feu s'est déclaré au bord du pare-feu et contre le vent. En dépit des stratégies croissante de création et d'entretien de coupe-feux, les feux de forêts continuent globalement à progresser et les incendies touchent des surfaces de plus en plus grandes, malgré les coupe-feux. Ils semblent utiles dans de nombreuses situations, mais doivent toujours être accompagnés de stratégie plus globale de prévention du risque, et de formation, information…</a:t>
            </a:r>
          </a:p>
        </p:txBody>
      </p:sp>
      <p:pic>
        <p:nvPicPr>
          <p:cNvPr id="5" name="Image 4">
            <a:extLst>
              <a:ext uri="{FF2B5EF4-FFF2-40B4-BE49-F238E27FC236}">
                <a16:creationId xmlns:a16="http://schemas.microsoft.com/office/drawing/2014/main" id="{B419F83C-2EFD-4308-8794-6DC2265EA0B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91253" y="4367028"/>
            <a:ext cx="13684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5">
            <a:extLst>
              <a:ext uri="{FF2B5EF4-FFF2-40B4-BE49-F238E27FC236}">
                <a16:creationId xmlns:a16="http://schemas.microsoft.com/office/drawing/2014/main" id="{EF57A348-3676-45F8-A820-50D3F83BEB2E}"/>
              </a:ext>
            </a:extLst>
          </p:cNvPr>
          <p:cNvSpPr txBox="1">
            <a:spLocks noChangeArrowheads="1"/>
          </p:cNvSpPr>
          <p:nvPr/>
        </p:nvSpPr>
        <p:spPr bwMode="auto">
          <a:xfrm>
            <a:off x="7238816" y="5386203"/>
            <a:ext cx="1979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fr-FR" sz="1200" b="0">
                <a:solidFill>
                  <a:srgbClr val="6600CC"/>
                </a:solidFill>
              </a:rPr>
              <a:t>↑ Des feux contrôlés sont une stratégie préventive depuis longtemps utilisée.</a:t>
            </a:r>
          </a:p>
          <a:p>
            <a:pPr eaLnBrk="1" hangingPunct="1"/>
            <a:endParaRPr lang="fr-FR" sz="1200" b="0">
              <a:solidFill>
                <a:srgbClr val="6600CC"/>
              </a:solidFill>
            </a:endParaRPr>
          </a:p>
        </p:txBody>
      </p:sp>
      <p:sp>
        <p:nvSpPr>
          <p:cNvPr id="9" name="ZoneTexte 6">
            <a:extLst>
              <a:ext uri="{FF2B5EF4-FFF2-40B4-BE49-F238E27FC236}">
                <a16:creationId xmlns:a16="http://schemas.microsoft.com/office/drawing/2014/main" id="{984D25C8-27A8-476C-8929-8DA624E23A5B}"/>
              </a:ext>
            </a:extLst>
          </p:cNvPr>
          <p:cNvSpPr txBox="1">
            <a:spLocks noChangeArrowheads="1"/>
          </p:cNvSpPr>
          <p:nvPr/>
        </p:nvSpPr>
        <p:spPr bwMode="auto">
          <a:xfrm>
            <a:off x="182378" y="4367028"/>
            <a:ext cx="74168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sz="1400">
                <a:solidFill>
                  <a:srgbClr val="6600CC"/>
                </a:solidFill>
              </a:rPr>
              <a:t>Valorisation des coupe-feux</a:t>
            </a:r>
            <a:r>
              <a:rPr lang="fr-FR" sz="1400" b="0">
                <a:solidFill>
                  <a:srgbClr val="6600CC"/>
                </a:solidFill>
              </a:rPr>
              <a:t> : On peut combiner plusieurs activités sur les pare-feux : </a:t>
            </a:r>
            <a:r>
              <a:rPr lang="fr-FR" sz="1400" b="0">
                <a:solidFill>
                  <a:srgbClr val="6600CC"/>
                </a:solidFill>
                <a:hlinkClick r:id="rId15" action="ppaction://hlinkfile" tooltip="Sylvopastoralisme"/>
              </a:rPr>
              <a:t>sylvopastoralisme</a:t>
            </a:r>
            <a:r>
              <a:rPr lang="fr-FR" sz="1400" b="0">
                <a:solidFill>
                  <a:srgbClr val="6600CC"/>
                </a:solidFill>
              </a:rPr>
              <a:t>, </a:t>
            </a:r>
            <a:r>
              <a:rPr lang="fr-FR" sz="1400" b="0">
                <a:solidFill>
                  <a:srgbClr val="6600CC"/>
                </a:solidFill>
                <a:hlinkClick r:id="rId16" action="ppaction://hlinkfile" tooltip="Viticulture"/>
              </a:rPr>
              <a:t>viticulture</a:t>
            </a:r>
            <a:r>
              <a:rPr lang="fr-FR" sz="1400" b="0">
                <a:solidFill>
                  <a:srgbClr val="6600CC"/>
                </a:solidFill>
              </a:rPr>
              <a:t>, culture du </a:t>
            </a:r>
            <a:r>
              <a:rPr lang="fr-FR" sz="1400" b="0">
                <a:solidFill>
                  <a:srgbClr val="6600CC"/>
                </a:solidFill>
                <a:hlinkClick r:id="rId17" action="ppaction://hlinkfile" tooltip="Figuier de Barbarie"/>
              </a:rPr>
              <a:t>figuier de Barbarie</a:t>
            </a:r>
            <a:r>
              <a:rPr lang="fr-FR" sz="1400" b="0">
                <a:solidFill>
                  <a:srgbClr val="6600CC"/>
                </a:solidFill>
              </a:rPr>
              <a:t>, production d'</a:t>
            </a:r>
            <a:r>
              <a:rPr lang="fr-FR" sz="1400" b="0">
                <a:solidFill>
                  <a:srgbClr val="6600CC"/>
                </a:solidFill>
                <a:hlinkClick r:id="rId18" action="ppaction://hlinkfile" tooltip="Olive"/>
              </a:rPr>
              <a:t>olives</a:t>
            </a:r>
            <a:r>
              <a:rPr lang="fr-FR" sz="1400" b="0">
                <a:solidFill>
                  <a:srgbClr val="6600CC"/>
                </a:solidFill>
              </a:rPr>
              <a:t> et d'</a:t>
            </a:r>
            <a:r>
              <a:rPr lang="fr-FR" sz="1400" b="0">
                <a:solidFill>
                  <a:srgbClr val="6600CC"/>
                </a:solidFill>
                <a:hlinkClick r:id="rId19" action="ppaction://hlinkfile" tooltip="Amande"/>
              </a:rPr>
              <a:t>amandes</a:t>
            </a:r>
            <a:r>
              <a:rPr lang="fr-FR" sz="1400" b="0">
                <a:solidFill>
                  <a:srgbClr val="6600CC"/>
                </a:solidFill>
              </a:rPr>
              <a:t> etc. Plantation de légumineuses sauvages autochtone enrichissant le sol et le </a:t>
            </a:r>
            <a:r>
              <a:rPr lang="fr-FR" sz="1400" b="0">
                <a:solidFill>
                  <a:srgbClr val="6600CC"/>
                </a:solidFill>
                <a:hlinkClick r:id="rId20" action="ppaction://hlinkfile" tooltip="Paysage"/>
              </a:rPr>
              <a:t>paysage</a:t>
            </a:r>
            <a:r>
              <a:rPr lang="fr-FR" sz="1400" b="0">
                <a:solidFill>
                  <a:srgbClr val="6600CC"/>
                </a:solidFill>
              </a:rPr>
              <a:t> tout en améliorant l'efficacité de la barrière contre le feu</a:t>
            </a:r>
            <a:r>
              <a:rPr lang="fr-FR" sz="1400" b="0" baseline="30000">
                <a:solidFill>
                  <a:srgbClr val="6600CC"/>
                </a:solidFill>
                <a:hlinkClick r:id="" action="ppaction://hlinkfile"/>
              </a:rPr>
              <a:t>[7]</a:t>
            </a:r>
            <a:r>
              <a:rPr lang="fr-FR" sz="1400" b="0">
                <a:solidFill>
                  <a:srgbClr val="6600CC"/>
                </a:solidFill>
              </a:rPr>
              <a:t>.</a:t>
            </a:r>
          </a:p>
          <a:p>
            <a:pPr eaLnBrk="1" hangingPunct="1"/>
            <a:r>
              <a:rPr lang="fr-FR" sz="1400">
                <a:solidFill>
                  <a:srgbClr val="6600CC"/>
                </a:solidFill>
              </a:rPr>
              <a:t>Inconvénient des feux contrôlés </a:t>
            </a:r>
            <a:r>
              <a:rPr lang="fr-FR" sz="1400" b="0">
                <a:solidFill>
                  <a:srgbClr val="6600CC"/>
                </a:solidFill>
              </a:rPr>
              <a:t>: Les Feux contrôlés peuvent cependant à terme appauvrir le sol et sélectionner des plantes qui brûlent bien et dont les graines germent mieux suite aux incendies (espèces pyrogènes/pyrophyles) (Ex.: ajonc, imperata…).</a:t>
            </a:r>
          </a:p>
        </p:txBody>
      </p:sp>
    </p:spTree>
    <p:extLst>
      <p:ext uri="{BB962C8B-B14F-4D97-AF65-F5344CB8AC3E}">
        <p14:creationId xmlns:p14="http://schemas.microsoft.com/office/powerpoint/2010/main" val="24065106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0FB05D38-5C39-4FBC-A710-0EEB4A49FDED}"/>
              </a:ext>
            </a:extLst>
          </p:cNvPr>
          <p:cNvSpPr txBox="1">
            <a:spLocks noChangeArrowheads="1"/>
          </p:cNvSpPr>
          <p:nvPr/>
        </p:nvSpPr>
        <p:spPr bwMode="auto">
          <a:xfrm>
            <a:off x="233916" y="173776"/>
            <a:ext cx="896461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600" u="sng" dirty="0">
                <a:solidFill>
                  <a:schemeClr val="folHlink"/>
                </a:solidFill>
                <a:latin typeface="+mn-lt"/>
              </a:rPr>
              <a:t>Annexe : Lutte contre les feux de forêt (suite)</a:t>
            </a:r>
            <a:endParaRPr lang="fr-FR" sz="1600" b="0" dirty="0">
              <a:solidFill>
                <a:schemeClr val="folHlink"/>
              </a:solidFill>
              <a:latin typeface="+mn-lt"/>
            </a:endParaRPr>
          </a:p>
          <a:p>
            <a:pPr algn="just" eaLnBrk="1" hangingPunct="1"/>
            <a:endParaRPr lang="fr-FR" sz="1600" b="0" u="sng" dirty="0">
              <a:solidFill>
                <a:schemeClr val="folHlink"/>
              </a:solidFill>
              <a:latin typeface="+mn-lt"/>
            </a:endParaRPr>
          </a:p>
          <a:p>
            <a:pPr algn="just" eaLnBrk="1" hangingPunct="1"/>
            <a:r>
              <a:rPr lang="fr-FR" sz="1600" dirty="0">
                <a:solidFill>
                  <a:schemeClr val="folHlink"/>
                </a:solidFill>
                <a:latin typeface="+mn-lt"/>
              </a:rPr>
              <a:t>d) Réservoirs :</a:t>
            </a:r>
          </a:p>
          <a:p>
            <a:pPr algn="just" eaLnBrk="1" hangingPunct="1"/>
            <a:endParaRPr lang="fr-FR" sz="1600" b="0" dirty="0">
              <a:solidFill>
                <a:schemeClr val="folHlink"/>
              </a:solidFill>
              <a:latin typeface="+mn-lt"/>
            </a:endParaRPr>
          </a:p>
          <a:p>
            <a:pPr algn="just" eaLnBrk="1" hangingPunct="1"/>
            <a:r>
              <a:rPr lang="fr-FR" sz="1600" b="0" dirty="0">
                <a:solidFill>
                  <a:schemeClr val="folHlink"/>
                </a:solidFill>
                <a:latin typeface="+mn-lt"/>
              </a:rPr>
              <a:t>Pour son étanchéité, le fond du réservoir peut être tapissé d’argile, d’un mélange d’argile et de pierres (moellons) ou d’un géotextile étanche (plus coûteux).</a:t>
            </a:r>
          </a:p>
          <a:p>
            <a:pPr algn="just" eaLnBrk="1" hangingPunct="1"/>
            <a:r>
              <a:rPr lang="fr-FR" sz="1600" b="0" dirty="0">
                <a:solidFill>
                  <a:schemeClr val="folHlink"/>
                </a:solidFill>
                <a:latin typeface="+mn-lt"/>
              </a:rPr>
              <a:t>Voire des réservoirs remplis d’eau, fermés, en plastique, en néoprène , en bois (ignifugé) ou métalliques (plus coûteux), peuvent être disposés à des points stratégiques, pour la lutte anti-incendie.</a:t>
            </a:r>
          </a:p>
          <a:p>
            <a:pPr algn="just" eaLnBrk="1" hangingPunct="1"/>
            <a:r>
              <a:rPr lang="fr-FR" sz="1600" b="0" dirty="0">
                <a:solidFill>
                  <a:schemeClr val="folHlink"/>
                </a:solidFill>
                <a:latin typeface="Comic Sans MS" pitchFamily="66" charset="0"/>
              </a:rPr>
              <a:t> </a:t>
            </a:r>
          </a:p>
          <a:p>
            <a:pPr algn="just" eaLnBrk="1" hangingPunct="1">
              <a:buFontTx/>
              <a:buChar char="•"/>
            </a:pPr>
            <a:endParaRPr lang="fr-FR" sz="1600" b="0" dirty="0">
              <a:solidFill>
                <a:schemeClr val="folHlink"/>
              </a:solidFill>
              <a:latin typeface="Comic Sans MS" pitchFamily="66" charset="0"/>
            </a:endParaRPr>
          </a:p>
        </p:txBody>
      </p:sp>
      <p:pic>
        <p:nvPicPr>
          <p:cNvPr id="5" name="Picture 30" descr="reservoirFeuxForet">
            <a:extLst>
              <a:ext uri="{FF2B5EF4-FFF2-40B4-BE49-F238E27FC236}">
                <a16:creationId xmlns:a16="http://schemas.microsoft.com/office/drawing/2014/main" id="{CC456881-B321-49A7-B32D-06083A5B5E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0104" y="4547338"/>
            <a:ext cx="12858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1">
            <a:extLst>
              <a:ext uri="{FF2B5EF4-FFF2-40B4-BE49-F238E27FC236}">
                <a16:creationId xmlns:a16="http://schemas.microsoft.com/office/drawing/2014/main" id="{BA846EC3-B49A-436B-9135-ACA4CDCDFA1B}"/>
              </a:ext>
            </a:extLst>
          </p:cNvPr>
          <p:cNvSpPr txBox="1">
            <a:spLocks noChangeArrowheads="1"/>
          </p:cNvSpPr>
          <p:nvPr/>
        </p:nvSpPr>
        <p:spPr bwMode="auto">
          <a:xfrm>
            <a:off x="7903129" y="5555401"/>
            <a:ext cx="12239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cs typeface="Arial" charset="0"/>
              </a:rPr>
              <a:t>← </a:t>
            </a:r>
            <a:r>
              <a:rPr lang="fr-FR" sz="1200" b="0">
                <a:solidFill>
                  <a:srgbClr val="6600CC"/>
                </a:solidFill>
              </a:rPr>
              <a:t>Réservoirs </a:t>
            </a:r>
            <a:r>
              <a:rPr lang="fr-FR" sz="1200" b="0">
                <a:solidFill>
                  <a:srgbClr val="6600CC"/>
                </a:solidFill>
                <a:cs typeface="Arial" charset="0"/>
              </a:rPr>
              <a:t>↑</a:t>
            </a:r>
            <a:endParaRPr lang="fr-FR" sz="1200" b="0">
              <a:solidFill>
                <a:srgbClr val="6600CC"/>
              </a:solidFill>
            </a:endParaRPr>
          </a:p>
        </p:txBody>
      </p:sp>
      <p:pic>
        <p:nvPicPr>
          <p:cNvPr id="9" name="Picture 33" descr="reservoirGeotextile">
            <a:extLst>
              <a:ext uri="{FF2B5EF4-FFF2-40B4-BE49-F238E27FC236}">
                <a16:creationId xmlns:a16="http://schemas.microsoft.com/office/drawing/2014/main" id="{DA165A0B-27B8-4053-A6A9-4FD229569B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8666" y="3539276"/>
            <a:ext cx="13049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4" descr="ABREUVOIR1">
            <a:extLst>
              <a:ext uri="{FF2B5EF4-FFF2-40B4-BE49-F238E27FC236}">
                <a16:creationId xmlns:a16="http://schemas.microsoft.com/office/drawing/2014/main" id="{A617C891-70BF-4565-9E4D-B80CC6DEBD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879" y="4618776"/>
            <a:ext cx="13620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6" descr="ABREUVOIR7_s">
            <a:extLst>
              <a:ext uri="{FF2B5EF4-FFF2-40B4-BE49-F238E27FC236}">
                <a16:creationId xmlns:a16="http://schemas.microsoft.com/office/drawing/2014/main" id="{698A0D03-2653-48D7-BABC-817B65A512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6054" y="3610713"/>
            <a:ext cx="23050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7" descr="abrevoir6_s">
            <a:extLst>
              <a:ext uri="{FF2B5EF4-FFF2-40B4-BE49-F238E27FC236}">
                <a16:creationId xmlns:a16="http://schemas.microsoft.com/office/drawing/2014/main" id="{51785EFF-FC0C-43A8-BAC1-38A9C04E77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204" y="3539276"/>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8" descr="reserve-d-eau-souple-incendie-120-m3-259524">
            <a:extLst>
              <a:ext uri="{FF2B5EF4-FFF2-40B4-BE49-F238E27FC236}">
                <a16:creationId xmlns:a16="http://schemas.microsoft.com/office/drawing/2014/main" id="{9908F063-59CA-42BD-B44F-11E31C7C3E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26416" y="4402876"/>
            <a:ext cx="195103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9" descr="reserve-incendie-souple-pvc-44828">
            <a:extLst>
              <a:ext uri="{FF2B5EF4-FFF2-40B4-BE49-F238E27FC236}">
                <a16:creationId xmlns:a16="http://schemas.microsoft.com/office/drawing/2014/main" id="{7F5C015E-CC3D-47C8-BAD3-7581FF330D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29429" y="4475901"/>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0" descr="reservoir2">
            <a:extLst>
              <a:ext uri="{FF2B5EF4-FFF2-40B4-BE49-F238E27FC236}">
                <a16:creationId xmlns:a16="http://schemas.microsoft.com/office/drawing/2014/main" id="{3123644F-7460-4FA3-8F54-2108E4D048E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329" y="4260001"/>
            <a:ext cx="16859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1" descr="ABREUVOIR4">
            <a:extLst>
              <a:ext uri="{FF2B5EF4-FFF2-40B4-BE49-F238E27FC236}">
                <a16:creationId xmlns:a16="http://schemas.microsoft.com/office/drawing/2014/main" id="{EA3C6A65-A1AF-421E-9B34-2FD93626640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02904" y="3539276"/>
            <a:ext cx="1085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0" descr="ABREUVOIR3">
            <a:extLst>
              <a:ext uri="{FF2B5EF4-FFF2-40B4-BE49-F238E27FC236}">
                <a16:creationId xmlns:a16="http://schemas.microsoft.com/office/drawing/2014/main" id="{C44C12B0-CFA7-4603-BAF6-891C19BAFF3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61679" y="2315313"/>
            <a:ext cx="13620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1" descr="ABREUVOIR4">
            <a:extLst>
              <a:ext uri="{FF2B5EF4-FFF2-40B4-BE49-F238E27FC236}">
                <a16:creationId xmlns:a16="http://schemas.microsoft.com/office/drawing/2014/main" id="{AB34F961-C47A-4FB7-A030-1A8CB936025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13529" y="2774101"/>
            <a:ext cx="1085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2" descr="clayReservoir">
            <a:extLst>
              <a:ext uri="{FF2B5EF4-FFF2-40B4-BE49-F238E27FC236}">
                <a16:creationId xmlns:a16="http://schemas.microsoft.com/office/drawing/2014/main" id="{44702E62-3610-4C89-857B-056BC793BE7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11079" y="2386751"/>
            <a:ext cx="115093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3" descr="mare2">
            <a:extLst>
              <a:ext uri="{FF2B5EF4-FFF2-40B4-BE49-F238E27FC236}">
                <a16:creationId xmlns:a16="http://schemas.microsoft.com/office/drawing/2014/main" id="{86E09553-E652-4DCC-9013-9D6FBF92074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10516" y="2747113"/>
            <a:ext cx="12858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4" descr="reservoir">
            <a:extLst>
              <a:ext uri="{FF2B5EF4-FFF2-40B4-BE49-F238E27FC236}">
                <a16:creationId xmlns:a16="http://schemas.microsoft.com/office/drawing/2014/main" id="{5B1B854C-8541-424C-8EB0-31A77D87CD5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21816" y="2386751"/>
            <a:ext cx="12858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45">
            <a:extLst>
              <a:ext uri="{FF2B5EF4-FFF2-40B4-BE49-F238E27FC236}">
                <a16:creationId xmlns:a16="http://schemas.microsoft.com/office/drawing/2014/main" id="{B46F37C5-F1F0-4A93-970A-C7AE0EA5A18D}"/>
              </a:ext>
            </a:extLst>
          </p:cNvPr>
          <p:cNvSpPr txBox="1">
            <a:spLocks noChangeArrowheads="1"/>
          </p:cNvSpPr>
          <p:nvPr/>
        </p:nvSpPr>
        <p:spPr bwMode="auto">
          <a:xfrm>
            <a:off x="845104" y="2963013"/>
            <a:ext cx="127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Réservoirs </a:t>
            </a:r>
            <a:r>
              <a:rPr lang="fr-FR" sz="1200" b="0">
                <a:solidFill>
                  <a:srgbClr val="6600CC"/>
                </a:solidFill>
                <a:cs typeface="Arial" charset="0"/>
                <a:sym typeface="Symbol" pitchFamily="18" charset="2"/>
              </a:rPr>
              <a:t></a:t>
            </a:r>
            <a:r>
              <a:rPr lang="fr-FR" sz="1200" b="0">
                <a:solidFill>
                  <a:srgbClr val="6600CC"/>
                </a:solidFill>
                <a:cs typeface="Arial" charset="0"/>
              </a:rPr>
              <a:t> </a:t>
            </a:r>
            <a:r>
              <a:rPr lang="fr-FR" sz="1200" b="0">
                <a:solidFill>
                  <a:srgbClr val="6600CC"/>
                </a:solidFill>
              </a:rPr>
              <a:t>→</a:t>
            </a:r>
          </a:p>
        </p:txBody>
      </p:sp>
    </p:spTree>
    <p:extLst>
      <p:ext uri="{BB962C8B-B14F-4D97-AF65-F5344CB8AC3E}">
        <p14:creationId xmlns:p14="http://schemas.microsoft.com/office/powerpoint/2010/main" val="11265932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AF67073C-EA73-49C2-9A2A-A36905297418}"/>
              </a:ext>
            </a:extLst>
          </p:cNvPr>
          <p:cNvSpPr txBox="1">
            <a:spLocks noChangeArrowheads="1"/>
          </p:cNvSpPr>
          <p:nvPr/>
        </p:nvSpPr>
        <p:spPr bwMode="auto">
          <a:xfrm>
            <a:off x="595423" y="236538"/>
            <a:ext cx="89646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600" u="sng">
                <a:solidFill>
                  <a:schemeClr val="folHlink"/>
                </a:solidFill>
                <a:latin typeface="Comic Sans MS" pitchFamily="66" charset="0"/>
              </a:rPr>
              <a:t>32) Annexe : Lutte contre les feux de forêt (suite)</a:t>
            </a:r>
            <a:endParaRPr lang="fr-FR" sz="1600" b="0">
              <a:solidFill>
                <a:schemeClr val="folHlink"/>
              </a:solidFill>
              <a:latin typeface="Comic Sans MS" pitchFamily="66" charset="0"/>
            </a:endParaRPr>
          </a:p>
          <a:p>
            <a:pPr algn="just" eaLnBrk="1" hangingPunct="1"/>
            <a:endParaRPr lang="fr-FR" sz="1600" b="0" u="sng">
              <a:solidFill>
                <a:schemeClr val="folHlink"/>
              </a:solidFill>
              <a:latin typeface="Comic Sans MS" pitchFamily="66" charset="0"/>
            </a:endParaRPr>
          </a:p>
          <a:p>
            <a:pPr algn="just" eaLnBrk="1" hangingPunct="1"/>
            <a:r>
              <a:rPr lang="fr-FR" sz="1600">
                <a:solidFill>
                  <a:schemeClr val="folHlink"/>
                </a:solidFill>
                <a:latin typeface="Comic Sans MS" pitchFamily="66" charset="0"/>
              </a:rPr>
              <a:t>e) Affiches :</a:t>
            </a:r>
          </a:p>
          <a:p>
            <a:pPr algn="just" eaLnBrk="1" hangingPunct="1"/>
            <a:r>
              <a:rPr lang="fr-FR" sz="1600" b="0">
                <a:solidFill>
                  <a:schemeClr val="folHlink"/>
                </a:solidFill>
                <a:latin typeface="Comic Sans MS" pitchFamily="66" charset="0"/>
              </a:rPr>
              <a:t> </a:t>
            </a:r>
          </a:p>
          <a:p>
            <a:pPr algn="just" eaLnBrk="1" hangingPunct="1">
              <a:buFontTx/>
              <a:buChar char="•"/>
            </a:pPr>
            <a:endParaRPr lang="fr-FR" sz="1600" b="0">
              <a:solidFill>
                <a:schemeClr val="folHlink"/>
              </a:solidFill>
              <a:latin typeface="Comic Sans MS" pitchFamily="66" charset="0"/>
            </a:endParaRPr>
          </a:p>
        </p:txBody>
      </p:sp>
      <p:pic>
        <p:nvPicPr>
          <p:cNvPr id="5" name="Picture 52" descr="affiche-lutte-depart-de-feu02b_thumb">
            <a:extLst>
              <a:ext uri="{FF2B5EF4-FFF2-40B4-BE49-F238E27FC236}">
                <a16:creationId xmlns:a16="http://schemas.microsoft.com/office/drawing/2014/main" id="{C3A6D21E-E1F0-4B33-8C6C-9373BBD9DD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3961" y="3600450"/>
            <a:ext cx="14097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3" descr="affiche-lutte-depart-de-feu04a_thumb">
            <a:extLst>
              <a:ext uri="{FF2B5EF4-FFF2-40B4-BE49-F238E27FC236}">
                <a16:creationId xmlns:a16="http://schemas.microsoft.com/office/drawing/2014/main" id="{3B05A57F-A1FD-4F9A-B024-FF1899BFCB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9723" y="3600450"/>
            <a:ext cx="14097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4" descr="affiche-lutte-depart-de-feu04b_thumb">
            <a:extLst>
              <a:ext uri="{FF2B5EF4-FFF2-40B4-BE49-F238E27FC236}">
                <a16:creationId xmlns:a16="http://schemas.microsoft.com/office/drawing/2014/main" id="{19022362-B8D0-470B-9947-F77C8A20E3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4048" y="3600450"/>
            <a:ext cx="14097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5" descr="affiche-sanction-anti-incendiaire02a_thumb">
            <a:extLst>
              <a:ext uri="{FF2B5EF4-FFF2-40B4-BE49-F238E27FC236}">
                <a16:creationId xmlns:a16="http://schemas.microsoft.com/office/drawing/2014/main" id="{19F7A421-16BE-416E-8E79-263E289131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8373" y="3527425"/>
            <a:ext cx="14097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8" descr="affiche-ecobuage1">
            <a:extLst>
              <a:ext uri="{FF2B5EF4-FFF2-40B4-BE49-F238E27FC236}">
                <a16:creationId xmlns:a16="http://schemas.microsoft.com/office/drawing/2014/main" id="{5C1799BC-059C-47EF-B390-23898B7993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836" y="3600450"/>
            <a:ext cx="1619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4">
            <a:extLst>
              <a:ext uri="{FF2B5EF4-FFF2-40B4-BE49-F238E27FC236}">
                <a16:creationId xmlns:a16="http://schemas.microsoft.com/office/drawing/2014/main" id="{5D339635-6700-496E-8745-0913FC63A6EE}"/>
              </a:ext>
            </a:extLst>
          </p:cNvPr>
          <p:cNvSpPr txBox="1">
            <a:spLocks noChangeArrowheads="1"/>
          </p:cNvSpPr>
          <p:nvPr/>
        </p:nvSpPr>
        <p:spPr bwMode="auto">
          <a:xfrm>
            <a:off x="595423" y="236538"/>
            <a:ext cx="89646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600" u="sng" dirty="0">
                <a:solidFill>
                  <a:schemeClr val="folHlink"/>
                </a:solidFill>
                <a:latin typeface="Comic Sans MS" pitchFamily="66" charset="0"/>
              </a:rPr>
              <a:t>Annexe : Lutte contre les feux de forêt (suite)</a:t>
            </a:r>
            <a:endParaRPr lang="fr-FR" sz="1600" b="0" dirty="0">
              <a:solidFill>
                <a:schemeClr val="folHlink"/>
              </a:solidFill>
              <a:latin typeface="Comic Sans MS" pitchFamily="66" charset="0"/>
            </a:endParaRPr>
          </a:p>
          <a:p>
            <a:pPr algn="just" eaLnBrk="1" hangingPunct="1"/>
            <a:endParaRPr lang="fr-FR" sz="1600" b="0" u="sng" dirty="0">
              <a:solidFill>
                <a:schemeClr val="folHlink"/>
              </a:solidFill>
              <a:latin typeface="Comic Sans MS" pitchFamily="66" charset="0"/>
            </a:endParaRPr>
          </a:p>
          <a:p>
            <a:pPr algn="just" eaLnBrk="1" hangingPunct="1"/>
            <a:r>
              <a:rPr lang="fr-FR" sz="1600" dirty="0">
                <a:solidFill>
                  <a:schemeClr val="folHlink"/>
                </a:solidFill>
                <a:latin typeface="Comic Sans MS" pitchFamily="66" charset="0"/>
              </a:rPr>
              <a:t>d) Affiches ou images des compagnes de sensibilisation :</a:t>
            </a:r>
          </a:p>
          <a:p>
            <a:pPr algn="just" eaLnBrk="1" hangingPunct="1"/>
            <a:r>
              <a:rPr lang="fr-FR" sz="1600" b="0" dirty="0">
                <a:solidFill>
                  <a:schemeClr val="folHlink"/>
                </a:solidFill>
                <a:latin typeface="Comic Sans MS" pitchFamily="66" charset="0"/>
              </a:rPr>
              <a:t> </a:t>
            </a:r>
          </a:p>
          <a:p>
            <a:pPr algn="just" eaLnBrk="1" hangingPunct="1">
              <a:buFontTx/>
              <a:buChar char="•"/>
            </a:pPr>
            <a:endParaRPr lang="fr-FR" sz="1600" b="0" dirty="0">
              <a:solidFill>
                <a:schemeClr val="folHlink"/>
              </a:solidFill>
              <a:latin typeface="Comic Sans MS" pitchFamily="66" charset="0"/>
            </a:endParaRPr>
          </a:p>
        </p:txBody>
      </p:sp>
      <p:pic>
        <p:nvPicPr>
          <p:cNvPr id="17" name="Picture 20" descr="affiche-incendie-vigilance04_thumb">
            <a:extLst>
              <a:ext uri="{FF2B5EF4-FFF2-40B4-BE49-F238E27FC236}">
                <a16:creationId xmlns:a16="http://schemas.microsoft.com/office/drawing/2014/main" id="{52E405E3-1E74-4B32-B380-FC876AFAE10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248" y="1223963"/>
            <a:ext cx="14097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descr="affiche-incendie-vigilance05_thumb">
            <a:extLst>
              <a:ext uri="{FF2B5EF4-FFF2-40B4-BE49-F238E27FC236}">
                <a16:creationId xmlns:a16="http://schemas.microsoft.com/office/drawing/2014/main" id="{FE313172-0B85-4BE9-814E-771B6AF491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30573" y="1152525"/>
            <a:ext cx="14097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descr="affiche-incendie-vigilance09_thumb">
            <a:extLst>
              <a:ext uri="{FF2B5EF4-FFF2-40B4-BE49-F238E27FC236}">
                <a16:creationId xmlns:a16="http://schemas.microsoft.com/office/drawing/2014/main" id="{296AD146-C3A3-4FE7-A0BC-C24476E58C7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14898" y="1152525"/>
            <a:ext cx="14097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descr="affiche-incendie-vigilance10_thumb">
            <a:extLst>
              <a:ext uri="{FF2B5EF4-FFF2-40B4-BE49-F238E27FC236}">
                <a16:creationId xmlns:a16="http://schemas.microsoft.com/office/drawing/2014/main" id="{1645DC8B-198F-4F28-8725-B49F1DAA0A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99223" y="1152525"/>
            <a:ext cx="14097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9" descr="A4-PrevInc_DGALN-2010bd_s">
            <a:extLst>
              <a:ext uri="{FF2B5EF4-FFF2-40B4-BE49-F238E27FC236}">
                <a16:creationId xmlns:a16="http://schemas.microsoft.com/office/drawing/2014/main" id="{F0E361BD-4FCD-4132-AC30-DF6A79BBA86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54986" y="0"/>
            <a:ext cx="236855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9168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descr="affiche-debroussaillement01a_thumb">
            <a:extLst>
              <a:ext uri="{FF2B5EF4-FFF2-40B4-BE49-F238E27FC236}">
                <a16:creationId xmlns:a16="http://schemas.microsoft.com/office/drawing/2014/main" id="{3275C98E-0B0D-467D-BDE5-8944514DA3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902" y="1122806"/>
            <a:ext cx="14097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affiche-debroussaillement02a_thumb">
            <a:extLst>
              <a:ext uri="{FF2B5EF4-FFF2-40B4-BE49-F238E27FC236}">
                <a16:creationId xmlns:a16="http://schemas.microsoft.com/office/drawing/2014/main" id="{97FD9D43-FB42-4DD0-9F8E-B155916549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689" y="1170431"/>
            <a:ext cx="14097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fiche-debroussaillement02b_thumb">
            <a:extLst>
              <a:ext uri="{FF2B5EF4-FFF2-40B4-BE49-F238E27FC236}">
                <a16:creationId xmlns:a16="http://schemas.microsoft.com/office/drawing/2014/main" id="{40DD0EBF-4FBC-4CBB-AA7A-F1692610F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7889" y="1170431"/>
            <a:ext cx="14097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affiche-incendie-vigilance01a_thumb">
            <a:extLst>
              <a:ext uri="{FF2B5EF4-FFF2-40B4-BE49-F238E27FC236}">
                <a16:creationId xmlns:a16="http://schemas.microsoft.com/office/drawing/2014/main" id="{C549965D-ED52-40AF-B3C1-876BD9F211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3652" y="1097406"/>
            <a:ext cx="14097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affiche-incendie-vigilance03_thumb">
            <a:extLst>
              <a:ext uri="{FF2B5EF4-FFF2-40B4-BE49-F238E27FC236}">
                <a16:creationId xmlns:a16="http://schemas.microsoft.com/office/drawing/2014/main" id="{7C488849-6F2E-4AF2-AC9B-41CC735320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7977" y="1097406"/>
            <a:ext cx="14097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4">
            <a:extLst>
              <a:ext uri="{FF2B5EF4-FFF2-40B4-BE49-F238E27FC236}">
                <a16:creationId xmlns:a16="http://schemas.microsoft.com/office/drawing/2014/main" id="{F81928C6-9EC8-48FB-B7FB-BC5CEE863928}"/>
              </a:ext>
            </a:extLst>
          </p:cNvPr>
          <p:cNvSpPr txBox="1">
            <a:spLocks noChangeArrowheads="1"/>
          </p:cNvSpPr>
          <p:nvPr/>
        </p:nvSpPr>
        <p:spPr bwMode="auto">
          <a:xfrm>
            <a:off x="159489" y="109981"/>
            <a:ext cx="89646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600" u="sng" dirty="0">
                <a:solidFill>
                  <a:schemeClr val="folHlink"/>
                </a:solidFill>
                <a:latin typeface="Comic Sans MS" pitchFamily="66" charset="0"/>
              </a:rPr>
              <a:t>Annexe : Lutte contre les feux de forêt (suite et fin)</a:t>
            </a:r>
            <a:endParaRPr lang="fr-FR" sz="1600" b="0" dirty="0">
              <a:solidFill>
                <a:schemeClr val="folHlink"/>
              </a:solidFill>
              <a:latin typeface="Comic Sans MS" pitchFamily="66" charset="0"/>
            </a:endParaRPr>
          </a:p>
          <a:p>
            <a:pPr algn="just" eaLnBrk="1" hangingPunct="1"/>
            <a:endParaRPr lang="fr-FR" sz="1600" b="0" u="sng" dirty="0">
              <a:solidFill>
                <a:schemeClr val="folHlink"/>
              </a:solidFill>
              <a:latin typeface="Comic Sans MS" pitchFamily="66" charset="0"/>
            </a:endParaRPr>
          </a:p>
          <a:p>
            <a:pPr algn="just" eaLnBrk="1" hangingPunct="1"/>
            <a:r>
              <a:rPr lang="fr-FR" sz="1600" dirty="0">
                <a:solidFill>
                  <a:schemeClr val="folHlink"/>
                </a:solidFill>
                <a:latin typeface="Comic Sans MS" pitchFamily="66" charset="0"/>
              </a:rPr>
              <a:t>d) Affiches et images des campagnes de sensibilisation (suite et fin) :</a:t>
            </a:r>
          </a:p>
          <a:p>
            <a:pPr algn="just" eaLnBrk="1" hangingPunct="1"/>
            <a:r>
              <a:rPr lang="fr-FR" sz="1600" b="0" dirty="0">
                <a:solidFill>
                  <a:schemeClr val="folHlink"/>
                </a:solidFill>
                <a:latin typeface="Comic Sans MS" pitchFamily="66" charset="0"/>
              </a:rPr>
              <a:t> </a:t>
            </a:r>
          </a:p>
          <a:p>
            <a:pPr algn="just" eaLnBrk="1" hangingPunct="1">
              <a:buFontTx/>
              <a:buChar char="•"/>
            </a:pPr>
            <a:endParaRPr lang="fr-FR" sz="1600" b="0" dirty="0">
              <a:solidFill>
                <a:schemeClr val="folHlink"/>
              </a:solidFill>
              <a:latin typeface="Comic Sans MS" pitchFamily="66" charset="0"/>
            </a:endParaRPr>
          </a:p>
        </p:txBody>
      </p:sp>
      <p:pic>
        <p:nvPicPr>
          <p:cNvPr id="15" name="Picture 7" descr="trianglefeu_0">
            <a:extLst>
              <a:ext uri="{FF2B5EF4-FFF2-40B4-BE49-F238E27FC236}">
                <a16:creationId xmlns:a16="http://schemas.microsoft.com/office/drawing/2014/main" id="{4A3E80A0-5D9D-471C-829C-7E00CF6A961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1402" y="3257993"/>
            <a:ext cx="1944687"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8">
            <a:extLst>
              <a:ext uri="{FF2B5EF4-FFF2-40B4-BE49-F238E27FC236}">
                <a16:creationId xmlns:a16="http://schemas.microsoft.com/office/drawing/2014/main" id="{7C7EDC54-9D59-4163-A0F2-36080A959977}"/>
              </a:ext>
            </a:extLst>
          </p:cNvPr>
          <p:cNvSpPr txBox="1">
            <a:spLocks noChangeArrowheads="1"/>
          </p:cNvSpPr>
          <p:nvPr/>
        </p:nvSpPr>
        <p:spPr bwMode="auto">
          <a:xfrm>
            <a:off x="1346939" y="5058218"/>
            <a:ext cx="2081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Le triangle du feu :</a:t>
            </a:r>
          </a:p>
          <a:p>
            <a:pPr eaLnBrk="1" hangingPunct="1"/>
            <a:r>
              <a:rPr lang="fr-FR" sz="1200" b="0">
                <a:solidFill>
                  <a:srgbClr val="6600CC"/>
                </a:solidFill>
              </a:rPr>
              <a:t>   Combustible,</a:t>
            </a:r>
          </a:p>
          <a:p>
            <a:pPr eaLnBrk="1" hangingPunct="1"/>
            <a:r>
              <a:rPr lang="fr-FR" sz="1200" b="0">
                <a:solidFill>
                  <a:srgbClr val="6600CC"/>
                </a:solidFill>
              </a:rPr>
              <a:t>+ Oxygène,</a:t>
            </a:r>
          </a:p>
          <a:p>
            <a:pPr eaLnBrk="1" hangingPunct="1"/>
            <a:r>
              <a:rPr lang="fr-FR" sz="1200" b="0">
                <a:solidFill>
                  <a:srgbClr val="6600CC"/>
                </a:solidFill>
              </a:rPr>
              <a:t>+ Chaleur =&gt; donne le </a:t>
            </a:r>
            <a:r>
              <a:rPr lang="fr-FR" sz="1200">
                <a:solidFill>
                  <a:srgbClr val="FF0000"/>
                </a:solidFill>
              </a:rPr>
              <a:t>feu</a:t>
            </a:r>
            <a:r>
              <a:rPr lang="fr-FR" sz="1200" b="0">
                <a:solidFill>
                  <a:srgbClr val="6600CC"/>
                </a:solidFill>
              </a:rPr>
              <a:t>.</a:t>
            </a:r>
          </a:p>
        </p:txBody>
      </p:sp>
      <p:sp>
        <p:nvSpPr>
          <p:cNvPr id="19" name="Rectangle 10">
            <a:extLst>
              <a:ext uri="{FF2B5EF4-FFF2-40B4-BE49-F238E27FC236}">
                <a16:creationId xmlns:a16="http://schemas.microsoft.com/office/drawing/2014/main" id="{F998B019-0BD6-4BF3-857C-953DBA0675A4}"/>
              </a:ext>
            </a:extLst>
          </p:cNvPr>
          <p:cNvSpPr>
            <a:spLocks noChangeArrowheads="1"/>
          </p:cNvSpPr>
          <p:nvPr/>
        </p:nvSpPr>
        <p:spPr bwMode="auto">
          <a:xfrm>
            <a:off x="4226664" y="5182043"/>
            <a:ext cx="3600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2813" eaLnBrk="0" hangingPunct="0"/>
            <a:r>
              <a:rPr lang="fr-FR" sz="1200" b="0">
                <a:solidFill>
                  <a:srgbClr val="FF0000"/>
                </a:solidFill>
              </a:rPr>
              <a:t>Un geste en apparence anodin</a:t>
            </a:r>
          </a:p>
          <a:p>
            <a:pPr algn="ctr" defTabSz="912813" eaLnBrk="0" hangingPunct="0"/>
            <a:r>
              <a:rPr lang="fr-FR" sz="1200" b="0">
                <a:solidFill>
                  <a:srgbClr val="6600CC"/>
                </a:solidFill>
              </a:rPr>
              <a:t>Tableau </a:t>
            </a:r>
            <a:r>
              <a:rPr lang="fr-FR" sz="1200" b="0" i="1">
                <a:solidFill>
                  <a:srgbClr val="6600CC"/>
                </a:solidFill>
              </a:rPr>
              <a:t>Bergère - départ de feu </a:t>
            </a:r>
            <a:r>
              <a:rPr lang="fr-FR" sz="1200" b="0">
                <a:solidFill>
                  <a:srgbClr val="6600CC"/>
                </a:solidFill>
              </a:rPr>
              <a:t>par Aimée Rapin</a:t>
            </a:r>
          </a:p>
          <a:p>
            <a:pPr algn="ctr" defTabSz="912813" eaLnBrk="0" hangingPunct="0"/>
            <a:r>
              <a:rPr lang="fr-FR" sz="800">
                <a:hlinkClick r:id="rId8"/>
              </a:rPr>
              <a:t>http://masmoulin.blog.lemonde.fr/2010/11/09/peintres-de-la-bouche-et-du-pied-of-mouth-and-foot-painting-artists-pintor-de-la-boca-o-el-pie</a:t>
            </a:r>
            <a:r>
              <a:rPr lang="fr-FR" sz="800"/>
              <a:t> </a:t>
            </a:r>
          </a:p>
        </p:txBody>
      </p:sp>
      <p:pic>
        <p:nvPicPr>
          <p:cNvPr id="21" name="Image 14" descr="aimee-rapin-depart-de-feu_s.jpg">
            <a:extLst>
              <a:ext uri="{FF2B5EF4-FFF2-40B4-BE49-F238E27FC236}">
                <a16:creationId xmlns:a16="http://schemas.microsoft.com/office/drawing/2014/main" id="{BDBD1F07-B320-4E07-B455-8D61E848FD9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91852" y="3473893"/>
            <a:ext cx="17843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190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6D15BB5E-0EE8-4721-AE10-FAFB1B4AD5BB}"/>
              </a:ext>
            </a:extLst>
          </p:cNvPr>
          <p:cNvSpPr txBox="1">
            <a:spLocks noChangeArrowheads="1"/>
          </p:cNvSpPr>
          <p:nvPr/>
        </p:nvSpPr>
        <p:spPr bwMode="auto">
          <a:xfrm>
            <a:off x="200654" y="121241"/>
            <a:ext cx="8856662"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600" u="sng" dirty="0">
                <a:solidFill>
                  <a:srgbClr val="6600CC"/>
                </a:solidFill>
              </a:rPr>
              <a:t>Annexe : Raisons et évolution de la culture sur brûlis (en milieu tropical)</a:t>
            </a:r>
            <a:endParaRPr lang="fr-FR" sz="1600" b="0" dirty="0">
              <a:solidFill>
                <a:srgbClr val="6600CC"/>
              </a:solidFill>
            </a:endParaRPr>
          </a:p>
          <a:p>
            <a:pPr eaLnBrk="1" hangingPunct="1"/>
            <a:endParaRPr lang="fr-FR" sz="1600" b="0" dirty="0">
              <a:solidFill>
                <a:srgbClr val="6600CC"/>
              </a:solidFill>
            </a:endParaRPr>
          </a:p>
          <a:p>
            <a:pPr eaLnBrk="1" hangingPunct="1"/>
            <a:r>
              <a:rPr lang="fr-FR" sz="1600" b="0" u="sng" dirty="0">
                <a:solidFill>
                  <a:srgbClr val="6600CC"/>
                </a:solidFill>
              </a:rPr>
              <a:t>Raisons</a:t>
            </a:r>
            <a:r>
              <a:rPr lang="fr-FR" sz="1600" b="0" dirty="0">
                <a:solidFill>
                  <a:srgbClr val="6600CC"/>
                </a:solidFill>
              </a:rPr>
              <a:t> :</a:t>
            </a:r>
          </a:p>
          <a:p>
            <a:pPr marL="285750" indent="-285750" algn="just" eaLnBrk="1" hangingPunct="1">
              <a:buFont typeface="Arial" pitchFamily="34" charset="0"/>
              <a:buChar char="•"/>
            </a:pPr>
            <a:r>
              <a:rPr lang="fr-FR" sz="1600" b="0" dirty="0">
                <a:solidFill>
                  <a:srgbClr val="6600CC"/>
                </a:solidFill>
              </a:rPr>
              <a:t>En zones tropicales, </a:t>
            </a:r>
            <a:r>
              <a:rPr lang="fr-FR" sz="1600" dirty="0">
                <a:solidFill>
                  <a:srgbClr val="FF0000"/>
                </a:solidFill>
              </a:rPr>
              <a:t>sols</a:t>
            </a:r>
            <a:r>
              <a:rPr lang="fr-FR" sz="1600" b="0" dirty="0">
                <a:solidFill>
                  <a:srgbClr val="FF0000"/>
                </a:solidFill>
              </a:rPr>
              <a:t> variés généralement </a:t>
            </a:r>
            <a:r>
              <a:rPr lang="fr-FR" sz="1600" dirty="0">
                <a:solidFill>
                  <a:srgbClr val="FF0000"/>
                </a:solidFill>
              </a:rPr>
              <a:t>pauvres apportant peu de nutriments</a:t>
            </a:r>
            <a:r>
              <a:rPr lang="fr-FR" sz="1600" b="0" dirty="0">
                <a:solidFill>
                  <a:srgbClr val="6600CC"/>
                </a:solidFill>
              </a:rPr>
              <a:t>.</a:t>
            </a:r>
          </a:p>
          <a:p>
            <a:pPr marL="285750" indent="-285750" algn="just" eaLnBrk="1" hangingPunct="1">
              <a:buFont typeface="Arial" pitchFamily="34" charset="0"/>
              <a:buChar char="•"/>
            </a:pPr>
            <a:r>
              <a:rPr lang="fr-FR" sz="1600" b="0" dirty="0">
                <a:solidFill>
                  <a:srgbClr val="FF0000"/>
                </a:solidFill>
              </a:rPr>
              <a:t>présence de </a:t>
            </a:r>
            <a:r>
              <a:rPr lang="fr-FR" sz="1600" dirty="0">
                <a:solidFill>
                  <a:srgbClr val="FF0000"/>
                </a:solidFill>
              </a:rPr>
              <a:t>nombreuses espèces potentiellement concurrentes </a:t>
            </a:r>
            <a:r>
              <a:rPr lang="fr-FR" sz="1600" b="0" dirty="0">
                <a:solidFill>
                  <a:srgbClr val="FF0000"/>
                </a:solidFill>
              </a:rPr>
              <a:t>pour cultures vivrières</a:t>
            </a:r>
            <a:r>
              <a:rPr lang="fr-FR" sz="1600" b="0" dirty="0">
                <a:solidFill>
                  <a:srgbClr val="6600CC"/>
                </a:solidFill>
              </a:rPr>
              <a:t>.</a:t>
            </a:r>
          </a:p>
          <a:p>
            <a:pPr marL="285750" indent="-285750" algn="just" eaLnBrk="1" hangingPunct="1">
              <a:buFont typeface="Arial" pitchFamily="34" charset="0"/>
              <a:buChar char="•"/>
            </a:pPr>
            <a:r>
              <a:rPr lang="fr-FR" sz="1600" b="0" dirty="0">
                <a:solidFill>
                  <a:srgbClr val="6600CC"/>
                </a:solidFill>
              </a:rPr>
              <a:t>Par le </a:t>
            </a:r>
            <a:r>
              <a:rPr lang="fr-FR" sz="1600" dirty="0">
                <a:solidFill>
                  <a:srgbClr val="6600CC"/>
                </a:solidFill>
              </a:rPr>
              <a:t>brûlis</a:t>
            </a:r>
            <a:r>
              <a:rPr lang="fr-FR" sz="1600" b="0" dirty="0">
                <a:solidFill>
                  <a:srgbClr val="6600CC"/>
                </a:solidFill>
              </a:rPr>
              <a:t>, </a:t>
            </a:r>
            <a:r>
              <a:rPr lang="fr-FR" sz="1600" dirty="0">
                <a:solidFill>
                  <a:srgbClr val="6600CC"/>
                </a:solidFill>
              </a:rPr>
              <a:t>élimination des espèces concurrentes et concentration des nutriments</a:t>
            </a:r>
            <a:r>
              <a:rPr lang="fr-FR" sz="1600" b="0" dirty="0">
                <a:solidFill>
                  <a:srgbClr val="6600CC"/>
                </a:solidFill>
              </a:rPr>
              <a:t>.</a:t>
            </a:r>
          </a:p>
          <a:p>
            <a:pPr marL="285750" indent="-285750" algn="just" eaLnBrk="1" hangingPunct="1">
              <a:buFont typeface="Arial" pitchFamily="34" charset="0"/>
              <a:buChar char="•"/>
            </a:pPr>
            <a:r>
              <a:rPr lang="fr-FR" sz="1600" b="0" i="1" dirty="0">
                <a:solidFill>
                  <a:srgbClr val="6600CC"/>
                </a:solidFill>
              </a:rPr>
              <a:t>Création de zones variées plus productives que la forêt originelle.</a:t>
            </a:r>
          </a:p>
          <a:p>
            <a:pPr marL="285750" indent="-285750" algn="just" eaLnBrk="1" hangingPunct="1">
              <a:buFont typeface="Arial" pitchFamily="34" charset="0"/>
              <a:buChar char="•"/>
            </a:pPr>
            <a:r>
              <a:rPr lang="fr-FR" sz="1600" b="0" i="1" dirty="0">
                <a:solidFill>
                  <a:srgbClr val="6600CC"/>
                </a:solidFill>
              </a:rPr>
              <a:t>Si d'échec culture dans l'une des zones, recours à une autre, pour l'approvisionnement.</a:t>
            </a:r>
          </a:p>
          <a:p>
            <a:pPr eaLnBrk="1" hangingPunct="1"/>
            <a:endParaRPr lang="fr-FR" sz="1600" b="0" dirty="0">
              <a:solidFill>
                <a:srgbClr val="6600CC"/>
              </a:solidFill>
            </a:endParaRPr>
          </a:p>
          <a:p>
            <a:pPr eaLnBrk="1" hangingPunct="1"/>
            <a:r>
              <a:rPr lang="fr-FR" sz="1600" b="0" u="sng" dirty="0">
                <a:solidFill>
                  <a:srgbClr val="6600CC"/>
                </a:solidFill>
              </a:rPr>
              <a:t>Evolution</a:t>
            </a:r>
            <a:r>
              <a:rPr lang="fr-FR" sz="1600" b="0" dirty="0">
                <a:solidFill>
                  <a:srgbClr val="6600CC"/>
                </a:solidFill>
              </a:rPr>
              <a:t> :</a:t>
            </a:r>
          </a:p>
          <a:p>
            <a:pPr algn="just"/>
            <a:r>
              <a:rPr lang="fr-FR" sz="1600" b="0" dirty="0">
                <a:solidFill>
                  <a:srgbClr val="6600CC"/>
                </a:solidFill>
              </a:rPr>
              <a:t>1 parcelle défrichée et semée année N, 2 parcelles défrichées N-1 &amp; N-2 (au rendements plus faibles) et le reste en friche ou en forêt. </a:t>
            </a:r>
            <a:r>
              <a:rPr lang="fr-FR" sz="1600" b="0" dirty="0">
                <a:solidFill>
                  <a:srgbClr val="7030A0"/>
                </a:solidFill>
              </a:rPr>
              <a:t>Pour maintenir le système du brûlis, il faut environ 20 hectares de friche et de </a:t>
            </a:r>
            <a:r>
              <a:rPr lang="fr-FR" sz="1600" b="0" u="sng" dirty="0">
                <a:solidFill>
                  <a:srgbClr val="7030A0"/>
                </a:solidFill>
                <a:hlinkClick r:id="rId2" tooltip="Forêt"/>
              </a:rPr>
              <a:t>forêt</a:t>
            </a:r>
            <a:r>
              <a:rPr lang="fr-FR" sz="1600" b="0" u="sng" dirty="0">
                <a:solidFill>
                  <a:srgbClr val="7030A0"/>
                </a:solidFill>
              </a:rPr>
              <a:t>,</a:t>
            </a:r>
            <a:r>
              <a:rPr lang="fr-FR" sz="1600" b="0" dirty="0">
                <a:solidFill>
                  <a:srgbClr val="7030A0"/>
                </a:solidFill>
              </a:rPr>
              <a:t> pour 3 hectares cultivés. </a:t>
            </a:r>
          </a:p>
          <a:p>
            <a:pPr algn="just"/>
            <a:r>
              <a:rPr lang="fr-FR" sz="1600" b="0" dirty="0">
                <a:solidFill>
                  <a:srgbClr val="7030A0"/>
                </a:solidFill>
              </a:rPr>
              <a:t>Et on laisse la forêt se régénérer sur 20 ans, puis on la brûle de nouveau pour l'exploiter 3 ans. </a:t>
            </a:r>
          </a:p>
          <a:p>
            <a:pPr algn="just"/>
            <a:r>
              <a:rPr lang="fr-FR" sz="1600" b="0" dirty="0">
                <a:solidFill>
                  <a:srgbClr val="FF0000"/>
                </a:solidFill>
              </a:rPr>
              <a:t>En cas d'accroissement de la population</a:t>
            </a:r>
            <a:r>
              <a:rPr lang="fr-FR" sz="1600" b="0" dirty="0">
                <a:solidFill>
                  <a:srgbClr val="7030A0"/>
                </a:solidFill>
              </a:rPr>
              <a:t>, ce système peut entrer dans un </a:t>
            </a:r>
            <a:r>
              <a:rPr lang="fr-FR" sz="1600" b="0" u="sng" dirty="0">
                <a:solidFill>
                  <a:srgbClr val="7030A0"/>
                </a:solidFill>
                <a:hlinkClick r:id="rId3" tooltip="Cercle vicieux"/>
              </a:rPr>
              <a:t>cercle vicieux</a:t>
            </a:r>
            <a:r>
              <a:rPr lang="fr-FR" sz="1600" b="0" dirty="0">
                <a:solidFill>
                  <a:srgbClr val="7030A0"/>
                </a:solidFill>
              </a:rPr>
              <a:t> :</a:t>
            </a:r>
          </a:p>
          <a:p>
            <a:pPr lvl="0" algn="just"/>
            <a:r>
              <a:rPr lang="fr-FR" sz="1600" b="0" dirty="0">
                <a:solidFill>
                  <a:srgbClr val="7030A0"/>
                </a:solidFill>
              </a:rPr>
              <a:t>Car il y a alors augmentation de la surface défrichée chaque année :</a:t>
            </a:r>
          </a:p>
          <a:p>
            <a:pPr lvl="0" algn="just"/>
            <a:r>
              <a:rPr lang="fr-FR" sz="1600" b="0" dirty="0">
                <a:solidFill>
                  <a:srgbClr val="7030A0"/>
                </a:solidFill>
              </a:rPr>
              <a:t>⇒donc diminution de la part de friche et forêt,</a:t>
            </a:r>
          </a:p>
          <a:p>
            <a:pPr lvl="0" algn="just"/>
            <a:r>
              <a:rPr lang="fr-FR" sz="1600" b="0" dirty="0">
                <a:solidFill>
                  <a:srgbClr val="7030A0"/>
                </a:solidFill>
              </a:rPr>
              <a:t>⇒donc retour sur une parcelle cultivée auparavant, plus rapidement,</a:t>
            </a:r>
          </a:p>
          <a:p>
            <a:pPr lvl="0" algn="just"/>
            <a:r>
              <a:rPr lang="fr-FR" sz="1600" b="0" dirty="0">
                <a:solidFill>
                  <a:srgbClr val="7030A0"/>
                </a:solidFill>
              </a:rPr>
              <a:t>⇒donc diminution des </a:t>
            </a:r>
            <a:r>
              <a:rPr lang="fr-FR" sz="1600" b="0" u="sng" dirty="0">
                <a:solidFill>
                  <a:srgbClr val="7030A0"/>
                </a:solidFill>
                <a:hlinkClick r:id="rId4" tooltip="Rendement"/>
              </a:rPr>
              <a:t>rendements</a:t>
            </a:r>
            <a:r>
              <a:rPr lang="fr-FR" sz="1600" b="0" dirty="0">
                <a:solidFill>
                  <a:srgbClr val="7030A0"/>
                </a:solidFill>
              </a:rPr>
              <a:t> </a:t>
            </a:r>
            <a:r>
              <a:rPr lang="fr-FR" sz="1600" b="0" i="1" dirty="0">
                <a:solidFill>
                  <a:srgbClr val="7030A0"/>
                </a:solidFill>
              </a:rPr>
              <a:t>car la fertilité n'a pas été assez renouvelée</a:t>
            </a:r>
            <a:r>
              <a:rPr lang="fr-FR" sz="1600" b="0" dirty="0">
                <a:solidFill>
                  <a:srgbClr val="7030A0"/>
                </a:solidFill>
              </a:rPr>
              <a:t>,</a:t>
            </a:r>
          </a:p>
          <a:p>
            <a:pPr lvl="0" algn="just"/>
            <a:r>
              <a:rPr lang="fr-FR" sz="1600" b="0" dirty="0">
                <a:solidFill>
                  <a:srgbClr val="7030A0"/>
                </a:solidFill>
              </a:rPr>
              <a:t>⇒donc augmentation de la surface cultivée pour </a:t>
            </a:r>
            <a:r>
              <a:rPr lang="fr-FR" sz="1600" b="0" i="1" dirty="0">
                <a:solidFill>
                  <a:srgbClr val="7030A0"/>
                </a:solidFill>
              </a:rPr>
              <a:t>compenser la baisse de rendement </a:t>
            </a:r>
            <a:r>
              <a:rPr lang="fr-FR" sz="1600" b="0" dirty="0">
                <a:solidFill>
                  <a:srgbClr val="7030A0"/>
                </a:solidFill>
              </a:rPr>
              <a:t>etc.</a:t>
            </a:r>
          </a:p>
          <a:p>
            <a:pPr lvl="0" algn="just"/>
            <a:r>
              <a:rPr lang="fr-FR" sz="1600" b="0" dirty="0">
                <a:solidFill>
                  <a:srgbClr val="7030A0"/>
                </a:solidFill>
              </a:rPr>
              <a:t>À terme, </a:t>
            </a:r>
            <a:r>
              <a:rPr lang="fr-FR" sz="1600" b="0" dirty="0">
                <a:solidFill>
                  <a:srgbClr val="FF0000"/>
                </a:solidFill>
              </a:rPr>
              <a:t>en cas de pression trop importante, le brûlis peut aboutir à la disparition de la forêt</a:t>
            </a:r>
            <a:r>
              <a:rPr lang="fr-FR" sz="1600" b="0" dirty="0">
                <a:solidFill>
                  <a:srgbClr val="7030A0"/>
                </a:solidFill>
              </a:rPr>
              <a:t>.</a:t>
            </a:r>
          </a:p>
          <a:p>
            <a:pPr algn="just" eaLnBrk="1" hangingPunct="1"/>
            <a:endParaRPr lang="fr-FR" sz="1100" b="0" dirty="0">
              <a:solidFill>
                <a:srgbClr val="6600CC"/>
              </a:solidFill>
            </a:endParaRPr>
          </a:p>
          <a:p>
            <a:pPr algn="just" eaLnBrk="1" hangingPunct="1"/>
            <a:r>
              <a:rPr lang="fr-FR" sz="1100" b="0" dirty="0">
                <a:solidFill>
                  <a:srgbClr val="6600CC"/>
                </a:solidFill>
              </a:rPr>
              <a:t>Ex.: disparition d’une partie de la forêt méditerranéenne au </a:t>
            </a:r>
            <a:r>
              <a:rPr lang="fr-FR" sz="1100" b="0" u="sng" dirty="0">
                <a:solidFill>
                  <a:srgbClr val="6600CC"/>
                </a:solidFill>
                <a:hlinkClick r:id="rId5" tooltip="Néolithique"/>
              </a:rPr>
              <a:t>Néolithique</a:t>
            </a:r>
            <a:r>
              <a:rPr lang="fr-FR" sz="1100" b="0" dirty="0">
                <a:solidFill>
                  <a:srgbClr val="6600CC"/>
                </a:solidFill>
              </a:rPr>
              <a:t>, laissant la place aux formations dégradées (</a:t>
            </a:r>
            <a:r>
              <a:rPr lang="fr-FR" sz="1100" b="0" u="sng" dirty="0">
                <a:solidFill>
                  <a:srgbClr val="6600CC"/>
                </a:solidFill>
                <a:hlinkClick r:id="rId6" tooltip="Garrigue"/>
              </a:rPr>
              <a:t>garrigue</a:t>
            </a:r>
            <a:r>
              <a:rPr lang="fr-FR" sz="1100" b="0" dirty="0">
                <a:solidFill>
                  <a:srgbClr val="6600CC"/>
                </a:solidFill>
              </a:rPr>
              <a:t>, </a:t>
            </a:r>
            <a:r>
              <a:rPr lang="fr-FR" sz="1100" b="0" u="sng" dirty="0">
                <a:solidFill>
                  <a:srgbClr val="6600CC"/>
                </a:solidFill>
                <a:hlinkClick r:id="rId7" tooltip="Maquis (botanique)"/>
              </a:rPr>
              <a:t>maquis</a:t>
            </a:r>
            <a:r>
              <a:rPr lang="fr-FR" sz="1100" b="0" dirty="0">
                <a:solidFill>
                  <a:srgbClr val="6600CC"/>
                </a:solidFill>
              </a:rPr>
              <a:t>).</a:t>
            </a:r>
          </a:p>
        </p:txBody>
      </p:sp>
    </p:spTree>
    <p:extLst>
      <p:ext uri="{BB962C8B-B14F-4D97-AF65-F5344CB8AC3E}">
        <p14:creationId xmlns:p14="http://schemas.microsoft.com/office/powerpoint/2010/main" val="19609626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39F6529C-FED3-400B-9A03-E6E3CF3E8D1D}"/>
              </a:ext>
            </a:extLst>
          </p:cNvPr>
          <p:cNvSpPr txBox="1">
            <a:spLocks noChangeArrowheads="1"/>
          </p:cNvSpPr>
          <p:nvPr/>
        </p:nvSpPr>
        <p:spPr bwMode="auto">
          <a:xfrm>
            <a:off x="221918" y="121241"/>
            <a:ext cx="88566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600" u="sng" dirty="0">
                <a:solidFill>
                  <a:srgbClr val="6600CC"/>
                </a:solidFill>
              </a:rPr>
              <a:t>Annexe : Raisons et évolution de la culture sur brûlis (en milieu tropical) (suite &amp; fin)</a:t>
            </a:r>
            <a:endParaRPr lang="fr-FR" sz="1600" b="0" dirty="0">
              <a:solidFill>
                <a:srgbClr val="6600CC"/>
              </a:solidFill>
            </a:endParaRPr>
          </a:p>
          <a:p>
            <a:pPr eaLnBrk="1" hangingPunct="1"/>
            <a:endParaRPr lang="fr-FR" sz="1600" b="0" dirty="0">
              <a:solidFill>
                <a:srgbClr val="6600CC"/>
              </a:solidFill>
            </a:endParaRPr>
          </a:p>
        </p:txBody>
      </p:sp>
      <p:sp>
        <p:nvSpPr>
          <p:cNvPr id="5" name="Rectangle 4">
            <a:extLst>
              <a:ext uri="{FF2B5EF4-FFF2-40B4-BE49-F238E27FC236}">
                <a16:creationId xmlns:a16="http://schemas.microsoft.com/office/drawing/2014/main" id="{E759DC90-C6C0-4DA3-AA37-196EB8B5B117}"/>
              </a:ext>
            </a:extLst>
          </p:cNvPr>
          <p:cNvSpPr/>
          <p:nvPr/>
        </p:nvSpPr>
        <p:spPr>
          <a:xfrm>
            <a:off x="150034" y="5424860"/>
            <a:ext cx="9036496" cy="646331"/>
          </a:xfrm>
          <a:prstGeom prst="rect">
            <a:avLst/>
          </a:prstGeom>
        </p:spPr>
        <p:txBody>
          <a:bodyPr wrap="square">
            <a:spAutoFit/>
          </a:bodyPr>
          <a:lstStyle/>
          <a:p>
            <a:pPr eaLnBrk="1" hangingPunct="1"/>
            <a:r>
              <a:rPr lang="fr-FR" sz="1200" b="0" dirty="0">
                <a:solidFill>
                  <a:srgbClr val="7030A0"/>
                </a:solidFill>
              </a:rPr>
              <a:t>Source : a) </a:t>
            </a:r>
            <a:r>
              <a:rPr lang="fr-FR" sz="1200" b="0" i="1" dirty="0">
                <a:solidFill>
                  <a:srgbClr val="7030A0"/>
                </a:solidFill>
              </a:rPr>
              <a:t>Brûlis</a:t>
            </a:r>
            <a:r>
              <a:rPr lang="fr-FR" sz="1200" b="0" dirty="0">
                <a:solidFill>
                  <a:srgbClr val="7030A0"/>
                </a:solidFill>
              </a:rPr>
              <a:t>, </a:t>
            </a:r>
            <a:r>
              <a:rPr lang="fr-FR" sz="1200" b="0" u="sng" dirty="0">
                <a:hlinkClick r:id="rId2"/>
              </a:rPr>
              <a:t>http://fr.wikipedia.org/wiki/Br%C3%BBlis</a:t>
            </a:r>
            <a:r>
              <a:rPr lang="fr-FR" sz="1200" b="0" dirty="0"/>
              <a:t> </a:t>
            </a:r>
            <a:endParaRPr lang="fr-FR" sz="1200" b="0" dirty="0">
              <a:solidFill>
                <a:srgbClr val="7030A0"/>
              </a:solidFill>
            </a:endParaRPr>
          </a:p>
          <a:p>
            <a:pPr eaLnBrk="1" hangingPunct="1"/>
            <a:r>
              <a:rPr lang="fr-FR" sz="1200" b="0" dirty="0">
                <a:solidFill>
                  <a:srgbClr val="7030A0"/>
                </a:solidFill>
              </a:rPr>
              <a:t>b) </a:t>
            </a:r>
            <a:r>
              <a:rPr lang="fr-FR" sz="1200" b="0" i="1" dirty="0">
                <a:solidFill>
                  <a:srgbClr val="7030A0"/>
                </a:solidFill>
              </a:rPr>
              <a:t>Analyse-diagnostic des systèmes agraires passés et actuels d'un village de la région de Kita au Mali, </a:t>
            </a:r>
            <a:r>
              <a:rPr lang="fr-FR" sz="1200" b="0" dirty="0">
                <a:solidFill>
                  <a:srgbClr val="7030A0"/>
                </a:solidFill>
              </a:rPr>
              <a:t>Valentine </a:t>
            </a:r>
            <a:r>
              <a:rPr lang="fr-FR" sz="1200" b="0" dirty="0" err="1">
                <a:solidFill>
                  <a:srgbClr val="7030A0"/>
                </a:solidFill>
              </a:rPr>
              <a:t>Ferault</a:t>
            </a:r>
            <a:r>
              <a:rPr lang="fr-FR" sz="1200" b="0" dirty="0">
                <a:solidFill>
                  <a:srgbClr val="7030A0"/>
                </a:solidFill>
              </a:rPr>
              <a:t>, FAO, </a:t>
            </a:r>
            <a:r>
              <a:rPr lang="fr-FR" sz="1200" b="0" dirty="0">
                <a:solidFill>
                  <a:srgbClr val="7030A0"/>
                </a:solidFill>
                <a:hlinkClick r:id="rId3"/>
              </a:rPr>
              <a:t>http://www.fao.org/docrep/005/Y8999T/y8999t0o.htm</a:t>
            </a:r>
            <a:r>
              <a:rPr lang="fr-FR" sz="1200" b="0" dirty="0">
                <a:solidFill>
                  <a:srgbClr val="7030A0"/>
                </a:solidFill>
              </a:rPr>
              <a:t> </a:t>
            </a:r>
          </a:p>
        </p:txBody>
      </p:sp>
      <p:sp>
        <p:nvSpPr>
          <p:cNvPr id="7" name="ZoneTexte 6">
            <a:extLst>
              <a:ext uri="{FF2B5EF4-FFF2-40B4-BE49-F238E27FC236}">
                <a16:creationId xmlns:a16="http://schemas.microsoft.com/office/drawing/2014/main" id="{EDB76213-BC09-4346-B07F-27816179AEBF}"/>
              </a:ext>
            </a:extLst>
          </p:cNvPr>
          <p:cNvSpPr txBox="1"/>
          <p:nvPr/>
        </p:nvSpPr>
        <p:spPr>
          <a:xfrm>
            <a:off x="257538" y="4946447"/>
            <a:ext cx="8928992" cy="461665"/>
          </a:xfrm>
          <a:prstGeom prst="rect">
            <a:avLst/>
          </a:prstGeom>
          <a:noFill/>
        </p:spPr>
        <p:txBody>
          <a:bodyPr wrap="square" rtlCol="0">
            <a:spAutoFit/>
          </a:bodyPr>
          <a:lstStyle/>
          <a:p>
            <a:pPr algn="ctr"/>
            <a:r>
              <a:rPr lang="fr-FR" sz="1200" b="0" dirty="0">
                <a:solidFill>
                  <a:srgbClr val="6600CC"/>
                </a:solidFill>
              </a:rPr>
              <a:t>Dégradation et rétablissement dans les systèmes de culture itinérante sur brûlis en relation avec l'intervalle de récolte, quand aucune intervention agronomique n'est faite. Mis à jour d'après Guillemin </a:t>
            </a:r>
            <a:r>
              <a:rPr lang="en-US" sz="1200" b="0" dirty="0">
                <a:solidFill>
                  <a:srgbClr val="6600CC"/>
                </a:solidFill>
              </a:rPr>
              <a:t>(1956) </a:t>
            </a:r>
            <a:r>
              <a:rPr lang="fr-FR" sz="1200" b="0" dirty="0">
                <a:solidFill>
                  <a:srgbClr val="6600CC"/>
                </a:solidFill>
              </a:rPr>
              <a:t>(Hauser &amp; </a:t>
            </a:r>
            <a:r>
              <a:rPr lang="fr-FR" sz="1200" b="0" dirty="0" err="1">
                <a:solidFill>
                  <a:srgbClr val="6600CC"/>
                </a:solidFill>
              </a:rPr>
              <a:t>Norgrove</a:t>
            </a:r>
            <a:r>
              <a:rPr lang="fr-FR" sz="1200" b="0" dirty="0">
                <a:solidFill>
                  <a:srgbClr val="6600CC"/>
                </a:solidFill>
              </a:rPr>
              <a:t>, 2001).</a:t>
            </a:r>
          </a:p>
        </p:txBody>
      </p:sp>
      <p:pic>
        <p:nvPicPr>
          <p:cNvPr id="9" name="Image 8" descr="recolte2_s.jpg">
            <a:extLst>
              <a:ext uri="{FF2B5EF4-FFF2-40B4-BE49-F238E27FC236}">
                <a16:creationId xmlns:a16="http://schemas.microsoft.com/office/drawing/2014/main" id="{325C15C8-BA27-419A-ACE1-7AC697D1EBE0}"/>
              </a:ext>
            </a:extLst>
          </p:cNvPr>
          <p:cNvPicPr>
            <a:picLocks noChangeAspect="1"/>
          </p:cNvPicPr>
          <p:nvPr/>
        </p:nvPicPr>
        <p:blipFill>
          <a:blip r:embed="rId4" cstate="print"/>
          <a:stretch>
            <a:fillRect/>
          </a:stretch>
        </p:blipFill>
        <p:spPr>
          <a:xfrm>
            <a:off x="2022242" y="409943"/>
            <a:ext cx="4345807" cy="4533396"/>
          </a:xfrm>
          <a:prstGeom prst="rect">
            <a:avLst/>
          </a:prstGeom>
        </p:spPr>
      </p:pic>
      <p:sp>
        <p:nvSpPr>
          <p:cNvPr id="11" name="ZoneTexte 10">
            <a:extLst>
              <a:ext uri="{FF2B5EF4-FFF2-40B4-BE49-F238E27FC236}">
                <a16:creationId xmlns:a16="http://schemas.microsoft.com/office/drawing/2014/main" id="{E48586BD-75B8-4514-B4A9-AE9C8DBBA5A6}"/>
              </a:ext>
            </a:extLst>
          </p:cNvPr>
          <p:cNvSpPr txBox="1"/>
          <p:nvPr/>
        </p:nvSpPr>
        <p:spPr>
          <a:xfrm>
            <a:off x="3174370" y="4730423"/>
            <a:ext cx="1321324" cy="276999"/>
          </a:xfrm>
          <a:prstGeom prst="rect">
            <a:avLst/>
          </a:prstGeom>
          <a:noFill/>
        </p:spPr>
        <p:txBody>
          <a:bodyPr wrap="none" rtlCol="0">
            <a:spAutoFit/>
          </a:bodyPr>
          <a:lstStyle/>
          <a:p>
            <a:r>
              <a:rPr lang="fr-FR" sz="1200" b="0" dirty="0">
                <a:solidFill>
                  <a:srgbClr val="6600CC"/>
                </a:solidFill>
              </a:rPr>
              <a:t>Temps / Années.</a:t>
            </a:r>
          </a:p>
        </p:txBody>
      </p:sp>
      <p:sp>
        <p:nvSpPr>
          <p:cNvPr id="13" name="ZoneTexte 12">
            <a:extLst>
              <a:ext uri="{FF2B5EF4-FFF2-40B4-BE49-F238E27FC236}">
                <a16:creationId xmlns:a16="http://schemas.microsoft.com/office/drawing/2014/main" id="{9193F779-FBB2-4F4B-9FA2-E3DC4BF413DF}"/>
              </a:ext>
            </a:extLst>
          </p:cNvPr>
          <p:cNvSpPr txBox="1"/>
          <p:nvPr/>
        </p:nvSpPr>
        <p:spPr>
          <a:xfrm rot="16200000">
            <a:off x="2774483" y="2610031"/>
            <a:ext cx="644728" cy="276999"/>
          </a:xfrm>
          <a:prstGeom prst="rect">
            <a:avLst/>
          </a:prstGeom>
          <a:noFill/>
        </p:spPr>
        <p:txBody>
          <a:bodyPr wrap="none" rtlCol="0">
            <a:spAutoFit/>
          </a:bodyPr>
          <a:lstStyle/>
          <a:p>
            <a:r>
              <a:rPr lang="fr-FR" sz="1200" b="0" dirty="0">
                <a:solidFill>
                  <a:srgbClr val="6600CC"/>
                </a:solidFill>
              </a:rPr>
              <a:t>récolte</a:t>
            </a:r>
          </a:p>
        </p:txBody>
      </p:sp>
      <p:sp>
        <p:nvSpPr>
          <p:cNvPr id="15" name="ZoneTexte 14">
            <a:extLst>
              <a:ext uri="{FF2B5EF4-FFF2-40B4-BE49-F238E27FC236}">
                <a16:creationId xmlns:a16="http://schemas.microsoft.com/office/drawing/2014/main" id="{2D11CCEF-352A-4CA2-9F70-A6D91ABECF8F}"/>
              </a:ext>
            </a:extLst>
          </p:cNvPr>
          <p:cNvSpPr txBox="1"/>
          <p:nvPr/>
        </p:nvSpPr>
        <p:spPr>
          <a:xfrm rot="16200000">
            <a:off x="1910385" y="2610031"/>
            <a:ext cx="644728" cy="276999"/>
          </a:xfrm>
          <a:prstGeom prst="rect">
            <a:avLst/>
          </a:prstGeom>
          <a:noFill/>
        </p:spPr>
        <p:txBody>
          <a:bodyPr wrap="none" rtlCol="0">
            <a:spAutoFit/>
          </a:bodyPr>
          <a:lstStyle/>
          <a:p>
            <a:r>
              <a:rPr lang="fr-FR" sz="1200" b="0" dirty="0">
                <a:solidFill>
                  <a:srgbClr val="6600CC"/>
                </a:solidFill>
              </a:rPr>
              <a:t>récolte</a:t>
            </a:r>
          </a:p>
        </p:txBody>
      </p:sp>
      <p:sp>
        <p:nvSpPr>
          <p:cNvPr id="17" name="Rectangle 16">
            <a:extLst>
              <a:ext uri="{FF2B5EF4-FFF2-40B4-BE49-F238E27FC236}">
                <a16:creationId xmlns:a16="http://schemas.microsoft.com/office/drawing/2014/main" id="{03C8CEEB-0D1A-47ED-9787-69A71909321E}"/>
              </a:ext>
            </a:extLst>
          </p:cNvPr>
          <p:cNvSpPr/>
          <p:nvPr/>
        </p:nvSpPr>
        <p:spPr>
          <a:xfrm rot="16200000">
            <a:off x="2235961" y="844296"/>
            <a:ext cx="867545" cy="430887"/>
          </a:xfrm>
          <a:prstGeom prst="rect">
            <a:avLst/>
          </a:prstGeom>
        </p:spPr>
        <p:txBody>
          <a:bodyPr wrap="none">
            <a:spAutoFit/>
          </a:bodyPr>
          <a:lstStyle/>
          <a:p>
            <a:r>
              <a:rPr lang="fr-FR" sz="1100" b="0" dirty="0">
                <a:solidFill>
                  <a:srgbClr val="6600CC"/>
                </a:solidFill>
              </a:rPr>
              <a:t>jachère </a:t>
            </a:r>
          </a:p>
          <a:p>
            <a:r>
              <a:rPr lang="fr-FR" sz="1100" b="0" dirty="0">
                <a:solidFill>
                  <a:srgbClr val="6600CC"/>
                </a:solidFill>
              </a:rPr>
              <a:t>nécessaire</a:t>
            </a:r>
          </a:p>
        </p:txBody>
      </p:sp>
      <p:sp>
        <p:nvSpPr>
          <p:cNvPr id="19" name="Rectangle 18">
            <a:extLst>
              <a:ext uri="{FF2B5EF4-FFF2-40B4-BE49-F238E27FC236}">
                <a16:creationId xmlns:a16="http://schemas.microsoft.com/office/drawing/2014/main" id="{7D41033E-4D2F-4C9C-812A-C8C2032D32C7}"/>
              </a:ext>
            </a:extLst>
          </p:cNvPr>
          <p:cNvSpPr/>
          <p:nvPr/>
        </p:nvSpPr>
        <p:spPr>
          <a:xfrm>
            <a:off x="2886339" y="697976"/>
            <a:ext cx="864096" cy="600164"/>
          </a:xfrm>
          <a:prstGeom prst="rect">
            <a:avLst/>
          </a:prstGeom>
        </p:spPr>
        <p:txBody>
          <a:bodyPr wrap="square">
            <a:spAutoFit/>
          </a:bodyPr>
          <a:lstStyle/>
          <a:p>
            <a:r>
              <a:rPr lang="fr-FR" sz="1100" b="0" dirty="0">
                <a:solidFill>
                  <a:srgbClr val="6600CC"/>
                </a:solidFill>
              </a:rPr>
              <a:t>jachère  non</a:t>
            </a:r>
          </a:p>
          <a:p>
            <a:r>
              <a:rPr lang="fr-FR" sz="1100" b="0" dirty="0">
                <a:solidFill>
                  <a:srgbClr val="6600CC"/>
                </a:solidFill>
              </a:rPr>
              <a:t>nécessaire</a:t>
            </a:r>
          </a:p>
        </p:txBody>
      </p:sp>
      <p:sp>
        <p:nvSpPr>
          <p:cNvPr id="21" name="ZoneTexte 20">
            <a:extLst>
              <a:ext uri="{FF2B5EF4-FFF2-40B4-BE49-F238E27FC236}">
                <a16:creationId xmlns:a16="http://schemas.microsoft.com/office/drawing/2014/main" id="{62795FAD-D9CF-49C8-92D4-0DA995F16824}"/>
              </a:ext>
            </a:extLst>
          </p:cNvPr>
          <p:cNvSpPr txBox="1"/>
          <p:nvPr/>
        </p:nvSpPr>
        <p:spPr>
          <a:xfrm>
            <a:off x="6486738" y="913999"/>
            <a:ext cx="2520280" cy="3570208"/>
          </a:xfrm>
          <a:prstGeom prst="rect">
            <a:avLst/>
          </a:prstGeom>
          <a:noFill/>
        </p:spPr>
        <p:txBody>
          <a:bodyPr wrap="square" rtlCol="0">
            <a:spAutoFit/>
          </a:bodyPr>
          <a:lstStyle/>
          <a:p>
            <a:pPr algn="just"/>
            <a:r>
              <a:rPr lang="fr-FR" sz="1400" b="0" dirty="0">
                <a:solidFill>
                  <a:srgbClr val="6600CC"/>
                </a:solidFill>
              </a:rPr>
              <a:t>Selon </a:t>
            </a:r>
            <a:r>
              <a:rPr lang="fr-FR" sz="1400" b="0" i="1" dirty="0" err="1">
                <a:solidFill>
                  <a:srgbClr val="6600CC"/>
                </a:solidFill>
              </a:rPr>
              <a:t>Tomich</a:t>
            </a:r>
            <a:r>
              <a:rPr lang="fr-FR" sz="1400" b="0" i="1" dirty="0">
                <a:solidFill>
                  <a:srgbClr val="6600CC"/>
                </a:solidFill>
              </a:rPr>
              <a:t> et al. </a:t>
            </a:r>
            <a:r>
              <a:rPr lang="fr-FR" sz="1400" b="0" dirty="0">
                <a:solidFill>
                  <a:srgbClr val="6600CC"/>
                </a:solidFill>
              </a:rPr>
              <a:t>(1998), pour que les alternatives au brûlis puisse intéresser les agriculteurs locaux, elles doivent:</a:t>
            </a:r>
          </a:p>
          <a:p>
            <a:pPr algn="just"/>
            <a:r>
              <a:rPr lang="fr-FR" sz="1400" b="0" dirty="0">
                <a:solidFill>
                  <a:srgbClr val="6600CC"/>
                </a:solidFill>
              </a:rPr>
              <a:t>1. Être plus rentable pour ces agriculteurs.</a:t>
            </a:r>
          </a:p>
          <a:p>
            <a:pPr algn="just"/>
            <a:r>
              <a:rPr lang="fr-FR" sz="1400" b="0" dirty="0">
                <a:solidFill>
                  <a:srgbClr val="6600CC"/>
                </a:solidFill>
              </a:rPr>
              <a:t>2. Augmenter leur sécurité alimentaire.</a:t>
            </a:r>
          </a:p>
          <a:p>
            <a:pPr algn="just"/>
            <a:r>
              <a:rPr lang="fr-FR" sz="1400" b="0" dirty="0">
                <a:solidFill>
                  <a:srgbClr val="6600CC"/>
                </a:solidFill>
              </a:rPr>
              <a:t>3. Financer la main-d'œuvre supplémentaire dont ils ont besoin.</a:t>
            </a:r>
          </a:p>
          <a:p>
            <a:pPr algn="just"/>
            <a:r>
              <a:rPr lang="fr-FR" sz="1400" b="0" dirty="0">
                <a:solidFill>
                  <a:srgbClr val="6600CC"/>
                </a:solidFill>
              </a:rPr>
              <a:t>4. être durable à long terme.</a:t>
            </a:r>
          </a:p>
          <a:p>
            <a:pPr algn="just"/>
            <a:endParaRPr lang="fr-FR" sz="1400" b="0" dirty="0">
              <a:solidFill>
                <a:srgbClr val="6600CC"/>
              </a:solidFill>
            </a:endParaRPr>
          </a:p>
          <a:p>
            <a:r>
              <a:rPr lang="fr-FR" sz="1000" b="0" dirty="0">
                <a:solidFill>
                  <a:srgbClr val="6600CC"/>
                </a:solidFill>
              </a:rPr>
              <a:t>Source : </a:t>
            </a:r>
            <a:r>
              <a:rPr lang="fr-FR" sz="1000" b="0" dirty="0">
                <a:hlinkClick r:id="rId5"/>
              </a:rPr>
              <a:t>www.docstoc.com/docs/43902639/Deforestation-and-Slash-and-Burn-Agriculture</a:t>
            </a:r>
            <a:endParaRPr lang="fr-FR" sz="1000" b="0" dirty="0">
              <a:solidFill>
                <a:srgbClr val="6600CC"/>
              </a:solidFill>
            </a:endParaRPr>
          </a:p>
        </p:txBody>
      </p:sp>
    </p:spTree>
    <p:extLst>
      <p:ext uri="{BB962C8B-B14F-4D97-AF65-F5344CB8AC3E}">
        <p14:creationId xmlns:p14="http://schemas.microsoft.com/office/powerpoint/2010/main" val="10308458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D4008E9-678B-4F15-8FD7-06001C597863}"/>
              </a:ext>
            </a:extLst>
          </p:cNvPr>
          <p:cNvSpPr txBox="1"/>
          <p:nvPr/>
        </p:nvSpPr>
        <p:spPr>
          <a:xfrm>
            <a:off x="265814" y="232698"/>
            <a:ext cx="7986802" cy="369332"/>
          </a:xfrm>
          <a:prstGeom prst="rect">
            <a:avLst/>
          </a:prstGeom>
          <a:noFill/>
        </p:spPr>
        <p:txBody>
          <a:bodyPr wrap="none" rtlCol="0">
            <a:spAutoFit/>
          </a:bodyPr>
          <a:lstStyle/>
          <a:p>
            <a:r>
              <a:rPr lang="fr-FR" b="1" u="sng" dirty="0">
                <a:solidFill>
                  <a:srgbClr val="FF0000"/>
                </a:solidFill>
              </a:rPr>
              <a:t>Pollutions par l’exploitation minière (des rivières, nappes phréatiques …)</a:t>
            </a:r>
          </a:p>
        </p:txBody>
      </p:sp>
      <p:pic>
        <p:nvPicPr>
          <p:cNvPr id="5" name="Image 4">
            <a:extLst>
              <a:ext uri="{FF2B5EF4-FFF2-40B4-BE49-F238E27FC236}">
                <a16:creationId xmlns:a16="http://schemas.microsoft.com/office/drawing/2014/main" id="{2F8F980B-F78E-49BB-B13A-A3CCAAC2D02E}"/>
              </a:ext>
            </a:extLst>
          </p:cNvPr>
          <p:cNvPicPr>
            <a:picLocks noChangeAspect="1"/>
          </p:cNvPicPr>
          <p:nvPr/>
        </p:nvPicPr>
        <p:blipFill>
          <a:blip r:embed="rId2"/>
          <a:stretch>
            <a:fillRect/>
          </a:stretch>
        </p:blipFill>
        <p:spPr>
          <a:xfrm>
            <a:off x="8852490" y="232698"/>
            <a:ext cx="2971800" cy="2905125"/>
          </a:xfrm>
          <a:prstGeom prst="rect">
            <a:avLst/>
          </a:prstGeom>
        </p:spPr>
      </p:pic>
      <p:sp>
        <p:nvSpPr>
          <p:cNvPr id="7" name="ZoneTexte 6">
            <a:extLst>
              <a:ext uri="{FF2B5EF4-FFF2-40B4-BE49-F238E27FC236}">
                <a16:creationId xmlns:a16="http://schemas.microsoft.com/office/drawing/2014/main" id="{DAC3D8F3-050A-4D73-A6C2-689A3AB1142B}"/>
              </a:ext>
            </a:extLst>
          </p:cNvPr>
          <p:cNvSpPr txBox="1"/>
          <p:nvPr/>
        </p:nvSpPr>
        <p:spPr>
          <a:xfrm>
            <a:off x="6485859" y="3317357"/>
            <a:ext cx="5582093" cy="2308324"/>
          </a:xfrm>
          <a:prstGeom prst="rect">
            <a:avLst/>
          </a:prstGeom>
          <a:noFill/>
        </p:spPr>
        <p:txBody>
          <a:bodyPr wrap="square">
            <a:spAutoFit/>
          </a:bodyPr>
          <a:lstStyle/>
          <a:p>
            <a:pPr algn="r"/>
            <a:r>
              <a:rPr lang="fr-FR" dirty="0">
                <a:solidFill>
                  <a:srgbClr val="333300"/>
                </a:solidFill>
              </a:rPr>
              <a:t>L’exploitation aurifère dans la rivière d’</a:t>
            </a:r>
            <a:r>
              <a:rPr lang="fr-FR" dirty="0" err="1">
                <a:solidFill>
                  <a:srgbClr val="333300"/>
                </a:solidFill>
              </a:rPr>
              <a:t>Isaka</a:t>
            </a:r>
            <a:r>
              <a:rPr lang="fr-FR" dirty="0">
                <a:solidFill>
                  <a:srgbClr val="333300"/>
                </a:solidFill>
              </a:rPr>
              <a:t> à </a:t>
            </a:r>
            <a:r>
              <a:rPr lang="fr-FR" dirty="0" err="1">
                <a:solidFill>
                  <a:srgbClr val="333300"/>
                </a:solidFill>
              </a:rPr>
              <a:t>Vohilava</a:t>
            </a:r>
            <a:r>
              <a:rPr lang="fr-FR" dirty="0">
                <a:solidFill>
                  <a:srgbClr val="333300"/>
                </a:solidFill>
              </a:rPr>
              <a:t>, à 60 km à l’ouest de </a:t>
            </a:r>
            <a:r>
              <a:rPr lang="fr-FR" dirty="0" err="1">
                <a:solidFill>
                  <a:srgbClr val="333300"/>
                </a:solidFill>
              </a:rPr>
              <a:t>Mananjary</a:t>
            </a:r>
            <a:r>
              <a:rPr lang="fr-FR" dirty="0">
                <a:solidFill>
                  <a:srgbClr val="333300"/>
                </a:solidFill>
              </a:rPr>
              <a:t>, les équipements et une des trois dragues de la compagnie sont toujours en place, plus d’une semaine après la déclaration présidentielle promettant la fermeture de cette mine en 2018.</a:t>
            </a:r>
          </a:p>
          <a:p>
            <a:pPr algn="r"/>
            <a:r>
              <a:rPr lang="fr-FR" dirty="0">
                <a:solidFill>
                  <a:srgbClr val="333300"/>
                </a:solidFill>
                <a:hlinkClick r:id="rId3"/>
              </a:rPr>
              <a:t>https://laverite.mg/politique/item/11769-affaire-de-vohilava-mananjary-les-raisons-du-m%C3%A9contentement-de-la-population.html</a:t>
            </a:r>
            <a:r>
              <a:rPr lang="fr-FR" dirty="0">
                <a:solidFill>
                  <a:srgbClr val="333300"/>
                </a:solidFill>
              </a:rPr>
              <a:t> </a:t>
            </a:r>
          </a:p>
        </p:txBody>
      </p:sp>
      <p:sp>
        <p:nvSpPr>
          <p:cNvPr id="9" name="ZoneTexte 8">
            <a:extLst>
              <a:ext uri="{FF2B5EF4-FFF2-40B4-BE49-F238E27FC236}">
                <a16:creationId xmlns:a16="http://schemas.microsoft.com/office/drawing/2014/main" id="{108E2ACE-7438-40FE-B14F-F1827088F0C9}"/>
              </a:ext>
            </a:extLst>
          </p:cNvPr>
          <p:cNvSpPr txBox="1"/>
          <p:nvPr/>
        </p:nvSpPr>
        <p:spPr>
          <a:xfrm>
            <a:off x="382771" y="4471519"/>
            <a:ext cx="6103088" cy="1200329"/>
          </a:xfrm>
          <a:prstGeom prst="rect">
            <a:avLst/>
          </a:prstGeom>
          <a:noFill/>
        </p:spPr>
        <p:txBody>
          <a:bodyPr wrap="square">
            <a:spAutoFit/>
          </a:bodyPr>
          <a:lstStyle/>
          <a:p>
            <a:r>
              <a:rPr lang="fr-FR" dirty="0"/>
              <a:t>Site d’exploitation aurifère de </a:t>
            </a:r>
            <a:r>
              <a:rPr lang="fr-FR" dirty="0" err="1"/>
              <a:t>Vohilava</a:t>
            </a:r>
            <a:r>
              <a:rPr lang="fr-FR" dirty="0"/>
              <a:t>, dans le district de </a:t>
            </a:r>
            <a:r>
              <a:rPr lang="fr-FR" dirty="0" err="1"/>
              <a:t>Mananjary</a:t>
            </a:r>
            <a:r>
              <a:rPr lang="fr-FR" dirty="0"/>
              <a:t>, de la société chinoise Mac Lai Sime </a:t>
            </a:r>
            <a:r>
              <a:rPr lang="fr-FR" dirty="0" err="1"/>
              <a:t>Gianna</a:t>
            </a:r>
            <a:r>
              <a:rPr lang="fr-FR" dirty="0"/>
              <a:t> (MLSG).</a:t>
            </a:r>
          </a:p>
          <a:p>
            <a:r>
              <a:rPr lang="fr-FR" dirty="0"/>
              <a:t>Source : </a:t>
            </a:r>
            <a:r>
              <a:rPr lang="fr-FR" dirty="0">
                <a:hlinkClick r:id="rId4"/>
              </a:rPr>
              <a:t>https://www.madagascar-tribune.com/Le-site-aurifere-enfin-ferme,23531.html</a:t>
            </a:r>
            <a:r>
              <a:rPr lang="fr-FR" dirty="0"/>
              <a:t> </a:t>
            </a:r>
          </a:p>
        </p:txBody>
      </p:sp>
      <p:pic>
        <p:nvPicPr>
          <p:cNvPr id="11" name="Image 10" descr="Une image contenant table, vieux, voie, zone&#10;&#10;Description générée automatiquement">
            <a:extLst>
              <a:ext uri="{FF2B5EF4-FFF2-40B4-BE49-F238E27FC236}">
                <a16:creationId xmlns:a16="http://schemas.microsoft.com/office/drawing/2014/main" id="{864E1E7C-4332-4AE6-AF1F-C304434178CC}"/>
              </a:ext>
            </a:extLst>
          </p:cNvPr>
          <p:cNvPicPr>
            <a:picLocks noChangeAspect="1"/>
          </p:cNvPicPr>
          <p:nvPr/>
        </p:nvPicPr>
        <p:blipFill>
          <a:blip r:embed="rId5"/>
          <a:stretch>
            <a:fillRect/>
          </a:stretch>
        </p:blipFill>
        <p:spPr>
          <a:xfrm>
            <a:off x="467833" y="786557"/>
            <a:ext cx="5358809" cy="3572539"/>
          </a:xfrm>
          <a:prstGeom prst="rect">
            <a:avLst/>
          </a:prstGeom>
        </p:spPr>
      </p:pic>
    </p:spTree>
    <p:extLst>
      <p:ext uri="{BB962C8B-B14F-4D97-AF65-F5344CB8AC3E}">
        <p14:creationId xmlns:p14="http://schemas.microsoft.com/office/powerpoint/2010/main" val="10607758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52DA6DB-77ED-4366-8FD5-B33097B04FC6}"/>
              </a:ext>
            </a:extLst>
          </p:cNvPr>
          <p:cNvSpPr txBox="1">
            <a:spLocks/>
          </p:cNvSpPr>
          <p:nvPr/>
        </p:nvSpPr>
        <p:spPr>
          <a:xfrm>
            <a:off x="1880597" y="577038"/>
            <a:ext cx="8810625" cy="3805238"/>
          </a:xfrm>
          <a:prstGeom prst="rect">
            <a:avLst/>
          </a:prstGeom>
          <a:ln w="12700">
            <a:solidFill>
              <a:schemeClr val="tx2">
                <a:alpha val="98822"/>
              </a:schemeClr>
            </a:solidFill>
            <a:miter lim="800000"/>
            <a:headEnd/>
            <a:tailEnd/>
          </a:ln>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defTabSz="912813">
              <a:spcBef>
                <a:spcPct val="0"/>
              </a:spcBef>
              <a:buFont typeface="Arial" charset="0"/>
              <a:buNone/>
            </a:pPr>
            <a:r>
              <a:rPr lang="fr-FR" sz="1800" b="1" dirty="0">
                <a:solidFill>
                  <a:srgbClr val="660066"/>
                </a:solidFill>
              </a:rPr>
              <a:t>Fin du diaporama.</a:t>
            </a:r>
          </a:p>
          <a:p>
            <a:pPr marL="0" indent="0" algn="ctr" defTabSz="912813">
              <a:spcBef>
                <a:spcPct val="0"/>
              </a:spcBef>
              <a:buFont typeface="Arial" charset="0"/>
              <a:buNone/>
            </a:pPr>
            <a:endParaRPr lang="fr-FR" sz="1800" b="1" dirty="0">
              <a:solidFill>
                <a:srgbClr val="660066"/>
              </a:solidFill>
            </a:endParaRPr>
          </a:p>
          <a:p>
            <a:pPr marL="0" indent="0" algn="ctr" defTabSz="912813">
              <a:spcBef>
                <a:spcPct val="0"/>
              </a:spcBef>
              <a:buFont typeface="Arial" charset="0"/>
              <a:buNone/>
            </a:pPr>
            <a:r>
              <a:rPr lang="fr-FR" sz="1800" dirty="0">
                <a:solidFill>
                  <a:srgbClr val="660066"/>
                </a:solidFill>
              </a:rPr>
              <a:t>En espérant que cet exposé vous aura intéressé et vous aidera.</a:t>
            </a:r>
          </a:p>
          <a:p>
            <a:pPr marL="0" indent="0" algn="ctr" defTabSz="912813">
              <a:spcBef>
                <a:spcPct val="0"/>
              </a:spcBef>
              <a:buFont typeface="Arial" charset="0"/>
              <a:buNone/>
            </a:pPr>
            <a:r>
              <a:rPr lang="fr-FR" sz="1800" dirty="0">
                <a:solidFill>
                  <a:srgbClr val="660066"/>
                </a:solidFill>
              </a:rPr>
              <a:t>Pour toute question à l’auteur de ce diaporama, contacter :</a:t>
            </a:r>
          </a:p>
          <a:p>
            <a:pPr marL="0" indent="0" algn="ctr" defTabSz="912813">
              <a:spcBef>
                <a:spcPct val="0"/>
              </a:spcBef>
              <a:buFont typeface="Arial" charset="0"/>
              <a:buNone/>
            </a:pPr>
            <a:r>
              <a:rPr lang="fr-FR" sz="1800" b="1" dirty="0">
                <a:solidFill>
                  <a:srgbClr val="660066"/>
                </a:solidFill>
              </a:rPr>
              <a:t>Benjamin LISAN</a:t>
            </a:r>
          </a:p>
          <a:p>
            <a:pPr marL="0" indent="0" algn="ctr" defTabSz="912813">
              <a:spcBef>
                <a:spcPct val="0"/>
              </a:spcBef>
              <a:buFont typeface="Arial" charset="0"/>
              <a:buNone/>
            </a:pPr>
            <a:r>
              <a:rPr lang="fr-FR" sz="1800" dirty="0">
                <a:solidFill>
                  <a:srgbClr val="660066"/>
                </a:solidFill>
              </a:rPr>
              <a:t>16 rue de la Fontaine du But, 75018 PARIS, France.</a:t>
            </a:r>
          </a:p>
          <a:p>
            <a:pPr marL="0" indent="0" algn="ctr" defTabSz="912813">
              <a:spcBef>
                <a:spcPct val="0"/>
              </a:spcBef>
              <a:buFont typeface="Arial" charset="0"/>
              <a:buNone/>
            </a:pPr>
            <a:r>
              <a:rPr lang="fr-FR" sz="1800" dirty="0">
                <a:solidFill>
                  <a:srgbClr val="660066"/>
                </a:solidFill>
              </a:rPr>
              <a:t>Tél. +(33).6.16.55.09.84</a:t>
            </a:r>
          </a:p>
          <a:p>
            <a:pPr marL="0" indent="0" algn="ctr" defTabSz="912813">
              <a:spcBef>
                <a:spcPct val="0"/>
              </a:spcBef>
              <a:buFont typeface="Arial" charset="0"/>
              <a:buNone/>
            </a:pPr>
            <a:r>
              <a:rPr lang="fr-FR" sz="1800" dirty="0">
                <a:solidFill>
                  <a:srgbClr val="660066"/>
                </a:solidFill>
              </a:rPr>
              <a:t>Email : </a:t>
            </a:r>
            <a:r>
              <a:rPr lang="fr-FR" sz="1800" dirty="0">
                <a:solidFill>
                  <a:srgbClr val="660066"/>
                </a:solidFill>
                <a:hlinkClick r:id="rId2"/>
              </a:rPr>
              <a:t>benjamin.lisan@gmail.com</a:t>
            </a:r>
            <a:r>
              <a:rPr lang="fr-FR" sz="1800" dirty="0">
                <a:solidFill>
                  <a:srgbClr val="660066"/>
                </a:solidFill>
              </a:rPr>
              <a:t> </a:t>
            </a:r>
            <a:endParaRPr lang="fr-FR" sz="1800" dirty="0"/>
          </a:p>
          <a:p>
            <a:pPr marL="0" indent="0" algn="ctr" defTabSz="912813">
              <a:spcBef>
                <a:spcPct val="0"/>
              </a:spcBef>
              <a:buFont typeface="Arial" charset="0"/>
              <a:buNone/>
            </a:pPr>
            <a:endParaRPr lang="fr-FR" sz="1600" dirty="0">
              <a:solidFill>
                <a:srgbClr val="6600CC"/>
              </a:solidFill>
            </a:endParaRPr>
          </a:p>
          <a:p>
            <a:pPr marL="0" indent="0" algn="ctr" defTabSz="912813">
              <a:spcBef>
                <a:spcPct val="0"/>
              </a:spcBef>
              <a:buFont typeface="Arial" charset="0"/>
              <a:buNone/>
            </a:pPr>
            <a:r>
              <a:rPr lang="fr-FR" sz="1600" dirty="0">
                <a:solidFill>
                  <a:srgbClr val="6600CC"/>
                </a:solidFill>
              </a:rPr>
              <a:t>Pouvez retrouver ce document à télécharger sur ce site :</a:t>
            </a:r>
            <a:r>
              <a:rPr lang="fr-FR" sz="1600" dirty="0">
                <a:solidFill>
                  <a:schemeClr val="tx2"/>
                </a:solidFill>
              </a:rPr>
              <a:t> </a:t>
            </a:r>
          </a:p>
          <a:p>
            <a:pPr marL="0" indent="0" defTabSz="912813">
              <a:spcBef>
                <a:spcPct val="0"/>
              </a:spcBef>
            </a:pPr>
            <a:r>
              <a:rPr lang="fr-FR" sz="1400" dirty="0">
                <a:hlinkClick r:id="rId3" tooltip="http://benjamin.lisan.free.fr/developpementdurable/menuDevDurable.htm"/>
              </a:rPr>
              <a:t> http://benjamin.lisan.free.fr/developpementdurable/menuDevDurable.htm</a:t>
            </a:r>
            <a:endParaRPr lang="fr-FR" dirty="0"/>
          </a:p>
          <a:p>
            <a:pPr marL="0" indent="0" defTabSz="912813">
              <a:spcBef>
                <a:spcPct val="0"/>
              </a:spcBef>
              <a:buFont typeface="Arial" charset="0"/>
              <a:buNone/>
            </a:pPr>
            <a:endParaRPr lang="fr-FR" sz="1800" dirty="0"/>
          </a:p>
        </p:txBody>
      </p:sp>
    </p:spTree>
    <p:extLst>
      <p:ext uri="{BB962C8B-B14F-4D97-AF65-F5344CB8AC3E}">
        <p14:creationId xmlns:p14="http://schemas.microsoft.com/office/powerpoint/2010/main" val="203120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102749CF-E32A-4E85-BEBA-7018713A27FC}"/>
              </a:ext>
            </a:extLst>
          </p:cNvPr>
          <p:cNvSpPr/>
          <p:nvPr/>
        </p:nvSpPr>
        <p:spPr>
          <a:xfrm>
            <a:off x="4300538" y="2199944"/>
            <a:ext cx="3000375" cy="1071562"/>
          </a:xfrm>
          <a:prstGeom prst="ellipse">
            <a:avLst/>
          </a:prstGeom>
          <a:solidFill>
            <a:srgbClr val="00602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Causes de la déforestation</a:t>
            </a:r>
          </a:p>
        </p:txBody>
      </p:sp>
      <p:sp>
        <p:nvSpPr>
          <p:cNvPr id="3" name="Rectangle 2">
            <a:extLst>
              <a:ext uri="{FF2B5EF4-FFF2-40B4-BE49-F238E27FC236}">
                <a16:creationId xmlns:a16="http://schemas.microsoft.com/office/drawing/2014/main" id="{BEF2358A-6411-43A1-815F-2207B33DE3B1}"/>
              </a:ext>
            </a:extLst>
          </p:cNvPr>
          <p:cNvSpPr/>
          <p:nvPr/>
        </p:nvSpPr>
        <p:spPr>
          <a:xfrm>
            <a:off x="1871663" y="271131"/>
            <a:ext cx="2143125" cy="16430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Feux de forêts répétés d’origines humaines (culture sur brûlis etc. …) + Agriculture vivrière itinérante (°)</a:t>
            </a:r>
          </a:p>
        </p:txBody>
      </p:sp>
      <p:sp>
        <p:nvSpPr>
          <p:cNvPr id="4" name="Rectangle 3">
            <a:extLst>
              <a:ext uri="{FF2B5EF4-FFF2-40B4-BE49-F238E27FC236}">
                <a16:creationId xmlns:a16="http://schemas.microsoft.com/office/drawing/2014/main" id="{0ED4EFC2-A5D5-4FE9-9647-A0797D4BF38D}"/>
              </a:ext>
            </a:extLst>
          </p:cNvPr>
          <p:cNvSpPr/>
          <p:nvPr/>
        </p:nvSpPr>
        <p:spPr>
          <a:xfrm>
            <a:off x="8301038" y="1842756"/>
            <a:ext cx="2000250" cy="16430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Coupes de bois et d’arbres  comme combustibles pour la cuisine et le chauffage domestiques (°)</a:t>
            </a:r>
          </a:p>
        </p:txBody>
      </p:sp>
      <p:sp>
        <p:nvSpPr>
          <p:cNvPr id="5" name="Rectangle 4">
            <a:extLst>
              <a:ext uri="{FF2B5EF4-FFF2-40B4-BE49-F238E27FC236}">
                <a16:creationId xmlns:a16="http://schemas.microsoft.com/office/drawing/2014/main" id="{58AEA0BB-9CAD-40B2-92D9-507F42AF9735}"/>
              </a:ext>
            </a:extLst>
          </p:cNvPr>
          <p:cNvSpPr/>
          <p:nvPr/>
        </p:nvSpPr>
        <p:spPr>
          <a:xfrm>
            <a:off x="6443663" y="1199819"/>
            <a:ext cx="1643062" cy="4286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Pluies acides (°)</a:t>
            </a:r>
          </a:p>
        </p:txBody>
      </p:sp>
      <p:sp>
        <p:nvSpPr>
          <p:cNvPr id="6" name="Rectangle 5">
            <a:extLst>
              <a:ext uri="{FF2B5EF4-FFF2-40B4-BE49-F238E27FC236}">
                <a16:creationId xmlns:a16="http://schemas.microsoft.com/office/drawing/2014/main" id="{B3C4CE87-1E31-493C-84BF-3D8AC724B6D2}"/>
              </a:ext>
            </a:extLst>
          </p:cNvPr>
          <p:cNvSpPr/>
          <p:nvPr/>
        </p:nvSpPr>
        <p:spPr>
          <a:xfrm>
            <a:off x="1871663" y="2057069"/>
            <a:ext cx="2143125" cy="13573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Remplacement des forêts primaires par des  forêts cultivées mono-spécifiques (°)</a:t>
            </a:r>
          </a:p>
        </p:txBody>
      </p:sp>
      <p:sp>
        <p:nvSpPr>
          <p:cNvPr id="7" name="Rectangle 6">
            <a:extLst>
              <a:ext uri="{FF2B5EF4-FFF2-40B4-BE49-F238E27FC236}">
                <a16:creationId xmlns:a16="http://schemas.microsoft.com/office/drawing/2014/main" id="{9B048643-B664-4DB0-BA08-ED9DE4C02CC1}"/>
              </a:ext>
            </a:extLst>
          </p:cNvPr>
          <p:cNvSpPr/>
          <p:nvPr/>
        </p:nvSpPr>
        <p:spPr>
          <a:xfrm>
            <a:off x="8301038" y="271131"/>
            <a:ext cx="2000250" cy="13573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Broutage des animaux domestiques (°) ou sauvages</a:t>
            </a:r>
          </a:p>
          <a:p>
            <a:pPr algn="ctr">
              <a:defRPr/>
            </a:pPr>
            <a:r>
              <a:rPr lang="fr-FR" b="0" dirty="0"/>
              <a:t>(surpâturage)</a:t>
            </a:r>
          </a:p>
        </p:txBody>
      </p:sp>
      <p:sp>
        <p:nvSpPr>
          <p:cNvPr id="8" name="Rectangle 7">
            <a:extLst>
              <a:ext uri="{FF2B5EF4-FFF2-40B4-BE49-F238E27FC236}">
                <a16:creationId xmlns:a16="http://schemas.microsoft.com/office/drawing/2014/main" id="{5C219318-C2C3-48F4-9E23-406753FDFD77}"/>
              </a:ext>
            </a:extLst>
          </p:cNvPr>
          <p:cNvSpPr/>
          <p:nvPr/>
        </p:nvSpPr>
        <p:spPr>
          <a:xfrm>
            <a:off x="8372475" y="3700131"/>
            <a:ext cx="1928813" cy="16430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Changements climatiques (accroissements des épisodes de sècheresse etc.)</a:t>
            </a:r>
          </a:p>
        </p:txBody>
      </p:sp>
      <p:sp>
        <p:nvSpPr>
          <p:cNvPr id="9" name="Rectangle 8">
            <a:extLst>
              <a:ext uri="{FF2B5EF4-FFF2-40B4-BE49-F238E27FC236}">
                <a16:creationId xmlns:a16="http://schemas.microsoft.com/office/drawing/2014/main" id="{00AC99E5-E83C-4015-A0BC-4C04AD708AE9}"/>
              </a:ext>
            </a:extLst>
          </p:cNvPr>
          <p:cNvSpPr/>
          <p:nvPr/>
        </p:nvSpPr>
        <p:spPr>
          <a:xfrm>
            <a:off x="4157663" y="3628694"/>
            <a:ext cx="1643062" cy="22145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Aléas climatiques (tempêtes, foudres, volcans …) </a:t>
            </a:r>
            <a:r>
              <a:rPr lang="fr-FR" b="0" dirty="0">
                <a:solidFill>
                  <a:srgbClr val="6600CC"/>
                </a:solidFill>
              </a:rPr>
              <a:t>mais  en général déforestation temporaire</a:t>
            </a:r>
          </a:p>
        </p:txBody>
      </p:sp>
      <p:sp>
        <p:nvSpPr>
          <p:cNvPr id="10" name="Rectangle 9">
            <a:extLst>
              <a:ext uri="{FF2B5EF4-FFF2-40B4-BE49-F238E27FC236}">
                <a16:creationId xmlns:a16="http://schemas.microsoft.com/office/drawing/2014/main" id="{16E69739-8C37-4F62-84C3-1D9565F6D6C0}"/>
              </a:ext>
            </a:extLst>
          </p:cNvPr>
          <p:cNvSpPr/>
          <p:nvPr/>
        </p:nvSpPr>
        <p:spPr>
          <a:xfrm>
            <a:off x="5943600" y="4700256"/>
            <a:ext cx="2286000" cy="571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Maladies de certains arbres (aléas)</a:t>
            </a:r>
          </a:p>
        </p:txBody>
      </p:sp>
      <p:cxnSp>
        <p:nvCxnSpPr>
          <p:cNvPr id="11" name="Connecteur droit avec flèche 10">
            <a:extLst>
              <a:ext uri="{FF2B5EF4-FFF2-40B4-BE49-F238E27FC236}">
                <a16:creationId xmlns:a16="http://schemas.microsoft.com/office/drawing/2014/main" id="{3A77BB2C-ACD4-44C5-9B86-E2FB461F7AC7}"/>
              </a:ext>
            </a:extLst>
          </p:cNvPr>
          <p:cNvCxnSpPr/>
          <p:nvPr/>
        </p:nvCxnSpPr>
        <p:spPr>
          <a:xfrm>
            <a:off x="4014788" y="1771319"/>
            <a:ext cx="928687"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0686D455-C08C-4EEF-A453-05F27D7FD037}"/>
              </a:ext>
            </a:extLst>
          </p:cNvPr>
          <p:cNvCxnSpPr/>
          <p:nvPr/>
        </p:nvCxnSpPr>
        <p:spPr>
          <a:xfrm rot="10800000" flipV="1">
            <a:off x="7158038" y="1628444"/>
            <a:ext cx="1143000"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75AC98EC-D191-452D-AB55-E8762CCA6801}"/>
              </a:ext>
            </a:extLst>
          </p:cNvPr>
          <p:cNvCxnSpPr/>
          <p:nvPr/>
        </p:nvCxnSpPr>
        <p:spPr>
          <a:xfrm flipV="1">
            <a:off x="4014788" y="3057194"/>
            <a:ext cx="642937"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9B87F4D9-D5A9-47CA-BF90-102D2F5CFF17}"/>
              </a:ext>
            </a:extLst>
          </p:cNvPr>
          <p:cNvCxnSpPr>
            <a:endCxn id="2" idx="5"/>
          </p:cNvCxnSpPr>
          <p:nvPr/>
        </p:nvCxnSpPr>
        <p:spPr>
          <a:xfrm rot="10800000">
            <a:off x="6861175" y="3114344"/>
            <a:ext cx="1511300" cy="585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5EF3F3E4-B18B-4E23-8BBD-4AB5967495C8}"/>
              </a:ext>
            </a:extLst>
          </p:cNvPr>
          <p:cNvCxnSpPr/>
          <p:nvPr/>
        </p:nvCxnSpPr>
        <p:spPr>
          <a:xfrm rot="5400000" flipH="1" flipV="1">
            <a:off x="5230813" y="3985881"/>
            <a:ext cx="14271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46BB33A6-6FE3-4973-8FAB-0A689C4E3D84}"/>
              </a:ext>
            </a:extLst>
          </p:cNvPr>
          <p:cNvCxnSpPr/>
          <p:nvPr/>
        </p:nvCxnSpPr>
        <p:spPr>
          <a:xfrm rot="5400000" flipH="1" flipV="1">
            <a:off x="5229225" y="3342944"/>
            <a:ext cx="357188"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CE3E0BD-962B-4F15-BF69-100F84823CC9}"/>
              </a:ext>
            </a:extLst>
          </p:cNvPr>
          <p:cNvSpPr/>
          <p:nvPr/>
        </p:nvSpPr>
        <p:spPr>
          <a:xfrm>
            <a:off x="1800225" y="3557256"/>
            <a:ext cx="2214563" cy="2286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Remplacement des forêts primaires </a:t>
            </a:r>
          </a:p>
          <a:p>
            <a:pPr algn="ctr">
              <a:defRPr/>
            </a:pPr>
            <a:r>
              <a:rPr lang="fr-FR" b="0" dirty="0"/>
              <a:t>a) par des prairies pour l’élevage ou </a:t>
            </a:r>
          </a:p>
          <a:p>
            <a:pPr algn="ctr">
              <a:defRPr/>
            </a:pPr>
            <a:r>
              <a:rPr lang="fr-FR" b="0" dirty="0"/>
              <a:t>b) par des champs de cultures rentables (agro-industries) (°)</a:t>
            </a:r>
          </a:p>
        </p:txBody>
      </p:sp>
      <p:sp>
        <p:nvSpPr>
          <p:cNvPr id="18" name="ZoneTexte 71">
            <a:extLst>
              <a:ext uri="{FF2B5EF4-FFF2-40B4-BE49-F238E27FC236}">
                <a16:creationId xmlns:a16="http://schemas.microsoft.com/office/drawing/2014/main" id="{4B02868F-9322-41B4-B0AD-E3244473CA5E}"/>
              </a:ext>
            </a:extLst>
          </p:cNvPr>
          <p:cNvSpPr txBox="1">
            <a:spLocks noChangeArrowheads="1"/>
          </p:cNvSpPr>
          <p:nvPr/>
        </p:nvSpPr>
        <p:spPr bwMode="auto">
          <a:xfrm>
            <a:off x="5800725" y="5557506"/>
            <a:ext cx="16176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200" b="0">
                <a:solidFill>
                  <a:srgbClr val="6600CC"/>
                </a:solidFill>
              </a:rPr>
              <a:t>(°) Causes humaines</a:t>
            </a:r>
          </a:p>
        </p:txBody>
      </p:sp>
      <p:sp>
        <p:nvSpPr>
          <p:cNvPr id="19" name="ZoneTexte 72">
            <a:extLst>
              <a:ext uri="{FF2B5EF4-FFF2-40B4-BE49-F238E27FC236}">
                <a16:creationId xmlns:a16="http://schemas.microsoft.com/office/drawing/2014/main" id="{0059E4B9-B924-4595-9403-6E3971BDC1CD}"/>
              </a:ext>
            </a:extLst>
          </p:cNvPr>
          <p:cNvSpPr txBox="1">
            <a:spLocks noChangeArrowheads="1"/>
          </p:cNvSpPr>
          <p:nvPr/>
        </p:nvSpPr>
        <p:spPr bwMode="auto">
          <a:xfrm>
            <a:off x="7372350" y="5343194"/>
            <a:ext cx="3143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hangingPunct="1"/>
            <a:r>
              <a:rPr lang="fr-FR" sz="1600" b="0" u="sng">
                <a:solidFill>
                  <a:srgbClr val="6600CC"/>
                </a:solidFill>
              </a:rPr>
              <a:t>6) Causes de la déforestation </a:t>
            </a:r>
          </a:p>
          <a:p>
            <a:pPr algn="ctr" eaLnBrk="1" hangingPunct="1"/>
            <a:r>
              <a:rPr lang="fr-FR" sz="1400" b="0" i="1">
                <a:solidFill>
                  <a:srgbClr val="6600CC"/>
                </a:solidFill>
              </a:rPr>
              <a:t>© B. LISAN</a:t>
            </a:r>
          </a:p>
        </p:txBody>
      </p:sp>
      <p:sp>
        <p:nvSpPr>
          <p:cNvPr id="20" name="Rectangle 19">
            <a:extLst>
              <a:ext uri="{FF2B5EF4-FFF2-40B4-BE49-F238E27FC236}">
                <a16:creationId xmlns:a16="http://schemas.microsoft.com/office/drawing/2014/main" id="{7B985B7E-2F2E-404C-9947-C2E48D8CF0D0}"/>
              </a:ext>
            </a:extLst>
          </p:cNvPr>
          <p:cNvSpPr/>
          <p:nvPr/>
        </p:nvSpPr>
        <p:spPr>
          <a:xfrm>
            <a:off x="4157663" y="271131"/>
            <a:ext cx="1928812" cy="13573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Coupes d’arbres pour le bois d’œuvre (meubles, poutres …) (°)</a:t>
            </a:r>
          </a:p>
        </p:txBody>
      </p:sp>
      <p:cxnSp>
        <p:nvCxnSpPr>
          <p:cNvPr id="21" name="Connecteur droit avec flèche 20">
            <a:extLst>
              <a:ext uri="{FF2B5EF4-FFF2-40B4-BE49-F238E27FC236}">
                <a16:creationId xmlns:a16="http://schemas.microsoft.com/office/drawing/2014/main" id="{945FF675-BFE9-4789-8BC7-60517475056C}"/>
              </a:ext>
            </a:extLst>
          </p:cNvPr>
          <p:cNvCxnSpPr>
            <a:stCxn id="20" idx="2"/>
          </p:cNvCxnSpPr>
          <p:nvPr/>
        </p:nvCxnSpPr>
        <p:spPr>
          <a:xfrm rot="16200000" flipH="1">
            <a:off x="4961732" y="1789575"/>
            <a:ext cx="571500" cy="249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70BA1BFA-6414-47B3-8881-690C2D8A3BB1}"/>
              </a:ext>
            </a:extLst>
          </p:cNvPr>
          <p:cNvCxnSpPr/>
          <p:nvPr/>
        </p:nvCxnSpPr>
        <p:spPr>
          <a:xfrm rot="5400000">
            <a:off x="6372226" y="1699881"/>
            <a:ext cx="571500" cy="42862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0CE78DD-3900-49B6-96AE-C742AC9B5918}"/>
              </a:ext>
            </a:extLst>
          </p:cNvPr>
          <p:cNvSpPr/>
          <p:nvPr/>
        </p:nvSpPr>
        <p:spPr>
          <a:xfrm>
            <a:off x="6086475" y="3557256"/>
            <a:ext cx="1571625" cy="10001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Exploitations minières et pétrolières (°)</a:t>
            </a:r>
          </a:p>
        </p:txBody>
      </p:sp>
      <p:cxnSp>
        <p:nvCxnSpPr>
          <p:cNvPr id="24" name="Connecteur droit avec flèche 23">
            <a:extLst>
              <a:ext uri="{FF2B5EF4-FFF2-40B4-BE49-F238E27FC236}">
                <a16:creationId xmlns:a16="http://schemas.microsoft.com/office/drawing/2014/main" id="{47DC3413-327C-4F62-8BC9-96ADED751F1D}"/>
              </a:ext>
            </a:extLst>
          </p:cNvPr>
          <p:cNvCxnSpPr>
            <a:stCxn id="23" idx="0"/>
          </p:cNvCxnSpPr>
          <p:nvPr/>
        </p:nvCxnSpPr>
        <p:spPr>
          <a:xfrm rot="16200000" flipV="1">
            <a:off x="6515100" y="3200069"/>
            <a:ext cx="357187"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C912A56B-F92E-447C-AA42-270982F5BD65}"/>
              </a:ext>
            </a:extLst>
          </p:cNvPr>
          <p:cNvCxnSpPr>
            <a:endCxn id="2" idx="6"/>
          </p:cNvCxnSpPr>
          <p:nvPr/>
        </p:nvCxnSpPr>
        <p:spPr>
          <a:xfrm rot="10800000">
            <a:off x="7300913" y="2736519"/>
            <a:ext cx="1000125" cy="34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CEA73CE8-31FF-450E-9EEB-B9124DCDE86C}"/>
              </a:ext>
            </a:extLst>
          </p:cNvPr>
          <p:cNvCxnSpPr>
            <a:stCxn id="6" idx="3"/>
            <a:endCxn id="2" idx="2"/>
          </p:cNvCxnSpPr>
          <p:nvPr/>
        </p:nvCxnSpPr>
        <p:spPr>
          <a:xfrm flipV="1">
            <a:off x="4014788" y="2736519"/>
            <a:ext cx="285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AAB80B6-55BE-4316-8CD4-FD2D52383886}"/>
              </a:ext>
            </a:extLst>
          </p:cNvPr>
          <p:cNvSpPr/>
          <p:nvPr/>
        </p:nvSpPr>
        <p:spPr>
          <a:xfrm>
            <a:off x="6229350" y="271131"/>
            <a:ext cx="1857375" cy="7143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0" dirty="0"/>
              <a:t>Guerre, défoliants (°)</a:t>
            </a:r>
          </a:p>
        </p:txBody>
      </p:sp>
      <p:cxnSp>
        <p:nvCxnSpPr>
          <p:cNvPr id="28" name="Connecteur droit avec flèche 27">
            <a:extLst>
              <a:ext uri="{FF2B5EF4-FFF2-40B4-BE49-F238E27FC236}">
                <a16:creationId xmlns:a16="http://schemas.microsoft.com/office/drawing/2014/main" id="{658E58E9-6C91-4D42-895C-B451890C77E9}"/>
              </a:ext>
            </a:extLst>
          </p:cNvPr>
          <p:cNvCxnSpPr/>
          <p:nvPr/>
        </p:nvCxnSpPr>
        <p:spPr>
          <a:xfrm rot="5400000">
            <a:off x="5622925" y="1591931"/>
            <a:ext cx="12144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768820"/>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TM10001114[[fn=Galerie]]</Template>
  <TotalTime>128</TotalTime>
  <Words>16070</Words>
  <Application>Microsoft Office PowerPoint</Application>
  <PresentationFormat>Grand écran</PresentationFormat>
  <Paragraphs>1206</Paragraphs>
  <Slides>89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89</vt:i4>
      </vt:variant>
    </vt:vector>
  </HeadingPairs>
  <TitlesOfParts>
    <vt:vector size="97" baseType="lpstr">
      <vt:lpstr>Arial</vt:lpstr>
      <vt:lpstr>Calibri</vt:lpstr>
      <vt:lpstr>Comic Sans MS</vt:lpstr>
      <vt:lpstr>Gill Sans MT</vt:lpstr>
      <vt:lpstr>Symbol</vt:lpstr>
      <vt:lpstr>Times New Roman</vt:lpstr>
      <vt:lpstr>Wingdings</vt:lpstr>
      <vt:lpstr>Galerie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Menaces environnementales sur Madagascar</dc:title>
  <dc:creator>Benjamin LISAN</dc:creator>
  <cp:lastModifiedBy>Benjamin LISAN</cp:lastModifiedBy>
  <cp:revision>78</cp:revision>
  <dcterms:created xsi:type="dcterms:W3CDTF">2020-10-19T11:24:41Z</dcterms:created>
  <dcterms:modified xsi:type="dcterms:W3CDTF">2020-10-19T13:53:37Z</dcterms:modified>
</cp:coreProperties>
</file>