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3"/>
  </p:notesMasterIdLst>
  <p:sldIdLst>
    <p:sldId id="256" r:id="rId2"/>
    <p:sldId id="257" r:id="rId3"/>
    <p:sldId id="325" r:id="rId4"/>
    <p:sldId id="258" r:id="rId5"/>
    <p:sldId id="290" r:id="rId6"/>
    <p:sldId id="345" r:id="rId7"/>
    <p:sldId id="259" r:id="rId8"/>
    <p:sldId id="260" r:id="rId9"/>
    <p:sldId id="282" r:id="rId10"/>
    <p:sldId id="296" r:id="rId11"/>
    <p:sldId id="299" r:id="rId12"/>
    <p:sldId id="274" r:id="rId13"/>
    <p:sldId id="275" r:id="rId14"/>
    <p:sldId id="276" r:id="rId15"/>
    <p:sldId id="283" r:id="rId16"/>
    <p:sldId id="281" r:id="rId17"/>
    <p:sldId id="297" r:id="rId18"/>
    <p:sldId id="277" r:id="rId19"/>
    <p:sldId id="278" r:id="rId20"/>
    <p:sldId id="279" r:id="rId21"/>
    <p:sldId id="285" r:id="rId22"/>
    <p:sldId id="288" r:id="rId23"/>
    <p:sldId id="284" r:id="rId24"/>
    <p:sldId id="286" r:id="rId25"/>
    <p:sldId id="328" r:id="rId26"/>
    <p:sldId id="268" r:id="rId27"/>
    <p:sldId id="269" r:id="rId28"/>
    <p:sldId id="270" r:id="rId29"/>
    <p:sldId id="272" r:id="rId30"/>
    <p:sldId id="329" r:id="rId31"/>
    <p:sldId id="310" r:id="rId32"/>
    <p:sldId id="271" r:id="rId33"/>
    <p:sldId id="302" r:id="rId34"/>
    <p:sldId id="273" r:id="rId35"/>
    <p:sldId id="262" r:id="rId36"/>
    <p:sldId id="263" r:id="rId37"/>
    <p:sldId id="264" r:id="rId38"/>
    <p:sldId id="289" r:id="rId39"/>
    <p:sldId id="294" r:id="rId40"/>
    <p:sldId id="265" r:id="rId41"/>
    <p:sldId id="280" r:id="rId42"/>
    <p:sldId id="266" r:id="rId43"/>
    <p:sldId id="335" r:id="rId44"/>
    <p:sldId id="337" r:id="rId45"/>
    <p:sldId id="298" r:id="rId46"/>
    <p:sldId id="314" r:id="rId47"/>
    <p:sldId id="315" r:id="rId48"/>
    <p:sldId id="300" r:id="rId49"/>
    <p:sldId id="305" r:id="rId50"/>
    <p:sldId id="327" r:id="rId51"/>
    <p:sldId id="306" r:id="rId52"/>
    <p:sldId id="361" r:id="rId53"/>
    <p:sldId id="333" r:id="rId54"/>
    <p:sldId id="301" r:id="rId55"/>
    <p:sldId id="303" r:id="rId56"/>
    <p:sldId id="313" r:id="rId57"/>
    <p:sldId id="307" r:id="rId58"/>
    <p:sldId id="311" r:id="rId59"/>
    <p:sldId id="312" r:id="rId60"/>
    <p:sldId id="324" r:id="rId61"/>
    <p:sldId id="347" r:id="rId62"/>
    <p:sldId id="334" r:id="rId63"/>
    <p:sldId id="338" r:id="rId64"/>
    <p:sldId id="346" r:id="rId65"/>
    <p:sldId id="336" r:id="rId66"/>
    <p:sldId id="330" r:id="rId67"/>
    <p:sldId id="331" r:id="rId68"/>
    <p:sldId id="352" r:id="rId69"/>
    <p:sldId id="332" r:id="rId70"/>
    <p:sldId id="267" r:id="rId71"/>
    <p:sldId id="287" r:id="rId72"/>
    <p:sldId id="308" r:id="rId73"/>
    <p:sldId id="291" r:id="rId74"/>
    <p:sldId id="309" r:id="rId75"/>
    <p:sldId id="340" r:id="rId76"/>
    <p:sldId id="341" r:id="rId77"/>
    <p:sldId id="342" r:id="rId78"/>
    <p:sldId id="343" r:id="rId79"/>
    <p:sldId id="344" r:id="rId80"/>
    <p:sldId id="348" r:id="rId81"/>
    <p:sldId id="349" r:id="rId82"/>
    <p:sldId id="350" r:id="rId83"/>
    <p:sldId id="293" r:id="rId84"/>
    <p:sldId id="261" r:id="rId85"/>
    <p:sldId id="295" r:id="rId86"/>
    <p:sldId id="316" r:id="rId87"/>
    <p:sldId id="317" r:id="rId88"/>
    <p:sldId id="318" r:id="rId89"/>
    <p:sldId id="320" r:id="rId90"/>
    <p:sldId id="322" r:id="rId91"/>
    <p:sldId id="321" r:id="rId92"/>
    <p:sldId id="319" r:id="rId93"/>
    <p:sldId id="323" r:id="rId94"/>
    <p:sldId id="339" r:id="rId95"/>
    <p:sldId id="351" r:id="rId96"/>
    <p:sldId id="357" r:id="rId97"/>
    <p:sldId id="355" r:id="rId98"/>
    <p:sldId id="360" r:id="rId99"/>
    <p:sldId id="359" r:id="rId100"/>
    <p:sldId id="356" r:id="rId101"/>
    <p:sldId id="326" r:id="rId102"/>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33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30" autoAdjust="0"/>
  </p:normalViewPr>
  <p:slideViewPr>
    <p:cSldViewPr snapToGrid="0">
      <p:cViewPr varScale="1">
        <p:scale>
          <a:sx n="89" d="100"/>
          <a:sy n="89" d="100"/>
        </p:scale>
        <p:origin x="120"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9253568-BBFA-47AC-ACAE-2C48D2152F15}" type="datetimeFigureOut">
              <a:rPr lang="fr-FR" smtClean="0"/>
              <a:t>26/03/2015</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B6C45EE-3C42-4BCE-8E9D-F2F54E3D13EA}" type="slidenum">
              <a:rPr lang="fr-FR" smtClean="0"/>
              <a:t>‹N°›</a:t>
            </a:fld>
            <a:endParaRPr lang="fr-FR"/>
          </a:p>
        </p:txBody>
      </p:sp>
    </p:spTree>
    <p:extLst>
      <p:ext uri="{BB962C8B-B14F-4D97-AF65-F5344CB8AC3E}">
        <p14:creationId xmlns:p14="http://schemas.microsoft.com/office/powerpoint/2010/main" val="423633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C45EE-3C42-4BCE-8E9D-F2F54E3D13EA}" type="slidenum">
              <a:rPr lang="fr-FR" smtClean="0"/>
              <a:t>1</a:t>
            </a:fld>
            <a:endParaRPr lang="fr-FR"/>
          </a:p>
        </p:txBody>
      </p:sp>
    </p:spTree>
    <p:extLst>
      <p:ext uri="{BB962C8B-B14F-4D97-AF65-F5344CB8AC3E}">
        <p14:creationId xmlns:p14="http://schemas.microsoft.com/office/powerpoint/2010/main" val="170105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C45EE-3C42-4BCE-8E9D-F2F54E3D13EA}" type="slidenum">
              <a:rPr lang="fr-FR" smtClean="0"/>
              <a:t>5</a:t>
            </a:fld>
            <a:endParaRPr lang="fr-FR"/>
          </a:p>
        </p:txBody>
      </p:sp>
    </p:spTree>
    <p:extLst>
      <p:ext uri="{BB962C8B-B14F-4D97-AF65-F5344CB8AC3E}">
        <p14:creationId xmlns:p14="http://schemas.microsoft.com/office/powerpoint/2010/main" val="428652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6C45EE-3C42-4BCE-8E9D-F2F54E3D13EA}" type="slidenum">
              <a:rPr lang="fr-FR" smtClean="0"/>
              <a:t>6</a:t>
            </a:fld>
            <a:endParaRPr lang="fr-FR"/>
          </a:p>
        </p:txBody>
      </p:sp>
    </p:spTree>
    <p:extLst>
      <p:ext uri="{BB962C8B-B14F-4D97-AF65-F5344CB8AC3E}">
        <p14:creationId xmlns:p14="http://schemas.microsoft.com/office/powerpoint/2010/main" val="383161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3C0B457-85FD-4CAE-8241-64A6787CF698}" type="datetime1">
              <a:rPr lang="fr-FR" smtClean="0"/>
              <a:t>26/03/2015</a:t>
            </a:fld>
            <a:endParaRPr lang="fr-FR"/>
          </a:p>
        </p:txBody>
      </p:sp>
      <p:sp>
        <p:nvSpPr>
          <p:cNvPr id="5" name="Espace réservé du pied de page 4"/>
          <p:cNvSpPr>
            <a:spLocks noGrp="1"/>
          </p:cNvSpPr>
          <p:nvPr>
            <p:ph type="ftr" sz="quarter" idx="11"/>
          </p:nvPr>
        </p:nvSpPr>
        <p:spPr/>
        <p:txBody>
          <a:bodyPr/>
          <a:lstStyle/>
          <a:p>
            <a:r>
              <a:rPr lang="fr-FR" smtClean="0"/>
              <a:t>Le trafic du bois de rose à Madagascar</a:t>
            </a:r>
            <a:endParaRPr lang="fr-FR"/>
          </a:p>
        </p:txBody>
      </p:sp>
      <p:sp>
        <p:nvSpPr>
          <p:cNvPr id="6" name="Espace réservé du numéro de diapositive 5"/>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244612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2DB5C53-22A1-4A18-A121-B2912A6E6565}" type="datetime1">
              <a:rPr lang="fr-FR" smtClean="0"/>
              <a:t>26/03/2015</a:t>
            </a:fld>
            <a:endParaRPr lang="fr-FR"/>
          </a:p>
        </p:txBody>
      </p:sp>
      <p:sp>
        <p:nvSpPr>
          <p:cNvPr id="5" name="Espace réservé du pied de page 4"/>
          <p:cNvSpPr>
            <a:spLocks noGrp="1"/>
          </p:cNvSpPr>
          <p:nvPr>
            <p:ph type="ftr" sz="quarter" idx="11"/>
          </p:nvPr>
        </p:nvSpPr>
        <p:spPr/>
        <p:txBody>
          <a:bodyPr/>
          <a:lstStyle/>
          <a:p>
            <a:r>
              <a:rPr lang="fr-FR" smtClean="0"/>
              <a:t>Le trafic du bois de rose à Madagascar</a:t>
            </a:r>
            <a:endParaRPr lang="fr-FR"/>
          </a:p>
        </p:txBody>
      </p:sp>
      <p:sp>
        <p:nvSpPr>
          <p:cNvPr id="6" name="Espace réservé du numéro de diapositive 5"/>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354288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E21D60-884A-407E-89BA-79BE96B79E70}" type="datetime1">
              <a:rPr lang="fr-FR" smtClean="0"/>
              <a:t>26/03/2015</a:t>
            </a:fld>
            <a:endParaRPr lang="fr-FR"/>
          </a:p>
        </p:txBody>
      </p:sp>
      <p:sp>
        <p:nvSpPr>
          <p:cNvPr id="5" name="Espace réservé du pied de page 4"/>
          <p:cNvSpPr>
            <a:spLocks noGrp="1"/>
          </p:cNvSpPr>
          <p:nvPr>
            <p:ph type="ftr" sz="quarter" idx="11"/>
          </p:nvPr>
        </p:nvSpPr>
        <p:spPr/>
        <p:txBody>
          <a:bodyPr/>
          <a:lstStyle/>
          <a:p>
            <a:r>
              <a:rPr lang="fr-FR" smtClean="0"/>
              <a:t>Le trafic du bois de rose à Madagascar</a:t>
            </a:r>
            <a:endParaRPr lang="fr-FR"/>
          </a:p>
        </p:txBody>
      </p:sp>
      <p:sp>
        <p:nvSpPr>
          <p:cNvPr id="6" name="Espace réservé du numéro de diapositive 5"/>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209458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1A6FCD-345F-4971-BB63-632620988298}" type="datetime1">
              <a:rPr lang="fr-FR" smtClean="0"/>
              <a:t>26/03/2015</a:t>
            </a:fld>
            <a:endParaRPr lang="fr-FR"/>
          </a:p>
        </p:txBody>
      </p:sp>
      <p:sp>
        <p:nvSpPr>
          <p:cNvPr id="5" name="Espace réservé du pied de page 4"/>
          <p:cNvSpPr>
            <a:spLocks noGrp="1"/>
          </p:cNvSpPr>
          <p:nvPr>
            <p:ph type="ftr" sz="quarter" idx="11"/>
          </p:nvPr>
        </p:nvSpPr>
        <p:spPr/>
        <p:txBody>
          <a:bodyPr/>
          <a:lstStyle/>
          <a:p>
            <a:r>
              <a:rPr lang="fr-FR" smtClean="0"/>
              <a:t>Le trafic du bois de rose à Madagascar</a:t>
            </a:r>
            <a:endParaRPr lang="fr-FR"/>
          </a:p>
        </p:txBody>
      </p:sp>
      <p:sp>
        <p:nvSpPr>
          <p:cNvPr id="6" name="Espace réservé du numéro de diapositive 5"/>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1943214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B1E299B-ECD9-4CB3-BF93-127825289F98}" type="datetime1">
              <a:rPr lang="fr-FR" smtClean="0"/>
              <a:t>26/03/2015</a:t>
            </a:fld>
            <a:endParaRPr lang="fr-FR"/>
          </a:p>
        </p:txBody>
      </p:sp>
      <p:sp>
        <p:nvSpPr>
          <p:cNvPr id="5" name="Espace réservé du pied de page 4"/>
          <p:cNvSpPr>
            <a:spLocks noGrp="1"/>
          </p:cNvSpPr>
          <p:nvPr>
            <p:ph type="ftr" sz="quarter" idx="11"/>
          </p:nvPr>
        </p:nvSpPr>
        <p:spPr/>
        <p:txBody>
          <a:bodyPr/>
          <a:lstStyle/>
          <a:p>
            <a:r>
              <a:rPr lang="fr-FR" smtClean="0"/>
              <a:t>Le trafic du bois de rose à Madagascar</a:t>
            </a:r>
            <a:endParaRPr lang="fr-FR"/>
          </a:p>
        </p:txBody>
      </p:sp>
      <p:sp>
        <p:nvSpPr>
          <p:cNvPr id="6" name="Espace réservé du numéro de diapositive 5"/>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36410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FB25500-23CB-4E2A-ACB9-0AC7496CFA37}" type="datetime1">
              <a:rPr lang="fr-FR" smtClean="0"/>
              <a:t>26/03/2015</a:t>
            </a:fld>
            <a:endParaRPr lang="fr-FR"/>
          </a:p>
        </p:txBody>
      </p:sp>
      <p:sp>
        <p:nvSpPr>
          <p:cNvPr id="6" name="Espace réservé du pied de page 5"/>
          <p:cNvSpPr>
            <a:spLocks noGrp="1"/>
          </p:cNvSpPr>
          <p:nvPr>
            <p:ph type="ftr" sz="quarter" idx="11"/>
          </p:nvPr>
        </p:nvSpPr>
        <p:spPr/>
        <p:txBody>
          <a:bodyPr/>
          <a:lstStyle/>
          <a:p>
            <a:r>
              <a:rPr lang="fr-FR" smtClean="0"/>
              <a:t>Le trafic du bois de rose à Madagascar</a:t>
            </a:r>
            <a:endParaRPr lang="fr-FR"/>
          </a:p>
        </p:txBody>
      </p:sp>
      <p:sp>
        <p:nvSpPr>
          <p:cNvPr id="7" name="Espace réservé du numéro de diapositive 6"/>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3143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3141FC8-3A9D-4072-9B1B-F6E8018DC0BD}" type="datetime1">
              <a:rPr lang="fr-FR" smtClean="0"/>
              <a:t>26/03/2015</a:t>
            </a:fld>
            <a:endParaRPr lang="fr-FR"/>
          </a:p>
        </p:txBody>
      </p:sp>
      <p:sp>
        <p:nvSpPr>
          <p:cNvPr id="8" name="Espace réservé du pied de page 7"/>
          <p:cNvSpPr>
            <a:spLocks noGrp="1"/>
          </p:cNvSpPr>
          <p:nvPr>
            <p:ph type="ftr" sz="quarter" idx="11"/>
          </p:nvPr>
        </p:nvSpPr>
        <p:spPr/>
        <p:txBody>
          <a:bodyPr/>
          <a:lstStyle/>
          <a:p>
            <a:r>
              <a:rPr lang="fr-FR" smtClean="0"/>
              <a:t>Le trafic du bois de rose à Madagascar</a:t>
            </a:r>
            <a:endParaRPr lang="fr-FR"/>
          </a:p>
        </p:txBody>
      </p:sp>
      <p:sp>
        <p:nvSpPr>
          <p:cNvPr id="9" name="Espace réservé du numéro de diapositive 8"/>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3753118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720C401-D51B-43E2-99A1-0BC1F55DADA0}" type="datetime1">
              <a:rPr lang="fr-FR" smtClean="0"/>
              <a:t>26/03/2015</a:t>
            </a:fld>
            <a:endParaRPr lang="fr-FR"/>
          </a:p>
        </p:txBody>
      </p:sp>
      <p:sp>
        <p:nvSpPr>
          <p:cNvPr id="4" name="Espace réservé du pied de page 3"/>
          <p:cNvSpPr>
            <a:spLocks noGrp="1"/>
          </p:cNvSpPr>
          <p:nvPr>
            <p:ph type="ftr" sz="quarter" idx="11"/>
          </p:nvPr>
        </p:nvSpPr>
        <p:spPr/>
        <p:txBody>
          <a:bodyPr/>
          <a:lstStyle/>
          <a:p>
            <a:r>
              <a:rPr lang="fr-FR" smtClean="0"/>
              <a:t>Le trafic du bois de rose à Madagascar</a:t>
            </a:r>
            <a:endParaRPr lang="fr-FR"/>
          </a:p>
        </p:txBody>
      </p:sp>
      <p:sp>
        <p:nvSpPr>
          <p:cNvPr id="5" name="Espace réservé du numéro de diapositive 4"/>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3024272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837171-C1E5-4544-8016-770BD148FBF9}" type="datetime1">
              <a:rPr lang="fr-FR" smtClean="0"/>
              <a:t>26/03/2015</a:t>
            </a:fld>
            <a:endParaRPr lang="fr-FR"/>
          </a:p>
        </p:txBody>
      </p:sp>
      <p:sp>
        <p:nvSpPr>
          <p:cNvPr id="3" name="Espace réservé du pied de page 2"/>
          <p:cNvSpPr>
            <a:spLocks noGrp="1"/>
          </p:cNvSpPr>
          <p:nvPr>
            <p:ph type="ftr" sz="quarter" idx="11"/>
          </p:nvPr>
        </p:nvSpPr>
        <p:spPr/>
        <p:txBody>
          <a:bodyPr/>
          <a:lstStyle/>
          <a:p>
            <a:r>
              <a:rPr lang="fr-FR" smtClean="0"/>
              <a:t>Le trafic du bois de rose à Madagascar</a:t>
            </a:r>
            <a:endParaRPr lang="fr-FR"/>
          </a:p>
        </p:txBody>
      </p:sp>
      <p:sp>
        <p:nvSpPr>
          <p:cNvPr id="4" name="Espace réservé du numéro de diapositive 3"/>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34927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7605CD-04A5-4C68-8D24-225C85566132}" type="datetime1">
              <a:rPr lang="fr-FR" smtClean="0"/>
              <a:t>26/03/2015</a:t>
            </a:fld>
            <a:endParaRPr lang="fr-FR"/>
          </a:p>
        </p:txBody>
      </p:sp>
      <p:sp>
        <p:nvSpPr>
          <p:cNvPr id="6" name="Espace réservé du pied de page 5"/>
          <p:cNvSpPr>
            <a:spLocks noGrp="1"/>
          </p:cNvSpPr>
          <p:nvPr>
            <p:ph type="ftr" sz="quarter" idx="11"/>
          </p:nvPr>
        </p:nvSpPr>
        <p:spPr/>
        <p:txBody>
          <a:bodyPr/>
          <a:lstStyle/>
          <a:p>
            <a:r>
              <a:rPr lang="fr-FR" smtClean="0"/>
              <a:t>Le trafic du bois de rose à Madagascar</a:t>
            </a:r>
            <a:endParaRPr lang="fr-FR"/>
          </a:p>
        </p:txBody>
      </p:sp>
      <p:sp>
        <p:nvSpPr>
          <p:cNvPr id="7" name="Espace réservé du numéro de diapositive 6"/>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649811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600ACD-E6A1-4267-B4E1-6B177AAC545B}" type="datetime1">
              <a:rPr lang="fr-FR" smtClean="0"/>
              <a:t>26/03/2015</a:t>
            </a:fld>
            <a:endParaRPr lang="fr-FR"/>
          </a:p>
        </p:txBody>
      </p:sp>
      <p:sp>
        <p:nvSpPr>
          <p:cNvPr id="6" name="Espace réservé du pied de page 5"/>
          <p:cNvSpPr>
            <a:spLocks noGrp="1"/>
          </p:cNvSpPr>
          <p:nvPr>
            <p:ph type="ftr" sz="quarter" idx="11"/>
          </p:nvPr>
        </p:nvSpPr>
        <p:spPr/>
        <p:txBody>
          <a:bodyPr/>
          <a:lstStyle/>
          <a:p>
            <a:r>
              <a:rPr lang="fr-FR" smtClean="0"/>
              <a:t>Le trafic du bois de rose à Madagascar</a:t>
            </a:r>
            <a:endParaRPr lang="fr-FR"/>
          </a:p>
        </p:txBody>
      </p:sp>
      <p:sp>
        <p:nvSpPr>
          <p:cNvPr id="7" name="Espace réservé du numéro de diapositive 6"/>
          <p:cNvSpPr>
            <a:spLocks noGrp="1"/>
          </p:cNvSpPr>
          <p:nvPr>
            <p:ph type="sldNum" sz="quarter" idx="12"/>
          </p:nvPr>
        </p:nvSpPr>
        <p:spPr/>
        <p:txBody>
          <a:bodyPr/>
          <a:lstStyle/>
          <a:p>
            <a:fld id="{814B13E8-1059-4FEE-952E-0153852B3488}" type="slidenum">
              <a:rPr lang="fr-FR" smtClean="0"/>
              <a:t>‹N°›</a:t>
            </a:fld>
            <a:endParaRPr lang="fr-FR"/>
          </a:p>
        </p:txBody>
      </p:sp>
    </p:spTree>
    <p:extLst>
      <p:ext uri="{BB962C8B-B14F-4D97-AF65-F5344CB8AC3E}">
        <p14:creationId xmlns:p14="http://schemas.microsoft.com/office/powerpoint/2010/main" val="16724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D4665-72A3-4AED-B548-90ACAC3916AC}" type="datetime1">
              <a:rPr lang="fr-FR" smtClean="0"/>
              <a:t>26/03/2015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 trafic du bois de rose à Madagascar</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B13E8-1059-4FEE-952E-0153852B3488}" type="slidenum">
              <a:rPr lang="fr-FR" smtClean="0"/>
              <a:t>‹N°›</a:t>
            </a:fld>
            <a:endParaRPr lang="fr-FR"/>
          </a:p>
        </p:txBody>
      </p:sp>
    </p:spTree>
    <p:extLst>
      <p:ext uri="{BB962C8B-B14F-4D97-AF65-F5344CB8AC3E}">
        <p14:creationId xmlns:p14="http://schemas.microsoft.com/office/powerpoint/2010/main" val="214913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voices.nationalgeographic.com/2010/05/20/madagascar_logging_crisis/" TargetMode="External"/><Relationship Id="rId3" Type="http://schemas.openxmlformats.org/officeDocument/2006/relationships/image" Target="../media/image1.jpg"/><Relationship Id="rId7" Type="http://schemas.openxmlformats.org/officeDocument/2006/relationships/hyperlink" Target="http://www.kevinschafer.com/" TargetMode="External"/><Relationship Id="rId12"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hootunit.com/" TargetMode="External"/><Relationship Id="rId11" Type="http://schemas.openxmlformats.org/officeDocument/2006/relationships/image" Target="../media/image2.jpg"/><Relationship Id="rId5" Type="http://schemas.openxmlformats.org/officeDocument/2006/relationships/hyperlink" Target="http://www.theguardian.com/world/2013/dec/23/madagascar-illegal-logging-rosewood-smuggling" TargetMode="External"/><Relationship Id="rId10" Type="http://schemas.openxmlformats.org/officeDocument/2006/relationships/hyperlink" Target="http://www.nationalgeographic.com/" TargetMode="External"/><Relationship Id="rId4" Type="http://schemas.openxmlformats.org/officeDocument/2006/relationships/hyperlink" Target="https://mcmparis.wordpress.com/2014/05/07/les-noms-des-millionaires-bois-de-rose/" TargetMode="External"/><Relationship Id="rId9" Type="http://schemas.openxmlformats.org/officeDocument/2006/relationships/hyperlink" Target="http://voices.nationalgeographic.com/author/dbrau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tropical.theferns.info/viewtropical.php?id=Dalbergia+davidii" TargetMode="External"/><Relationship Id="rId1" Type="http://schemas.openxmlformats.org/officeDocument/2006/relationships/slideLayout" Target="../slideLayouts/slideLayout7.xml"/><Relationship Id="rId5" Type="http://schemas.openxmlformats.org/officeDocument/2006/relationships/hyperlink" Target="http://www.imra-ratsimamanga.org/autre_dalbergia.htm" TargetMode="External"/><Relationship Id="rId4" Type="http://schemas.openxmlformats.org/officeDocument/2006/relationships/hyperlink" Target="http://benjamin.lisan.free.fr/jardin.secret/CompteRendusVoyages/AutresVoyages/Photos-de-ma-visite-a-deux-projets-environnementaux-a-Madagascar-en-mars-2013.doc" TargetMode="External"/></Relationships>
</file>

<file path=ppt/slides/_rels/slide100.xml.rels><?xml version="1.0" encoding="UTF-8" standalone="yes"?>
<Relationships xmlns="http://schemas.openxmlformats.org/package/2006/relationships"><Relationship Id="rId3" Type="http://schemas.openxmlformats.org/officeDocument/2006/relationships/hyperlink" Target="http://www.tananews.com/asides/affaire-patrick-zakariasy-le-quotidien-malgache-nation-courageux-ou-suicidaire/" TargetMode="External"/><Relationship Id="rId2" Type="http://schemas.openxmlformats.org/officeDocument/2006/relationships/hyperlink" Target="http://www.lanation.mg/article.php?id=26" TargetMode="External"/><Relationship Id="rId1" Type="http://schemas.openxmlformats.org/officeDocument/2006/relationships/slideLayout" Target="../slideLayouts/slideLayout7.xml"/><Relationship Id="rId4" Type="http://schemas.openxmlformats.org/officeDocument/2006/relationships/image" Target="../media/image261.jpg"/></Relationships>
</file>

<file path=ppt/slides/_rels/slide101.xml.rels><?xml version="1.0" encoding="UTF-8" standalone="yes"?>
<Relationships xmlns="http://schemas.openxmlformats.org/package/2006/relationships"><Relationship Id="rId3" Type="http://schemas.openxmlformats.org/officeDocument/2006/relationships/hyperlink" Target="http://www.lemonde.fr/planete/article/2010/05/17/a-madagascar-la-crise-politique-a-favorise-le-pillage-des-bois-precieux_1352766_3244.html" TargetMode="External"/><Relationship Id="rId2" Type="http://schemas.openxmlformats.org/officeDocument/2006/relationships/image" Target="../media/image262.jpg"/><Relationship Id="rId1" Type="http://schemas.openxmlformats.org/officeDocument/2006/relationships/slideLayout" Target="../slideLayouts/slideLayout7.xml"/><Relationship Id="rId5" Type="http://schemas.openxmlformats.org/officeDocument/2006/relationships/image" Target="../media/image263.jpg"/><Relationship Id="rId4" Type="http://schemas.openxmlformats.org/officeDocument/2006/relationships/hyperlink" Target="http://www.zinfos974.com/Madagascar-toujours-victime-de-contrebande-de-bois-precieux_a15605.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r.wikipedia.org/wiki/Sous-r%C3%A8gne" TargetMode="External"/><Relationship Id="rId13" Type="http://schemas.openxmlformats.org/officeDocument/2006/relationships/hyperlink" Target="http://fr.wikipedia.org/wiki/Classe_(biologie)" TargetMode="External"/><Relationship Id="rId18" Type="http://schemas.openxmlformats.org/officeDocument/2006/relationships/hyperlink" Target="http://fr.wikipedia.org/wiki/Ordre_(biologie)" TargetMode="External"/><Relationship Id="rId26" Type="http://schemas.openxmlformats.org/officeDocument/2006/relationships/hyperlink" Target="http://fr.wikipedia.org/wiki/Dalbergia" TargetMode="External"/><Relationship Id="rId3" Type="http://schemas.openxmlformats.org/officeDocument/2006/relationships/hyperlink" Target="http://fr.wikipedia.org/wiki/Classification_classique" TargetMode="External"/><Relationship Id="rId21" Type="http://schemas.openxmlformats.org/officeDocument/2006/relationships/hyperlink" Target="http://fr.wikipedia.org/wiki/Famille_(biologie)" TargetMode="External"/><Relationship Id="rId7" Type="http://schemas.openxmlformats.org/officeDocument/2006/relationships/hyperlink" Target="http://www.arkive.org/explore/species?taxonomy=plantae_tracheophyta" TargetMode="External"/><Relationship Id="rId12" Type="http://schemas.openxmlformats.org/officeDocument/2006/relationships/hyperlink" Target="http://www.arkive.org/explore/species?taxonomy=plantae_tracheophyta_magnoliopsida" TargetMode="External"/><Relationship Id="rId17" Type="http://schemas.openxmlformats.org/officeDocument/2006/relationships/hyperlink" Target="http://www.arkive.org/explore/species?taxonomy=plantae_tracheophyta_magnoliopsida_fabales" TargetMode="External"/><Relationship Id="rId25" Type="http://schemas.openxmlformats.org/officeDocument/2006/relationships/hyperlink" Target="http://fr.wikipedia.org/wiki/Genre_(biologie)" TargetMode="External"/><Relationship Id="rId2" Type="http://schemas.openxmlformats.org/officeDocument/2006/relationships/hyperlink" Target="http://www.projetsreforestation.co.nr/" TargetMode="External"/><Relationship Id="rId16" Type="http://schemas.openxmlformats.org/officeDocument/2006/relationships/hyperlink" Target="http://fr.wikipedia.org/wiki/Rosidae" TargetMode="External"/><Relationship Id="rId20" Type="http://schemas.openxmlformats.org/officeDocument/2006/relationships/hyperlink" Target="http://www.arkive.org/explore/species?taxonomy=plantae_tracheophyta_magnoliopsida_fabales_leguminosae" TargetMode="External"/><Relationship Id="rId1" Type="http://schemas.openxmlformats.org/officeDocument/2006/relationships/slideLayout" Target="../slideLayouts/slideLayout7.xml"/><Relationship Id="rId6" Type="http://schemas.openxmlformats.org/officeDocument/2006/relationships/hyperlink" Target="http://fr.wikipedia.org/wiki/Plantae" TargetMode="External"/><Relationship Id="rId11" Type="http://schemas.openxmlformats.org/officeDocument/2006/relationships/hyperlink" Target="http://fr.wikipedia.org/wiki/Magnoliophyta" TargetMode="External"/><Relationship Id="rId24" Type="http://schemas.openxmlformats.org/officeDocument/2006/relationships/hyperlink" Target="http://www.arkive.org/dalbergia/dalbergia-monticola/#ref1" TargetMode="External"/><Relationship Id="rId5" Type="http://schemas.openxmlformats.org/officeDocument/2006/relationships/hyperlink" Target="http://fr.wikipedia.org/wiki/R%C3%A8gne_(biologie)" TargetMode="External"/><Relationship Id="rId15" Type="http://schemas.openxmlformats.org/officeDocument/2006/relationships/hyperlink" Target="http://fr.wikipedia.org/wiki/Sous-classe_(biologie)" TargetMode="External"/><Relationship Id="rId23" Type="http://schemas.openxmlformats.org/officeDocument/2006/relationships/hyperlink" Target="http://www.arkive.org/explore/species?taxonomy=plantae_tracheophyta_magnoliopsida_fabales_leguminosae_dalbergia" TargetMode="External"/><Relationship Id="rId28" Type="http://schemas.openxmlformats.org/officeDocument/2006/relationships/hyperlink" Target="http://www.cites.org/sites/default/files/eng/com/sc/65/EFS-SC65-48-02-Annex-02.pdf" TargetMode="External"/><Relationship Id="rId10" Type="http://schemas.openxmlformats.org/officeDocument/2006/relationships/hyperlink" Target="http://fr.wikipedia.org/wiki/Division_(biologie)" TargetMode="External"/><Relationship Id="rId19" Type="http://schemas.openxmlformats.org/officeDocument/2006/relationships/hyperlink" Target="http://fr.wikipedia.org/wiki/Fabales" TargetMode="External"/><Relationship Id="rId4" Type="http://schemas.openxmlformats.org/officeDocument/2006/relationships/hyperlink" Target="http://www.arkive.org/explore/species?taxonomy=plantae" TargetMode="External"/><Relationship Id="rId9" Type="http://schemas.openxmlformats.org/officeDocument/2006/relationships/hyperlink" Target="http://fr.wikipedia.org/wiki/Tracheobionta" TargetMode="External"/><Relationship Id="rId14" Type="http://schemas.openxmlformats.org/officeDocument/2006/relationships/hyperlink" Target="http://fr.wikipedia.org/wiki/Magnoliopsida" TargetMode="External"/><Relationship Id="rId22" Type="http://schemas.openxmlformats.org/officeDocument/2006/relationships/hyperlink" Target="http://fr.wikipedia.org/wiki/Fabaceae" TargetMode="External"/><Relationship Id="rId27" Type="http://schemas.openxmlformats.org/officeDocument/2006/relationships/hyperlink" Target="http://www.tropicos.org/Name/40021450?projectid=17"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4.png"/><Relationship Id="rId2" Type="http://schemas.openxmlformats.org/officeDocument/2006/relationships/hyperlink" Target="http://www.kew.org/science-conservation/plants-fungi/dalbergia-andapensis-hazovola" TargetMode="External"/><Relationship Id="rId1" Type="http://schemas.openxmlformats.org/officeDocument/2006/relationships/slideLayout" Target="../slideLayouts/slideLayout7.xml"/><Relationship Id="rId6" Type="http://schemas.openxmlformats.org/officeDocument/2006/relationships/hyperlink" Target="http://www.iucnredlist.org/static/categories_criteria_3_1" TargetMode="External"/><Relationship Id="rId5" Type="http://schemas.openxmlformats.org/officeDocument/2006/relationships/hyperlink" Target="http://www.iucnredlist.org/details/38156/0" TargetMode="Externa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http://delta-intkey.com/wood/images/dalmad.jpg" TargetMode="External"/><Relationship Id="rId3" Type="http://schemas.openxmlformats.org/officeDocument/2006/relationships/hyperlink" Target="http://www.ville-ge.ch/musinfo/bd/cjb/africa/details.php?langue=fr&amp;id=189958" TargetMode="External"/><Relationship Id="rId7" Type="http://schemas.openxmlformats.org/officeDocument/2006/relationships/hyperlink" Target="http://database.prota.org/dbtw-wpd/exec/dbtwpub.dll?ac=qbe_query&amp;bu=http://database.prota.org/recherche.htm&amp;tn=protab~1&amp;qb0=and&amp;qf0=Species+Code&amp;qi0=Dalbergia+madagascariensis&amp;rf=AfficherWeb" TargetMode="External"/><Relationship Id="rId12" Type="http://schemas.openxmlformats.org/officeDocument/2006/relationships/image" Target="../media/image28.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hyperlink" Target="http://benjamin.lisan.free.fr/projetsreforestation/Fiche-presentation-Dalbergia-madagascarensis.pdf" TargetMode="External"/><Relationship Id="rId11" Type="http://schemas.openxmlformats.org/officeDocument/2006/relationships/hyperlink" Target="http://tropicos.org/Image/100145626" TargetMode="External"/><Relationship Id="rId5" Type="http://schemas.openxmlformats.org/officeDocument/2006/relationships/hyperlink" Target="http://www.iucnredlist.org/details/38251/0" TargetMode="External"/><Relationship Id="rId15" Type="http://schemas.openxmlformats.org/officeDocument/2006/relationships/hyperlink" Target="http://tropicos.org/Image/100145625" TargetMode="External"/><Relationship Id="rId10" Type="http://schemas.openxmlformats.org/officeDocument/2006/relationships/hyperlink" Target="http://tropicos.org/Image/controls/Monique%20F.%20Randriatsivery" TargetMode="External"/><Relationship Id="rId4" Type="http://schemas.openxmlformats.org/officeDocument/2006/relationships/hyperlink" Target="http://www.iucnredlist.org/static/categories_criteria_2_3" TargetMode="External"/><Relationship Id="rId9" Type="http://schemas.openxmlformats.org/officeDocument/2006/relationships/image" Target="../media/image27.jpe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hyperlink" Target="http://www.iucnredlist.org/static/categories_criteria_2_3" TargetMode="External"/><Relationship Id="rId7" Type="http://schemas.openxmlformats.org/officeDocument/2006/relationships/image" Target="../media/image31.jpg"/><Relationship Id="rId2" Type="http://schemas.openxmlformats.org/officeDocument/2006/relationships/hyperlink" Target="http://www.iucnredlist.org/details/38196/0" TargetMode="External"/><Relationship Id="rId1" Type="http://schemas.openxmlformats.org/officeDocument/2006/relationships/slideLayout" Target="../slideLayouts/slideLayout7.xml"/><Relationship Id="rId6" Type="http://schemas.openxmlformats.org/officeDocument/2006/relationships/hyperlink" Target="http://www.arkive.org/dalbergia/dalbergia-davidii/" TargetMode="External"/><Relationship Id="rId5" Type="http://schemas.openxmlformats.org/officeDocument/2006/relationships/image" Target="../media/image30.jpg"/><Relationship Id="rId10" Type="http://schemas.openxmlformats.org/officeDocument/2006/relationships/image" Target="../media/image24.png"/><Relationship Id="rId4" Type="http://schemas.openxmlformats.org/officeDocument/2006/relationships/hyperlink" Target="http://translate.googleusercontent.com/translate_c?depth=1&amp;hl=fr&amp;prev=search&amp;rurl=translate.google.fr&amp;sl=en&amp;u=http://en.wikipedia.org/wiki/Endangered_species&amp;usg=ALkJrhi5ceP0ooY9y-vqlFhYsYAJjBLkMA" TargetMode="External"/><Relationship Id="rId9" Type="http://schemas.openxmlformats.org/officeDocument/2006/relationships/hyperlink" Target="http://www.prota4u.org/protav8.asp?g=psk&amp;p=Dalbergia+davidii+Bosser+&amp;+R.Rabe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rota4u.org/protav8.asp?g=psk&amp;p=Dalbergia+davidii+Bosser+&amp;+R.Rabev" TargetMode="External"/><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hyperlink" Target="http://benjamin.lisan.free.fr/projetsreforestation/Fiche-presentation-Dalbergia-baronii.pdf" TargetMode="External"/><Relationship Id="rId3" Type="http://schemas.openxmlformats.org/officeDocument/2006/relationships/image" Target="../media/image35.jpg"/><Relationship Id="rId7" Type="http://schemas.openxmlformats.org/officeDocument/2006/relationships/hyperlink" Target="http://www.iucnredlist.org/details/33955/0" TargetMode="External"/><Relationship Id="rId2" Type="http://schemas.openxmlformats.org/officeDocument/2006/relationships/hyperlink" Target="http://www.tropicos.org/" TargetMode="External"/><Relationship Id="rId1" Type="http://schemas.openxmlformats.org/officeDocument/2006/relationships/slideLayout" Target="../slideLayouts/slideLayout7.xml"/><Relationship Id="rId6" Type="http://schemas.openxmlformats.org/officeDocument/2006/relationships/hyperlink" Target="http://www.imra-ratsimamanga.org/autre_dalbergia.htm" TargetMode="External"/><Relationship Id="rId11" Type="http://schemas.openxmlformats.org/officeDocument/2006/relationships/image" Target="../media/image26.jpeg"/><Relationship Id="rId5" Type="http://schemas.openxmlformats.org/officeDocument/2006/relationships/image" Target="../media/image37.jpg"/><Relationship Id="rId10" Type="http://schemas.openxmlformats.org/officeDocument/2006/relationships/image" Target="../media/image38.jpg"/><Relationship Id="rId4" Type="http://schemas.openxmlformats.org/officeDocument/2006/relationships/image" Target="../media/image36.jpg"/><Relationship Id="rId9" Type="http://schemas.openxmlformats.org/officeDocument/2006/relationships/hyperlink" Target="http://database.prota.org/dbtw-wpd/exec/dbtwpub.dll?AC=QBE_QUERY&amp;BU=http://database.prota.org/recherche.htm&amp;TN=PROTAB~1&amp;QB0=AND&amp;QF0=Species+Code&amp;QI0=Dalbergia+baronii&amp;RF=AfficherWeb"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hyperlink" Target="http://www.favini.com/madagascar/en/the_programme.html" TargetMode="External"/><Relationship Id="rId3" Type="http://schemas.openxmlformats.org/officeDocument/2006/relationships/image" Target="../media/image26.jpeg"/><Relationship Id="rId7" Type="http://schemas.openxmlformats.org/officeDocument/2006/relationships/hyperlink" Target="http://hovisguitars.blogspot.fr/2010_12_01_archive.html" TargetMode="External"/><Relationship Id="rId12" Type="http://schemas.openxmlformats.org/officeDocument/2006/relationships/image" Target="../media/image45.jpeg"/><Relationship Id="rId17" Type="http://schemas.openxmlformats.org/officeDocument/2006/relationships/hyperlink" Target="http://www.fragrantica.de/Duftnoten/Texas-Rosenholz-38.html" TargetMode="External"/><Relationship Id="rId2" Type="http://schemas.openxmlformats.org/officeDocument/2006/relationships/image" Target="../media/image39.jpeg"/><Relationship Id="rId16"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hyperlink" Target="http://www.hobbithouseinc.com/personal/woodpics/rosewood,%20madagascar.htm" TargetMode="External"/><Relationship Id="rId5" Type="http://schemas.openxmlformats.org/officeDocument/2006/relationships/image" Target="../media/image41.jpeg"/><Relationship Id="rId15" Type="http://schemas.openxmlformats.org/officeDocument/2006/relationships/hyperlink" Target="http://www.bee-paysage.fr/biblioplantes-fiche-plante.php?nomtaxon=Dalbergia%20baronii" TargetMode="External"/><Relationship Id="rId10" Type="http://schemas.openxmlformats.org/officeDocument/2006/relationships/image" Target="../media/image44.jpeg"/><Relationship Id="rId4" Type="http://schemas.openxmlformats.org/officeDocument/2006/relationships/image" Target="../media/image40.jpeg"/><Relationship Id="rId9" Type="http://schemas.openxmlformats.org/officeDocument/2006/relationships/hyperlink" Target="http://www.coleyguitars.co.uk/materials.html" TargetMode="External"/><Relationship Id="rId14" Type="http://schemas.openxmlformats.org/officeDocument/2006/relationships/image" Target="../media/image46.jpeg"/></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iucnredlist.org/details/38189/0" TargetMode="External"/><Relationship Id="rId7" Type="http://schemas.openxmlformats.org/officeDocument/2006/relationships/image" Target="../media/image48.png"/><Relationship Id="rId2" Type="http://schemas.openxmlformats.org/officeDocument/2006/relationships/hyperlink" Target="http://www.iucnredlist.org/static/categories_criteria_3_1" TargetMode="External"/><Relationship Id="rId1" Type="http://schemas.openxmlformats.org/officeDocument/2006/relationships/slideLayout" Target="../slideLayouts/slideLayout7.xml"/><Relationship Id="rId6" Type="http://schemas.openxmlformats.org/officeDocument/2006/relationships/hyperlink" Target="http://database.prota.org/dbtw-wpd/exec/dbtwpub.dll?ac=qbe_query&amp;bu=http://database.prota.org/recherche.htm&amp;tn=protab~1&amp;qb0=and&amp;qf0=Species+Code&amp;qi0=Dalbergia+chapelieri&amp;rf=AfficherWeb" TargetMode="External"/><Relationship Id="rId5" Type="http://schemas.openxmlformats.org/officeDocument/2006/relationships/hyperlink" Target="http://en.wikipedia.org/wiki/Dalbergia_chapelieri" TargetMode="External"/><Relationship Id="rId4" Type="http://schemas.openxmlformats.org/officeDocument/2006/relationships/hyperlink" Target="http://database.prota.org/PROTAhtml/Dalbergia%20chapelieri_En.htm" TargetMode="External"/><Relationship Id="rId9" Type="http://schemas.openxmlformats.org/officeDocument/2006/relationships/hyperlink" Target="http://science.mnhn.fr/institution/mnhn/collection/p/item/p00060209?lang=fr_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database.prota.org/PROTAhtml/Dalbergia%20louvelii_En.htm" TargetMode="Externa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www.midi-madagasikara.mg/economie/2014/12/24/trafics-de-bois-de-rose-un-embarquement-en-grande-quantite-mananara/"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s://www.flickr.com/photos/42244964@N03/3899499239" TargetMode="External"/><Relationship Id="rId4" Type="http://schemas.openxmlformats.org/officeDocument/2006/relationships/hyperlink" Target="https://www.flickr.com/photos/42244964@N03/"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hyperlink" Target="http://tropicos.org/Name/13022771?projectid=17" TargetMode="External"/><Relationship Id="rId7" Type="http://schemas.openxmlformats.org/officeDocument/2006/relationships/hyperlink" Target="http://www.greenreport.it/_archivio/index.php?lang=it&amp;page=default&amp;id=5239" TargetMode="External"/><Relationship Id="rId2" Type="http://schemas.openxmlformats.org/officeDocument/2006/relationships/hyperlink" Target="http://www.iucnredlist.org/details/38255/0" TargetMode="Externa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hyperlink" Target="http://www.imra-ratsimamanga.org/autre_dalbergia.htm" TargetMode="External"/><Relationship Id="rId4" Type="http://schemas.openxmlformats.org/officeDocument/2006/relationships/hyperlink" Target="http://benjamin.lisan.free.fr/projetsreforestation/Fiche-presentation-Dalbergia-maritima.pdf" TargetMode="External"/><Relationship Id="rId9" Type="http://schemas.openxmlformats.org/officeDocument/2006/relationships/image" Target="../media/image55.jpe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7.jpg"/><Relationship Id="rId7" Type="http://schemas.openxmlformats.org/officeDocument/2006/relationships/hyperlink" Target="http://www.arkive.org/dalbergia/dalbergia-monticola/" TargetMode="External"/><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hyperlink" Target="http://database.prota.org/dbtw-wpd/exec/dbtwpub.dll?AC=QBE_QUERY&amp;BU=http://database.prota.org/recherche.htm&amp;TN=PROTAB~1&amp;QB0=AND&amp;QF0=Species+Code&amp;QI0=Dalbergia+monticola&amp;RF=AfficherWeb" TargetMode="External"/><Relationship Id="rId5" Type="http://schemas.openxmlformats.org/officeDocument/2006/relationships/hyperlink" Target="http://benjamin.lisan.free.fr/projetsreforestation/Fiche-presentation-Dalbergia-monticola.pdf" TargetMode="External"/><Relationship Id="rId4" Type="http://schemas.openxmlformats.org/officeDocument/2006/relationships/image" Target="../media/image58.jpeg"/><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8" Type="http://schemas.openxmlformats.org/officeDocument/2006/relationships/hyperlink" Target="http://www.efloras.org/florataxon.aspx?flora_id=12&amp;taxon_id=250069259" TargetMode="External"/><Relationship Id="rId3" Type="http://schemas.openxmlformats.org/officeDocument/2006/relationships/hyperlink" Target="http://en.wikipedia.org/wiki/Habitat_loss" TargetMode="External"/><Relationship Id="rId7"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hyperlink" Target="http://www.iucnredlist.org/apps/redlist/details/38270/0" TargetMode="External"/><Relationship Id="rId4" Type="http://schemas.openxmlformats.org/officeDocument/2006/relationships/hyperlink" Target="http://www.iucnredlist.org/static/categories_criteria_2_3" TargetMode="External"/><Relationship Id="rId9" Type="http://schemas.openxmlformats.org/officeDocument/2006/relationships/hyperlink" Target="http://www.ildis.org/LegumeWeb?version~10.01&amp;LegumeWeb&amp;tno~20835&amp;genus~Dalbergia&amp;species~normandii#1"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7.jpg"/><Relationship Id="rId3" Type="http://schemas.openxmlformats.org/officeDocument/2006/relationships/hyperlink" Target="http://database.prota.org/PROTAhtml/Dalbergia%20greveana_Fr.htm" TargetMode="External"/><Relationship Id="rId7" Type="http://schemas.openxmlformats.org/officeDocument/2006/relationships/image" Target="../media/image66.jpg"/><Relationship Id="rId2" Type="http://schemas.openxmlformats.org/officeDocument/2006/relationships/hyperlink" Target="http://en.wikipedia.org/wiki/Louis_Antoine_Francois_Baillon" TargetMode="External"/><Relationship Id="rId1" Type="http://schemas.openxmlformats.org/officeDocument/2006/relationships/slideLayout" Target="../slideLayouts/slideLayout7.xml"/><Relationship Id="rId6" Type="http://schemas.openxmlformats.org/officeDocument/2006/relationships/hyperlink" Target="http://www.tropicos.org/" TargetMode="External"/><Relationship Id="rId5" Type="http://schemas.openxmlformats.org/officeDocument/2006/relationships/hyperlink" Target="http://www.af.nl/" TargetMode="External"/><Relationship Id="rId4" Type="http://schemas.openxmlformats.org/officeDocument/2006/relationships/image" Target="../media/image65.jpg"/><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8" Type="http://schemas.openxmlformats.org/officeDocument/2006/relationships/hyperlink" Target="http://science.mnhn.fr/institution/mnhn/collection/p/item/p00049288" TargetMode="External"/><Relationship Id="rId3" Type="http://schemas.openxmlformats.org/officeDocument/2006/relationships/hyperlink" Target="http://www.iucnredlist.org/details/38163/0" TargetMode="External"/><Relationship Id="rId7" Type="http://schemas.openxmlformats.org/officeDocument/2006/relationships/hyperlink" Target="http://science.mnhn.fr/all/list?recordedBy=Perrier%20de%20la%20B%C3%A2thie" TargetMode="External"/><Relationship Id="rId2" Type="http://schemas.openxmlformats.org/officeDocument/2006/relationships/hyperlink" Target="http://www.iucnredlist.org/static/categories_criteria_2_3" TargetMode="Externa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24.png"/><Relationship Id="rId4" Type="http://schemas.openxmlformats.org/officeDocument/2006/relationships/hyperlink" Target="http://en.wikipedia.org/wiki/Dalbergia_bathiei"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fr.wikipedia.org/wiki/Propith%C3%A8que_soyeux" TargetMode="External"/><Relationship Id="rId3" Type="http://schemas.openxmlformats.org/officeDocument/2006/relationships/image" Target="../media/image69.jpg"/><Relationship Id="rId7" Type="http://schemas.openxmlformats.org/officeDocument/2006/relationships/hyperlink" Target="http://fr.wikipedia.org/wiki/Parc_national_de_Marojejy" TargetMode="External"/><Relationship Id="rId2" Type="http://schemas.openxmlformats.org/officeDocument/2006/relationships/hyperlink" Target="http://fr.mongabay.com/news/2010/0131-100127-madagascar.html" TargetMode="External"/><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 Id="rId9" Type="http://schemas.openxmlformats.org/officeDocument/2006/relationships/image" Target="../media/image73.png"/></Relationships>
</file>

<file path=ppt/slides/_rels/slide27.xml.rels><?xml version="1.0" encoding="UTF-8" standalone="yes"?>
<Relationships xmlns="http://schemas.openxmlformats.org/package/2006/relationships"><Relationship Id="rId8" Type="http://schemas.openxmlformats.org/officeDocument/2006/relationships/hyperlink" Target="http://fr.wikipedia.org/wiki/Crise_politique_de_2009_%C3%A0_Madagascar" TargetMode="External"/><Relationship Id="rId13" Type="http://schemas.openxmlformats.org/officeDocument/2006/relationships/hyperlink" Target="http://fr.wikipedia.org/w/index.php?title=Aire_prot%C3%A9g%C3%A9e_de_Makira&amp;action=edit&amp;redlink=1" TargetMode="External"/><Relationship Id="rId18" Type="http://schemas.openxmlformats.org/officeDocument/2006/relationships/image" Target="../media/image75.jpg"/><Relationship Id="rId26" Type="http://schemas.openxmlformats.org/officeDocument/2006/relationships/image" Target="../media/image78.png"/><Relationship Id="rId3" Type="http://schemas.openxmlformats.org/officeDocument/2006/relationships/hyperlink" Target="http://fr.wikipedia.org/wiki/Dollar_am%C3%A9ricain" TargetMode="External"/><Relationship Id="rId21" Type="http://schemas.openxmlformats.org/officeDocument/2006/relationships/image" Target="../media/image77.jpg"/><Relationship Id="rId7" Type="http://schemas.openxmlformats.org/officeDocument/2006/relationships/hyperlink" Target="http://fr.wikipedia.org/wiki/Parc_national_de_Marojejy#cite_note-ERP11-30" TargetMode="External"/><Relationship Id="rId12" Type="http://schemas.openxmlformats.org/officeDocument/2006/relationships/hyperlink" Target="http://fr.wikipedia.org/wiki/Parc_national_de_Marojejy#cite_note-LOM657-69" TargetMode="External"/><Relationship Id="rId17" Type="http://schemas.openxmlformats.org/officeDocument/2006/relationships/image" Target="../media/image74.jpg"/><Relationship Id="rId25" Type="http://schemas.openxmlformats.org/officeDocument/2006/relationships/hyperlink" Target="http://travel.marojejy.com/marojejy.htm" TargetMode="External"/><Relationship Id="rId2" Type="http://schemas.openxmlformats.org/officeDocument/2006/relationships/hyperlink" Target="http://fr.wikipedia.org/wiki/Parc_national_de_Marojejy#cite_note-ERP12-41" TargetMode="External"/><Relationship Id="rId16" Type="http://schemas.openxmlformats.org/officeDocument/2006/relationships/hyperlink" Target="http://fr.wikipedia.org/wiki/Parc_national_de_Marojejy" TargetMode="External"/><Relationship Id="rId20" Type="http://schemas.openxmlformats.org/officeDocument/2006/relationships/image" Target="../media/image76.jpg"/><Relationship Id="rId1" Type="http://schemas.openxmlformats.org/officeDocument/2006/relationships/slideLayout" Target="../slideLayouts/slideLayout7.xml"/><Relationship Id="rId6" Type="http://schemas.openxmlformats.org/officeDocument/2006/relationships/hyperlink" Target="http://fr.wikipedia.org/wiki/Toamasina" TargetMode="External"/><Relationship Id="rId11" Type="http://schemas.openxmlformats.org/officeDocument/2006/relationships/hyperlink" Target="http://fr.wikipedia.org/wiki/Parc_national_de_Marojejy#cite_note-RL11-68" TargetMode="External"/><Relationship Id="rId24" Type="http://schemas.openxmlformats.org/officeDocument/2006/relationships/hyperlink" Target="http://www.iucnredlist.org/details/22708058/0" TargetMode="External"/><Relationship Id="rId5" Type="http://schemas.openxmlformats.org/officeDocument/2006/relationships/hyperlink" Target="http://fr.wikipedia.org/wiki/Voh%C3%A9mar" TargetMode="External"/><Relationship Id="rId15" Type="http://schemas.openxmlformats.org/officeDocument/2006/relationships/hyperlink" Target="http://fr.wikipedia.org/wiki/Parc_national_de_Marojejy#cite_note-RL32-71" TargetMode="External"/><Relationship Id="rId23" Type="http://schemas.openxmlformats.org/officeDocument/2006/relationships/hyperlink" Target="http://fr.wikipedia.org/wiki/Euryc%C3%A8re_de_Pr%C3%A9vost" TargetMode="External"/><Relationship Id="rId10" Type="http://schemas.openxmlformats.org/officeDocument/2006/relationships/hyperlink" Target="http://fr.wikipedia.org/wiki/Parc_national_de_Masoala" TargetMode="External"/><Relationship Id="rId19" Type="http://schemas.openxmlformats.org/officeDocument/2006/relationships/hyperlink" Target="http://en.wikipedia.org/wiki/Illegal_logging_in_Madagascar" TargetMode="External"/><Relationship Id="rId4" Type="http://schemas.openxmlformats.org/officeDocument/2006/relationships/hyperlink" Target="http://fr.wikipedia.org/wiki/Antalaha" TargetMode="External"/><Relationship Id="rId9" Type="http://schemas.openxmlformats.org/officeDocument/2006/relationships/hyperlink" Target="http://fr.wikipedia.org/wiki/Parc_national_de_Marojejy#cite_note-RL12-67" TargetMode="External"/><Relationship Id="rId14" Type="http://schemas.openxmlformats.org/officeDocument/2006/relationships/hyperlink" Target="http://fr.wikipedia.org/wiki/Parc_national_de_Marojejy#cite_note-70" TargetMode="External"/><Relationship Id="rId22" Type="http://schemas.openxmlformats.org/officeDocument/2006/relationships/hyperlink" Target="http://fr.wikipedia.org/wiki/Tchitrec_malgache" TargetMode="External"/><Relationship Id="rId27"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hyperlink" Target="http://fr.wikipedia.org/wiki/Parc_national_de_Masoala#cite_note-2" TargetMode="External"/><Relationship Id="rId13" Type="http://schemas.openxmlformats.org/officeDocument/2006/relationships/hyperlink" Target="http://fr.wikipedia.org/w/index.php?title=Dalbergia_maritima&amp;action=edit&amp;redlink=1" TargetMode="External"/><Relationship Id="rId18" Type="http://schemas.openxmlformats.org/officeDocument/2006/relationships/hyperlink" Target="http://fr.wikipedia.org/wiki/Parc_national_de_Masoala" TargetMode="External"/><Relationship Id="rId26" Type="http://schemas.openxmlformats.org/officeDocument/2006/relationships/hyperlink" Target="http://phronesisaical.blogspot.fr/2010_05_01_archive.html" TargetMode="External"/><Relationship Id="rId3" Type="http://schemas.openxmlformats.org/officeDocument/2006/relationships/hyperlink" Target="http://fr.wikipedia.org/wiki/Madagascar" TargetMode="External"/><Relationship Id="rId21" Type="http://schemas.openxmlformats.org/officeDocument/2006/relationships/image" Target="../media/image82.jpg"/><Relationship Id="rId7" Type="http://schemas.openxmlformats.org/officeDocument/2006/relationships/hyperlink" Target="http://fr.wikipedia.org/wiki/Lemuridae" TargetMode="External"/><Relationship Id="rId12" Type="http://schemas.openxmlformats.org/officeDocument/2006/relationships/hyperlink" Target="http://fr.wikipedia.org/wiki/Bois_de_rose" TargetMode="External"/><Relationship Id="rId17" Type="http://schemas.openxmlformats.org/officeDocument/2006/relationships/hyperlink" Target="http://fr.wikipedia.org/wiki/Parc_national_de_Masoala#cite_note-Trafic-6" TargetMode="External"/><Relationship Id="rId25" Type="http://schemas.openxmlformats.org/officeDocument/2006/relationships/hyperlink" Target="http://www.wildmadagascar.com/?N1_ID=175&amp;N2_ID=213" TargetMode="External"/><Relationship Id="rId2" Type="http://schemas.openxmlformats.org/officeDocument/2006/relationships/hyperlink" Target="http://fr.wikipedia.org/wiki/Parc_national_de_Masoala#cite_note-Cr.C3.A9ation-1" TargetMode="External"/><Relationship Id="rId16" Type="http://schemas.openxmlformats.org/officeDocument/2006/relationships/hyperlink" Target="http://fr.wikipedia.org/wiki/Parc_national_de_Masoala#cite_note-5" TargetMode="External"/><Relationship Id="rId20" Type="http://schemas.openxmlformats.org/officeDocument/2006/relationships/image" Target="../media/image81.jpg"/><Relationship Id="rId1" Type="http://schemas.openxmlformats.org/officeDocument/2006/relationships/slideLayout" Target="../slideLayouts/slideLayout7.xml"/><Relationship Id="rId6" Type="http://schemas.openxmlformats.org/officeDocument/2006/relationships/hyperlink" Target="http://fr.wikipedia.org/wiki/Patrimoine_naturel" TargetMode="External"/><Relationship Id="rId11" Type="http://schemas.openxmlformats.org/officeDocument/2006/relationships/hyperlink" Target="http://fr.wikipedia.org/wiki/Botaniste" TargetMode="External"/><Relationship Id="rId24" Type="http://schemas.openxmlformats.org/officeDocument/2006/relationships/image" Target="../media/image78.png"/><Relationship Id="rId5" Type="http://schemas.openxmlformats.org/officeDocument/2006/relationships/hyperlink" Target="http://fr.wikipedia.org/wiki/Presqu'%C3%AEle_de_Masoala" TargetMode="External"/><Relationship Id="rId15" Type="http://schemas.openxmlformats.org/officeDocument/2006/relationships/hyperlink" Target="http://fr.wikipedia.org/wiki/%C3%89b%C3%A8ne" TargetMode="External"/><Relationship Id="rId23" Type="http://schemas.openxmlformats.org/officeDocument/2006/relationships/image" Target="../media/image83.jpg"/><Relationship Id="rId28" Type="http://schemas.openxmlformats.org/officeDocument/2006/relationships/hyperlink" Target="http://www.independent.ie/lifestyle/health/ever-wanted-to-29826789.html" TargetMode="External"/><Relationship Id="rId10" Type="http://schemas.openxmlformats.org/officeDocument/2006/relationships/hyperlink" Target="http://fr.wikipedia.org/wiki/Parc_national_de_Masoala#cite_note-3" TargetMode="External"/><Relationship Id="rId19" Type="http://schemas.openxmlformats.org/officeDocument/2006/relationships/image" Target="../media/image80.jpg"/><Relationship Id="rId4" Type="http://schemas.openxmlformats.org/officeDocument/2006/relationships/hyperlink" Target="http://fr.wikipedia.org/wiki/Province_de_Diego-Suarez" TargetMode="External"/><Relationship Id="rId9" Type="http://schemas.openxmlformats.org/officeDocument/2006/relationships/hyperlink" Target="http://fr.wikipedia.org/wiki/For%C3%AAt_ombrophile" TargetMode="External"/><Relationship Id="rId14" Type="http://schemas.openxmlformats.org/officeDocument/2006/relationships/hyperlink" Target="http://fr.wikipedia.org/wiki/Parc_national_de_Masoala#cite_note-4" TargetMode="External"/><Relationship Id="rId22" Type="http://schemas.openxmlformats.org/officeDocument/2006/relationships/hyperlink" Target="http://fr.wikipedia.org/wiki/Uroplatus_fimbriatus" TargetMode="External"/><Relationship Id="rId27" Type="http://schemas.openxmlformats.org/officeDocument/2006/relationships/hyperlink" Target="http://www.madagascar-embassy.org/embassy/tourism.html"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fr.wikipedia.org/wiki/Parc_national_de_Masoala#cite_note-Trafic-6" TargetMode="External"/><Relationship Id="rId13" Type="http://schemas.openxmlformats.org/officeDocument/2006/relationships/hyperlink" Target="http://fr.wikipedia.org/wiki/Parc_national_de_Masoala#cite_note-10" TargetMode="External"/><Relationship Id="rId18" Type="http://schemas.openxmlformats.org/officeDocument/2006/relationships/hyperlink" Target="http://fr.wikipedia.org/wiki/CITES" TargetMode="External"/><Relationship Id="rId3" Type="http://schemas.openxmlformats.org/officeDocument/2006/relationships/image" Target="../media/image85.jpg"/><Relationship Id="rId7" Type="http://schemas.openxmlformats.org/officeDocument/2006/relationships/hyperlink" Target="http://fr.wikipedia.org/wiki/Int%C3%A9grit%C3%A9_%C3%A9copaysag%C3%A8re" TargetMode="External"/><Relationship Id="rId12" Type="http://schemas.openxmlformats.org/officeDocument/2006/relationships/hyperlink" Target="http://fr.wikipedia.org/wiki/Zoo_de_Zurich" TargetMode="External"/><Relationship Id="rId17" Type="http://schemas.openxmlformats.org/officeDocument/2006/relationships/hyperlink" Target="http://fr.wikipedia.org/wiki/Parc_national_de_Masoala#cite_note-Trafic2003-14" TargetMode="External"/><Relationship Id="rId2" Type="http://schemas.openxmlformats.org/officeDocument/2006/relationships/image" Target="../media/image84.png"/><Relationship Id="rId16" Type="http://schemas.openxmlformats.org/officeDocument/2006/relationships/hyperlink" Target="http://fr.wikipedia.org/wiki/Parc_national_de_Masoala" TargetMode="External"/><Relationship Id="rId1" Type="http://schemas.openxmlformats.org/officeDocument/2006/relationships/slideLayout" Target="../slideLayouts/slideLayout7.xml"/><Relationship Id="rId6" Type="http://schemas.openxmlformats.org/officeDocument/2006/relationships/hyperlink" Target="http://fr.wikipedia.org/wiki/%C3%89cotone" TargetMode="External"/><Relationship Id="rId11" Type="http://schemas.openxmlformats.org/officeDocument/2006/relationships/hyperlink" Target="http://fr.wikipedia.org/wiki/Parc_national_de_Masoala#cite_note-9" TargetMode="External"/><Relationship Id="rId5" Type="http://schemas.openxmlformats.org/officeDocument/2006/relationships/hyperlink" Target="http://fr.wikipedia.org/wiki/Embrun_marin" TargetMode="External"/><Relationship Id="rId15" Type="http://schemas.openxmlformats.org/officeDocument/2006/relationships/hyperlink" Target="http://fr.wikipedia.org/wiki/Banque_mondiale" TargetMode="External"/><Relationship Id="rId10" Type="http://schemas.openxmlformats.org/officeDocument/2006/relationships/hyperlink" Target="http://fr.wikipedia.org/wiki/Parc_national_de_Masoala#cite_note-8" TargetMode="External"/><Relationship Id="rId19" Type="http://schemas.openxmlformats.org/officeDocument/2006/relationships/hyperlink" Target="http://www.panoramio.com/photo/715622" TargetMode="External"/><Relationship Id="rId4" Type="http://schemas.openxmlformats.org/officeDocument/2006/relationships/image" Target="../media/image86.jpg"/><Relationship Id="rId9" Type="http://schemas.openxmlformats.org/officeDocument/2006/relationships/hyperlink" Target="http://fr.wikipedia.org/wiki/Parc_national_de_Masoala#cite_note-7" TargetMode="External"/><Relationship Id="rId14" Type="http://schemas.openxmlformats.org/officeDocument/2006/relationships/hyperlink" Target="http://fr.wikipedia.org/wiki/Viande_de_brouss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cmparis.wordpress.com/bois-de-rose-les-noms-des-millionaires/" TargetMode="External"/><Relationship Id="rId7" Type="http://schemas.openxmlformats.org/officeDocument/2006/relationships/hyperlink" Target="http://do415.com/events/2014/7/19/wake-up-madagascar-2-feat-jaojoby-rajery-razia-saramba-charles-kely"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hyperlink" Target="http://www.madagascar-tribune.com/L-enquete-sur-le-trafic-de-bois-de,14582.html"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hyperlink" Target="http://translate.googleusercontent.com/translate_c?depth=1&amp;hl=fr&amp;prev=search&amp;rurl=translate.google.fr&amp;sl=en&amp;u=http://en.wikipedia.org/wiki/Makira_Natural_Park&amp;usg=ALkJrhiCQYkWNHk62q5NoiJuPyDi1XpAqg#cite_note-1" TargetMode="External"/><Relationship Id="rId7" Type="http://schemas.openxmlformats.org/officeDocument/2006/relationships/image" Target="../media/image87.jpeg"/><Relationship Id="rId2" Type="http://schemas.openxmlformats.org/officeDocument/2006/relationships/hyperlink" Target="http://actualite.housseniawriting.com/madagascar/2015/02/23/morabe-ny-saribao-une-tonne-de-co2-pour-10-dollars-pour-le-parc-naturel-de-makira/2085/" TargetMode="External"/><Relationship Id="rId1" Type="http://schemas.openxmlformats.org/officeDocument/2006/relationships/slideLayout" Target="../slideLayouts/slideLayout7.xml"/><Relationship Id="rId6" Type="http://schemas.openxmlformats.org/officeDocument/2006/relationships/hyperlink" Target="http://www.iol.co.za/dailynews/opinion/rot-in-the-rosewood-trade-1.1440811" TargetMode="External"/><Relationship Id="rId5" Type="http://schemas.openxmlformats.org/officeDocument/2006/relationships/hyperlink" Target="http://www.madagascarbiodiversityfund.org/fr/beneficiaires/parc-naturel-de-makira" TargetMode="External"/><Relationship Id="rId10" Type="http://schemas.openxmlformats.org/officeDocument/2006/relationships/image" Target="../media/image90.jpeg"/><Relationship Id="rId4" Type="http://schemas.openxmlformats.org/officeDocument/2006/relationships/hyperlink" Target="http://en.wikipedia.org/wiki/Makira_Natural_Park" TargetMode="External"/><Relationship Id="rId9" Type="http://schemas.openxmlformats.org/officeDocument/2006/relationships/image" Target="../media/image89.jpeg"/></Relationships>
</file>

<file path=ppt/slides/_rels/slide31.xml.rels><?xml version="1.0" encoding="UTF-8" standalone="yes"?>
<Relationships xmlns="http://schemas.openxmlformats.org/package/2006/relationships"><Relationship Id="rId3" Type="http://schemas.openxmlformats.org/officeDocument/2006/relationships/hyperlink" Target="http://www.academia.edu/2888223/Precious_trees_pay_off-but_who_pays" TargetMode="External"/><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fr.wikipedia.org/wiki/Parc_national_de_Marojejy#cite_note-ERP12-41" TargetMode="External"/><Relationship Id="rId13" Type="http://schemas.openxmlformats.org/officeDocument/2006/relationships/image" Target="../media/image92.jpg"/><Relationship Id="rId18" Type="http://schemas.openxmlformats.org/officeDocument/2006/relationships/hyperlink" Target="http://www.marojejy.com/Diapo/Flore%20-%20Flora/slides/Vine.html" TargetMode="External"/><Relationship Id="rId3" Type="http://schemas.openxmlformats.org/officeDocument/2006/relationships/hyperlink" Target="http://fr.wikipedia.org/wiki/Perturbation_%C3%A9cologique" TargetMode="External"/><Relationship Id="rId7" Type="http://schemas.openxmlformats.org/officeDocument/2006/relationships/hyperlink" Target="http://fr.wikipedia.org/wiki/Parc_national_de_Marojejy#cite_note-RL13-65" TargetMode="External"/><Relationship Id="rId12" Type="http://schemas.openxmlformats.org/officeDocument/2006/relationships/hyperlink" Target="http://fr.wikipedia.org/wiki/Dombeya_wallichii" TargetMode="External"/><Relationship Id="rId17" Type="http://schemas.openxmlformats.org/officeDocument/2006/relationships/hyperlink" Target="http://savaguillaumeetroselyne.eklablog.com/flore-du-marojejy-a112790660" TargetMode="External"/><Relationship Id="rId2" Type="http://schemas.openxmlformats.org/officeDocument/2006/relationships/hyperlink" Target="http://fr.wikipedia.org/wiki/Esp%C3%A8ce_invasive" TargetMode="External"/><Relationship Id="rId16" Type="http://schemas.openxmlformats.org/officeDocument/2006/relationships/image" Target="../media/image95.jpg"/><Relationship Id="rId1" Type="http://schemas.openxmlformats.org/officeDocument/2006/relationships/slideLayout" Target="../slideLayouts/slideLayout7.xml"/><Relationship Id="rId6" Type="http://schemas.openxmlformats.org/officeDocument/2006/relationships/hyperlink" Target="http://fr.wikipedia.org/wiki/Dombeya" TargetMode="External"/><Relationship Id="rId11" Type="http://schemas.openxmlformats.org/officeDocument/2006/relationships/hyperlink" Target="http://fr.wikipedia.org/wiki/Parc_national_de_Marojejy" TargetMode="External"/><Relationship Id="rId5" Type="http://schemas.openxmlformats.org/officeDocument/2006/relationships/hyperlink" Target="http://fr.wikipedia.org/wiki/Parc_national_de_Marojejy#cite_note-ERP11-30" TargetMode="External"/><Relationship Id="rId15" Type="http://schemas.openxmlformats.org/officeDocument/2006/relationships/image" Target="../media/image94.jpg"/><Relationship Id="rId10" Type="http://schemas.openxmlformats.org/officeDocument/2006/relationships/hyperlink" Target="http://fr.wikipedia.org/wiki/Parc_national_de_Marojejy#cite_note-RL20-66" TargetMode="External"/><Relationship Id="rId19" Type="http://schemas.openxmlformats.org/officeDocument/2006/relationships/hyperlink" Target="http://www.marojejy.com/Diapo/Flore%20-%20Flora/slides/Fleur04.html" TargetMode="External"/><Relationship Id="rId4" Type="http://schemas.openxmlformats.org/officeDocument/2006/relationships/hyperlink" Target="http://fr.wikipedia.org/wiki/Diversit%C3%A9_g%C3%A9n%C3%A9tique" TargetMode="External"/><Relationship Id="rId9" Type="http://schemas.openxmlformats.org/officeDocument/2006/relationships/hyperlink" Target="http://fr.wikipedia.org/wiki/Liane_(plante)" TargetMode="External"/><Relationship Id="rId14" Type="http://schemas.openxmlformats.org/officeDocument/2006/relationships/image" Target="../media/image93.jpg"/></Relationships>
</file>

<file path=ppt/slides/_rels/slide33.xml.rels><?xml version="1.0" encoding="UTF-8" standalone="yes"?>
<Relationships xmlns="http://schemas.openxmlformats.org/package/2006/relationships"><Relationship Id="rId8" Type="http://schemas.openxmlformats.org/officeDocument/2006/relationships/hyperlink" Target="http://www.terresacree.org/actualites/1643?page=636&amp;filtre=date" TargetMode="External"/><Relationship Id="rId3" Type="http://schemas.openxmlformats.org/officeDocument/2006/relationships/hyperlink" Target="http://www.lemonde.fr/planete/visuel/2015/01/24/ecocide-episode-1-le-bois-qui-saigne_4527270_3244.html" TargetMode="External"/><Relationship Id="rId7" Type="http://schemas.openxmlformats.org/officeDocument/2006/relationships/image" Target="../media/image98.jpg"/><Relationship Id="rId2" Type="http://schemas.openxmlformats.org/officeDocument/2006/relationships/hyperlink" Target="http://www.iucnredlist.org/details/38189/0" TargetMode="External"/><Relationship Id="rId1" Type="http://schemas.openxmlformats.org/officeDocument/2006/relationships/slideLayout" Target="../slideLayouts/slideLayout7.xml"/><Relationship Id="rId6" Type="http://schemas.openxmlformats.org/officeDocument/2006/relationships/hyperlink" Target="http://en.wikipedia.org/wiki/Illegal_logging_in_Madagascar" TargetMode="External"/><Relationship Id="rId5" Type="http://schemas.openxmlformats.org/officeDocument/2006/relationships/image" Target="../media/image97.jpeg"/><Relationship Id="rId4" Type="http://schemas.openxmlformats.org/officeDocument/2006/relationships/image" Target="../media/image96.jpeg"/><Relationship Id="rId9" Type="http://schemas.openxmlformats.org/officeDocument/2006/relationships/image" Target="../media/image99.jpg"/></Relationships>
</file>

<file path=ppt/slides/_rels/slide34.xml.rels><?xml version="1.0" encoding="UTF-8" standalone="yes"?>
<Relationships xmlns="http://schemas.openxmlformats.org/package/2006/relationships"><Relationship Id="rId8" Type="http://schemas.openxmlformats.org/officeDocument/2006/relationships/hyperlink" Target="http://fr.wikipedia.org/wiki/Parc_national_de_Marojejy#cite_note-18" TargetMode="External"/><Relationship Id="rId13" Type="http://schemas.openxmlformats.org/officeDocument/2006/relationships/image" Target="../media/image103.jpg"/><Relationship Id="rId3" Type="http://schemas.openxmlformats.org/officeDocument/2006/relationships/hyperlink" Target="http://fr.wikipedia.org/wiki/Parc_national_de_Marojejy#cite_note-ERP16-72" TargetMode="External"/><Relationship Id="rId7" Type="http://schemas.openxmlformats.org/officeDocument/2006/relationships/hyperlink" Target="http://fr.wikipedia.org/wiki/Euro" TargetMode="External"/><Relationship Id="rId12" Type="http://schemas.openxmlformats.org/officeDocument/2006/relationships/image" Target="../media/image102.jpg"/><Relationship Id="rId17" Type="http://schemas.openxmlformats.org/officeDocument/2006/relationships/hyperlink" Target="http://mydago.com/2010/10/communique-de-ia-et-global-witness-sur-le-trafic-de-bois-de-rose-a-madagascar/" TargetMode="External"/><Relationship Id="rId2" Type="http://schemas.openxmlformats.org/officeDocument/2006/relationships/hyperlink" Target="http://fr.wikipedia.org/wiki/Parc_national_de_Marojejy#cite_note-RL11-68" TargetMode="External"/><Relationship Id="rId16" Type="http://schemas.openxmlformats.org/officeDocument/2006/relationships/hyperlink" Target="http://www.madaplus.info/Madagascar-trafic-de-bois-de-rose_a6299.html" TargetMode="External"/><Relationship Id="rId1" Type="http://schemas.openxmlformats.org/officeDocument/2006/relationships/slideLayout" Target="../slideLayouts/slideLayout7.xml"/><Relationship Id="rId6" Type="http://schemas.openxmlformats.org/officeDocument/2006/relationships/hyperlink" Target="http://fr.wikipedia.org/wiki/Franc_malgache" TargetMode="External"/><Relationship Id="rId11" Type="http://schemas.openxmlformats.org/officeDocument/2006/relationships/image" Target="../media/image101.jpg"/><Relationship Id="rId5" Type="http://schemas.openxmlformats.org/officeDocument/2006/relationships/hyperlink" Target="http://fr.wikipedia.org/wiki/Parc_national_de_Marojejy#cite_note-ERP15-73" TargetMode="External"/><Relationship Id="rId15" Type="http://schemas.openxmlformats.org/officeDocument/2006/relationships/hyperlink" Target="http://www.lepoint.fr/actualites/2009-11-30/le-pillage-du-bois-de-rose-a-madagascar/914/2/1418/0/" TargetMode="External"/><Relationship Id="rId10" Type="http://schemas.openxmlformats.org/officeDocument/2006/relationships/image" Target="../media/image100.jpg"/><Relationship Id="rId4" Type="http://schemas.openxmlformats.org/officeDocument/2006/relationships/hyperlink" Target="http://fr.wikipedia.org/wiki/Convention_sur_le_commerce_international_des_esp%C3%A8ces_de_faune_et_de_flore_sauvages_menac%C3%A9es_d'extinction" TargetMode="External"/><Relationship Id="rId9" Type="http://schemas.openxmlformats.org/officeDocument/2006/relationships/hyperlink" Target="http://fr.wikipedia.org/wiki/Parc_national_de_Marojejy" TargetMode="External"/><Relationship Id="rId14" Type="http://schemas.openxmlformats.org/officeDocument/2006/relationships/hyperlink" Target="http://www.pressafrik.com/Nouvelle-affaire-de-trafic-de-bois-de-rose-a-Madagascar_a95194.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7.xml"/><Relationship Id="rId6" Type="http://schemas.openxmlformats.org/officeDocument/2006/relationships/image" Target="../media/image108.jpg"/><Relationship Id="rId5" Type="http://schemas.openxmlformats.org/officeDocument/2006/relationships/image" Target="../media/image107.jpg"/><Relationship Id="rId4" Type="http://schemas.openxmlformats.org/officeDocument/2006/relationships/image" Target="../media/image106.jpg"/></Relationships>
</file>

<file path=ppt/slides/_rels/slide36.xml.rels><?xml version="1.0" encoding="UTF-8" standalone="yes"?>
<Relationships xmlns="http://schemas.openxmlformats.org/package/2006/relationships"><Relationship Id="rId8" Type="http://schemas.openxmlformats.org/officeDocument/2006/relationships/image" Target="../media/image113.jpg"/><Relationship Id="rId13" Type="http://schemas.openxmlformats.org/officeDocument/2006/relationships/hyperlink" Target="http://www.madagascar-tribune.com/Personne-n-est-capable-d-arreter,20790.html" TargetMode="External"/><Relationship Id="rId3" Type="http://schemas.openxmlformats.org/officeDocument/2006/relationships/image" Target="../media/image109.jpg"/><Relationship Id="rId7" Type="http://schemas.openxmlformats.org/officeDocument/2006/relationships/image" Target="../media/image112.jpg"/><Relationship Id="rId12" Type="http://schemas.openxmlformats.org/officeDocument/2006/relationships/hyperlink" Target="http://www.lexpressmada.com/blog/actualites/blanchiment-de-bois-de-rose-un-richissime-metis-chinois-dans-le-collimateur-22595" TargetMode="External"/><Relationship Id="rId2" Type="http://schemas.openxmlformats.org/officeDocument/2006/relationships/hyperlink" Target="http://www.tananews.com/2013/10/bois-rose-detournes-au-moins-594-milliards-dariary-encaisses-les-trafiquants/" TargetMode="External"/><Relationship Id="rId1" Type="http://schemas.openxmlformats.org/officeDocument/2006/relationships/slideLayout" Target="../slideLayouts/slideLayout7.xml"/><Relationship Id="rId6" Type="http://schemas.openxmlformats.org/officeDocument/2006/relationships/image" Target="../media/image111.jpg"/><Relationship Id="rId11" Type="http://schemas.openxmlformats.org/officeDocument/2006/relationships/image" Target="../media/image116.jpeg"/><Relationship Id="rId5" Type="http://schemas.openxmlformats.org/officeDocument/2006/relationships/hyperlink" Target="http://www.tananews.com/2010/11/trafic-du-bois-de-rose-une-compagnie-internationale-comme-couverture" TargetMode="External"/><Relationship Id="rId15" Type="http://schemas.openxmlformats.org/officeDocument/2006/relationships/hyperlink" Target="http://www.linfo.re/ocean-indien/madagascar/madagascar-un-bateau-de-l-ue-exploite-par-des-trafiquants" TargetMode="External"/><Relationship Id="rId10" Type="http://schemas.openxmlformats.org/officeDocument/2006/relationships/image" Target="../media/image115.jpg"/><Relationship Id="rId4" Type="http://schemas.openxmlformats.org/officeDocument/2006/relationships/image" Target="../media/image110.jpg"/><Relationship Id="rId9" Type="http://schemas.openxmlformats.org/officeDocument/2006/relationships/image" Target="../media/image114.jpg"/><Relationship Id="rId14" Type="http://schemas.openxmlformats.org/officeDocument/2006/relationships/hyperlink" Target="http://www.moov.mg/actualiteNationale.php?articleId=83251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hyperlink" Target="http://fr.wikipedia.org/wiki/Toamasina" TargetMode="External"/><Relationship Id="rId1" Type="http://schemas.openxmlformats.org/officeDocument/2006/relationships/slideLayout" Target="../slideLayouts/slideLayout7.xml"/><Relationship Id="rId5" Type="http://schemas.openxmlformats.org/officeDocument/2006/relationships/hyperlink" Target="http://fr.mongabay.com/news/2010/0131-100127-madagascar.html" TargetMode="External"/><Relationship Id="rId4" Type="http://schemas.openxmlformats.org/officeDocument/2006/relationships/image" Target="../media/image118.jpg"/></Relationships>
</file>

<file path=ppt/slides/_rels/slide38.xml.rels><?xml version="1.0" encoding="UTF-8" standalone="yes"?>
<Relationships xmlns="http://schemas.openxmlformats.org/package/2006/relationships"><Relationship Id="rId8" Type="http://schemas.openxmlformats.org/officeDocument/2006/relationships/hyperlink" Target="http://www.lexpressmada.com/blog/actualites/quatre-gros-porteurs-chargent-du-bois-de-rose-16378" TargetMode="External"/><Relationship Id="rId13" Type="http://schemas.openxmlformats.org/officeDocument/2006/relationships/image" Target="../media/image124.jpg"/><Relationship Id="rId18" Type="http://schemas.openxmlformats.org/officeDocument/2006/relationships/image" Target="../media/image127.jpg"/><Relationship Id="rId3" Type="http://schemas.openxmlformats.org/officeDocument/2006/relationships/image" Target="../media/image119.jpg"/><Relationship Id="rId7" Type="http://schemas.openxmlformats.org/officeDocument/2006/relationships/image" Target="../media/image121.jpg"/><Relationship Id="rId12" Type="http://schemas.openxmlformats.org/officeDocument/2006/relationships/hyperlink" Target="http://www.sea-seek.com/?geo=3213" TargetMode="External"/><Relationship Id="rId17" Type="http://schemas.openxmlformats.org/officeDocument/2006/relationships/image" Target="../media/image126.jpg"/><Relationship Id="rId2" Type="http://schemas.openxmlformats.org/officeDocument/2006/relationships/hyperlink" Target="http://www.sea-seek.com/?geo=3217" TargetMode="External"/><Relationship Id="rId16" Type="http://schemas.openxmlformats.org/officeDocument/2006/relationships/hyperlink" Target="http://en.wikipedia.org/wiki/Illegal_logging_in_Madagascar" TargetMode="External"/><Relationship Id="rId1" Type="http://schemas.openxmlformats.org/officeDocument/2006/relationships/slideLayout" Target="../slideLayouts/slideLayout7.xml"/><Relationship Id="rId6" Type="http://schemas.openxmlformats.org/officeDocument/2006/relationships/hyperlink" Target="https://mcmparis.wordpress.com/2014/05/28/saisie-record-de-bois-de-rose-malgache-au-port-de-mombassa-hier-27-mai-34-conteneurs-illegaux/" TargetMode="External"/><Relationship Id="rId11" Type="http://schemas.openxmlformats.org/officeDocument/2006/relationships/image" Target="../media/image123.jpg"/><Relationship Id="rId5" Type="http://schemas.openxmlformats.org/officeDocument/2006/relationships/image" Target="../media/image120.jpg"/><Relationship Id="rId15" Type="http://schemas.openxmlformats.org/officeDocument/2006/relationships/image" Target="../media/image125.jpg"/><Relationship Id="rId10" Type="http://schemas.openxmlformats.org/officeDocument/2006/relationships/hyperlink" Target="http://article.wn.com/view/2014/05/28/Rosewood_Kenya_seizes_illegal_Hong_Kongbound_cargo/" TargetMode="External"/><Relationship Id="rId19" Type="http://schemas.openxmlformats.org/officeDocument/2006/relationships/image" Target="../media/image128.jpg"/><Relationship Id="rId4" Type="http://schemas.openxmlformats.org/officeDocument/2006/relationships/hyperlink" Target="http://www.lexpressmada.com/blog/actualites/trafic-bois-de-rose-saisis-a-mombasa-11542" TargetMode="External"/><Relationship Id="rId9" Type="http://schemas.openxmlformats.org/officeDocument/2006/relationships/image" Target="../media/image122.jpg"/><Relationship Id="rId14" Type="http://schemas.openxmlformats.org/officeDocument/2006/relationships/hyperlink" Target="http://dubechot.perso.neuf.fr/Public/Madagascar/Madagascar-voyages-2.html"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fr.africatime.com/madagascar/articles/mananara-nord-tentative-dembarquement-de-bois-de-rose" TargetMode="External"/><Relationship Id="rId13" Type="http://schemas.openxmlformats.org/officeDocument/2006/relationships/hyperlink" Target="http://est-evasion.e-monsite.com/pages/nos-destinations/cinquieme-etape-depart-de-la-ville-de-mananara-nord-vers-maroantsetra-et-sixieme-etape-de-maroantsetra-a-masoala.html" TargetMode="External"/><Relationship Id="rId18" Type="http://schemas.openxmlformats.org/officeDocument/2006/relationships/image" Target="../media/image137.jpg"/><Relationship Id="rId3" Type="http://schemas.openxmlformats.org/officeDocument/2006/relationships/image" Target="../media/image129.jpg"/><Relationship Id="rId7" Type="http://schemas.openxmlformats.org/officeDocument/2006/relationships/image" Target="../media/image131.jpg"/><Relationship Id="rId12" Type="http://schemas.openxmlformats.org/officeDocument/2006/relationships/image" Target="../media/image134.jpg"/><Relationship Id="rId17" Type="http://schemas.openxmlformats.org/officeDocument/2006/relationships/hyperlink" Target="http://www.jphvidal.com/fr/portfolio-21953-0-200-malgaches.html" TargetMode="External"/><Relationship Id="rId2" Type="http://schemas.openxmlformats.org/officeDocument/2006/relationships/hyperlink" Target="http://www.lemonde.fr/planete/article/2015/01/24/bolabola-le-bois-qui-saigne_4562855_3244.html" TargetMode="External"/><Relationship Id="rId16" Type="http://schemas.openxmlformats.org/officeDocument/2006/relationships/image" Target="../media/image136.jpg"/><Relationship Id="rId1" Type="http://schemas.openxmlformats.org/officeDocument/2006/relationships/slideLayout" Target="../slideLayouts/slideLayout7.xml"/><Relationship Id="rId6" Type="http://schemas.openxmlformats.org/officeDocument/2006/relationships/hyperlink" Target="http://fr.africatime.com/articles/trafics-de-bois-de-rose-4-navires-embarquent-des-rondins-mananara" TargetMode="External"/><Relationship Id="rId11" Type="http://schemas.openxmlformats.org/officeDocument/2006/relationships/hyperlink" Target="http://mydago.com/2010/10/vaovaonny-ankolafo-telo-07102010/" TargetMode="External"/><Relationship Id="rId5" Type="http://schemas.openxmlformats.org/officeDocument/2006/relationships/hyperlink" Target="https://mcmparis.wordpress.com/2014/05/07/les-noms-des-millionaires-bois-de-rose/" TargetMode="External"/><Relationship Id="rId15" Type="http://schemas.openxmlformats.org/officeDocument/2006/relationships/image" Target="../media/image135.jpg"/><Relationship Id="rId10" Type="http://schemas.openxmlformats.org/officeDocument/2006/relationships/image" Target="../media/image133.jpg"/><Relationship Id="rId4" Type="http://schemas.openxmlformats.org/officeDocument/2006/relationships/image" Target="../media/image130.jpg"/><Relationship Id="rId9" Type="http://schemas.openxmlformats.org/officeDocument/2006/relationships/image" Target="../media/image132.jpg"/><Relationship Id="rId14" Type="http://schemas.openxmlformats.org/officeDocument/2006/relationships/hyperlink" Target="http://fr.mongabay.com/news/2010/0131-100127-madagascar.html"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Masoala_National_Park#cite_note-Rubel1-1" TargetMode="External"/><Relationship Id="rId13" Type="http://schemas.openxmlformats.org/officeDocument/2006/relationships/hyperlink" Target="http://vaovaogasy.blogspot.fr/2010/06/les-bois-de-rose-de-madagascar-encore.html" TargetMode="External"/><Relationship Id="rId3" Type="http://schemas.openxmlformats.org/officeDocument/2006/relationships/hyperlink" Target="http://en.wikipedia.org/wiki/Marojejy_National_Park" TargetMode="External"/><Relationship Id="rId7" Type="http://schemas.openxmlformats.org/officeDocument/2006/relationships/hyperlink" Target="http://en.wikipedia.org/wiki/Andohahela_National_Park" TargetMode="External"/><Relationship Id="rId12" Type="http://schemas.openxmlformats.org/officeDocument/2006/relationships/image" Target="../media/image10.jpg"/><Relationship Id="rId2" Type="http://schemas.openxmlformats.org/officeDocument/2006/relationships/hyperlink" Target="http://fr.wikipedia.org/wiki/Parc_national_de_Masoala" TargetMode="External"/><Relationship Id="rId16"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hyperlink" Target="http://en.wikipedia.org/wiki/Andringitra_National_Park" TargetMode="External"/><Relationship Id="rId11" Type="http://schemas.openxmlformats.org/officeDocument/2006/relationships/hyperlink" Target="http://observers.france24.com/fr/content/20140617-images-trafic-bois-rose-bat-son-plein-madagascar" TargetMode="External"/><Relationship Id="rId5" Type="http://schemas.openxmlformats.org/officeDocument/2006/relationships/hyperlink" Target="http://en.wikipedia.org/wiki/Ranomafana_National_Park" TargetMode="External"/><Relationship Id="rId15" Type="http://schemas.openxmlformats.org/officeDocument/2006/relationships/hyperlink" Target="http://en.wikipedia.org/wiki/Illegal_logging_in_Madagascar" TargetMode="External"/><Relationship Id="rId10" Type="http://schemas.openxmlformats.org/officeDocument/2006/relationships/hyperlink" Target="http://www.globalwitness.org/fr/nos-campagnes/environnement/madagascar" TargetMode="External"/><Relationship Id="rId4" Type="http://schemas.openxmlformats.org/officeDocument/2006/relationships/hyperlink" Target="http://en.wikipedia.org/wiki/Zahamena_National_Park" TargetMode="External"/><Relationship Id="rId9" Type="http://schemas.openxmlformats.org/officeDocument/2006/relationships/hyperlink" Target="http://www.tananews.com/2011/10/alexander-von-bismarck-enquete-en-foret-tropicale/" TargetMode="External"/><Relationship Id="rId14" Type="http://schemas.openxmlformats.org/officeDocument/2006/relationships/image" Target="../media/image11.jpg"/></Relationships>
</file>

<file path=ppt/slides/_rels/slide40.xml.rels><?xml version="1.0" encoding="UTF-8" standalone="yes"?>
<Relationships xmlns="http://schemas.openxmlformats.org/package/2006/relationships"><Relationship Id="rId8" Type="http://schemas.openxmlformats.org/officeDocument/2006/relationships/image" Target="../media/image144.jpg"/><Relationship Id="rId13" Type="http://schemas.openxmlformats.org/officeDocument/2006/relationships/hyperlink" Target="http://www.rosewoodfurniture.com/sitemap.html" TargetMode="External"/><Relationship Id="rId3" Type="http://schemas.openxmlformats.org/officeDocument/2006/relationships/image" Target="../media/image139.jpg"/><Relationship Id="rId7" Type="http://schemas.openxmlformats.org/officeDocument/2006/relationships/image" Target="../media/image143.jpg"/><Relationship Id="rId12" Type="http://schemas.openxmlformats.org/officeDocument/2006/relationships/hyperlink" Target="http://www.rosewoodfurniture.com/" TargetMode="External"/><Relationship Id="rId2" Type="http://schemas.openxmlformats.org/officeDocument/2006/relationships/image" Target="../media/image138.jpg"/><Relationship Id="rId16" Type="http://schemas.openxmlformats.org/officeDocument/2006/relationships/hyperlink" Target="http://www.i-china.org/news.asp?type=15&amp;id=1247" TargetMode="External"/><Relationship Id="rId1" Type="http://schemas.openxmlformats.org/officeDocument/2006/relationships/slideLayout" Target="../slideLayouts/slideLayout7.xml"/><Relationship Id="rId6" Type="http://schemas.openxmlformats.org/officeDocument/2006/relationships/image" Target="../media/image142.jpg"/><Relationship Id="rId11" Type="http://schemas.openxmlformats.org/officeDocument/2006/relationships/hyperlink" Target="http://www.vvg-vietnam.com/furniture_inlaid.htm" TargetMode="External"/><Relationship Id="rId5" Type="http://schemas.openxmlformats.org/officeDocument/2006/relationships/image" Target="../media/image141.jpg"/><Relationship Id="rId15" Type="http://schemas.openxmlformats.org/officeDocument/2006/relationships/hyperlink" Target="http://www.rosewoodfurniture.com/rw-dining10.html" TargetMode="External"/><Relationship Id="rId10" Type="http://schemas.openxmlformats.org/officeDocument/2006/relationships/hyperlink" Target="http://www.rosewoodfurniture.us/" TargetMode="External"/><Relationship Id="rId4" Type="http://schemas.openxmlformats.org/officeDocument/2006/relationships/image" Target="../media/image140.jpg"/><Relationship Id="rId9" Type="http://schemas.openxmlformats.org/officeDocument/2006/relationships/image" Target="../media/image145.jpg"/><Relationship Id="rId14" Type="http://schemas.openxmlformats.org/officeDocument/2006/relationships/hyperlink" Target="http://www.dachong.gov.cn/main/english/index.action"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sfrosewood.com/SF201C.html" TargetMode="External"/><Relationship Id="rId13" Type="http://schemas.openxmlformats.org/officeDocument/2006/relationships/hyperlink" Target="http://www.rosewoodfurniture.com/rw-misc.html" TargetMode="External"/><Relationship Id="rId18" Type="http://schemas.openxmlformats.org/officeDocument/2006/relationships/hyperlink" Target="http://www.treehugger.com/corporate-responsibility/chinese-luxury-wood-demand-driving-massive-madagascar-deforestation.html" TargetMode="External"/><Relationship Id="rId3" Type="http://schemas.openxmlformats.org/officeDocument/2006/relationships/image" Target="../media/image147.jpg"/><Relationship Id="rId7" Type="http://schemas.openxmlformats.org/officeDocument/2006/relationships/image" Target="../media/image149.jpg"/><Relationship Id="rId12" Type="http://schemas.openxmlformats.org/officeDocument/2006/relationships/image" Target="../media/image151.jpg"/><Relationship Id="rId17" Type="http://schemas.openxmlformats.org/officeDocument/2006/relationships/image" Target="../media/image153.jpg"/><Relationship Id="rId2" Type="http://schemas.openxmlformats.org/officeDocument/2006/relationships/image" Target="../media/image146.jpg"/><Relationship Id="rId16" Type="http://schemas.openxmlformats.org/officeDocument/2006/relationships/hyperlink" Target="http://www.planetaryecology.com/index.php?option=com_content&amp;view=article&amp;id=163:la-tete-a-l-envers&amp;catid=9&amp;Itemid=470" TargetMode="External"/><Relationship Id="rId1" Type="http://schemas.openxmlformats.org/officeDocument/2006/relationships/slideLayout" Target="../slideLayouts/slideLayout7.xml"/><Relationship Id="rId6" Type="http://schemas.openxmlformats.org/officeDocument/2006/relationships/hyperlink" Target="http://www.rosewoodfurniture.com/sitemap.html" TargetMode="External"/><Relationship Id="rId11" Type="http://schemas.openxmlformats.org/officeDocument/2006/relationships/hyperlink" Target="http://www.sfrosewood.com/SF603.html" TargetMode="External"/><Relationship Id="rId5" Type="http://schemas.openxmlformats.org/officeDocument/2006/relationships/hyperlink" Target="http://www.rosewoodfurniture.com/" TargetMode="External"/><Relationship Id="rId15" Type="http://schemas.openxmlformats.org/officeDocument/2006/relationships/image" Target="../media/image152.jpg"/><Relationship Id="rId10" Type="http://schemas.openxmlformats.org/officeDocument/2006/relationships/hyperlink" Target="http://www.i-china.org/news.asp?type=15&amp;id=1247" TargetMode="External"/><Relationship Id="rId4" Type="http://schemas.openxmlformats.org/officeDocument/2006/relationships/image" Target="../media/image148.jpg"/><Relationship Id="rId9" Type="http://schemas.openxmlformats.org/officeDocument/2006/relationships/image" Target="../media/image150.jpg"/><Relationship Id="rId14" Type="http://schemas.openxmlformats.org/officeDocument/2006/relationships/hyperlink" Target="http://www.sfrosewood.com/SF411.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lemonde.fr/planete/article/2015/01/24/bolabola-le-bois-qui-saigne_4562855_3244.html" TargetMode="External"/><Relationship Id="rId13" Type="http://schemas.openxmlformats.org/officeDocument/2006/relationships/hyperlink" Target="http://www.lemonde.fr/planete/visuel/2015/01/24/ecocide-episode-1-le-bois-qui-saigne_4527270_3244.html" TargetMode="External"/><Relationship Id="rId18" Type="http://schemas.openxmlformats.org/officeDocument/2006/relationships/image" Target="../media/image162.jpg"/><Relationship Id="rId3" Type="http://schemas.openxmlformats.org/officeDocument/2006/relationships/image" Target="../media/image155.jpg"/><Relationship Id="rId7" Type="http://schemas.openxmlformats.org/officeDocument/2006/relationships/image" Target="../media/image157.jpg"/><Relationship Id="rId12" Type="http://schemas.openxmlformats.org/officeDocument/2006/relationships/image" Target="../media/image159.jpg"/><Relationship Id="rId17" Type="http://schemas.openxmlformats.org/officeDocument/2006/relationships/image" Target="../media/image161.jpg"/><Relationship Id="rId2" Type="http://schemas.openxmlformats.org/officeDocument/2006/relationships/image" Target="../media/image154.jpg"/><Relationship Id="rId16" Type="http://schemas.openxmlformats.org/officeDocument/2006/relationships/hyperlink" Target="http://www.planetaryecology.com/index.php?option=com_content&amp;view=article&amp;id=163:la-tete-a-l-envers&amp;catid=9&amp;Itemid=470" TargetMode="External"/><Relationship Id="rId1" Type="http://schemas.openxmlformats.org/officeDocument/2006/relationships/slideLayout" Target="../slideLayouts/slideLayout7.xml"/><Relationship Id="rId6" Type="http://schemas.openxmlformats.org/officeDocument/2006/relationships/hyperlink" Target="http://www.rosewoodfurniture.com/195mop.html" TargetMode="External"/><Relationship Id="rId11" Type="http://schemas.openxmlformats.org/officeDocument/2006/relationships/image" Target="../media/image158.jpg"/><Relationship Id="rId5" Type="http://schemas.openxmlformats.org/officeDocument/2006/relationships/hyperlink" Target="http://fr.aliexpress.com/item/Carved-mahogany-furniture-miniature-model-Rosewood-glass-cabinet-antique-miniature-ornaments-decorations-home-decor/32248101757.html" TargetMode="External"/><Relationship Id="rId15" Type="http://schemas.openxmlformats.org/officeDocument/2006/relationships/hyperlink" Target="http://www.rosewoodfurniture.com/" TargetMode="External"/><Relationship Id="rId10" Type="http://schemas.openxmlformats.org/officeDocument/2006/relationships/hyperlink" Target="http://www.craam.mg/cms/article/66/652" TargetMode="External"/><Relationship Id="rId19" Type="http://schemas.openxmlformats.org/officeDocument/2006/relationships/hyperlink" Target="http://www.rosewoodfurniture.com/rw-misc.html" TargetMode="External"/><Relationship Id="rId4" Type="http://schemas.openxmlformats.org/officeDocument/2006/relationships/image" Target="../media/image156.jpg"/><Relationship Id="rId9" Type="http://schemas.openxmlformats.org/officeDocument/2006/relationships/hyperlink" Target="http://www.rosewoodfurniture.com/sitemap.html" TargetMode="External"/><Relationship Id="rId14" Type="http://schemas.openxmlformats.org/officeDocument/2006/relationships/image" Target="../media/image160.jpg"/></Relationships>
</file>

<file path=ppt/slides/_rels/slide43.xml.rels><?xml version="1.0" encoding="UTF-8" standalone="yes"?>
<Relationships xmlns="http://schemas.openxmlformats.org/package/2006/relationships"><Relationship Id="rId8" Type="http://schemas.openxmlformats.org/officeDocument/2006/relationships/hyperlink" Target="http://www.lemonde.fr/services/" TargetMode="External"/><Relationship Id="rId13" Type="http://schemas.openxmlformats.org/officeDocument/2006/relationships/hyperlink" Target="http://conjugaison.lemonde.fr/conjugaison/premier-groupe/alerter/" TargetMode="External"/><Relationship Id="rId18" Type="http://schemas.openxmlformats.org/officeDocument/2006/relationships/hyperlink" Target="http://conjugaison.lemonde.fr/conjugaison/premier-groupe/effrayer/" TargetMode="External"/><Relationship Id="rId3" Type="http://schemas.openxmlformats.org/officeDocument/2006/relationships/hyperlink" Target="http://www.lemonde.fr/madagascar/" TargetMode="External"/><Relationship Id="rId21" Type="http://schemas.openxmlformats.org/officeDocument/2006/relationships/hyperlink" Target="http://www.lemonde.fr/planete/article/2012/01/21/les-guitares-gibson-ont-trop-saigne-le-bois-malgache_1632729_3244.html" TargetMode="External"/><Relationship Id="rId7" Type="http://schemas.openxmlformats.org/officeDocument/2006/relationships/hyperlink" Target="http://conjugaison.lemonde.fr/conjugaison/premier-groupe/prouver/" TargetMode="External"/><Relationship Id="rId12" Type="http://schemas.openxmlformats.org/officeDocument/2006/relationships/hyperlink" Target="http://www.lemonde.fr/sujet/c6ad/grande-ile.html" TargetMode="External"/><Relationship Id="rId17" Type="http://schemas.openxmlformats.org/officeDocument/2006/relationships/hyperlink" Target="http://www.lemonde.fr/industrie/" TargetMode="External"/><Relationship Id="rId2" Type="http://schemas.openxmlformats.org/officeDocument/2006/relationships/hyperlink" Target="http://www.lemonde.fr/vous/" TargetMode="External"/><Relationship Id="rId16" Type="http://schemas.openxmlformats.org/officeDocument/2006/relationships/hyperlink" Target="http://www.lemonde.fr/bourse/forex-data-lite/gold-united-states-dollar/" TargetMode="External"/><Relationship Id="rId20" Type="http://schemas.openxmlformats.org/officeDocument/2006/relationships/hyperlink" Target="http://www.lemonde.fr/sujet/6322/san-diego.html" TargetMode="External"/><Relationship Id="rId1" Type="http://schemas.openxmlformats.org/officeDocument/2006/relationships/slideLayout" Target="../slideLayouts/slideLayout7.xml"/><Relationship Id="rId6" Type="http://schemas.openxmlformats.org/officeDocument/2006/relationships/hyperlink" Target="http://conjugaison.lemonde.fr/conjugaison/premier-groupe/d%C3%A9clarer/" TargetMode="External"/><Relationship Id="rId11" Type="http://schemas.openxmlformats.org/officeDocument/2006/relationships/hyperlink" Target="http://www.lemonde.fr/m-voyage/" TargetMode="External"/><Relationship Id="rId24" Type="http://schemas.openxmlformats.org/officeDocument/2006/relationships/image" Target="../media/image165.jpg"/><Relationship Id="rId5" Type="http://schemas.openxmlformats.org/officeDocument/2006/relationships/hyperlink" Target="http://conjugaison.lemonde.fr/conjugaison/troisieme-groupe/pr%C3%A9venir/" TargetMode="External"/><Relationship Id="rId15" Type="http://schemas.openxmlformats.org/officeDocument/2006/relationships/hyperlink" Target="http://conjugaison.lemonde.fr/conjugaison/premier-groupe/assister/" TargetMode="External"/><Relationship Id="rId23" Type="http://schemas.openxmlformats.org/officeDocument/2006/relationships/image" Target="../media/image164.jpg"/><Relationship Id="rId10" Type="http://schemas.openxmlformats.org/officeDocument/2006/relationships/hyperlink" Target="http://www.lemonde.fr/inde/" TargetMode="External"/><Relationship Id="rId19" Type="http://schemas.openxmlformats.org/officeDocument/2006/relationships/hyperlink" Target="http://www.lemonde.fr/sujet/f2da/razia-said.html" TargetMode="External"/><Relationship Id="rId4" Type="http://schemas.openxmlformats.org/officeDocument/2006/relationships/hyperlink" Target="http://conjugaison.lemonde.fr/conjugaison/troisieme-groupe/faire/" TargetMode="External"/><Relationship Id="rId9" Type="http://schemas.openxmlformats.org/officeDocument/2006/relationships/hyperlink" Target="http://conjugaison.lemonde.fr/conjugaison/premier-groupe/utiliser/" TargetMode="External"/><Relationship Id="rId14" Type="http://schemas.openxmlformats.org/officeDocument/2006/relationships/hyperlink" Target="http://www.lemonde.fr/bourse/nyse-euronext-paris-equities/ses/" TargetMode="External"/><Relationship Id="rId22" Type="http://schemas.openxmlformats.org/officeDocument/2006/relationships/image" Target="../media/image163.jpg"/></Relationships>
</file>

<file path=ppt/slides/_rels/slide44.xml.rels><?xml version="1.0" encoding="UTF-8" standalone="yes"?>
<Relationships xmlns="http://schemas.openxmlformats.org/package/2006/relationships"><Relationship Id="rId8" Type="http://schemas.openxmlformats.org/officeDocument/2006/relationships/image" Target="../media/image169.jpg"/><Relationship Id="rId13" Type="http://schemas.openxmlformats.org/officeDocument/2006/relationships/hyperlink" Target="http://www.acousticguitarcommunity.com/photo/madagascar-rosewood?context=user" TargetMode="External"/><Relationship Id="rId3" Type="http://schemas.openxmlformats.org/officeDocument/2006/relationships/image" Target="../media/image167.jpg"/><Relationship Id="rId7" Type="http://schemas.openxmlformats.org/officeDocument/2006/relationships/hyperlink" Target="http://www.sheppardguitars.com/02prices.htm" TargetMode="External"/><Relationship Id="rId12" Type="http://schemas.openxmlformats.org/officeDocument/2006/relationships/image" Target="../media/image171.jpg"/><Relationship Id="rId2" Type="http://schemas.openxmlformats.org/officeDocument/2006/relationships/image" Target="../media/image166.jpg"/><Relationship Id="rId16" Type="http://schemas.openxmlformats.org/officeDocument/2006/relationships/image" Target="../media/image173.jpg"/><Relationship Id="rId1" Type="http://schemas.openxmlformats.org/officeDocument/2006/relationships/slideLayout" Target="../slideLayouts/slideLayout7.xml"/><Relationship Id="rId6" Type="http://schemas.openxmlformats.org/officeDocument/2006/relationships/hyperlink" Target="http://www.alliedlutherie.com/madagascarrw.htm" TargetMode="External"/><Relationship Id="rId11" Type="http://schemas.openxmlformats.org/officeDocument/2006/relationships/hyperlink" Target="http://www.monradguitars.com/instrumentpages/old/21backfull.htm" TargetMode="External"/><Relationship Id="rId5" Type="http://schemas.openxmlformats.org/officeDocument/2006/relationships/hyperlink" Target="http://french.alibaba.com/product-gs/esc-509-handmade-concert-classical-guitar-madagascar-rosewood-522298572.html" TargetMode="External"/><Relationship Id="rId15" Type="http://schemas.openxmlformats.org/officeDocument/2006/relationships/hyperlink" Target="http://www.luthierguitar.com/product-catalog/264/Flamenco%20Signature%20Series/" TargetMode="External"/><Relationship Id="rId10" Type="http://schemas.openxmlformats.org/officeDocument/2006/relationships/hyperlink" Target="http://www.luthierguitar.com/product/587/LV10E45thMR%20Larrivee%20MADAGASCAR%20ROSEWOOD%20Custom%20Shop%20guitar/" TargetMode="External"/><Relationship Id="rId4" Type="http://schemas.openxmlformats.org/officeDocument/2006/relationships/image" Target="../media/image168.jpg"/><Relationship Id="rId9" Type="http://schemas.openxmlformats.org/officeDocument/2006/relationships/image" Target="../media/image170.jpg"/><Relationship Id="rId14" Type="http://schemas.openxmlformats.org/officeDocument/2006/relationships/image" Target="../media/image172.jpg"/></Relationships>
</file>

<file path=ppt/slides/_rels/slide45.xml.rels><?xml version="1.0" encoding="UTF-8" standalone="yes"?>
<Relationships xmlns="http://schemas.openxmlformats.org/package/2006/relationships"><Relationship Id="rId3" Type="http://schemas.openxmlformats.org/officeDocument/2006/relationships/image" Target="../media/image174.jpg"/><Relationship Id="rId2" Type="http://schemas.openxmlformats.org/officeDocument/2006/relationships/hyperlink" Target="http://tropical.theferns.info/viewtropical.php?id=Dalbergia+davidii" TargetMode="External"/><Relationship Id="rId1" Type="http://schemas.openxmlformats.org/officeDocument/2006/relationships/slideLayout" Target="../slideLayouts/slideLayout7.xml"/><Relationship Id="rId4" Type="http://schemas.openxmlformats.org/officeDocument/2006/relationships/image" Target="../media/image175.jpg"/></Relationships>
</file>

<file path=ppt/slides/_rels/slide46.xml.rels><?xml version="1.0" encoding="UTF-8" standalone="yes"?>
<Relationships xmlns="http://schemas.openxmlformats.org/package/2006/relationships"><Relationship Id="rId8" Type="http://schemas.openxmlformats.org/officeDocument/2006/relationships/image" Target="../media/image180.jpg"/><Relationship Id="rId3" Type="http://schemas.openxmlformats.org/officeDocument/2006/relationships/image" Target="../media/image176.jpeg"/><Relationship Id="rId7" Type="http://schemas.openxmlformats.org/officeDocument/2006/relationships/image" Target="../media/image179.jpeg"/><Relationship Id="rId2" Type="http://schemas.openxmlformats.org/officeDocument/2006/relationships/hyperlink" Target="http://tropical.theferns.info/viewtropical.php?id=Dalbergia+davidii" TargetMode="External"/><Relationship Id="rId1" Type="http://schemas.openxmlformats.org/officeDocument/2006/relationships/slideLayout" Target="../slideLayouts/slideLayout7.xml"/><Relationship Id="rId6" Type="http://schemas.openxmlformats.org/officeDocument/2006/relationships/hyperlink" Target="http://www.jardinoise.com/pages/page39.asp" TargetMode="External"/><Relationship Id="rId5" Type="http://schemas.openxmlformats.org/officeDocument/2006/relationships/image" Target="../media/image178.jpeg"/><Relationship Id="rId4" Type="http://schemas.openxmlformats.org/officeDocument/2006/relationships/image" Target="../media/image177.jpeg"/><Relationship Id="rId9" Type="http://schemas.openxmlformats.org/officeDocument/2006/relationships/hyperlink" Target="http://www.terresacree.org/actualites/1643/actualite-preservation-de-la-foret-quatre-tonnes-de-graines-chaque-annee-8856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hyperlink" Target="http://benjamin.lisan.free.fr/projetsreforestation/Fiche-presentation-Dalbergia-sissoo.pdf" TargetMode="External"/><Relationship Id="rId1" Type="http://schemas.openxmlformats.org/officeDocument/2006/relationships/slideLayout" Target="../slideLayouts/slideLayout7.xml"/><Relationship Id="rId4" Type="http://schemas.openxmlformats.org/officeDocument/2006/relationships/hyperlink" Target="http://www.chessusa.com/about/woodp.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rfi.fr/afrique/20120919-madagascar-haut-responsable-regional-accuse-trafic-bois-rose" TargetMode="External"/><Relationship Id="rId7" Type="http://schemas.openxmlformats.org/officeDocument/2006/relationships/hyperlink" Target="http://mydago.com/2010/10/vaovaonny-ankolafo-telo-07102010/" TargetMode="External"/><Relationship Id="rId2" Type="http://schemas.openxmlformats.org/officeDocument/2006/relationships/hyperlink" Target="http://fr.wikipedia.org/wiki/Jujubier" TargetMode="External"/><Relationship Id="rId1" Type="http://schemas.openxmlformats.org/officeDocument/2006/relationships/slideLayout" Target="../slideLayouts/slideLayout7.xml"/><Relationship Id="rId6" Type="http://schemas.openxmlformats.org/officeDocument/2006/relationships/image" Target="../media/image183.jpg"/><Relationship Id="rId5" Type="http://schemas.openxmlformats.org/officeDocument/2006/relationships/image" Target="../media/image182.jpg"/><Relationship Id="rId4" Type="http://schemas.openxmlformats.org/officeDocument/2006/relationships/hyperlink" Target="http://observers.france24.com/fr/content/20121128-incendie-allee-baobabs-madagascar-mondorova-bekonazy-fanamby"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jomerberizky.wordpress.com/2013/07/" TargetMode="External"/><Relationship Id="rId2" Type="http://schemas.openxmlformats.org/officeDocument/2006/relationships/hyperlink" Target="http://www.unicef.org/french/infobycountry/madagascar_statistics.html" TargetMode="External"/><Relationship Id="rId1" Type="http://schemas.openxmlformats.org/officeDocument/2006/relationships/slideLayout" Target="../slideLayouts/slideLayout7.xml"/><Relationship Id="rId4" Type="http://schemas.openxmlformats.org/officeDocument/2006/relationships/image" Target="../media/image184.jpg"/></Relationships>
</file>

<file path=ppt/slides/_rels/slide5.xml.rels><?xml version="1.0" encoding="UTF-8" standalone="yes"?>
<Relationships xmlns="http://schemas.openxmlformats.org/package/2006/relationships"><Relationship Id="rId8" Type="http://schemas.openxmlformats.org/officeDocument/2006/relationships/hyperlink" Target="https://encrypted-tbn0.gstatic.com/images?q=tbn:ANd9GcS_mYVhH7NZET64gjvezQ9LS2pQfkBWkS4LAqX82L9lmWXRXBR_vA" TargetMode="External"/><Relationship Id="rId3" Type="http://schemas.openxmlformats.org/officeDocument/2006/relationships/hyperlink" Target="http://www.xchange-madagascar.com/actualites/index.php/scandale-des-bois-de-rose-madagascar-sur-latlas-mondial-des-conflits-ecologiques/" TargetMode="External"/><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www.ipreunion.com/photo-du-jour/reportage/2009/12/03/ocean-indien,madagascar-le-pillage-du-bois-de-rose,6568.html" TargetMode="External"/><Relationship Id="rId10" Type="http://schemas.openxmlformats.org/officeDocument/2006/relationships/hyperlink" Target="http://www.lemonde.fr/planete/article/2015/01/24/bolabola-le-bois-qui-saigne_4562855_3244.html" TargetMode="External"/><Relationship Id="rId4" Type="http://schemas.openxmlformats.org/officeDocument/2006/relationships/hyperlink" Target="http://www.lexpressmada.com/blog/actualites/trafic-bois-de-rose-saisis-a-mombasa-11542" TargetMode="External"/><Relationship Id="rId9"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hyperlink" Target="http://fr.africatime.com/madagascar/articles/madagascar-le-journaliste-jean-luc-rahaga-place-sous-mandat-de-depot" TargetMode="External"/><Relationship Id="rId2" Type="http://schemas.openxmlformats.org/officeDocument/2006/relationships/image" Target="../media/image185.jpg"/><Relationship Id="rId1" Type="http://schemas.openxmlformats.org/officeDocument/2006/relationships/slideLayout" Target="../slideLayouts/slideLayout7.xml"/><Relationship Id="rId4" Type="http://schemas.openxmlformats.org/officeDocument/2006/relationships/hyperlink" Target="http://www.ipreunion.com/photo-du-jour/reportage/2014/07/22/un-ministre-vise-par-un-courrier-des-lecteurs-avait-porte-plainte-madagascar-deux-journalistes-emprisonnes-pour-diffamation,26444.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image" Target="../media/image186.jpg"/><Relationship Id="rId1" Type="http://schemas.openxmlformats.org/officeDocument/2006/relationships/slideLayout" Target="../slideLayouts/slideLayout7.xml"/><Relationship Id="rId6" Type="http://schemas.openxmlformats.org/officeDocument/2006/relationships/hyperlink" Target="http://gasikarasahy.blogvie.com/2011/03/16/putain-2-ans-apres-les-deux-zozos-continuent-toujours-de-foutre-la-merde/" TargetMode="External"/><Relationship Id="rId5" Type="http://schemas.openxmlformats.org/officeDocument/2006/relationships/hyperlink" Target="http://jeannotramambazafy.overblog.com/madagascar.-on-oublie-l-essentiel-les-morts-de-1972-1991-2002-2009" TargetMode="External"/><Relationship Id="rId4" Type="http://schemas.openxmlformats.org/officeDocument/2006/relationships/image" Target="../media/image188.jpg"/></Relationships>
</file>

<file path=ppt/slides/_rels/slide52.xml.rels><?xml version="1.0" encoding="UTF-8" standalone="yes"?>
<Relationships xmlns="http://schemas.openxmlformats.org/package/2006/relationships"><Relationship Id="rId3" Type="http://schemas.openxmlformats.org/officeDocument/2006/relationships/hyperlink" Target="http://www.transparency.org/country/#MDG" TargetMode="External"/><Relationship Id="rId2" Type="http://schemas.openxmlformats.org/officeDocument/2006/relationships/hyperlink" Target="http://www.journaldunet.com/economie/magazine/pays-pauvres/madagascar.shtml" TargetMode="External"/><Relationship Id="rId1" Type="http://schemas.openxmlformats.org/officeDocument/2006/relationships/slideLayout" Target="../slideLayouts/slideLayout7.xml"/><Relationship Id="rId6" Type="http://schemas.openxmlformats.org/officeDocument/2006/relationships/hyperlink" Target="http://perspective.usherbrooke.ca/bilan/servlet/BMTendanceStatPays?langue=fr&amp;codePays=MDG&amp;codeStat=SE.ADT.LITR.ZS&amp;codeStat2=x" TargetMode="External"/><Relationship Id="rId5" Type="http://schemas.openxmlformats.org/officeDocument/2006/relationships/image" Target="../media/image189.png"/><Relationship Id="rId4" Type="http://schemas.openxmlformats.org/officeDocument/2006/relationships/hyperlink" Target="http://www.tanjona.org/madagascar-la-remuneration-mensuelle-dun-depute-equivaut-a-13-annees-de-salaire-dun-ouvrier/"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reunion.la1ere.fr/2015/02/12/l-incroyable-chantage-des-deputes-malgaches-un-4x4-sinon-rien-228949.html" TargetMode="External"/><Relationship Id="rId7" Type="http://schemas.openxmlformats.org/officeDocument/2006/relationships/image" Target="../media/image190.jpg"/><Relationship Id="rId2" Type="http://schemas.openxmlformats.org/officeDocument/2006/relationships/hyperlink" Target="http://www.rfi.fr/afrique/20150210-madagascar-quartiers-antananarivo-sous-eaux/" TargetMode="External"/><Relationship Id="rId1" Type="http://schemas.openxmlformats.org/officeDocument/2006/relationships/slideLayout" Target="../slideLayouts/slideLayout7.xml"/><Relationship Id="rId6" Type="http://schemas.openxmlformats.org/officeDocument/2006/relationships/hyperlink" Target="https://lagazettedeputeaux.wordpress.com/2015/01/25/info-madagascar-83-millions-dariary-par-depute-pour-le-4x4/" TargetMode="External"/><Relationship Id="rId5" Type="http://schemas.openxmlformats.org/officeDocument/2006/relationships/hyperlink" Target="https://lagazettedeputeaux.wordpress.com/author/lagazettedeputeaux/" TargetMode="External"/><Relationship Id="rId4" Type="http://schemas.openxmlformats.org/officeDocument/2006/relationships/hyperlink" Target="http://www.madagascar-tribune.com/_Lea-Ratsiazo,066_.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hyperlink" Target="http://www.iucnredlist.org/details/38189/0"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91.jpg"/><Relationship Id="rId2" Type="http://schemas.openxmlformats.org/officeDocument/2006/relationships/hyperlink" Target="http://sngf-madagascar.mg/"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92.jpg"/><Relationship Id="rId7" Type="http://schemas.openxmlformats.org/officeDocument/2006/relationships/image" Target="../media/image194.jpg"/><Relationship Id="rId2" Type="http://schemas.openxmlformats.org/officeDocument/2006/relationships/hyperlink" Target="http://www.goodplanet.info/Contenu/Focus/Augustin-Sarovy-menace-de-mort-pour-avoir-denonce-le-trafic-de-bois-a-Madagascar" TargetMode="External"/><Relationship Id="rId1" Type="http://schemas.openxmlformats.org/officeDocument/2006/relationships/slideLayout" Target="../slideLayouts/slideLayout7.xml"/><Relationship Id="rId6" Type="http://schemas.openxmlformats.org/officeDocument/2006/relationships/hyperlink" Target="http://lencrenoir.com/boycottage-de-linformation-gouvernementale-a-madagascar/" TargetMode="External"/><Relationship Id="rId5" Type="http://schemas.openxmlformats.org/officeDocument/2006/relationships/hyperlink" Target="http://www.madagascar-tribune.com/Le-trafic-de-bois-de-rose-et-la,17543.html" TargetMode="External"/><Relationship Id="rId4" Type="http://schemas.openxmlformats.org/officeDocument/2006/relationships/image" Target="../media/image19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ia-global.org/" TargetMode="External"/><Relationship Id="rId7" Type="http://schemas.openxmlformats.org/officeDocument/2006/relationships/hyperlink" Target="http://news.mongabay.com/2014/0603-singpore-madagascar-rosewood-bust.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eia-global.org/campaigns/forests-campaign" TargetMode="External"/><Relationship Id="rId4" Type="http://schemas.openxmlformats.org/officeDocument/2006/relationships/hyperlink" Target="http://www.tananews.com/2011/07/trafic-de-bois-precieux-puisqu%E2%80%99ils-ne-reveleront-jamais/"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196.jpeg"/><Relationship Id="rId3" Type="http://schemas.openxmlformats.org/officeDocument/2006/relationships/hyperlink" Target="http://www.calamada.org/" TargetMode="External"/><Relationship Id="rId7" Type="http://schemas.openxmlformats.org/officeDocument/2006/relationships/image" Target="../media/image195.jpeg"/><Relationship Id="rId2" Type="http://schemas.openxmlformats.org/officeDocument/2006/relationships/hyperlink" Target="http://www.adefa-madagascar.org/" TargetMode="External"/><Relationship Id="rId1" Type="http://schemas.openxmlformats.org/officeDocument/2006/relationships/slideLayout" Target="../slideLayouts/slideLayout7.xml"/><Relationship Id="rId6" Type="http://schemas.openxmlformats.org/officeDocument/2006/relationships/hyperlink" Target="http://yapluka.aiderenligne.fr/Creation-D-une-Ferme-Pedagogique-a-Manompana.html" TargetMode="External"/><Relationship Id="rId5" Type="http://schemas.openxmlformats.org/officeDocument/2006/relationships/hyperlink" Target="http://www.fermeecole-manonpana.com/" TargetMode="External"/><Relationship Id="rId4" Type="http://schemas.openxmlformats.org/officeDocument/2006/relationships/hyperlink" Target="http://issuu.com/yapluka/docs/dossier_projet_yapluka" TargetMode="External"/><Relationship Id="rId9" Type="http://schemas.openxmlformats.org/officeDocument/2006/relationships/image" Target="../media/image197.jpeg"/></Relationships>
</file>

<file path=ppt/slides/_rels/slide61.xml.rels><?xml version="1.0" encoding="UTF-8" standalone="yes"?>
<Relationships xmlns="http://schemas.openxmlformats.org/package/2006/relationships"><Relationship Id="rId3" Type="http://schemas.openxmlformats.org/officeDocument/2006/relationships/hyperlink" Target="http://www.fermesdavenir.org/wp-content/uploads/2014/09/rapport-Bourdaisi%C3%A8re-avril-2014-modifications-couleur-1.pdf" TargetMode="External"/><Relationship Id="rId2" Type="http://schemas.openxmlformats.org/officeDocument/2006/relationships/hyperlink" Target="https://treeyopermacultureedu.wordpress.com/chapter-10-the-humid-tropics/soil-building-techniques-part-2/" TargetMode="External"/><Relationship Id="rId1" Type="http://schemas.openxmlformats.org/officeDocument/2006/relationships/slideLayout" Target="../slideLayouts/slideLayout7.xml"/><Relationship Id="rId4" Type="http://schemas.openxmlformats.org/officeDocument/2006/relationships/image" Target="../media/image198.jpeg"/></Relationships>
</file>

<file path=ppt/slides/_rels/slide62.xml.rels><?xml version="1.0" encoding="UTF-8" standalone="yes"?>
<Relationships xmlns="http://schemas.openxmlformats.org/package/2006/relationships"><Relationship Id="rId8" Type="http://schemas.openxmlformats.org/officeDocument/2006/relationships/hyperlink" Target="http://loe.org/shows/segments.html?programID=12-P13-00030&amp;segmentID=4" TargetMode="External"/><Relationship Id="rId3" Type="http://schemas.openxmlformats.org/officeDocument/2006/relationships/hyperlink" Target="http://www.calamada.org/" TargetMode="External"/><Relationship Id="rId7" Type="http://schemas.openxmlformats.org/officeDocument/2006/relationships/hyperlink" Target="http://raziasaid.com/" TargetMode="External"/><Relationship Id="rId2" Type="http://schemas.openxmlformats.org/officeDocument/2006/relationships/hyperlink" Target="http://www.adefa-madagascar.org/" TargetMode="External"/><Relationship Id="rId1" Type="http://schemas.openxmlformats.org/officeDocument/2006/relationships/slideLayout" Target="../slideLayouts/slideLayout7.xml"/><Relationship Id="rId6" Type="http://schemas.openxmlformats.org/officeDocument/2006/relationships/image" Target="../media/image200.jpg"/><Relationship Id="rId5" Type="http://schemas.openxmlformats.org/officeDocument/2006/relationships/image" Target="../media/image199.jpg"/><Relationship Id="rId10" Type="http://schemas.openxmlformats.org/officeDocument/2006/relationships/image" Target="../media/image202.jpg"/><Relationship Id="rId4" Type="http://schemas.openxmlformats.org/officeDocument/2006/relationships/hyperlink" Target="http://www.raziasaid.com/" TargetMode="External"/><Relationship Id="rId9" Type="http://schemas.openxmlformats.org/officeDocument/2006/relationships/image" Target="../media/image201.jpg"/></Relationships>
</file>

<file path=ppt/slides/_rels/slide63.xml.rels><?xml version="1.0" encoding="UTF-8" standalone="yes"?>
<Relationships xmlns="http://schemas.openxmlformats.org/package/2006/relationships"><Relationship Id="rId8" Type="http://schemas.openxmlformats.org/officeDocument/2006/relationships/hyperlink" Target="http://www.greenpeace.org/france/fr/campagnes/forets/trafic-bois/" TargetMode="External"/><Relationship Id="rId13" Type="http://schemas.openxmlformats.org/officeDocument/2006/relationships/image" Target="../media/image209.jpg"/><Relationship Id="rId3" Type="http://schemas.openxmlformats.org/officeDocument/2006/relationships/image" Target="../media/image204.jpg"/><Relationship Id="rId7" Type="http://schemas.openxmlformats.org/officeDocument/2006/relationships/hyperlink" Target="http://raziasaid.com/mm/event.htm" TargetMode="External"/><Relationship Id="rId12" Type="http://schemas.openxmlformats.org/officeDocument/2006/relationships/image" Target="../media/image208.jpg"/><Relationship Id="rId2" Type="http://schemas.openxmlformats.org/officeDocument/2006/relationships/image" Target="../media/image203.jpeg"/><Relationship Id="rId1" Type="http://schemas.openxmlformats.org/officeDocument/2006/relationships/slideLayout" Target="../slideLayouts/slideLayout7.xml"/><Relationship Id="rId6" Type="http://schemas.openxmlformats.org/officeDocument/2006/relationships/hyperlink" Target="http://alacasecatherine.uniterre.com/friends/" TargetMode="External"/><Relationship Id="rId11" Type="http://schemas.openxmlformats.org/officeDocument/2006/relationships/image" Target="../media/image207.jpg"/><Relationship Id="rId5" Type="http://schemas.openxmlformats.org/officeDocument/2006/relationships/hyperlink" Target="https://prettyzoely.wordpress.com/tag/protegeons-notre-patrimoine/page/5/" TargetMode="External"/><Relationship Id="rId15" Type="http://schemas.openxmlformats.org/officeDocument/2006/relationships/hyperlink" Target="http://www.metronews.fr/info/la-deforestation-en-haut-de-l-affiche/milo!IWsdH0aY5dfMc/" TargetMode="External"/><Relationship Id="rId10" Type="http://schemas.openxmlformats.org/officeDocument/2006/relationships/image" Target="../media/image206.jpg"/><Relationship Id="rId4" Type="http://schemas.openxmlformats.org/officeDocument/2006/relationships/hyperlink" Target="http://raziasaid.com/mm/cause.htm" TargetMode="External"/><Relationship Id="rId9" Type="http://schemas.openxmlformats.org/officeDocument/2006/relationships/image" Target="../media/image205.jpg"/><Relationship Id="rId14" Type="http://schemas.openxmlformats.org/officeDocument/2006/relationships/image" Target="../media/image210.jpg"/></Relationships>
</file>

<file path=ppt/slides/_rels/slide64.xml.rels><?xml version="1.0" encoding="UTF-8" standalone="yes"?>
<Relationships xmlns="http://schemas.openxmlformats.org/package/2006/relationships"><Relationship Id="rId3" Type="http://schemas.openxmlformats.org/officeDocument/2006/relationships/image" Target="../media/image211.jpg"/><Relationship Id="rId2" Type="http://schemas.openxmlformats.org/officeDocument/2006/relationships/hyperlink" Target="http://raziasaid.com/mm/cause.htm" TargetMode="External"/><Relationship Id="rId1" Type="http://schemas.openxmlformats.org/officeDocument/2006/relationships/slideLayout" Target="../slideLayouts/slideLayout7.xml"/><Relationship Id="rId5" Type="http://schemas.openxmlformats.org/officeDocument/2006/relationships/hyperlink" Target="https://www.fracturedatlas.org/site/fiscal/profile?id=10073" TargetMode="External"/><Relationship Id="rId4" Type="http://schemas.openxmlformats.org/officeDocument/2006/relationships/image" Target="../media/image212.jpg"/></Relationships>
</file>

<file path=ppt/slides/_rels/slide65.xml.rels><?xml version="1.0" encoding="UTF-8" standalone="yes"?>
<Relationships xmlns="http://schemas.openxmlformats.org/package/2006/relationships"><Relationship Id="rId3" Type="http://schemas.openxmlformats.org/officeDocument/2006/relationships/image" Target="../media/image213.jpg"/><Relationship Id="rId2" Type="http://schemas.openxmlformats.org/officeDocument/2006/relationships/hyperlink" Target="http://www.comuntierra.org/site/blog_post.php?idPost=144&amp;id_idioma=2" TargetMode="External"/><Relationship Id="rId1" Type="http://schemas.openxmlformats.org/officeDocument/2006/relationships/slideLayout" Target="../slideLayouts/slideLayout7.xml"/><Relationship Id="rId6" Type="http://schemas.openxmlformats.org/officeDocument/2006/relationships/image" Target="../media/image215.jpg"/><Relationship Id="rId5" Type="http://schemas.openxmlformats.org/officeDocument/2006/relationships/hyperlink" Target="http://environnementmadagascar.blogspot.fr/2011_02_01_archive.html" TargetMode="External"/><Relationship Id="rId4" Type="http://schemas.openxmlformats.org/officeDocument/2006/relationships/image" Target="../media/image214.jpg"/></Relationships>
</file>

<file path=ppt/slides/_rels/slide66.xml.rels><?xml version="1.0" encoding="UTF-8" standalone="yes"?>
<Relationships xmlns="http://schemas.openxmlformats.org/package/2006/relationships"><Relationship Id="rId3" Type="http://schemas.openxmlformats.org/officeDocument/2006/relationships/hyperlink" Target="https://www.facebook.com/integrite.mg" TargetMode="External"/><Relationship Id="rId2" Type="http://schemas.openxmlformats.org/officeDocument/2006/relationships/hyperlink" Target="https://mcmparis.wordpress.com/" TargetMode="External"/><Relationship Id="rId1" Type="http://schemas.openxmlformats.org/officeDocument/2006/relationships/slideLayout" Target="../slideLayouts/slideLayout7.xml"/><Relationship Id="rId5" Type="http://schemas.openxmlformats.org/officeDocument/2006/relationships/hyperlink" Target="http://www.tanymeva.org/" TargetMode="External"/><Relationship Id="rId4" Type="http://schemas.openxmlformats.org/officeDocument/2006/relationships/hyperlink" Target="http://www.osf.mg/"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rspo.org/certification" TargetMode="External"/><Relationship Id="rId13" Type="http://schemas.openxmlformats.org/officeDocument/2006/relationships/image" Target="../media/image217.jpeg"/><Relationship Id="rId3" Type="http://schemas.openxmlformats.org/officeDocument/2006/relationships/hyperlink" Target="http://en.wikipedia.org/wiki/Greenpeace" TargetMode="External"/><Relationship Id="rId7" Type="http://schemas.openxmlformats.org/officeDocument/2006/relationships/hyperlink" Target="http://sd-report.mondigroup.com/2012/environment/responsible-forestry/high-conservation-value-areas" TargetMode="External"/><Relationship Id="rId12" Type="http://schemas.openxmlformats.org/officeDocument/2006/relationships/image" Target="../media/image216.jpeg"/><Relationship Id="rId2" Type="http://schemas.openxmlformats.org/officeDocument/2006/relationships/hyperlink" Target="http://fr.wikipedia.org/wiki/Forest_Stewardship_Council" TargetMode="External"/><Relationship Id="rId1" Type="http://schemas.openxmlformats.org/officeDocument/2006/relationships/slideLayout" Target="../slideLayouts/slideLayout7.xml"/><Relationship Id="rId6" Type="http://schemas.openxmlformats.org/officeDocument/2006/relationships/hyperlink" Target="http://en.wikipedia.org/wiki/Programme_for_the_Endorsement_of_Forest_Certification" TargetMode="External"/><Relationship Id="rId11" Type="http://schemas.openxmlformats.org/officeDocument/2006/relationships/hyperlink" Target="https://ic.fsc.org/preview.simple-monitoring-methods.a-281.pdf" TargetMode="External"/><Relationship Id="rId5" Type="http://schemas.openxmlformats.org/officeDocument/2006/relationships/hyperlink" Target="http://en.wikipedia.org/wiki/FERN" TargetMode="External"/><Relationship Id="rId15" Type="http://schemas.openxmlformats.org/officeDocument/2006/relationships/image" Target="../media/image219.jpeg"/><Relationship Id="rId10" Type="http://schemas.openxmlformats.org/officeDocument/2006/relationships/hyperlink" Target="http://www.proforest.net/en/files/hcvf-toolkit-part-1-final-updated.pdf/@@download/file/hcvf-toolkit-part-1-final-updated.pdf.pdf" TargetMode="External"/><Relationship Id="rId4" Type="http://schemas.openxmlformats.org/officeDocument/2006/relationships/hyperlink" Target="http://en.wikipedia.org/wiki/The_Wilderness_Society_(Australia)" TargetMode="External"/><Relationship Id="rId9" Type="http://schemas.openxmlformats.org/officeDocument/2006/relationships/hyperlink" Target="http://www.greenpeace.org/international/Global/international/briefings/forests/2014/HCS%20Approach_Breifer_March2014.pdf" TargetMode="External"/><Relationship Id="rId14" Type="http://schemas.openxmlformats.org/officeDocument/2006/relationships/image" Target="../media/image218.jpeg"/></Relationships>
</file>

<file path=ppt/slides/_rels/slide68.xml.rels><?xml version="1.0" encoding="UTF-8" standalone="yes"?>
<Relationships xmlns="http://schemas.openxmlformats.org/package/2006/relationships"><Relationship Id="rId3" Type="http://schemas.openxmlformats.org/officeDocument/2006/relationships/image" Target="../media/image220.jpg"/><Relationship Id="rId2" Type="http://schemas.openxmlformats.org/officeDocument/2006/relationships/hyperlink" Target="http://www.ebay.co.uk/itm/Single-Regency-Games-Card-Table-Occasional-Side-Tables-Rosewood-Furniture-/271249917578" TargetMode="External"/><Relationship Id="rId1" Type="http://schemas.openxmlformats.org/officeDocument/2006/relationships/slideLayout" Target="../slideLayouts/slideLayout7.xml"/><Relationship Id="rId6" Type="http://schemas.openxmlformats.org/officeDocument/2006/relationships/image" Target="../media/image222.jpg"/><Relationship Id="rId5" Type="http://schemas.openxmlformats.org/officeDocument/2006/relationships/hyperlink" Target="https://treeyopermacultureedu.wordpress.com/chapter-10-the-humid-tropics/soil-building-techniques-part-2/" TargetMode="External"/><Relationship Id="rId4" Type="http://schemas.openxmlformats.org/officeDocument/2006/relationships/image" Target="../media/image221.jpg"/></Relationships>
</file>

<file path=ppt/slides/_rels/slide69.xml.rels><?xml version="1.0" encoding="UTF-8" standalone="yes"?>
<Relationships xmlns="http://schemas.openxmlformats.org/package/2006/relationships"><Relationship Id="rId8" Type="http://schemas.openxmlformats.org/officeDocument/2006/relationships/image" Target="../media/image223.jpg"/><Relationship Id="rId13" Type="http://schemas.openxmlformats.org/officeDocument/2006/relationships/image" Target="../media/image228.jpg"/><Relationship Id="rId3" Type="http://schemas.openxmlformats.org/officeDocument/2006/relationships/hyperlink" Target="http://www.wwf.fr/" TargetMode="External"/><Relationship Id="rId7" Type="http://schemas.openxmlformats.org/officeDocument/2006/relationships/hyperlink" Target="http://www.amisdelaterre.org/" TargetMode="External"/><Relationship Id="rId12" Type="http://schemas.openxmlformats.org/officeDocument/2006/relationships/image" Target="../media/image227.jpg"/><Relationship Id="rId2" Type="http://schemas.openxmlformats.org/officeDocument/2006/relationships/hyperlink" Target="http://www.greenpeace.org/" TargetMode="External"/><Relationship Id="rId1" Type="http://schemas.openxmlformats.org/officeDocument/2006/relationships/slideLayout" Target="../slideLayouts/slideLayout7.xml"/><Relationship Id="rId6" Type="http://schemas.openxmlformats.org/officeDocument/2006/relationships/hyperlink" Target="http://www.fne.asso.fr/" TargetMode="External"/><Relationship Id="rId11" Type="http://schemas.openxmlformats.org/officeDocument/2006/relationships/image" Target="../media/image226.png"/><Relationship Id="rId5" Type="http://schemas.openxmlformats.org/officeDocument/2006/relationships/hyperlink" Target="http://www.coeurdeforet.com/" TargetMode="External"/><Relationship Id="rId10" Type="http://schemas.openxmlformats.org/officeDocument/2006/relationships/image" Target="../media/image225.jpg"/><Relationship Id="rId4" Type="http://schemas.openxmlformats.org/officeDocument/2006/relationships/hyperlink" Target="http://envol-vert.org/" TargetMode="External"/><Relationship Id="rId9" Type="http://schemas.openxmlformats.org/officeDocument/2006/relationships/image" Target="../media/image224.png"/><Relationship Id="rId14" Type="http://schemas.openxmlformats.org/officeDocument/2006/relationships/image" Target="../media/image229.jpg"/></Relationships>
</file>

<file path=ppt/slides/_rels/slide7.xml.rels><?xml version="1.0" encoding="UTF-8" standalone="yes"?>
<Relationships xmlns="http://schemas.openxmlformats.org/package/2006/relationships"><Relationship Id="rId8" Type="http://schemas.openxmlformats.org/officeDocument/2006/relationships/hyperlink" Target="http://www.iucnredlist.org/details/38196/0" TargetMode="External"/><Relationship Id="rId13" Type="http://schemas.openxmlformats.org/officeDocument/2006/relationships/hyperlink" Target="http://www.iucnredlist.org/details/38270/0" TargetMode="External"/><Relationship Id="rId18" Type="http://schemas.openxmlformats.org/officeDocument/2006/relationships/hyperlink" Target="http://observers.france24.com/fr/content/20140617-images-trafic-bois-rose-bat-son-plein-madagascar" TargetMode="External"/><Relationship Id="rId3" Type="http://schemas.openxmlformats.org/officeDocument/2006/relationships/hyperlink" Target="http://www.iucnredlist.org/details/38156/0" TargetMode="External"/><Relationship Id="rId7" Type="http://schemas.openxmlformats.org/officeDocument/2006/relationships/hyperlink" Target="http://translate.googleusercontent.com/translate_c?depth=1&amp;hl=fr&amp;prev=search&amp;rurl=translate.google.fr&amp;sl=en&amp;u=http://en.wikipedia.org/wiki/Endangered_species&amp;usg=ALkJrhi5ceP0ooY9y-vqlFhYsYAJjBLkMA" TargetMode="External"/><Relationship Id="rId12" Type="http://schemas.openxmlformats.org/officeDocument/2006/relationships/hyperlink" Target="http://www.iucnredlist.org/details/38259/0" TargetMode="External"/><Relationship Id="rId17" Type="http://schemas.openxmlformats.org/officeDocument/2006/relationships/image" Target="../media/image18.jpg"/><Relationship Id="rId2" Type="http://schemas.openxmlformats.org/officeDocument/2006/relationships/hyperlink" Target="http://www.iucnredlist.org/static/categories_criteria_3_1" TargetMode="External"/><Relationship Id="rId16" Type="http://schemas.openxmlformats.org/officeDocument/2006/relationships/image" Target="../media/image17.jpg"/><Relationship Id="rId20" Type="http://schemas.openxmlformats.org/officeDocument/2006/relationships/hyperlink" Target="http://vaovaogasy.blogspot.fr/2010/06/les-bois-de-rose-de-madagascar-encore.html" TargetMode="External"/><Relationship Id="rId1" Type="http://schemas.openxmlformats.org/officeDocument/2006/relationships/slideLayout" Target="../slideLayouts/slideLayout7.xml"/><Relationship Id="rId6" Type="http://schemas.openxmlformats.org/officeDocument/2006/relationships/hyperlink" Target="http://www.iucnredlist.org/details/38189/0" TargetMode="External"/><Relationship Id="rId11" Type="http://schemas.openxmlformats.org/officeDocument/2006/relationships/hyperlink" Target="http://www.iucnredlist.org/details/38255/0" TargetMode="External"/><Relationship Id="rId5" Type="http://schemas.openxmlformats.org/officeDocument/2006/relationships/hyperlink" Target="http://www.iucnredlist.org/details/full/33955/0" TargetMode="External"/><Relationship Id="rId15" Type="http://schemas.openxmlformats.org/officeDocument/2006/relationships/hyperlink" Target="http://www.mwc-info.net/en/services/Journal_PDF's/Issue5-1/MCD_2010_vol5_iss1_Rosewood_democracy_Supplementary_Material.pdf" TargetMode="External"/><Relationship Id="rId10" Type="http://schemas.openxmlformats.org/officeDocument/2006/relationships/hyperlink" Target="http://www.iucnredlist.org/details/38251/0" TargetMode="External"/><Relationship Id="rId19" Type="http://schemas.openxmlformats.org/officeDocument/2006/relationships/hyperlink" Target="http://en.wikipedia.org/wiki/Illegal_logging_in_Madagascar" TargetMode="External"/><Relationship Id="rId4" Type="http://schemas.openxmlformats.org/officeDocument/2006/relationships/hyperlink" Target="http://www.iucnredlist.org/static/categories_criteria_2_3" TargetMode="External"/><Relationship Id="rId9" Type="http://schemas.openxmlformats.org/officeDocument/2006/relationships/hyperlink" Target="http://www.iucnredlist.org/details/38244/0" TargetMode="External"/><Relationship Id="rId14" Type="http://schemas.openxmlformats.org/officeDocument/2006/relationships/hyperlink" Target="http://www.iucnredlist.org/details/38163/0"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231.jpeg"/><Relationship Id="rId2" Type="http://schemas.openxmlformats.org/officeDocument/2006/relationships/image" Target="../media/image23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image" Target="../media/image23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luthierguitar.com/product/587/LV10E45thMR%20Larrivee%20MADAGASCAR%20ROSEWOOD%20Custom%20Shop%20guitar/" TargetMode="External"/><Relationship Id="rId2" Type="http://schemas.openxmlformats.org/officeDocument/2006/relationships/hyperlink" Target="http://www.mwc-info.net/en/services/Journal_PDF's/Issue5-1/MCD_2010_vol5_iss1_Rosewood_democracy_Supplementary_Material.pdf" TargetMode="External"/><Relationship Id="rId1" Type="http://schemas.openxmlformats.org/officeDocument/2006/relationships/slideLayout" Target="../slideLayouts/slideLayout7.xml"/><Relationship Id="rId4" Type="http://schemas.openxmlformats.org/officeDocument/2006/relationships/image" Target="../media/image234.jpg"/></Relationships>
</file>

<file path=ppt/slides/_rels/slide73.xml.rels><?xml version="1.0" encoding="UTF-8" standalone="yes"?>
<Relationships xmlns="http://schemas.openxmlformats.org/package/2006/relationships"><Relationship Id="rId3" Type="http://schemas.openxmlformats.org/officeDocument/2006/relationships/hyperlink" Target="http://www.lanation.mg/article.php?id=11114" TargetMode="External"/><Relationship Id="rId2" Type="http://schemas.openxmlformats.org/officeDocument/2006/relationships/hyperlink" Target="https://mcmparis.wordpress.com/2014/05/07/les-noms-des-millionaires-bois-de-rose/"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35.jpg"/><Relationship Id="rId7" Type="http://schemas.openxmlformats.org/officeDocument/2006/relationships/image" Target="../media/image237.jpeg"/><Relationship Id="rId2" Type="http://schemas.openxmlformats.org/officeDocument/2006/relationships/hyperlink" Target="http://www.tananews.com/2011/07/trafic-de-bois-precieux-puisqu%E2%80%99ils-ne-reveleront-jamais/" TargetMode="External"/><Relationship Id="rId1" Type="http://schemas.openxmlformats.org/officeDocument/2006/relationships/slideLayout" Target="../slideLayouts/slideLayout7.xml"/><Relationship Id="rId6" Type="http://schemas.openxmlformats.org/officeDocument/2006/relationships/image" Target="../media/image236.jpg"/><Relationship Id="rId5" Type="http://schemas.openxmlformats.org/officeDocument/2006/relationships/hyperlink" Target="http://www.treehugger.com/green-architecture/madagascar-rosewood-from-national-park-on-a-boat-to-china.html" TargetMode="External"/><Relationship Id="rId4" Type="http://schemas.openxmlformats.org/officeDocument/2006/relationships/hyperlink" Target="http://www.lemonde.fr/planete/article/2014/07/24/a-madagascar-deux-journalistes-emprisonnes_4461938_3244.html"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mcmparis.wordpress.com/2014/05/07/les-noms-des-millionaires-bois-de-rose/" TargetMode="External"/><Relationship Id="rId2" Type="http://schemas.openxmlformats.org/officeDocument/2006/relationships/hyperlink" Target="http://www.mwc-info.net/en/services/Journal_PDF's/Issue5-1/MCD_2010_vol5_iss1_Rosewood_democracy_Supplementary_Material.pdf" TargetMode="External"/><Relationship Id="rId1" Type="http://schemas.openxmlformats.org/officeDocument/2006/relationships/slideLayout" Target="../slideLayouts/slideLayout7.xml"/><Relationship Id="rId5" Type="http://schemas.openxmlformats.org/officeDocument/2006/relationships/image" Target="../media/image238.jpg"/><Relationship Id="rId4" Type="http://schemas.openxmlformats.org/officeDocument/2006/relationships/hyperlink" Target="http://www.chicagomusicexchange.com/products/martin-d-28-authentic-1937-adirondack-red-spruce-madagascar-rosewood"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dreamguitars.com/detail/551-tippin_crescendo_1104102/" TargetMode="External"/><Relationship Id="rId2" Type="http://schemas.openxmlformats.org/officeDocument/2006/relationships/hyperlink" Target="http://www.mwc-info.net/en/services/Journal_PDF's/Issue5-1/MCD_2010_vol5_iss1_Rosewood_democracy_Supplementary_Material.pdf" TargetMode="External"/><Relationship Id="rId1" Type="http://schemas.openxmlformats.org/officeDocument/2006/relationships/slideLayout" Target="../slideLayouts/slideLayout7.xml"/><Relationship Id="rId4" Type="http://schemas.openxmlformats.org/officeDocument/2006/relationships/image" Target="../media/image239.jpg"/></Relationships>
</file>

<file path=ppt/slides/_rels/slide77.xml.rels><?xml version="1.0" encoding="UTF-8" standalone="yes"?>
<Relationships xmlns="http://schemas.openxmlformats.org/package/2006/relationships"><Relationship Id="rId2" Type="http://schemas.openxmlformats.org/officeDocument/2006/relationships/hyperlink" Target="http://www.mwc-info.net/en/services/Journal_PDF's/Issue5-1/MCD_2010_vol5_iss1_Rosewood_democracy_Supplementary_Material.pdf"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4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news.mongabay.com/2009/1228-madagascar.html" TargetMode="External"/><Relationship Id="rId2" Type="http://schemas.openxmlformats.org/officeDocument/2006/relationships/hyperlink" Target="http://fr.mongabay.com/news/2010/0131-100127-madagascar.html" TargetMode="External"/><Relationship Id="rId1" Type="http://schemas.openxmlformats.org/officeDocument/2006/relationships/slideLayout" Target="../slideLayouts/slideLayout7.xml"/><Relationship Id="rId4" Type="http://schemas.openxmlformats.org/officeDocument/2006/relationships/image" Target="../media/image241.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illegal-logging.info/uploads/PreciousWoodsbackgroundpaper1ThetradeinpreciouswoodsTRAFFIC.pdf" TargetMode="External"/><Relationship Id="rId1" Type="http://schemas.openxmlformats.org/officeDocument/2006/relationships/slideLayout" Target="../slideLayouts/slideLayout7.xml"/><Relationship Id="rId6" Type="http://schemas.openxmlformats.org/officeDocument/2006/relationships/hyperlink" Target="http://www.madagascar-tribune.com/Nous-voulions-que-le-probleme-du,14458.html" TargetMode="External"/><Relationship Id="rId5" Type="http://schemas.openxmlformats.org/officeDocument/2006/relationships/hyperlink" Target="http://www.globalwitness.org/fr/nos-campagnes/environnement/madagascar" TargetMode="External"/><Relationship Id="rId4" Type="http://schemas.openxmlformats.org/officeDocument/2006/relationships/image" Target="../media/image2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hyperlink" Target="http://www.parcs-madagascar.com/doc/Rapport%20mission_finale_insert_231109.pdf"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www.osf.mg/doc/news/8-4-PROBLEMATIQUES%20SUR%20LES%20BOIS%20DE%20ROSE.doc"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http://www.rna-madagascar.com/actualite-region-sambava-antalaha-madagascar.php?p_id_act=97" TargetMode="Externa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242.jpg"/><Relationship Id="rId3" Type="http://schemas.openxmlformats.org/officeDocument/2006/relationships/hyperlink" Target="http://en.wikipedia.org/wiki/Illegal_logging_in_Madagascar" TargetMode="External"/><Relationship Id="rId7" Type="http://schemas.openxmlformats.org/officeDocument/2006/relationships/hyperlink" Target="http://benjamin.lisan.free.fr/projetsreforestation/Contexte-du-trafic-du-bois-de-rose-et-d-ebenes-a-Madagascar.pdf" TargetMode="External"/><Relationship Id="rId2" Type="http://schemas.openxmlformats.org/officeDocument/2006/relationships/hyperlink" Target="http://humanrightsmasoala.org/sites/default/files/documents/le_revers.pdf" TargetMode="External"/><Relationship Id="rId1" Type="http://schemas.openxmlformats.org/officeDocument/2006/relationships/slideLayout" Target="../slideLayouts/slideLayout7.xml"/><Relationship Id="rId6" Type="http://schemas.openxmlformats.org/officeDocument/2006/relationships/hyperlink" Target="http://blogs.mediapart.fr/blog/philippe-divay/091014/dossiers-bois-de-rose-madagascardes-nouveaux-milliardaires" TargetMode="External"/><Relationship Id="rId11" Type="http://schemas.openxmlformats.org/officeDocument/2006/relationships/hyperlink" Target="http://www.hearnehardwoods.com/hardwoods/exotic_hardwoods/exotic_wood/madagascar_rosewood_lumber/madagascar_rosewood_wood.html" TargetMode="External"/><Relationship Id="rId5" Type="http://schemas.openxmlformats.org/officeDocument/2006/relationships/hyperlink" Target="http://www.lemonde.fr/planete/article/2015/01/24/bolabola-le-bois-qui-saigne_4562855_3244.html" TargetMode="External"/><Relationship Id="rId10" Type="http://schemas.openxmlformats.org/officeDocument/2006/relationships/image" Target="../media/image243.jpg"/><Relationship Id="rId4" Type="http://schemas.openxmlformats.org/officeDocument/2006/relationships/hyperlink" Target="http://benjamin.lisan.free.fr/projetsreforestation/Taxa-et-noms-nouveaux-dans-le-gentre-Dalbergia-a-Madagascar-et-aux-Comores.pdf" TargetMode="External"/><Relationship Id="rId9" Type="http://schemas.openxmlformats.org/officeDocument/2006/relationships/hyperlink" Target="http://www.rna-madagascar.com/images/actusregion/bois--de--rose--133.jpg"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benjamin.lisan.free.fr/projetsreforestation/Promouvoir_les_plantations_des_arbres_a_%20Madagascar_T3.pdf" TargetMode="External"/><Relationship Id="rId13" Type="http://schemas.openxmlformats.org/officeDocument/2006/relationships/hyperlink" Target="http://www.osf.mg/quotidien.php?journ=6&amp;view=210&amp;curPage=2" TargetMode="External"/><Relationship Id="rId3" Type="http://schemas.openxmlformats.org/officeDocument/2006/relationships/hyperlink" Target="http://fr.mongabay.com/news/2010/0131-100127-madagascar.html" TargetMode="External"/><Relationship Id="rId7" Type="http://schemas.openxmlformats.org/officeDocument/2006/relationships/hyperlink" Target="http://benjamin.lisan.free.fr/projetsreforestation/Promouvoir_les_plantations_des_arbres_a_%20Madagascar_T2.pdf" TargetMode="External"/><Relationship Id="rId12" Type="http://schemas.openxmlformats.org/officeDocument/2006/relationships/hyperlink" Target="http://www.imra-ratsimamanga.org/autre_dalbergia.htm" TargetMode="External"/><Relationship Id="rId17" Type="http://schemas.openxmlformats.org/officeDocument/2006/relationships/hyperlink" Target="http://raziasaid.com/" TargetMode="External"/><Relationship Id="rId2" Type="http://schemas.openxmlformats.org/officeDocument/2006/relationships/hyperlink" Target="http://en.wikipedia.org/wiki/Illegal_logging_in_Madagascar" TargetMode="External"/><Relationship Id="rId16" Type="http://schemas.openxmlformats.org/officeDocument/2006/relationships/hyperlink" Target="http://www.lexpressmada.com/blog/actualites/economie/bois-de-rose-le-trafic-fait-perdre-ar-1-113-milliards-23789" TargetMode="External"/><Relationship Id="rId1" Type="http://schemas.openxmlformats.org/officeDocument/2006/relationships/slideLayout" Target="../slideLayouts/slideLayout7.xml"/><Relationship Id="rId6" Type="http://schemas.openxmlformats.org/officeDocument/2006/relationships/hyperlink" Target="http://benjamin.lisan.free.fr/projetsreforestation/Promouvoir_la_plantation_des_arbres_a_Madagascar_T1.pdf" TargetMode="External"/><Relationship Id="rId11" Type="http://schemas.openxmlformats.org/officeDocument/2006/relationships/hyperlink" Target="http://www.ilerouge.org/spip/spip.php?article48" TargetMode="External"/><Relationship Id="rId5" Type="http://schemas.openxmlformats.org/officeDocument/2006/relationships/hyperlink" Target="http://benjamin.lisan.free.fr/projetsreforestation/EssencesPourSylvicultureAMadagascar_T2.pdf" TargetMode="External"/><Relationship Id="rId15" Type="http://schemas.openxmlformats.org/officeDocument/2006/relationships/hyperlink" Target="http://www.jeuneafrique.com/Article/JA2666p038.xml0/" TargetMode="External"/><Relationship Id="rId10" Type="http://schemas.openxmlformats.org/officeDocument/2006/relationships/hyperlink" Target="http://benjamin.lisan.free.fr/projetsreforestation/Bois_precieux_de_Madagascar.pdf" TargetMode="External"/><Relationship Id="rId4" Type="http://schemas.openxmlformats.org/officeDocument/2006/relationships/hyperlink" Target="http://benjamin.lisan.free.fr/projetsreforestation/EssencesPourSylvicultureAMadagascar_T1.pdf" TargetMode="External"/><Relationship Id="rId9" Type="http://schemas.openxmlformats.org/officeDocument/2006/relationships/hyperlink" Target="http://www.cidst.mg/forma/page_recherche_theme.php?soustheme=Foresterie" TargetMode="External"/><Relationship Id="rId14" Type="http://schemas.openxmlformats.org/officeDocument/2006/relationships/hyperlink" Target="http://blogs.mediapart.fr/blog/philippe-divay/091014/dossiers-bois-de-rose-madagascardes-nouveaux-milliardaires"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hyperlink" Target="http://dx.doi.org/10.4314/mcd.v6i2.8" TargetMode="External"/><Relationship Id="rId3" Type="http://schemas.openxmlformats.org/officeDocument/2006/relationships/hyperlink" Target="http://www.globalwitness.org/sites/default/files/pdfs/mada_report_261010.pdf" TargetMode="External"/><Relationship Id="rId7" Type="http://schemas.openxmlformats.org/officeDocument/2006/relationships/hyperlink" Target="http://www.illegal-logging.info/uploads/madagascarreportrevisedfinalen.pdf" TargetMode="External"/><Relationship Id="rId2" Type="http://schemas.openxmlformats.org/officeDocument/2006/relationships/hyperlink" Target="http://www.parcs-madagascar.com/doc/Rapport%20mission_finale_insert_231109.pdf" TargetMode="External"/><Relationship Id="rId1" Type="http://schemas.openxmlformats.org/officeDocument/2006/relationships/slideLayout" Target="../slideLayouts/slideLayout7.xml"/><Relationship Id="rId6" Type="http://schemas.openxmlformats.org/officeDocument/2006/relationships/hyperlink" Target="http://www.parcs-madagascar.com/doc/report_vsfinal.pdf" TargetMode="External"/><Relationship Id="rId5" Type="http://schemas.openxmlformats.org/officeDocument/2006/relationships/hyperlink" Target="http://www.fichier-pdf.fr/2011/08/08/2009-04-09-masoala-rapport-exp-1-re-partie/2009-04-09-masoala-rapport-exp-1-re-partie.pdf" TargetMode="External"/><Relationship Id="rId4" Type="http://schemas.openxmlformats.org/officeDocument/2006/relationships/hyperlink" Target="http://www.osf.mg/doc/news/8-4-PROBLEMATIQUES%20SUR%20LES%20BOIS%20DE%20ROSE.doc" TargetMode="External"/><Relationship Id="rId9" Type="http://schemas.openxmlformats.org/officeDocument/2006/relationships/hyperlink" Target="http://journalmcd.com/index.php/mcd/article/view/mcd.v6i2.8/258"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mwc-info.net/en/services/Journal_PDF's/Issue5-1/MCD_2010_vol5_iss1_Rosewood_democracy_Supplementary_Material.pdf" TargetMode="External"/><Relationship Id="rId2" Type="http://schemas.openxmlformats.org/officeDocument/2006/relationships/hyperlink" Target="http://www.mwc-info.net/en/services/Journal_PDF's/Issue4-2/MCD_2009_vol4_iss2_rosewood_massacre.pdf" TargetMode="External"/><Relationship Id="rId1" Type="http://schemas.openxmlformats.org/officeDocument/2006/relationships/slideLayout" Target="../slideLayouts/slideLayout7.xml"/><Relationship Id="rId6" Type="http://schemas.openxmlformats.org/officeDocument/2006/relationships/image" Target="../media/image244.jpg"/><Relationship Id="rId5" Type="http://schemas.openxmlformats.org/officeDocument/2006/relationships/hyperlink" Target="http://www.goodplanet.info/actualite/2013/03/07/la-cites-et-les-forets-or-vert-et-blanchiment-d-argent/#sthash.grclntp0.dpuf" TargetMode="External"/><Relationship Id="rId4" Type="http://schemas.openxmlformats.org/officeDocument/2006/relationships/hyperlink" Target="http://en.wikipedia.org/wiki/Illegal_logging_in_Madagascar"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benjamin.lisan.free.fr/projetsreforestation/Bois_precieux_de_Madagascar.pdf" TargetMode="Externa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hyperlink" Target="http://wds.worldbank.org/external/default/WDSContentServer/WDSP/IB/2004/04/23/000012009_2004" TargetMode="External"/><Relationship Id="rId2" Type="http://schemas.openxmlformats.org/officeDocument/2006/relationships/hyperlink" Target="http://www-/" TargetMode="External"/><Relationship Id="rId1" Type="http://schemas.openxmlformats.org/officeDocument/2006/relationships/slideLayout" Target="../slideLayouts/slideLayout7.xml"/><Relationship Id="rId4" Type="http://schemas.openxmlformats.org/officeDocument/2006/relationships/hyperlink" Target="http://www.goodplanet.info/actualite/2013/03/07/la-cites-et-les-forets-or-vert-et-blanchiment-d-argent/#sthash.grclntp0.dpuf"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illegal-logging.info/" TargetMode="External"/><Relationship Id="rId2" Type="http://schemas.openxmlformats.org/officeDocument/2006/relationships/hyperlink" Target="http://www.academia.edu/2888223/Precious_trees_pay_off-but_who_pays" TargetMode="External"/><Relationship Id="rId1" Type="http://schemas.openxmlformats.org/officeDocument/2006/relationships/slideLayout" Target="../slideLayouts/slideLayout7.xml"/><Relationship Id="rId5" Type="http://schemas.openxmlformats.org/officeDocument/2006/relationships/hyperlink" Target="http://www.facebook.com/download/357975714331260/Etude%20de%20la%20sociologie%20des%20exploitants%20de%20bois%20de%20rose%20malgache-juin%202013.pdf" TargetMode="External"/><Relationship Id="rId4" Type="http://schemas.openxmlformats.org/officeDocument/2006/relationships/hyperlink" Target="http://www.journalmcd.com/index.php/mcd/article/download/mcd.v8i1.6/334"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www.youtube.com/watch?v=Co-Gb217o94" TargetMode="External"/><Relationship Id="rId3" Type="http://schemas.openxmlformats.org/officeDocument/2006/relationships/image" Target="../media/image246.jpg"/><Relationship Id="rId7" Type="http://schemas.openxmlformats.org/officeDocument/2006/relationships/hyperlink" Target="http://prettyzoely.wordpress.com/2012/10/22/trafic-de-bois-de-rose-a-madagascar-goodplanet-arte" TargetMode="External"/><Relationship Id="rId2" Type="http://schemas.openxmlformats.org/officeDocument/2006/relationships/image" Target="../media/image245.jpg"/><Relationship Id="rId1" Type="http://schemas.openxmlformats.org/officeDocument/2006/relationships/slideLayout" Target="../slideLayouts/slideLayout7.xml"/><Relationship Id="rId6" Type="http://schemas.openxmlformats.org/officeDocument/2006/relationships/hyperlink" Target="http://teleobs.nouvelobs.com/articles/29747-la-mafia-du-bois" TargetMode="External"/><Relationship Id="rId5" Type="http://schemas.openxmlformats.org/officeDocument/2006/relationships/hyperlink" Target="http://download.pro.arte.tv/uploads/Mafia-du-bois.pdf" TargetMode="External"/><Relationship Id="rId4" Type="http://schemas.openxmlformats.org/officeDocument/2006/relationships/hyperlink" Target="mailto:m-bangert@artefrance.fr" TargetMode="External"/><Relationship Id="rId9" Type="http://schemas.openxmlformats.org/officeDocument/2006/relationships/hyperlink" Target="http://www.youtube.com/watch?v=S0vEHHA5CRc"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www.rfi.fr/emission/20130414-ndranto-razakamanarina-president-alliance-voary-gasy-avg-plateforme-organisations-" TargetMode="External"/><Relationship Id="rId3" Type="http://schemas.openxmlformats.org/officeDocument/2006/relationships/hyperlink" Target="http://www.youtube.com/watch?v=LBtsNBpWW0E" TargetMode="External"/><Relationship Id="rId7" Type="http://schemas.openxmlformats.org/officeDocument/2006/relationships/hyperlink" Target="http://www.youtube.com/watch?v=yUYV_go07Dc" TargetMode="External"/><Relationship Id="rId2" Type="http://schemas.openxmlformats.org/officeDocument/2006/relationships/hyperlink" Target="http://www.youtube.com/watch?v=T1hPviSbRcU" TargetMode="External"/><Relationship Id="rId1" Type="http://schemas.openxmlformats.org/officeDocument/2006/relationships/slideLayout" Target="../slideLayouts/slideLayout7.xml"/><Relationship Id="rId6" Type="http://schemas.openxmlformats.org/officeDocument/2006/relationships/hyperlink" Target="http://www.youtube.com/watch?v=q7gaSpcyAXI" TargetMode="External"/><Relationship Id="rId5" Type="http://schemas.openxmlformats.org/officeDocument/2006/relationships/hyperlink" Target="http://www.youtube.com/watch?v=lm6a6Hrat3o" TargetMode="External"/><Relationship Id="rId10" Type="http://schemas.openxmlformats.org/officeDocument/2006/relationships/hyperlink" Target="https://www.youtube.com/watch?v=wACyWs5Im3g" TargetMode="External"/><Relationship Id="rId4" Type="http://schemas.openxmlformats.org/officeDocument/2006/relationships/hyperlink" Target="http://www.youtube.com/watch?v=payUUJed0dc" TargetMode="External"/><Relationship Id="rId9" Type="http://schemas.openxmlformats.org/officeDocument/2006/relationships/hyperlink" Target="http://www.youtube.com/watch?v=wACyWs5Im3g"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eia-global.org/forests_for_the_world/Lacey_Act_Background.html" TargetMode="External"/><Relationship Id="rId2" Type="http://schemas.openxmlformats.org/officeDocument/2006/relationships/hyperlink" Target="http://www.nfwf.org/AM/Template.cfm?Section=Home" TargetMode="External"/><Relationship Id="rId1" Type="http://schemas.openxmlformats.org/officeDocument/2006/relationships/slideLayout" Target="../slideLayouts/slideLayout7.xml"/><Relationship Id="rId5" Type="http://schemas.openxmlformats.org/officeDocument/2006/relationships/hyperlink" Target="http://www.ethiquesetsocietes.com/article/Etats-Unis-Les-guitares-Gibson-payent-300-000--pour-importation-illegale-du-bois-debene--ID-367.php" TargetMode="External"/><Relationship Id="rId4" Type="http://schemas.openxmlformats.org/officeDocument/2006/relationships/hyperlink" Target="http://journalmetro.com/opinions/ethiques-et-societes/1284/les-guitares-gibson-utiliseraient-du-bois-malgache-abattu-illgalement/" TargetMode="External"/></Relationships>
</file>

<file path=ppt/slides/_rels/slide95.xml.rels><?xml version="1.0" encoding="UTF-8" standalone="yes"?>
<Relationships xmlns="http://schemas.openxmlformats.org/package/2006/relationships"><Relationship Id="rId8" Type="http://schemas.openxmlformats.org/officeDocument/2006/relationships/image" Target="../media/image251.jpg"/><Relationship Id="rId13" Type="http://schemas.openxmlformats.org/officeDocument/2006/relationships/hyperlink" Target="http://french.alibaba.com/product-free/west-african-ebony-madagascar-ebony-african-blackwood-macassar-ebony-106354548.html" TargetMode="External"/><Relationship Id="rId3" Type="http://schemas.openxmlformats.org/officeDocument/2006/relationships/hyperlink" Target="http://www.cites.org/sites/default/files/eng/com/sc/65/EFS-SC65-48-02-Annex-02.pdf" TargetMode="External"/><Relationship Id="rId7" Type="http://schemas.openxmlformats.org/officeDocument/2006/relationships/image" Target="../media/image250.jpg"/><Relationship Id="rId12" Type="http://schemas.openxmlformats.org/officeDocument/2006/relationships/hyperlink" Target="http://www.tropical-woods.fr/catalogue/massif-avec-languettes/1544-parquet-massif-ebene-de-madagascar-brut-13-x-70-mm-prestige.html" TargetMode="External"/><Relationship Id="rId2" Type="http://schemas.openxmlformats.org/officeDocument/2006/relationships/hyperlink" Target="http://tropicos.org/NamePage.aspx?nameid=40031908&amp;projectid=17" TargetMode="External"/><Relationship Id="rId1" Type="http://schemas.openxmlformats.org/officeDocument/2006/relationships/slideLayout" Target="../slideLayouts/slideLayout7.xml"/><Relationship Id="rId6" Type="http://schemas.openxmlformats.org/officeDocument/2006/relationships/image" Target="../media/image249.jpg"/><Relationship Id="rId11" Type="http://schemas.openxmlformats.org/officeDocument/2006/relationships/hyperlink" Target="http://www.lafeuillecharbinoise.com/wp-content/uploads/2012/06/ebene-veinage.jpg" TargetMode="External"/><Relationship Id="rId5" Type="http://schemas.openxmlformats.org/officeDocument/2006/relationships/image" Target="../media/image248.jpg"/><Relationship Id="rId15" Type="http://schemas.openxmlformats.org/officeDocument/2006/relationships/hyperlink" Target="http://cdnb.tropical-woods.fr/catalogue/632-large/parquet-massif-ebene-de-madagascar-brut-13-x-70-mm-prestige.jpg" TargetMode="External"/><Relationship Id="rId10" Type="http://schemas.openxmlformats.org/officeDocument/2006/relationships/hyperlink" Target="http://parquet.comprendrechoisir.com/produits/diaporama/societe/5112/europlac/2497/1/revetement-bois-collection-ebene-de-madagascar-europlac" TargetMode="External"/><Relationship Id="rId4" Type="http://schemas.openxmlformats.org/officeDocument/2006/relationships/image" Target="../media/image247.jpg"/><Relationship Id="rId9" Type="http://schemas.openxmlformats.org/officeDocument/2006/relationships/hyperlink" Target="http://www.le-violon.net/img_fr/ebene.jpg" TargetMode="External"/><Relationship Id="rId14" Type="http://schemas.openxmlformats.org/officeDocument/2006/relationships/image" Target="../media/image252.jpg"/></Relationships>
</file>

<file path=ppt/slides/_rels/slide96.xml.rels><?xml version="1.0" encoding="UTF-8" standalone="yes"?>
<Relationships xmlns="http://schemas.openxmlformats.org/package/2006/relationships"><Relationship Id="rId3" Type="http://schemas.openxmlformats.org/officeDocument/2006/relationships/image" Target="../media/image253.jpg"/><Relationship Id="rId2" Type="http://schemas.openxmlformats.org/officeDocument/2006/relationships/hyperlink" Target="http://mydago.com/2014/01/hery-rajaonarimampianina-mis-en-cause-dans-laffaire-du-bois-de-rose/"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55.jpg"/><Relationship Id="rId2" Type="http://schemas.openxmlformats.org/officeDocument/2006/relationships/image" Target="../media/image254.jpg"/><Relationship Id="rId1" Type="http://schemas.openxmlformats.org/officeDocument/2006/relationships/slideLayout" Target="../slideLayouts/slideLayout7.xml"/><Relationship Id="rId5" Type="http://schemas.openxmlformats.org/officeDocument/2006/relationships/hyperlink" Target="http://mydago.com/2014/01/hery-rajaonarimampianina-mis-en-cause-dans-laffaire-du-bois-de-rose/" TargetMode="External"/><Relationship Id="rId4" Type="http://schemas.openxmlformats.org/officeDocument/2006/relationships/image" Target="../media/image256.jpg"/></Relationships>
</file>

<file path=ppt/slides/_rels/slide98.xml.rels><?xml version="1.0" encoding="UTF-8" standalone="yes"?>
<Relationships xmlns="http://schemas.openxmlformats.org/package/2006/relationships"><Relationship Id="rId8" Type="http://schemas.openxmlformats.org/officeDocument/2006/relationships/hyperlink" Target="http://fr.wikipedia.org/wiki/11_avril" TargetMode="External"/><Relationship Id="rId3" Type="http://schemas.openxmlformats.org/officeDocument/2006/relationships/image" Target="../media/image258.jpg"/><Relationship Id="rId7" Type="http://schemas.openxmlformats.org/officeDocument/2006/relationships/hyperlink" Target="http://fr.wikipedia.org/wiki/Liste_des_premiers_ministres_de_Madagascar" TargetMode="External"/><Relationship Id="rId2" Type="http://schemas.openxmlformats.org/officeDocument/2006/relationships/image" Target="../media/image257.jpg"/><Relationship Id="rId1" Type="http://schemas.openxmlformats.org/officeDocument/2006/relationships/slideLayout" Target="../slideLayouts/slideLayout7.xml"/><Relationship Id="rId6" Type="http://schemas.openxmlformats.org/officeDocument/2006/relationships/hyperlink" Target="http://www.tananews.com/2014/04/trafic-de-bois-de-rose-deballage-domer-beriziky-avant-son-depart/" TargetMode="External"/><Relationship Id="rId5" Type="http://schemas.openxmlformats.org/officeDocument/2006/relationships/hyperlink" Target="http://www.tananews.com/asides/trafic-de-bois-de-rose-la-lettre-domer-beriziky-au-president/" TargetMode="External"/><Relationship Id="rId10" Type="http://schemas.openxmlformats.org/officeDocument/2006/relationships/hyperlink" Target="http://fr.wikipedia.org/wiki/2014" TargetMode="External"/><Relationship Id="rId4" Type="http://schemas.openxmlformats.org/officeDocument/2006/relationships/image" Target="../media/image259.jpg"/><Relationship Id="rId9" Type="http://schemas.openxmlformats.org/officeDocument/2006/relationships/hyperlink" Target="http://fr.wikipedia.org/wiki/Avril_2014" TargetMode="External"/></Relationships>
</file>

<file path=ppt/slides/_rels/slide99.xml.rels><?xml version="1.0" encoding="UTF-8" standalone="yes"?>
<Relationships xmlns="http://schemas.openxmlformats.org/package/2006/relationships"><Relationship Id="rId8" Type="http://schemas.openxmlformats.org/officeDocument/2006/relationships/image" Target="../media/image260.jpg"/><Relationship Id="rId13" Type="http://schemas.openxmlformats.org/officeDocument/2006/relationships/hyperlink" Target="http://fr.wikipedia.org/wiki/Janvier_2014" TargetMode="External"/><Relationship Id="rId3" Type="http://schemas.openxmlformats.org/officeDocument/2006/relationships/hyperlink" Target="http://fr.wikipedia.org/wiki/11_avril" TargetMode="External"/><Relationship Id="rId7" Type="http://schemas.openxmlformats.org/officeDocument/2006/relationships/hyperlink" Target="http://www.tananews.com/2014/04/trafic-de-bois-de-rose-deballage-domer-beriziky-avant-son-depart/" TargetMode="External"/><Relationship Id="rId12" Type="http://schemas.openxmlformats.org/officeDocument/2006/relationships/hyperlink" Target="http://fr.wikipedia.org/wiki/25_janvier" TargetMode="External"/><Relationship Id="rId2" Type="http://schemas.openxmlformats.org/officeDocument/2006/relationships/hyperlink" Target="http://fr.wikipedia.org/wiki/Liste_des_premiers_ministres_de_Madagascar" TargetMode="External"/><Relationship Id="rId16" Type="http://schemas.openxmlformats.org/officeDocument/2006/relationships/hyperlink" Target="http://fr.wikipedia.org/wiki/2011" TargetMode="External"/><Relationship Id="rId1" Type="http://schemas.openxmlformats.org/officeDocument/2006/relationships/slideLayout" Target="../slideLayouts/slideLayout7.xml"/><Relationship Id="rId6" Type="http://schemas.openxmlformats.org/officeDocument/2006/relationships/hyperlink" Target="http://www.tananews.com/asides/trafic-de-bois-de-rose-la-lettre-domer-beriziky-au-president/" TargetMode="External"/><Relationship Id="rId11" Type="http://schemas.openxmlformats.org/officeDocument/2006/relationships/hyperlink" Target="http://fr.wikipedia.org/wiki/Liste_des_chefs_d'%C3%89tat_de_Madagascar" TargetMode="External"/><Relationship Id="rId5" Type="http://schemas.openxmlformats.org/officeDocument/2006/relationships/hyperlink" Target="http://fr.wikipedia.org/wiki/2014" TargetMode="External"/><Relationship Id="rId15" Type="http://schemas.openxmlformats.org/officeDocument/2006/relationships/hyperlink" Target="http://fr.wikipedia.org/wiki/Novembre_2011" TargetMode="External"/><Relationship Id="rId10" Type="http://schemas.openxmlformats.org/officeDocument/2006/relationships/hyperlink" Target="http://fr.wikipedia.org/wiki/Madagascar" TargetMode="External"/><Relationship Id="rId4" Type="http://schemas.openxmlformats.org/officeDocument/2006/relationships/hyperlink" Target="http://fr.wikipedia.org/wiki/Avril_2014" TargetMode="External"/><Relationship Id="rId9" Type="http://schemas.openxmlformats.org/officeDocument/2006/relationships/hyperlink" Target="http://fr.wikipedia.org/wiki/Homme_d'%C3%89tat" TargetMode="External"/><Relationship Id="rId14" Type="http://schemas.openxmlformats.org/officeDocument/2006/relationships/hyperlink" Target="http://fr.wikipedia.org/wiki/2_novemb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2156" y="882127"/>
            <a:ext cx="11112337" cy="923330"/>
          </a:xfrm>
          <a:prstGeom prst="rect">
            <a:avLst/>
          </a:prstGeom>
          <a:noFill/>
        </p:spPr>
        <p:txBody>
          <a:bodyPr wrap="none" rtlCol="0">
            <a:spAutoFit/>
          </a:bodyPr>
          <a:lstStyle/>
          <a:p>
            <a:pPr algn="ctr"/>
            <a:r>
              <a:rPr lang="fr-FR" sz="5400" b="1" dirty="0" smtClean="0">
                <a:solidFill>
                  <a:srgbClr val="FF0000"/>
                </a:solidFill>
              </a:rPr>
              <a:t>Le trafic du bois de rose à Madagascar</a:t>
            </a:r>
            <a:endParaRPr lang="fr-FR" sz="5400" b="1" dirty="0">
              <a:solidFill>
                <a:srgbClr val="FF0000"/>
              </a:solidFill>
            </a:endParaRPr>
          </a:p>
        </p:txBody>
      </p:sp>
      <p:sp>
        <p:nvSpPr>
          <p:cNvPr id="5" name="Espace réservé du pied de page 4"/>
          <p:cNvSpPr>
            <a:spLocks noGrp="1"/>
          </p:cNvSpPr>
          <p:nvPr>
            <p:ph type="ftr" sz="quarter" idx="11"/>
          </p:nvPr>
        </p:nvSpPr>
        <p:spPr/>
        <p:txBody>
          <a:bodyPr/>
          <a:lstStyle/>
          <a:p>
            <a:r>
              <a:rPr lang="fr-FR" dirty="0" smtClean="0"/>
              <a:t>Le trafic du bois de rose à Madagascar</a:t>
            </a:r>
            <a:endParaRPr lang="fr-FR" dirty="0"/>
          </a:p>
        </p:txBody>
      </p:sp>
      <p:sp>
        <p:nvSpPr>
          <p:cNvPr id="6" name="Espace réservé du numéro de diapositive 5"/>
          <p:cNvSpPr>
            <a:spLocks noGrp="1"/>
          </p:cNvSpPr>
          <p:nvPr>
            <p:ph type="sldNum" sz="quarter" idx="12"/>
          </p:nvPr>
        </p:nvSpPr>
        <p:spPr/>
        <p:txBody>
          <a:bodyPr/>
          <a:lstStyle/>
          <a:p>
            <a:fld id="{814B13E8-1059-4FEE-952E-0153852B3488}" type="slidenum">
              <a:rPr lang="fr-FR" smtClean="0"/>
              <a:t>1</a:t>
            </a:fld>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3812" y="2002391"/>
            <a:ext cx="4299988" cy="2579993"/>
          </a:xfrm>
          <a:prstGeom prst="rect">
            <a:avLst/>
          </a:prstGeom>
        </p:spPr>
      </p:pic>
      <p:sp>
        <p:nvSpPr>
          <p:cNvPr id="8" name="ZoneTexte 7"/>
          <p:cNvSpPr txBox="1"/>
          <p:nvPr/>
        </p:nvSpPr>
        <p:spPr>
          <a:xfrm>
            <a:off x="5783387" y="4632449"/>
            <a:ext cx="6408613" cy="830997"/>
          </a:xfrm>
          <a:prstGeom prst="rect">
            <a:avLst/>
          </a:prstGeom>
          <a:noFill/>
        </p:spPr>
        <p:txBody>
          <a:bodyPr wrap="none" rtlCol="0">
            <a:spAutoFit/>
          </a:bodyPr>
          <a:lstStyle/>
          <a:p>
            <a:pPr algn="ctr"/>
            <a:r>
              <a:rPr lang="fr-FR" sz="1200" dirty="0" smtClean="0">
                <a:latin typeface="Calibri" panose="020F0502020204030204" pitchFamily="34" charset="0"/>
              </a:rPr>
              <a:t>↗ </a:t>
            </a:r>
            <a:r>
              <a:rPr lang="fr-FR" sz="1200" dirty="0" smtClean="0"/>
              <a:t>Coupe illégale de bois de rose, probablement, dans le parc de </a:t>
            </a:r>
            <a:r>
              <a:rPr lang="fr-FR" sz="1200" dirty="0" err="1" smtClean="0"/>
              <a:t>Masoala</a:t>
            </a:r>
            <a:endParaRPr lang="fr-FR" sz="1200" dirty="0" smtClean="0"/>
          </a:p>
          <a:p>
            <a:pPr algn="ctr"/>
            <a:r>
              <a:rPr lang="fr-FR" sz="1200" dirty="0" smtClean="0"/>
              <a:t>Source : </a:t>
            </a:r>
            <a:r>
              <a:rPr lang="fr-FR" sz="1200" dirty="0" smtClean="0">
                <a:hlinkClick r:id="rId4"/>
              </a:rPr>
              <a:t>https://mcmparis.wordpress.com/2014/05/07/les-noms-des-millionaires-bois-de-rose/</a:t>
            </a:r>
            <a:r>
              <a:rPr lang="fr-FR" sz="1200" dirty="0" smtClean="0"/>
              <a:t> &amp; </a:t>
            </a:r>
          </a:p>
          <a:p>
            <a:pPr algn="ctr"/>
            <a:r>
              <a:rPr lang="en-US" sz="1200" dirty="0" smtClean="0"/>
              <a:t>Madagascar’s forests vanish to feed taste for rosewood in west and China, </a:t>
            </a:r>
            <a:r>
              <a:rPr lang="fr-FR" sz="1200" dirty="0" smtClean="0"/>
              <a:t> </a:t>
            </a:r>
          </a:p>
          <a:p>
            <a:pPr algn="ctr"/>
            <a:r>
              <a:rPr lang="fr-FR" sz="1200" dirty="0" smtClean="0">
                <a:hlinkClick r:id="rId5"/>
              </a:rPr>
              <a:t>http://www.theguardian.com/world/2013/dec/23/madagascar-illegal-logging-rosewood-smuggling</a:t>
            </a:r>
            <a:r>
              <a:rPr lang="fr-FR" sz="1200" dirty="0" smtClean="0"/>
              <a:t> </a:t>
            </a:r>
            <a:endParaRPr lang="fr-FR" sz="1200" dirty="0"/>
          </a:p>
        </p:txBody>
      </p:sp>
      <p:sp>
        <p:nvSpPr>
          <p:cNvPr id="9" name="ZoneTexte 4"/>
          <p:cNvSpPr txBox="1">
            <a:spLocks noChangeArrowheads="1"/>
          </p:cNvSpPr>
          <p:nvPr/>
        </p:nvSpPr>
        <p:spPr bwMode="auto">
          <a:xfrm>
            <a:off x="3555816" y="5915313"/>
            <a:ext cx="56998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lnSpc>
                <a:spcPct val="100000"/>
              </a:lnSpc>
              <a:spcBef>
                <a:spcPct val="0"/>
              </a:spcBef>
              <a:buFontTx/>
              <a:buNone/>
            </a:pPr>
            <a:r>
              <a:rPr lang="fr-FR" altLang="fr-FR" sz="1800" dirty="0">
                <a:solidFill>
                  <a:srgbClr val="008000"/>
                </a:solidFill>
              </a:rPr>
              <a:t>Présenté par Benjamin LISAN, le </a:t>
            </a:r>
            <a:r>
              <a:rPr lang="fr-FR" altLang="fr-FR" sz="1800" dirty="0" smtClean="0">
                <a:solidFill>
                  <a:srgbClr val="008000"/>
                </a:solidFill>
              </a:rPr>
              <a:t>04/03/2015</a:t>
            </a:r>
            <a:r>
              <a:rPr lang="fr-FR" altLang="fr-FR" sz="1800" dirty="0">
                <a:solidFill>
                  <a:srgbClr val="008000"/>
                </a:solidFill>
              </a:rPr>
              <a:t>, Version </a:t>
            </a:r>
            <a:r>
              <a:rPr lang="fr-FR" altLang="fr-FR" sz="1800" dirty="0" smtClean="0">
                <a:solidFill>
                  <a:srgbClr val="008000"/>
                </a:solidFill>
              </a:rPr>
              <a:t>V1.1.</a:t>
            </a:r>
            <a:endParaRPr lang="fr-FR" altLang="fr-FR" sz="1800" dirty="0">
              <a:solidFill>
                <a:srgbClr val="008000"/>
              </a:solidFill>
            </a:endParaRPr>
          </a:p>
        </p:txBody>
      </p:sp>
      <p:sp>
        <p:nvSpPr>
          <p:cNvPr id="12" name="Rectangle 11"/>
          <p:cNvSpPr/>
          <p:nvPr/>
        </p:nvSpPr>
        <p:spPr>
          <a:xfrm>
            <a:off x="442156" y="4775669"/>
            <a:ext cx="5310130" cy="646331"/>
          </a:xfrm>
          <a:prstGeom prst="rect">
            <a:avLst/>
          </a:prstGeom>
        </p:spPr>
        <p:txBody>
          <a:bodyPr wrap="square">
            <a:spAutoFit/>
          </a:bodyPr>
          <a:lstStyle/>
          <a:p>
            <a:pPr algn="ctr"/>
            <a:r>
              <a:rPr lang="fr-FR" sz="1200" dirty="0">
                <a:solidFill>
                  <a:srgbClr val="002060"/>
                </a:solidFill>
              </a:rPr>
              <a:t>Photo </a:t>
            </a:r>
            <a:r>
              <a:rPr lang="fr-FR" sz="1200" dirty="0" smtClean="0">
                <a:solidFill>
                  <a:srgbClr val="002060"/>
                </a:solidFill>
              </a:rPr>
              <a:t>par </a:t>
            </a:r>
            <a:r>
              <a:rPr lang="fr-FR" sz="1200" dirty="0"/>
              <a:t> </a:t>
            </a:r>
            <a:r>
              <a:rPr lang="fr-FR" sz="1200" dirty="0">
                <a:hlinkClick r:id="rId6"/>
              </a:rPr>
              <a:t>Toby </a:t>
            </a:r>
            <a:r>
              <a:rPr lang="fr-FR" sz="1200" dirty="0" smtClean="0">
                <a:hlinkClick r:id="rId6"/>
              </a:rPr>
              <a:t>Smith</a:t>
            </a:r>
            <a:r>
              <a:rPr lang="fr-FR" sz="1200" dirty="0" smtClean="0"/>
              <a:t> </a:t>
            </a:r>
            <a:r>
              <a:rPr lang="fr-FR" sz="1200" dirty="0" smtClean="0">
                <a:latin typeface="Calibri" panose="020F0502020204030204" pitchFamily="34" charset="0"/>
              </a:rPr>
              <a:t>↑</a:t>
            </a:r>
            <a:r>
              <a:rPr lang="fr-FR" sz="1200" dirty="0" smtClean="0">
                <a:solidFill>
                  <a:srgbClr val="002060"/>
                </a:solidFill>
              </a:rPr>
              <a:t> et</a:t>
            </a:r>
            <a:r>
              <a:rPr lang="fr-FR" sz="1200" dirty="0">
                <a:solidFill>
                  <a:srgbClr val="002060"/>
                </a:solidFill>
              </a:rPr>
              <a:t> </a:t>
            </a:r>
            <a:r>
              <a:rPr lang="fr-FR" sz="1200" dirty="0">
                <a:solidFill>
                  <a:srgbClr val="002060"/>
                </a:solidFill>
                <a:hlinkClick r:id="rId7"/>
              </a:rPr>
              <a:t>Kevin </a:t>
            </a:r>
            <a:r>
              <a:rPr lang="fr-FR" sz="1200" dirty="0" err="1" smtClean="0">
                <a:solidFill>
                  <a:srgbClr val="002060"/>
                </a:solidFill>
                <a:hlinkClick r:id="rId7"/>
              </a:rPr>
              <a:t>Schafer</a:t>
            </a:r>
            <a:r>
              <a:rPr lang="fr-FR" sz="1200" dirty="0" smtClean="0">
                <a:solidFill>
                  <a:srgbClr val="002060"/>
                </a:solidFill>
              </a:rPr>
              <a:t>  </a:t>
            </a:r>
            <a:r>
              <a:rPr lang="fr-FR" sz="1200" dirty="0" smtClean="0">
                <a:solidFill>
                  <a:srgbClr val="002060"/>
                </a:solidFill>
                <a:latin typeface="Calibri" panose="020F0502020204030204" pitchFamily="34" charset="0"/>
              </a:rPr>
              <a:t>↗</a:t>
            </a:r>
            <a:r>
              <a:rPr lang="fr-FR" sz="1200" dirty="0" smtClean="0">
                <a:solidFill>
                  <a:srgbClr val="002060"/>
                </a:solidFill>
              </a:rPr>
              <a:t>. </a:t>
            </a:r>
            <a:r>
              <a:rPr lang="fr-FR" sz="1200" dirty="0">
                <a:solidFill>
                  <a:srgbClr val="002060"/>
                </a:solidFill>
              </a:rPr>
              <a:t>Source : </a:t>
            </a:r>
            <a:r>
              <a:rPr lang="en-US" sz="1200" i="1" dirty="0" smtClean="0">
                <a:solidFill>
                  <a:srgbClr val="002060"/>
                </a:solidFill>
                <a:hlinkClick r:id="rId8"/>
              </a:rPr>
              <a:t>Madagascar’s </a:t>
            </a:r>
            <a:r>
              <a:rPr lang="en-US" sz="1200" i="1" dirty="0">
                <a:solidFill>
                  <a:srgbClr val="002060"/>
                </a:solidFill>
                <a:hlinkClick r:id="rId8"/>
              </a:rPr>
              <a:t>logging crisis: Separating myth from </a:t>
            </a:r>
            <a:r>
              <a:rPr lang="en-US" sz="1200" i="1" dirty="0" smtClean="0">
                <a:solidFill>
                  <a:srgbClr val="002060"/>
                </a:solidFill>
                <a:hlinkClick r:id="rId8"/>
              </a:rPr>
              <a:t>fact</a:t>
            </a:r>
            <a:r>
              <a:rPr lang="fr-FR" sz="1200" dirty="0" smtClean="0">
                <a:solidFill>
                  <a:srgbClr val="002060"/>
                </a:solidFill>
              </a:rPr>
              <a:t>, </a:t>
            </a:r>
            <a:r>
              <a:rPr lang="fr-FR" sz="1200" dirty="0">
                <a:solidFill>
                  <a:srgbClr val="002060"/>
                </a:solidFill>
              </a:rPr>
              <a:t> </a:t>
            </a:r>
            <a:r>
              <a:rPr lang="fr-FR" sz="1200" dirty="0">
                <a:solidFill>
                  <a:srgbClr val="002060"/>
                </a:solidFill>
                <a:hlinkClick r:id="rId9" tooltip="Posts by David Braun"/>
              </a:rPr>
              <a:t>David Braun</a:t>
            </a:r>
            <a:r>
              <a:rPr lang="fr-FR" sz="1200" dirty="0" smtClean="0">
                <a:solidFill>
                  <a:srgbClr val="002060"/>
                </a:solidFill>
              </a:rPr>
              <a:t>, </a:t>
            </a:r>
            <a:r>
              <a:rPr lang="fr-FR" sz="1200" dirty="0">
                <a:solidFill>
                  <a:srgbClr val="002060"/>
                </a:solidFill>
                <a:hlinkClick r:id="rId10"/>
              </a:rPr>
              <a:t>National Geographic</a:t>
            </a:r>
            <a:r>
              <a:rPr lang="fr-FR" sz="1200" dirty="0" smtClean="0">
                <a:solidFill>
                  <a:srgbClr val="002060"/>
                </a:solidFill>
              </a:rPr>
              <a:t>, 20 mai 2010, </a:t>
            </a:r>
            <a:r>
              <a:rPr lang="fr-FR" sz="1200" dirty="0" smtClean="0">
                <a:solidFill>
                  <a:srgbClr val="002060"/>
                </a:solidFill>
                <a:hlinkClick r:id="rId8"/>
              </a:rPr>
              <a:t>http</a:t>
            </a:r>
            <a:r>
              <a:rPr lang="fr-FR" sz="1200" dirty="0">
                <a:solidFill>
                  <a:srgbClr val="002060"/>
                </a:solidFill>
                <a:hlinkClick r:id="rId8"/>
              </a:rPr>
              <a:t>://voices.nationalgeographic.com/2010/05/20/madagascar_logging_crisis</a:t>
            </a:r>
            <a:r>
              <a:rPr lang="fr-FR" sz="1200" dirty="0" smtClean="0">
                <a:solidFill>
                  <a:srgbClr val="002060"/>
                </a:solidFill>
                <a:hlinkClick r:id="rId8"/>
              </a:rPr>
              <a:t>/</a:t>
            </a:r>
            <a:r>
              <a:rPr lang="fr-FR" sz="1200" dirty="0" smtClean="0">
                <a:solidFill>
                  <a:srgbClr val="002060"/>
                </a:solidFill>
              </a:rPr>
              <a:t> </a:t>
            </a:r>
            <a:endParaRPr lang="fr-FR" sz="1200" dirty="0">
              <a:solidFill>
                <a:srgbClr val="002060"/>
              </a:solidFill>
            </a:endParaRPr>
          </a:p>
        </p:txBody>
      </p:sp>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3649" y="1980135"/>
            <a:ext cx="1811898" cy="2722798"/>
          </a:xfrm>
          <a:prstGeom prst="rect">
            <a:avLst/>
          </a:prstGeom>
        </p:spPr>
      </p:pic>
      <p:pic>
        <p:nvPicPr>
          <p:cNvPr id="2"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9154" y="2155549"/>
            <a:ext cx="3236955" cy="2126808"/>
          </a:xfrm>
          <a:prstGeom prst="rect">
            <a:avLst/>
          </a:prstGeom>
        </p:spPr>
      </p:pic>
    </p:spTree>
    <p:extLst>
      <p:ext uri="{BB962C8B-B14F-4D97-AF65-F5344CB8AC3E}">
        <p14:creationId xmlns:p14="http://schemas.microsoft.com/office/powerpoint/2010/main" val="1601468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32202" y="6439626"/>
            <a:ext cx="3074624" cy="25457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038901" y="172123"/>
            <a:ext cx="733540" cy="254574"/>
          </a:xfrm>
        </p:spPr>
        <p:txBody>
          <a:bodyPr/>
          <a:lstStyle/>
          <a:p>
            <a:fld id="{814B13E8-1059-4FEE-952E-0153852B3488}" type="slidenum">
              <a:rPr lang="fr-FR" smtClean="0"/>
              <a:t>10</a:t>
            </a:fld>
            <a:endParaRPr lang="fr-FR" dirty="0"/>
          </a:p>
        </p:txBody>
      </p:sp>
      <p:sp>
        <p:nvSpPr>
          <p:cNvPr id="4" name="ZoneTexte 3"/>
          <p:cNvSpPr txBox="1"/>
          <p:nvPr/>
        </p:nvSpPr>
        <p:spPr>
          <a:xfrm>
            <a:off x="220338" y="625888"/>
            <a:ext cx="4249497" cy="369332"/>
          </a:xfrm>
          <a:prstGeom prst="rect">
            <a:avLst/>
          </a:prstGeom>
          <a:noFill/>
        </p:spPr>
        <p:txBody>
          <a:bodyPr wrap="none" rtlCol="0">
            <a:spAutoFit/>
          </a:bodyPr>
          <a:lstStyle/>
          <a:p>
            <a:r>
              <a:rPr lang="fr-FR" b="1" dirty="0" smtClean="0">
                <a:solidFill>
                  <a:srgbClr val="002060"/>
                </a:solidFill>
              </a:rPr>
              <a:t>4. Le genre </a:t>
            </a:r>
            <a:r>
              <a:rPr lang="fr-FR" b="1" i="1" dirty="0" smtClean="0">
                <a:solidFill>
                  <a:srgbClr val="002060"/>
                </a:solidFill>
              </a:rPr>
              <a:t>Dalbergia</a:t>
            </a:r>
            <a:r>
              <a:rPr lang="fr-FR" b="1" dirty="0" smtClean="0">
                <a:solidFill>
                  <a:srgbClr val="002060"/>
                </a:solidFill>
              </a:rPr>
              <a:t> à Madagascar (suite)</a:t>
            </a:r>
            <a:endParaRPr lang="fr-FR" b="1" dirty="0">
              <a:solidFill>
                <a:srgbClr val="002060"/>
              </a:solidFill>
            </a:endParaRPr>
          </a:p>
        </p:txBody>
      </p:sp>
      <p:sp>
        <p:nvSpPr>
          <p:cNvPr id="5" name="ZoneTexte 4"/>
          <p:cNvSpPr txBox="1"/>
          <p:nvPr/>
        </p:nvSpPr>
        <p:spPr>
          <a:xfrm>
            <a:off x="220338" y="1079653"/>
            <a:ext cx="11821098" cy="3046988"/>
          </a:xfrm>
          <a:prstGeom prst="rect">
            <a:avLst/>
          </a:prstGeom>
          <a:noFill/>
        </p:spPr>
        <p:txBody>
          <a:bodyPr wrap="square" rtlCol="0">
            <a:spAutoFit/>
          </a:bodyPr>
          <a:lstStyle/>
          <a:p>
            <a:r>
              <a:rPr lang="fr-FR" dirty="0" smtClean="0">
                <a:solidFill>
                  <a:srgbClr val="002060"/>
                </a:solidFill>
              </a:rPr>
              <a:t>Les arbres de Madagascar, appelés, </a:t>
            </a:r>
            <a:r>
              <a:rPr lang="fr-FR" i="1" dirty="0" smtClean="0">
                <a:solidFill>
                  <a:srgbClr val="002060"/>
                </a:solidFill>
              </a:rPr>
              <a:t>bois de rose, </a:t>
            </a:r>
            <a:r>
              <a:rPr lang="fr-FR" dirty="0" smtClean="0">
                <a:solidFill>
                  <a:srgbClr val="002060"/>
                </a:solidFill>
              </a:rPr>
              <a:t>font tous partis du genre botanique </a:t>
            </a:r>
            <a:r>
              <a:rPr lang="fr-FR" i="1" dirty="0" smtClean="0">
                <a:solidFill>
                  <a:srgbClr val="002060"/>
                </a:solidFill>
              </a:rPr>
              <a:t>Dalbergia</a:t>
            </a:r>
            <a:r>
              <a:rPr lang="fr-FR" dirty="0" smtClean="0">
                <a:solidFill>
                  <a:srgbClr val="002060"/>
                </a:solidFill>
              </a:rPr>
              <a:t> et de la famille des Fabacées (</a:t>
            </a:r>
            <a:r>
              <a:rPr lang="fr-FR" i="1" dirty="0" err="1" smtClean="0">
                <a:solidFill>
                  <a:srgbClr val="002060"/>
                </a:solidFill>
              </a:rPr>
              <a:t>Fabaceae</a:t>
            </a:r>
            <a:r>
              <a:rPr lang="fr-FR" i="1" dirty="0">
                <a:solidFill>
                  <a:srgbClr val="002060"/>
                </a:solidFill>
              </a:rPr>
              <a:t> </a:t>
            </a:r>
            <a:r>
              <a:rPr lang="fr-FR" dirty="0" smtClean="0">
                <a:solidFill>
                  <a:srgbClr val="002060"/>
                </a:solidFill>
              </a:rPr>
              <a:t>ou</a:t>
            </a:r>
            <a:r>
              <a:rPr lang="fr-FR" i="1" dirty="0" smtClean="0">
                <a:solidFill>
                  <a:srgbClr val="002060"/>
                </a:solidFill>
              </a:rPr>
              <a:t> </a:t>
            </a:r>
            <a:r>
              <a:rPr lang="fr-FR" dirty="0" smtClean="0">
                <a:solidFill>
                  <a:srgbClr val="002060"/>
                </a:solidFill>
              </a:rPr>
              <a:t>anc.</a:t>
            </a:r>
            <a:r>
              <a:rPr lang="fr-FR" i="1" dirty="0" smtClean="0">
                <a:solidFill>
                  <a:srgbClr val="002060"/>
                </a:solidFill>
              </a:rPr>
              <a:t> </a:t>
            </a:r>
            <a:r>
              <a:rPr lang="fr-FR" i="1" dirty="0" err="1" smtClean="0">
                <a:solidFill>
                  <a:srgbClr val="002060"/>
                </a:solidFill>
              </a:rPr>
              <a:t>Leguminosae</a:t>
            </a:r>
            <a:r>
              <a:rPr lang="fr-FR" dirty="0">
                <a:solidFill>
                  <a:srgbClr val="002060"/>
                </a:solidFill>
              </a:rPr>
              <a:t> </a:t>
            </a:r>
            <a:r>
              <a:rPr lang="fr-FR" dirty="0" smtClean="0">
                <a:solidFill>
                  <a:srgbClr val="002060"/>
                </a:solidFill>
              </a:rPr>
              <a:t>ou anc. </a:t>
            </a:r>
            <a:r>
              <a:rPr lang="fr-FR" i="1" dirty="0" err="1" smtClean="0">
                <a:solidFill>
                  <a:srgbClr val="002060"/>
                </a:solidFill>
              </a:rPr>
              <a:t>Papilionaceae</a:t>
            </a:r>
            <a:r>
              <a:rPr lang="fr-FR" i="1" dirty="0" smtClean="0">
                <a:solidFill>
                  <a:srgbClr val="002060"/>
                </a:solidFill>
              </a:rPr>
              <a:t>).</a:t>
            </a:r>
            <a:r>
              <a:rPr lang="fr-FR" dirty="0" smtClean="0">
                <a:solidFill>
                  <a:srgbClr val="002060"/>
                </a:solidFill>
              </a:rPr>
              <a:t> </a:t>
            </a:r>
          </a:p>
          <a:p>
            <a:pPr algn="just"/>
            <a:endParaRPr lang="fr-FR" dirty="0" smtClean="0">
              <a:solidFill>
                <a:srgbClr val="002060"/>
              </a:solidFill>
            </a:endParaRPr>
          </a:p>
          <a:p>
            <a:pPr algn="just"/>
            <a:r>
              <a:rPr lang="fr-FR" dirty="0" smtClean="0">
                <a:solidFill>
                  <a:srgbClr val="002060"/>
                </a:solidFill>
              </a:rPr>
              <a:t>Le </a:t>
            </a:r>
            <a:r>
              <a:rPr lang="fr-FR" dirty="0">
                <a:solidFill>
                  <a:srgbClr val="002060"/>
                </a:solidFill>
              </a:rPr>
              <a:t>"</a:t>
            </a:r>
            <a:r>
              <a:rPr lang="fr-FR" i="1" dirty="0">
                <a:solidFill>
                  <a:srgbClr val="002060"/>
                </a:solidFill>
              </a:rPr>
              <a:t>Bois de rose</a:t>
            </a:r>
            <a:r>
              <a:rPr lang="fr-FR" dirty="0">
                <a:solidFill>
                  <a:srgbClr val="002060"/>
                </a:solidFill>
              </a:rPr>
              <a:t>" est à grain fin et très homogène</a:t>
            </a:r>
            <a:r>
              <a:rPr lang="fr-FR" dirty="0" smtClean="0">
                <a:solidFill>
                  <a:srgbClr val="002060"/>
                </a:solidFill>
              </a:rPr>
              <a:t>. Fraîchement </a:t>
            </a:r>
            <a:r>
              <a:rPr lang="fr-FR" dirty="0">
                <a:solidFill>
                  <a:srgbClr val="002060"/>
                </a:solidFill>
              </a:rPr>
              <a:t>débité, il présente une magnifique teinte </a:t>
            </a:r>
            <a:r>
              <a:rPr lang="fr-FR" b="1" dirty="0">
                <a:solidFill>
                  <a:srgbClr val="660066"/>
                </a:solidFill>
              </a:rPr>
              <a:t>rouge-violacé</a:t>
            </a:r>
            <a:r>
              <a:rPr lang="fr-FR" dirty="0">
                <a:solidFill>
                  <a:srgbClr val="002060"/>
                </a:solidFill>
              </a:rPr>
              <a:t> très vive, laquelle malheureusement ne se maintient pas, fonce assez rapidement à la lumière et devient </a:t>
            </a:r>
            <a:r>
              <a:rPr lang="fr-FR" b="1" dirty="0"/>
              <a:t>noir </a:t>
            </a:r>
            <a:r>
              <a:rPr lang="fr-FR" b="1" i="1" dirty="0"/>
              <a:t>ébène</a:t>
            </a:r>
            <a:r>
              <a:rPr lang="fr-FR" dirty="0">
                <a:solidFill>
                  <a:srgbClr val="002060"/>
                </a:solidFill>
              </a:rPr>
              <a:t>, on le confond parfois avec ce dernier, mais un simple grattage permet de distinguer les deux espèces</a:t>
            </a:r>
            <a:r>
              <a:rPr lang="fr-FR" dirty="0" smtClean="0">
                <a:solidFill>
                  <a:srgbClr val="002060"/>
                </a:solidFill>
              </a:rPr>
              <a:t>.</a:t>
            </a:r>
          </a:p>
          <a:p>
            <a:pPr algn="just"/>
            <a:endParaRPr lang="fr-FR" dirty="0" smtClean="0">
              <a:solidFill>
                <a:srgbClr val="002060"/>
              </a:solidFill>
            </a:endParaRPr>
          </a:p>
          <a:p>
            <a:pPr algn="just"/>
            <a:r>
              <a:rPr lang="fr-FR" dirty="0" smtClean="0">
                <a:solidFill>
                  <a:srgbClr val="002060"/>
                </a:solidFill>
              </a:rPr>
              <a:t>Tous comme les Fabacées, ces espèces ont </a:t>
            </a:r>
            <a:r>
              <a:rPr lang="fr-FR" dirty="0">
                <a:solidFill>
                  <a:srgbClr val="002060"/>
                </a:solidFill>
              </a:rPr>
              <a:t>une relation symbiotique avec certaines bactéries du sol, ces bactéries </a:t>
            </a:r>
            <a:r>
              <a:rPr lang="fr-FR" dirty="0" smtClean="0">
                <a:solidFill>
                  <a:srgbClr val="002060"/>
                </a:solidFill>
              </a:rPr>
              <a:t>forment </a:t>
            </a:r>
            <a:r>
              <a:rPr lang="fr-FR" dirty="0">
                <a:solidFill>
                  <a:srgbClr val="002060"/>
                </a:solidFill>
              </a:rPr>
              <a:t>des nodules sur les racines et </a:t>
            </a:r>
            <a:r>
              <a:rPr lang="fr-FR" dirty="0" smtClean="0">
                <a:solidFill>
                  <a:srgbClr val="002060"/>
                </a:solidFill>
              </a:rPr>
              <a:t>fixent </a:t>
            </a:r>
            <a:r>
              <a:rPr lang="fr-FR" dirty="0">
                <a:solidFill>
                  <a:srgbClr val="002060"/>
                </a:solidFill>
              </a:rPr>
              <a:t>l'azote atmosphérique. </a:t>
            </a:r>
            <a:r>
              <a:rPr lang="fr-FR" dirty="0" smtClean="0">
                <a:solidFill>
                  <a:srgbClr val="002060"/>
                </a:solidFill>
              </a:rPr>
              <a:t>Une partie de cette azote </a:t>
            </a:r>
            <a:r>
              <a:rPr lang="fr-FR" dirty="0">
                <a:solidFill>
                  <a:srgbClr val="002060"/>
                </a:solidFill>
              </a:rPr>
              <a:t>est </a:t>
            </a:r>
            <a:r>
              <a:rPr lang="fr-FR" dirty="0" smtClean="0">
                <a:solidFill>
                  <a:srgbClr val="002060"/>
                </a:solidFill>
              </a:rPr>
              <a:t>utilisée, </a:t>
            </a:r>
            <a:r>
              <a:rPr lang="fr-FR" dirty="0">
                <a:solidFill>
                  <a:srgbClr val="002060"/>
                </a:solidFill>
              </a:rPr>
              <a:t>par la </a:t>
            </a:r>
            <a:r>
              <a:rPr lang="fr-FR" dirty="0" smtClean="0">
                <a:solidFill>
                  <a:srgbClr val="002060"/>
                </a:solidFill>
              </a:rPr>
              <a:t>plante, pour sa croissance</a:t>
            </a:r>
            <a:r>
              <a:rPr lang="fr-FR" dirty="0">
                <a:solidFill>
                  <a:srgbClr val="002060"/>
                </a:solidFill>
              </a:rPr>
              <a:t>, mais </a:t>
            </a:r>
            <a:r>
              <a:rPr lang="fr-FR" dirty="0" smtClean="0">
                <a:solidFill>
                  <a:srgbClr val="002060"/>
                </a:solidFill>
              </a:rPr>
              <a:t>une autre partie peut </a:t>
            </a:r>
            <a:r>
              <a:rPr lang="fr-FR" dirty="0">
                <a:solidFill>
                  <a:srgbClr val="002060"/>
                </a:solidFill>
              </a:rPr>
              <a:t>également être </a:t>
            </a:r>
            <a:r>
              <a:rPr lang="fr-FR" dirty="0" smtClean="0">
                <a:solidFill>
                  <a:srgbClr val="002060"/>
                </a:solidFill>
              </a:rPr>
              <a:t>utilisé </a:t>
            </a:r>
            <a:r>
              <a:rPr lang="fr-FR" dirty="0">
                <a:solidFill>
                  <a:srgbClr val="002060"/>
                </a:solidFill>
              </a:rPr>
              <a:t>par d'autres plantes </a:t>
            </a:r>
            <a:r>
              <a:rPr lang="fr-FR" dirty="0" smtClean="0">
                <a:solidFill>
                  <a:srgbClr val="002060"/>
                </a:solidFill>
              </a:rPr>
              <a:t>poussant </a:t>
            </a:r>
            <a:r>
              <a:rPr lang="fr-FR" dirty="0">
                <a:solidFill>
                  <a:srgbClr val="002060"/>
                </a:solidFill>
              </a:rPr>
              <a:t>à </a:t>
            </a:r>
            <a:r>
              <a:rPr lang="fr-FR" dirty="0" smtClean="0">
                <a:solidFill>
                  <a:srgbClr val="002060"/>
                </a:solidFill>
              </a:rPr>
              <a:t>proximité.</a:t>
            </a:r>
            <a:endParaRPr lang="fr-FR" dirty="0">
              <a:solidFill>
                <a:srgbClr val="002060"/>
              </a:solidFill>
            </a:endParaRPr>
          </a:p>
          <a:p>
            <a:pPr algn="just"/>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tropical.theferns.info/viewtropical.php?id=Dalbergia+davidii</a:t>
            </a:r>
            <a:r>
              <a:rPr lang="fr-FR" sz="1200" dirty="0" smtClean="0">
                <a:solidFill>
                  <a:srgbClr val="002060"/>
                </a:solidFill>
              </a:rPr>
              <a:t> </a:t>
            </a: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pic>
        <p:nvPicPr>
          <p:cNvPr id="1025" name="Image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0123" y="3938498"/>
            <a:ext cx="2551150" cy="19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8141465" y="5849957"/>
            <a:ext cx="3899971" cy="1015663"/>
          </a:xfrm>
          <a:prstGeom prst="rect">
            <a:avLst/>
          </a:prstGeom>
          <a:noFill/>
        </p:spPr>
        <p:txBody>
          <a:bodyPr wrap="square" rtlCol="0">
            <a:spAutoFit/>
          </a:bodyPr>
          <a:lstStyle/>
          <a:p>
            <a:pPr algn="ctr"/>
            <a:r>
              <a:rPr lang="fr-FR" sz="1000" dirty="0">
                <a:solidFill>
                  <a:srgbClr val="002060"/>
                </a:solidFill>
              </a:rPr>
              <a:t>Dalbergia (bois de rose) en fleurs (©Mamisoa ANDRIANAIVO</a:t>
            </a:r>
            <a:r>
              <a:rPr lang="fr-FR" sz="1000" dirty="0" smtClean="0">
                <a:solidFill>
                  <a:srgbClr val="002060"/>
                </a:solidFill>
              </a:rPr>
              <a:t>). </a:t>
            </a:r>
            <a:r>
              <a:rPr lang="fr-FR" sz="1000" dirty="0">
                <a:solidFill>
                  <a:srgbClr val="002060"/>
                </a:solidFill>
              </a:rPr>
              <a:t>F</a:t>
            </a:r>
            <a:r>
              <a:rPr lang="fr-FR" sz="1000" dirty="0" smtClean="0">
                <a:solidFill>
                  <a:srgbClr val="002060"/>
                </a:solidFill>
              </a:rPr>
              <a:t>orêt </a:t>
            </a:r>
            <a:r>
              <a:rPr lang="fr-FR" sz="1000" dirty="0">
                <a:solidFill>
                  <a:srgbClr val="002060"/>
                </a:solidFill>
              </a:rPr>
              <a:t>primaire </a:t>
            </a:r>
            <a:r>
              <a:rPr lang="fr-FR" sz="1000" i="1" dirty="0">
                <a:solidFill>
                  <a:srgbClr val="002060"/>
                </a:solidFill>
              </a:rPr>
              <a:t>d'</a:t>
            </a:r>
            <a:r>
              <a:rPr lang="fr-FR" sz="1000" i="1" dirty="0" err="1">
                <a:solidFill>
                  <a:srgbClr val="002060"/>
                </a:solidFill>
              </a:rPr>
              <a:t>Ambodiriana</a:t>
            </a:r>
            <a:r>
              <a:rPr lang="fr-FR" sz="1000" dirty="0">
                <a:solidFill>
                  <a:srgbClr val="002060"/>
                </a:solidFill>
              </a:rPr>
              <a:t>, près du village de </a:t>
            </a:r>
            <a:r>
              <a:rPr lang="fr-FR" sz="1000" dirty="0" err="1">
                <a:solidFill>
                  <a:srgbClr val="002060"/>
                </a:solidFill>
              </a:rPr>
              <a:t>Manonpana</a:t>
            </a:r>
            <a:r>
              <a:rPr lang="fr-FR" sz="1000" dirty="0">
                <a:solidFill>
                  <a:srgbClr val="002060"/>
                </a:solidFill>
              </a:rPr>
              <a:t>, sur la côte </a:t>
            </a:r>
            <a:r>
              <a:rPr lang="fr-FR" sz="1000" dirty="0" smtClean="0">
                <a:solidFill>
                  <a:srgbClr val="002060"/>
                </a:solidFill>
              </a:rPr>
              <a:t>Est, protégée par l’ONG </a:t>
            </a:r>
            <a:r>
              <a:rPr lang="fr-FR" sz="1000" dirty="0">
                <a:solidFill>
                  <a:srgbClr val="002060"/>
                </a:solidFill>
              </a:rPr>
              <a:t>réunionnaise ADEFA.</a:t>
            </a:r>
            <a:r>
              <a:rPr lang="fr-FR" sz="1000" dirty="0" smtClean="0">
                <a:solidFill>
                  <a:srgbClr val="002060"/>
                </a:solidFill>
              </a:rPr>
              <a:t> </a:t>
            </a:r>
            <a:r>
              <a:rPr lang="fr-FR" sz="1000" dirty="0">
                <a:solidFill>
                  <a:srgbClr val="002060"/>
                </a:solidFill>
              </a:rPr>
              <a:t>Source : </a:t>
            </a:r>
            <a:r>
              <a:rPr lang="fr-FR" sz="1000" dirty="0">
                <a:solidFill>
                  <a:srgbClr val="002060"/>
                </a:solidFill>
                <a:hlinkClick r:id="rId4"/>
              </a:rPr>
              <a:t>http://</a:t>
            </a:r>
            <a:r>
              <a:rPr lang="fr-FR" sz="1000" dirty="0" smtClean="0">
                <a:solidFill>
                  <a:srgbClr val="002060"/>
                </a:solidFill>
                <a:hlinkClick r:id="rId4"/>
              </a:rPr>
              <a:t>benjamin.lisan.free.fr/jardin.secret/CompteRendusVoyages/AutresVoyages/Photos-de-ma-visite-a-deux-projets-environnementaux-a-Madagascar-en-mars-2013.doc</a:t>
            </a:r>
            <a:r>
              <a:rPr lang="fr-FR" sz="1000" dirty="0" smtClean="0">
                <a:solidFill>
                  <a:srgbClr val="002060"/>
                </a:solidFill>
              </a:rPr>
              <a:t> </a:t>
            </a:r>
            <a:endParaRPr lang="fr-FR" sz="1000" dirty="0">
              <a:solidFill>
                <a:srgbClr val="002060"/>
              </a:solidFill>
            </a:endParaRPr>
          </a:p>
        </p:txBody>
      </p:sp>
      <p:sp>
        <p:nvSpPr>
          <p:cNvPr id="7" name="ZoneTexte 6"/>
          <p:cNvSpPr txBox="1"/>
          <p:nvPr/>
        </p:nvSpPr>
        <p:spPr>
          <a:xfrm>
            <a:off x="220338" y="4141797"/>
            <a:ext cx="7921127" cy="2215991"/>
          </a:xfrm>
          <a:prstGeom prst="rect">
            <a:avLst/>
          </a:prstGeom>
          <a:noFill/>
        </p:spPr>
        <p:txBody>
          <a:bodyPr wrap="square" rtlCol="0">
            <a:spAutoFit/>
          </a:bodyPr>
          <a:lstStyle/>
          <a:p>
            <a:pPr algn="just"/>
            <a:r>
              <a:rPr lang="fr-FR" dirty="0">
                <a:solidFill>
                  <a:srgbClr val="002060"/>
                </a:solidFill>
              </a:rPr>
              <a:t>Ils ont une bonne résistance aux champignons, aux </a:t>
            </a:r>
            <a:r>
              <a:rPr lang="fr-FR" dirty="0" err="1">
                <a:solidFill>
                  <a:srgbClr val="002060"/>
                </a:solidFill>
              </a:rPr>
              <a:t>lyctus</a:t>
            </a:r>
            <a:r>
              <a:rPr lang="fr-FR" dirty="0">
                <a:solidFill>
                  <a:srgbClr val="002060"/>
                </a:solidFill>
              </a:rPr>
              <a:t> et aux termites</a:t>
            </a:r>
            <a:r>
              <a:rPr lang="fr-FR" dirty="0" smtClean="0">
                <a:solidFill>
                  <a:srgbClr val="002060"/>
                </a:solidFill>
              </a:rPr>
              <a:t>. Le </a:t>
            </a:r>
            <a:r>
              <a:rPr lang="fr-FR" dirty="0">
                <a:solidFill>
                  <a:srgbClr val="002060"/>
                </a:solidFill>
              </a:rPr>
              <a:t>palissandre ne pourrit pas, et ne se pique pas, même en utilisation marine</a:t>
            </a:r>
            <a:r>
              <a:rPr lang="fr-FR" dirty="0" smtClean="0">
                <a:solidFill>
                  <a:srgbClr val="002060"/>
                </a:solidFill>
              </a:rPr>
              <a:t>. Non </a:t>
            </a:r>
            <a:r>
              <a:rPr lang="fr-FR" dirty="0">
                <a:solidFill>
                  <a:srgbClr val="002060"/>
                </a:solidFill>
              </a:rPr>
              <a:t>traité, ou non entretenu, il prend une patine argentée et son vernissage (vernis polyuréthane à deux composants) conserve son </a:t>
            </a:r>
            <a:r>
              <a:rPr lang="fr-FR" dirty="0" err="1" smtClean="0">
                <a:solidFill>
                  <a:srgbClr val="002060"/>
                </a:solidFill>
              </a:rPr>
              <a:t>veinage</a:t>
            </a:r>
            <a:r>
              <a:rPr lang="fr-FR" dirty="0" smtClean="0">
                <a:solidFill>
                  <a:srgbClr val="002060"/>
                </a:solidFill>
              </a:rPr>
              <a:t> </a:t>
            </a:r>
            <a:r>
              <a:rPr lang="fr-FR" dirty="0">
                <a:solidFill>
                  <a:srgbClr val="002060"/>
                </a:solidFill>
              </a:rPr>
              <a:t>unique, que l'on ne retrouve pas sur d'autres bois tropicaux précieux</a:t>
            </a:r>
            <a:r>
              <a:rPr lang="fr-FR" dirty="0" smtClean="0">
                <a:solidFill>
                  <a:srgbClr val="002060"/>
                </a:solidFill>
              </a:rPr>
              <a:t>. Lorsqu'il </a:t>
            </a:r>
            <a:r>
              <a:rPr lang="fr-FR" dirty="0">
                <a:solidFill>
                  <a:srgbClr val="002060"/>
                </a:solidFill>
              </a:rPr>
              <a:t>vient d'être coupé et pendant son façonnage, son cœur dégage une agréable odeur de rose.(Caractéristiques selon le Centre Technique Forestier </a:t>
            </a:r>
            <a:r>
              <a:rPr lang="fr-FR" dirty="0" smtClean="0">
                <a:solidFill>
                  <a:srgbClr val="002060"/>
                </a:solidFill>
              </a:rPr>
              <a:t>Tropical [Madagascar]).</a:t>
            </a:r>
          </a:p>
          <a:p>
            <a:r>
              <a:rPr lang="fr-FR" sz="1200" dirty="0" smtClean="0">
                <a:solidFill>
                  <a:srgbClr val="002060"/>
                </a:solidFill>
              </a:rPr>
              <a:t>Source : </a:t>
            </a:r>
            <a:r>
              <a:rPr lang="fr-FR" sz="1200" dirty="0">
                <a:solidFill>
                  <a:srgbClr val="002060"/>
                </a:solidFill>
                <a:hlinkClick r:id="rId5"/>
              </a:rPr>
              <a:t>http://www.imra-ratsimamanga.org/autre_dalbergia.htm</a:t>
            </a:r>
            <a:r>
              <a:rPr lang="fr-FR" sz="1200" dirty="0">
                <a:solidFill>
                  <a:srgbClr val="002060"/>
                </a:solidFill>
              </a:rPr>
              <a:t> </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22331679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100</a:t>
            </a:fld>
            <a:endParaRPr lang="fr-FR" dirty="0"/>
          </a:p>
        </p:txBody>
      </p:sp>
      <p:sp>
        <p:nvSpPr>
          <p:cNvPr id="4" name="ZoneTexte 3"/>
          <p:cNvSpPr txBox="1"/>
          <p:nvPr/>
        </p:nvSpPr>
        <p:spPr>
          <a:xfrm>
            <a:off x="5349037" y="169516"/>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60049" y="285788"/>
            <a:ext cx="5043934" cy="369332"/>
          </a:xfrm>
          <a:prstGeom prst="rect">
            <a:avLst/>
          </a:prstGeom>
          <a:noFill/>
        </p:spPr>
        <p:txBody>
          <a:bodyPr wrap="square" rtlCol="0">
            <a:spAutoFit/>
          </a:bodyPr>
          <a:lstStyle/>
          <a:p>
            <a:r>
              <a:rPr lang="fr-FR" b="1" dirty="0">
                <a:solidFill>
                  <a:srgbClr val="002060"/>
                </a:solidFill>
              </a:rPr>
              <a:t>A9. Annexe : Les « </a:t>
            </a:r>
            <a:r>
              <a:rPr lang="fr-FR" b="1" dirty="0" smtClean="0">
                <a:solidFill>
                  <a:srgbClr val="002060"/>
                </a:solidFill>
              </a:rPr>
              <a:t>papiers officiels</a:t>
            </a:r>
            <a:r>
              <a:rPr lang="fr-FR" b="1" dirty="0">
                <a:solidFill>
                  <a:srgbClr val="002060"/>
                </a:solidFill>
              </a:rPr>
              <a:t> </a:t>
            </a:r>
            <a:r>
              <a:rPr lang="fr-FR" b="1" dirty="0" smtClean="0">
                <a:solidFill>
                  <a:srgbClr val="002060"/>
                </a:solidFill>
              </a:rPr>
              <a:t>» (suite et fin)</a:t>
            </a:r>
            <a:endParaRPr lang="fr-FR" b="1" dirty="0">
              <a:solidFill>
                <a:srgbClr val="002060"/>
              </a:solidFill>
            </a:endParaRPr>
          </a:p>
        </p:txBody>
      </p:sp>
      <p:sp>
        <p:nvSpPr>
          <p:cNvPr id="8" name="ZoneTexte 7"/>
          <p:cNvSpPr txBox="1"/>
          <p:nvPr/>
        </p:nvSpPr>
        <p:spPr>
          <a:xfrm>
            <a:off x="77118" y="655120"/>
            <a:ext cx="11964318" cy="6063198"/>
          </a:xfrm>
          <a:prstGeom prst="rect">
            <a:avLst/>
          </a:prstGeom>
          <a:noFill/>
        </p:spPr>
        <p:txBody>
          <a:bodyPr wrap="square" rtlCol="0">
            <a:spAutoFit/>
          </a:bodyPr>
          <a:lstStyle/>
          <a:p>
            <a:r>
              <a:rPr lang="fr-FR" sz="1700" b="1" dirty="0">
                <a:solidFill>
                  <a:srgbClr val="002060"/>
                </a:solidFill>
              </a:rPr>
              <a:t>Selon Patrick </a:t>
            </a:r>
            <a:r>
              <a:rPr lang="fr-FR" sz="1700" b="1" dirty="0" err="1">
                <a:solidFill>
                  <a:srgbClr val="002060"/>
                </a:solidFill>
              </a:rPr>
              <a:t>Zakariasy</a:t>
            </a:r>
            <a:r>
              <a:rPr lang="fr-FR" sz="1700" b="1" dirty="0">
                <a:solidFill>
                  <a:srgbClr val="002060"/>
                </a:solidFill>
              </a:rPr>
              <a:t>, les sociétés SODIAT de Mamy </a:t>
            </a:r>
            <a:r>
              <a:rPr lang="fr-FR" sz="1700" b="1" dirty="0" err="1">
                <a:solidFill>
                  <a:srgbClr val="002060"/>
                </a:solidFill>
              </a:rPr>
              <a:t>Ravatomanga</a:t>
            </a:r>
            <a:r>
              <a:rPr lang="fr-FR" sz="1700" b="1" dirty="0">
                <a:solidFill>
                  <a:srgbClr val="002060"/>
                </a:solidFill>
              </a:rPr>
              <a:t>, et Mainland Mining Ltd, constituent « la mafia sino-malgache </a:t>
            </a:r>
            <a:r>
              <a:rPr lang="fr-FR" sz="1700" b="1" dirty="0" smtClean="0">
                <a:solidFill>
                  <a:srgbClr val="002060"/>
                </a:solidFill>
              </a:rPr>
              <a:t>»</a:t>
            </a:r>
            <a:r>
              <a:rPr lang="fr-FR" sz="1700" dirty="0">
                <a:solidFill>
                  <a:srgbClr val="002060"/>
                </a:solidFill>
              </a:rPr>
              <a:t/>
            </a:r>
            <a:br>
              <a:rPr lang="fr-FR" sz="1700" dirty="0">
                <a:solidFill>
                  <a:srgbClr val="002060"/>
                </a:solidFill>
              </a:rPr>
            </a:br>
            <a:r>
              <a:rPr lang="fr-FR" sz="1700" b="1" i="1" dirty="0" smtClean="0">
                <a:solidFill>
                  <a:srgbClr val="002060"/>
                </a:solidFill>
              </a:rPr>
              <a:t>Trafic de bois de rose</a:t>
            </a:r>
            <a:r>
              <a:rPr lang="fr-FR" sz="1700" dirty="0" smtClean="0">
                <a:solidFill>
                  <a:srgbClr val="002060"/>
                </a:solidFill>
              </a:rPr>
              <a:t>.</a:t>
            </a:r>
          </a:p>
          <a:p>
            <a:endParaRPr lang="fr-FR" sz="1700" dirty="0" smtClean="0">
              <a:solidFill>
                <a:srgbClr val="002060"/>
              </a:solidFill>
            </a:endParaRPr>
          </a:p>
          <a:p>
            <a:r>
              <a:rPr lang="fr-FR" sz="1700" b="1" dirty="0" smtClean="0">
                <a:solidFill>
                  <a:srgbClr val="002060"/>
                </a:solidFill>
              </a:rPr>
              <a:t>MOL/SDV</a:t>
            </a:r>
            <a:r>
              <a:rPr lang="fr-FR" sz="1700" b="1" dirty="0">
                <a:solidFill>
                  <a:srgbClr val="002060"/>
                </a:solidFill>
              </a:rPr>
              <a:t>, </a:t>
            </a:r>
            <a:r>
              <a:rPr lang="fr-FR" sz="1700" b="1" dirty="0" err="1">
                <a:solidFill>
                  <a:srgbClr val="002060"/>
                </a:solidFill>
              </a:rPr>
              <a:t>Sodiatrans</a:t>
            </a:r>
            <a:r>
              <a:rPr lang="fr-FR" sz="1700" b="1" dirty="0">
                <a:solidFill>
                  <a:srgbClr val="002060"/>
                </a:solidFill>
              </a:rPr>
              <a:t>, MICTSL</a:t>
            </a:r>
            <a:r>
              <a:rPr lang="fr-FR" sz="1700" dirty="0">
                <a:solidFill>
                  <a:srgbClr val="002060"/>
                </a:solidFill>
              </a:rPr>
              <a:t> </a:t>
            </a:r>
            <a:br>
              <a:rPr lang="fr-FR" sz="1700" dirty="0">
                <a:solidFill>
                  <a:srgbClr val="002060"/>
                </a:solidFill>
              </a:rPr>
            </a:br>
            <a:r>
              <a:rPr lang="fr-FR" sz="1700" dirty="0">
                <a:solidFill>
                  <a:srgbClr val="002060"/>
                </a:solidFill>
              </a:rPr>
              <a:t>Il y avait une fausse déclaration au début (ilménite) pour faciliter l’embarquement, et les containers d’ilménite de Mainland Mining, lesquels ont transporté la cargaison de bois de rose, ne sont pas passés sous scanner, selon Patrick </a:t>
            </a:r>
            <a:r>
              <a:rPr lang="fr-FR" sz="1700" dirty="0" err="1">
                <a:solidFill>
                  <a:srgbClr val="002060"/>
                </a:solidFill>
              </a:rPr>
              <a:t>Zakariasy</a:t>
            </a:r>
            <a:r>
              <a:rPr lang="fr-FR" sz="1700" dirty="0">
                <a:solidFill>
                  <a:srgbClr val="002060"/>
                </a:solidFill>
              </a:rPr>
              <a:t>. Et de poursuivre que « </a:t>
            </a:r>
            <a:r>
              <a:rPr lang="fr-FR" sz="1700" i="1" dirty="0">
                <a:solidFill>
                  <a:srgbClr val="002060"/>
                </a:solidFill>
              </a:rPr>
              <a:t>les déclarations au niveau de la compagnie MOL/SDV pour la préparation à l’embarquement, qui ont été toutes effectuées par SODIATRANS pour le compte de Mainland Mining, ont pour objet l’exportation de 10 lots d’ilménite dans des containers de 20 pieds qui pèsent chacun 30 tonnes </a:t>
            </a:r>
            <a:r>
              <a:rPr lang="fr-FR" sz="1700" dirty="0">
                <a:solidFill>
                  <a:srgbClr val="002060"/>
                </a:solidFill>
              </a:rPr>
              <a:t>». Puis « </a:t>
            </a:r>
            <a:r>
              <a:rPr lang="fr-FR" sz="1700" i="1" dirty="0">
                <a:solidFill>
                  <a:srgbClr val="002060"/>
                </a:solidFill>
              </a:rPr>
              <a:t>les déclarations sont restées inchangées à l’embarquement au niveau de la MICTSL </a:t>
            </a:r>
            <a:r>
              <a:rPr lang="fr-FR" sz="1700" dirty="0">
                <a:solidFill>
                  <a:srgbClr val="002060"/>
                </a:solidFill>
              </a:rPr>
              <a:t>», poursuit Patrick </a:t>
            </a:r>
            <a:r>
              <a:rPr lang="fr-FR" sz="1700" dirty="0" err="1">
                <a:solidFill>
                  <a:srgbClr val="002060"/>
                </a:solidFill>
              </a:rPr>
              <a:t>Zakariasy</a:t>
            </a:r>
            <a:r>
              <a:rPr lang="fr-FR" sz="1700" dirty="0">
                <a:solidFill>
                  <a:srgbClr val="002060"/>
                </a:solidFill>
              </a:rPr>
              <a:t>. Mais une fois embarqués, les contenus des mêmes containers ont changé. « </a:t>
            </a:r>
            <a:r>
              <a:rPr lang="fr-FR" sz="1700" i="1" dirty="0">
                <a:solidFill>
                  <a:srgbClr val="002060"/>
                </a:solidFill>
              </a:rPr>
              <a:t>Le connaissement, le certificat d’origine et le certificat phytosanitaire ont tous changé en </a:t>
            </a:r>
            <a:r>
              <a:rPr lang="fr-FR" sz="1700" b="1" i="1" dirty="0">
                <a:solidFill>
                  <a:srgbClr val="002060"/>
                </a:solidFill>
              </a:rPr>
              <a:t>1252 </a:t>
            </a:r>
            <a:r>
              <a:rPr lang="fr-FR" sz="1700" b="1" i="1" dirty="0" err="1">
                <a:solidFill>
                  <a:srgbClr val="002060"/>
                </a:solidFill>
              </a:rPr>
              <a:t>Pieces</a:t>
            </a:r>
            <a:r>
              <a:rPr lang="fr-FR" sz="1700" b="1" i="1" dirty="0">
                <a:solidFill>
                  <a:srgbClr val="002060"/>
                </a:solidFill>
              </a:rPr>
              <a:t> of Madagascar Woods de 202 tonnes 855 kg </a:t>
            </a:r>
            <a:r>
              <a:rPr lang="fr-FR" sz="1700" dirty="0">
                <a:solidFill>
                  <a:srgbClr val="002060"/>
                </a:solidFill>
              </a:rPr>
              <a:t>». </a:t>
            </a:r>
            <a:br>
              <a:rPr lang="fr-FR" sz="1700" dirty="0">
                <a:solidFill>
                  <a:srgbClr val="002060"/>
                </a:solidFill>
              </a:rPr>
            </a:br>
            <a:endParaRPr lang="fr-FR" sz="1700" dirty="0" smtClean="0">
              <a:solidFill>
                <a:srgbClr val="002060"/>
              </a:solidFill>
            </a:endParaRPr>
          </a:p>
          <a:p>
            <a:r>
              <a:rPr lang="fr-FR" sz="1700" b="1" dirty="0" smtClean="0">
                <a:solidFill>
                  <a:srgbClr val="002060"/>
                </a:solidFill>
              </a:rPr>
              <a:t>Le </a:t>
            </a:r>
            <a:r>
              <a:rPr lang="fr-FR" sz="1700" b="1" dirty="0">
                <a:solidFill>
                  <a:srgbClr val="002060"/>
                </a:solidFill>
              </a:rPr>
              <a:t>réseau </a:t>
            </a:r>
            <a:r>
              <a:rPr lang="fr-FR" sz="1700" dirty="0">
                <a:solidFill>
                  <a:srgbClr val="002060"/>
                </a:solidFill>
              </a:rPr>
              <a:t/>
            </a:r>
            <a:br>
              <a:rPr lang="fr-FR" sz="1700" dirty="0">
                <a:solidFill>
                  <a:srgbClr val="002060"/>
                </a:solidFill>
              </a:rPr>
            </a:br>
            <a:r>
              <a:rPr lang="fr-FR" sz="1700" dirty="0">
                <a:solidFill>
                  <a:srgbClr val="002060"/>
                </a:solidFill>
              </a:rPr>
              <a:t>Les investigations de Patrick </a:t>
            </a:r>
            <a:r>
              <a:rPr lang="fr-FR" sz="1700" dirty="0" err="1">
                <a:solidFill>
                  <a:srgbClr val="002060"/>
                </a:solidFill>
              </a:rPr>
              <a:t>Zakariasy</a:t>
            </a:r>
            <a:r>
              <a:rPr lang="fr-FR" sz="1700" dirty="0">
                <a:solidFill>
                  <a:srgbClr val="002060"/>
                </a:solidFill>
              </a:rPr>
              <a:t>, finit ainsi par </a:t>
            </a:r>
            <a:r>
              <a:rPr lang="fr-FR" sz="1700" dirty="0" smtClean="0">
                <a:solidFill>
                  <a:srgbClr val="002060"/>
                </a:solidFill>
              </a:rPr>
              <a:t>conclure [concernant] </a:t>
            </a:r>
            <a:r>
              <a:rPr lang="fr-FR" sz="1700" dirty="0">
                <a:solidFill>
                  <a:srgbClr val="002060"/>
                </a:solidFill>
              </a:rPr>
              <a:t>le réseau qui a été mobilisé pour le trafic illicite de bois de rose. « </a:t>
            </a:r>
            <a:r>
              <a:rPr lang="fr-FR" sz="1700" i="1" dirty="0">
                <a:solidFill>
                  <a:srgbClr val="002060"/>
                </a:solidFill>
              </a:rPr>
              <a:t>En premier lieu, il y a la compagnie MOL/SDV qui a accepté de falsifier les documents par le connaissement. Ensuite, le ministère de l’Agriculture, par le truchement de son agent technique basé à Tamatave, qui a délivré un certificat sanitaire en acceptant de ne rien préciser sur l’espèce de bois en question. Et en même temps, le directeur des Affaires administratives et financières de la chambre de Commerce et de l’industrie de Tamatave qui a fait la même chose en délivrant un certificat d’origine sans préciser l’espèce des bois exportés. Finalement, il y a la douane qui ferme les yeux devant le fait accompli, car elle devait être en possession du manifeste envoyé par la </a:t>
            </a:r>
            <a:r>
              <a:rPr lang="fr-FR" sz="1700" i="1" dirty="0" smtClean="0">
                <a:solidFill>
                  <a:srgbClr val="002060"/>
                </a:solidFill>
              </a:rPr>
              <a:t>compagnie</a:t>
            </a:r>
            <a:r>
              <a:rPr lang="fr-FR" sz="1700" dirty="0" smtClean="0">
                <a:solidFill>
                  <a:srgbClr val="002060"/>
                </a:solidFill>
              </a:rPr>
              <a:t> ».</a:t>
            </a:r>
          </a:p>
          <a:p>
            <a:r>
              <a:rPr lang="fr-FR" sz="1200" dirty="0">
                <a:solidFill>
                  <a:srgbClr val="002060"/>
                </a:solidFill>
              </a:rPr>
              <a:t>Source : </a:t>
            </a:r>
            <a:r>
              <a:rPr lang="fr-FR" sz="1200" dirty="0" smtClean="0">
                <a:solidFill>
                  <a:srgbClr val="002060"/>
                </a:solidFill>
              </a:rPr>
              <a:t>a) La </a:t>
            </a:r>
            <a:r>
              <a:rPr lang="fr-FR" sz="1200" dirty="0">
                <a:solidFill>
                  <a:srgbClr val="002060"/>
                </a:solidFill>
              </a:rPr>
              <a:t>nation, samedi 13 </a:t>
            </a:r>
            <a:r>
              <a:rPr lang="fr-FR" sz="1200" dirty="0" smtClean="0">
                <a:solidFill>
                  <a:srgbClr val="002060"/>
                </a:solidFill>
              </a:rPr>
              <a:t>octobre </a:t>
            </a:r>
            <a:r>
              <a:rPr lang="fr-FR" sz="1200" dirty="0">
                <a:solidFill>
                  <a:srgbClr val="002060"/>
                </a:solidFill>
              </a:rPr>
              <a:t>2012, Trafic de Bois de rose, « </a:t>
            </a:r>
            <a:r>
              <a:rPr lang="fr-FR" sz="1200" i="1" dirty="0">
                <a:solidFill>
                  <a:srgbClr val="002060"/>
                </a:solidFill>
              </a:rPr>
              <a:t>Mamy </a:t>
            </a:r>
            <a:r>
              <a:rPr lang="fr-FR" sz="1200" i="1" dirty="0" err="1">
                <a:solidFill>
                  <a:srgbClr val="002060"/>
                </a:solidFill>
              </a:rPr>
              <a:t>Ravatomanga</a:t>
            </a:r>
            <a:r>
              <a:rPr lang="fr-FR" sz="1200" i="1" dirty="0">
                <a:solidFill>
                  <a:srgbClr val="002060"/>
                </a:solidFill>
              </a:rPr>
              <a:t> </a:t>
            </a:r>
            <a:r>
              <a:rPr lang="fr-FR" sz="1200" i="1" dirty="0" smtClean="0">
                <a:solidFill>
                  <a:srgbClr val="002060"/>
                </a:solidFill>
              </a:rPr>
              <a:t>et Mainland </a:t>
            </a:r>
            <a:r>
              <a:rPr lang="fr-FR" sz="1200" i="1" dirty="0">
                <a:solidFill>
                  <a:srgbClr val="002060"/>
                </a:solidFill>
              </a:rPr>
              <a:t>Mining Ltd forment la mafia sino-malgache </a:t>
            </a:r>
            <a:r>
              <a:rPr lang="fr-FR" sz="1200" dirty="0">
                <a:solidFill>
                  <a:srgbClr val="002060"/>
                </a:solidFill>
              </a:rPr>
              <a:t>», </a:t>
            </a:r>
            <a:endParaRPr lang="fr-FR" sz="1200" dirty="0" smtClean="0">
              <a:solidFill>
                <a:srgbClr val="002060"/>
              </a:solidFill>
            </a:endParaRPr>
          </a:p>
          <a:p>
            <a:r>
              <a:rPr lang="fr-FR" sz="1200" dirty="0" smtClean="0">
                <a:solidFill>
                  <a:srgbClr val="002060"/>
                </a:solidFill>
              </a:rPr>
              <a:t>selon </a:t>
            </a:r>
            <a:r>
              <a:rPr lang="fr-FR" sz="1200" dirty="0">
                <a:solidFill>
                  <a:srgbClr val="002060"/>
                </a:solidFill>
              </a:rPr>
              <a:t>Patrick </a:t>
            </a:r>
            <a:r>
              <a:rPr lang="fr-FR" sz="1200" dirty="0" err="1">
                <a:solidFill>
                  <a:srgbClr val="002060"/>
                </a:solidFill>
              </a:rPr>
              <a:t>Zakariasy</a:t>
            </a:r>
            <a:r>
              <a:rPr lang="fr-FR" sz="1200" dirty="0" smtClean="0">
                <a:solidFill>
                  <a:srgbClr val="002060"/>
                </a:solidFill>
              </a:rPr>
              <a:t>,  </a:t>
            </a:r>
            <a:r>
              <a:rPr lang="fr-FR" sz="1200" dirty="0">
                <a:solidFill>
                  <a:srgbClr val="002060"/>
                </a:solidFill>
                <a:hlinkClick r:id="rId2"/>
              </a:rPr>
              <a:t>http://</a:t>
            </a:r>
            <a:r>
              <a:rPr lang="fr-FR" sz="1200" dirty="0" smtClean="0">
                <a:solidFill>
                  <a:srgbClr val="002060"/>
                </a:solidFill>
                <a:hlinkClick r:id="rId2"/>
              </a:rPr>
              <a:t>www.lanation.mg/article.php?id=26</a:t>
            </a:r>
            <a:r>
              <a:rPr lang="fr-FR" sz="1200" dirty="0" smtClean="0">
                <a:solidFill>
                  <a:srgbClr val="002060"/>
                </a:solidFill>
              </a:rPr>
              <a:t> </a:t>
            </a:r>
          </a:p>
          <a:p>
            <a:r>
              <a:rPr lang="fr-FR" sz="1200" dirty="0">
                <a:solidFill>
                  <a:srgbClr val="002060"/>
                </a:solidFill>
              </a:rPr>
              <a:t>b) Affaire Patrick </a:t>
            </a:r>
            <a:r>
              <a:rPr lang="fr-FR" sz="1200" dirty="0" err="1">
                <a:solidFill>
                  <a:srgbClr val="002060"/>
                </a:solidFill>
              </a:rPr>
              <a:t>Zakariasy</a:t>
            </a:r>
            <a:r>
              <a:rPr lang="fr-FR" sz="1200" dirty="0">
                <a:solidFill>
                  <a:srgbClr val="002060"/>
                </a:solidFill>
              </a:rPr>
              <a:t> : le quotidien malgache "Nation", courageux ou suicidaire ?, le </a:t>
            </a:r>
            <a:r>
              <a:rPr lang="fr-FR" sz="1200" dirty="0" smtClean="0">
                <a:solidFill>
                  <a:srgbClr val="002060"/>
                </a:solidFill>
              </a:rPr>
              <a:t>12/10/2012,</a:t>
            </a:r>
          </a:p>
          <a:p>
            <a:r>
              <a:rPr lang="fr-FR" sz="1200" dirty="0" smtClean="0">
                <a:solidFill>
                  <a:srgbClr val="002060"/>
                </a:solidFill>
              </a:rPr>
              <a:t> </a:t>
            </a:r>
            <a:r>
              <a:rPr lang="fr-FR" sz="1200" dirty="0" smtClean="0">
                <a:solidFill>
                  <a:srgbClr val="002060"/>
                </a:solidFill>
                <a:hlinkClick r:id="rId3"/>
              </a:rPr>
              <a:t>http</a:t>
            </a:r>
            <a:r>
              <a:rPr lang="fr-FR" sz="1200" dirty="0">
                <a:solidFill>
                  <a:srgbClr val="002060"/>
                </a:solidFill>
                <a:hlinkClick r:id="rId3"/>
              </a:rPr>
              <a:t>://www.tananews.com/asides/affaire-patrick-zakariasy-le-quotidien-malgache-nation-courageux-ou-suicidaire</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3490" y="5709092"/>
            <a:ext cx="1143000" cy="1143000"/>
          </a:xfrm>
          <a:prstGeom prst="rect">
            <a:avLst/>
          </a:prstGeom>
        </p:spPr>
      </p:pic>
      <p:sp>
        <p:nvSpPr>
          <p:cNvPr id="7" name="ZoneTexte 6"/>
          <p:cNvSpPr txBox="1"/>
          <p:nvPr/>
        </p:nvSpPr>
        <p:spPr>
          <a:xfrm>
            <a:off x="7954178" y="6147412"/>
            <a:ext cx="3089312" cy="646331"/>
          </a:xfrm>
          <a:prstGeom prst="rect">
            <a:avLst/>
          </a:prstGeom>
          <a:noFill/>
        </p:spPr>
        <p:txBody>
          <a:bodyPr wrap="square" rtlCol="0">
            <a:spAutoFit/>
          </a:bodyPr>
          <a:lstStyle/>
          <a:p>
            <a:pPr algn="r"/>
            <a:r>
              <a:rPr lang="fr-FR" sz="1200" dirty="0">
                <a:solidFill>
                  <a:srgbClr val="002060"/>
                </a:solidFill>
              </a:rPr>
              <a:t>Patrick </a:t>
            </a:r>
            <a:r>
              <a:rPr lang="fr-FR" sz="1200" dirty="0" err="1" smtClean="0">
                <a:solidFill>
                  <a:srgbClr val="002060"/>
                </a:solidFill>
              </a:rPr>
              <a:t>Zakariasy</a:t>
            </a:r>
            <a:r>
              <a:rPr lang="fr-FR" sz="1200" dirty="0" smtClean="0">
                <a:solidFill>
                  <a:srgbClr val="002060"/>
                </a:solidFill>
              </a:rPr>
              <a:t> </a:t>
            </a:r>
            <a:r>
              <a:rPr lang="fr-FR" sz="1200" dirty="0" smtClean="0">
                <a:solidFill>
                  <a:srgbClr val="002060"/>
                </a:solidFill>
                <a:latin typeface="Calibri" panose="020F0502020204030204" pitchFamily="34" charset="0"/>
              </a:rPr>
              <a:t>→</a:t>
            </a:r>
          </a:p>
          <a:p>
            <a:pPr algn="r"/>
            <a:r>
              <a:rPr lang="fr-FR" sz="1200" dirty="0" smtClean="0">
                <a:solidFill>
                  <a:srgbClr val="002060"/>
                </a:solidFill>
                <a:latin typeface="Calibri" panose="020F0502020204030204" pitchFamily="34" charset="0"/>
              </a:rPr>
              <a:t>Un « notoire </a:t>
            </a:r>
            <a:r>
              <a:rPr lang="fr-FR" sz="1200" dirty="0">
                <a:solidFill>
                  <a:srgbClr val="002060"/>
                </a:solidFill>
                <a:latin typeface="Calibri" panose="020F0502020204030204" pitchFamily="34" charset="0"/>
              </a:rPr>
              <a:t>» </a:t>
            </a:r>
            <a:r>
              <a:rPr lang="fr-FR" sz="1200" dirty="0" smtClean="0">
                <a:solidFill>
                  <a:srgbClr val="002060"/>
                </a:solidFill>
                <a:latin typeface="Calibri" panose="020F0502020204030204" pitchFamily="34" charset="0"/>
              </a:rPr>
              <a:t>(Un </a:t>
            </a:r>
            <a:r>
              <a:rPr lang="fr-FR" sz="1200" i="1" dirty="0" err="1" smtClean="0">
                <a:solidFill>
                  <a:srgbClr val="002060"/>
                </a:solidFill>
                <a:latin typeface="Calibri" panose="020F0502020204030204" pitchFamily="34" charset="0"/>
              </a:rPr>
              <a:t>Tangalamena</a:t>
            </a:r>
            <a:r>
              <a:rPr lang="fr-FR" sz="1200" dirty="0" smtClean="0">
                <a:solidFill>
                  <a:srgbClr val="002060"/>
                </a:solidFill>
                <a:latin typeface="Calibri" panose="020F0502020204030204" pitchFamily="34" charset="0"/>
              </a:rPr>
              <a:t> ou chef coutumier) de la région d’Antsiranana</a:t>
            </a:r>
            <a:endParaRPr lang="fr-FR" sz="1200" dirty="0">
              <a:solidFill>
                <a:srgbClr val="002060"/>
              </a:solidFill>
            </a:endParaRPr>
          </a:p>
        </p:txBody>
      </p:sp>
    </p:spTree>
    <p:extLst>
      <p:ext uri="{BB962C8B-B14F-4D97-AF65-F5344CB8AC3E}">
        <p14:creationId xmlns:p14="http://schemas.microsoft.com/office/powerpoint/2010/main" val="35093695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p:txBody>
          <a:bodyPr/>
          <a:lstStyle/>
          <a:p>
            <a:fld id="{814B13E8-1059-4FEE-952E-0153852B3488}" type="slidenum">
              <a:rPr lang="fr-FR" smtClean="0"/>
              <a:t>101</a:t>
            </a:fld>
            <a:endParaRPr lang="fr-F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507" y="2059232"/>
            <a:ext cx="5144188" cy="2572094"/>
          </a:xfrm>
          <a:prstGeom prst="rect">
            <a:avLst/>
          </a:prstGeom>
        </p:spPr>
      </p:pic>
      <p:sp>
        <p:nvSpPr>
          <p:cNvPr id="6" name="ZoneTexte 5"/>
          <p:cNvSpPr txBox="1"/>
          <p:nvPr/>
        </p:nvSpPr>
        <p:spPr>
          <a:xfrm>
            <a:off x="2137271" y="4983862"/>
            <a:ext cx="8251634" cy="1292662"/>
          </a:xfrm>
          <a:prstGeom prst="rect">
            <a:avLst/>
          </a:prstGeom>
          <a:noFill/>
        </p:spPr>
        <p:txBody>
          <a:bodyPr wrap="square" rtlCol="0">
            <a:spAutoFit/>
          </a:bodyPr>
          <a:lstStyle/>
          <a:p>
            <a:pPr algn="ctr"/>
            <a:r>
              <a:rPr lang="fr-FR" dirty="0" smtClean="0">
                <a:solidFill>
                  <a:srgbClr val="008000"/>
                </a:solidFill>
              </a:rPr>
              <a:t>Ne verra-t-on plus un jour ces belles forêts primaires à Madagascar ?</a:t>
            </a:r>
          </a:p>
          <a:p>
            <a:pPr algn="ctr"/>
            <a:endParaRPr lang="fr-FR" sz="1200" dirty="0" smtClean="0">
              <a:solidFill>
                <a:srgbClr val="002060"/>
              </a:solidFill>
            </a:endParaRPr>
          </a:p>
          <a:p>
            <a:pPr algn="ctr"/>
            <a:r>
              <a:rPr lang="fr-FR" sz="1200" dirty="0" smtClean="0">
                <a:solidFill>
                  <a:srgbClr val="002060"/>
                </a:solidFill>
              </a:rPr>
              <a:t>Sources : a) image gauche : </a:t>
            </a:r>
            <a:r>
              <a:rPr lang="fr-FR" sz="1200" dirty="0">
                <a:solidFill>
                  <a:srgbClr val="002060"/>
                </a:solidFill>
                <a:hlinkClick r:id="rId3"/>
              </a:rPr>
              <a:t>http://</a:t>
            </a:r>
            <a:r>
              <a:rPr lang="fr-FR" sz="1200" dirty="0" smtClean="0">
                <a:solidFill>
                  <a:srgbClr val="002060"/>
                </a:solidFill>
                <a:hlinkClick r:id="rId3"/>
              </a:rPr>
              <a:t>www.lemonde.fr/planete/article/2010/05/17/a-madagascar-la-crise-politique-a-favorise-le-pillage-des-bois-precieux_1352766_3244.html</a:t>
            </a:r>
            <a:r>
              <a:rPr lang="fr-FR" sz="1200" dirty="0" smtClean="0">
                <a:solidFill>
                  <a:srgbClr val="002060"/>
                </a:solidFill>
              </a:rPr>
              <a:t> </a:t>
            </a:r>
          </a:p>
          <a:p>
            <a:pPr algn="ctr"/>
            <a:r>
              <a:rPr lang="fr-FR" sz="1200" dirty="0" smtClean="0">
                <a:solidFill>
                  <a:srgbClr val="002060"/>
                </a:solidFill>
              </a:rPr>
              <a:t>b) Image droite </a:t>
            </a:r>
            <a:r>
              <a:rPr lang="fr-FR" sz="1200" dirty="0">
                <a:solidFill>
                  <a:srgbClr val="002060"/>
                </a:solidFill>
              </a:rPr>
              <a:t>: Madagascar toujours victime de contrebande de bois précieux, Jeudi 11 Mars 2010, Karine Maillot, </a:t>
            </a:r>
            <a:r>
              <a:rPr lang="fr-FR" sz="1200" dirty="0">
                <a:solidFill>
                  <a:srgbClr val="002060"/>
                </a:solidFill>
                <a:hlinkClick r:id="rId4"/>
              </a:rPr>
              <a:t>http://</a:t>
            </a:r>
            <a:r>
              <a:rPr lang="fr-FR" sz="1200" dirty="0" smtClean="0">
                <a:solidFill>
                  <a:srgbClr val="002060"/>
                </a:solidFill>
                <a:hlinkClick r:id="rId4"/>
              </a:rPr>
              <a:t>www.zinfos974.com/Madagascar-toujours-victime-de-contrebande-de-bois-precieux_a15605.html</a:t>
            </a:r>
            <a:r>
              <a:rPr lang="fr-FR" sz="1200" dirty="0" smtClean="0">
                <a:solidFill>
                  <a:srgbClr val="002060"/>
                </a:solidFill>
              </a:rPr>
              <a:t> </a:t>
            </a:r>
            <a:endParaRPr lang="fr-FR" sz="1200" dirty="0">
              <a:solidFill>
                <a:srgbClr val="002060"/>
              </a:solidFill>
            </a:endParaRPr>
          </a:p>
        </p:txBody>
      </p:sp>
      <p:sp>
        <p:nvSpPr>
          <p:cNvPr id="7" name="ZoneTexte 6"/>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ZoneTexte 7"/>
          <p:cNvSpPr txBox="1"/>
          <p:nvPr/>
        </p:nvSpPr>
        <p:spPr>
          <a:xfrm>
            <a:off x="2829498" y="840633"/>
            <a:ext cx="6687239" cy="769441"/>
          </a:xfrm>
          <a:prstGeom prst="rect">
            <a:avLst/>
          </a:prstGeom>
          <a:noFill/>
        </p:spPr>
        <p:txBody>
          <a:bodyPr wrap="square" rtlCol="0">
            <a:spAutoFit/>
          </a:bodyPr>
          <a:lstStyle/>
          <a:p>
            <a:pPr algn="ctr"/>
            <a:r>
              <a:rPr lang="fr-FR" sz="4400" dirty="0" smtClean="0">
                <a:solidFill>
                  <a:srgbClr val="008000"/>
                </a:solidFill>
              </a:rPr>
              <a:t>Merci de nous avoir lu.</a:t>
            </a:r>
            <a:endParaRPr lang="fr-FR" sz="4400" dirty="0">
              <a:solidFill>
                <a:srgbClr val="008000"/>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350" y="2059232"/>
            <a:ext cx="4089340" cy="2572094"/>
          </a:xfrm>
          <a:prstGeom prst="rect">
            <a:avLst/>
          </a:prstGeom>
        </p:spPr>
      </p:pic>
    </p:spTree>
    <p:extLst>
      <p:ext uri="{BB962C8B-B14F-4D97-AF65-F5344CB8AC3E}">
        <p14:creationId xmlns:p14="http://schemas.microsoft.com/office/powerpoint/2010/main" val="419392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660135" y="6466901"/>
            <a:ext cx="3074624" cy="25457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038901" y="172123"/>
            <a:ext cx="733540" cy="254574"/>
          </a:xfrm>
        </p:spPr>
        <p:txBody>
          <a:bodyPr/>
          <a:lstStyle/>
          <a:p>
            <a:fld id="{814B13E8-1059-4FEE-952E-0153852B3488}" type="slidenum">
              <a:rPr lang="fr-FR" smtClean="0"/>
              <a:t>11</a:t>
            </a:fld>
            <a:endParaRPr lang="fr-FR" dirty="0"/>
          </a:p>
        </p:txBody>
      </p:sp>
      <p:sp>
        <p:nvSpPr>
          <p:cNvPr id="4" name="ZoneTexte 3"/>
          <p:cNvSpPr txBox="1"/>
          <p:nvPr/>
        </p:nvSpPr>
        <p:spPr>
          <a:xfrm>
            <a:off x="220338" y="299410"/>
            <a:ext cx="5453349" cy="369332"/>
          </a:xfrm>
          <a:prstGeom prst="rect">
            <a:avLst/>
          </a:prstGeom>
          <a:noFill/>
        </p:spPr>
        <p:txBody>
          <a:bodyPr wrap="square" rtlCol="0">
            <a:spAutoFit/>
          </a:bodyPr>
          <a:lstStyle/>
          <a:p>
            <a:r>
              <a:rPr lang="fr-FR" b="1" dirty="0" smtClean="0">
                <a:solidFill>
                  <a:srgbClr val="002060"/>
                </a:solidFill>
              </a:rPr>
              <a:t>4. Le genre </a:t>
            </a:r>
            <a:r>
              <a:rPr lang="fr-FR" b="1" i="1" dirty="0" smtClean="0">
                <a:solidFill>
                  <a:srgbClr val="002060"/>
                </a:solidFill>
              </a:rPr>
              <a:t>Dalbergia</a:t>
            </a:r>
            <a:r>
              <a:rPr lang="fr-FR" b="1" dirty="0" smtClean="0">
                <a:solidFill>
                  <a:srgbClr val="002060"/>
                </a:solidFill>
              </a:rPr>
              <a:t> à Madagascar (suite et fin)</a:t>
            </a:r>
            <a:endParaRPr lang="fr-FR" b="1" dirty="0">
              <a:solidFill>
                <a:srgbClr val="002060"/>
              </a:solidFill>
            </a:endParaRPr>
          </a:p>
        </p:txBody>
      </p:sp>
      <p:sp>
        <p:nvSpPr>
          <p:cNvPr id="5" name="ZoneTexte 4"/>
          <p:cNvSpPr txBox="1"/>
          <p:nvPr/>
        </p:nvSpPr>
        <p:spPr>
          <a:xfrm>
            <a:off x="220338" y="763184"/>
            <a:ext cx="11821098" cy="4339650"/>
          </a:xfrm>
          <a:prstGeom prst="rect">
            <a:avLst/>
          </a:prstGeom>
          <a:noFill/>
        </p:spPr>
        <p:txBody>
          <a:bodyPr wrap="square" rtlCol="0">
            <a:spAutoFit/>
          </a:bodyPr>
          <a:lstStyle/>
          <a:p>
            <a:pPr algn="just"/>
            <a:r>
              <a:rPr lang="fr-FR" dirty="0" smtClean="0">
                <a:solidFill>
                  <a:srgbClr val="FF0000"/>
                </a:solidFill>
              </a:rPr>
              <a:t>Toutes ces espèces d’arbres malgaches, dits « bois de rose », sont</a:t>
            </a:r>
            <a:r>
              <a:rPr lang="fr-FR" i="1" dirty="0" smtClean="0">
                <a:solidFill>
                  <a:srgbClr val="FF0000"/>
                </a:solidFill>
              </a:rPr>
              <a:t> </a:t>
            </a:r>
            <a:r>
              <a:rPr lang="fr-FR" dirty="0" smtClean="0">
                <a:solidFill>
                  <a:srgbClr val="FF0000"/>
                </a:solidFill>
              </a:rPr>
              <a:t>endémiques </a:t>
            </a:r>
            <a:r>
              <a:rPr lang="fr-FR" dirty="0">
                <a:solidFill>
                  <a:srgbClr val="FF0000"/>
                </a:solidFill>
              </a:rPr>
              <a:t>à </a:t>
            </a:r>
            <a:r>
              <a:rPr lang="fr-FR" dirty="0" smtClean="0">
                <a:solidFill>
                  <a:srgbClr val="FF0000"/>
                </a:solidFill>
              </a:rPr>
              <a:t>Madagascar et sont à croissance lente.</a:t>
            </a:r>
          </a:p>
          <a:p>
            <a:r>
              <a:rPr lang="fr-FR" dirty="0" smtClean="0">
                <a:solidFill>
                  <a:srgbClr val="002060"/>
                </a:solidFill>
              </a:rPr>
              <a:t>Les espèces de </a:t>
            </a:r>
            <a:r>
              <a:rPr lang="fr-FR" i="1" dirty="0" smtClean="0">
                <a:solidFill>
                  <a:srgbClr val="002060"/>
                </a:solidFill>
              </a:rPr>
              <a:t>Dalbergia</a:t>
            </a:r>
            <a:r>
              <a:rPr lang="fr-FR" dirty="0" smtClean="0">
                <a:solidFill>
                  <a:srgbClr val="002060"/>
                </a:solidFill>
              </a:rPr>
              <a:t>, </a:t>
            </a:r>
            <a:r>
              <a:rPr lang="fr-FR" dirty="0" smtClean="0">
                <a:solidFill>
                  <a:srgbClr val="FF0000"/>
                </a:solidFill>
              </a:rPr>
              <a:t>les plus menacées à Madagascar, en raison de leur exploitation pour leur bois précieux, </a:t>
            </a:r>
            <a:r>
              <a:rPr lang="fr-FR" dirty="0" smtClean="0">
                <a:solidFill>
                  <a:srgbClr val="002060"/>
                </a:solidFill>
              </a:rPr>
              <a:t>sont : </a:t>
            </a:r>
          </a:p>
          <a:p>
            <a:endParaRPr lang="fr-FR" dirty="0" smtClean="0">
              <a:solidFill>
                <a:srgbClr val="002060"/>
              </a:solidFill>
            </a:endParaRPr>
          </a:p>
          <a:p>
            <a:r>
              <a:rPr lang="fr-FR" dirty="0" smtClean="0">
                <a:solidFill>
                  <a:srgbClr val="002060"/>
                </a:solidFill>
              </a:rPr>
              <a:t>1</a:t>
            </a:r>
            <a:r>
              <a:rPr lang="fr-FR" dirty="0">
                <a:solidFill>
                  <a:srgbClr val="002060"/>
                </a:solidFill>
              </a:rPr>
              <a:t>) </a:t>
            </a:r>
            <a:r>
              <a:rPr lang="fr-FR" i="1" dirty="0">
                <a:solidFill>
                  <a:srgbClr val="002060"/>
                </a:solidFill>
              </a:rPr>
              <a:t>Dalbergia </a:t>
            </a:r>
            <a:r>
              <a:rPr lang="fr-FR" i="1" dirty="0" err="1" smtClean="0">
                <a:solidFill>
                  <a:srgbClr val="002060"/>
                </a:solidFill>
              </a:rPr>
              <a:t>andapensis</a:t>
            </a:r>
            <a:r>
              <a:rPr lang="fr-FR" i="1" dirty="0" smtClean="0">
                <a:solidFill>
                  <a:srgbClr val="002060"/>
                </a:solidFill>
              </a:rPr>
              <a:t>.</a:t>
            </a:r>
            <a:endParaRPr lang="fr-FR" i="1" dirty="0">
              <a:solidFill>
                <a:srgbClr val="002060"/>
              </a:solidFill>
            </a:endParaRPr>
          </a:p>
          <a:p>
            <a:r>
              <a:rPr lang="fr-FR" dirty="0">
                <a:solidFill>
                  <a:srgbClr val="002060"/>
                </a:solidFill>
              </a:rPr>
              <a:t>2</a:t>
            </a:r>
            <a:r>
              <a:rPr lang="fr-FR" dirty="0" smtClean="0">
                <a:solidFill>
                  <a:srgbClr val="002060"/>
                </a:solidFill>
              </a:rPr>
              <a:t>) </a:t>
            </a:r>
            <a:r>
              <a:rPr lang="fr-FR" i="1" dirty="0">
                <a:solidFill>
                  <a:srgbClr val="002060"/>
                </a:solidFill>
              </a:rPr>
              <a:t>Dalbergia </a:t>
            </a:r>
            <a:r>
              <a:rPr lang="fr-FR" i="1" dirty="0" err="1" smtClean="0">
                <a:solidFill>
                  <a:srgbClr val="002060"/>
                </a:solidFill>
              </a:rPr>
              <a:t>baronii</a:t>
            </a:r>
            <a:r>
              <a:rPr lang="fr-FR" i="1" dirty="0" smtClean="0">
                <a:solidFill>
                  <a:srgbClr val="002060"/>
                </a:solidFill>
              </a:rPr>
              <a:t> (x).</a:t>
            </a:r>
            <a:endParaRPr lang="fr-FR" i="1" dirty="0">
              <a:solidFill>
                <a:srgbClr val="002060"/>
              </a:solidFill>
            </a:endParaRPr>
          </a:p>
          <a:p>
            <a:r>
              <a:rPr lang="fr-FR" dirty="0" smtClean="0">
                <a:solidFill>
                  <a:srgbClr val="002060"/>
                </a:solidFill>
              </a:rPr>
              <a:t>3) </a:t>
            </a:r>
            <a:r>
              <a:rPr lang="fr-FR" i="1" dirty="0">
                <a:solidFill>
                  <a:srgbClr val="002060"/>
                </a:solidFill>
              </a:rPr>
              <a:t>Dalbergia </a:t>
            </a:r>
            <a:r>
              <a:rPr lang="fr-FR" i="1" dirty="0" err="1">
                <a:solidFill>
                  <a:srgbClr val="002060"/>
                </a:solidFill>
              </a:rPr>
              <a:t>chapelieri</a:t>
            </a:r>
            <a:endParaRPr lang="fr-FR" i="1" dirty="0">
              <a:solidFill>
                <a:srgbClr val="002060"/>
              </a:solidFill>
            </a:endParaRPr>
          </a:p>
          <a:p>
            <a:r>
              <a:rPr lang="fr-FR" dirty="0">
                <a:solidFill>
                  <a:srgbClr val="002060"/>
                </a:solidFill>
              </a:rPr>
              <a:t>4</a:t>
            </a:r>
            <a:r>
              <a:rPr lang="fr-FR" dirty="0" smtClean="0">
                <a:solidFill>
                  <a:srgbClr val="002060"/>
                </a:solidFill>
              </a:rPr>
              <a:t>) </a:t>
            </a:r>
            <a:r>
              <a:rPr lang="fr-FR" i="1" dirty="0">
                <a:solidFill>
                  <a:srgbClr val="002060"/>
                </a:solidFill>
              </a:rPr>
              <a:t>Dalbergia </a:t>
            </a:r>
            <a:r>
              <a:rPr lang="fr-FR" i="1" dirty="0" err="1" smtClean="0">
                <a:solidFill>
                  <a:srgbClr val="002060"/>
                </a:solidFill>
              </a:rPr>
              <a:t>davidii</a:t>
            </a:r>
            <a:r>
              <a:rPr lang="fr-FR" i="1" dirty="0" smtClean="0">
                <a:solidFill>
                  <a:srgbClr val="002060"/>
                </a:solidFill>
              </a:rPr>
              <a:t>.</a:t>
            </a:r>
          </a:p>
          <a:p>
            <a:r>
              <a:rPr lang="fr-FR" dirty="0">
                <a:solidFill>
                  <a:srgbClr val="002060"/>
                </a:solidFill>
              </a:rPr>
              <a:t>5</a:t>
            </a:r>
            <a:r>
              <a:rPr lang="fr-FR" dirty="0" smtClean="0">
                <a:solidFill>
                  <a:srgbClr val="002060"/>
                </a:solidFill>
              </a:rPr>
              <a:t>) </a:t>
            </a:r>
            <a:r>
              <a:rPr lang="fr-FR" i="1" dirty="0">
                <a:solidFill>
                  <a:srgbClr val="002060"/>
                </a:solidFill>
              </a:rPr>
              <a:t>Dalbergia </a:t>
            </a:r>
            <a:r>
              <a:rPr lang="fr-FR" i="1" dirty="0" err="1" smtClean="0">
                <a:solidFill>
                  <a:srgbClr val="002060"/>
                </a:solidFill>
              </a:rPr>
              <a:t>greveana</a:t>
            </a:r>
            <a:endParaRPr lang="fr-FR" i="1" dirty="0">
              <a:solidFill>
                <a:srgbClr val="002060"/>
              </a:solidFill>
            </a:endParaRPr>
          </a:p>
          <a:p>
            <a:r>
              <a:rPr lang="fr-FR" dirty="0">
                <a:solidFill>
                  <a:srgbClr val="002060"/>
                </a:solidFill>
              </a:rPr>
              <a:t>6</a:t>
            </a:r>
            <a:r>
              <a:rPr lang="fr-FR" dirty="0" smtClean="0">
                <a:solidFill>
                  <a:srgbClr val="002060"/>
                </a:solidFill>
              </a:rPr>
              <a:t>) </a:t>
            </a:r>
            <a:r>
              <a:rPr lang="fr-FR" i="1" dirty="0">
                <a:solidFill>
                  <a:srgbClr val="002060"/>
                </a:solidFill>
              </a:rPr>
              <a:t>Dalbergia </a:t>
            </a:r>
            <a:r>
              <a:rPr lang="fr-FR" i="1" dirty="0" err="1" smtClean="0">
                <a:solidFill>
                  <a:srgbClr val="002060"/>
                </a:solidFill>
              </a:rPr>
              <a:t>louvelii</a:t>
            </a:r>
            <a:r>
              <a:rPr lang="fr-FR" i="1" dirty="0" smtClean="0">
                <a:solidFill>
                  <a:srgbClr val="002060"/>
                </a:solidFill>
              </a:rPr>
              <a:t>.</a:t>
            </a:r>
            <a:endParaRPr lang="fr-FR" i="1" dirty="0">
              <a:solidFill>
                <a:srgbClr val="002060"/>
              </a:solidFill>
            </a:endParaRPr>
          </a:p>
          <a:p>
            <a:r>
              <a:rPr lang="fr-FR" dirty="0" smtClean="0">
                <a:solidFill>
                  <a:srgbClr val="002060"/>
                </a:solidFill>
              </a:rPr>
              <a:t>7) </a:t>
            </a:r>
            <a:r>
              <a:rPr lang="fr-FR" i="1" dirty="0">
                <a:solidFill>
                  <a:srgbClr val="002060"/>
                </a:solidFill>
              </a:rPr>
              <a:t>Dalbergia </a:t>
            </a:r>
            <a:r>
              <a:rPr lang="fr-FR" i="1" dirty="0" err="1">
                <a:solidFill>
                  <a:srgbClr val="002060"/>
                </a:solidFill>
              </a:rPr>
              <a:t>madagascariensis</a:t>
            </a:r>
            <a:r>
              <a:rPr lang="fr-FR" i="1" dirty="0">
                <a:solidFill>
                  <a:srgbClr val="002060"/>
                </a:solidFill>
              </a:rPr>
              <a:t> </a:t>
            </a:r>
            <a:r>
              <a:rPr lang="fr-FR" i="1" dirty="0" smtClean="0">
                <a:solidFill>
                  <a:srgbClr val="002060"/>
                </a:solidFill>
              </a:rPr>
              <a:t> (x).</a:t>
            </a:r>
            <a:endParaRPr lang="fr-FR" dirty="0">
              <a:solidFill>
                <a:srgbClr val="002060"/>
              </a:solidFill>
            </a:endParaRPr>
          </a:p>
          <a:p>
            <a:r>
              <a:rPr lang="fr-FR" dirty="0">
                <a:solidFill>
                  <a:srgbClr val="002060"/>
                </a:solidFill>
              </a:rPr>
              <a:t>8</a:t>
            </a:r>
            <a:r>
              <a:rPr lang="fr-FR" dirty="0" smtClean="0">
                <a:solidFill>
                  <a:srgbClr val="002060"/>
                </a:solidFill>
              </a:rPr>
              <a:t>) </a:t>
            </a:r>
            <a:r>
              <a:rPr lang="fr-FR" i="1" dirty="0">
                <a:solidFill>
                  <a:srgbClr val="002060"/>
                </a:solidFill>
              </a:rPr>
              <a:t>Dalbergia </a:t>
            </a:r>
            <a:r>
              <a:rPr lang="fr-FR" i="1" dirty="0" err="1" smtClean="0">
                <a:solidFill>
                  <a:srgbClr val="002060"/>
                </a:solidFill>
              </a:rPr>
              <a:t>maritima</a:t>
            </a:r>
            <a:r>
              <a:rPr lang="fr-FR" i="1" dirty="0" smtClean="0">
                <a:solidFill>
                  <a:srgbClr val="002060"/>
                </a:solidFill>
              </a:rPr>
              <a:t> (x)</a:t>
            </a:r>
            <a:endParaRPr lang="fr-FR" i="1" dirty="0">
              <a:solidFill>
                <a:srgbClr val="002060"/>
              </a:solidFill>
            </a:endParaRPr>
          </a:p>
          <a:p>
            <a:r>
              <a:rPr lang="fr-FR" dirty="0" smtClean="0">
                <a:solidFill>
                  <a:srgbClr val="002060"/>
                </a:solidFill>
              </a:rPr>
              <a:t>9) </a:t>
            </a:r>
            <a:r>
              <a:rPr lang="fr-FR" i="1" dirty="0">
                <a:solidFill>
                  <a:srgbClr val="002060"/>
                </a:solidFill>
              </a:rPr>
              <a:t>Dalbergia </a:t>
            </a:r>
            <a:r>
              <a:rPr lang="fr-FR" i="1" dirty="0" err="1" smtClean="0">
                <a:solidFill>
                  <a:srgbClr val="002060"/>
                </a:solidFill>
              </a:rPr>
              <a:t>monticola</a:t>
            </a:r>
            <a:r>
              <a:rPr lang="fr-FR" i="1" dirty="0" smtClean="0">
                <a:solidFill>
                  <a:srgbClr val="002060"/>
                </a:solidFill>
              </a:rPr>
              <a:t> (x)</a:t>
            </a:r>
            <a:endParaRPr lang="fr-FR" i="1" dirty="0">
              <a:solidFill>
                <a:srgbClr val="002060"/>
              </a:solidFill>
            </a:endParaRPr>
          </a:p>
          <a:p>
            <a:r>
              <a:rPr lang="fr-FR" dirty="0" smtClean="0">
                <a:solidFill>
                  <a:srgbClr val="002060"/>
                </a:solidFill>
              </a:rPr>
              <a:t>10) </a:t>
            </a:r>
            <a:r>
              <a:rPr lang="fr-FR" i="1" dirty="0">
                <a:solidFill>
                  <a:srgbClr val="002060"/>
                </a:solidFill>
              </a:rPr>
              <a:t>Dalbergia </a:t>
            </a:r>
            <a:r>
              <a:rPr lang="fr-FR" i="1" dirty="0" err="1" smtClean="0">
                <a:solidFill>
                  <a:srgbClr val="002060"/>
                </a:solidFill>
              </a:rPr>
              <a:t>normandii</a:t>
            </a:r>
            <a:endParaRPr lang="fr-FR" i="1" dirty="0" smtClean="0">
              <a:solidFill>
                <a:srgbClr val="002060"/>
              </a:solidFill>
            </a:endParaRPr>
          </a:p>
          <a:p>
            <a:r>
              <a:rPr lang="fr-FR" dirty="0" smtClean="0">
                <a:solidFill>
                  <a:srgbClr val="002060"/>
                </a:solidFill>
              </a:rPr>
              <a:t>11) </a:t>
            </a:r>
            <a:r>
              <a:rPr lang="fr-FR" i="1" dirty="0" smtClean="0">
                <a:solidFill>
                  <a:srgbClr val="002060"/>
                </a:solidFill>
              </a:rPr>
              <a:t>Dalbergia </a:t>
            </a:r>
            <a:r>
              <a:rPr lang="fr-FR" i="1" dirty="0" err="1">
                <a:solidFill>
                  <a:srgbClr val="002060"/>
                </a:solidFill>
              </a:rPr>
              <a:t>bathiei</a:t>
            </a:r>
            <a:r>
              <a:rPr lang="fr-FR" i="1" dirty="0">
                <a:solidFill>
                  <a:srgbClr val="002060"/>
                </a:solidFill>
              </a:rPr>
              <a:t> </a:t>
            </a:r>
            <a:r>
              <a:rPr lang="fr-FR" dirty="0" err="1">
                <a:solidFill>
                  <a:srgbClr val="002060"/>
                </a:solidFill>
              </a:rPr>
              <a:t>R.Vig</a:t>
            </a:r>
            <a:r>
              <a:rPr lang="fr-FR" dirty="0" smtClean="0">
                <a:solidFill>
                  <a:srgbClr val="002060"/>
                </a:solidFill>
              </a:rPr>
              <a:t>.</a:t>
            </a:r>
            <a:endParaRPr lang="fr-FR" i="1" dirty="0" smtClean="0">
              <a:solidFill>
                <a:srgbClr val="002060"/>
              </a:solidFill>
            </a:endParaRPr>
          </a:p>
          <a:p>
            <a:endParaRPr lang="fr-FR" sz="1200" dirty="0">
              <a:solidFill>
                <a:srgbClr val="002060"/>
              </a:solidFill>
            </a:endParaRPr>
          </a:p>
          <a:p>
            <a:r>
              <a:rPr lang="fr-FR" sz="1200" dirty="0" smtClean="0">
                <a:solidFill>
                  <a:srgbClr val="002060"/>
                </a:solidFill>
              </a:rPr>
              <a:t>(x</a:t>
            </a:r>
            <a:r>
              <a:rPr lang="fr-FR" sz="1200" dirty="0">
                <a:solidFill>
                  <a:srgbClr val="002060"/>
                </a:solidFill>
              </a:rPr>
              <a:t>) Documenté sur le site : </a:t>
            </a:r>
            <a:r>
              <a:rPr lang="fr-FR" sz="1200" dirty="0">
                <a:solidFill>
                  <a:srgbClr val="002060"/>
                </a:solidFill>
                <a:hlinkClick r:id="rId2"/>
              </a:rPr>
              <a:t>http://www.projetsreforestation.co.nr</a:t>
            </a:r>
            <a:r>
              <a:rPr lang="fr-FR" sz="1200" dirty="0" smtClean="0">
                <a:solidFill>
                  <a:srgbClr val="002060"/>
                </a:solidFill>
                <a:hlinkClick r:id="rId2"/>
              </a:rPr>
              <a:t>/</a:t>
            </a:r>
            <a:r>
              <a:rPr lang="fr-FR" sz="1200" dirty="0" smtClean="0">
                <a:solidFill>
                  <a:srgbClr val="002060"/>
                </a:solidFill>
              </a:rPr>
              <a:t> </a:t>
            </a:r>
            <a:endParaRPr lang="fr-FR" sz="1200" dirty="0">
              <a:solidFill>
                <a:srgbClr val="002060"/>
              </a:solidFill>
            </a:endParaRPr>
          </a:p>
        </p:txBody>
      </p:sp>
      <p:sp>
        <p:nvSpPr>
          <p:cNvPr id="6" name="ZoneTexte 5"/>
          <p:cNvSpPr txBox="1"/>
          <p:nvPr/>
        </p:nvSpPr>
        <p:spPr>
          <a:xfrm>
            <a:off x="6301100" y="219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963972855"/>
              </p:ext>
            </p:extLst>
          </p:nvPr>
        </p:nvGraphicFramePr>
        <p:xfrm>
          <a:off x="4731745" y="1693486"/>
          <a:ext cx="7202648" cy="2887105"/>
        </p:xfrm>
        <a:graphic>
          <a:graphicData uri="http://schemas.openxmlformats.org/drawingml/2006/table">
            <a:tbl>
              <a:tblPr/>
              <a:tblGrid>
                <a:gridCol w="2112855"/>
                <a:gridCol w="2016087"/>
                <a:gridCol w="3073706"/>
              </a:tblGrid>
              <a:tr h="297456">
                <a:tc gridSpan="3">
                  <a:txBody>
                    <a:bodyPr/>
                    <a:lstStyle/>
                    <a:p>
                      <a:pPr algn="l" rtl="0" fontAlgn="ctr"/>
                      <a:r>
                        <a:rPr lang="fr-FR" sz="1400" b="1" u="sng" kern="1200" dirty="0" smtClean="0">
                          <a:solidFill>
                            <a:schemeClr val="tx1"/>
                          </a:solidFill>
                          <a:effectLst/>
                          <a:latin typeface="+mn-lt"/>
                          <a:ea typeface="+mn-ea"/>
                          <a:cs typeface="+mn-cs"/>
                          <a:hlinkClick r:id="rId3" tooltip="Classification classique"/>
                        </a:rPr>
                        <a:t>Classification classique</a:t>
                      </a:r>
                      <a:r>
                        <a:rPr lang="fr-FR" sz="1400" b="1" u="sng" kern="1200" baseline="0" dirty="0" smtClean="0">
                          <a:solidFill>
                            <a:schemeClr val="tx1"/>
                          </a:solidFill>
                          <a:effectLst/>
                          <a:latin typeface="+mn-lt"/>
                          <a:ea typeface="+mn-ea"/>
                          <a:cs typeface="+mn-cs"/>
                        </a:rPr>
                        <a:t> </a:t>
                      </a:r>
                      <a:r>
                        <a:rPr lang="fr-FR" sz="1400" b="1" u="sng" kern="1200" baseline="0" dirty="0" smtClean="0">
                          <a:solidFill>
                            <a:srgbClr val="002060"/>
                          </a:solidFill>
                          <a:effectLst/>
                          <a:latin typeface="+mn-lt"/>
                          <a:ea typeface="+mn-ea"/>
                          <a:cs typeface="+mn-cs"/>
                        </a:rPr>
                        <a:t>pour les </a:t>
                      </a:r>
                      <a:r>
                        <a:rPr lang="fr-FR" sz="1400" b="1" i="1" u="sng" kern="1200" baseline="0" dirty="0" smtClean="0">
                          <a:solidFill>
                            <a:srgbClr val="002060"/>
                          </a:solidFill>
                          <a:effectLst/>
                          <a:latin typeface="+mn-lt"/>
                          <a:ea typeface="+mn-ea"/>
                          <a:cs typeface="+mn-cs"/>
                        </a:rPr>
                        <a:t>Dalbergia</a:t>
                      </a:r>
                      <a:endParaRPr lang="fr-FR" sz="1400" b="0" i="1"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l" rtl="0" fontAlgn="ct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nSpc>
                          <a:spcPct val="115000"/>
                        </a:lnSpc>
                        <a:spcAft>
                          <a:spcPts val="0"/>
                        </a:spcAft>
                      </a:pPr>
                      <a:endParaRPr lang="fr-FR"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97456">
                <a:tc>
                  <a:txBody>
                    <a:bodyPr/>
                    <a:lstStyle/>
                    <a:p>
                      <a:pPr algn="l" rtl="0" fontAlgn="ctr"/>
                      <a:r>
                        <a:rPr lang="fr-FR" sz="1400" b="0" dirty="0" smtClean="0">
                          <a:solidFill>
                            <a:srgbClr val="002060"/>
                          </a:solidFill>
                          <a:effectLst/>
                          <a:latin typeface="+mn-lt"/>
                        </a:rPr>
                        <a:t>Règne (</a:t>
                      </a:r>
                      <a:r>
                        <a:rPr lang="fr-FR" sz="1400" b="0" dirty="0" err="1" smtClean="0">
                          <a:solidFill>
                            <a:srgbClr val="002060"/>
                          </a:solidFill>
                          <a:effectLst/>
                          <a:latin typeface="+mn-lt"/>
                        </a:rPr>
                        <a:t>Kingdom</a:t>
                      </a:r>
                      <a:r>
                        <a:rPr lang="fr-FR" sz="1400" b="0" dirty="0" smtClean="0">
                          <a:solidFill>
                            <a:srgbClr val="002060"/>
                          </a:solidFill>
                          <a:effectLst/>
                          <a:latin typeface="+mn-lt"/>
                        </a:rPr>
                        <a:t>)</a:t>
                      </a:r>
                      <a:endParaRPr lang="fr-FR" sz="1400" b="0"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fr-FR" sz="1400" b="0" i="1" u="none" strike="noStrike" dirty="0" err="1">
                          <a:solidFill>
                            <a:srgbClr val="229ED3"/>
                          </a:solidFill>
                          <a:effectLst/>
                          <a:latin typeface="+mn-lt"/>
                          <a:hlinkClick r:id="rId4" tooltip="View species in the kingdom Plantae"/>
                        </a:rPr>
                        <a:t>Plantae</a:t>
                      </a: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a:solidFill>
                            <a:srgbClr val="0000FF"/>
                          </a:solidFill>
                          <a:effectLst/>
                          <a:latin typeface="+mn-lt"/>
                          <a:ea typeface="Calibri" panose="020F0502020204030204" pitchFamily="34" charset="0"/>
                          <a:cs typeface="Times New Roman" panose="02020603050405020304" pitchFamily="18" charset="0"/>
                          <a:hlinkClick r:id="rId5" tooltip="Règne (biologie)"/>
                        </a:rPr>
                        <a:t>Règne</a:t>
                      </a:r>
                      <a:r>
                        <a:rPr lang="fr-FR" sz="1400">
                          <a:effectLst/>
                          <a:latin typeface="+mn-lt"/>
                          <a:ea typeface="Calibri" panose="020F0502020204030204" pitchFamily="34" charset="0"/>
                          <a:cs typeface="Times New Roman" panose="02020603050405020304" pitchFamily="18" charset="0"/>
                        </a:rPr>
                        <a:t> : </a:t>
                      </a:r>
                      <a:r>
                        <a:rPr lang="fr-FR" sz="1400" i="1" u="sng">
                          <a:solidFill>
                            <a:srgbClr val="0000FF"/>
                          </a:solidFill>
                          <a:effectLst/>
                          <a:latin typeface="+mn-lt"/>
                          <a:ea typeface="Calibri" panose="020F0502020204030204" pitchFamily="34" charset="0"/>
                          <a:cs typeface="Times New Roman" panose="02020603050405020304" pitchFamily="18" charset="0"/>
                          <a:hlinkClick r:id="rId6" tooltip="Plantae"/>
                        </a:rPr>
                        <a:t>Plantae</a:t>
                      </a:r>
                      <a:endParaRPr lang="fr-F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1379">
                <a:tc>
                  <a:txBody>
                    <a:bodyPr/>
                    <a:lstStyle/>
                    <a:p>
                      <a:pPr algn="l" rtl="0" fontAlgn="ctr"/>
                      <a:r>
                        <a:rPr lang="fr-FR" sz="1400" b="0" dirty="0" smtClean="0">
                          <a:solidFill>
                            <a:srgbClr val="002060"/>
                          </a:solidFill>
                          <a:effectLst/>
                          <a:latin typeface="+mn-lt"/>
                        </a:rPr>
                        <a:t>Embranchement (Phylum)</a:t>
                      </a:r>
                      <a:endParaRPr lang="fr-FR" sz="1400" b="0"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fr-FR" sz="1400" b="0" i="1" u="none" strike="noStrike" dirty="0" err="1">
                          <a:solidFill>
                            <a:srgbClr val="229ED3"/>
                          </a:solidFill>
                          <a:effectLst/>
                          <a:latin typeface="+mn-lt"/>
                          <a:hlinkClick r:id="rId7" tooltip="View species in the phylum Tracheophyta"/>
                        </a:rPr>
                        <a:t>Tracheophyta</a:t>
                      </a: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a:solidFill>
                            <a:srgbClr val="0000FF"/>
                          </a:solidFill>
                          <a:effectLst/>
                          <a:latin typeface="+mn-lt"/>
                          <a:ea typeface="Calibri" panose="020F0502020204030204" pitchFamily="34" charset="0"/>
                          <a:cs typeface="Times New Roman" panose="02020603050405020304" pitchFamily="18" charset="0"/>
                          <a:hlinkClick r:id="rId8" tooltip="Sous-règne"/>
                        </a:rPr>
                        <a:t>Sous-règne</a:t>
                      </a:r>
                      <a:r>
                        <a:rPr lang="fr-FR" sz="1400">
                          <a:effectLst/>
                          <a:latin typeface="+mn-lt"/>
                          <a:ea typeface="Calibri" panose="020F0502020204030204" pitchFamily="34" charset="0"/>
                          <a:cs typeface="Times New Roman" panose="02020603050405020304" pitchFamily="18" charset="0"/>
                        </a:rPr>
                        <a:t> : </a:t>
                      </a:r>
                      <a:r>
                        <a:rPr lang="fr-FR" sz="1400" i="1" u="sng">
                          <a:solidFill>
                            <a:srgbClr val="0B0080"/>
                          </a:solidFill>
                          <a:effectLst/>
                          <a:latin typeface="+mn-lt"/>
                          <a:ea typeface="Calibri" panose="020F0502020204030204" pitchFamily="34" charset="0"/>
                          <a:cs typeface="Times New Roman" panose="02020603050405020304" pitchFamily="18" charset="0"/>
                          <a:hlinkClick r:id="rId9" tooltip="Tracheobionta"/>
                        </a:rPr>
                        <a:t>Tracheobionta</a:t>
                      </a:r>
                      <a:endParaRPr lang="fr-FR" sz="14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93410">
                <a:tc>
                  <a:txBody>
                    <a:bodyPr/>
                    <a:lstStyle/>
                    <a:p>
                      <a:endParaRPr lang="fr-FR"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dirty="0">
                          <a:solidFill>
                            <a:srgbClr val="0000FF"/>
                          </a:solidFill>
                          <a:effectLst/>
                          <a:latin typeface="+mn-lt"/>
                          <a:ea typeface="Calibri" panose="020F0502020204030204" pitchFamily="34" charset="0"/>
                          <a:cs typeface="Times New Roman" panose="02020603050405020304" pitchFamily="18" charset="0"/>
                          <a:hlinkClick r:id="rId10" tooltip="Division (biologie)"/>
                        </a:rPr>
                        <a:t>Division</a:t>
                      </a:r>
                      <a:r>
                        <a:rPr lang="fr-FR" sz="1400" dirty="0">
                          <a:effectLst/>
                          <a:latin typeface="+mn-lt"/>
                          <a:ea typeface="Calibri" panose="020F0502020204030204" pitchFamily="34" charset="0"/>
                          <a:cs typeface="Times New Roman" panose="02020603050405020304" pitchFamily="18" charset="0"/>
                        </a:rPr>
                        <a:t> : </a:t>
                      </a:r>
                      <a:r>
                        <a:rPr lang="fr-FR" sz="1400" i="1" u="sng" dirty="0" err="1">
                          <a:solidFill>
                            <a:srgbClr val="0B0080"/>
                          </a:solidFill>
                          <a:effectLst/>
                          <a:latin typeface="+mn-lt"/>
                          <a:ea typeface="Calibri" panose="020F0502020204030204" pitchFamily="34" charset="0"/>
                          <a:cs typeface="Times New Roman" panose="02020603050405020304" pitchFamily="18" charset="0"/>
                          <a:hlinkClick r:id="rId11" tooltip="Magnoliophyta"/>
                        </a:rPr>
                        <a:t>Magnoliophyta</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6602">
                <a:tc>
                  <a:txBody>
                    <a:bodyPr/>
                    <a:lstStyle/>
                    <a:p>
                      <a:pPr algn="l" rtl="0" fontAlgn="ctr"/>
                      <a:r>
                        <a:rPr lang="fr-FR" sz="1400" b="0" dirty="0" smtClean="0">
                          <a:solidFill>
                            <a:srgbClr val="002060"/>
                          </a:solidFill>
                          <a:effectLst/>
                          <a:latin typeface="+mn-lt"/>
                        </a:rPr>
                        <a:t>Classe (Class)</a:t>
                      </a:r>
                      <a:endParaRPr lang="fr-FR" sz="1400" b="0"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fr-FR" sz="1400" b="0" i="1" u="none" strike="noStrike" dirty="0" err="1">
                          <a:solidFill>
                            <a:srgbClr val="229ED3"/>
                          </a:solidFill>
                          <a:effectLst/>
                          <a:latin typeface="+mn-lt"/>
                          <a:hlinkClick r:id="rId12" tooltip="View species in the class Magnoliopsida"/>
                        </a:rPr>
                        <a:t>Magnoliopsida</a:t>
                      </a: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dirty="0">
                          <a:solidFill>
                            <a:srgbClr val="0000FF"/>
                          </a:solidFill>
                          <a:effectLst/>
                          <a:latin typeface="+mn-lt"/>
                          <a:ea typeface="Calibri" panose="020F0502020204030204" pitchFamily="34" charset="0"/>
                          <a:cs typeface="Times New Roman" panose="02020603050405020304" pitchFamily="18" charset="0"/>
                          <a:hlinkClick r:id="rId13" tooltip="Classe (biologie)"/>
                        </a:rPr>
                        <a:t>Classe</a:t>
                      </a:r>
                      <a:r>
                        <a:rPr lang="fr-FR" sz="1400" dirty="0">
                          <a:effectLst/>
                          <a:latin typeface="+mn-lt"/>
                          <a:ea typeface="Calibri" panose="020F0502020204030204" pitchFamily="34" charset="0"/>
                          <a:cs typeface="Times New Roman" panose="02020603050405020304" pitchFamily="18" charset="0"/>
                        </a:rPr>
                        <a:t> : </a:t>
                      </a:r>
                      <a:r>
                        <a:rPr lang="fr-FR" sz="1400" i="1" u="sng" dirty="0" err="1">
                          <a:solidFill>
                            <a:srgbClr val="0B0080"/>
                          </a:solidFill>
                          <a:effectLst/>
                          <a:latin typeface="+mn-lt"/>
                          <a:ea typeface="Calibri" panose="020F0502020204030204" pitchFamily="34" charset="0"/>
                          <a:cs typeface="Times New Roman" panose="02020603050405020304" pitchFamily="18" charset="0"/>
                          <a:hlinkClick r:id="rId14" tooltip="Magnoliopsida"/>
                        </a:rPr>
                        <a:t>Magnoliopsida</a:t>
                      </a:r>
                      <a:r>
                        <a:rPr lang="fr-FR" sz="1400" dirty="0">
                          <a:effectLst/>
                          <a:latin typeface="+mn-lt"/>
                          <a:ea typeface="Calibri" panose="020F0502020204030204" pitchFamily="34" charset="0"/>
                          <a:cs typeface="Times New Roman" panose="02020603050405020304" pitchFamily="18" charset="0"/>
                        </a:rPr>
                        <a:t> </a:t>
                      </a:r>
                      <a:r>
                        <a:rPr lang="fr-FR" sz="1400" dirty="0">
                          <a:solidFill>
                            <a:srgbClr val="002060"/>
                          </a:solidFill>
                          <a:effectLst/>
                          <a:latin typeface="+mn-lt"/>
                          <a:ea typeface="Calibri" panose="020F0502020204030204" pitchFamily="34" charset="0"/>
                          <a:cs typeface="Times New Roman" panose="02020603050405020304" pitchFamily="18" charset="0"/>
                        </a:rPr>
                        <a:t>(</a:t>
                      </a:r>
                      <a:r>
                        <a:rPr lang="fr-FR" sz="1400" i="1" dirty="0" err="1">
                          <a:solidFill>
                            <a:srgbClr val="002060"/>
                          </a:solidFill>
                          <a:effectLst/>
                          <a:latin typeface="+mn-lt"/>
                          <a:ea typeface="Calibri" panose="020F0502020204030204" pitchFamily="34" charset="0"/>
                          <a:cs typeface="Times New Roman" panose="02020603050405020304" pitchFamily="18" charset="0"/>
                        </a:rPr>
                        <a:t>Dicotyledones</a:t>
                      </a:r>
                      <a:r>
                        <a:rPr lang="fr-FR" sz="1400" i="1" dirty="0">
                          <a:solidFill>
                            <a:srgbClr val="002060"/>
                          </a:solidFill>
                          <a:effectLst/>
                          <a:latin typeface="+mn-lt"/>
                          <a:ea typeface="Calibri" panose="020F0502020204030204" pitchFamily="34" charset="0"/>
                          <a:cs typeface="Times New Roman" panose="02020603050405020304" pitchFamily="18" charset="0"/>
                        </a:rPr>
                        <a:t>).</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48162">
                <a:tc>
                  <a:txBody>
                    <a:bodyPr/>
                    <a:lstStyle/>
                    <a:p>
                      <a:endParaRPr lang="fr-FR"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dirty="0">
                          <a:solidFill>
                            <a:srgbClr val="0000FF"/>
                          </a:solidFill>
                          <a:effectLst/>
                          <a:latin typeface="+mn-lt"/>
                          <a:ea typeface="Calibri" panose="020F0502020204030204" pitchFamily="34" charset="0"/>
                          <a:cs typeface="Times New Roman" panose="02020603050405020304" pitchFamily="18" charset="0"/>
                          <a:hlinkClick r:id="rId15" tooltip="Sous-classe (biologie)"/>
                        </a:rPr>
                        <a:t>Sous-classe</a:t>
                      </a:r>
                      <a:r>
                        <a:rPr lang="fr-FR" sz="1400" dirty="0">
                          <a:effectLst/>
                          <a:latin typeface="+mn-lt"/>
                          <a:ea typeface="Calibri" panose="020F0502020204030204" pitchFamily="34" charset="0"/>
                          <a:cs typeface="Times New Roman" panose="02020603050405020304" pitchFamily="18" charset="0"/>
                        </a:rPr>
                        <a:t> : </a:t>
                      </a:r>
                      <a:r>
                        <a:rPr lang="fr-FR" sz="1400" i="1" u="sng" dirty="0" err="1">
                          <a:solidFill>
                            <a:srgbClr val="0B0080"/>
                          </a:solidFill>
                          <a:effectLst/>
                          <a:latin typeface="+mn-lt"/>
                          <a:ea typeface="Calibri" panose="020F0502020204030204" pitchFamily="34" charset="0"/>
                          <a:cs typeface="Times New Roman" panose="02020603050405020304" pitchFamily="18" charset="0"/>
                          <a:hlinkClick r:id="rId16" tooltip="Rosidae"/>
                        </a:rPr>
                        <a:t>Rosidae</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6602">
                <a:tc>
                  <a:txBody>
                    <a:bodyPr/>
                    <a:lstStyle/>
                    <a:p>
                      <a:pPr algn="l" rtl="0" fontAlgn="ctr"/>
                      <a:r>
                        <a:rPr lang="fr-FR" sz="1400" b="0" dirty="0" smtClean="0">
                          <a:solidFill>
                            <a:srgbClr val="002060"/>
                          </a:solidFill>
                          <a:effectLst/>
                          <a:latin typeface="+mn-lt"/>
                        </a:rPr>
                        <a:t>Ordre (</a:t>
                      </a:r>
                      <a:r>
                        <a:rPr lang="fr-FR" sz="1400" b="0" dirty="0" err="1" smtClean="0">
                          <a:solidFill>
                            <a:srgbClr val="002060"/>
                          </a:solidFill>
                          <a:effectLst/>
                          <a:latin typeface="+mn-lt"/>
                        </a:rPr>
                        <a:t>Order</a:t>
                      </a:r>
                      <a:r>
                        <a:rPr lang="fr-FR" sz="1400" b="0" dirty="0" smtClean="0">
                          <a:solidFill>
                            <a:srgbClr val="002060"/>
                          </a:solidFill>
                          <a:effectLst/>
                          <a:latin typeface="+mn-lt"/>
                        </a:rPr>
                        <a:t>)</a:t>
                      </a:r>
                      <a:endParaRPr lang="fr-FR" sz="1400" b="0"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fr-FR" sz="1400" b="0" i="1" u="none" strike="noStrike" dirty="0" err="1">
                          <a:solidFill>
                            <a:srgbClr val="229ED3"/>
                          </a:solidFill>
                          <a:effectLst/>
                          <a:latin typeface="+mn-lt"/>
                          <a:hlinkClick r:id="rId17" tooltip="View species in the order Fabales"/>
                        </a:rPr>
                        <a:t>Fabales</a:t>
                      </a: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dirty="0">
                          <a:solidFill>
                            <a:srgbClr val="0000FF"/>
                          </a:solidFill>
                          <a:effectLst/>
                          <a:latin typeface="+mn-lt"/>
                          <a:ea typeface="Calibri" panose="020F0502020204030204" pitchFamily="34" charset="0"/>
                          <a:cs typeface="Times New Roman" panose="02020603050405020304" pitchFamily="18" charset="0"/>
                          <a:hlinkClick r:id="rId18" tooltip="Ordre (biologie)"/>
                        </a:rPr>
                        <a:t>Ordre</a:t>
                      </a:r>
                      <a:r>
                        <a:rPr lang="fr-FR" sz="1400" dirty="0">
                          <a:effectLst/>
                          <a:latin typeface="+mn-lt"/>
                          <a:ea typeface="Calibri" panose="020F0502020204030204" pitchFamily="34" charset="0"/>
                          <a:cs typeface="Times New Roman" panose="02020603050405020304" pitchFamily="18" charset="0"/>
                        </a:rPr>
                        <a:t> : </a:t>
                      </a:r>
                      <a:r>
                        <a:rPr lang="fr-FR" sz="1400" i="1" u="sng" dirty="0" err="1">
                          <a:solidFill>
                            <a:srgbClr val="0B0080"/>
                          </a:solidFill>
                          <a:effectLst/>
                          <a:latin typeface="+mn-lt"/>
                          <a:ea typeface="Calibri" panose="020F0502020204030204" pitchFamily="34" charset="0"/>
                          <a:cs typeface="Times New Roman" panose="02020603050405020304" pitchFamily="18" charset="0"/>
                          <a:hlinkClick r:id="rId19" tooltip="Fabales"/>
                        </a:rPr>
                        <a:t>Fabales</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6602">
                <a:tc>
                  <a:txBody>
                    <a:bodyPr/>
                    <a:lstStyle/>
                    <a:p>
                      <a:pPr algn="l" rtl="0" fontAlgn="ctr"/>
                      <a:r>
                        <a:rPr lang="fr-FR" sz="1400" b="0" dirty="0" smtClean="0">
                          <a:solidFill>
                            <a:srgbClr val="002060"/>
                          </a:solidFill>
                          <a:effectLst/>
                          <a:latin typeface="+mn-lt"/>
                        </a:rPr>
                        <a:t>Famille (</a:t>
                      </a:r>
                      <a:r>
                        <a:rPr lang="fr-FR" sz="1400" b="0" dirty="0" err="1" smtClean="0">
                          <a:solidFill>
                            <a:srgbClr val="002060"/>
                          </a:solidFill>
                          <a:effectLst/>
                          <a:latin typeface="+mn-lt"/>
                        </a:rPr>
                        <a:t>Family</a:t>
                      </a:r>
                      <a:r>
                        <a:rPr lang="fr-FR" sz="1400" b="0" dirty="0" smtClean="0">
                          <a:solidFill>
                            <a:srgbClr val="002060"/>
                          </a:solidFill>
                          <a:effectLst/>
                          <a:latin typeface="+mn-lt"/>
                        </a:rPr>
                        <a:t>)</a:t>
                      </a:r>
                      <a:endParaRPr lang="fr-FR" sz="1400" b="0"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fr-FR" sz="1400" b="0" i="1" u="none" strike="noStrike" dirty="0" err="1" smtClean="0">
                          <a:solidFill>
                            <a:srgbClr val="229ED3"/>
                          </a:solidFill>
                          <a:effectLst/>
                          <a:latin typeface="+mn-lt"/>
                          <a:hlinkClick r:id="rId20" tooltip="View species in the family Leguminosae"/>
                        </a:rPr>
                        <a:t>Leguminosae</a:t>
                      </a:r>
                      <a:r>
                        <a:rPr lang="fr-FR" sz="1400" b="0" i="1" u="none" strike="noStrike" dirty="0" smtClean="0">
                          <a:solidFill>
                            <a:srgbClr val="229ED3"/>
                          </a:solidFill>
                          <a:effectLst/>
                          <a:latin typeface="+mn-lt"/>
                        </a:rPr>
                        <a:t> / </a:t>
                      </a:r>
                      <a:r>
                        <a:rPr lang="fr-FR" sz="1400" b="0" i="1" u="none" strike="noStrike" dirty="0" err="1" smtClean="0">
                          <a:solidFill>
                            <a:srgbClr val="229ED3"/>
                          </a:solidFill>
                          <a:effectLst/>
                          <a:latin typeface="+mn-lt"/>
                        </a:rPr>
                        <a:t>Fabaceae</a:t>
                      </a: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nSpc>
                          <a:spcPct val="115000"/>
                        </a:lnSpc>
                        <a:spcAft>
                          <a:spcPts val="0"/>
                        </a:spcAft>
                      </a:pPr>
                      <a:r>
                        <a:rPr lang="fr-FR" sz="1400" b="1" u="sng" kern="1200" dirty="0" smtClean="0">
                          <a:solidFill>
                            <a:schemeClr val="tx1"/>
                          </a:solidFill>
                          <a:effectLst/>
                          <a:latin typeface="+mn-lt"/>
                          <a:ea typeface="+mn-ea"/>
                          <a:cs typeface="+mn-cs"/>
                          <a:hlinkClick r:id="rId21" tooltip="Famille (biologie)"/>
                        </a:rPr>
                        <a:t>Famille</a:t>
                      </a:r>
                      <a:r>
                        <a:rPr lang="fr-FR" sz="1400" kern="1200" dirty="0" smtClean="0">
                          <a:solidFill>
                            <a:schemeClr val="tx1"/>
                          </a:solidFill>
                          <a:effectLst/>
                          <a:latin typeface="+mn-lt"/>
                          <a:ea typeface="+mn-ea"/>
                          <a:cs typeface="+mn-cs"/>
                        </a:rPr>
                        <a:t> : </a:t>
                      </a:r>
                      <a:r>
                        <a:rPr lang="fr-FR" sz="1400" i="1" u="sng" kern="1200" dirty="0" err="1" smtClean="0">
                          <a:solidFill>
                            <a:schemeClr val="tx1"/>
                          </a:solidFill>
                          <a:effectLst/>
                          <a:latin typeface="+mn-lt"/>
                          <a:ea typeface="+mn-ea"/>
                          <a:cs typeface="+mn-cs"/>
                          <a:hlinkClick r:id="rId22" tooltip="Fabaceae"/>
                        </a:rPr>
                        <a:t>Fabaceae</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11240">
                <a:tc>
                  <a:txBody>
                    <a:bodyPr/>
                    <a:lstStyle/>
                    <a:p>
                      <a:pPr algn="l" rtl="0" fontAlgn="ctr"/>
                      <a:r>
                        <a:rPr lang="fr-FR" sz="1400" b="0" dirty="0" smtClean="0">
                          <a:solidFill>
                            <a:srgbClr val="002060"/>
                          </a:solidFill>
                          <a:effectLst/>
                          <a:latin typeface="+mn-lt"/>
                        </a:rPr>
                        <a:t>Genre (</a:t>
                      </a:r>
                      <a:r>
                        <a:rPr lang="fr-FR" sz="1400" b="0" dirty="0" err="1" smtClean="0">
                          <a:solidFill>
                            <a:srgbClr val="002060"/>
                          </a:solidFill>
                          <a:effectLst/>
                          <a:latin typeface="+mn-lt"/>
                        </a:rPr>
                        <a:t>Genus</a:t>
                      </a:r>
                      <a:r>
                        <a:rPr lang="fr-FR" sz="1400" b="0" dirty="0" smtClean="0">
                          <a:solidFill>
                            <a:srgbClr val="002060"/>
                          </a:solidFill>
                          <a:effectLst/>
                          <a:latin typeface="+mn-lt"/>
                        </a:rPr>
                        <a:t>)</a:t>
                      </a:r>
                      <a:endParaRPr lang="fr-FR" sz="1400" b="0" dirty="0">
                        <a:solidFill>
                          <a:srgbClr val="002060"/>
                        </a:solidFill>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ctr"/>
                      <a:r>
                        <a:rPr lang="fr-FR" sz="1400" b="0" i="1" u="none" strike="noStrike" dirty="0">
                          <a:solidFill>
                            <a:srgbClr val="229ED3"/>
                          </a:solidFill>
                          <a:effectLst/>
                          <a:latin typeface="+mn-lt"/>
                          <a:hlinkClick r:id="rId23" tooltip="View species in the genus Dalbergia"/>
                        </a:rPr>
                        <a:t>Dalbergia</a:t>
                      </a:r>
                      <a:r>
                        <a:rPr lang="fr-FR" sz="1400" b="0" i="1" dirty="0">
                          <a:effectLst/>
                          <a:latin typeface="+mn-lt"/>
                        </a:rPr>
                        <a:t> </a:t>
                      </a:r>
                      <a:r>
                        <a:rPr lang="fr-FR" sz="1400" b="0" i="1" u="none" strike="noStrike" baseline="30000" dirty="0">
                          <a:solidFill>
                            <a:srgbClr val="229ED3"/>
                          </a:solidFill>
                          <a:effectLst/>
                          <a:latin typeface="+mn-lt"/>
                          <a:hlinkClick r:id="rId24"/>
                        </a:rPr>
                        <a:t>(1)</a:t>
                      </a:r>
                      <a:endParaRPr lang="fr-FR" sz="1400" b="0" i="1"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400" u="sng" kern="1200" dirty="0" smtClean="0">
                          <a:solidFill>
                            <a:schemeClr val="tx1"/>
                          </a:solidFill>
                          <a:effectLst/>
                          <a:latin typeface="+mn-lt"/>
                          <a:ea typeface="+mn-ea"/>
                          <a:cs typeface="+mn-cs"/>
                          <a:hlinkClick r:id="rId25" tooltip="Genre (biologie)"/>
                        </a:rPr>
                        <a:t>Genre</a:t>
                      </a:r>
                      <a:r>
                        <a:rPr lang="fr-FR" sz="1400" kern="1200" dirty="0" smtClean="0">
                          <a:solidFill>
                            <a:schemeClr val="tx1"/>
                          </a:solidFill>
                          <a:effectLst/>
                          <a:latin typeface="+mn-lt"/>
                          <a:ea typeface="+mn-ea"/>
                          <a:cs typeface="+mn-cs"/>
                        </a:rPr>
                        <a:t> : </a:t>
                      </a:r>
                      <a:r>
                        <a:rPr lang="fr-FR" sz="1400" i="1" u="sng" kern="1200" dirty="0" err="1" smtClean="0">
                          <a:solidFill>
                            <a:schemeClr val="tx1"/>
                          </a:solidFill>
                          <a:effectLst/>
                          <a:latin typeface="+mn-lt"/>
                          <a:ea typeface="+mn-ea"/>
                          <a:cs typeface="+mn-cs"/>
                          <a:hlinkClick r:id="rId26" tooltip="Dalbergieae"/>
                        </a:rPr>
                        <a:t>Dalbergieae</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8" name="ZoneTexte 7"/>
          <p:cNvSpPr txBox="1"/>
          <p:nvPr/>
        </p:nvSpPr>
        <p:spPr>
          <a:xfrm>
            <a:off x="143219" y="5197276"/>
            <a:ext cx="11898217" cy="1292662"/>
          </a:xfrm>
          <a:prstGeom prst="rect">
            <a:avLst/>
          </a:prstGeom>
          <a:noFill/>
        </p:spPr>
        <p:txBody>
          <a:bodyPr wrap="square" rtlCol="0">
            <a:spAutoFit/>
          </a:bodyPr>
          <a:lstStyle/>
          <a:p>
            <a:pPr algn="just"/>
            <a:r>
              <a:rPr lang="fr-FR" sz="1400" dirty="0" smtClean="0">
                <a:solidFill>
                  <a:srgbClr val="002060"/>
                </a:solidFill>
              </a:rPr>
              <a:t>[Il y a ] 48 </a:t>
            </a:r>
            <a:r>
              <a:rPr lang="fr-FR" sz="1400" dirty="0">
                <a:solidFill>
                  <a:srgbClr val="002060"/>
                </a:solidFill>
              </a:rPr>
              <a:t>espèces dont </a:t>
            </a:r>
            <a:r>
              <a:rPr lang="fr-FR" sz="1400" dirty="0" smtClean="0">
                <a:solidFill>
                  <a:srgbClr val="002060"/>
                </a:solidFill>
              </a:rPr>
              <a:t>47 [de </a:t>
            </a:r>
            <a:r>
              <a:rPr lang="fr-FR" sz="1400" i="1" dirty="0" smtClean="0">
                <a:solidFill>
                  <a:srgbClr val="002060"/>
                </a:solidFill>
              </a:rPr>
              <a:t>Dalbergia</a:t>
            </a:r>
            <a:r>
              <a:rPr lang="fr-FR" sz="1400" dirty="0" smtClean="0">
                <a:solidFill>
                  <a:srgbClr val="002060"/>
                </a:solidFill>
              </a:rPr>
              <a:t> malgaches] endémiques </a:t>
            </a:r>
            <a:r>
              <a:rPr lang="fr-FR" sz="1400" dirty="0">
                <a:solidFill>
                  <a:srgbClr val="002060"/>
                </a:solidFill>
              </a:rPr>
              <a:t>et une indigène non endémique. Toutes les espèces </a:t>
            </a:r>
            <a:r>
              <a:rPr lang="fr-FR" sz="1400" dirty="0" smtClean="0">
                <a:solidFill>
                  <a:srgbClr val="002060"/>
                </a:solidFill>
              </a:rPr>
              <a:t>[de </a:t>
            </a:r>
            <a:r>
              <a:rPr lang="fr-FR" sz="1400" i="1" dirty="0">
                <a:solidFill>
                  <a:srgbClr val="002060"/>
                </a:solidFill>
              </a:rPr>
              <a:t>Dalbergia</a:t>
            </a:r>
            <a:r>
              <a:rPr lang="fr-FR" sz="1400" dirty="0">
                <a:solidFill>
                  <a:srgbClr val="002060"/>
                </a:solidFill>
              </a:rPr>
              <a:t> </a:t>
            </a:r>
            <a:r>
              <a:rPr lang="fr-FR" sz="1400" dirty="0" smtClean="0">
                <a:solidFill>
                  <a:srgbClr val="002060"/>
                </a:solidFill>
              </a:rPr>
              <a:t>malgaches] sont </a:t>
            </a:r>
            <a:r>
              <a:rPr lang="fr-FR" sz="1400" dirty="0">
                <a:solidFill>
                  <a:srgbClr val="002060"/>
                </a:solidFill>
              </a:rPr>
              <a:t>actuellement connues. </a:t>
            </a:r>
            <a:r>
              <a:rPr lang="fr-FR" sz="1400" dirty="0">
                <a:solidFill>
                  <a:srgbClr val="FF0000"/>
                </a:solidFill>
              </a:rPr>
              <a:t>23 espèces sur les 48 (environs 48%) sont des espèces à DME</a:t>
            </a:r>
            <a:r>
              <a:rPr lang="fr-FR" sz="1400" dirty="0">
                <a:solidFill>
                  <a:srgbClr val="002060"/>
                </a:solidFill>
              </a:rPr>
              <a:t> </a:t>
            </a:r>
            <a:r>
              <a:rPr lang="fr-FR" sz="1400" dirty="0" smtClean="0">
                <a:solidFill>
                  <a:srgbClr val="002060"/>
                </a:solidFill>
              </a:rPr>
              <a:t>(à </a:t>
            </a:r>
            <a:r>
              <a:rPr lang="fr-FR" sz="1400" b="1" dirty="0" smtClean="0">
                <a:solidFill>
                  <a:srgbClr val="002060"/>
                </a:solidFill>
              </a:rPr>
              <a:t>diamètre de bois exploitable</a:t>
            </a:r>
            <a:r>
              <a:rPr lang="fr-FR" sz="1400" dirty="0" smtClean="0">
                <a:solidFill>
                  <a:srgbClr val="002060"/>
                </a:solidFill>
              </a:rPr>
              <a:t>). </a:t>
            </a:r>
            <a:r>
              <a:rPr lang="fr-FR" sz="1400" dirty="0" err="1">
                <a:solidFill>
                  <a:srgbClr val="002060"/>
                </a:solidFill>
              </a:rPr>
              <a:t>Dbh</a:t>
            </a:r>
            <a:r>
              <a:rPr lang="fr-FR" sz="1400" dirty="0">
                <a:solidFill>
                  <a:srgbClr val="002060"/>
                </a:solidFill>
              </a:rPr>
              <a:t> peut atteindre jusqu' à 100 cm chez certaines espèces (</a:t>
            </a:r>
            <a:r>
              <a:rPr lang="fr-FR" sz="1400" i="1" dirty="0">
                <a:solidFill>
                  <a:srgbClr val="002060"/>
                </a:solidFill>
              </a:rPr>
              <a:t>D. </a:t>
            </a:r>
            <a:r>
              <a:rPr lang="fr-FR" sz="1400" i="1" dirty="0" err="1">
                <a:solidFill>
                  <a:srgbClr val="002060"/>
                </a:solidFill>
              </a:rPr>
              <a:t>lemurica</a:t>
            </a:r>
            <a:r>
              <a:rPr lang="fr-FR" sz="1400" dirty="0">
                <a:solidFill>
                  <a:srgbClr val="002060"/>
                </a:solidFill>
              </a:rPr>
              <a:t>). Les arbres à DME sont à plus </a:t>
            </a:r>
            <a:r>
              <a:rPr lang="fr-FR" sz="1400" dirty="0" smtClean="0">
                <a:solidFill>
                  <a:srgbClr val="002060"/>
                </a:solidFill>
              </a:rPr>
              <a:t>de 15 </a:t>
            </a:r>
            <a:r>
              <a:rPr lang="fr-FR" sz="1400" dirty="0">
                <a:solidFill>
                  <a:srgbClr val="002060"/>
                </a:solidFill>
              </a:rPr>
              <a:t>m de hauteur. </a:t>
            </a:r>
            <a:endParaRPr lang="fr-FR" sz="1400" dirty="0" smtClean="0">
              <a:solidFill>
                <a:srgbClr val="002060"/>
              </a:solidFill>
            </a:endParaRPr>
          </a:p>
          <a:p>
            <a:pPr algn="just"/>
            <a:r>
              <a:rPr lang="fr-FR" sz="1200" dirty="0" smtClean="0">
                <a:solidFill>
                  <a:srgbClr val="002060"/>
                </a:solidFill>
              </a:rPr>
              <a:t>Sources </a:t>
            </a:r>
            <a:r>
              <a:rPr lang="fr-FR" sz="1200" dirty="0">
                <a:solidFill>
                  <a:srgbClr val="002060"/>
                </a:solidFill>
              </a:rPr>
              <a:t>: a) Annexe I CITES, b) Liste des noms acceptés pour les </a:t>
            </a:r>
            <a:r>
              <a:rPr lang="fr-FR" sz="1200" i="1" dirty="0" smtClean="0">
                <a:solidFill>
                  <a:srgbClr val="002060"/>
                </a:solidFill>
              </a:rPr>
              <a:t>Dalbergia </a:t>
            </a:r>
            <a:r>
              <a:rPr lang="fr-FR" sz="1200" dirty="0" smtClean="0">
                <a:solidFill>
                  <a:srgbClr val="002060"/>
                </a:solidFill>
              </a:rPr>
              <a:t>malgaches</a:t>
            </a:r>
            <a:r>
              <a:rPr lang="fr-FR" sz="1200" dirty="0">
                <a:solidFill>
                  <a:srgbClr val="002060"/>
                </a:solidFill>
              </a:rPr>
              <a:t>, </a:t>
            </a:r>
            <a:r>
              <a:rPr lang="fr-FR" sz="1200" dirty="0">
                <a:solidFill>
                  <a:srgbClr val="002060"/>
                </a:solidFill>
                <a:hlinkClick r:id="rId27"/>
              </a:rPr>
              <a:t>http://</a:t>
            </a:r>
            <a:r>
              <a:rPr lang="fr-FR" sz="1200" dirty="0" smtClean="0">
                <a:solidFill>
                  <a:srgbClr val="002060"/>
                </a:solidFill>
                <a:hlinkClick r:id="rId27"/>
              </a:rPr>
              <a:t>www.tropicos.org/Name/40021450?projectid=17</a:t>
            </a:r>
            <a:r>
              <a:rPr lang="fr-FR" sz="1200" dirty="0" smtClean="0">
                <a:solidFill>
                  <a:srgbClr val="002060"/>
                </a:solidFill>
              </a:rPr>
              <a:t>, c</a:t>
            </a:r>
            <a:r>
              <a:rPr lang="fr-FR" sz="1200" dirty="0">
                <a:solidFill>
                  <a:srgbClr val="002060"/>
                </a:solidFill>
              </a:rPr>
              <a:t>) Annexe II CITES, d) Rapport sur l’étude de bois précieux (</a:t>
            </a:r>
            <a:r>
              <a:rPr lang="fr-FR" sz="1200" i="1" dirty="0">
                <a:solidFill>
                  <a:srgbClr val="002060"/>
                </a:solidFill>
              </a:rPr>
              <a:t>Dalbergia</a:t>
            </a:r>
            <a:r>
              <a:rPr lang="fr-FR" sz="1200" dirty="0">
                <a:solidFill>
                  <a:srgbClr val="002060"/>
                </a:solidFill>
              </a:rPr>
              <a:t> et </a:t>
            </a:r>
            <a:r>
              <a:rPr lang="fr-FR" sz="1200" i="1" dirty="0" err="1" smtClean="0">
                <a:solidFill>
                  <a:srgbClr val="002060"/>
                </a:solidFill>
              </a:rPr>
              <a:t>Diospyros</a:t>
            </a:r>
            <a:r>
              <a:rPr lang="fr-FR" sz="1200" dirty="0">
                <a:solidFill>
                  <a:srgbClr val="002060"/>
                </a:solidFill>
              </a:rPr>
              <a:t>) [RAPPORT DE L’ETUDE SUR LES TAXONS DE BOIS PRECIEUX </a:t>
            </a:r>
            <a:r>
              <a:rPr lang="fr-FR" sz="1200" i="1" dirty="0" err="1">
                <a:solidFill>
                  <a:srgbClr val="002060"/>
                </a:solidFill>
              </a:rPr>
              <a:t>Diospyros</a:t>
            </a:r>
            <a:r>
              <a:rPr lang="fr-FR" sz="1200" i="1" dirty="0">
                <a:solidFill>
                  <a:srgbClr val="002060"/>
                </a:solidFill>
              </a:rPr>
              <a:t> </a:t>
            </a:r>
            <a:r>
              <a:rPr lang="fr-FR" sz="1200" i="1" dirty="0" err="1">
                <a:solidFill>
                  <a:srgbClr val="002060"/>
                </a:solidFill>
              </a:rPr>
              <a:t>spp</a:t>
            </a:r>
            <a:r>
              <a:rPr lang="fr-FR" sz="1200" dirty="0">
                <a:solidFill>
                  <a:srgbClr val="002060"/>
                </a:solidFill>
              </a:rPr>
              <a:t>. et </a:t>
            </a:r>
            <a:r>
              <a:rPr lang="fr-FR" sz="1200" i="1" dirty="0" smtClean="0">
                <a:solidFill>
                  <a:srgbClr val="002060"/>
                </a:solidFill>
              </a:rPr>
              <a:t>Dalbergia </a:t>
            </a:r>
            <a:r>
              <a:rPr lang="fr-FR" sz="1200" i="1" dirty="0" err="1">
                <a:solidFill>
                  <a:srgbClr val="002060"/>
                </a:solidFill>
              </a:rPr>
              <a:t>spp</a:t>
            </a:r>
            <a:r>
              <a:rPr lang="fr-FR" sz="1200" i="1" dirty="0">
                <a:solidFill>
                  <a:srgbClr val="002060"/>
                </a:solidFill>
              </a:rPr>
              <a:t>. </a:t>
            </a:r>
            <a:r>
              <a:rPr lang="fr-FR" sz="1200" dirty="0">
                <a:solidFill>
                  <a:srgbClr val="002060"/>
                </a:solidFill>
              </a:rPr>
              <a:t>en vue de leur inscription dans l’Annexe II de la CITES], MBG, </a:t>
            </a:r>
            <a:r>
              <a:rPr lang="fr-FR" sz="1200" dirty="0" smtClean="0">
                <a:solidFill>
                  <a:srgbClr val="002060"/>
                </a:solidFill>
              </a:rPr>
              <a:t>Février </a:t>
            </a:r>
            <a:r>
              <a:rPr lang="fr-FR" sz="1200" dirty="0">
                <a:solidFill>
                  <a:srgbClr val="002060"/>
                </a:solidFill>
              </a:rPr>
              <a:t>2013, </a:t>
            </a:r>
            <a:r>
              <a:rPr lang="fr-FR" sz="1200" dirty="0">
                <a:solidFill>
                  <a:srgbClr val="002060"/>
                </a:solidFill>
                <a:hlinkClick r:id="rId28"/>
              </a:rPr>
              <a:t>http://</a:t>
            </a:r>
            <a:r>
              <a:rPr lang="fr-FR" sz="1200" dirty="0" smtClean="0">
                <a:solidFill>
                  <a:srgbClr val="002060"/>
                </a:solidFill>
                <a:hlinkClick r:id="rId28"/>
              </a:rPr>
              <a:t>www.cites.org/sites/default/files/eng/com/sc/65/EFS-SC65-48-02-Annex-02.pdf</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1290672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957591" y="6501176"/>
            <a:ext cx="2644966" cy="285466"/>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8" y="119718"/>
            <a:ext cx="601337" cy="278236"/>
          </a:xfrm>
        </p:spPr>
        <p:txBody>
          <a:bodyPr/>
          <a:lstStyle/>
          <a:p>
            <a:fld id="{814B13E8-1059-4FEE-952E-0153852B3488}" type="slidenum">
              <a:rPr lang="fr-FR" smtClean="0"/>
              <a:t>12</a:t>
            </a:fld>
            <a:endParaRPr lang="fr-FR"/>
          </a:p>
        </p:txBody>
      </p:sp>
      <p:sp>
        <p:nvSpPr>
          <p:cNvPr id="4" name="Rectangle 3"/>
          <p:cNvSpPr/>
          <p:nvPr/>
        </p:nvSpPr>
        <p:spPr>
          <a:xfrm>
            <a:off x="30388" y="589409"/>
            <a:ext cx="6241645"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54212" y="1065885"/>
            <a:ext cx="9069544"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.1) </a:t>
            </a:r>
            <a:r>
              <a:rPr lang="fr-FR" b="1" i="1" dirty="0" smtClean="0">
                <a:solidFill>
                  <a:srgbClr val="002060"/>
                </a:solidFill>
              </a:rPr>
              <a:t>Dalbergia </a:t>
            </a:r>
            <a:r>
              <a:rPr lang="fr-FR" b="1" i="1" dirty="0" err="1" smtClean="0">
                <a:solidFill>
                  <a:srgbClr val="002060"/>
                </a:solidFill>
              </a:rPr>
              <a:t>andapensis</a:t>
            </a:r>
            <a:r>
              <a:rPr lang="fr-FR" b="1" dirty="0" smtClean="0">
                <a:solidFill>
                  <a:srgbClr val="002060"/>
                </a:solidFill>
              </a:rPr>
              <a:t> </a:t>
            </a:r>
            <a:r>
              <a:rPr lang="en-US" dirty="0" err="1">
                <a:solidFill>
                  <a:srgbClr val="002060"/>
                </a:solidFill>
              </a:rPr>
              <a:t>Bosser</a:t>
            </a:r>
            <a:r>
              <a:rPr lang="en-US" dirty="0">
                <a:solidFill>
                  <a:srgbClr val="002060"/>
                </a:solidFill>
              </a:rPr>
              <a:t> &amp; R. </a:t>
            </a:r>
            <a:r>
              <a:rPr lang="en-US" dirty="0" err="1" smtClean="0">
                <a:solidFill>
                  <a:srgbClr val="002060"/>
                </a:solidFill>
              </a:rPr>
              <a:t>Rabev</a:t>
            </a:r>
            <a:r>
              <a:rPr lang="en-US" dirty="0" smtClean="0">
                <a:solidFill>
                  <a:srgbClr val="002060"/>
                </a:solidFill>
              </a:rPr>
              <a:t>. [sp</a:t>
            </a:r>
            <a:r>
              <a:rPr lang="en-US" dirty="0">
                <a:solidFill>
                  <a:srgbClr val="002060"/>
                </a:solidFill>
              </a:rPr>
              <a:t>. </a:t>
            </a:r>
            <a:r>
              <a:rPr lang="en-US" i="1" dirty="0" err="1">
                <a:solidFill>
                  <a:srgbClr val="002060"/>
                </a:solidFill>
              </a:rPr>
              <a:t>nov</a:t>
            </a:r>
            <a:r>
              <a:rPr lang="en-US" dirty="0" err="1" smtClean="0">
                <a:solidFill>
                  <a:srgbClr val="002060"/>
                </a:solidFill>
              </a:rPr>
              <a:t>.</a:t>
            </a:r>
            <a:r>
              <a:rPr lang="en-US" dirty="0" smtClean="0">
                <a:solidFill>
                  <a:srgbClr val="002060"/>
                </a:solidFill>
              </a:rPr>
              <a:t> etc.] </a:t>
            </a:r>
            <a:r>
              <a:rPr lang="fr-FR" dirty="0" smtClean="0">
                <a:solidFill>
                  <a:srgbClr val="002060"/>
                </a:solidFill>
              </a:rPr>
              <a:t> : </a:t>
            </a:r>
            <a:endParaRPr lang="fr-FR" i="1" dirty="0">
              <a:solidFill>
                <a:srgbClr val="002060"/>
              </a:solidFill>
            </a:endParaRPr>
          </a:p>
        </p:txBody>
      </p:sp>
      <p:sp>
        <p:nvSpPr>
          <p:cNvPr id="9" name="ZoneTexte 8"/>
          <p:cNvSpPr txBox="1"/>
          <p:nvPr/>
        </p:nvSpPr>
        <p:spPr>
          <a:xfrm>
            <a:off x="8566806" y="6076182"/>
            <a:ext cx="3503366" cy="710460"/>
          </a:xfrm>
          <a:prstGeom prst="rect">
            <a:avLst/>
          </a:prstGeom>
          <a:noFill/>
        </p:spPr>
        <p:txBody>
          <a:bodyPr wrap="square" rtlCol="0">
            <a:spAutoFit/>
          </a:bodyPr>
          <a:lstStyle/>
          <a:p>
            <a:pPr algn="r"/>
            <a:r>
              <a:rPr lang="fr-FR" sz="1000" dirty="0">
                <a:solidFill>
                  <a:srgbClr val="002060"/>
                </a:solidFill>
              </a:rPr>
              <a:t>Détail d'un spécimen type de </a:t>
            </a:r>
            <a:r>
              <a:rPr lang="fr-FR" sz="1000" i="1" dirty="0">
                <a:solidFill>
                  <a:srgbClr val="002060"/>
                </a:solidFill>
              </a:rPr>
              <a:t>Dalbergia </a:t>
            </a:r>
            <a:r>
              <a:rPr lang="fr-FR" sz="1000" i="1" dirty="0" err="1">
                <a:solidFill>
                  <a:srgbClr val="002060"/>
                </a:solidFill>
              </a:rPr>
              <a:t>andapensis</a:t>
            </a:r>
            <a:r>
              <a:rPr lang="fr-FR" sz="1000" i="1" dirty="0">
                <a:solidFill>
                  <a:srgbClr val="002060"/>
                </a:solidFill>
              </a:rPr>
              <a:t> </a:t>
            </a:r>
            <a:r>
              <a:rPr lang="fr-FR" sz="1000" dirty="0">
                <a:solidFill>
                  <a:srgbClr val="002060"/>
                </a:solidFill>
              </a:rPr>
              <a:t>recueillis à Madagascar par H. Humbert et R. </a:t>
            </a:r>
            <a:r>
              <a:rPr lang="fr-FR" sz="1000" dirty="0" err="1">
                <a:solidFill>
                  <a:srgbClr val="002060"/>
                </a:solidFill>
              </a:rPr>
              <a:t>Capuron</a:t>
            </a:r>
            <a:r>
              <a:rPr lang="fr-FR" sz="1000" dirty="0">
                <a:solidFill>
                  <a:srgbClr val="002060"/>
                </a:solidFill>
              </a:rPr>
              <a:t> en 1948</a:t>
            </a:r>
            <a:r>
              <a:rPr lang="fr-FR" sz="1000" dirty="0" smtClean="0">
                <a:solidFill>
                  <a:srgbClr val="002060"/>
                </a:solidFill>
              </a:rPr>
              <a:t>. </a:t>
            </a:r>
            <a:r>
              <a:rPr lang="fr-FR" sz="1000" dirty="0">
                <a:solidFill>
                  <a:srgbClr val="002060"/>
                </a:solidFill>
              </a:rPr>
              <a:t>Source : </a:t>
            </a:r>
            <a:r>
              <a:rPr lang="fr-FR" sz="1000" dirty="0">
                <a:solidFill>
                  <a:srgbClr val="002060"/>
                </a:solidFill>
                <a:hlinkClick r:id="rId2"/>
              </a:rPr>
              <a:t>http://</a:t>
            </a:r>
            <a:r>
              <a:rPr lang="fr-FR" sz="1000" dirty="0" smtClean="0">
                <a:solidFill>
                  <a:srgbClr val="002060"/>
                </a:solidFill>
                <a:hlinkClick r:id="rId2"/>
              </a:rPr>
              <a:t>www.kew.org/science-conservation/plants-fungi/dalbergia-andapensis-hazovola</a:t>
            </a:r>
            <a:r>
              <a:rPr lang="fr-FR" sz="1000" dirty="0" smtClean="0">
                <a:solidFill>
                  <a:srgbClr val="002060"/>
                </a:solidFill>
              </a:rPr>
              <a:t> </a:t>
            </a:r>
            <a:endParaRPr lang="fr-FR" sz="1000" dirty="0">
              <a:solidFill>
                <a:srgbClr val="00206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379" y="3403506"/>
            <a:ext cx="4005793" cy="2672676"/>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1373" y="332889"/>
            <a:ext cx="1828799" cy="2870267"/>
          </a:xfrm>
          <a:prstGeom prst="rect">
            <a:avLst/>
          </a:prstGeom>
        </p:spPr>
      </p:pic>
      <p:sp>
        <p:nvSpPr>
          <p:cNvPr id="8" name="ZoneTexte 7"/>
          <p:cNvSpPr txBox="1"/>
          <p:nvPr/>
        </p:nvSpPr>
        <p:spPr>
          <a:xfrm>
            <a:off x="121186" y="3485565"/>
            <a:ext cx="7799942" cy="2862322"/>
          </a:xfrm>
          <a:prstGeom prst="rect">
            <a:avLst/>
          </a:prstGeom>
          <a:noFill/>
        </p:spPr>
        <p:txBody>
          <a:bodyPr wrap="square" rtlCol="0">
            <a:spAutoFit/>
          </a:bodyPr>
          <a:lstStyle/>
          <a:p>
            <a:pPr algn="just"/>
            <a:r>
              <a:rPr lang="fr-FR" sz="1200" dirty="0">
                <a:solidFill>
                  <a:srgbClr val="002060"/>
                </a:solidFill>
              </a:rPr>
              <a:t>La menace majeure pour </a:t>
            </a:r>
            <a:r>
              <a:rPr lang="fr-FR" sz="1200" i="1" dirty="0">
                <a:solidFill>
                  <a:srgbClr val="002060"/>
                </a:solidFill>
              </a:rPr>
              <a:t>Dalbergia </a:t>
            </a:r>
            <a:r>
              <a:rPr lang="fr-FR" sz="1200" i="1" dirty="0" err="1" smtClean="0">
                <a:solidFill>
                  <a:srgbClr val="002060"/>
                </a:solidFill>
              </a:rPr>
              <a:t>andapensis</a:t>
            </a:r>
            <a:r>
              <a:rPr lang="fr-FR" sz="1200" i="1" dirty="0" smtClean="0">
                <a:solidFill>
                  <a:srgbClr val="002060"/>
                </a:solidFill>
              </a:rPr>
              <a:t>, </a:t>
            </a:r>
            <a:r>
              <a:rPr lang="fr-FR" sz="1200" dirty="0" smtClean="0">
                <a:solidFill>
                  <a:srgbClr val="002060"/>
                </a:solidFill>
              </a:rPr>
              <a:t>espèce</a:t>
            </a:r>
            <a:r>
              <a:rPr lang="fr-FR" sz="1200" i="1" dirty="0" smtClean="0">
                <a:solidFill>
                  <a:srgbClr val="002060"/>
                </a:solidFill>
              </a:rPr>
              <a:t> </a:t>
            </a:r>
            <a:r>
              <a:rPr lang="fr-FR" sz="1200" dirty="0" smtClean="0">
                <a:solidFill>
                  <a:srgbClr val="002060"/>
                </a:solidFill>
              </a:rPr>
              <a:t>endémique </a:t>
            </a:r>
            <a:r>
              <a:rPr lang="fr-FR" sz="1200" dirty="0">
                <a:solidFill>
                  <a:srgbClr val="002060"/>
                </a:solidFill>
              </a:rPr>
              <a:t>à </a:t>
            </a:r>
            <a:r>
              <a:rPr lang="fr-FR" sz="1200" dirty="0" smtClean="0">
                <a:solidFill>
                  <a:srgbClr val="002060"/>
                </a:solidFill>
              </a:rPr>
              <a:t>Madagascar, est </a:t>
            </a:r>
            <a:r>
              <a:rPr lang="fr-FR" sz="1200" dirty="0">
                <a:solidFill>
                  <a:srgbClr val="002060"/>
                </a:solidFill>
              </a:rPr>
              <a:t>la déforestation rapide de la forêt humide dans lequel il se reproduit. Le pâturage du bétail, les abattis-brûlis [la culture sur brûlis], les feux de brousse incontrôlés , la production de charbon de bois et l'exploitation forestière pour l’ébène et le bois de rose, sont les facteurs communs du processus du déboisement à l’origine de sa disparition</a:t>
            </a:r>
            <a:r>
              <a:rPr lang="fr-FR" sz="1200" dirty="0" smtClean="0">
                <a:solidFill>
                  <a:srgbClr val="002060"/>
                </a:solidFill>
              </a:rPr>
              <a:t>.</a:t>
            </a:r>
          </a:p>
          <a:p>
            <a:pPr algn="just"/>
            <a:r>
              <a:rPr lang="fr-FR" sz="1200" dirty="0" smtClean="0">
                <a:solidFill>
                  <a:srgbClr val="002060"/>
                </a:solidFill>
              </a:rPr>
              <a:t>Bien </a:t>
            </a:r>
            <a:r>
              <a:rPr lang="fr-FR" sz="1200" dirty="0">
                <a:solidFill>
                  <a:srgbClr val="002060"/>
                </a:solidFill>
              </a:rPr>
              <a:t>que </a:t>
            </a:r>
            <a:r>
              <a:rPr lang="fr-FR" sz="1200" i="1" dirty="0">
                <a:solidFill>
                  <a:srgbClr val="002060"/>
                </a:solidFill>
              </a:rPr>
              <a:t>D. </a:t>
            </a:r>
            <a:r>
              <a:rPr lang="fr-FR" sz="1200" i="1" dirty="0" err="1">
                <a:solidFill>
                  <a:srgbClr val="002060"/>
                </a:solidFill>
              </a:rPr>
              <a:t>andapensis</a:t>
            </a:r>
            <a:r>
              <a:rPr lang="fr-FR" sz="1200" i="1" dirty="0">
                <a:solidFill>
                  <a:srgbClr val="002060"/>
                </a:solidFill>
              </a:rPr>
              <a:t> </a:t>
            </a:r>
            <a:r>
              <a:rPr lang="fr-FR" sz="1200" dirty="0">
                <a:solidFill>
                  <a:srgbClr val="002060"/>
                </a:solidFill>
              </a:rPr>
              <a:t>est connu pour se </a:t>
            </a:r>
            <a:r>
              <a:rPr lang="fr-FR" sz="1200" dirty="0" smtClean="0">
                <a:solidFill>
                  <a:srgbClr val="002060"/>
                </a:solidFill>
              </a:rPr>
              <a:t>reproduire </a:t>
            </a:r>
            <a:r>
              <a:rPr lang="fr-FR" sz="1200" dirty="0">
                <a:solidFill>
                  <a:srgbClr val="002060"/>
                </a:solidFill>
              </a:rPr>
              <a:t>dans une zone protégée (Parc National de </a:t>
            </a:r>
            <a:r>
              <a:rPr lang="fr-FR" sz="1200" dirty="0" err="1">
                <a:solidFill>
                  <a:srgbClr val="002060"/>
                </a:solidFill>
              </a:rPr>
              <a:t>Marojejy</a:t>
            </a:r>
            <a:r>
              <a:rPr lang="fr-FR" sz="1200" dirty="0">
                <a:solidFill>
                  <a:srgbClr val="002060"/>
                </a:solidFill>
              </a:rPr>
              <a:t>), l'exploitation forestière illégale demeure un risque élevé. De plus amples recherches </a:t>
            </a:r>
            <a:r>
              <a:rPr lang="fr-FR" sz="1200" dirty="0" smtClean="0">
                <a:solidFill>
                  <a:srgbClr val="002060"/>
                </a:solidFill>
              </a:rPr>
              <a:t>seraient </a:t>
            </a:r>
            <a:r>
              <a:rPr lang="fr-FR" sz="1200" dirty="0">
                <a:solidFill>
                  <a:srgbClr val="002060"/>
                </a:solidFill>
              </a:rPr>
              <a:t>nécessaires pour déterminer l'étendue des populations restantes de cette espèce, </a:t>
            </a:r>
            <a:r>
              <a:rPr lang="fr-FR" sz="1200" dirty="0" smtClean="0">
                <a:solidFill>
                  <a:srgbClr val="002060"/>
                </a:solidFill>
              </a:rPr>
              <a:t>afin de pouvoir </a:t>
            </a:r>
            <a:r>
              <a:rPr lang="fr-FR" sz="1200" dirty="0">
                <a:solidFill>
                  <a:srgbClr val="002060"/>
                </a:solidFill>
              </a:rPr>
              <a:t>produire des recommandations pour sa protection</a:t>
            </a:r>
            <a:r>
              <a:rPr lang="fr-FR" sz="1200" dirty="0" smtClean="0">
                <a:solidFill>
                  <a:srgbClr val="002060"/>
                </a:solidFill>
              </a:rPr>
              <a:t>.</a:t>
            </a:r>
          </a:p>
          <a:p>
            <a:pPr algn="just"/>
            <a:r>
              <a:rPr lang="fr-FR" sz="1200" i="1" dirty="0">
                <a:solidFill>
                  <a:srgbClr val="002060"/>
                </a:solidFill>
              </a:rPr>
              <a:t>Dalbergia </a:t>
            </a:r>
            <a:r>
              <a:rPr lang="fr-FR" sz="1200" i="1" dirty="0" err="1">
                <a:solidFill>
                  <a:srgbClr val="002060"/>
                </a:solidFill>
              </a:rPr>
              <a:t>andapensis</a:t>
            </a:r>
            <a:r>
              <a:rPr lang="fr-FR" sz="1200" i="1" dirty="0">
                <a:solidFill>
                  <a:srgbClr val="002060"/>
                </a:solidFill>
              </a:rPr>
              <a:t> </a:t>
            </a:r>
            <a:r>
              <a:rPr lang="fr-FR" sz="1200" dirty="0">
                <a:solidFill>
                  <a:srgbClr val="002060"/>
                </a:solidFill>
              </a:rPr>
              <a:t>est surveillé dans le cadre de </a:t>
            </a:r>
            <a:r>
              <a:rPr lang="fr-FR" sz="1200" dirty="0" smtClean="0">
                <a:solidFill>
                  <a:srgbClr val="002060"/>
                </a:solidFill>
              </a:rPr>
              <a:t>l</a:t>
            </a:r>
            <a:r>
              <a:rPr lang="fr-FR" sz="1200" dirty="0">
                <a:solidFill>
                  <a:srgbClr val="002060"/>
                </a:solidFill>
              </a:rPr>
              <a:t>a</a:t>
            </a:r>
            <a:r>
              <a:rPr lang="fr-FR" sz="1200" dirty="0" smtClean="0">
                <a:solidFill>
                  <a:srgbClr val="002060"/>
                </a:solidFill>
              </a:rPr>
              <a:t> </a:t>
            </a:r>
            <a:r>
              <a:rPr lang="fr-FR" sz="1200" dirty="0">
                <a:solidFill>
                  <a:srgbClr val="002060"/>
                </a:solidFill>
              </a:rPr>
              <a:t>Liste Rouge </a:t>
            </a:r>
            <a:r>
              <a:rPr lang="fr-FR" sz="1200" dirty="0" smtClean="0">
                <a:solidFill>
                  <a:srgbClr val="002060"/>
                </a:solidFill>
              </a:rPr>
              <a:t>de l’UICN </a:t>
            </a:r>
            <a:r>
              <a:rPr lang="fr-FR" sz="1200" dirty="0">
                <a:solidFill>
                  <a:srgbClr val="002060"/>
                </a:solidFill>
              </a:rPr>
              <a:t>pour les </a:t>
            </a:r>
            <a:r>
              <a:rPr lang="fr-FR" sz="1200" dirty="0" smtClean="0">
                <a:solidFill>
                  <a:srgbClr val="002060"/>
                </a:solidFill>
              </a:rPr>
              <a:t>plantes. L'espèce </a:t>
            </a:r>
            <a:r>
              <a:rPr lang="fr-FR" sz="1200" i="1" dirty="0">
                <a:solidFill>
                  <a:srgbClr val="002060"/>
                </a:solidFill>
              </a:rPr>
              <a:t>Dalbergia </a:t>
            </a:r>
            <a:r>
              <a:rPr lang="fr-FR" sz="1200" i="1" dirty="0" err="1">
                <a:solidFill>
                  <a:srgbClr val="002060"/>
                </a:solidFill>
              </a:rPr>
              <a:t>andapensis</a:t>
            </a:r>
            <a:r>
              <a:rPr lang="fr-FR" sz="1200" i="1" dirty="0">
                <a:solidFill>
                  <a:srgbClr val="002060"/>
                </a:solidFill>
              </a:rPr>
              <a:t> </a:t>
            </a:r>
            <a:r>
              <a:rPr lang="fr-FR" sz="1200" dirty="0" smtClean="0">
                <a:solidFill>
                  <a:srgbClr val="002060"/>
                </a:solidFill>
              </a:rPr>
              <a:t>est </a:t>
            </a:r>
            <a:r>
              <a:rPr lang="fr-FR" sz="1200" dirty="0">
                <a:solidFill>
                  <a:srgbClr val="002060"/>
                </a:solidFill>
              </a:rPr>
              <a:t>restreinte aux régions </a:t>
            </a:r>
            <a:r>
              <a:rPr lang="fr-FR" sz="1200" dirty="0" err="1">
                <a:solidFill>
                  <a:srgbClr val="002060"/>
                </a:solidFill>
              </a:rPr>
              <a:t>Andapa</a:t>
            </a:r>
            <a:r>
              <a:rPr lang="fr-FR" sz="1200" dirty="0">
                <a:solidFill>
                  <a:srgbClr val="002060"/>
                </a:solidFill>
              </a:rPr>
              <a:t> et </a:t>
            </a:r>
            <a:r>
              <a:rPr lang="fr-FR" sz="1200" dirty="0" err="1" smtClean="0">
                <a:solidFill>
                  <a:srgbClr val="002060"/>
                </a:solidFill>
              </a:rPr>
              <a:t>Vohémar</a:t>
            </a:r>
            <a:r>
              <a:rPr lang="fr-FR" sz="1200" dirty="0" smtClean="0">
                <a:solidFill>
                  <a:srgbClr val="002060"/>
                </a:solidFill>
              </a:rPr>
              <a:t> </a:t>
            </a:r>
            <a:r>
              <a:rPr lang="fr-FR" sz="1200" dirty="0">
                <a:solidFill>
                  <a:srgbClr val="002060"/>
                </a:solidFill>
              </a:rPr>
              <a:t>(province d'Antsiranana</a:t>
            </a:r>
            <a:r>
              <a:rPr lang="fr-FR" sz="1200" dirty="0" smtClean="0">
                <a:solidFill>
                  <a:srgbClr val="002060"/>
                </a:solidFill>
              </a:rPr>
              <a:t>). </a:t>
            </a:r>
            <a:r>
              <a:rPr lang="fr-FR" sz="1200" dirty="0"/>
              <a:t> </a:t>
            </a:r>
            <a:r>
              <a:rPr lang="fr-FR" sz="1200" dirty="0" smtClean="0">
                <a:solidFill>
                  <a:srgbClr val="002060"/>
                </a:solidFill>
              </a:rPr>
              <a:t>Il n’existe </a:t>
            </a:r>
            <a:r>
              <a:rPr lang="fr-FR" sz="1200" dirty="0">
                <a:solidFill>
                  <a:srgbClr val="002060"/>
                </a:solidFill>
              </a:rPr>
              <a:t>pas de données précises sur le </a:t>
            </a:r>
            <a:r>
              <a:rPr lang="fr-FR" sz="1200" dirty="0" smtClean="0">
                <a:solidFill>
                  <a:srgbClr val="002060"/>
                </a:solidFill>
              </a:rPr>
              <a:t>nombre d’arbres de sa population. Mais </a:t>
            </a:r>
            <a:r>
              <a:rPr lang="fr-FR" sz="1200" dirty="0">
                <a:solidFill>
                  <a:srgbClr val="002060"/>
                </a:solidFill>
              </a:rPr>
              <a:t>la taille et les tendances de cette espèce </a:t>
            </a:r>
            <a:r>
              <a:rPr lang="fr-FR" sz="1200" dirty="0" smtClean="0">
                <a:solidFill>
                  <a:srgbClr val="002060"/>
                </a:solidFill>
              </a:rPr>
              <a:t>est </a:t>
            </a:r>
            <a:r>
              <a:rPr lang="fr-FR" sz="1200" dirty="0">
                <a:solidFill>
                  <a:srgbClr val="002060"/>
                </a:solidFill>
              </a:rPr>
              <a:t>très </a:t>
            </a:r>
            <a:r>
              <a:rPr lang="fr-FR" sz="1200" dirty="0" smtClean="0">
                <a:solidFill>
                  <a:srgbClr val="002060"/>
                </a:solidFill>
              </a:rPr>
              <a:t>nettement en déclin. </a:t>
            </a:r>
            <a:r>
              <a:rPr lang="fr-FR" sz="1200" dirty="0"/>
              <a:t> </a:t>
            </a:r>
            <a:r>
              <a:rPr lang="fr-FR" sz="1200" dirty="0" smtClean="0">
                <a:solidFill>
                  <a:srgbClr val="002060"/>
                </a:solidFill>
              </a:rPr>
              <a:t>La </a:t>
            </a:r>
            <a:r>
              <a:rPr lang="fr-FR" sz="1200" dirty="0">
                <a:solidFill>
                  <a:srgbClr val="002060"/>
                </a:solidFill>
              </a:rPr>
              <a:t>mesure estimée de l'occurrence (EOO = 3,350 km²) et la zone d'occupation (ZO &lt;27 km²) </a:t>
            </a:r>
            <a:r>
              <a:rPr lang="fr-FR" sz="1200" dirty="0" smtClean="0">
                <a:solidFill>
                  <a:srgbClr val="002060"/>
                </a:solidFill>
              </a:rPr>
              <a:t>atteignent </a:t>
            </a:r>
            <a:r>
              <a:rPr lang="fr-FR" sz="1200" dirty="0">
                <a:solidFill>
                  <a:srgbClr val="002060"/>
                </a:solidFill>
              </a:rPr>
              <a:t>les seuils pour une catégorie menacés</a:t>
            </a:r>
            <a:r>
              <a:rPr lang="fr-FR" sz="1200" dirty="0" smtClean="0">
                <a:solidFill>
                  <a:srgbClr val="002060"/>
                </a:solidFill>
              </a:rPr>
              <a:t> (source : UICN </a:t>
            </a:r>
            <a:r>
              <a:rPr lang="fr-FR" sz="1200" dirty="0" err="1" smtClean="0">
                <a:solidFill>
                  <a:srgbClr val="002060"/>
                </a:solidFill>
              </a:rPr>
              <a:t>Red</a:t>
            </a:r>
            <a:r>
              <a:rPr lang="fr-FR" sz="1200" dirty="0" smtClean="0">
                <a:solidFill>
                  <a:srgbClr val="002060"/>
                </a:solidFill>
              </a:rPr>
              <a:t> </a:t>
            </a:r>
            <a:r>
              <a:rPr lang="fr-FR" sz="1200" dirty="0" err="1" smtClean="0">
                <a:solidFill>
                  <a:srgbClr val="002060"/>
                </a:solidFill>
              </a:rPr>
              <a:t>list</a:t>
            </a:r>
            <a:r>
              <a:rPr lang="fr-FR" sz="1200" dirty="0" smtClean="0">
                <a:solidFill>
                  <a:srgbClr val="002060"/>
                </a:solidFill>
              </a:rPr>
              <a:t>).</a:t>
            </a:r>
            <a:r>
              <a:rPr lang="fr-FR" sz="1200" dirty="0">
                <a:solidFill>
                  <a:srgbClr val="002060"/>
                </a:solidFill>
              </a:rPr>
              <a:t> </a:t>
            </a:r>
            <a:r>
              <a:rPr lang="fr-FR" sz="1200" dirty="0" smtClean="0">
                <a:solidFill>
                  <a:srgbClr val="002060"/>
                </a:solidFill>
              </a:rPr>
              <a:t>Source </a:t>
            </a:r>
            <a:r>
              <a:rPr lang="fr-FR" sz="1200" dirty="0">
                <a:solidFill>
                  <a:srgbClr val="002060"/>
                </a:solidFill>
              </a:rPr>
              <a:t>: a</a:t>
            </a:r>
            <a:r>
              <a:rPr lang="fr-FR" sz="1200" dirty="0" smtClean="0">
                <a:solidFill>
                  <a:srgbClr val="002060"/>
                </a:solidFill>
              </a:rPr>
              <a:t>) IUCN </a:t>
            </a:r>
            <a:r>
              <a:rPr lang="fr-FR" sz="1200" dirty="0" err="1" smtClean="0">
                <a:solidFill>
                  <a:srgbClr val="002060"/>
                </a:solidFill>
              </a:rPr>
              <a:t>Red</a:t>
            </a:r>
            <a:r>
              <a:rPr lang="fr-FR" sz="1200" dirty="0" smtClean="0">
                <a:solidFill>
                  <a:srgbClr val="002060"/>
                </a:solidFill>
              </a:rPr>
              <a:t> </a:t>
            </a:r>
            <a:r>
              <a:rPr lang="fr-FR" sz="1200" dirty="0" err="1" smtClean="0">
                <a:solidFill>
                  <a:srgbClr val="002060"/>
                </a:solidFill>
              </a:rPr>
              <a:t>list</a:t>
            </a:r>
            <a:r>
              <a:rPr lang="fr-FR" sz="1200" dirty="0" smtClean="0">
                <a:solidFill>
                  <a:srgbClr val="002060"/>
                </a:solidFill>
              </a:rPr>
              <a:t>, </a:t>
            </a:r>
            <a:r>
              <a:rPr lang="fr-FR" sz="1200" u="sng" dirty="0">
                <a:hlinkClick r:id="rId5"/>
              </a:rPr>
              <a:t>http://www.iucnredlist.org/details/38156/0</a:t>
            </a:r>
            <a:endParaRPr lang="fr-FR" sz="1200" u="sng" dirty="0"/>
          </a:p>
          <a:p>
            <a:pPr algn="just"/>
            <a:r>
              <a:rPr lang="fr-FR" sz="1200" dirty="0">
                <a:solidFill>
                  <a:srgbClr val="002060"/>
                </a:solidFill>
              </a:rPr>
              <a:t>b) </a:t>
            </a:r>
            <a:r>
              <a:rPr lang="fr-FR" sz="1200" i="1" dirty="0">
                <a:solidFill>
                  <a:srgbClr val="002060"/>
                </a:solidFill>
              </a:rPr>
              <a:t>Dalbergia </a:t>
            </a:r>
            <a:r>
              <a:rPr lang="fr-FR" sz="1200" i="1" dirty="0" err="1">
                <a:solidFill>
                  <a:srgbClr val="002060"/>
                </a:solidFill>
              </a:rPr>
              <a:t>andapensis</a:t>
            </a:r>
            <a:r>
              <a:rPr lang="fr-FR" sz="1200" i="1" dirty="0">
                <a:solidFill>
                  <a:srgbClr val="002060"/>
                </a:solidFill>
              </a:rPr>
              <a:t> </a:t>
            </a:r>
            <a:r>
              <a:rPr lang="fr-FR" sz="1200" dirty="0">
                <a:solidFill>
                  <a:srgbClr val="002060"/>
                </a:solidFill>
              </a:rPr>
              <a:t>(</a:t>
            </a:r>
            <a:r>
              <a:rPr lang="fr-FR" sz="1200" dirty="0" err="1">
                <a:solidFill>
                  <a:srgbClr val="002060"/>
                </a:solidFill>
              </a:rPr>
              <a:t>hazovola</a:t>
            </a:r>
            <a:r>
              <a:rPr lang="fr-FR" sz="1200" dirty="0">
                <a:solidFill>
                  <a:srgbClr val="002060"/>
                </a:solidFill>
              </a:rPr>
              <a:t>), </a:t>
            </a:r>
            <a:r>
              <a:rPr lang="fr-FR" sz="1200" dirty="0">
                <a:solidFill>
                  <a:srgbClr val="002060"/>
                </a:solidFill>
                <a:hlinkClick r:id="rId2"/>
              </a:rPr>
              <a:t>http://</a:t>
            </a:r>
            <a:r>
              <a:rPr lang="fr-FR" sz="1200" dirty="0" smtClean="0">
                <a:solidFill>
                  <a:srgbClr val="002060"/>
                </a:solidFill>
                <a:hlinkClick r:id="rId2"/>
              </a:rPr>
              <a:t>www.kew.org/science-conservation/plants-fungi/dalbergia-andapensis-hazovola</a:t>
            </a:r>
            <a:r>
              <a:rPr lang="fr-FR" sz="1200" dirty="0" smtClean="0">
                <a:solidFill>
                  <a:srgbClr val="002060"/>
                </a:solidFill>
              </a:rPr>
              <a:t> </a:t>
            </a:r>
            <a:endParaRPr lang="fr-FR" sz="1200" dirty="0">
              <a:solidFill>
                <a:srgbClr val="002060"/>
              </a:solidFill>
            </a:endParaRPr>
          </a:p>
          <a:p>
            <a:pPr algn="just"/>
            <a:r>
              <a:rPr lang="fr-FR" sz="1200" dirty="0">
                <a:solidFill>
                  <a:srgbClr val="002060"/>
                </a:solidFill>
              </a:rPr>
              <a:t>c) Taxa et noms nouveaux dans le genre </a:t>
            </a:r>
            <a:r>
              <a:rPr lang="fr-FR" sz="1200" i="1" dirty="0">
                <a:solidFill>
                  <a:srgbClr val="002060"/>
                </a:solidFill>
              </a:rPr>
              <a:t>Dalbergia</a:t>
            </a:r>
            <a:r>
              <a:rPr lang="fr-FR" sz="1200" dirty="0">
                <a:solidFill>
                  <a:srgbClr val="002060"/>
                </a:solidFill>
              </a:rPr>
              <a:t> (</a:t>
            </a:r>
            <a:r>
              <a:rPr lang="fr-FR" sz="1200" dirty="0" err="1">
                <a:solidFill>
                  <a:srgbClr val="002060"/>
                </a:solidFill>
              </a:rPr>
              <a:t>Papilionaceae</a:t>
            </a:r>
            <a:r>
              <a:rPr lang="fr-FR" sz="1200" dirty="0">
                <a:solidFill>
                  <a:srgbClr val="002060"/>
                </a:solidFill>
              </a:rPr>
              <a:t>) à Madagascar et aux Comores, J. Bosser &amp; R. </a:t>
            </a:r>
            <a:r>
              <a:rPr lang="fr-FR" sz="1200" dirty="0" smtClean="0">
                <a:solidFill>
                  <a:srgbClr val="002060"/>
                </a:solidFill>
              </a:rPr>
              <a:t>Rabevohitra</a:t>
            </a:r>
            <a:r>
              <a:rPr lang="fr-FR" sz="1200" dirty="0">
                <a:solidFill>
                  <a:srgbClr val="002060"/>
                </a:solidFill>
              </a:rPr>
              <a:t> </a:t>
            </a:r>
            <a:r>
              <a:rPr lang="fr-FR" sz="1200" dirty="0" smtClean="0">
                <a:solidFill>
                  <a:srgbClr val="002060"/>
                </a:solidFill>
              </a:rPr>
              <a:t>(voir bibliographie, à la fin de ce document).</a:t>
            </a:r>
            <a:endParaRPr lang="fr-FR" sz="1200" dirty="0">
              <a:solidFill>
                <a:srgbClr val="002060"/>
              </a:solidFill>
            </a:endParaRPr>
          </a:p>
        </p:txBody>
      </p:sp>
      <p:sp>
        <p:nvSpPr>
          <p:cNvPr id="12" name="ZoneTexte 11"/>
          <p:cNvSpPr txBox="1"/>
          <p:nvPr/>
        </p:nvSpPr>
        <p:spPr>
          <a:xfrm>
            <a:off x="121187" y="1435217"/>
            <a:ext cx="10124502" cy="2123658"/>
          </a:xfrm>
          <a:prstGeom prst="rect">
            <a:avLst/>
          </a:prstGeom>
          <a:noFill/>
        </p:spPr>
        <p:txBody>
          <a:bodyPr wrap="square" rtlCol="0">
            <a:spAutoFit/>
          </a:bodyPr>
          <a:lstStyle/>
          <a:p>
            <a:r>
              <a:rPr lang="fr-FR" dirty="0" smtClean="0">
                <a:solidFill>
                  <a:srgbClr val="002060"/>
                </a:solidFill>
              </a:rPr>
              <a:t>Petit arbre, rare, </a:t>
            </a:r>
            <a:r>
              <a:rPr lang="fr-FR" dirty="0">
                <a:solidFill>
                  <a:srgbClr val="002060"/>
                </a:solidFill>
              </a:rPr>
              <a:t>haut de 8-10 </a:t>
            </a:r>
            <a:r>
              <a:rPr lang="fr-FR" dirty="0" smtClean="0">
                <a:solidFill>
                  <a:srgbClr val="002060"/>
                </a:solidFill>
              </a:rPr>
              <a:t>m, </a:t>
            </a:r>
            <a:r>
              <a:rPr lang="fr-FR" dirty="0">
                <a:solidFill>
                  <a:srgbClr val="002060"/>
                </a:solidFill>
              </a:rPr>
              <a:t>de la forêt sempervirente du NE de l'île, entre 400 et 1000 m d'altitude, </a:t>
            </a:r>
            <a:r>
              <a:rPr lang="fr-FR" i="1" dirty="0">
                <a:solidFill>
                  <a:srgbClr val="002060"/>
                </a:solidFill>
              </a:rPr>
              <a:t>de </a:t>
            </a:r>
            <a:r>
              <a:rPr lang="fr-FR" dirty="0">
                <a:solidFill>
                  <a:srgbClr val="002060"/>
                </a:solidFill>
              </a:rPr>
              <a:t>la </a:t>
            </a:r>
            <a:r>
              <a:rPr lang="fr-FR" dirty="0" smtClean="0">
                <a:solidFill>
                  <a:srgbClr val="002060"/>
                </a:solidFill>
              </a:rPr>
              <a:t>région SAVA </a:t>
            </a:r>
            <a:r>
              <a:rPr lang="fr-FR" dirty="0">
                <a:solidFill>
                  <a:srgbClr val="002060"/>
                </a:solidFill>
              </a:rPr>
              <a:t>d'</a:t>
            </a:r>
            <a:r>
              <a:rPr lang="fr-FR" dirty="0" err="1">
                <a:solidFill>
                  <a:srgbClr val="002060"/>
                </a:solidFill>
              </a:rPr>
              <a:t>Andapa</a:t>
            </a:r>
            <a:r>
              <a:rPr lang="fr-FR" dirty="0">
                <a:solidFill>
                  <a:srgbClr val="002060"/>
                </a:solidFill>
              </a:rPr>
              <a:t> et de </a:t>
            </a:r>
            <a:r>
              <a:rPr lang="fr-FR" dirty="0" err="1" smtClean="0">
                <a:solidFill>
                  <a:srgbClr val="002060"/>
                </a:solidFill>
              </a:rPr>
              <a:t>Vohémar</a:t>
            </a:r>
            <a:r>
              <a:rPr lang="fr-FR" dirty="0" smtClean="0">
                <a:solidFill>
                  <a:srgbClr val="002060"/>
                </a:solidFill>
              </a:rPr>
              <a:t> (Nord-Est). </a:t>
            </a:r>
            <a:r>
              <a:rPr lang="fr-FR" dirty="0">
                <a:solidFill>
                  <a:srgbClr val="002060"/>
                </a:solidFill>
              </a:rPr>
              <a:t>Floraison en novembre à février</a:t>
            </a:r>
            <a:r>
              <a:rPr lang="fr-FR" dirty="0" smtClean="0">
                <a:solidFill>
                  <a:srgbClr val="002060"/>
                </a:solidFill>
              </a:rPr>
              <a:t>.</a:t>
            </a:r>
          </a:p>
          <a:p>
            <a:r>
              <a:rPr lang="fr-FR" dirty="0" smtClean="0">
                <a:solidFill>
                  <a:srgbClr val="002060"/>
                </a:solidFill>
              </a:rPr>
              <a:t>Noms vernaculaire : </a:t>
            </a:r>
            <a:r>
              <a:rPr lang="fr-FR" dirty="0" err="1" smtClean="0">
                <a:solidFill>
                  <a:srgbClr val="002060"/>
                </a:solidFill>
              </a:rPr>
              <a:t>Hazovola</a:t>
            </a:r>
            <a:r>
              <a:rPr lang="fr-FR" dirty="0">
                <a:solidFill>
                  <a:srgbClr val="002060"/>
                </a:solidFill>
              </a:rPr>
              <a:t>,</a:t>
            </a:r>
            <a:r>
              <a:rPr lang="fr-FR" dirty="0" smtClean="0">
                <a:solidFill>
                  <a:srgbClr val="002060"/>
                </a:solidFill>
              </a:rPr>
              <a:t> </a:t>
            </a:r>
            <a:r>
              <a:rPr lang="fr-FR" dirty="0" err="1">
                <a:solidFill>
                  <a:srgbClr val="002060"/>
                </a:solidFill>
              </a:rPr>
              <a:t>Sovoka</a:t>
            </a:r>
            <a:r>
              <a:rPr lang="fr-FR" dirty="0">
                <a:solidFill>
                  <a:srgbClr val="002060"/>
                </a:solidFill>
              </a:rPr>
              <a:t> (</a:t>
            </a:r>
            <a:r>
              <a:rPr lang="fr-FR" dirty="0" err="1">
                <a:solidFill>
                  <a:srgbClr val="002060"/>
                </a:solidFill>
              </a:rPr>
              <a:t>Andapa</a:t>
            </a:r>
            <a:r>
              <a:rPr lang="fr-FR" dirty="0" smtClean="0">
                <a:solidFill>
                  <a:srgbClr val="002060"/>
                </a:solidFill>
              </a:rPr>
              <a:t>).</a:t>
            </a:r>
          </a:p>
          <a:p>
            <a:r>
              <a:rPr lang="fr-FR" dirty="0" smtClean="0">
                <a:solidFill>
                  <a:srgbClr val="002060"/>
                </a:solidFill>
              </a:rPr>
              <a:t>Statut UICN : </a:t>
            </a:r>
            <a:r>
              <a:rPr lang="fr-FR" dirty="0" err="1" smtClean="0">
                <a:solidFill>
                  <a:srgbClr val="FF0000"/>
                </a:solidFill>
              </a:rPr>
              <a:t>Endangered</a:t>
            </a:r>
            <a:r>
              <a:rPr lang="fr-FR" dirty="0" smtClean="0"/>
              <a:t> </a:t>
            </a:r>
            <a:r>
              <a:rPr lang="fr-FR" dirty="0">
                <a:solidFill>
                  <a:srgbClr val="002060"/>
                </a:solidFill>
              </a:rPr>
              <a:t>B1ab (iii) +2 ab (iii) </a:t>
            </a:r>
            <a:r>
              <a:rPr lang="fr-FR" u="sng" dirty="0">
                <a:hlinkClick r:id="rId6"/>
              </a:rPr>
              <a:t>ver 3.1</a:t>
            </a:r>
            <a:r>
              <a:rPr lang="fr-FR" dirty="0"/>
              <a:t> </a:t>
            </a:r>
            <a:r>
              <a:rPr lang="fr-FR" dirty="0">
                <a:solidFill>
                  <a:srgbClr val="002060"/>
                </a:solidFill>
              </a:rPr>
              <a:t>(</a:t>
            </a:r>
            <a:r>
              <a:rPr lang="fr-FR" dirty="0">
                <a:solidFill>
                  <a:srgbClr val="FF0000"/>
                </a:solidFill>
              </a:rPr>
              <a:t>en </a:t>
            </a:r>
            <a:r>
              <a:rPr lang="fr-FR" dirty="0" smtClean="0">
                <a:solidFill>
                  <a:srgbClr val="FF0000"/>
                </a:solidFill>
              </a:rPr>
              <a:t>danger – en voie </a:t>
            </a:r>
            <a:r>
              <a:rPr lang="fr-FR" dirty="0">
                <a:solidFill>
                  <a:srgbClr val="FF0000"/>
                </a:solidFill>
              </a:rPr>
              <a:t>de disparition</a:t>
            </a:r>
            <a:r>
              <a:rPr lang="fr-FR" dirty="0" smtClean="0">
                <a:solidFill>
                  <a:srgbClr val="002060"/>
                </a:solidFill>
              </a:rPr>
              <a:t>) (2012).</a:t>
            </a:r>
            <a:endParaRPr lang="fr-FR" sz="1200" dirty="0" smtClean="0">
              <a:solidFill>
                <a:srgbClr val="002060"/>
              </a:solidFill>
            </a:endParaRPr>
          </a:p>
          <a:p>
            <a:pPr algn="just"/>
            <a:endParaRPr lang="fr-FR" sz="1200" dirty="0" smtClean="0">
              <a:solidFill>
                <a:srgbClr val="002060"/>
              </a:solidFill>
            </a:endParaRPr>
          </a:p>
          <a:p>
            <a:pPr algn="just"/>
            <a:r>
              <a:rPr lang="fr-FR" sz="1200" dirty="0" smtClean="0">
                <a:solidFill>
                  <a:srgbClr val="002060"/>
                </a:solidFill>
              </a:rPr>
              <a:t>Par </a:t>
            </a:r>
            <a:r>
              <a:rPr lang="fr-FR" sz="1200" dirty="0">
                <a:solidFill>
                  <a:srgbClr val="002060"/>
                </a:solidFill>
              </a:rPr>
              <a:t>ses feuilles et les courtes inflorescences axillaires, cette espèce rappelle </a:t>
            </a:r>
            <a:r>
              <a:rPr lang="fr-FR" sz="1200" i="1" dirty="0">
                <a:solidFill>
                  <a:srgbClr val="002060"/>
                </a:solidFill>
              </a:rPr>
              <a:t>D. </a:t>
            </a:r>
            <a:r>
              <a:rPr lang="fr-FR" sz="1200" i="1" dirty="0" err="1">
                <a:solidFill>
                  <a:srgbClr val="002060"/>
                </a:solidFill>
              </a:rPr>
              <a:t>bathiei</a:t>
            </a:r>
            <a:r>
              <a:rPr lang="fr-FR" sz="1200" i="1" dirty="0">
                <a:solidFill>
                  <a:srgbClr val="002060"/>
                </a:solidFill>
              </a:rPr>
              <a:t> </a:t>
            </a:r>
            <a:r>
              <a:rPr lang="fr-FR" sz="1200" dirty="0">
                <a:solidFill>
                  <a:srgbClr val="002060"/>
                </a:solidFill>
              </a:rPr>
              <a:t>R. </a:t>
            </a:r>
            <a:r>
              <a:rPr lang="fr-FR" sz="1200" dirty="0" err="1">
                <a:solidFill>
                  <a:srgbClr val="002060"/>
                </a:solidFill>
              </a:rPr>
              <a:t>Vig</a:t>
            </a:r>
            <a:r>
              <a:rPr lang="fr-FR" sz="1200" dirty="0">
                <a:solidFill>
                  <a:srgbClr val="002060"/>
                </a:solidFill>
              </a:rPr>
              <a:t>. mais les fleurs sont nettement plus grandes avec un calice de forme différente ayant le lobe carénai nettement plus développé et plus long que les autres. Les fruits sont aussi différents, à péricarpe plus mince, finement nervé-réticulé, la réticulation proéminente au-dessus de la graine ; le péricarpe est plus épais et lisse à maturité chez </a:t>
            </a:r>
            <a:r>
              <a:rPr lang="fr-FR" sz="1200" i="1" dirty="0">
                <a:solidFill>
                  <a:srgbClr val="002060"/>
                </a:solidFill>
              </a:rPr>
              <a:t>D. </a:t>
            </a:r>
            <a:r>
              <a:rPr lang="fr-FR" sz="1200" i="1" dirty="0" err="1">
                <a:solidFill>
                  <a:srgbClr val="002060"/>
                </a:solidFill>
              </a:rPr>
              <a:t>bathiei</a:t>
            </a:r>
            <a:r>
              <a:rPr lang="fr-FR" sz="1200" i="1" dirty="0">
                <a:solidFill>
                  <a:srgbClr val="002060"/>
                </a:solidFill>
              </a:rPr>
              <a:t>. </a:t>
            </a:r>
            <a:r>
              <a:rPr lang="fr-FR" sz="1200" dirty="0">
                <a:solidFill>
                  <a:srgbClr val="002060"/>
                </a:solidFill>
              </a:rPr>
              <a:t>La fleur rappelle un </a:t>
            </a:r>
            <a:r>
              <a:rPr lang="fr-FR" sz="1200" b="1" i="1" dirty="0">
                <a:solidFill>
                  <a:srgbClr val="002060"/>
                </a:solidFill>
              </a:rPr>
              <a:t>peu </a:t>
            </a:r>
            <a:r>
              <a:rPr lang="fr-FR" sz="1200" dirty="0">
                <a:solidFill>
                  <a:srgbClr val="002060"/>
                </a:solidFill>
              </a:rPr>
              <a:t>celle de </a:t>
            </a:r>
            <a:r>
              <a:rPr lang="fr-FR" sz="1200" i="1" dirty="0">
                <a:solidFill>
                  <a:srgbClr val="002060"/>
                </a:solidFill>
              </a:rPr>
              <a:t>D. </a:t>
            </a:r>
            <a:r>
              <a:rPr lang="fr-FR" sz="1200" i="1" dirty="0" err="1">
                <a:solidFill>
                  <a:srgbClr val="002060"/>
                </a:solidFill>
              </a:rPr>
              <a:t>madagascariensis</a:t>
            </a:r>
            <a:r>
              <a:rPr lang="fr-FR" sz="1200" i="1" dirty="0">
                <a:solidFill>
                  <a:srgbClr val="002060"/>
                </a:solidFill>
              </a:rPr>
              <a:t> </a:t>
            </a:r>
            <a:r>
              <a:rPr lang="fr-FR" sz="1200" dirty="0" err="1">
                <a:solidFill>
                  <a:srgbClr val="002060"/>
                </a:solidFill>
              </a:rPr>
              <a:t>Vatke</a:t>
            </a:r>
            <a:r>
              <a:rPr lang="fr-FR" sz="1200" dirty="0">
                <a:solidFill>
                  <a:srgbClr val="002060"/>
                </a:solidFill>
              </a:rPr>
              <a:t> mais cette espèce a des feuilles plus grandes, généralement à grandes folioles et des fruits beaucoup plus grands.</a:t>
            </a:r>
            <a:endParaRPr lang="fr-FR" sz="1200" dirty="0" smtClean="0">
              <a:solidFill>
                <a:srgbClr val="002060"/>
              </a:solidFill>
            </a:endParaRPr>
          </a:p>
        </p:txBody>
      </p:sp>
      <p:pic>
        <p:nvPicPr>
          <p:cNvPr id="13" name="Image 12"/>
          <p:cNvPicPr>
            <a:picLocks noChangeAspect="1"/>
          </p:cNvPicPr>
          <p:nvPr/>
        </p:nvPicPr>
        <p:blipFill>
          <a:blip r:embed="rId7"/>
          <a:stretch>
            <a:fillRect/>
          </a:stretch>
        </p:blipFill>
        <p:spPr>
          <a:xfrm>
            <a:off x="6280074" y="1025642"/>
            <a:ext cx="400050" cy="409575"/>
          </a:xfrm>
          <a:prstGeom prst="rect">
            <a:avLst/>
          </a:prstGeom>
        </p:spPr>
      </p:pic>
    </p:spTree>
    <p:extLst>
      <p:ext uri="{BB962C8B-B14F-4D97-AF65-F5344CB8AC3E}">
        <p14:creationId xmlns:p14="http://schemas.microsoft.com/office/powerpoint/2010/main" val="3672401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781321" y="6566053"/>
            <a:ext cx="2821236" cy="155422"/>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172123"/>
            <a:ext cx="458118" cy="276608"/>
          </a:xfrm>
        </p:spPr>
        <p:txBody>
          <a:bodyPr/>
          <a:lstStyle/>
          <a:p>
            <a:fld id="{814B13E8-1059-4FEE-952E-0153852B3488}" type="slidenum">
              <a:rPr lang="fr-FR" smtClean="0"/>
              <a:t>13</a:t>
            </a:fld>
            <a:endParaRPr lang="fr-FR" dirty="0"/>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6659" y="984381"/>
            <a:ext cx="6973677"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.2) </a:t>
            </a:r>
            <a:r>
              <a:rPr lang="fr-FR" b="1" i="1" dirty="0">
                <a:solidFill>
                  <a:srgbClr val="002060"/>
                </a:solidFill>
              </a:rPr>
              <a:t>Dalbergia </a:t>
            </a:r>
            <a:r>
              <a:rPr lang="fr-FR" b="1" i="1" dirty="0" err="1">
                <a:solidFill>
                  <a:srgbClr val="002060"/>
                </a:solidFill>
              </a:rPr>
              <a:t>madagascariensis</a:t>
            </a:r>
            <a:r>
              <a:rPr lang="fr-FR" b="1" i="1" dirty="0">
                <a:solidFill>
                  <a:srgbClr val="002060"/>
                </a:solidFill>
              </a:rPr>
              <a:t> </a:t>
            </a:r>
            <a:r>
              <a:rPr lang="fr-FR" dirty="0" err="1" smtClean="0">
                <a:solidFill>
                  <a:srgbClr val="002060"/>
                </a:solidFill>
              </a:rPr>
              <a:t>Vatke</a:t>
            </a:r>
            <a:r>
              <a:rPr lang="fr-FR" dirty="0" smtClean="0">
                <a:solidFill>
                  <a:srgbClr val="002060"/>
                </a:solidFill>
              </a:rPr>
              <a:t> : </a:t>
            </a:r>
            <a:endParaRPr lang="fr-FR"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66" y="3991565"/>
            <a:ext cx="2819400" cy="2120900"/>
          </a:xfrm>
          <a:prstGeom prst="rect">
            <a:avLst/>
          </a:prstGeom>
        </p:spPr>
      </p:pic>
      <p:sp>
        <p:nvSpPr>
          <p:cNvPr id="8" name="ZoneTexte 7"/>
          <p:cNvSpPr txBox="1"/>
          <p:nvPr/>
        </p:nvSpPr>
        <p:spPr>
          <a:xfrm>
            <a:off x="0" y="6096651"/>
            <a:ext cx="3903096" cy="707886"/>
          </a:xfrm>
          <a:prstGeom prst="rect">
            <a:avLst/>
          </a:prstGeom>
          <a:noFill/>
        </p:spPr>
        <p:txBody>
          <a:bodyPr wrap="square" rtlCol="0">
            <a:spAutoFit/>
          </a:bodyPr>
          <a:lstStyle/>
          <a:p>
            <a:pPr algn="ctr"/>
            <a:r>
              <a:rPr lang="fr-FR" sz="1000" i="1" dirty="0">
                <a:solidFill>
                  <a:srgbClr val="002060"/>
                </a:solidFill>
              </a:rPr>
              <a:t>Dalbergia </a:t>
            </a:r>
            <a:r>
              <a:rPr lang="fr-FR" sz="1000" i="1" dirty="0" err="1">
                <a:solidFill>
                  <a:srgbClr val="002060"/>
                </a:solidFill>
              </a:rPr>
              <a:t>madagascariensis</a:t>
            </a:r>
            <a:r>
              <a:rPr lang="fr-FR" sz="1000" i="1" dirty="0">
                <a:solidFill>
                  <a:srgbClr val="002060"/>
                </a:solidFill>
              </a:rPr>
              <a:t> </a:t>
            </a:r>
            <a:r>
              <a:rPr lang="fr-FR" sz="1000" dirty="0" err="1">
                <a:solidFill>
                  <a:srgbClr val="002060"/>
                </a:solidFill>
              </a:rPr>
              <a:t>Vatke</a:t>
            </a:r>
            <a:r>
              <a:rPr lang="fr-FR" sz="1000" dirty="0">
                <a:solidFill>
                  <a:srgbClr val="002060"/>
                </a:solidFill>
              </a:rPr>
              <a:t>; Madagascar, </a:t>
            </a:r>
            <a:r>
              <a:rPr lang="fr-FR" sz="1000" dirty="0" err="1">
                <a:solidFill>
                  <a:srgbClr val="002060"/>
                </a:solidFill>
              </a:rPr>
              <a:t>Ampasindava</a:t>
            </a:r>
            <a:r>
              <a:rPr lang="fr-FR" sz="1000" dirty="0">
                <a:solidFill>
                  <a:srgbClr val="002060"/>
                </a:solidFill>
              </a:rPr>
              <a:t>, forêt de </a:t>
            </a:r>
            <a:r>
              <a:rPr lang="fr-FR" sz="1000" dirty="0" err="1">
                <a:solidFill>
                  <a:srgbClr val="002060"/>
                </a:solidFill>
              </a:rPr>
              <a:t>Betsitsika</a:t>
            </a:r>
            <a:r>
              <a:rPr lang="fr-FR" sz="1000" dirty="0">
                <a:solidFill>
                  <a:srgbClr val="002060"/>
                </a:solidFill>
              </a:rPr>
              <a:t>; </a:t>
            </a:r>
            <a:r>
              <a:rPr lang="fr-FR" sz="1000" dirty="0" err="1">
                <a:solidFill>
                  <a:srgbClr val="002060"/>
                </a:solidFill>
              </a:rPr>
              <a:t>num.coll</a:t>
            </a:r>
            <a:r>
              <a:rPr lang="fr-FR" sz="1000" dirty="0">
                <a:solidFill>
                  <a:srgbClr val="002060"/>
                </a:solidFill>
              </a:rPr>
              <a:t>.: MYA 147; photo: </a:t>
            </a:r>
            <a:r>
              <a:rPr lang="fr-FR" sz="1000" dirty="0" err="1">
                <a:solidFill>
                  <a:srgbClr val="002060"/>
                </a:solidFill>
              </a:rPr>
              <a:t>Ammann</a:t>
            </a:r>
            <a:r>
              <a:rPr lang="fr-FR" sz="1000" dirty="0">
                <a:solidFill>
                  <a:srgbClr val="002060"/>
                </a:solidFill>
              </a:rPr>
              <a:t>, M.Y., M. C. </a:t>
            </a:r>
            <a:r>
              <a:rPr lang="fr-FR" sz="1000" dirty="0" err="1">
                <a:solidFill>
                  <a:srgbClr val="002060"/>
                </a:solidFill>
              </a:rPr>
              <a:t>Madiomanana</a:t>
            </a:r>
            <a:r>
              <a:rPr lang="fr-FR" sz="1000" dirty="0">
                <a:solidFill>
                  <a:srgbClr val="002060"/>
                </a:solidFill>
              </a:rPr>
              <a:t> &amp; A. J. </a:t>
            </a:r>
            <a:r>
              <a:rPr lang="fr-FR" sz="1000" dirty="0" err="1">
                <a:solidFill>
                  <a:srgbClr val="002060"/>
                </a:solidFill>
              </a:rPr>
              <a:t>Tahinariv</a:t>
            </a:r>
            <a:r>
              <a:rPr lang="fr-FR" sz="1000" dirty="0">
                <a:solidFill>
                  <a:srgbClr val="002060"/>
                </a:solidFill>
              </a:rPr>
              <a:t>, Source : </a:t>
            </a:r>
            <a:r>
              <a:rPr lang="fr-FR" sz="1000" dirty="0">
                <a:solidFill>
                  <a:srgbClr val="002060"/>
                </a:solidFill>
                <a:hlinkClick r:id="rId3"/>
              </a:rPr>
              <a:t>http://</a:t>
            </a:r>
            <a:r>
              <a:rPr lang="fr-FR" sz="1000" dirty="0" smtClean="0">
                <a:solidFill>
                  <a:srgbClr val="002060"/>
                </a:solidFill>
                <a:hlinkClick r:id="rId3"/>
              </a:rPr>
              <a:t>www.ville-ge.ch/musinfo/bd/cjb/africa/details.php?langue=fr&amp;id=189958</a:t>
            </a:r>
            <a:r>
              <a:rPr lang="fr-FR" sz="1000" dirty="0" smtClean="0">
                <a:solidFill>
                  <a:srgbClr val="002060"/>
                </a:solidFill>
              </a:rPr>
              <a:t> </a:t>
            </a:r>
            <a:endParaRPr lang="fr-FR" sz="1000" dirty="0">
              <a:solidFill>
                <a:srgbClr val="002060"/>
              </a:solidFill>
            </a:endParaRPr>
          </a:p>
        </p:txBody>
      </p:sp>
      <p:sp>
        <p:nvSpPr>
          <p:cNvPr id="9" name="ZoneTexte 8"/>
          <p:cNvSpPr txBox="1"/>
          <p:nvPr/>
        </p:nvSpPr>
        <p:spPr>
          <a:xfrm>
            <a:off x="110168" y="1390511"/>
            <a:ext cx="11953301" cy="2586862"/>
          </a:xfrm>
          <a:prstGeom prst="rect">
            <a:avLst/>
          </a:prstGeom>
          <a:noFill/>
        </p:spPr>
        <p:txBody>
          <a:bodyPr wrap="square" rtlCol="0">
            <a:spAutoFit/>
          </a:bodyPr>
          <a:lstStyle/>
          <a:p>
            <a:pPr algn="just" eaLnBrk="0" fontAlgn="base" hangingPunct="0"/>
            <a:r>
              <a:rPr lang="fr-FR" dirty="0">
                <a:solidFill>
                  <a:srgbClr val="002060"/>
                </a:solidFill>
              </a:rPr>
              <a:t>Arbre caducifolié de taille petite à moyenne atteignant 15(–20) m de </a:t>
            </a:r>
            <a:r>
              <a:rPr lang="fr-FR" dirty="0" smtClean="0">
                <a:solidFill>
                  <a:srgbClr val="002060"/>
                </a:solidFill>
              </a:rPr>
              <a:t>haut, le </a:t>
            </a:r>
            <a:r>
              <a:rPr lang="fr-FR" i="1" dirty="0" smtClean="0">
                <a:solidFill>
                  <a:srgbClr val="002060"/>
                </a:solidFill>
              </a:rPr>
              <a:t>Dalbergia </a:t>
            </a:r>
            <a:r>
              <a:rPr lang="fr-FR" i="1" dirty="0" err="1">
                <a:solidFill>
                  <a:srgbClr val="002060"/>
                </a:solidFill>
              </a:rPr>
              <a:t>madagascariensis</a:t>
            </a:r>
            <a:r>
              <a:rPr lang="fr-FR" i="1" dirty="0">
                <a:solidFill>
                  <a:srgbClr val="002060"/>
                </a:solidFill>
              </a:rPr>
              <a:t> </a:t>
            </a:r>
            <a:r>
              <a:rPr lang="fr-FR" dirty="0">
                <a:solidFill>
                  <a:srgbClr val="002060"/>
                </a:solidFill>
              </a:rPr>
              <a:t>est endémique du nord et de l’est de </a:t>
            </a:r>
            <a:r>
              <a:rPr lang="fr-FR" dirty="0" smtClean="0">
                <a:solidFill>
                  <a:srgbClr val="002060"/>
                </a:solidFill>
              </a:rPr>
              <a:t>Madagascar (</a:t>
            </a:r>
            <a:r>
              <a:rPr lang="fr-FR" dirty="0">
                <a:solidFill>
                  <a:srgbClr val="002060"/>
                </a:solidFill>
              </a:rPr>
              <a:t>forêt côtière sempervirente </a:t>
            </a:r>
            <a:r>
              <a:rPr lang="fr-FR" dirty="0" smtClean="0">
                <a:solidFill>
                  <a:srgbClr val="002060"/>
                </a:solidFill>
              </a:rPr>
              <a:t>humide de l'Est, </a:t>
            </a:r>
            <a:r>
              <a:rPr lang="fr-FR" dirty="0">
                <a:solidFill>
                  <a:srgbClr val="002060"/>
                </a:solidFill>
              </a:rPr>
              <a:t>souvent le long des cours d’eau, jusqu’à 1000 m </a:t>
            </a:r>
            <a:r>
              <a:rPr lang="fr-FR" dirty="0" smtClean="0">
                <a:solidFill>
                  <a:srgbClr val="002060"/>
                </a:solidFill>
              </a:rPr>
              <a:t>d’altitude …), </a:t>
            </a:r>
            <a:r>
              <a:rPr lang="fr-FR" dirty="0">
                <a:solidFill>
                  <a:srgbClr val="002060"/>
                </a:solidFill>
              </a:rPr>
              <a:t>où il </a:t>
            </a:r>
            <a:r>
              <a:rPr lang="fr-FR" dirty="0" smtClean="0">
                <a:solidFill>
                  <a:srgbClr val="002060"/>
                </a:solidFill>
              </a:rPr>
              <a:t>était répandu </a:t>
            </a:r>
            <a:r>
              <a:rPr lang="fr-FR" dirty="0">
                <a:solidFill>
                  <a:srgbClr val="002060"/>
                </a:solidFill>
              </a:rPr>
              <a:t>(Source : </a:t>
            </a:r>
            <a:r>
              <a:rPr lang="fr-FR" dirty="0" err="1">
                <a:solidFill>
                  <a:srgbClr val="002060"/>
                </a:solidFill>
              </a:rPr>
              <a:t>Prota</a:t>
            </a:r>
            <a:r>
              <a:rPr lang="fr-FR" dirty="0">
                <a:solidFill>
                  <a:srgbClr val="002060"/>
                </a:solidFill>
              </a:rPr>
              <a:t> </a:t>
            </a:r>
            <a:r>
              <a:rPr lang="fr-FR" dirty="0" err="1">
                <a:solidFill>
                  <a:srgbClr val="002060"/>
                </a:solidFill>
              </a:rPr>
              <a:t>database</a:t>
            </a:r>
            <a:r>
              <a:rPr lang="fr-FR" dirty="0">
                <a:solidFill>
                  <a:srgbClr val="002060"/>
                </a:solidFill>
              </a:rPr>
              <a:t>). </a:t>
            </a:r>
            <a:r>
              <a:rPr lang="fr-FR" dirty="0" err="1">
                <a:solidFill>
                  <a:srgbClr val="002060"/>
                </a:solidFill>
              </a:rPr>
              <a:t>Nosy</a:t>
            </a:r>
            <a:r>
              <a:rPr lang="fr-FR" dirty="0">
                <a:solidFill>
                  <a:srgbClr val="002060"/>
                </a:solidFill>
              </a:rPr>
              <a:t> Be (Source : </a:t>
            </a:r>
            <a:r>
              <a:rPr lang="fr-FR" dirty="0" err="1">
                <a:solidFill>
                  <a:srgbClr val="002060"/>
                </a:solidFill>
              </a:rPr>
              <a:t>tropicos</a:t>
            </a:r>
            <a:r>
              <a:rPr lang="fr-FR" dirty="0" smtClean="0">
                <a:solidFill>
                  <a:srgbClr val="002060"/>
                </a:solidFill>
              </a:rPr>
              <a:t>). Floraison </a:t>
            </a:r>
            <a:r>
              <a:rPr lang="fr-FR" dirty="0">
                <a:solidFill>
                  <a:srgbClr val="002060"/>
                </a:solidFill>
              </a:rPr>
              <a:t>de novembre à mars</a:t>
            </a:r>
            <a:r>
              <a:rPr lang="fr-FR" dirty="0" smtClean="0">
                <a:solidFill>
                  <a:srgbClr val="002060"/>
                </a:solidFill>
              </a:rPr>
              <a:t>.</a:t>
            </a:r>
          </a:p>
          <a:p>
            <a:pPr>
              <a:lnSpc>
                <a:spcPct val="115000"/>
              </a:lnSpc>
              <a:spcAft>
                <a:spcPts val="0"/>
              </a:spcAft>
            </a:pPr>
            <a:r>
              <a:rPr lang="fr-FR" dirty="0" smtClean="0">
                <a:solidFill>
                  <a:srgbClr val="002060"/>
                </a:solidFill>
              </a:rPr>
              <a:t>Noms vernaculaires : </a:t>
            </a:r>
            <a:r>
              <a:rPr lang="fr-FR" dirty="0" err="1">
                <a:solidFill>
                  <a:srgbClr val="002060"/>
                </a:solidFill>
              </a:rPr>
              <a:t>Hazovola</a:t>
            </a:r>
            <a:r>
              <a:rPr lang="fr-FR" dirty="0">
                <a:solidFill>
                  <a:srgbClr val="002060"/>
                </a:solidFill>
              </a:rPr>
              <a:t>, </a:t>
            </a:r>
            <a:r>
              <a:rPr lang="fr-FR" dirty="0" err="1">
                <a:solidFill>
                  <a:srgbClr val="002060"/>
                </a:solidFill>
              </a:rPr>
              <a:t>Hazovola</a:t>
            </a:r>
            <a:r>
              <a:rPr lang="fr-FR" dirty="0">
                <a:solidFill>
                  <a:srgbClr val="002060"/>
                </a:solidFill>
              </a:rPr>
              <a:t> Mena, </a:t>
            </a:r>
            <a:r>
              <a:rPr lang="fr-FR" dirty="0" err="1">
                <a:solidFill>
                  <a:srgbClr val="002060"/>
                </a:solidFill>
              </a:rPr>
              <a:t>Hazovolo</a:t>
            </a:r>
            <a:r>
              <a:rPr lang="fr-FR" dirty="0">
                <a:solidFill>
                  <a:srgbClr val="002060"/>
                </a:solidFill>
              </a:rPr>
              <a:t>, </a:t>
            </a:r>
            <a:r>
              <a:rPr lang="fr-FR" dirty="0" err="1">
                <a:solidFill>
                  <a:srgbClr val="002060"/>
                </a:solidFill>
              </a:rPr>
              <a:t>Manary</a:t>
            </a:r>
            <a:r>
              <a:rPr lang="fr-FR" dirty="0">
                <a:solidFill>
                  <a:srgbClr val="002060"/>
                </a:solidFill>
              </a:rPr>
              <a:t>, </a:t>
            </a:r>
            <a:r>
              <a:rPr lang="fr-FR" dirty="0" err="1" smtClean="0">
                <a:solidFill>
                  <a:srgbClr val="002060"/>
                </a:solidFill>
              </a:rPr>
              <a:t>Voambona</a:t>
            </a:r>
            <a:r>
              <a:rPr lang="fr-FR" dirty="0" smtClean="0">
                <a:solidFill>
                  <a:srgbClr val="002060"/>
                </a:solidFill>
              </a:rPr>
              <a:t>.</a:t>
            </a:r>
          </a:p>
          <a:p>
            <a:pPr>
              <a:lnSpc>
                <a:spcPct val="115000"/>
              </a:lnSpc>
            </a:pPr>
            <a:r>
              <a:rPr lang="fr-FR" dirty="0" smtClean="0">
                <a:solidFill>
                  <a:srgbClr val="002060"/>
                </a:solidFill>
              </a:rPr>
              <a:t>Statut </a:t>
            </a:r>
            <a:r>
              <a:rPr lang="fr-FR" dirty="0">
                <a:solidFill>
                  <a:srgbClr val="002060"/>
                </a:solidFill>
              </a:rPr>
              <a:t>UICN : </a:t>
            </a:r>
            <a:r>
              <a:rPr lang="fr-FR" dirty="0" err="1" smtClean="0">
                <a:solidFill>
                  <a:srgbClr val="FF0000"/>
                </a:solidFill>
              </a:rPr>
              <a:t>Vulnerable</a:t>
            </a:r>
            <a:r>
              <a:rPr lang="fr-FR" dirty="0" smtClean="0">
                <a:solidFill>
                  <a:srgbClr val="FF0000"/>
                </a:solidFill>
              </a:rPr>
              <a:t> </a:t>
            </a:r>
            <a:r>
              <a:rPr lang="fr-FR" dirty="0">
                <a:solidFill>
                  <a:srgbClr val="002060"/>
                </a:solidFill>
              </a:rPr>
              <a:t>A1cd +2 cd </a:t>
            </a:r>
            <a:r>
              <a:rPr lang="fr-FR" u="sng" dirty="0">
                <a:hlinkClick r:id="rId4"/>
              </a:rPr>
              <a:t>version 2.3</a:t>
            </a:r>
            <a:r>
              <a:rPr lang="fr-FR" dirty="0"/>
              <a:t> </a:t>
            </a:r>
            <a:r>
              <a:rPr lang="fr-FR" dirty="0">
                <a:solidFill>
                  <a:srgbClr val="FF0000"/>
                </a:solidFill>
              </a:rPr>
              <a:t>(Vulnérable</a:t>
            </a:r>
            <a:r>
              <a:rPr lang="fr-FR" dirty="0" smtClean="0">
                <a:solidFill>
                  <a:srgbClr val="FF0000"/>
                </a:solidFill>
              </a:rPr>
              <a:t>)</a:t>
            </a:r>
            <a:r>
              <a:rPr lang="fr-FR" dirty="0" smtClean="0">
                <a:solidFill>
                  <a:srgbClr val="002060"/>
                </a:solidFill>
              </a:rPr>
              <a:t>, </a:t>
            </a:r>
            <a:r>
              <a:rPr lang="fr-FR" dirty="0">
                <a:solidFill>
                  <a:srgbClr val="002060"/>
                </a:solidFill>
              </a:rPr>
              <a:t>IUCN </a:t>
            </a:r>
            <a:r>
              <a:rPr lang="fr-FR" dirty="0" err="1">
                <a:solidFill>
                  <a:srgbClr val="002060"/>
                </a:solidFill>
              </a:rPr>
              <a:t>Red</a:t>
            </a:r>
            <a:r>
              <a:rPr lang="fr-FR" dirty="0">
                <a:solidFill>
                  <a:srgbClr val="002060"/>
                </a:solidFill>
              </a:rPr>
              <a:t> </a:t>
            </a:r>
            <a:r>
              <a:rPr lang="fr-FR" dirty="0" err="1">
                <a:solidFill>
                  <a:srgbClr val="002060"/>
                </a:solidFill>
              </a:rPr>
              <a:t>list</a:t>
            </a:r>
            <a:r>
              <a:rPr lang="fr-FR" dirty="0">
                <a:solidFill>
                  <a:srgbClr val="002060"/>
                </a:solidFill>
              </a:rPr>
              <a:t>, </a:t>
            </a:r>
            <a:r>
              <a:rPr lang="fr-FR" u="sng" dirty="0">
                <a:hlinkClick r:id="rId5"/>
              </a:rPr>
              <a:t>http://www.iucnredlist.org/details/38251/0</a:t>
            </a:r>
            <a:r>
              <a:rPr lang="fr-FR" dirty="0"/>
              <a:t> </a:t>
            </a:r>
            <a:endParaRPr lang="fr-FR" dirty="0" smtClean="0">
              <a:solidFill>
                <a:srgbClr val="002060"/>
              </a:solidFill>
            </a:endParaRPr>
          </a:p>
          <a:p>
            <a:pPr>
              <a:lnSpc>
                <a:spcPct val="115000"/>
              </a:lnSpc>
              <a:spcAft>
                <a:spcPts val="0"/>
              </a:spcAft>
            </a:pPr>
            <a:r>
              <a:rPr lang="fr-FR" sz="1200" dirty="0" smtClean="0">
                <a:solidFill>
                  <a:srgbClr val="002060"/>
                </a:solidFill>
              </a:rPr>
              <a:t>Son </a:t>
            </a:r>
            <a:r>
              <a:rPr lang="fr-FR" sz="1200" dirty="0">
                <a:solidFill>
                  <a:srgbClr val="002060"/>
                </a:solidFill>
              </a:rPr>
              <a:t>bois de cœur est brun-jaune à brun rougeâtre, souvent avec des raies plus sombres, et nettement distinct de l’aubier (Source : </a:t>
            </a:r>
            <a:r>
              <a:rPr lang="fr-FR" sz="1200" dirty="0" err="1">
                <a:solidFill>
                  <a:srgbClr val="002060"/>
                </a:solidFill>
              </a:rPr>
              <a:t>Prota</a:t>
            </a:r>
            <a:r>
              <a:rPr lang="fr-FR" sz="1200" dirty="0">
                <a:solidFill>
                  <a:srgbClr val="002060"/>
                </a:solidFill>
              </a:rPr>
              <a:t> </a:t>
            </a:r>
            <a:r>
              <a:rPr lang="fr-FR" sz="1200" dirty="0" err="1">
                <a:solidFill>
                  <a:srgbClr val="002060"/>
                </a:solidFill>
              </a:rPr>
              <a:t>database</a:t>
            </a:r>
            <a:r>
              <a:rPr lang="fr-FR" sz="1200" dirty="0">
                <a:solidFill>
                  <a:srgbClr val="002060"/>
                </a:solidFill>
              </a:rPr>
              <a:t>). </a:t>
            </a:r>
            <a:endParaRPr lang="fr-FR" sz="1200" dirty="0" smtClean="0">
              <a:solidFill>
                <a:srgbClr val="002060"/>
              </a:solidFill>
            </a:endParaRPr>
          </a:p>
          <a:p>
            <a:pPr>
              <a:lnSpc>
                <a:spcPct val="115000"/>
              </a:lnSpc>
              <a:spcAft>
                <a:spcPts val="0"/>
              </a:spcAft>
            </a:pPr>
            <a:r>
              <a:rPr lang="fr-FR" sz="1200" dirty="0" smtClean="0">
                <a:solidFill>
                  <a:srgbClr val="002060"/>
                </a:solidFill>
              </a:rPr>
              <a:t>Source : a) </a:t>
            </a:r>
            <a:r>
              <a:rPr lang="fr-FR" sz="1200" dirty="0">
                <a:solidFill>
                  <a:srgbClr val="002060"/>
                </a:solidFill>
                <a:hlinkClick r:id="rId6"/>
              </a:rPr>
              <a:t>http://</a:t>
            </a:r>
            <a:r>
              <a:rPr lang="fr-FR" sz="1200" dirty="0" smtClean="0">
                <a:solidFill>
                  <a:srgbClr val="002060"/>
                </a:solidFill>
                <a:hlinkClick r:id="rId6"/>
              </a:rPr>
              <a:t>benjamin.lisan.free.fr/projetsreforestation/Fiche-presentation-Dalbergia-madagascarensis.pdf</a:t>
            </a:r>
            <a:r>
              <a:rPr lang="fr-FR" sz="1200" dirty="0" smtClean="0">
                <a:solidFill>
                  <a:srgbClr val="002060"/>
                </a:solidFill>
              </a:rPr>
              <a:t> </a:t>
            </a:r>
            <a:endParaRPr lang="fr-FR" sz="1200" dirty="0">
              <a:solidFill>
                <a:srgbClr val="002060"/>
              </a:solidFill>
            </a:endParaRPr>
          </a:p>
          <a:p>
            <a:pPr>
              <a:lnSpc>
                <a:spcPct val="115000"/>
              </a:lnSpc>
              <a:spcAft>
                <a:spcPts val="0"/>
              </a:spcAft>
            </a:pPr>
            <a:r>
              <a:rPr lang="fr-FR" sz="1200" dirty="0" smtClean="0">
                <a:solidFill>
                  <a:srgbClr val="002060"/>
                </a:solidFill>
              </a:rPr>
              <a:t>b) Taxa </a:t>
            </a:r>
            <a:r>
              <a:rPr lang="fr-FR" sz="1200" dirty="0">
                <a:solidFill>
                  <a:srgbClr val="002060"/>
                </a:solidFill>
              </a:rPr>
              <a:t>et noms nouveaux dans le genre </a:t>
            </a:r>
            <a:r>
              <a:rPr lang="fr-FR" sz="1200" i="1" dirty="0">
                <a:solidFill>
                  <a:srgbClr val="002060"/>
                </a:solidFill>
              </a:rPr>
              <a:t>Dalbergia</a:t>
            </a:r>
            <a:r>
              <a:rPr lang="fr-FR" sz="1200" dirty="0">
                <a:solidFill>
                  <a:srgbClr val="002060"/>
                </a:solidFill>
              </a:rPr>
              <a:t> (</a:t>
            </a:r>
            <a:r>
              <a:rPr lang="fr-FR" sz="1200" dirty="0" err="1">
                <a:solidFill>
                  <a:srgbClr val="002060"/>
                </a:solidFill>
              </a:rPr>
              <a:t>Papilionaceae</a:t>
            </a:r>
            <a:r>
              <a:rPr lang="fr-FR" sz="1200" dirty="0">
                <a:solidFill>
                  <a:srgbClr val="002060"/>
                </a:solidFill>
              </a:rPr>
              <a:t>) à Madagascar et aux Comores, J. Bosser &amp; R. Rabevohitra (voir bibliographie, à la fin de ce document</a:t>
            </a:r>
            <a:r>
              <a:rPr lang="fr-FR" sz="1200" dirty="0" smtClean="0">
                <a:solidFill>
                  <a:srgbClr val="002060"/>
                </a:solidFill>
              </a:rPr>
              <a:t>).</a:t>
            </a:r>
          </a:p>
          <a:p>
            <a:pPr lvl="0">
              <a:lnSpc>
                <a:spcPct val="115000"/>
              </a:lnSpc>
            </a:pPr>
            <a:r>
              <a:rPr lang="fr-FR" sz="1200" dirty="0" smtClean="0">
                <a:solidFill>
                  <a:srgbClr val="002060"/>
                </a:solidFill>
              </a:rPr>
              <a:t>c) </a:t>
            </a:r>
            <a:r>
              <a:rPr lang="en-US" sz="1200" i="1" dirty="0" err="1"/>
              <a:t>Dalbergia</a:t>
            </a:r>
            <a:r>
              <a:rPr lang="en-US" sz="1200" i="1" dirty="0"/>
              <a:t> </a:t>
            </a:r>
            <a:r>
              <a:rPr lang="en-US" sz="1200" i="1" dirty="0" err="1"/>
              <a:t>madagascariensis</a:t>
            </a:r>
            <a:r>
              <a:rPr lang="en-US" sz="1200" dirty="0"/>
              <a:t> </a:t>
            </a:r>
            <a:r>
              <a:rPr lang="en-US" sz="1200" dirty="0" err="1"/>
              <a:t>Vatke</a:t>
            </a:r>
            <a:r>
              <a:rPr lang="en-US" sz="1200" dirty="0"/>
              <a:t>, </a:t>
            </a:r>
            <a:r>
              <a:rPr lang="en-US" sz="1200" dirty="0" err="1"/>
              <a:t>Prota</a:t>
            </a:r>
            <a:r>
              <a:rPr lang="en-US" sz="1200" dirty="0"/>
              <a:t> database, R.H.M.J. </a:t>
            </a:r>
            <a:r>
              <a:rPr lang="en-US" sz="1200" dirty="0" err="1"/>
              <a:t>Lemmens</a:t>
            </a:r>
            <a:r>
              <a:rPr lang="en-US" sz="1200" dirty="0"/>
              <a:t>, PROTA Network Office Europe, </a:t>
            </a:r>
            <a:r>
              <a:rPr lang="en-US" sz="1200" dirty="0" err="1"/>
              <a:t>Wageningen</a:t>
            </a:r>
            <a:r>
              <a:rPr lang="en-US" sz="1200" dirty="0"/>
              <a:t> University, P.O. Box 341, 6700 AH </a:t>
            </a:r>
            <a:r>
              <a:rPr lang="en-US" sz="1200" dirty="0" err="1"/>
              <a:t>Wageningen</a:t>
            </a:r>
            <a:r>
              <a:rPr lang="en-US" sz="1200" dirty="0"/>
              <a:t>, Netherlands, </a:t>
            </a:r>
            <a:r>
              <a:rPr lang="en-US" sz="1000" u="sng" dirty="0">
                <a:hlinkClick r:id="rId7"/>
              </a:rPr>
              <a:t>http://database.prota.org/dbtw-wpd/exec/dbtwpub.dll?ac=qbe_query&amp;bu=http://database.prota.org/recherche.htm&amp;tn=protab~1&amp;qb0=and&amp;qf0=Species+Code&amp;qi0=Dalbergia+madagascariensis&amp;rf=AfficherWeb</a:t>
            </a:r>
            <a:r>
              <a:rPr lang="fr-FR" sz="1000" dirty="0"/>
              <a:t> </a:t>
            </a:r>
          </a:p>
        </p:txBody>
      </p:sp>
      <p:pic>
        <p:nvPicPr>
          <p:cNvPr id="10" name="Picture 2" descr="image0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1778" y="984381"/>
            <a:ext cx="392246" cy="36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fleursFeuilles_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2511" y="4220105"/>
            <a:ext cx="15906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p:nvSpPr>
        <p:spPr>
          <a:xfrm>
            <a:off x="4132207" y="5915972"/>
            <a:ext cx="3048129" cy="553998"/>
          </a:xfrm>
          <a:prstGeom prst="rect">
            <a:avLst/>
          </a:prstGeom>
          <a:noFill/>
        </p:spPr>
        <p:txBody>
          <a:bodyPr wrap="square" rtlCol="0">
            <a:spAutoFit/>
          </a:bodyPr>
          <a:lstStyle/>
          <a:p>
            <a:pPr algn="ctr"/>
            <a:r>
              <a:rPr lang="fr-FR" sz="1000" dirty="0">
                <a:solidFill>
                  <a:srgbClr val="002060"/>
                </a:solidFill>
              </a:rPr>
              <a:t>Fleurs et feuilles. </a:t>
            </a:r>
            <a:r>
              <a:rPr lang="fr-FR" sz="1000" dirty="0" err="1">
                <a:solidFill>
                  <a:srgbClr val="002060"/>
                </a:solidFill>
              </a:rPr>
              <a:t>Fenerive</a:t>
            </a:r>
            <a:r>
              <a:rPr lang="fr-FR" sz="1000" dirty="0">
                <a:solidFill>
                  <a:srgbClr val="002060"/>
                </a:solidFill>
              </a:rPr>
              <a:t> Est, </a:t>
            </a:r>
            <a:r>
              <a:rPr lang="fr-FR" sz="1000" dirty="0" err="1">
                <a:solidFill>
                  <a:srgbClr val="002060"/>
                </a:solidFill>
              </a:rPr>
              <a:t>Tampolo</a:t>
            </a:r>
            <a:r>
              <a:rPr lang="fr-FR" sz="1000" dirty="0">
                <a:solidFill>
                  <a:srgbClr val="002060"/>
                </a:solidFill>
              </a:rPr>
              <a:t>. Station marécageuse. Source : </a:t>
            </a:r>
            <a:r>
              <a:rPr lang="fr-FR" sz="1000" u="sng" dirty="0">
                <a:solidFill>
                  <a:srgbClr val="002060"/>
                </a:solidFill>
                <a:hlinkClick r:id="rId10"/>
              </a:rPr>
              <a:t>Monique F. </a:t>
            </a:r>
            <a:r>
              <a:rPr lang="fr-FR" sz="1000" u="sng" dirty="0" err="1">
                <a:solidFill>
                  <a:srgbClr val="002060"/>
                </a:solidFill>
                <a:hlinkClick r:id="rId10"/>
              </a:rPr>
              <a:t>Randriatsivery</a:t>
            </a:r>
            <a:r>
              <a:rPr lang="fr-FR" sz="1000" u="sng" dirty="0">
                <a:solidFill>
                  <a:srgbClr val="002060"/>
                </a:solidFill>
                <a:hlinkClick r:id="rId10"/>
              </a:rPr>
              <a:t> (MBG)</a:t>
            </a:r>
            <a:r>
              <a:rPr lang="fr-FR" sz="1000" dirty="0">
                <a:solidFill>
                  <a:srgbClr val="002060"/>
                </a:solidFill>
              </a:rPr>
              <a:t>,  Source : </a:t>
            </a:r>
            <a:r>
              <a:rPr lang="fr-FR" sz="1000" u="sng" dirty="0">
                <a:solidFill>
                  <a:srgbClr val="002060"/>
                </a:solidFill>
                <a:hlinkClick r:id="rId11"/>
              </a:rPr>
              <a:t>http://tropicos.org/Image/100145626</a:t>
            </a:r>
            <a:endParaRPr lang="fr-FR" sz="1000" dirty="0">
              <a:solidFill>
                <a:srgbClr val="002060"/>
              </a:solidFill>
            </a:endParaRPr>
          </a:p>
        </p:txBody>
      </p:sp>
      <p:pic>
        <p:nvPicPr>
          <p:cNvPr id="4099" name="Picture 3" descr="image0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1794" y="4182066"/>
            <a:ext cx="19716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0003316" y="5696541"/>
            <a:ext cx="2188684" cy="400110"/>
          </a:xfrm>
          <a:prstGeom prst="rect">
            <a:avLst/>
          </a:prstGeom>
        </p:spPr>
        <p:txBody>
          <a:bodyPr wrap="square">
            <a:spAutoFit/>
          </a:bodyPr>
          <a:lstStyle/>
          <a:p>
            <a:pPr algn="ctr"/>
            <a:r>
              <a:rPr lang="fr-FR" sz="1000" dirty="0">
                <a:solidFill>
                  <a:srgbClr val="984806"/>
                </a:solidFill>
                <a:latin typeface="Calibri" panose="020F0502020204030204" pitchFamily="34" charset="0"/>
                <a:ea typeface="Calibri" panose="020F0502020204030204" pitchFamily="34" charset="0"/>
                <a:cs typeface="Times New Roman" panose="02020603050405020304" pitchFamily="18" charset="0"/>
              </a:rPr>
              <a:t>Bois. Source : </a:t>
            </a:r>
            <a:r>
              <a:rPr lang="fr-FR" sz="1000" u="sng" dirty="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13"/>
              </a:rPr>
              <a:t>http://delta-intkey.com/wood/images/dalmad.jpg</a:t>
            </a:r>
            <a:endParaRPr lang="fr-FR" sz="1000" dirty="0"/>
          </a:p>
        </p:txBody>
      </p:sp>
      <p:pic>
        <p:nvPicPr>
          <p:cNvPr id="4100" name="Picture 4" descr="image00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26284" y="3991565"/>
            <a:ext cx="25241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oneTexte 12"/>
          <p:cNvSpPr txBox="1"/>
          <p:nvPr/>
        </p:nvSpPr>
        <p:spPr>
          <a:xfrm>
            <a:off x="7026444" y="5896596"/>
            <a:ext cx="3029638" cy="553998"/>
          </a:xfrm>
          <a:prstGeom prst="rect">
            <a:avLst/>
          </a:prstGeom>
          <a:noFill/>
        </p:spPr>
        <p:txBody>
          <a:bodyPr wrap="square" rtlCol="0">
            <a:spAutoFit/>
          </a:bodyPr>
          <a:lstStyle/>
          <a:p>
            <a:pPr algn="ctr"/>
            <a:r>
              <a:rPr lang="fr-FR" sz="1000" dirty="0">
                <a:solidFill>
                  <a:srgbClr val="002060"/>
                </a:solidFill>
              </a:rPr>
              <a:t>Feuillage. Localisation : </a:t>
            </a:r>
            <a:r>
              <a:rPr lang="fr-FR" sz="1000" dirty="0" err="1">
                <a:solidFill>
                  <a:srgbClr val="002060"/>
                </a:solidFill>
              </a:rPr>
              <a:t>Fenerive</a:t>
            </a:r>
            <a:r>
              <a:rPr lang="fr-FR" sz="1000" dirty="0">
                <a:solidFill>
                  <a:srgbClr val="002060"/>
                </a:solidFill>
              </a:rPr>
              <a:t> Est, </a:t>
            </a:r>
            <a:r>
              <a:rPr lang="fr-FR" sz="1000" dirty="0" err="1">
                <a:solidFill>
                  <a:srgbClr val="002060"/>
                </a:solidFill>
              </a:rPr>
              <a:t>Tampolo</a:t>
            </a:r>
            <a:r>
              <a:rPr lang="fr-FR" sz="1000" dirty="0">
                <a:solidFill>
                  <a:srgbClr val="002060"/>
                </a:solidFill>
              </a:rPr>
              <a:t>. Station marécageuse. Source : </a:t>
            </a:r>
            <a:r>
              <a:rPr lang="fr-FR" sz="1000" u="sng" dirty="0">
                <a:solidFill>
                  <a:srgbClr val="002060"/>
                </a:solidFill>
                <a:hlinkClick r:id="rId10"/>
              </a:rPr>
              <a:t>Monique F. </a:t>
            </a:r>
            <a:r>
              <a:rPr lang="fr-FR" sz="1000" u="sng" dirty="0" err="1">
                <a:solidFill>
                  <a:srgbClr val="002060"/>
                </a:solidFill>
                <a:hlinkClick r:id="rId10"/>
              </a:rPr>
              <a:t>Randriatsivery</a:t>
            </a:r>
            <a:r>
              <a:rPr lang="fr-FR" sz="1000" u="sng" dirty="0">
                <a:solidFill>
                  <a:srgbClr val="002060"/>
                </a:solidFill>
                <a:hlinkClick r:id="rId10"/>
              </a:rPr>
              <a:t> (MBG)</a:t>
            </a:r>
            <a:r>
              <a:rPr lang="fr-FR" sz="1000" dirty="0">
                <a:solidFill>
                  <a:srgbClr val="002060"/>
                </a:solidFill>
              </a:rPr>
              <a:t>,  </a:t>
            </a:r>
            <a:r>
              <a:rPr lang="fr-FR" sz="1000" u="sng" dirty="0">
                <a:solidFill>
                  <a:srgbClr val="002060"/>
                </a:solidFill>
                <a:hlinkClick r:id="rId15"/>
              </a:rPr>
              <a:t>http://</a:t>
            </a:r>
            <a:r>
              <a:rPr lang="fr-FR" sz="1000" u="sng" dirty="0" smtClean="0">
                <a:solidFill>
                  <a:srgbClr val="002060"/>
                </a:solidFill>
                <a:hlinkClick r:id="rId15"/>
              </a:rPr>
              <a:t>tropicos.org/Image/100145625</a:t>
            </a:r>
            <a:endParaRPr lang="fr-FR" sz="1000" dirty="0">
              <a:solidFill>
                <a:srgbClr val="002060"/>
              </a:solidFill>
            </a:endParaRPr>
          </a:p>
        </p:txBody>
      </p:sp>
    </p:spTree>
    <p:extLst>
      <p:ext uri="{BB962C8B-B14F-4D97-AF65-F5344CB8AC3E}">
        <p14:creationId xmlns:p14="http://schemas.microsoft.com/office/powerpoint/2010/main" val="3280964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0" y="6535996"/>
            <a:ext cx="2600899" cy="210506"/>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183806"/>
            <a:ext cx="458118" cy="243557"/>
          </a:xfrm>
        </p:spPr>
        <p:txBody>
          <a:bodyPr/>
          <a:lstStyle/>
          <a:p>
            <a:fld id="{814B13E8-1059-4FEE-952E-0153852B3488}" type="slidenum">
              <a:rPr lang="fr-FR" smtClean="0"/>
              <a:t>14</a:t>
            </a:fld>
            <a:endParaRPr lang="fr-FR"/>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6659" y="1035586"/>
            <a:ext cx="5489061"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.3) </a:t>
            </a:r>
            <a:r>
              <a:rPr lang="en-US" b="1" i="1" dirty="0" err="1">
                <a:solidFill>
                  <a:srgbClr val="002060"/>
                </a:solidFill>
              </a:rPr>
              <a:t>Dalbergia</a:t>
            </a:r>
            <a:r>
              <a:rPr lang="en-US" b="1" i="1" dirty="0">
                <a:solidFill>
                  <a:srgbClr val="002060"/>
                </a:solidFill>
              </a:rPr>
              <a:t> </a:t>
            </a:r>
            <a:r>
              <a:rPr lang="en-US" b="1" i="1" dirty="0" err="1">
                <a:solidFill>
                  <a:srgbClr val="002060"/>
                </a:solidFill>
              </a:rPr>
              <a:t>davidii</a:t>
            </a:r>
            <a:r>
              <a:rPr lang="en-US" b="1" dirty="0">
                <a:solidFill>
                  <a:srgbClr val="002060"/>
                </a:solidFill>
              </a:rPr>
              <a:t> </a:t>
            </a:r>
            <a:r>
              <a:rPr lang="en-US" dirty="0" err="1">
                <a:solidFill>
                  <a:srgbClr val="002060"/>
                </a:solidFill>
              </a:rPr>
              <a:t>Bosser</a:t>
            </a:r>
            <a:r>
              <a:rPr lang="en-US" dirty="0">
                <a:solidFill>
                  <a:srgbClr val="002060"/>
                </a:solidFill>
              </a:rPr>
              <a:t> &amp; R. </a:t>
            </a:r>
            <a:r>
              <a:rPr lang="en-US" dirty="0" err="1">
                <a:solidFill>
                  <a:srgbClr val="002060"/>
                </a:solidFill>
              </a:rPr>
              <a:t>Rabev</a:t>
            </a:r>
            <a:r>
              <a:rPr lang="en-US" dirty="0" smtClean="0">
                <a:solidFill>
                  <a:srgbClr val="002060"/>
                </a:solidFill>
              </a:rPr>
              <a:t>. [sp</a:t>
            </a:r>
            <a:r>
              <a:rPr lang="en-US" dirty="0">
                <a:solidFill>
                  <a:srgbClr val="002060"/>
                </a:solidFill>
              </a:rPr>
              <a:t>. </a:t>
            </a:r>
            <a:r>
              <a:rPr lang="en-US" b="1" i="1" dirty="0" err="1">
                <a:solidFill>
                  <a:srgbClr val="002060"/>
                </a:solidFill>
              </a:rPr>
              <a:t>nov</a:t>
            </a:r>
            <a:r>
              <a:rPr lang="en-US" b="1" i="1" dirty="0" err="1" smtClean="0">
                <a:solidFill>
                  <a:srgbClr val="002060"/>
                </a:solidFill>
              </a:rPr>
              <a:t>.</a:t>
            </a:r>
            <a:r>
              <a:rPr lang="en-US" dirty="0" smtClean="0">
                <a:solidFill>
                  <a:srgbClr val="002060"/>
                </a:solidFill>
              </a:rPr>
              <a:t> …]</a:t>
            </a:r>
            <a:endParaRPr lang="fr-FR" dirty="0">
              <a:solidFill>
                <a:srgbClr val="002060"/>
              </a:solidFill>
            </a:endParaRPr>
          </a:p>
        </p:txBody>
      </p:sp>
      <p:sp>
        <p:nvSpPr>
          <p:cNvPr id="7" name="ZoneTexte 6"/>
          <p:cNvSpPr txBox="1"/>
          <p:nvPr/>
        </p:nvSpPr>
        <p:spPr>
          <a:xfrm>
            <a:off x="118526" y="1492920"/>
            <a:ext cx="8539699" cy="4001095"/>
          </a:xfrm>
          <a:prstGeom prst="rect">
            <a:avLst/>
          </a:prstGeom>
          <a:noFill/>
        </p:spPr>
        <p:txBody>
          <a:bodyPr wrap="square" rtlCol="0">
            <a:spAutoFit/>
          </a:bodyPr>
          <a:lstStyle/>
          <a:p>
            <a:pPr algn="just" eaLnBrk="0" fontAlgn="base" hangingPunct="0"/>
            <a:r>
              <a:rPr lang="fr-FR" dirty="0" smtClean="0">
                <a:solidFill>
                  <a:srgbClr val="002060"/>
                </a:solidFill>
              </a:rPr>
              <a:t>Arbre rare, </a:t>
            </a:r>
            <a:r>
              <a:rPr lang="fr-FR" dirty="0">
                <a:solidFill>
                  <a:srgbClr val="002060"/>
                </a:solidFill>
              </a:rPr>
              <a:t>de 20-25 m de </a:t>
            </a:r>
            <a:r>
              <a:rPr lang="fr-FR" dirty="0" smtClean="0">
                <a:solidFill>
                  <a:srgbClr val="002060"/>
                </a:solidFill>
              </a:rPr>
              <a:t>hauteur, </a:t>
            </a:r>
            <a:r>
              <a:rPr lang="fr-FR" dirty="0">
                <a:solidFill>
                  <a:srgbClr val="002060"/>
                </a:solidFill>
              </a:rPr>
              <a:t>de la forêt caducifoliée sur sols ferrugineux tropicaux de l'</a:t>
            </a:r>
            <a:r>
              <a:rPr lang="fr-FR" dirty="0" err="1">
                <a:solidFill>
                  <a:srgbClr val="002060"/>
                </a:solidFill>
              </a:rPr>
              <a:t>Ankarafantsika</a:t>
            </a:r>
            <a:r>
              <a:rPr lang="fr-FR" dirty="0">
                <a:solidFill>
                  <a:srgbClr val="002060"/>
                </a:solidFill>
              </a:rPr>
              <a:t>, </a:t>
            </a:r>
            <a:r>
              <a:rPr lang="fr-FR" i="1" dirty="0">
                <a:solidFill>
                  <a:srgbClr val="002060"/>
                </a:solidFill>
              </a:rPr>
              <a:t>connu seule­ment par une récolte</a:t>
            </a:r>
            <a:r>
              <a:rPr lang="fr-FR" dirty="0">
                <a:solidFill>
                  <a:srgbClr val="002060"/>
                </a:solidFill>
              </a:rPr>
              <a:t>. </a:t>
            </a:r>
            <a:r>
              <a:rPr lang="fr-FR" dirty="0">
                <a:solidFill>
                  <a:srgbClr val="FF0000"/>
                </a:solidFill>
              </a:rPr>
              <a:t>Connu seulement à partir d'un seul endroit. </a:t>
            </a:r>
            <a:r>
              <a:rPr lang="fr-FR" dirty="0">
                <a:solidFill>
                  <a:srgbClr val="002060"/>
                </a:solidFill>
              </a:rPr>
              <a:t>Cet arbre se produit dans les plaines, la forêt de </a:t>
            </a:r>
            <a:r>
              <a:rPr lang="fr-FR" dirty="0" smtClean="0">
                <a:solidFill>
                  <a:srgbClr val="002060"/>
                </a:solidFill>
              </a:rPr>
              <a:t>feuillus, saisonnièrement secs. </a:t>
            </a:r>
          </a:p>
          <a:p>
            <a:pPr algn="just" eaLnBrk="0" fontAlgn="base" hangingPunct="0"/>
            <a:r>
              <a:rPr lang="fr-FR" dirty="0" smtClean="0">
                <a:solidFill>
                  <a:srgbClr val="FF0000"/>
                </a:solidFill>
              </a:rPr>
              <a:t>Il </a:t>
            </a:r>
            <a:r>
              <a:rPr lang="fr-FR" dirty="0">
                <a:solidFill>
                  <a:srgbClr val="FF0000"/>
                </a:solidFill>
              </a:rPr>
              <a:t>se reproduit dans une zone où les espèces de Dalbergia sont abattus sélectivement pour le marché d'exportation</a:t>
            </a:r>
            <a:r>
              <a:rPr lang="fr-FR" dirty="0" smtClean="0">
                <a:solidFill>
                  <a:srgbClr val="FF0000"/>
                </a:solidFill>
              </a:rPr>
              <a:t>.</a:t>
            </a:r>
            <a:r>
              <a:rPr lang="fr-FR" dirty="0" smtClean="0">
                <a:solidFill>
                  <a:srgbClr val="002060"/>
                </a:solidFill>
              </a:rPr>
              <a:t> </a:t>
            </a:r>
            <a:r>
              <a:rPr lang="fr-FR" dirty="0">
                <a:solidFill>
                  <a:srgbClr val="002060"/>
                </a:solidFill>
              </a:rPr>
              <a:t>Source : </a:t>
            </a:r>
            <a:r>
              <a:rPr lang="fr-FR" dirty="0">
                <a:solidFill>
                  <a:srgbClr val="002060"/>
                </a:solidFill>
                <a:hlinkClick r:id="rId2"/>
              </a:rPr>
              <a:t>http://</a:t>
            </a:r>
            <a:r>
              <a:rPr lang="fr-FR" dirty="0" smtClean="0">
                <a:solidFill>
                  <a:srgbClr val="002060"/>
                </a:solidFill>
                <a:hlinkClick r:id="rId2"/>
              </a:rPr>
              <a:t>www.iucnredlist.org/details/38196/0</a:t>
            </a:r>
            <a:r>
              <a:rPr lang="fr-FR" dirty="0" smtClean="0">
                <a:solidFill>
                  <a:srgbClr val="002060"/>
                </a:solidFill>
              </a:rPr>
              <a:t> </a:t>
            </a:r>
            <a:endParaRPr lang="fr-FR" dirty="0">
              <a:solidFill>
                <a:srgbClr val="002060"/>
              </a:solidFill>
            </a:endParaRPr>
          </a:p>
          <a:p>
            <a:pPr algn="just" eaLnBrk="0" fontAlgn="base" hangingPunct="0"/>
            <a:r>
              <a:rPr lang="fr-FR" dirty="0" smtClean="0">
                <a:solidFill>
                  <a:srgbClr val="002060"/>
                </a:solidFill>
              </a:rPr>
              <a:t>Par </a:t>
            </a:r>
            <a:r>
              <a:rPr lang="fr-FR" dirty="0">
                <a:solidFill>
                  <a:srgbClr val="002060"/>
                </a:solidFill>
              </a:rPr>
              <a:t>la taille et le nombre des folioles, l'espèce se rapproche de </a:t>
            </a:r>
            <a:r>
              <a:rPr lang="fr-FR" i="1" dirty="0">
                <a:solidFill>
                  <a:srgbClr val="002060"/>
                </a:solidFill>
              </a:rPr>
              <a:t>D. </a:t>
            </a:r>
            <a:r>
              <a:rPr lang="fr-FR" i="1" dirty="0" err="1">
                <a:solidFill>
                  <a:srgbClr val="002060"/>
                </a:solidFill>
              </a:rPr>
              <a:t>baronii</a:t>
            </a:r>
            <a:r>
              <a:rPr lang="fr-FR" i="1" dirty="0">
                <a:solidFill>
                  <a:srgbClr val="002060"/>
                </a:solidFill>
              </a:rPr>
              <a:t> </a:t>
            </a:r>
            <a:r>
              <a:rPr lang="fr-FR" dirty="0">
                <a:solidFill>
                  <a:srgbClr val="002060"/>
                </a:solidFill>
              </a:rPr>
              <a:t>Baker, mais elle se distingue par la feuille à pétiole et rachis glabres, la texture plus mince des folioles, les inflorescences lâches, à fleurs plus grandes (5,5-6,5 mm), groupées sur les rameaux ultimes en racèmes pauciflores non </a:t>
            </a:r>
            <a:r>
              <a:rPr lang="fr-FR" dirty="0" err="1">
                <a:solidFill>
                  <a:srgbClr val="002060"/>
                </a:solidFill>
              </a:rPr>
              <a:t>scorpioïdes</a:t>
            </a:r>
            <a:r>
              <a:rPr lang="fr-FR" dirty="0">
                <a:solidFill>
                  <a:srgbClr val="002060"/>
                </a:solidFill>
              </a:rPr>
              <a:t>. Elle a aussi des affinités avec </a:t>
            </a:r>
            <a:r>
              <a:rPr lang="fr-FR" i="1" dirty="0">
                <a:solidFill>
                  <a:srgbClr val="002060"/>
                </a:solidFill>
              </a:rPr>
              <a:t>D. </a:t>
            </a:r>
            <a:r>
              <a:rPr lang="fr-FR" i="1" dirty="0" err="1">
                <a:solidFill>
                  <a:srgbClr val="002060"/>
                </a:solidFill>
              </a:rPr>
              <a:t>purpurascens</a:t>
            </a:r>
            <a:r>
              <a:rPr lang="fr-FR" i="1" dirty="0">
                <a:solidFill>
                  <a:srgbClr val="002060"/>
                </a:solidFill>
              </a:rPr>
              <a:t> </a:t>
            </a:r>
            <a:r>
              <a:rPr lang="fr-FR" dirty="0" err="1">
                <a:solidFill>
                  <a:srgbClr val="002060"/>
                </a:solidFill>
              </a:rPr>
              <a:t>Baill</a:t>
            </a:r>
            <a:r>
              <a:rPr lang="fr-FR" dirty="0">
                <a:solidFill>
                  <a:srgbClr val="002060"/>
                </a:solidFill>
              </a:rPr>
              <a:t>. ; elle se distingue par ses feuilles plus courtes, à petites folioles et par ses fleurs nettement plus grandes, à calice de taille et de forme différentes</a:t>
            </a:r>
            <a:r>
              <a:rPr lang="fr-FR" dirty="0" smtClean="0">
                <a:solidFill>
                  <a:srgbClr val="002060"/>
                </a:solidFill>
              </a:rPr>
              <a:t>. </a:t>
            </a:r>
          </a:p>
          <a:p>
            <a:pPr algn="just" eaLnBrk="0" fontAlgn="base" hangingPunct="0"/>
            <a:r>
              <a:rPr lang="fr-FR" dirty="0" smtClean="0">
                <a:solidFill>
                  <a:srgbClr val="002060"/>
                </a:solidFill>
              </a:rPr>
              <a:t>Floraison </a:t>
            </a:r>
            <a:r>
              <a:rPr lang="fr-FR" dirty="0">
                <a:solidFill>
                  <a:srgbClr val="002060"/>
                </a:solidFill>
              </a:rPr>
              <a:t>en mars</a:t>
            </a:r>
            <a:r>
              <a:rPr lang="fr-FR" dirty="0" smtClean="0">
                <a:solidFill>
                  <a:srgbClr val="002060"/>
                </a:solidFill>
              </a:rPr>
              <a:t>.</a:t>
            </a:r>
          </a:p>
          <a:p>
            <a:pPr algn="just" eaLnBrk="0" fontAlgn="base" hangingPunct="0"/>
            <a:r>
              <a:rPr lang="da-DK" sz="1400" dirty="0" smtClean="0">
                <a:solidFill>
                  <a:srgbClr val="002060"/>
                </a:solidFill>
              </a:rPr>
              <a:t>Statut IUCN : </a:t>
            </a:r>
            <a:r>
              <a:rPr lang="da-DK" sz="1400" b="1" dirty="0" smtClean="0">
                <a:solidFill>
                  <a:srgbClr val="FF0000"/>
                </a:solidFill>
              </a:rPr>
              <a:t>Endangered</a:t>
            </a:r>
            <a:r>
              <a:rPr lang="da-DK" sz="1400" dirty="0" smtClean="0">
                <a:solidFill>
                  <a:schemeClr val="dk1"/>
                </a:solidFill>
              </a:rPr>
              <a:t> </a:t>
            </a:r>
            <a:r>
              <a:rPr lang="da-DK" sz="1400" dirty="0">
                <a:solidFill>
                  <a:srgbClr val="002060"/>
                </a:solidFill>
              </a:rPr>
              <a:t>B1+2de, C1 </a:t>
            </a:r>
            <a:r>
              <a:rPr lang="da-DK" sz="1400" dirty="0">
                <a:solidFill>
                  <a:srgbClr val="002060"/>
                </a:solidFill>
                <a:hlinkClick r:id="rId3"/>
              </a:rPr>
              <a:t>ver 2.3</a:t>
            </a:r>
            <a:r>
              <a:rPr lang="fr-FR" sz="1400" dirty="0">
                <a:solidFill>
                  <a:srgbClr val="002060"/>
                </a:solidFill>
              </a:rPr>
              <a:t> (</a:t>
            </a:r>
            <a:r>
              <a:rPr lang="fr-FR" sz="1400" dirty="0">
                <a:solidFill>
                  <a:srgbClr val="002060"/>
                </a:solidFill>
                <a:hlinkClick r:id="rId4" tooltip="Les espèces menacées"/>
              </a:rPr>
              <a:t>En voie de disparition</a:t>
            </a:r>
            <a:r>
              <a:rPr lang="fr-FR" sz="1400" dirty="0">
                <a:solidFill>
                  <a:srgbClr val="002060"/>
                </a:solidFill>
              </a:rPr>
              <a:t>). </a:t>
            </a:r>
            <a:r>
              <a:rPr lang="fr-FR" sz="1400" dirty="0">
                <a:solidFill>
                  <a:srgbClr val="002060"/>
                </a:solidFill>
                <a:hlinkClick r:id="rId2"/>
              </a:rPr>
              <a:t>http://www.iucnredlist.org/details/38196/0</a:t>
            </a:r>
            <a:r>
              <a:rPr lang="fr-FR" sz="1400" dirty="0">
                <a:solidFill>
                  <a:srgbClr val="002060"/>
                </a:solidFill>
              </a:rPr>
              <a:t> </a:t>
            </a:r>
            <a:endParaRPr lang="fr-FR" sz="1400" dirty="0" smtClean="0">
              <a:solidFill>
                <a:srgbClr val="002060"/>
              </a:solidFill>
            </a:endParaRPr>
          </a:p>
          <a:p>
            <a:pPr algn="just" eaLnBrk="0" fontAlgn="base" hangingPunct="0"/>
            <a:r>
              <a:rPr lang="fr-FR" sz="1200" dirty="0" smtClean="0">
                <a:solidFill>
                  <a:srgbClr val="002060"/>
                </a:solidFill>
              </a:rPr>
              <a:t>Source : a) </a:t>
            </a:r>
            <a:r>
              <a:rPr lang="fr-FR" sz="1200" dirty="0">
                <a:solidFill>
                  <a:srgbClr val="002060"/>
                </a:solidFill>
              </a:rPr>
              <a:t>Taxa et noms nouveaux dans le genre </a:t>
            </a:r>
            <a:r>
              <a:rPr lang="fr-FR" sz="1200" i="1" dirty="0">
                <a:solidFill>
                  <a:srgbClr val="002060"/>
                </a:solidFill>
              </a:rPr>
              <a:t>Dalbergia</a:t>
            </a:r>
            <a:r>
              <a:rPr lang="fr-FR" sz="1200" dirty="0">
                <a:solidFill>
                  <a:srgbClr val="002060"/>
                </a:solidFill>
              </a:rPr>
              <a:t> (</a:t>
            </a:r>
            <a:r>
              <a:rPr lang="fr-FR" sz="1200" dirty="0" err="1">
                <a:solidFill>
                  <a:srgbClr val="002060"/>
                </a:solidFill>
              </a:rPr>
              <a:t>Papilionaceae</a:t>
            </a:r>
            <a:r>
              <a:rPr lang="fr-FR" sz="1200" dirty="0">
                <a:solidFill>
                  <a:srgbClr val="002060"/>
                </a:solidFill>
              </a:rPr>
              <a:t>) à Madagascar et aux Comores, J. Bosser &amp; R. Rabevohitra (voir bibliographie, à la fin de ce document</a:t>
            </a:r>
            <a:r>
              <a:rPr lang="fr-FR" sz="1200" dirty="0" smtClean="0">
                <a:solidFill>
                  <a:srgbClr val="002060"/>
                </a:solidFill>
              </a:rPr>
              <a:t>).</a:t>
            </a:r>
            <a:endParaRPr lang="fr-FR" sz="1200" dirty="0">
              <a:solidFill>
                <a:srgbClr val="002060"/>
              </a:solidFill>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1980" y="5005813"/>
            <a:ext cx="2609850" cy="1752600"/>
          </a:xfrm>
          <a:prstGeom prst="rect">
            <a:avLst/>
          </a:prstGeom>
        </p:spPr>
      </p:pic>
      <p:sp>
        <p:nvSpPr>
          <p:cNvPr id="9" name="ZoneTexte 8"/>
          <p:cNvSpPr txBox="1"/>
          <p:nvPr/>
        </p:nvSpPr>
        <p:spPr>
          <a:xfrm>
            <a:off x="7827758" y="6039351"/>
            <a:ext cx="1676239" cy="553998"/>
          </a:xfrm>
          <a:prstGeom prst="rect">
            <a:avLst/>
          </a:prstGeom>
          <a:noFill/>
        </p:spPr>
        <p:txBody>
          <a:bodyPr wrap="square" rtlCol="0">
            <a:spAutoFit/>
          </a:bodyPr>
          <a:lstStyle/>
          <a:p>
            <a:pPr algn="r"/>
            <a:r>
              <a:rPr lang="en-US" sz="1000" i="1" dirty="0" err="1">
                <a:solidFill>
                  <a:srgbClr val="002060"/>
                </a:solidFill>
              </a:rPr>
              <a:t>Dalbergia</a:t>
            </a:r>
            <a:r>
              <a:rPr lang="en-US" sz="1000" i="1" dirty="0">
                <a:solidFill>
                  <a:srgbClr val="002060"/>
                </a:solidFill>
              </a:rPr>
              <a:t> </a:t>
            </a:r>
            <a:r>
              <a:rPr lang="en-US" sz="1000" i="1" dirty="0" err="1">
                <a:solidFill>
                  <a:srgbClr val="002060"/>
                </a:solidFill>
              </a:rPr>
              <a:t>davidii</a:t>
            </a:r>
            <a:r>
              <a:rPr lang="fr-FR" sz="1000" dirty="0" smtClean="0">
                <a:solidFill>
                  <a:srgbClr val="002060"/>
                </a:solidFill>
              </a:rPr>
              <a:t> .Source </a:t>
            </a:r>
            <a:r>
              <a:rPr lang="fr-FR" sz="1000" dirty="0">
                <a:solidFill>
                  <a:srgbClr val="002060"/>
                </a:solidFill>
              </a:rPr>
              <a:t>: </a:t>
            </a:r>
            <a:r>
              <a:rPr lang="fr-FR" sz="1000" dirty="0">
                <a:solidFill>
                  <a:srgbClr val="002060"/>
                </a:solidFill>
                <a:hlinkClick r:id="rId6"/>
              </a:rPr>
              <a:t>http://www.arkive.org/dalbergia/dalbergia-davidii</a:t>
            </a:r>
            <a:r>
              <a:rPr lang="fr-FR" sz="1000" dirty="0" smtClean="0">
                <a:solidFill>
                  <a:srgbClr val="002060"/>
                </a:solidFill>
                <a:hlinkClick r:id="rId6"/>
              </a:rPr>
              <a:t>/</a:t>
            </a:r>
            <a:r>
              <a:rPr lang="fr-FR" sz="1000" dirty="0" smtClean="0">
                <a:solidFill>
                  <a:srgbClr val="002060"/>
                </a:solidFill>
              </a:rPr>
              <a:t> </a:t>
            </a:r>
            <a:r>
              <a:rPr lang="fr-FR" sz="1000" dirty="0" smtClean="0">
                <a:solidFill>
                  <a:srgbClr val="002060"/>
                </a:solidFill>
                <a:latin typeface="Calibri" panose="020F0502020204030204" pitchFamily="34" charset="0"/>
              </a:rPr>
              <a:t>→</a:t>
            </a:r>
            <a:endParaRPr lang="fr-FR" sz="1000" dirty="0">
              <a:solidFill>
                <a:srgbClr val="002060"/>
              </a:solidFill>
            </a:endParaRPr>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6432" y="0"/>
            <a:ext cx="3395568" cy="4759287"/>
          </a:xfrm>
          <a:prstGeom prst="rect">
            <a:avLst/>
          </a:prstGeom>
        </p:spPr>
      </p:pic>
      <p:sp>
        <p:nvSpPr>
          <p:cNvPr id="11" name="ZoneTexte 10"/>
          <p:cNvSpPr txBox="1"/>
          <p:nvPr/>
        </p:nvSpPr>
        <p:spPr>
          <a:xfrm>
            <a:off x="9322756" y="4759287"/>
            <a:ext cx="2342920" cy="246221"/>
          </a:xfrm>
          <a:prstGeom prst="rect">
            <a:avLst/>
          </a:prstGeom>
          <a:noFill/>
        </p:spPr>
        <p:txBody>
          <a:bodyPr wrap="square" rtlCol="0">
            <a:spAutoFit/>
          </a:bodyPr>
          <a:lstStyle/>
          <a:p>
            <a:pPr algn="ctr"/>
            <a:r>
              <a:rPr lang="fr-FR" sz="1000" dirty="0" smtClean="0">
                <a:solidFill>
                  <a:srgbClr val="002060"/>
                </a:solidFill>
                <a:latin typeface="Calibri" panose="020F0502020204030204" pitchFamily="34" charset="0"/>
              </a:rPr>
              <a:t>↑ </a:t>
            </a:r>
            <a:r>
              <a:rPr lang="fr-FR" sz="1000" dirty="0" smtClean="0">
                <a:solidFill>
                  <a:srgbClr val="002060"/>
                </a:solidFill>
              </a:rPr>
              <a:t>Herbier du Kew Garden, Angleterre.</a:t>
            </a:r>
            <a:endParaRPr lang="fr-FR" sz="1000" dirty="0">
              <a:solidFill>
                <a:srgbClr val="002060"/>
              </a:solidFill>
            </a:endParaRP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61531" y="5327765"/>
            <a:ext cx="1845463" cy="1225006"/>
          </a:xfrm>
          <a:prstGeom prst="rect">
            <a:avLst/>
          </a:prstGeom>
        </p:spPr>
      </p:pic>
      <p:sp>
        <p:nvSpPr>
          <p:cNvPr id="14" name="ZoneTexte 13"/>
          <p:cNvSpPr txBox="1"/>
          <p:nvPr/>
        </p:nvSpPr>
        <p:spPr>
          <a:xfrm>
            <a:off x="2597319" y="6552771"/>
            <a:ext cx="5153896" cy="246221"/>
          </a:xfrm>
          <a:prstGeom prst="rect">
            <a:avLst/>
          </a:prstGeom>
          <a:noFill/>
        </p:spPr>
        <p:txBody>
          <a:bodyPr wrap="square" rtlCol="0">
            <a:spAutoFit/>
          </a:bodyPr>
          <a:lstStyle/>
          <a:p>
            <a:pPr algn="ctr"/>
            <a:r>
              <a:rPr lang="fr-FR" sz="1000" dirty="0">
                <a:solidFill>
                  <a:schemeClr val="accent5">
                    <a:lumMod val="50000"/>
                  </a:schemeClr>
                </a:solidFill>
              </a:rPr>
              <a:t>Source : </a:t>
            </a:r>
            <a:r>
              <a:rPr lang="fr-FR" sz="1000" dirty="0">
                <a:solidFill>
                  <a:schemeClr val="accent5">
                    <a:lumMod val="50000"/>
                  </a:schemeClr>
                </a:solidFill>
                <a:hlinkClick r:id="rId9"/>
              </a:rPr>
              <a:t>http://www.prota4u.org/protav8.asp?g=psk&amp;p=Dalbergia+davidii+Bosser+&amp;+R.Rabev</a:t>
            </a:r>
            <a:r>
              <a:rPr lang="fr-FR" sz="1000" dirty="0" smtClean="0">
                <a:solidFill>
                  <a:schemeClr val="accent5">
                    <a:lumMod val="50000"/>
                  </a:schemeClr>
                </a:solidFill>
              </a:rPr>
              <a:t>. </a:t>
            </a:r>
            <a:endParaRPr lang="fr-FR" sz="1000" dirty="0">
              <a:solidFill>
                <a:schemeClr val="accent5">
                  <a:lumMod val="50000"/>
                </a:schemeClr>
              </a:solidFill>
            </a:endParaRPr>
          </a:p>
        </p:txBody>
      </p:sp>
      <p:pic>
        <p:nvPicPr>
          <p:cNvPr id="15" name="Image 14"/>
          <p:cNvPicPr>
            <a:picLocks noChangeAspect="1"/>
          </p:cNvPicPr>
          <p:nvPr/>
        </p:nvPicPr>
        <p:blipFill>
          <a:blip r:embed="rId10"/>
          <a:stretch>
            <a:fillRect/>
          </a:stretch>
        </p:blipFill>
        <p:spPr>
          <a:xfrm>
            <a:off x="5433877" y="1015464"/>
            <a:ext cx="400050" cy="409575"/>
          </a:xfrm>
          <a:prstGeom prst="rect">
            <a:avLst/>
          </a:prstGeom>
        </p:spPr>
      </p:pic>
    </p:spTree>
    <p:extLst>
      <p:ext uri="{BB962C8B-B14F-4D97-AF65-F5344CB8AC3E}">
        <p14:creationId xmlns:p14="http://schemas.microsoft.com/office/powerpoint/2010/main" val="2559723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67175" y="187287"/>
            <a:ext cx="546252" cy="243557"/>
          </a:xfrm>
        </p:spPr>
        <p:txBody>
          <a:bodyPr/>
          <a:lstStyle/>
          <a:p>
            <a:fld id="{814B13E8-1059-4FEE-952E-0153852B3488}" type="slidenum">
              <a:rPr lang="fr-FR" smtClean="0"/>
              <a:t>15</a:t>
            </a:fld>
            <a:endParaRPr lang="fr-FR" dirty="0"/>
          </a:p>
        </p:txBody>
      </p:sp>
      <p:pic>
        <p:nvPicPr>
          <p:cNvPr id="4" name="Image 3" descr="C:\Users\LISAN\Documents\DeveloppementDurable\Dalbergia\Taxa et noms nouveaux dans le gentre Dalbergia à Madagascar et aux Comores_fichiers\image026.jpg"/>
          <p:cNvPicPr/>
          <p:nvPr/>
        </p:nvPicPr>
        <p:blipFill>
          <a:blip r:embed="rId2" cstate="print"/>
          <a:srcRect/>
          <a:stretch>
            <a:fillRect/>
          </a:stretch>
        </p:blipFill>
        <p:spPr bwMode="auto">
          <a:xfrm>
            <a:off x="6470746" y="0"/>
            <a:ext cx="5721254" cy="6858000"/>
          </a:xfrm>
          <a:prstGeom prst="rect">
            <a:avLst/>
          </a:prstGeom>
          <a:noFill/>
          <a:ln w="9525">
            <a:noFill/>
            <a:miter lim="800000"/>
            <a:headEnd/>
            <a:tailEnd/>
          </a:ln>
        </p:spPr>
      </p:pic>
      <p:sp>
        <p:nvSpPr>
          <p:cNvPr id="5" name="ZoneTexte 4"/>
          <p:cNvSpPr txBox="1"/>
          <p:nvPr/>
        </p:nvSpPr>
        <p:spPr>
          <a:xfrm>
            <a:off x="259856" y="5873161"/>
            <a:ext cx="6136396" cy="830997"/>
          </a:xfrm>
          <a:prstGeom prst="rect">
            <a:avLst/>
          </a:prstGeom>
          <a:noFill/>
        </p:spPr>
        <p:txBody>
          <a:bodyPr wrap="square" rtlCol="0">
            <a:spAutoFit/>
          </a:bodyPr>
          <a:lstStyle/>
          <a:p>
            <a:pPr algn="r"/>
            <a:r>
              <a:rPr lang="fr-FR" sz="1200" b="1" i="1" dirty="0">
                <a:solidFill>
                  <a:srgbClr val="002060"/>
                </a:solidFill>
              </a:rPr>
              <a:t>Dalbergia </a:t>
            </a:r>
            <a:r>
              <a:rPr lang="fr-FR" sz="1200" b="1" i="1" dirty="0" err="1">
                <a:solidFill>
                  <a:srgbClr val="002060"/>
                </a:solidFill>
              </a:rPr>
              <a:t>davidii</a:t>
            </a:r>
            <a:r>
              <a:rPr lang="fr-FR" sz="1200" dirty="0">
                <a:solidFill>
                  <a:srgbClr val="002060"/>
                </a:solidFill>
              </a:rPr>
              <a:t> : A, rameau fleuri ; B, fleur, profil ; C, calice étalé : D. étendard : E, aile ; F, carène ; G, androcée, profil ; H. gynécée. (A-H, </a:t>
            </a:r>
            <a:r>
              <a:rPr lang="fr-FR" sz="1200" i="1" dirty="0">
                <a:solidFill>
                  <a:srgbClr val="002060"/>
                </a:solidFill>
              </a:rPr>
              <a:t>D.J. Du Puy M 188, </a:t>
            </a:r>
            <a:r>
              <a:rPr lang="fr-FR" sz="1200" dirty="0">
                <a:solidFill>
                  <a:srgbClr val="002060"/>
                </a:solidFill>
              </a:rPr>
              <a:t>P). — </a:t>
            </a:r>
            <a:r>
              <a:rPr lang="fr-FR" sz="1200" b="1" i="1" dirty="0">
                <a:solidFill>
                  <a:srgbClr val="002060"/>
                </a:solidFill>
              </a:rPr>
              <a:t>Dalbergia </a:t>
            </a:r>
            <a:r>
              <a:rPr lang="fr-FR" sz="1200" b="1" i="1" dirty="0" err="1">
                <a:solidFill>
                  <a:srgbClr val="002060"/>
                </a:solidFill>
              </a:rPr>
              <a:t>andapensis</a:t>
            </a:r>
            <a:r>
              <a:rPr lang="fr-FR" sz="1200" dirty="0">
                <a:solidFill>
                  <a:srgbClr val="002060"/>
                </a:solidFill>
              </a:rPr>
              <a:t> : I, rameau fleuri J, fleur, profil : K. calice étalé ; L, étendard ; M, aile ; N. carène ; O. androcée P. gynécée : Q. fruit : R. graine. </a:t>
            </a:r>
            <a:r>
              <a:rPr lang="en-US" sz="1200" dirty="0">
                <a:solidFill>
                  <a:srgbClr val="002060"/>
                </a:solidFill>
              </a:rPr>
              <a:t>(I-P, </a:t>
            </a:r>
            <a:r>
              <a:rPr lang="en-US" sz="1200" i="1" dirty="0" err="1">
                <a:solidFill>
                  <a:srgbClr val="002060"/>
                </a:solidFill>
              </a:rPr>
              <a:t>Humbert</a:t>
            </a:r>
            <a:r>
              <a:rPr lang="en-US" sz="1200" i="1" dirty="0">
                <a:solidFill>
                  <a:srgbClr val="002060"/>
                </a:solidFill>
              </a:rPr>
              <a:t> 22043,P: </a:t>
            </a:r>
            <a:r>
              <a:rPr lang="en-US" sz="1200" dirty="0">
                <a:solidFill>
                  <a:srgbClr val="002060"/>
                </a:solidFill>
              </a:rPr>
              <a:t>Q-R, </a:t>
            </a:r>
            <a:r>
              <a:rPr lang="en-US" sz="1200" i="1" dirty="0">
                <a:solidFill>
                  <a:srgbClr val="002060"/>
                </a:solidFill>
              </a:rPr>
              <a:t>Serv. Forest. 15953, </a:t>
            </a:r>
            <a:r>
              <a:rPr lang="en-US" sz="1200" dirty="0" err="1">
                <a:solidFill>
                  <a:srgbClr val="002060"/>
                </a:solidFill>
              </a:rPr>
              <a:t>s.coll</a:t>
            </a:r>
            <a:r>
              <a:rPr lang="en-US" sz="1200" dirty="0">
                <a:solidFill>
                  <a:srgbClr val="002060"/>
                </a:solidFill>
              </a:rPr>
              <a:t>., P</a:t>
            </a:r>
            <a:r>
              <a:rPr lang="en-US" sz="1200" dirty="0" smtClean="0">
                <a:solidFill>
                  <a:srgbClr val="002060"/>
                </a:solidFill>
              </a:rPr>
              <a:t>) </a:t>
            </a:r>
            <a:r>
              <a:rPr lang="en-US" sz="1200" dirty="0" smtClean="0">
                <a:solidFill>
                  <a:srgbClr val="002060"/>
                </a:solidFill>
                <a:latin typeface="Calibri" panose="020F0502020204030204" pitchFamily="34" charset="0"/>
              </a:rPr>
              <a:t>→</a:t>
            </a:r>
            <a:endParaRPr lang="fr-FR" sz="1200" dirty="0">
              <a:solidFill>
                <a:srgbClr val="002060"/>
              </a:solidFill>
            </a:endParaRPr>
          </a:p>
        </p:txBody>
      </p:sp>
      <p:sp>
        <p:nvSpPr>
          <p:cNvPr id="6" name="ZoneTexte 5"/>
          <p:cNvSpPr txBox="1"/>
          <p:nvPr/>
        </p:nvSpPr>
        <p:spPr>
          <a:xfrm>
            <a:off x="2650469" y="124399"/>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Rectangle 6"/>
          <p:cNvSpPr/>
          <p:nvPr/>
        </p:nvSpPr>
        <p:spPr>
          <a:xfrm>
            <a:off x="90056" y="618130"/>
            <a:ext cx="6475997" cy="643711"/>
          </a:xfrm>
          <a:prstGeom prst="rect">
            <a:avLst/>
          </a:prstGeom>
        </p:spPr>
        <p:txBody>
          <a:bodyPr wrap="squar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8" name="ZoneTexte 7"/>
          <p:cNvSpPr txBox="1"/>
          <p:nvPr/>
        </p:nvSpPr>
        <p:spPr>
          <a:xfrm>
            <a:off x="1" y="5552609"/>
            <a:ext cx="6470745" cy="246221"/>
          </a:xfrm>
          <a:prstGeom prst="rect">
            <a:avLst/>
          </a:prstGeom>
          <a:noFill/>
        </p:spPr>
        <p:txBody>
          <a:bodyPr wrap="square" rtlCol="0">
            <a:spAutoFit/>
          </a:bodyPr>
          <a:lstStyle/>
          <a:p>
            <a:pPr algn="r"/>
            <a:r>
              <a:rPr lang="fr-FR" sz="1000" i="1" dirty="0">
                <a:solidFill>
                  <a:srgbClr val="002060"/>
                </a:solidFill>
              </a:rPr>
              <a:t>Dalbergia </a:t>
            </a:r>
            <a:r>
              <a:rPr lang="fr-FR" sz="1000" i="1" dirty="0" err="1" smtClean="0">
                <a:solidFill>
                  <a:srgbClr val="002060"/>
                </a:solidFill>
              </a:rPr>
              <a:t>davidii</a:t>
            </a:r>
            <a:r>
              <a:rPr lang="fr-FR" sz="1000" dirty="0" smtClean="0">
                <a:solidFill>
                  <a:srgbClr val="002060"/>
                </a:solidFill>
              </a:rPr>
              <a:t>. Source </a:t>
            </a:r>
            <a:r>
              <a:rPr lang="fr-FR" sz="1000" dirty="0">
                <a:solidFill>
                  <a:srgbClr val="002060"/>
                </a:solidFill>
              </a:rPr>
              <a:t>: </a:t>
            </a:r>
            <a:r>
              <a:rPr lang="fr-FR" sz="1000" dirty="0">
                <a:hlinkClick r:id="rId3"/>
              </a:rPr>
              <a:t>http://www.prota4u.org/protav8.asp?g=psk&amp;p=Dalbergia+davidii+Bosser+&amp;+</a:t>
            </a:r>
            <a:r>
              <a:rPr lang="fr-FR" sz="1000" dirty="0" smtClean="0">
                <a:hlinkClick r:id="rId3"/>
              </a:rPr>
              <a:t>R.Rabev</a:t>
            </a:r>
            <a:r>
              <a:rPr lang="fr-FR" sz="1000" dirty="0" smtClean="0"/>
              <a:t> </a:t>
            </a:r>
            <a:endParaRPr lang="fr-FR" sz="1000"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8176" y="1011040"/>
            <a:ext cx="3219718" cy="4539275"/>
          </a:xfrm>
          <a:prstGeom prst="rect">
            <a:avLst/>
          </a:prstGeom>
        </p:spPr>
      </p:pic>
      <p:sp>
        <p:nvSpPr>
          <p:cNvPr id="11" name="Espace réservé du pied de page 1"/>
          <p:cNvSpPr>
            <a:spLocks noGrp="1"/>
          </p:cNvSpPr>
          <p:nvPr>
            <p:ph type="ftr" sz="quarter" idx="11"/>
          </p:nvPr>
        </p:nvSpPr>
        <p:spPr>
          <a:xfrm rot="16200000">
            <a:off x="-1094801" y="3120341"/>
            <a:ext cx="2633031" cy="320674"/>
          </a:xfrm>
        </p:spPr>
        <p:txBody>
          <a:bodyPr/>
          <a:lstStyle/>
          <a:p>
            <a:r>
              <a:rPr lang="fr-FR" dirty="0" smtClean="0"/>
              <a:t>Le trafic du bois de rose à Madagascar</a:t>
            </a:r>
            <a:endParaRPr lang="fr-FR" dirty="0"/>
          </a:p>
        </p:txBody>
      </p:sp>
    </p:spTree>
    <p:extLst>
      <p:ext uri="{BB962C8B-B14F-4D97-AF65-F5344CB8AC3E}">
        <p14:creationId xmlns:p14="http://schemas.microsoft.com/office/powerpoint/2010/main" val="1373986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038600" y="6499952"/>
            <a:ext cx="2659655" cy="22152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135266"/>
            <a:ext cx="447101" cy="221523"/>
          </a:xfrm>
        </p:spPr>
        <p:txBody>
          <a:bodyPr/>
          <a:lstStyle/>
          <a:p>
            <a:fld id="{814B13E8-1059-4FEE-952E-0153852B3488}" type="slidenum">
              <a:rPr lang="fr-FR" smtClean="0"/>
              <a:t>16</a:t>
            </a:fld>
            <a:endParaRPr lang="fr-FR" dirty="0"/>
          </a:p>
        </p:txBody>
      </p:sp>
      <p:sp>
        <p:nvSpPr>
          <p:cNvPr id="4" name="Rectangle 3"/>
          <p:cNvSpPr/>
          <p:nvPr/>
        </p:nvSpPr>
        <p:spPr>
          <a:xfrm>
            <a:off x="121186" y="541455"/>
            <a:ext cx="7302129" cy="369332"/>
          </a:xfrm>
          <a:prstGeom prst="rect">
            <a:avLst/>
          </a:prstGeom>
        </p:spPr>
        <p:txBody>
          <a:bodyPr wrap="squar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21186" y="951109"/>
            <a:ext cx="6577069"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.4</a:t>
            </a:r>
            <a:r>
              <a:rPr lang="fr-FR" dirty="0">
                <a:solidFill>
                  <a:srgbClr val="002060"/>
                </a:solidFill>
              </a:rPr>
              <a:t>) </a:t>
            </a:r>
            <a:r>
              <a:rPr lang="fr-FR" b="1" i="1" dirty="0">
                <a:solidFill>
                  <a:srgbClr val="002060"/>
                </a:solidFill>
              </a:rPr>
              <a:t>Dalbergia </a:t>
            </a:r>
            <a:r>
              <a:rPr lang="fr-FR" b="1" i="1" dirty="0" err="1" smtClean="0">
                <a:solidFill>
                  <a:srgbClr val="002060"/>
                </a:solidFill>
              </a:rPr>
              <a:t>baronii</a:t>
            </a:r>
            <a:r>
              <a:rPr lang="fr-FR" b="1" i="1" dirty="0" smtClean="0">
                <a:solidFill>
                  <a:srgbClr val="002060"/>
                </a:solidFill>
              </a:rPr>
              <a:t> </a:t>
            </a:r>
            <a:r>
              <a:rPr lang="fr-FR" dirty="0">
                <a:solidFill>
                  <a:srgbClr val="002060"/>
                </a:solidFill>
              </a:rPr>
              <a:t>Baker</a:t>
            </a:r>
            <a:endParaRPr lang="fr-FR" i="1" dirty="0">
              <a:solidFill>
                <a:srgbClr val="002060"/>
              </a:solidFill>
            </a:endParaRPr>
          </a:p>
        </p:txBody>
      </p:sp>
      <p:sp>
        <p:nvSpPr>
          <p:cNvPr id="8" name="ZoneTexte 7"/>
          <p:cNvSpPr txBox="1"/>
          <p:nvPr/>
        </p:nvSpPr>
        <p:spPr>
          <a:xfrm>
            <a:off x="9908444" y="5275141"/>
            <a:ext cx="2236424" cy="400110"/>
          </a:xfrm>
          <a:prstGeom prst="rect">
            <a:avLst/>
          </a:prstGeom>
          <a:noFill/>
        </p:spPr>
        <p:txBody>
          <a:bodyPr wrap="square" rtlCol="0">
            <a:spAutoFit/>
          </a:bodyPr>
          <a:lstStyle/>
          <a:p>
            <a:pPr algn="ctr"/>
            <a:r>
              <a:rPr lang="fr-FR" sz="1000" dirty="0" smtClean="0">
                <a:solidFill>
                  <a:srgbClr val="002060"/>
                </a:solidFill>
              </a:rPr>
              <a:t>Fruits obtenu </a:t>
            </a:r>
            <a:r>
              <a:rPr lang="fr-FR" sz="1000" dirty="0">
                <a:solidFill>
                  <a:srgbClr val="002060"/>
                </a:solidFill>
              </a:rPr>
              <a:t>de </a:t>
            </a:r>
            <a:r>
              <a:rPr lang="fr-FR" sz="1000" dirty="0" err="1" smtClean="0">
                <a:solidFill>
                  <a:srgbClr val="002060"/>
                </a:solidFill>
                <a:hlinkClick r:id="rId2"/>
              </a:rPr>
              <a:t>Tropicos</a:t>
            </a:r>
            <a:endParaRPr lang="fr-FR" sz="1000" dirty="0" smtClean="0">
              <a:solidFill>
                <a:srgbClr val="002060"/>
              </a:solidFill>
            </a:endParaRPr>
          </a:p>
          <a:p>
            <a:pPr algn="ctr"/>
            <a:r>
              <a:rPr lang="fr-FR" sz="1000" dirty="0">
                <a:solidFill>
                  <a:srgbClr val="002060"/>
                </a:solidFill>
              </a:rPr>
              <a:t>© </a:t>
            </a:r>
            <a:r>
              <a:rPr lang="fr-FR" sz="1000" dirty="0" err="1">
                <a:solidFill>
                  <a:srgbClr val="002060"/>
                </a:solidFill>
              </a:rPr>
              <a:t>Birkinshaw</a:t>
            </a:r>
            <a:r>
              <a:rPr lang="fr-FR" sz="1000" dirty="0">
                <a:solidFill>
                  <a:srgbClr val="002060"/>
                </a:solidFill>
              </a:rPr>
              <a:t> (Miss. Bot. Garden</a:t>
            </a:r>
            <a:r>
              <a:rPr lang="fr-FR" sz="1000" dirty="0" smtClean="0">
                <a:solidFill>
                  <a:srgbClr val="002060"/>
                </a:solidFill>
              </a:rPr>
              <a:t>).</a:t>
            </a:r>
            <a:endParaRPr lang="fr-FR" sz="1000" dirty="0">
              <a:solidFill>
                <a:srgbClr val="00206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2485" y="85675"/>
            <a:ext cx="1941370" cy="2766452"/>
          </a:xfrm>
          <a:prstGeom prst="rect">
            <a:avLst/>
          </a:prstGeom>
        </p:spPr>
      </p:pic>
      <p:sp>
        <p:nvSpPr>
          <p:cNvPr id="11" name="ZoneTexte 10"/>
          <p:cNvSpPr txBox="1"/>
          <p:nvPr/>
        </p:nvSpPr>
        <p:spPr>
          <a:xfrm>
            <a:off x="9882678" y="2871713"/>
            <a:ext cx="2287955" cy="830997"/>
          </a:xfrm>
          <a:prstGeom prst="rect">
            <a:avLst/>
          </a:prstGeom>
          <a:noFill/>
        </p:spPr>
        <p:txBody>
          <a:bodyPr wrap="square" rtlCol="0">
            <a:spAutoFit/>
          </a:bodyPr>
          <a:lstStyle/>
          <a:p>
            <a:pPr algn="ctr"/>
            <a:r>
              <a:rPr lang="fr-FR" sz="1200" dirty="0">
                <a:solidFill>
                  <a:srgbClr val="002060"/>
                </a:solidFill>
                <a:latin typeface="Calibri" panose="020F0502020204030204" pitchFamily="34" charset="0"/>
              </a:rPr>
              <a:t>↑</a:t>
            </a:r>
            <a:r>
              <a:rPr lang="fr-FR" sz="1200" dirty="0" smtClean="0">
                <a:solidFill>
                  <a:srgbClr val="002060"/>
                </a:solidFill>
                <a:latin typeface="Calibri" panose="020F0502020204030204" pitchFamily="34" charset="0"/>
              </a:rPr>
              <a:t> </a:t>
            </a:r>
            <a:r>
              <a:rPr lang="fr-FR" sz="1200" dirty="0" smtClean="0">
                <a:solidFill>
                  <a:srgbClr val="002060"/>
                </a:solidFill>
              </a:rPr>
              <a:t>1</a:t>
            </a:r>
            <a:r>
              <a:rPr lang="fr-FR" sz="1200" dirty="0">
                <a:solidFill>
                  <a:srgbClr val="002060"/>
                </a:solidFill>
              </a:rPr>
              <a:t>, rameau en fleurs ; 2, rameau en fruits ; 3, graine</a:t>
            </a:r>
            <a:r>
              <a:rPr lang="fr-FR" sz="1200" dirty="0" smtClean="0">
                <a:solidFill>
                  <a:srgbClr val="002060"/>
                </a:solidFill>
              </a:rPr>
              <a:t>. Redessiné </a:t>
            </a:r>
            <a:r>
              <a:rPr lang="fr-FR" sz="1200" dirty="0">
                <a:solidFill>
                  <a:srgbClr val="002060"/>
                </a:solidFill>
              </a:rPr>
              <a:t>et adapté par </a:t>
            </a:r>
            <a:r>
              <a:rPr lang="fr-FR" sz="1200" dirty="0" err="1">
                <a:solidFill>
                  <a:srgbClr val="002060"/>
                </a:solidFill>
              </a:rPr>
              <a:t>Iskak</a:t>
            </a:r>
            <a:r>
              <a:rPr lang="fr-FR" sz="1200" dirty="0">
                <a:solidFill>
                  <a:srgbClr val="002060"/>
                </a:solidFill>
              </a:rPr>
              <a:t> </a:t>
            </a:r>
            <a:r>
              <a:rPr lang="fr-FR" sz="1200" dirty="0" err="1" smtClean="0">
                <a:solidFill>
                  <a:srgbClr val="002060"/>
                </a:solidFill>
              </a:rPr>
              <a:t>Syamsudin</a:t>
            </a:r>
            <a:r>
              <a:rPr lang="fr-FR" sz="1200" dirty="0" smtClean="0">
                <a:solidFill>
                  <a:srgbClr val="002060"/>
                </a:solidFill>
              </a:rPr>
              <a:t>. Source : </a:t>
            </a:r>
            <a:r>
              <a:rPr lang="fr-FR" sz="1200" dirty="0" err="1" smtClean="0">
                <a:solidFill>
                  <a:srgbClr val="002060"/>
                </a:solidFill>
              </a:rPr>
              <a:t>Prota</a:t>
            </a:r>
            <a:r>
              <a:rPr lang="fr-FR" sz="1200" dirty="0" smtClean="0">
                <a:solidFill>
                  <a:srgbClr val="002060"/>
                </a:solidFill>
              </a:rPr>
              <a:t> </a:t>
            </a:r>
            <a:r>
              <a:rPr lang="fr-FR" sz="1200" dirty="0" err="1" smtClean="0">
                <a:solidFill>
                  <a:srgbClr val="002060"/>
                </a:solidFill>
              </a:rPr>
              <a:t>database</a:t>
            </a:r>
            <a:endParaRPr lang="fr-FR" sz="1200" dirty="0">
              <a:solidFill>
                <a:srgbClr val="002060"/>
              </a:solidFill>
            </a:endParaRP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55" y="3748360"/>
            <a:ext cx="2032000" cy="1524000"/>
          </a:xfrm>
          <a:prstGeom prst="rect">
            <a:avLst/>
          </a:prstGeom>
        </p:spPr>
      </p:pic>
      <p:sp>
        <p:nvSpPr>
          <p:cNvPr id="13" name="Rectangle 12"/>
          <p:cNvSpPr/>
          <p:nvPr/>
        </p:nvSpPr>
        <p:spPr>
          <a:xfrm>
            <a:off x="9458557" y="6531164"/>
            <a:ext cx="957313" cy="246221"/>
          </a:xfrm>
          <a:prstGeom prst="rect">
            <a:avLst/>
          </a:prstGeom>
        </p:spPr>
        <p:txBody>
          <a:bodyPr wrap="none">
            <a:spAutoFit/>
          </a:bodyPr>
          <a:lstStyle/>
          <a:p>
            <a:pPr algn="ctr"/>
            <a:r>
              <a:rPr lang="fr-FR" sz="1000" dirty="0" smtClean="0">
                <a:solidFill>
                  <a:srgbClr val="002060"/>
                </a:solidFill>
              </a:rPr>
              <a:t>Bois. CIRAD </a:t>
            </a:r>
            <a:r>
              <a:rPr lang="fr-FR" sz="1000" dirty="0" smtClean="0">
                <a:solidFill>
                  <a:srgbClr val="002060"/>
                </a:solidFill>
                <a:latin typeface="Calibri" panose="020F0502020204030204" pitchFamily="34" charset="0"/>
              </a:rPr>
              <a:t>→</a:t>
            </a:r>
            <a:r>
              <a:rPr lang="fr-FR" sz="1000" dirty="0" smtClean="0">
                <a:solidFill>
                  <a:srgbClr val="002060"/>
                </a:solidFill>
              </a:rPr>
              <a:t> </a:t>
            </a:r>
            <a:endParaRPr lang="fr-FR" sz="1000" dirty="0">
              <a:solidFill>
                <a:srgbClr val="002060"/>
              </a:solidFill>
            </a:endParaRP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7873" y="5691961"/>
            <a:ext cx="1657515" cy="1105010"/>
          </a:xfrm>
          <a:prstGeom prst="rect">
            <a:avLst/>
          </a:prstGeom>
        </p:spPr>
      </p:pic>
      <p:sp>
        <p:nvSpPr>
          <p:cNvPr id="15" name="ZoneTexte 14"/>
          <p:cNvSpPr txBox="1"/>
          <p:nvPr/>
        </p:nvSpPr>
        <p:spPr>
          <a:xfrm>
            <a:off x="121187" y="1360762"/>
            <a:ext cx="8029391" cy="5201424"/>
          </a:xfrm>
          <a:prstGeom prst="rect">
            <a:avLst/>
          </a:prstGeom>
          <a:noFill/>
        </p:spPr>
        <p:txBody>
          <a:bodyPr wrap="square" rtlCol="0">
            <a:spAutoFit/>
          </a:bodyPr>
          <a:lstStyle/>
          <a:p>
            <a:pPr algn="just"/>
            <a:r>
              <a:rPr lang="fr-FR" dirty="0">
                <a:solidFill>
                  <a:srgbClr val="002060"/>
                </a:solidFill>
              </a:rPr>
              <a:t>Arbre caducifolié de taille moyenne atteignant 25(–30) m de haut ; fût généralement court, dépourvu de branches sur une hauteur atteignant 6(–20) m, jusqu’à 100 (–140) cm de diamètre ; écorce blanchâtre à brun pâle, </a:t>
            </a:r>
            <a:r>
              <a:rPr lang="fr-FR" dirty="0" smtClean="0">
                <a:solidFill>
                  <a:srgbClr val="002060"/>
                </a:solidFill>
              </a:rPr>
              <a:t>craquelée.</a:t>
            </a:r>
            <a:endParaRPr lang="fr-FR" i="1" dirty="0" smtClean="0">
              <a:solidFill>
                <a:srgbClr val="002060"/>
              </a:solidFill>
            </a:endParaRPr>
          </a:p>
          <a:p>
            <a:pPr algn="just"/>
            <a:r>
              <a:rPr lang="fr-FR" sz="1400" i="1" dirty="0" smtClean="0">
                <a:solidFill>
                  <a:srgbClr val="002060"/>
                </a:solidFill>
              </a:rPr>
              <a:t>Dalbergia </a:t>
            </a:r>
            <a:r>
              <a:rPr lang="fr-FR" sz="1400" i="1" dirty="0" err="1">
                <a:solidFill>
                  <a:srgbClr val="002060"/>
                </a:solidFill>
              </a:rPr>
              <a:t>baronii</a:t>
            </a:r>
            <a:r>
              <a:rPr lang="fr-FR" sz="1400" dirty="0">
                <a:solidFill>
                  <a:srgbClr val="002060"/>
                </a:solidFill>
              </a:rPr>
              <a:t> est endémique de l’est de </a:t>
            </a:r>
            <a:r>
              <a:rPr lang="fr-FR" sz="1400" dirty="0" smtClean="0">
                <a:solidFill>
                  <a:srgbClr val="002060"/>
                </a:solidFill>
              </a:rPr>
              <a:t>Madagascar, </a:t>
            </a:r>
            <a:r>
              <a:rPr lang="fr-FR" sz="1400" dirty="0">
                <a:solidFill>
                  <a:srgbClr val="002060"/>
                </a:solidFill>
              </a:rPr>
              <a:t>entre </a:t>
            </a:r>
            <a:r>
              <a:rPr lang="fr-FR" sz="1400" dirty="0" err="1">
                <a:solidFill>
                  <a:srgbClr val="002060"/>
                </a:solidFill>
              </a:rPr>
              <a:t>Sambava</a:t>
            </a:r>
            <a:r>
              <a:rPr lang="fr-FR" sz="1400" dirty="0">
                <a:solidFill>
                  <a:srgbClr val="002060"/>
                </a:solidFill>
              </a:rPr>
              <a:t> et Antalaha au Nord et </a:t>
            </a:r>
            <a:r>
              <a:rPr lang="fr-FR" sz="1400" dirty="0" err="1">
                <a:solidFill>
                  <a:srgbClr val="002060"/>
                </a:solidFill>
              </a:rPr>
              <a:t>Farafangana</a:t>
            </a:r>
            <a:r>
              <a:rPr lang="fr-FR" sz="1400" dirty="0">
                <a:solidFill>
                  <a:srgbClr val="002060"/>
                </a:solidFill>
              </a:rPr>
              <a:t> au </a:t>
            </a:r>
            <a:r>
              <a:rPr lang="fr-FR" sz="1400" dirty="0" smtClean="0">
                <a:solidFill>
                  <a:srgbClr val="002060"/>
                </a:solidFill>
              </a:rPr>
              <a:t>Sud. </a:t>
            </a:r>
            <a:r>
              <a:rPr lang="fr-FR" sz="1400" dirty="0">
                <a:solidFill>
                  <a:srgbClr val="002060"/>
                </a:solidFill>
              </a:rPr>
              <a:t>Il a été occasionnellement planté ailleurs, par ex. en </a:t>
            </a:r>
            <a:r>
              <a:rPr lang="fr-FR" sz="1400" dirty="0" smtClean="0">
                <a:solidFill>
                  <a:srgbClr val="002060"/>
                </a:solidFill>
              </a:rPr>
              <a:t>Tanzanie </a:t>
            </a:r>
            <a:r>
              <a:rPr lang="fr-FR" sz="1200" dirty="0" smtClean="0">
                <a:solidFill>
                  <a:srgbClr val="002060"/>
                </a:solidFill>
              </a:rPr>
              <a:t>(Sources</a:t>
            </a:r>
            <a:r>
              <a:rPr lang="fr-FR" sz="1200" dirty="0">
                <a:solidFill>
                  <a:srgbClr val="002060"/>
                </a:solidFill>
              </a:rPr>
              <a:t> </a:t>
            </a:r>
            <a:r>
              <a:rPr lang="fr-FR" sz="1200" dirty="0" smtClean="0">
                <a:solidFill>
                  <a:srgbClr val="002060"/>
                </a:solidFill>
              </a:rPr>
              <a:t>: a) </a:t>
            </a:r>
            <a:r>
              <a:rPr lang="fr-FR" sz="1200" u="sng" dirty="0">
                <a:solidFill>
                  <a:srgbClr val="002060"/>
                </a:solidFill>
                <a:hlinkClick r:id="rId6"/>
              </a:rPr>
              <a:t>http://</a:t>
            </a:r>
            <a:r>
              <a:rPr lang="fr-FR" sz="1200" u="sng" dirty="0" smtClean="0">
                <a:solidFill>
                  <a:srgbClr val="002060"/>
                </a:solidFill>
                <a:hlinkClick r:id="rId6"/>
              </a:rPr>
              <a:t>www.imra-ratsimamanga.org/autre_dalbergia.htm</a:t>
            </a:r>
            <a:r>
              <a:rPr lang="fr-FR" sz="1200" dirty="0" smtClean="0">
                <a:solidFill>
                  <a:srgbClr val="002060"/>
                </a:solidFill>
              </a:rPr>
              <a:t>, b) </a:t>
            </a:r>
            <a:r>
              <a:rPr lang="fr-FR" sz="1200" i="1" dirty="0" smtClean="0">
                <a:solidFill>
                  <a:srgbClr val="002060"/>
                </a:solidFill>
              </a:rPr>
              <a:t>Gestion </a:t>
            </a:r>
            <a:r>
              <a:rPr lang="fr-FR" sz="1200" i="1" dirty="0">
                <a:solidFill>
                  <a:srgbClr val="002060"/>
                </a:solidFill>
              </a:rPr>
              <a:t>des ressources </a:t>
            </a:r>
            <a:r>
              <a:rPr lang="fr-FR" sz="1200" i="1" dirty="0" err="1">
                <a:solidFill>
                  <a:srgbClr val="002060"/>
                </a:solidFill>
              </a:rPr>
              <a:t>phytogénétiques</a:t>
            </a:r>
            <a:r>
              <a:rPr lang="fr-FR" sz="1200" i="1" dirty="0">
                <a:solidFill>
                  <a:srgbClr val="002060"/>
                </a:solidFill>
              </a:rPr>
              <a:t> forestières</a:t>
            </a:r>
            <a:r>
              <a:rPr lang="fr-FR" sz="1200" dirty="0">
                <a:solidFill>
                  <a:srgbClr val="002060"/>
                </a:solidFill>
              </a:rPr>
              <a:t>. Voir </a:t>
            </a:r>
            <a:r>
              <a:rPr lang="fr-FR" sz="1200" i="1" dirty="0" smtClean="0">
                <a:solidFill>
                  <a:srgbClr val="002060"/>
                </a:solidFill>
              </a:rPr>
              <a:t>bibliographie</a:t>
            </a:r>
            <a:r>
              <a:rPr lang="fr-FR" sz="1200" dirty="0" smtClean="0">
                <a:solidFill>
                  <a:srgbClr val="002060"/>
                </a:solidFill>
              </a:rPr>
              <a:t>).</a:t>
            </a:r>
          </a:p>
          <a:p>
            <a:pPr algn="just"/>
            <a:r>
              <a:rPr lang="fr-FR" sz="1400" dirty="0" smtClean="0">
                <a:solidFill>
                  <a:srgbClr val="002060"/>
                </a:solidFill>
              </a:rPr>
              <a:t>Le </a:t>
            </a:r>
            <a:r>
              <a:rPr lang="fr-FR" sz="1400" dirty="0">
                <a:solidFill>
                  <a:srgbClr val="002060"/>
                </a:solidFill>
              </a:rPr>
              <a:t>bois de </a:t>
            </a:r>
            <a:r>
              <a:rPr lang="fr-FR" sz="1400" i="1" dirty="0">
                <a:solidFill>
                  <a:srgbClr val="002060"/>
                </a:solidFill>
              </a:rPr>
              <a:t>Dalbergia </a:t>
            </a:r>
            <a:r>
              <a:rPr lang="fr-FR" sz="1400" i="1" dirty="0" err="1">
                <a:solidFill>
                  <a:srgbClr val="002060"/>
                </a:solidFill>
              </a:rPr>
              <a:t>baronii</a:t>
            </a:r>
            <a:r>
              <a:rPr lang="fr-FR" sz="1400" dirty="0">
                <a:solidFill>
                  <a:srgbClr val="002060"/>
                </a:solidFill>
              </a:rPr>
              <a:t> n’est généralement pas distingué de celui d’autres espèces du genre </a:t>
            </a:r>
            <a:r>
              <a:rPr lang="fr-FR" sz="1400" i="1" dirty="0">
                <a:solidFill>
                  <a:srgbClr val="002060"/>
                </a:solidFill>
              </a:rPr>
              <a:t>Dalbergia</a:t>
            </a:r>
            <a:r>
              <a:rPr lang="fr-FR" sz="1400" dirty="0">
                <a:solidFill>
                  <a:srgbClr val="002060"/>
                </a:solidFill>
              </a:rPr>
              <a:t>, notamment </a:t>
            </a:r>
            <a:r>
              <a:rPr lang="fr-FR" sz="1400" i="1" dirty="0">
                <a:solidFill>
                  <a:srgbClr val="002060"/>
                </a:solidFill>
              </a:rPr>
              <a:t>Dalbergia </a:t>
            </a:r>
            <a:r>
              <a:rPr lang="fr-FR" sz="1400" i="1" dirty="0" err="1">
                <a:solidFill>
                  <a:srgbClr val="002060"/>
                </a:solidFill>
              </a:rPr>
              <a:t>monticola</a:t>
            </a:r>
            <a:r>
              <a:rPr lang="fr-FR" sz="1400" dirty="0">
                <a:solidFill>
                  <a:srgbClr val="002060"/>
                </a:solidFill>
              </a:rPr>
              <a:t> Bosser &amp; </a:t>
            </a:r>
            <a:r>
              <a:rPr lang="fr-FR" sz="1400" dirty="0" err="1">
                <a:solidFill>
                  <a:srgbClr val="002060"/>
                </a:solidFill>
              </a:rPr>
              <a:t>R.Rabev</a:t>
            </a:r>
            <a:r>
              <a:rPr lang="fr-FR" sz="1400" dirty="0">
                <a:solidFill>
                  <a:srgbClr val="002060"/>
                </a:solidFill>
              </a:rPr>
              <a:t>., qui n’a été séparé de </a:t>
            </a:r>
            <a:r>
              <a:rPr lang="fr-FR" sz="1400" i="1" dirty="0">
                <a:solidFill>
                  <a:srgbClr val="002060"/>
                </a:solidFill>
              </a:rPr>
              <a:t>Dalbergia </a:t>
            </a:r>
            <a:r>
              <a:rPr lang="fr-FR" sz="1400" i="1" dirty="0" err="1">
                <a:solidFill>
                  <a:srgbClr val="002060"/>
                </a:solidFill>
              </a:rPr>
              <a:t>baronii</a:t>
            </a:r>
            <a:r>
              <a:rPr lang="fr-FR" sz="1400" dirty="0">
                <a:solidFill>
                  <a:srgbClr val="002060"/>
                </a:solidFill>
              </a:rPr>
              <a:t> que récemment. L</a:t>
            </a:r>
            <a:r>
              <a:rPr lang="fr-FR" sz="1400" dirty="0" smtClean="0">
                <a:solidFill>
                  <a:srgbClr val="002060"/>
                </a:solidFill>
              </a:rPr>
              <a:t>es </a:t>
            </a:r>
            <a:r>
              <a:rPr lang="fr-FR" sz="1400" dirty="0">
                <a:solidFill>
                  <a:srgbClr val="002060"/>
                </a:solidFill>
              </a:rPr>
              <a:t>deux essences ne sont pas distinguées dans le commerce. </a:t>
            </a:r>
            <a:r>
              <a:rPr lang="fr-FR" sz="1400" dirty="0" smtClean="0">
                <a:solidFill>
                  <a:srgbClr val="002060"/>
                </a:solidFill>
              </a:rPr>
              <a:t>Ce </a:t>
            </a:r>
            <a:r>
              <a:rPr lang="fr-FR" sz="1400" dirty="0">
                <a:solidFill>
                  <a:srgbClr val="002060"/>
                </a:solidFill>
              </a:rPr>
              <a:t>bois est l’un de ceux que l’on appelle palissandres (“palissandre de Madagascar”, “Madagascar </a:t>
            </a:r>
            <a:r>
              <a:rPr lang="fr-FR" sz="1400" dirty="0" err="1">
                <a:solidFill>
                  <a:srgbClr val="002060"/>
                </a:solidFill>
              </a:rPr>
              <a:t>rosewood</a:t>
            </a:r>
            <a:r>
              <a:rPr lang="fr-FR" sz="1400" dirty="0">
                <a:solidFill>
                  <a:srgbClr val="002060"/>
                </a:solidFill>
              </a:rPr>
              <a:t>”), et qui sont très recherchés pour l’ébénisterie, le mobilier, la marqueterie et la parqueterie. C’est l’un des bois favoris pour les instruments de musique, notamment pour les guitares, non seulement en raison de la beauté de leur couleur et de leurs veinures, mais également de la clarté du son</a:t>
            </a:r>
            <a:r>
              <a:rPr lang="fr-FR" sz="1400" dirty="0" smtClean="0">
                <a:solidFill>
                  <a:srgbClr val="002060"/>
                </a:solidFill>
              </a:rPr>
              <a:t>. </a:t>
            </a:r>
            <a:r>
              <a:rPr lang="fr-FR" sz="1400" dirty="0">
                <a:solidFill>
                  <a:srgbClr val="002060"/>
                </a:solidFill>
              </a:rPr>
              <a:t>Il convient aussi pour les bardeaux, les boiseries extérieures et intérieures, la menuiserie, la charpente et les encadrements, la construction nautique, la charronnerie, les équipements de précision, la sculpture, les jouets et articles de fantaisie, le tournage, le modelage, les placages et les contreplaqués. Il est employé pour les sculptures traditionnelles par les </a:t>
            </a:r>
            <a:r>
              <a:rPr lang="fr-FR" sz="1400" dirty="0" err="1">
                <a:solidFill>
                  <a:srgbClr val="002060"/>
                </a:solidFill>
              </a:rPr>
              <a:t>Mahafales</a:t>
            </a:r>
            <a:r>
              <a:rPr lang="fr-FR" sz="1400" dirty="0">
                <a:solidFill>
                  <a:srgbClr val="002060"/>
                </a:solidFill>
              </a:rPr>
              <a:t>. Autrefois ce bois était employé exclusivement pour la construction d’habitations pour les personnes de sang royal</a:t>
            </a:r>
            <a:r>
              <a:rPr lang="fr-FR" sz="1400" dirty="0" smtClean="0">
                <a:solidFill>
                  <a:srgbClr val="002060"/>
                </a:solidFill>
              </a:rPr>
              <a:t>. Le </a:t>
            </a:r>
            <a:r>
              <a:rPr lang="fr-FR" sz="1400" dirty="0">
                <a:solidFill>
                  <a:srgbClr val="002060"/>
                </a:solidFill>
              </a:rPr>
              <a:t>bois de cœur est brun-jaune grisâtre à brun rougeâtre ou brun </a:t>
            </a:r>
            <a:r>
              <a:rPr lang="fr-FR" sz="1400" dirty="0" smtClean="0">
                <a:solidFill>
                  <a:srgbClr val="002060"/>
                </a:solidFill>
              </a:rPr>
              <a:t>foncé.</a:t>
            </a:r>
          </a:p>
          <a:p>
            <a:r>
              <a:rPr lang="fr-FR" sz="1400" dirty="0" smtClean="0">
                <a:solidFill>
                  <a:srgbClr val="002060"/>
                </a:solidFill>
              </a:rPr>
              <a:t>Statut </a:t>
            </a:r>
            <a:r>
              <a:rPr lang="fr-FR" sz="1400" dirty="0">
                <a:solidFill>
                  <a:srgbClr val="002060"/>
                </a:solidFill>
              </a:rPr>
              <a:t>IUCN: </a:t>
            </a:r>
            <a:r>
              <a:rPr lang="fr-FR" sz="1400" b="1" dirty="0">
                <a:solidFill>
                  <a:srgbClr val="FF0000"/>
                </a:solidFill>
              </a:rPr>
              <a:t>Vulnérable A1cd+2cd (V. 2.3</a:t>
            </a:r>
            <a:r>
              <a:rPr lang="fr-FR" sz="1400" b="1" dirty="0" smtClean="0">
                <a:solidFill>
                  <a:srgbClr val="FF0000"/>
                </a:solidFill>
              </a:rPr>
              <a:t>). </a:t>
            </a:r>
            <a:r>
              <a:rPr lang="fr-FR" sz="1400" dirty="0" smtClean="0">
                <a:solidFill>
                  <a:srgbClr val="002060"/>
                </a:solidFill>
              </a:rPr>
              <a:t>Source : </a:t>
            </a:r>
            <a:r>
              <a:rPr lang="en-US" sz="1400" u="sng" dirty="0">
                <a:hlinkClick r:id="rId7"/>
              </a:rPr>
              <a:t>http://www.iucnredlist.org/details/33955/0</a:t>
            </a:r>
            <a:r>
              <a:rPr lang="en-US" sz="1400" dirty="0"/>
              <a:t> </a:t>
            </a:r>
            <a:endParaRPr lang="fr-FR" sz="1400" dirty="0" smtClean="0">
              <a:solidFill>
                <a:srgbClr val="002060"/>
              </a:solidFill>
            </a:endParaRPr>
          </a:p>
          <a:p>
            <a:r>
              <a:rPr lang="fr-FR" sz="1200" dirty="0" smtClean="0">
                <a:solidFill>
                  <a:srgbClr val="002060"/>
                </a:solidFill>
              </a:rPr>
              <a:t>Sources : a) </a:t>
            </a:r>
            <a:r>
              <a:rPr lang="fr-FR" sz="1200" dirty="0">
                <a:solidFill>
                  <a:srgbClr val="002060"/>
                </a:solidFill>
                <a:hlinkClick r:id="rId8"/>
              </a:rPr>
              <a:t>http://</a:t>
            </a:r>
            <a:r>
              <a:rPr lang="fr-FR" sz="1200" dirty="0" smtClean="0">
                <a:solidFill>
                  <a:srgbClr val="002060"/>
                </a:solidFill>
                <a:hlinkClick r:id="rId8"/>
              </a:rPr>
              <a:t>benjamin.lisan.free.fr/projetsreforestation/Fiche-presentation-Dalbergia-baronii.pdf</a:t>
            </a:r>
            <a:r>
              <a:rPr lang="fr-FR" sz="1200" dirty="0" smtClean="0">
                <a:solidFill>
                  <a:srgbClr val="002060"/>
                </a:solidFill>
              </a:rPr>
              <a:t>,  </a:t>
            </a:r>
          </a:p>
          <a:p>
            <a:r>
              <a:rPr lang="fr-FR" sz="1200" dirty="0" smtClean="0">
                <a:solidFill>
                  <a:srgbClr val="002060"/>
                </a:solidFill>
              </a:rPr>
              <a:t>b) </a:t>
            </a:r>
            <a:r>
              <a:rPr lang="fr-FR" sz="1200" i="1" dirty="0">
                <a:solidFill>
                  <a:srgbClr val="002060"/>
                </a:solidFill>
              </a:rPr>
              <a:t>Dalbergia </a:t>
            </a:r>
            <a:r>
              <a:rPr lang="fr-FR" sz="1200" i="1" dirty="0" err="1">
                <a:solidFill>
                  <a:srgbClr val="002060"/>
                </a:solidFill>
              </a:rPr>
              <a:t>baronii</a:t>
            </a:r>
            <a:r>
              <a:rPr lang="fr-FR" sz="1200" dirty="0">
                <a:solidFill>
                  <a:srgbClr val="002060"/>
                </a:solidFill>
              </a:rPr>
              <a:t> Baker</a:t>
            </a:r>
            <a:r>
              <a:rPr lang="fr-FR" sz="1200" dirty="0" smtClean="0">
                <a:solidFill>
                  <a:srgbClr val="002060"/>
                </a:solidFill>
              </a:rPr>
              <a:t>, </a:t>
            </a:r>
            <a:r>
              <a:rPr lang="fr-FR" sz="1200" dirty="0" err="1" smtClean="0">
                <a:solidFill>
                  <a:srgbClr val="002060"/>
                </a:solidFill>
              </a:rPr>
              <a:t>Prota</a:t>
            </a:r>
            <a:r>
              <a:rPr lang="fr-FR" sz="1200" dirty="0" smtClean="0">
                <a:solidFill>
                  <a:srgbClr val="002060"/>
                </a:solidFill>
              </a:rPr>
              <a:t> </a:t>
            </a:r>
            <a:r>
              <a:rPr lang="fr-FR" sz="1200" dirty="0" err="1" smtClean="0">
                <a:solidFill>
                  <a:srgbClr val="002060"/>
                </a:solidFill>
              </a:rPr>
              <a:t>database</a:t>
            </a:r>
            <a:r>
              <a:rPr lang="fr-FR" sz="1200" dirty="0">
                <a:solidFill>
                  <a:srgbClr val="002060"/>
                </a:solidFill>
              </a:rPr>
              <a:t>, </a:t>
            </a:r>
            <a:r>
              <a:rPr lang="fr-FR" sz="1200" dirty="0">
                <a:solidFill>
                  <a:srgbClr val="002060"/>
                </a:solidFill>
                <a:hlinkClick r:id="rId9"/>
              </a:rPr>
              <a:t>http://database.prota.org/dbtw-wpd/exec/dbtwpub.dll?AC=QBE_QUERY&amp;BU=http://</a:t>
            </a:r>
            <a:r>
              <a:rPr lang="fr-FR" sz="1200" dirty="0" smtClean="0">
                <a:solidFill>
                  <a:srgbClr val="002060"/>
                </a:solidFill>
                <a:hlinkClick r:id="rId9"/>
              </a:rPr>
              <a:t>database.prota.org/recherche.htm&amp;TN=PROTAB~1&amp;QB0=AND&amp;QF0=Species+Code&amp;QI0=Dalbergia+baronii&amp;RF=AfficherWeb</a:t>
            </a:r>
            <a:r>
              <a:rPr lang="fr-FR" sz="1200" dirty="0" smtClean="0">
                <a:solidFill>
                  <a:srgbClr val="002060"/>
                </a:solidFill>
              </a:rPr>
              <a:t> </a:t>
            </a:r>
          </a:p>
        </p:txBody>
      </p:sp>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94897" y="135266"/>
            <a:ext cx="1121659" cy="3617035"/>
          </a:xfrm>
          <a:prstGeom prst="rect">
            <a:avLst/>
          </a:prstGeom>
        </p:spPr>
      </p:pic>
      <p:sp>
        <p:nvSpPr>
          <p:cNvPr id="17" name="ZoneTexte 16"/>
          <p:cNvSpPr txBox="1"/>
          <p:nvPr/>
        </p:nvSpPr>
        <p:spPr>
          <a:xfrm>
            <a:off x="8274756" y="3748360"/>
            <a:ext cx="1596086" cy="861774"/>
          </a:xfrm>
          <a:prstGeom prst="rect">
            <a:avLst/>
          </a:prstGeom>
          <a:noFill/>
        </p:spPr>
        <p:txBody>
          <a:bodyPr wrap="square" rtlCol="0">
            <a:spAutoFit/>
          </a:bodyPr>
          <a:lstStyle/>
          <a:p>
            <a:pPr algn="ctr"/>
            <a:r>
              <a:rPr lang="fr-FR" sz="1000" dirty="0">
                <a:solidFill>
                  <a:srgbClr val="002060"/>
                </a:solidFill>
              </a:rPr>
              <a:t>Source : </a:t>
            </a:r>
            <a:r>
              <a:rPr lang="fr-FR" sz="1000" i="1" dirty="0">
                <a:solidFill>
                  <a:srgbClr val="002060"/>
                </a:solidFill>
              </a:rPr>
              <a:t>Fiches techniques pour promouvoir les plantations des arbres</a:t>
            </a:r>
            <a:r>
              <a:rPr lang="fr-FR" sz="1000" dirty="0">
                <a:solidFill>
                  <a:srgbClr val="002060"/>
                </a:solidFill>
              </a:rPr>
              <a:t>, Blaise Cooke et al. Voir </a:t>
            </a:r>
            <a:r>
              <a:rPr lang="fr-FR" sz="1000" b="1" dirty="0">
                <a:solidFill>
                  <a:srgbClr val="002060"/>
                </a:solidFill>
              </a:rPr>
              <a:t>Bibliographie</a:t>
            </a:r>
            <a:r>
              <a:rPr lang="fr-FR" sz="1000" dirty="0">
                <a:solidFill>
                  <a:srgbClr val="002060"/>
                </a:solidFill>
              </a:rPr>
              <a:t> </a:t>
            </a:r>
          </a:p>
        </p:txBody>
      </p:sp>
      <p:sp>
        <p:nvSpPr>
          <p:cNvPr id="18" name="ZoneTexte 17"/>
          <p:cNvSpPr txBox="1"/>
          <p:nvPr/>
        </p:nvSpPr>
        <p:spPr>
          <a:xfrm>
            <a:off x="8188253" y="4762577"/>
            <a:ext cx="1732100" cy="1600438"/>
          </a:xfrm>
          <a:prstGeom prst="rect">
            <a:avLst/>
          </a:prstGeom>
          <a:noFill/>
        </p:spPr>
        <p:txBody>
          <a:bodyPr wrap="square" rtlCol="0">
            <a:spAutoFit/>
          </a:bodyPr>
          <a:lstStyle/>
          <a:p>
            <a:pPr algn="just"/>
            <a:r>
              <a:rPr lang="fr-FR" sz="1400" dirty="0">
                <a:solidFill>
                  <a:srgbClr val="002060"/>
                </a:solidFill>
              </a:rPr>
              <a:t>Noms vernaculaires : </a:t>
            </a:r>
            <a:r>
              <a:rPr lang="fr-FR" sz="1400" dirty="0" err="1">
                <a:solidFill>
                  <a:srgbClr val="002060"/>
                </a:solidFill>
              </a:rPr>
              <a:t>Voamboana</a:t>
            </a:r>
            <a:r>
              <a:rPr lang="fr-FR" sz="1400" dirty="0">
                <a:solidFill>
                  <a:srgbClr val="002060"/>
                </a:solidFill>
              </a:rPr>
              <a:t>, </a:t>
            </a:r>
            <a:r>
              <a:rPr lang="fr-FR" sz="1400" dirty="0" err="1">
                <a:solidFill>
                  <a:srgbClr val="002060"/>
                </a:solidFill>
              </a:rPr>
              <a:t>Hazovola</a:t>
            </a:r>
            <a:r>
              <a:rPr lang="fr-FR" sz="1400" dirty="0">
                <a:solidFill>
                  <a:srgbClr val="002060"/>
                </a:solidFill>
              </a:rPr>
              <a:t>, palissandre brun, palissandre de Madagascar. En Français : Palissandre rouge des marais</a:t>
            </a:r>
            <a:r>
              <a:rPr lang="fr-FR" sz="1400" dirty="0" smtClean="0">
                <a:solidFill>
                  <a:srgbClr val="002060"/>
                </a:solidFill>
              </a:rPr>
              <a:t>.</a:t>
            </a:r>
            <a:endParaRPr lang="fr-FR" sz="1400" dirty="0">
              <a:solidFill>
                <a:srgbClr val="002060"/>
              </a:solidFill>
            </a:endParaRPr>
          </a:p>
        </p:txBody>
      </p:sp>
      <p:pic>
        <p:nvPicPr>
          <p:cNvPr id="2050" name="Picture 2" descr="image00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7969" y="933455"/>
            <a:ext cx="414281" cy="3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181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204486" y="6473447"/>
            <a:ext cx="2659655" cy="25457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99771" y="182759"/>
            <a:ext cx="414051" cy="255255"/>
          </a:xfrm>
        </p:spPr>
        <p:txBody>
          <a:bodyPr/>
          <a:lstStyle/>
          <a:p>
            <a:fld id="{814B13E8-1059-4FEE-952E-0153852B3488}" type="slidenum">
              <a:rPr lang="fr-FR" smtClean="0"/>
              <a:t>17</a:t>
            </a:fld>
            <a:endParaRPr lang="fr-FR"/>
          </a:p>
        </p:txBody>
      </p:sp>
      <p:pic>
        <p:nvPicPr>
          <p:cNvPr id="3074" name="Picture 2" descr="F02660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57" y="1597633"/>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21186" y="618464"/>
            <a:ext cx="7302129" cy="369332"/>
          </a:xfrm>
          <a:prstGeom prst="rect">
            <a:avLst/>
          </a:prstGeom>
        </p:spPr>
        <p:txBody>
          <a:bodyPr wrap="squar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7" name="ZoneTexte 6"/>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ZoneTexte 7"/>
          <p:cNvSpPr txBox="1"/>
          <p:nvPr/>
        </p:nvSpPr>
        <p:spPr>
          <a:xfrm>
            <a:off x="121186" y="1045288"/>
            <a:ext cx="6577069"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.4</a:t>
            </a:r>
            <a:r>
              <a:rPr lang="fr-FR" dirty="0">
                <a:solidFill>
                  <a:srgbClr val="002060"/>
                </a:solidFill>
              </a:rPr>
              <a:t>) </a:t>
            </a:r>
            <a:r>
              <a:rPr lang="fr-FR" b="1" i="1" dirty="0">
                <a:solidFill>
                  <a:srgbClr val="002060"/>
                </a:solidFill>
              </a:rPr>
              <a:t>Dalbergia </a:t>
            </a:r>
            <a:r>
              <a:rPr lang="fr-FR" b="1" i="1" dirty="0" err="1" smtClean="0">
                <a:solidFill>
                  <a:srgbClr val="002060"/>
                </a:solidFill>
              </a:rPr>
              <a:t>baronii</a:t>
            </a:r>
            <a:r>
              <a:rPr lang="fr-FR" b="1" i="1" dirty="0" smtClean="0">
                <a:solidFill>
                  <a:srgbClr val="002060"/>
                </a:solidFill>
              </a:rPr>
              <a:t> </a:t>
            </a:r>
            <a:r>
              <a:rPr lang="fr-FR" dirty="0" smtClean="0">
                <a:solidFill>
                  <a:srgbClr val="002060"/>
                </a:solidFill>
              </a:rPr>
              <a:t>Baker (suite)</a:t>
            </a:r>
            <a:endParaRPr lang="fr-FR" i="1" dirty="0">
              <a:solidFill>
                <a:srgbClr val="002060"/>
              </a:solidFill>
            </a:endParaRPr>
          </a:p>
        </p:txBody>
      </p:sp>
      <p:pic>
        <p:nvPicPr>
          <p:cNvPr id="9"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040" y="978046"/>
            <a:ext cx="414281" cy="3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77646" y="2740633"/>
            <a:ext cx="2247441" cy="461665"/>
          </a:xfrm>
          <a:prstGeom prst="rect">
            <a:avLst/>
          </a:prstGeom>
          <a:noFill/>
        </p:spPr>
        <p:txBody>
          <a:bodyPr wrap="square" rtlCol="0">
            <a:spAutoFit/>
          </a:bodyPr>
          <a:lstStyle/>
          <a:p>
            <a:pPr algn="ctr"/>
            <a:r>
              <a:rPr lang="fr-FR" sz="1200" dirty="0">
                <a:solidFill>
                  <a:srgbClr val="002060"/>
                </a:solidFill>
              </a:rPr>
              <a:t>Source : Plantes médicinales de Madagascar. Voir </a:t>
            </a:r>
            <a:r>
              <a:rPr lang="fr-FR" sz="1200" dirty="0" smtClean="0">
                <a:solidFill>
                  <a:srgbClr val="002060"/>
                </a:solidFill>
              </a:rPr>
              <a:t>bibliographie.</a:t>
            </a:r>
            <a:endParaRPr lang="fr-FR" sz="1200" dirty="0">
              <a:solidFill>
                <a:srgbClr val="002060"/>
              </a:solidFill>
            </a:endParaRPr>
          </a:p>
        </p:txBody>
      </p:sp>
      <p:pic>
        <p:nvPicPr>
          <p:cNvPr id="3075" name="Picture 3" descr="F0266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890" y="1608480"/>
            <a:ext cx="1428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p:cNvSpPr txBox="1"/>
          <p:nvPr/>
        </p:nvSpPr>
        <p:spPr>
          <a:xfrm>
            <a:off x="2484545" y="2809146"/>
            <a:ext cx="2247441" cy="461665"/>
          </a:xfrm>
          <a:prstGeom prst="rect">
            <a:avLst/>
          </a:prstGeom>
          <a:noFill/>
        </p:spPr>
        <p:txBody>
          <a:bodyPr wrap="square" rtlCol="0">
            <a:spAutoFit/>
          </a:bodyPr>
          <a:lstStyle/>
          <a:p>
            <a:pPr algn="ctr"/>
            <a:r>
              <a:rPr lang="fr-FR" sz="1200" dirty="0">
                <a:solidFill>
                  <a:srgbClr val="002060"/>
                </a:solidFill>
              </a:rPr>
              <a:t>Source : Plantes médicinales de Madagascar. Voir </a:t>
            </a:r>
            <a:r>
              <a:rPr lang="fr-FR" sz="1200" dirty="0" smtClean="0">
                <a:solidFill>
                  <a:srgbClr val="002060"/>
                </a:solidFill>
              </a:rPr>
              <a:t>bibliographie.</a:t>
            </a:r>
            <a:endParaRPr lang="fr-FR" sz="1200" dirty="0">
              <a:solidFill>
                <a:srgbClr val="002060"/>
              </a:solidFill>
            </a:endParaRPr>
          </a:p>
        </p:txBody>
      </p:sp>
      <p:pic>
        <p:nvPicPr>
          <p:cNvPr id="3076" name="Picture 4" descr="F026606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8923" y="1608480"/>
            <a:ext cx="1447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p:cNvSpPr txBox="1"/>
          <p:nvPr/>
        </p:nvSpPr>
        <p:spPr>
          <a:xfrm>
            <a:off x="4889102" y="2578313"/>
            <a:ext cx="2247441" cy="461665"/>
          </a:xfrm>
          <a:prstGeom prst="rect">
            <a:avLst/>
          </a:prstGeom>
          <a:noFill/>
        </p:spPr>
        <p:txBody>
          <a:bodyPr wrap="square" rtlCol="0">
            <a:spAutoFit/>
          </a:bodyPr>
          <a:lstStyle/>
          <a:p>
            <a:pPr algn="ctr"/>
            <a:r>
              <a:rPr lang="fr-FR" sz="1200" dirty="0">
                <a:solidFill>
                  <a:srgbClr val="002060"/>
                </a:solidFill>
              </a:rPr>
              <a:t>Source : Plantes médicinales de Madagascar. Voir </a:t>
            </a:r>
            <a:r>
              <a:rPr lang="fr-FR" sz="1200" dirty="0" smtClean="0">
                <a:solidFill>
                  <a:srgbClr val="002060"/>
                </a:solidFill>
              </a:rPr>
              <a:t>bibliographie.</a:t>
            </a:r>
            <a:endParaRPr lang="fr-FR" sz="1200" dirty="0">
              <a:solidFill>
                <a:srgbClr val="002060"/>
              </a:solidFill>
            </a:endParaRPr>
          </a:p>
        </p:txBody>
      </p:sp>
      <p:pic>
        <p:nvPicPr>
          <p:cNvPr id="3077" name="Picture 5" descr="dosDeGuita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78385" y="289074"/>
            <a:ext cx="1285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p:nvPr/>
        </p:nvSpPr>
        <p:spPr>
          <a:xfrm>
            <a:off x="10033567" y="2088264"/>
            <a:ext cx="1975509" cy="646331"/>
          </a:xfrm>
          <a:prstGeom prst="rect">
            <a:avLst/>
          </a:prstGeom>
          <a:noFill/>
        </p:spPr>
        <p:txBody>
          <a:bodyPr wrap="square" rtlCol="0">
            <a:spAutoFit/>
          </a:bodyPr>
          <a:lstStyle/>
          <a:p>
            <a:pPr algn="ctr"/>
            <a:r>
              <a:rPr lang="fr-FR" sz="1200" dirty="0">
                <a:solidFill>
                  <a:srgbClr val="002060"/>
                </a:solidFill>
              </a:rPr>
              <a:t>Dos de </a:t>
            </a:r>
            <a:r>
              <a:rPr lang="fr-FR" sz="1200" dirty="0" smtClean="0">
                <a:solidFill>
                  <a:srgbClr val="002060"/>
                </a:solidFill>
              </a:rPr>
              <a:t>guitare. Source</a:t>
            </a:r>
            <a:r>
              <a:rPr lang="fr-FR" sz="1200" dirty="0">
                <a:solidFill>
                  <a:srgbClr val="002060"/>
                </a:solidFill>
              </a:rPr>
              <a:t> : </a:t>
            </a:r>
            <a:r>
              <a:rPr lang="fr-FR" sz="1200" u="sng" dirty="0">
                <a:solidFill>
                  <a:srgbClr val="002060"/>
                </a:solidFill>
                <a:hlinkClick r:id="rId7"/>
              </a:rPr>
              <a:t>http://</a:t>
            </a:r>
            <a:r>
              <a:rPr lang="fr-FR" sz="1200" u="sng" dirty="0" smtClean="0">
                <a:solidFill>
                  <a:srgbClr val="002060"/>
                </a:solidFill>
                <a:hlinkClick r:id="rId7"/>
              </a:rPr>
              <a:t>hovisguitars.blogspot.fr/2010_12_01_archive.html</a:t>
            </a:r>
            <a:endParaRPr lang="fr-FR" sz="1200" dirty="0">
              <a:solidFill>
                <a:srgbClr val="002060"/>
              </a:solidFill>
            </a:endParaRPr>
          </a:p>
        </p:txBody>
      </p:sp>
      <p:pic>
        <p:nvPicPr>
          <p:cNvPr id="3078" name="Picture 6" descr="image0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771" y="3427258"/>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5884" y="4848090"/>
            <a:ext cx="1727947" cy="646331"/>
          </a:xfrm>
          <a:prstGeom prst="rect">
            <a:avLst/>
          </a:prstGeom>
        </p:spPr>
        <p:txBody>
          <a:bodyPr wrap="square">
            <a:spAutoFit/>
          </a:bodyPr>
          <a:lstStyle/>
          <a:p>
            <a:pPr algn="ctr"/>
            <a:r>
              <a:rPr lang="fr-FR" sz="12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Bois de guitare. </a:t>
            </a:r>
            <a:r>
              <a:rPr lang="fr-FR" sz="1200" dirty="0">
                <a:solidFill>
                  <a:srgbClr val="984806"/>
                </a:solidFill>
                <a:latin typeface="Calibri" panose="020F0502020204030204" pitchFamily="34" charset="0"/>
                <a:ea typeface="Calibri" panose="020F0502020204030204" pitchFamily="34" charset="0"/>
                <a:cs typeface="Times New Roman" panose="02020603050405020304" pitchFamily="18" charset="0"/>
              </a:rPr>
              <a:t>Source : </a:t>
            </a:r>
            <a:r>
              <a:rPr lang="fr-FR" sz="1200" u="sng" dirty="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9"/>
              </a:rPr>
              <a:t>http://www.coleyguitars.co.uk/materials.html</a:t>
            </a:r>
            <a:endParaRPr lang="fr-FR" sz="1200" dirty="0"/>
          </a:p>
        </p:txBody>
      </p:sp>
      <p:pic>
        <p:nvPicPr>
          <p:cNvPr id="3079" name="Picture 7" descr="image0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8140" y="3460595"/>
            <a:ext cx="20002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797664" y="4848089"/>
            <a:ext cx="3687548" cy="646331"/>
          </a:xfrm>
          <a:prstGeom prst="rect">
            <a:avLst/>
          </a:prstGeom>
        </p:spPr>
        <p:txBody>
          <a:bodyPr wrap="square">
            <a:spAutoFit/>
          </a:bodyPr>
          <a:lstStyle/>
          <a:p>
            <a:pPr algn="ctr"/>
            <a:r>
              <a:rPr lang="en-US" sz="12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Parquet. Source</a:t>
            </a:r>
            <a:r>
              <a:rPr lang="en-US" sz="1200" dirty="0">
                <a:solidFill>
                  <a:srgbClr val="984806"/>
                </a:solidFill>
                <a:latin typeface="Calibri" panose="020F0502020204030204" pitchFamily="34" charset="0"/>
                <a:ea typeface="Calibri" panose="020F0502020204030204" pitchFamily="34" charset="0"/>
                <a:cs typeface="Times New Roman" panose="02020603050405020304" pitchFamily="18" charset="0"/>
              </a:rPr>
              <a:t>:  Rosewood Madagascar, </a:t>
            </a:r>
            <a:r>
              <a:rPr lang="en-US" sz="1200" i="1" dirty="0" err="1">
                <a:solidFill>
                  <a:srgbClr val="984806"/>
                </a:solidFill>
                <a:latin typeface="Calibri" panose="020F0502020204030204" pitchFamily="34" charset="0"/>
                <a:ea typeface="Calibri" panose="020F0502020204030204" pitchFamily="34" charset="0"/>
                <a:cs typeface="Times New Roman" panose="02020603050405020304" pitchFamily="18" charset="0"/>
              </a:rPr>
              <a:t>Dalbergia</a:t>
            </a:r>
            <a:r>
              <a:rPr lang="en-US" sz="1200" i="1" dirty="0">
                <a:solidFill>
                  <a:srgbClr val="984806"/>
                </a:solidFill>
                <a:latin typeface="Calibri" panose="020F0502020204030204" pitchFamily="34" charset="0"/>
                <a:ea typeface="Calibri" panose="020F0502020204030204" pitchFamily="34" charset="0"/>
                <a:cs typeface="Times New Roman" panose="02020603050405020304" pitchFamily="18" charset="0"/>
              </a:rPr>
              <a:t> spp.,</a:t>
            </a:r>
            <a:r>
              <a:rPr lang="en-US" sz="1200" dirty="0">
                <a:solidFill>
                  <a:srgbClr val="984806"/>
                </a:solidFill>
                <a:latin typeface="Calibri" panose="020F0502020204030204" pitchFamily="34" charset="0"/>
                <a:ea typeface="Calibri" panose="020F0502020204030204" pitchFamily="34" charset="0"/>
                <a:cs typeface="Times New Roman" panose="02020603050405020304" pitchFamily="18" charset="0"/>
              </a:rPr>
              <a:t> </a:t>
            </a:r>
            <a:r>
              <a:rPr lang="en-US" sz="1200" u="sng" dirty="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11"/>
              </a:rPr>
              <a:t>http://www.hobbithouseinc.com/personal/woodpics/rosewood,%</a:t>
            </a:r>
            <a:r>
              <a:rPr lang="en-US" sz="1200" u="sng"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11"/>
              </a:rPr>
              <a:t>20madagascar.htm</a:t>
            </a:r>
            <a:r>
              <a:rPr lang="en-US" sz="12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 </a:t>
            </a:r>
            <a:endParaRPr lang="fr-FR" sz="1200" dirty="0"/>
          </a:p>
        </p:txBody>
      </p:sp>
      <p:pic>
        <p:nvPicPr>
          <p:cNvPr id="3080" name="Picture 8" descr="dalbergia_baronii-"/>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23315" y="1238362"/>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7289575" y="2438512"/>
            <a:ext cx="2300809" cy="646331"/>
          </a:xfrm>
          <a:prstGeom prst="rect">
            <a:avLst/>
          </a:prstGeom>
        </p:spPr>
        <p:txBody>
          <a:bodyPr wrap="square">
            <a:spAutoFit/>
          </a:bodyPr>
          <a:lstStyle/>
          <a:p>
            <a:pPr algn="ctr"/>
            <a:r>
              <a:rPr lang="fr-FR" sz="1200" dirty="0">
                <a:solidFill>
                  <a:srgbClr val="984806"/>
                </a:solidFill>
                <a:latin typeface="Calibri" panose="020F0502020204030204" pitchFamily="34" charset="0"/>
                <a:ea typeface="Calibri" panose="020F0502020204030204" pitchFamily="34" charset="0"/>
                <a:cs typeface="Times New Roman" panose="02020603050405020304" pitchFamily="18" charset="0"/>
              </a:rPr>
              <a:t>Jeune </a:t>
            </a:r>
            <a:r>
              <a:rPr lang="fr-FR" sz="12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plant. Source</a:t>
            </a:r>
            <a:r>
              <a:rPr lang="fr-FR" sz="1200" dirty="0">
                <a:solidFill>
                  <a:srgbClr val="984806"/>
                </a:solidFill>
                <a:latin typeface="Calibri" panose="020F0502020204030204" pitchFamily="34" charset="0"/>
                <a:ea typeface="Calibri" panose="020F0502020204030204" pitchFamily="34" charset="0"/>
                <a:cs typeface="Times New Roman" panose="02020603050405020304" pitchFamily="18" charset="0"/>
              </a:rPr>
              <a:t> : </a:t>
            </a:r>
            <a:r>
              <a:rPr lang="fr-FR" sz="1200" u="sng" dirty="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13"/>
              </a:rPr>
              <a:t>http://</a:t>
            </a:r>
            <a:r>
              <a:rPr lang="fr-FR" sz="1200" u="sng"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13"/>
              </a:rPr>
              <a:t>www.favini.com/madagascar/en/the_programme.html</a:t>
            </a:r>
            <a:endParaRPr lang="fr-FR" sz="1200" dirty="0"/>
          </a:p>
        </p:txBody>
      </p:sp>
      <p:pic>
        <p:nvPicPr>
          <p:cNvPr id="3081" name="Picture 9" descr="image0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02151" y="3229966"/>
            <a:ext cx="23622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8692308" y="6353600"/>
            <a:ext cx="3546275" cy="461665"/>
          </a:xfrm>
          <a:prstGeom prst="rect">
            <a:avLst/>
          </a:prstGeom>
        </p:spPr>
        <p:txBody>
          <a:bodyPr wrap="square">
            <a:spAutoFit/>
          </a:bodyPr>
          <a:lstStyle/>
          <a:p>
            <a:pPr algn="ctr"/>
            <a:r>
              <a:rPr lang="fr-FR" sz="1200" dirty="0">
                <a:solidFill>
                  <a:srgbClr val="984806"/>
                </a:solidFill>
                <a:ea typeface="Calibri" panose="020F0502020204030204" pitchFamily="34" charset="0"/>
              </a:rPr>
              <a:t>Source :</a:t>
            </a:r>
            <a:r>
              <a:rPr lang="fr-FR" sz="1200" dirty="0">
                <a:ea typeface="Calibri" panose="020F0502020204030204" pitchFamily="34" charset="0"/>
              </a:rPr>
              <a:t> </a:t>
            </a:r>
            <a:r>
              <a:rPr lang="fr-FR" sz="1200" u="sng" dirty="0">
                <a:solidFill>
                  <a:srgbClr val="0000FF"/>
                </a:solidFill>
                <a:ea typeface="Calibri" panose="020F0502020204030204" pitchFamily="34" charset="0"/>
                <a:hlinkClick r:id="rId15"/>
              </a:rPr>
              <a:t>http://www.bee-paysage.fr/biblioplantes-fiche-plante.php?nomtaxon=Dalbergia%20baronii</a:t>
            </a:r>
            <a:endParaRPr lang="fr-FR" sz="1200" dirty="0"/>
          </a:p>
        </p:txBody>
      </p:sp>
      <p:pic>
        <p:nvPicPr>
          <p:cNvPr id="3082" name="Picture 10" descr="Arbr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1884" y="3460595"/>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p:cNvSpPr txBox="1"/>
          <p:nvPr/>
        </p:nvSpPr>
        <p:spPr>
          <a:xfrm>
            <a:off x="6666581" y="4848089"/>
            <a:ext cx="2489812" cy="461665"/>
          </a:xfrm>
          <a:prstGeom prst="rect">
            <a:avLst/>
          </a:prstGeom>
          <a:noFill/>
        </p:spPr>
        <p:txBody>
          <a:bodyPr wrap="square" rtlCol="0">
            <a:spAutoFit/>
          </a:bodyPr>
          <a:lstStyle/>
          <a:p>
            <a:pPr algn="ctr"/>
            <a:r>
              <a:rPr lang="fr-FR" sz="1200" dirty="0">
                <a:solidFill>
                  <a:srgbClr val="002060"/>
                </a:solidFill>
              </a:rPr>
              <a:t>Source :</a:t>
            </a:r>
            <a:r>
              <a:rPr lang="fr-FR" sz="1200" u="sng" dirty="0">
                <a:solidFill>
                  <a:srgbClr val="002060"/>
                </a:solidFill>
                <a:hlinkClick r:id="rId17"/>
              </a:rPr>
              <a:t>http://www.fragrantica.de/Duftnoten/Texas-Rosenholz-38.html</a:t>
            </a:r>
            <a:endParaRPr lang="fr-FR" sz="1200" dirty="0">
              <a:solidFill>
                <a:srgbClr val="002060"/>
              </a:solidFill>
            </a:endParaRPr>
          </a:p>
        </p:txBody>
      </p:sp>
    </p:spTree>
    <p:extLst>
      <p:ext uri="{BB962C8B-B14F-4D97-AF65-F5344CB8AC3E}">
        <p14:creationId xmlns:p14="http://schemas.microsoft.com/office/powerpoint/2010/main" val="340336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806763" y="6581870"/>
            <a:ext cx="2974818" cy="20298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29540" y="135702"/>
            <a:ext cx="480588" cy="221087"/>
          </a:xfrm>
        </p:spPr>
        <p:txBody>
          <a:bodyPr/>
          <a:lstStyle/>
          <a:p>
            <a:fld id="{814B13E8-1059-4FEE-952E-0153852B3488}" type="slidenum">
              <a:rPr lang="fr-FR" smtClean="0"/>
              <a:t>18</a:t>
            </a:fld>
            <a:endParaRPr lang="fr-FR" dirty="0"/>
          </a:p>
        </p:txBody>
      </p:sp>
      <p:sp>
        <p:nvSpPr>
          <p:cNvPr id="4" name="Rectangle 3"/>
          <p:cNvSpPr/>
          <p:nvPr/>
        </p:nvSpPr>
        <p:spPr>
          <a:xfrm>
            <a:off x="129540" y="576994"/>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29540" y="1062402"/>
            <a:ext cx="6491596"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.5) </a:t>
            </a:r>
            <a:r>
              <a:rPr lang="fr-FR" i="1" dirty="0">
                <a:solidFill>
                  <a:srgbClr val="002060"/>
                </a:solidFill>
              </a:rPr>
              <a:t>Dalbergia </a:t>
            </a:r>
            <a:r>
              <a:rPr lang="fr-FR" i="1" dirty="0" err="1" smtClean="0">
                <a:solidFill>
                  <a:srgbClr val="002060"/>
                </a:solidFill>
              </a:rPr>
              <a:t>chapelieri</a:t>
            </a:r>
            <a:r>
              <a:rPr lang="fr-FR" i="1" dirty="0" smtClean="0">
                <a:solidFill>
                  <a:srgbClr val="002060"/>
                </a:solidFill>
              </a:rPr>
              <a:t> </a:t>
            </a:r>
            <a:r>
              <a:rPr lang="fr-FR" dirty="0" err="1">
                <a:solidFill>
                  <a:srgbClr val="002060"/>
                </a:solidFill>
              </a:rPr>
              <a:t>Baill</a:t>
            </a:r>
            <a:r>
              <a:rPr lang="fr-FR" dirty="0">
                <a:solidFill>
                  <a:srgbClr val="002060"/>
                </a:solidFill>
              </a:rPr>
              <a:t>.</a:t>
            </a:r>
            <a:endParaRPr lang="fr-FR" i="1" dirty="0">
              <a:solidFill>
                <a:srgbClr val="002060"/>
              </a:solidFill>
            </a:endParaRPr>
          </a:p>
        </p:txBody>
      </p:sp>
      <p:sp>
        <p:nvSpPr>
          <p:cNvPr id="7" name="Rectangle 6"/>
          <p:cNvSpPr/>
          <p:nvPr/>
        </p:nvSpPr>
        <p:spPr>
          <a:xfrm>
            <a:off x="129540" y="1431737"/>
            <a:ext cx="9041620" cy="5447645"/>
          </a:xfrm>
          <a:prstGeom prst="rect">
            <a:avLst/>
          </a:prstGeom>
        </p:spPr>
        <p:txBody>
          <a:bodyPr wrap="square">
            <a:spAutoFit/>
          </a:bodyPr>
          <a:lstStyle/>
          <a:p>
            <a:pPr algn="just"/>
            <a:r>
              <a:rPr lang="fr-FR" i="1" dirty="0">
                <a:solidFill>
                  <a:srgbClr val="002060"/>
                </a:solidFill>
              </a:rPr>
              <a:t>D. </a:t>
            </a:r>
            <a:r>
              <a:rPr lang="fr-FR" i="1" dirty="0" err="1">
                <a:solidFill>
                  <a:srgbClr val="002060"/>
                </a:solidFill>
              </a:rPr>
              <a:t>chapelieri</a:t>
            </a:r>
            <a:r>
              <a:rPr lang="fr-FR" i="1" dirty="0">
                <a:solidFill>
                  <a:srgbClr val="002060"/>
                </a:solidFill>
              </a:rPr>
              <a:t> </a:t>
            </a:r>
            <a:r>
              <a:rPr lang="fr-FR" dirty="0">
                <a:solidFill>
                  <a:srgbClr val="002060"/>
                </a:solidFill>
              </a:rPr>
              <a:t>est un arbuste à feuilles caduques ou petit arbre jusqu'à 15 m de haut qui se </a:t>
            </a:r>
            <a:r>
              <a:rPr lang="fr-FR" dirty="0" smtClean="0">
                <a:solidFill>
                  <a:srgbClr val="002060"/>
                </a:solidFill>
              </a:rPr>
              <a:t>reproduit </a:t>
            </a:r>
            <a:r>
              <a:rPr lang="fr-FR" dirty="0">
                <a:solidFill>
                  <a:srgbClr val="002060"/>
                </a:solidFill>
              </a:rPr>
              <a:t>dans les forêts humides à feuilles persistantes, </a:t>
            </a:r>
            <a:r>
              <a:rPr lang="fr-FR" dirty="0" smtClean="0">
                <a:solidFill>
                  <a:srgbClr val="002060"/>
                </a:solidFill>
              </a:rPr>
              <a:t>les forêts littorales, </a:t>
            </a:r>
            <a:r>
              <a:rPr lang="fr-FR" dirty="0">
                <a:solidFill>
                  <a:srgbClr val="002060"/>
                </a:solidFill>
              </a:rPr>
              <a:t>sur le sol latéritique ou sablonneux. Il peut être trouvé dans les vallées humides ainsi que sur </a:t>
            </a:r>
            <a:r>
              <a:rPr lang="fr-FR" dirty="0" smtClean="0">
                <a:solidFill>
                  <a:srgbClr val="002060"/>
                </a:solidFill>
              </a:rPr>
              <a:t>les crêtes sèches </a:t>
            </a:r>
            <a:r>
              <a:rPr lang="fr-FR" dirty="0">
                <a:solidFill>
                  <a:srgbClr val="002060"/>
                </a:solidFill>
              </a:rPr>
              <a:t>et même peut survivre comme un arbuste après la production de rejets dans </a:t>
            </a:r>
            <a:r>
              <a:rPr lang="fr-FR" dirty="0" smtClean="0">
                <a:solidFill>
                  <a:srgbClr val="002060"/>
                </a:solidFill>
              </a:rPr>
              <a:t>une végétation </a:t>
            </a:r>
            <a:r>
              <a:rPr lang="fr-FR" dirty="0">
                <a:solidFill>
                  <a:srgbClr val="002060"/>
                </a:solidFill>
              </a:rPr>
              <a:t>secondaire. </a:t>
            </a:r>
            <a:r>
              <a:rPr lang="fr-FR" i="1" dirty="0">
                <a:solidFill>
                  <a:srgbClr val="002060"/>
                </a:solidFill>
              </a:rPr>
              <a:t>Dalbergia </a:t>
            </a:r>
            <a:r>
              <a:rPr lang="fr-FR" i="1" dirty="0" err="1">
                <a:solidFill>
                  <a:srgbClr val="002060"/>
                </a:solidFill>
              </a:rPr>
              <a:t>chapelieri</a:t>
            </a:r>
            <a:r>
              <a:rPr lang="fr-FR" i="1" dirty="0">
                <a:solidFill>
                  <a:srgbClr val="002060"/>
                </a:solidFill>
              </a:rPr>
              <a:t> </a:t>
            </a:r>
            <a:r>
              <a:rPr lang="fr-FR" dirty="0">
                <a:solidFill>
                  <a:srgbClr val="002060"/>
                </a:solidFill>
              </a:rPr>
              <a:t>est endémique </a:t>
            </a:r>
            <a:r>
              <a:rPr lang="fr-FR" dirty="0" smtClean="0">
                <a:solidFill>
                  <a:srgbClr val="002060"/>
                </a:solidFill>
              </a:rPr>
              <a:t>de l’Est de </a:t>
            </a:r>
            <a:r>
              <a:rPr lang="fr-FR" dirty="0">
                <a:solidFill>
                  <a:srgbClr val="002060"/>
                </a:solidFill>
              </a:rPr>
              <a:t>Madagascar où il </a:t>
            </a:r>
            <a:r>
              <a:rPr lang="fr-FR" dirty="0" smtClean="0">
                <a:solidFill>
                  <a:srgbClr val="002060"/>
                </a:solidFill>
              </a:rPr>
              <a:t>a été trouvé dans </a:t>
            </a:r>
            <a:r>
              <a:rPr lang="fr-FR" dirty="0">
                <a:solidFill>
                  <a:srgbClr val="002060"/>
                </a:solidFill>
              </a:rPr>
              <a:t>la région de </a:t>
            </a:r>
            <a:r>
              <a:rPr lang="fr-FR" dirty="0" err="1" smtClean="0">
                <a:solidFill>
                  <a:srgbClr val="002060"/>
                </a:solidFill>
              </a:rPr>
              <a:t>Maroantsetra</a:t>
            </a:r>
            <a:r>
              <a:rPr lang="fr-FR" dirty="0" smtClean="0">
                <a:solidFill>
                  <a:srgbClr val="002060"/>
                </a:solidFill>
              </a:rPr>
              <a:t>, </a:t>
            </a:r>
            <a:r>
              <a:rPr lang="fr-FR" dirty="0">
                <a:solidFill>
                  <a:srgbClr val="002060"/>
                </a:solidFill>
              </a:rPr>
              <a:t>de la Baie d '</a:t>
            </a:r>
            <a:r>
              <a:rPr lang="fr-FR" dirty="0" err="1">
                <a:solidFill>
                  <a:srgbClr val="002060"/>
                </a:solidFill>
              </a:rPr>
              <a:t>Antongil</a:t>
            </a:r>
            <a:r>
              <a:rPr lang="fr-FR" dirty="0">
                <a:solidFill>
                  <a:srgbClr val="002060"/>
                </a:solidFill>
              </a:rPr>
              <a:t> au nord de </a:t>
            </a:r>
            <a:r>
              <a:rPr lang="fr-FR" dirty="0" err="1">
                <a:solidFill>
                  <a:srgbClr val="002060"/>
                </a:solidFill>
              </a:rPr>
              <a:t>Taolanaro</a:t>
            </a:r>
            <a:r>
              <a:rPr lang="fr-FR" dirty="0">
                <a:solidFill>
                  <a:srgbClr val="002060"/>
                </a:solidFill>
              </a:rPr>
              <a:t> (Fort Dauphin) (</a:t>
            </a:r>
            <a:r>
              <a:rPr lang="fr-FR" dirty="0" smtClean="0">
                <a:solidFill>
                  <a:srgbClr val="002060"/>
                </a:solidFill>
              </a:rPr>
              <a:t>provinces  de Fianarantsoa</a:t>
            </a:r>
            <a:r>
              <a:rPr lang="fr-FR" dirty="0">
                <a:solidFill>
                  <a:srgbClr val="002060"/>
                </a:solidFill>
              </a:rPr>
              <a:t>, </a:t>
            </a:r>
            <a:r>
              <a:rPr lang="fr-FR" dirty="0" smtClean="0">
                <a:solidFill>
                  <a:srgbClr val="002060"/>
                </a:solidFill>
              </a:rPr>
              <a:t>Toamasina (Tamatave) </a:t>
            </a:r>
            <a:r>
              <a:rPr lang="fr-FR" dirty="0">
                <a:solidFill>
                  <a:srgbClr val="002060"/>
                </a:solidFill>
              </a:rPr>
              <a:t>et </a:t>
            </a:r>
            <a:r>
              <a:rPr lang="fr-FR" dirty="0" smtClean="0">
                <a:solidFill>
                  <a:srgbClr val="002060"/>
                </a:solidFill>
              </a:rPr>
              <a:t>Toliara (Tuléar)). </a:t>
            </a:r>
            <a:r>
              <a:rPr lang="fr-FR" u="sng" dirty="0" smtClean="0">
                <a:solidFill>
                  <a:srgbClr val="002060"/>
                </a:solidFill>
              </a:rPr>
              <a:t>Noms </a:t>
            </a:r>
            <a:r>
              <a:rPr lang="fr-FR" u="sng" dirty="0">
                <a:solidFill>
                  <a:srgbClr val="002060"/>
                </a:solidFill>
              </a:rPr>
              <a:t>vernaculaires</a:t>
            </a:r>
            <a:r>
              <a:rPr lang="fr-FR" dirty="0">
                <a:solidFill>
                  <a:srgbClr val="002060"/>
                </a:solidFill>
              </a:rPr>
              <a:t> : </a:t>
            </a:r>
            <a:r>
              <a:rPr lang="fr-FR" dirty="0" err="1">
                <a:solidFill>
                  <a:srgbClr val="002060"/>
                </a:solidFill>
              </a:rPr>
              <a:t>Hazovola</a:t>
            </a:r>
            <a:r>
              <a:rPr lang="fr-FR" dirty="0">
                <a:solidFill>
                  <a:srgbClr val="002060"/>
                </a:solidFill>
              </a:rPr>
              <a:t> a Grandes..., </a:t>
            </a:r>
            <a:r>
              <a:rPr lang="fr-FR" dirty="0" err="1">
                <a:solidFill>
                  <a:srgbClr val="002060"/>
                </a:solidFill>
              </a:rPr>
              <a:t>Hazovola</a:t>
            </a:r>
            <a:r>
              <a:rPr lang="fr-FR" dirty="0">
                <a:solidFill>
                  <a:srgbClr val="002060"/>
                </a:solidFill>
              </a:rPr>
              <a:t> </a:t>
            </a:r>
            <a:r>
              <a:rPr lang="fr-FR" dirty="0" err="1">
                <a:solidFill>
                  <a:srgbClr val="002060"/>
                </a:solidFill>
              </a:rPr>
              <a:t>Fotsy</a:t>
            </a:r>
            <a:r>
              <a:rPr lang="fr-FR" dirty="0">
                <a:solidFill>
                  <a:srgbClr val="002060"/>
                </a:solidFill>
              </a:rPr>
              <a:t> , </a:t>
            </a:r>
            <a:r>
              <a:rPr lang="fr-FR" dirty="0" err="1">
                <a:solidFill>
                  <a:srgbClr val="002060"/>
                </a:solidFill>
              </a:rPr>
              <a:t>Hazovola</a:t>
            </a:r>
            <a:r>
              <a:rPr lang="fr-FR" dirty="0">
                <a:solidFill>
                  <a:srgbClr val="002060"/>
                </a:solidFill>
              </a:rPr>
              <a:t> </a:t>
            </a:r>
            <a:r>
              <a:rPr lang="fr-FR" dirty="0" err="1">
                <a:solidFill>
                  <a:srgbClr val="002060"/>
                </a:solidFill>
              </a:rPr>
              <a:t>Mainty</a:t>
            </a:r>
            <a:r>
              <a:rPr lang="fr-FR" dirty="0">
                <a:solidFill>
                  <a:srgbClr val="002060"/>
                </a:solidFill>
              </a:rPr>
              <a:t> , </a:t>
            </a:r>
            <a:r>
              <a:rPr lang="fr-FR" dirty="0" err="1">
                <a:solidFill>
                  <a:srgbClr val="002060"/>
                </a:solidFill>
              </a:rPr>
              <a:t>Hitsika</a:t>
            </a:r>
            <a:r>
              <a:rPr lang="fr-FR" dirty="0">
                <a:solidFill>
                  <a:srgbClr val="002060"/>
                </a:solidFill>
              </a:rPr>
              <a:t> , </a:t>
            </a:r>
            <a:r>
              <a:rPr lang="fr-FR" dirty="0" err="1">
                <a:solidFill>
                  <a:srgbClr val="002060"/>
                </a:solidFill>
              </a:rPr>
              <a:t>Manary</a:t>
            </a:r>
            <a:r>
              <a:rPr lang="fr-FR" dirty="0">
                <a:solidFill>
                  <a:srgbClr val="002060"/>
                </a:solidFill>
              </a:rPr>
              <a:t> Be , </a:t>
            </a:r>
            <a:r>
              <a:rPr lang="fr-FR" dirty="0" err="1">
                <a:solidFill>
                  <a:srgbClr val="002060"/>
                </a:solidFill>
              </a:rPr>
              <a:t>Manary</a:t>
            </a:r>
            <a:r>
              <a:rPr lang="fr-FR" dirty="0">
                <a:solidFill>
                  <a:srgbClr val="002060"/>
                </a:solidFill>
              </a:rPr>
              <a:t> </a:t>
            </a:r>
            <a:r>
              <a:rPr lang="fr-FR" dirty="0" err="1">
                <a:solidFill>
                  <a:srgbClr val="002060"/>
                </a:solidFill>
              </a:rPr>
              <a:t>Toloho</a:t>
            </a:r>
            <a:r>
              <a:rPr lang="fr-FR" dirty="0">
                <a:solidFill>
                  <a:srgbClr val="002060"/>
                </a:solidFill>
              </a:rPr>
              <a:t> , </a:t>
            </a:r>
            <a:r>
              <a:rPr lang="fr-FR" dirty="0" err="1">
                <a:solidFill>
                  <a:srgbClr val="002060"/>
                </a:solidFill>
              </a:rPr>
              <a:t>Sovodrano</a:t>
            </a:r>
            <a:r>
              <a:rPr lang="fr-FR" dirty="0">
                <a:solidFill>
                  <a:srgbClr val="002060"/>
                </a:solidFill>
              </a:rPr>
              <a:t> , </a:t>
            </a:r>
            <a:r>
              <a:rPr lang="fr-FR" dirty="0" err="1">
                <a:solidFill>
                  <a:srgbClr val="002060"/>
                </a:solidFill>
              </a:rPr>
              <a:t>Sovoka</a:t>
            </a:r>
            <a:r>
              <a:rPr lang="fr-FR" dirty="0">
                <a:solidFill>
                  <a:srgbClr val="002060"/>
                </a:solidFill>
              </a:rPr>
              <a:t> , </a:t>
            </a:r>
            <a:r>
              <a:rPr lang="fr-FR" dirty="0" err="1">
                <a:solidFill>
                  <a:srgbClr val="002060"/>
                </a:solidFill>
              </a:rPr>
              <a:t>Voambona</a:t>
            </a:r>
            <a:r>
              <a:rPr lang="fr-FR" dirty="0">
                <a:solidFill>
                  <a:srgbClr val="002060"/>
                </a:solidFill>
              </a:rPr>
              <a:t> , </a:t>
            </a:r>
            <a:r>
              <a:rPr lang="fr-FR" dirty="0" err="1">
                <a:solidFill>
                  <a:srgbClr val="002060"/>
                </a:solidFill>
              </a:rPr>
              <a:t>Voambona</a:t>
            </a:r>
            <a:r>
              <a:rPr lang="fr-FR" dirty="0">
                <a:solidFill>
                  <a:srgbClr val="002060"/>
                </a:solidFill>
              </a:rPr>
              <a:t> </a:t>
            </a:r>
            <a:r>
              <a:rPr lang="fr-FR" dirty="0" err="1" smtClean="0">
                <a:solidFill>
                  <a:srgbClr val="002060"/>
                </a:solidFill>
              </a:rPr>
              <a:t>Beravina</a:t>
            </a:r>
            <a:endParaRPr lang="fr-FR" dirty="0" smtClean="0">
              <a:solidFill>
                <a:srgbClr val="002060"/>
              </a:solidFill>
            </a:endParaRPr>
          </a:p>
          <a:p>
            <a:pPr algn="just"/>
            <a:r>
              <a:rPr lang="fr-FR" sz="1400" dirty="0" smtClean="0">
                <a:solidFill>
                  <a:srgbClr val="002060"/>
                </a:solidFill>
              </a:rPr>
              <a:t>Statut IUCN : </a:t>
            </a:r>
            <a:r>
              <a:rPr lang="fr-FR" sz="1400" dirty="0">
                <a:solidFill>
                  <a:srgbClr val="FF0000"/>
                </a:solidFill>
              </a:rPr>
              <a:t>Near </a:t>
            </a:r>
            <a:r>
              <a:rPr lang="fr-FR" sz="1400" dirty="0" err="1">
                <a:solidFill>
                  <a:srgbClr val="FF0000"/>
                </a:solidFill>
              </a:rPr>
              <a:t>Threatened</a:t>
            </a:r>
            <a:r>
              <a:rPr lang="fr-FR" sz="1400" dirty="0"/>
              <a:t> </a:t>
            </a:r>
            <a:r>
              <a:rPr lang="fr-FR" sz="1400" dirty="0">
                <a:hlinkClick r:id="rId2"/>
              </a:rPr>
              <a:t>ver </a:t>
            </a:r>
            <a:r>
              <a:rPr lang="fr-FR" sz="1400" dirty="0" smtClean="0">
                <a:hlinkClick r:id="rId2"/>
              </a:rPr>
              <a:t>3.1</a:t>
            </a:r>
            <a:r>
              <a:rPr lang="fr-FR" sz="1400" dirty="0">
                <a:solidFill>
                  <a:srgbClr val="002060"/>
                </a:solidFill>
              </a:rPr>
              <a:t>, 2012 (</a:t>
            </a:r>
            <a:r>
              <a:rPr lang="fr-FR" sz="1400" dirty="0">
                <a:solidFill>
                  <a:srgbClr val="FF0000"/>
                </a:solidFill>
              </a:rPr>
              <a:t>Vulnérable</a:t>
            </a:r>
            <a:r>
              <a:rPr lang="fr-FR" sz="1400" dirty="0">
                <a:solidFill>
                  <a:srgbClr val="002060"/>
                </a:solidFill>
              </a:rPr>
              <a:t> (A1cd + 2CD</a:t>
            </a:r>
            <a:r>
              <a:rPr lang="fr-FR" sz="1400" dirty="0" smtClean="0">
                <a:solidFill>
                  <a:srgbClr val="002060"/>
                </a:solidFill>
              </a:rPr>
              <a:t>), 2010), </a:t>
            </a:r>
            <a:r>
              <a:rPr lang="fr-FR" sz="1400" dirty="0">
                <a:hlinkClick r:id="rId3"/>
              </a:rPr>
              <a:t>http://</a:t>
            </a:r>
            <a:r>
              <a:rPr lang="fr-FR" sz="1400" dirty="0" smtClean="0">
                <a:hlinkClick r:id="rId3"/>
              </a:rPr>
              <a:t>www.iucnredlist.org/details/38189/0</a:t>
            </a:r>
            <a:r>
              <a:rPr lang="fr-FR" sz="1400" dirty="0" smtClean="0"/>
              <a:t> </a:t>
            </a:r>
          </a:p>
          <a:p>
            <a:pPr algn="just"/>
            <a:r>
              <a:rPr lang="fr-FR" sz="1200" dirty="0" smtClean="0">
                <a:solidFill>
                  <a:srgbClr val="002060"/>
                </a:solidFill>
              </a:rPr>
              <a:t>À </a:t>
            </a:r>
            <a:r>
              <a:rPr lang="fr-FR" sz="1200" dirty="0">
                <a:solidFill>
                  <a:srgbClr val="002060"/>
                </a:solidFill>
              </a:rPr>
              <a:t>l'heure </a:t>
            </a:r>
            <a:r>
              <a:rPr lang="fr-FR" sz="1200" dirty="0" smtClean="0">
                <a:solidFill>
                  <a:srgbClr val="002060"/>
                </a:solidFill>
              </a:rPr>
              <a:t>actuelle, l’espèce </a:t>
            </a:r>
            <a:r>
              <a:rPr lang="fr-FR" sz="1200" dirty="0">
                <a:solidFill>
                  <a:srgbClr val="002060"/>
                </a:solidFill>
              </a:rPr>
              <a:t>ne </a:t>
            </a:r>
            <a:r>
              <a:rPr lang="fr-FR" sz="1200" dirty="0" smtClean="0">
                <a:solidFill>
                  <a:srgbClr val="002060"/>
                </a:solidFill>
              </a:rPr>
              <a:t>semble </a:t>
            </a:r>
            <a:r>
              <a:rPr lang="fr-FR" sz="1200" dirty="0">
                <a:solidFill>
                  <a:srgbClr val="002060"/>
                </a:solidFill>
              </a:rPr>
              <a:t>pas répondre à aucun des critères de l'UICN pour une catégorie menacée. En raison du type d'habitat où l'espèce se </a:t>
            </a:r>
            <a:r>
              <a:rPr lang="fr-FR" sz="1200" dirty="0" smtClean="0">
                <a:solidFill>
                  <a:srgbClr val="002060"/>
                </a:solidFill>
              </a:rPr>
              <a:t>développe, </a:t>
            </a:r>
            <a:r>
              <a:rPr lang="fr-FR" sz="1200" dirty="0">
                <a:solidFill>
                  <a:srgbClr val="002060"/>
                </a:solidFill>
              </a:rPr>
              <a:t>à la fragmentation et la dégradation </a:t>
            </a:r>
            <a:r>
              <a:rPr lang="fr-FR" sz="1200" dirty="0" smtClean="0">
                <a:solidFill>
                  <a:srgbClr val="002060"/>
                </a:solidFill>
              </a:rPr>
              <a:t>sévère auxquels elle </a:t>
            </a:r>
            <a:r>
              <a:rPr lang="fr-FR" sz="1200" dirty="0">
                <a:solidFill>
                  <a:srgbClr val="002060"/>
                </a:solidFill>
              </a:rPr>
              <a:t>a été </a:t>
            </a:r>
            <a:r>
              <a:rPr lang="fr-FR" sz="1200" dirty="0" smtClean="0">
                <a:solidFill>
                  <a:srgbClr val="002060"/>
                </a:solidFill>
              </a:rPr>
              <a:t>soumise </a:t>
            </a:r>
            <a:r>
              <a:rPr lang="fr-FR" sz="1200" dirty="0">
                <a:solidFill>
                  <a:srgbClr val="002060"/>
                </a:solidFill>
              </a:rPr>
              <a:t>au cours des dernières décennies, on estime que </a:t>
            </a:r>
            <a:r>
              <a:rPr lang="fr-FR" sz="1200" dirty="0" smtClean="0">
                <a:solidFill>
                  <a:srgbClr val="002060"/>
                </a:solidFill>
              </a:rPr>
              <a:t>la </a:t>
            </a:r>
            <a:r>
              <a:rPr lang="fr-FR" sz="1200" dirty="0">
                <a:solidFill>
                  <a:srgbClr val="002060"/>
                </a:solidFill>
              </a:rPr>
              <a:t>conservation </a:t>
            </a:r>
            <a:r>
              <a:rPr lang="fr-FR" sz="1200" dirty="0" smtClean="0">
                <a:solidFill>
                  <a:srgbClr val="002060"/>
                </a:solidFill>
              </a:rPr>
              <a:t>de l'espèce </a:t>
            </a:r>
            <a:r>
              <a:rPr lang="fr-FR" sz="1200" dirty="0">
                <a:solidFill>
                  <a:srgbClr val="002060"/>
                </a:solidFill>
              </a:rPr>
              <a:t>est préoccupante (On estime que la forêt humide a réduit d'environ 33% depuis les années 1970 (</a:t>
            </a:r>
            <a:r>
              <a:rPr lang="fr-FR" sz="1200" dirty="0" err="1">
                <a:solidFill>
                  <a:srgbClr val="002060"/>
                </a:solidFill>
              </a:rPr>
              <a:t>Moat</a:t>
            </a:r>
            <a:r>
              <a:rPr lang="fr-FR" sz="1200" dirty="0">
                <a:solidFill>
                  <a:srgbClr val="002060"/>
                </a:solidFill>
              </a:rPr>
              <a:t> et Smith 2007).). Le déclin de la population de cette espèce est également aggravée par le fait qu'il est </a:t>
            </a:r>
            <a:r>
              <a:rPr lang="fr-FR" sz="1200" dirty="0" smtClean="0">
                <a:solidFill>
                  <a:srgbClr val="002060"/>
                </a:solidFill>
              </a:rPr>
              <a:t>coupé pour </a:t>
            </a:r>
            <a:r>
              <a:rPr lang="fr-FR" sz="1200" dirty="0">
                <a:solidFill>
                  <a:srgbClr val="002060"/>
                </a:solidFill>
              </a:rPr>
              <a:t>son bois et que l'exploitation forestière illégale dans le pays semble être un problème sérieux. L'espèce est classée comme </a:t>
            </a:r>
            <a:r>
              <a:rPr lang="fr-FR" sz="1200" dirty="0">
                <a:solidFill>
                  <a:srgbClr val="FF0000"/>
                </a:solidFill>
              </a:rPr>
              <a:t>Quasi </a:t>
            </a:r>
            <a:r>
              <a:rPr lang="fr-FR" sz="1200" dirty="0" smtClean="0">
                <a:solidFill>
                  <a:srgbClr val="FF0000"/>
                </a:solidFill>
              </a:rPr>
              <a:t>menacée </a:t>
            </a:r>
            <a:r>
              <a:rPr lang="fr-FR" sz="1200" dirty="0">
                <a:solidFill>
                  <a:srgbClr val="002060"/>
                </a:solidFill>
              </a:rPr>
              <a:t>à l'heure actuelle (admissible à l'inscription comme presque menacées en vertu de critères B2ab (iii)), cependant, il doit être suivi sur une période de temps plus longue pour se assurer que le déclin de l'étendue et la qualité de la forêts </a:t>
            </a:r>
            <a:r>
              <a:rPr lang="fr-FR" sz="1200" dirty="0" smtClean="0">
                <a:solidFill>
                  <a:srgbClr val="002060"/>
                </a:solidFill>
              </a:rPr>
              <a:t>persistantes </a:t>
            </a:r>
            <a:r>
              <a:rPr lang="fr-FR" sz="1200" dirty="0">
                <a:solidFill>
                  <a:srgbClr val="002060"/>
                </a:solidFill>
              </a:rPr>
              <a:t>ne conduiront pas </a:t>
            </a:r>
            <a:r>
              <a:rPr lang="fr-FR" sz="1200" dirty="0" smtClean="0">
                <a:solidFill>
                  <a:srgbClr val="002060"/>
                </a:solidFill>
              </a:rPr>
              <a:t>l’espèce </a:t>
            </a:r>
            <a:r>
              <a:rPr lang="fr-FR" sz="1200" dirty="0">
                <a:solidFill>
                  <a:srgbClr val="002060"/>
                </a:solidFill>
              </a:rPr>
              <a:t>à un déclin de la population dans l'avenir et à </a:t>
            </a:r>
            <a:r>
              <a:rPr lang="fr-FR" sz="1200" dirty="0" smtClean="0">
                <a:solidFill>
                  <a:srgbClr val="002060"/>
                </a:solidFill>
              </a:rPr>
              <a:t>une catégorie plus </a:t>
            </a:r>
            <a:r>
              <a:rPr lang="fr-FR" sz="1200" dirty="0">
                <a:solidFill>
                  <a:srgbClr val="002060"/>
                </a:solidFill>
              </a:rPr>
              <a:t>menacée. Les espèces, peuvent très bien avoir une petite zone assez d'occupation (moins de 2 000 km²), mais le fait </a:t>
            </a:r>
            <a:r>
              <a:rPr lang="fr-FR" sz="1200" dirty="0" smtClean="0">
                <a:solidFill>
                  <a:srgbClr val="002060"/>
                </a:solidFill>
              </a:rPr>
              <a:t>qu‘elle </a:t>
            </a:r>
            <a:r>
              <a:rPr lang="fr-FR" sz="1200" dirty="0">
                <a:solidFill>
                  <a:srgbClr val="002060"/>
                </a:solidFill>
              </a:rPr>
              <a:t>se </a:t>
            </a:r>
            <a:r>
              <a:rPr lang="fr-FR" sz="1200" dirty="0" smtClean="0">
                <a:solidFill>
                  <a:srgbClr val="002060"/>
                </a:solidFill>
              </a:rPr>
              <a:t>reproduit </a:t>
            </a:r>
            <a:r>
              <a:rPr lang="fr-FR" sz="1200" dirty="0">
                <a:solidFill>
                  <a:srgbClr val="002060"/>
                </a:solidFill>
              </a:rPr>
              <a:t>dans l'habitat secondaire, et qu'elle peut </a:t>
            </a:r>
            <a:r>
              <a:rPr lang="fr-FR" sz="1200" dirty="0" smtClean="0">
                <a:solidFill>
                  <a:srgbClr val="002060"/>
                </a:solidFill>
              </a:rPr>
              <a:t>recéper (rejeter) </a:t>
            </a:r>
            <a:r>
              <a:rPr lang="fr-FR" sz="1200" dirty="0">
                <a:solidFill>
                  <a:srgbClr val="002060"/>
                </a:solidFill>
              </a:rPr>
              <a:t>après </a:t>
            </a:r>
            <a:r>
              <a:rPr lang="fr-FR" sz="1200" dirty="0" smtClean="0">
                <a:solidFill>
                  <a:srgbClr val="002060"/>
                </a:solidFill>
              </a:rPr>
              <a:t>sa coupe indiquerait qu‘elle pourrait </a:t>
            </a:r>
            <a:r>
              <a:rPr lang="fr-FR" sz="1200" dirty="0">
                <a:solidFill>
                  <a:srgbClr val="002060"/>
                </a:solidFill>
              </a:rPr>
              <a:t>être </a:t>
            </a:r>
            <a:r>
              <a:rPr lang="fr-FR" sz="1200" dirty="0" smtClean="0">
                <a:solidFill>
                  <a:srgbClr val="002060"/>
                </a:solidFill>
              </a:rPr>
              <a:t>tolérante à </a:t>
            </a:r>
            <a:r>
              <a:rPr lang="fr-FR" sz="1200" dirty="0">
                <a:solidFill>
                  <a:srgbClr val="002060"/>
                </a:solidFill>
              </a:rPr>
              <a:t>certains niveaux de perturbation</a:t>
            </a:r>
            <a:r>
              <a:rPr lang="fr-FR" sz="1200" dirty="0" smtClean="0">
                <a:solidFill>
                  <a:srgbClr val="002060"/>
                </a:solidFill>
              </a:rPr>
              <a:t>. Le </a:t>
            </a:r>
            <a:r>
              <a:rPr lang="fr-FR" sz="1200" dirty="0">
                <a:solidFill>
                  <a:srgbClr val="002060"/>
                </a:solidFill>
              </a:rPr>
              <a:t>bois est utilisé pour la construction, la menuiserie et des meubles. Il est également utilisé en médecine traditionnelle pour traiter les maladies parasitaires. L'écorce est parfois récupérée et utilisée pour le tannage des peaux et la teinture</a:t>
            </a:r>
            <a:r>
              <a:rPr lang="fr-FR" sz="1200" dirty="0" smtClean="0">
                <a:solidFill>
                  <a:srgbClr val="002060"/>
                </a:solidFill>
              </a:rPr>
              <a:t>.</a:t>
            </a:r>
          </a:p>
          <a:p>
            <a:r>
              <a:rPr lang="fr-FR" sz="1000" dirty="0" smtClean="0">
                <a:solidFill>
                  <a:srgbClr val="002060"/>
                </a:solidFill>
              </a:rPr>
              <a:t>Sources : a) </a:t>
            </a:r>
            <a:r>
              <a:rPr lang="fr-FR" sz="1000" dirty="0" smtClean="0">
                <a:solidFill>
                  <a:srgbClr val="002060"/>
                </a:solidFill>
                <a:hlinkClick r:id="rId4"/>
              </a:rPr>
              <a:t>http://database.prota.org/PROTAhtml/Dalbergia%20chapelieri_En.htm</a:t>
            </a:r>
            <a:r>
              <a:rPr lang="fr-FR" sz="1000" dirty="0" smtClean="0">
                <a:solidFill>
                  <a:srgbClr val="002060"/>
                </a:solidFill>
              </a:rPr>
              <a:t> , </a:t>
            </a:r>
            <a:r>
              <a:rPr lang="fr-FR" sz="1000" dirty="0">
                <a:solidFill>
                  <a:srgbClr val="002060"/>
                </a:solidFill>
              </a:rPr>
              <a:t>b) </a:t>
            </a:r>
            <a:r>
              <a:rPr lang="fr-FR" sz="1000" dirty="0">
                <a:solidFill>
                  <a:srgbClr val="002060"/>
                </a:solidFill>
                <a:hlinkClick r:id="rId5"/>
              </a:rPr>
              <a:t>http://en.wikipedia.org/wiki/Dalbergia_chapelieri</a:t>
            </a:r>
            <a:r>
              <a:rPr lang="fr-FR" sz="1000" dirty="0">
                <a:solidFill>
                  <a:srgbClr val="002060"/>
                </a:solidFill>
              </a:rPr>
              <a:t> </a:t>
            </a:r>
            <a:r>
              <a:rPr lang="fr-FR" sz="1000" dirty="0" smtClean="0">
                <a:solidFill>
                  <a:srgbClr val="002060"/>
                </a:solidFill>
              </a:rPr>
              <a:t>, c) </a:t>
            </a:r>
            <a:r>
              <a:rPr lang="fr-FR" sz="1000" dirty="0" smtClean="0">
                <a:solidFill>
                  <a:srgbClr val="002060"/>
                </a:solidFill>
                <a:hlinkClick r:id="rId6"/>
              </a:rPr>
              <a:t>http://database.prota.org/dbtw-wpd/exec/dbtwpub.dll?ac=qbe_query&amp;bu=http://database.prota.org/recherche.htm&amp;tn=protab~1&amp;qb0=and&amp;qf0=Species+Code&amp;qi0=Dalbergia+chapelieri&amp;rf=AfficherWeb</a:t>
            </a:r>
            <a:endParaRPr lang="fr-FR" sz="1000" dirty="0" smtClean="0">
              <a:solidFill>
                <a:srgbClr val="002060"/>
              </a:solidFill>
            </a:endParaRPr>
          </a:p>
        </p:txBody>
      </p:sp>
      <p:pic>
        <p:nvPicPr>
          <p:cNvPr id="8" name="Image 7"/>
          <p:cNvPicPr>
            <a:picLocks noChangeAspect="1"/>
          </p:cNvPicPr>
          <p:nvPr/>
        </p:nvPicPr>
        <p:blipFill>
          <a:blip r:embed="rId7"/>
          <a:stretch>
            <a:fillRect/>
          </a:stretch>
        </p:blipFill>
        <p:spPr>
          <a:xfrm>
            <a:off x="3439284" y="937734"/>
            <a:ext cx="553885" cy="547519"/>
          </a:xfrm>
          <a:prstGeom prst="rect">
            <a:avLst/>
          </a:prstGeom>
        </p:spPr>
      </p:pic>
      <p:pic>
        <p:nvPicPr>
          <p:cNvPr id="1026" name="Picture 2" descr="D:\Users\blisan\Pictures\perso\bois de rose Madagascar\Dalbergia chapelier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1161" y="0"/>
            <a:ext cx="3020840" cy="472761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9171161" y="4825497"/>
            <a:ext cx="2942376" cy="646331"/>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9"/>
              </a:rPr>
              <a:t>http://</a:t>
            </a:r>
            <a:r>
              <a:rPr lang="fr-FR" sz="1200" dirty="0" smtClean="0">
                <a:solidFill>
                  <a:srgbClr val="002060"/>
                </a:solidFill>
                <a:hlinkClick r:id="rId9"/>
              </a:rPr>
              <a:t>science.mnhn.fr/institution/mnhn/collection/p/item/p00060209?lang=fr_FR</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987110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849935" y="6474776"/>
            <a:ext cx="2700051" cy="200532"/>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319489" y="161251"/>
            <a:ext cx="480152" cy="200532"/>
          </a:xfrm>
        </p:spPr>
        <p:txBody>
          <a:bodyPr/>
          <a:lstStyle/>
          <a:p>
            <a:fld id="{814B13E8-1059-4FEE-952E-0153852B3488}" type="slidenum">
              <a:rPr lang="fr-FR" smtClean="0"/>
              <a:t>19</a:t>
            </a:fld>
            <a:endParaRPr lang="fr-FR" dirty="0"/>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206659" y="1079653"/>
            <a:ext cx="6491596"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.6) </a:t>
            </a:r>
            <a:r>
              <a:rPr lang="fr-FR" b="1" i="1" dirty="0">
                <a:solidFill>
                  <a:srgbClr val="002060"/>
                </a:solidFill>
              </a:rPr>
              <a:t>Dalbergia </a:t>
            </a:r>
            <a:r>
              <a:rPr lang="fr-FR" b="1" i="1" dirty="0" err="1" smtClean="0">
                <a:solidFill>
                  <a:srgbClr val="002060"/>
                </a:solidFill>
              </a:rPr>
              <a:t>louvelii</a:t>
            </a:r>
            <a:r>
              <a:rPr lang="fr-FR" b="1" i="1" dirty="0" smtClean="0">
                <a:solidFill>
                  <a:srgbClr val="002060"/>
                </a:solidFill>
              </a:rPr>
              <a:t> </a:t>
            </a:r>
            <a:r>
              <a:rPr lang="fr-FR" dirty="0" err="1">
                <a:solidFill>
                  <a:srgbClr val="002060"/>
                </a:solidFill>
              </a:rPr>
              <a:t>R.Vig</a:t>
            </a:r>
            <a:r>
              <a:rPr lang="fr-FR" dirty="0">
                <a:solidFill>
                  <a:srgbClr val="002060"/>
                </a:solidFill>
              </a:rPr>
              <a:t>.</a:t>
            </a:r>
            <a:endParaRPr lang="fr-FR" i="1" dirty="0">
              <a:solidFill>
                <a:srgbClr val="002060"/>
              </a:solidFill>
            </a:endParaRPr>
          </a:p>
        </p:txBody>
      </p:sp>
      <p:sp>
        <p:nvSpPr>
          <p:cNvPr id="8" name="Rectangle 7"/>
          <p:cNvSpPr/>
          <p:nvPr/>
        </p:nvSpPr>
        <p:spPr>
          <a:xfrm>
            <a:off x="206661" y="1581054"/>
            <a:ext cx="11680540" cy="2677656"/>
          </a:xfrm>
          <a:prstGeom prst="rect">
            <a:avLst/>
          </a:prstGeom>
        </p:spPr>
        <p:txBody>
          <a:bodyPr wrap="square">
            <a:spAutoFit/>
          </a:bodyPr>
          <a:lstStyle/>
          <a:p>
            <a:r>
              <a:rPr lang="fr-FR" i="1" dirty="0">
                <a:solidFill>
                  <a:srgbClr val="002060"/>
                </a:solidFill>
              </a:rPr>
              <a:t>Dalbergia </a:t>
            </a:r>
            <a:r>
              <a:rPr lang="fr-FR" i="1" dirty="0" err="1">
                <a:solidFill>
                  <a:srgbClr val="002060"/>
                </a:solidFill>
              </a:rPr>
              <a:t>louvelii</a:t>
            </a:r>
            <a:r>
              <a:rPr lang="fr-FR" i="1" dirty="0">
                <a:solidFill>
                  <a:srgbClr val="002060"/>
                </a:solidFill>
              </a:rPr>
              <a:t> </a:t>
            </a:r>
            <a:r>
              <a:rPr lang="fr-FR" dirty="0">
                <a:solidFill>
                  <a:srgbClr val="002060"/>
                </a:solidFill>
              </a:rPr>
              <a:t>est endémique à l'est de Madagascar, où il se </a:t>
            </a:r>
            <a:r>
              <a:rPr lang="fr-FR" dirty="0" smtClean="0">
                <a:solidFill>
                  <a:srgbClr val="002060"/>
                </a:solidFill>
              </a:rPr>
              <a:t>reproduit </a:t>
            </a:r>
            <a:r>
              <a:rPr lang="fr-FR" dirty="0">
                <a:solidFill>
                  <a:srgbClr val="002060"/>
                </a:solidFill>
              </a:rPr>
              <a:t>de </a:t>
            </a:r>
            <a:r>
              <a:rPr lang="fr-FR" i="1" dirty="0" err="1">
                <a:solidFill>
                  <a:srgbClr val="002060"/>
                </a:solidFill>
              </a:rPr>
              <a:t>Maroantsetra</a:t>
            </a:r>
            <a:r>
              <a:rPr lang="fr-FR" dirty="0">
                <a:solidFill>
                  <a:srgbClr val="002060"/>
                </a:solidFill>
              </a:rPr>
              <a:t> au nord à </a:t>
            </a:r>
            <a:r>
              <a:rPr lang="fr-FR" i="1" dirty="0" err="1">
                <a:solidFill>
                  <a:srgbClr val="002060"/>
                </a:solidFill>
              </a:rPr>
              <a:t>Manakara</a:t>
            </a:r>
            <a:r>
              <a:rPr lang="fr-FR" dirty="0">
                <a:solidFill>
                  <a:srgbClr val="002060"/>
                </a:solidFill>
              </a:rPr>
              <a:t> dans le sud. Arbre à feuilles caduques de taille moyenne jusqu'à 20 m de haut; </a:t>
            </a:r>
            <a:r>
              <a:rPr lang="fr-FR" dirty="0" err="1">
                <a:solidFill>
                  <a:srgbClr val="002060"/>
                </a:solidFill>
              </a:rPr>
              <a:t>écorse</a:t>
            </a:r>
            <a:r>
              <a:rPr lang="fr-FR" dirty="0">
                <a:solidFill>
                  <a:srgbClr val="002060"/>
                </a:solidFill>
              </a:rPr>
              <a:t> grisâtre; jeunes rameaux à poils courts.</a:t>
            </a:r>
            <a:endParaRPr lang="fr-FR" dirty="0" smtClean="0">
              <a:solidFill>
                <a:srgbClr val="002060"/>
              </a:solidFill>
            </a:endParaRPr>
          </a:p>
          <a:p>
            <a:pPr algn="just"/>
            <a:r>
              <a:rPr lang="fr-FR" dirty="0">
                <a:solidFill>
                  <a:srgbClr val="002060"/>
                </a:solidFill>
              </a:rPr>
              <a:t>Le bois de </a:t>
            </a:r>
            <a:r>
              <a:rPr lang="fr-FR" i="1" dirty="0">
                <a:solidFill>
                  <a:srgbClr val="002060"/>
                </a:solidFill>
              </a:rPr>
              <a:t>Dalbergia </a:t>
            </a:r>
            <a:r>
              <a:rPr lang="fr-FR" i="1" dirty="0" err="1">
                <a:solidFill>
                  <a:srgbClr val="002060"/>
                </a:solidFill>
              </a:rPr>
              <a:t>louvelii</a:t>
            </a:r>
            <a:r>
              <a:rPr lang="fr-FR" i="1" dirty="0">
                <a:solidFill>
                  <a:srgbClr val="002060"/>
                </a:solidFill>
              </a:rPr>
              <a:t> </a:t>
            </a:r>
            <a:r>
              <a:rPr lang="fr-FR" dirty="0">
                <a:solidFill>
                  <a:srgbClr val="002060"/>
                </a:solidFill>
              </a:rPr>
              <a:t>est l'un des </a:t>
            </a:r>
            <a:r>
              <a:rPr lang="fr-FR" dirty="0" smtClean="0">
                <a:solidFill>
                  <a:srgbClr val="002060"/>
                </a:solidFill>
              </a:rPr>
              <a:t>bois de rose ou « palissandre » </a:t>
            </a:r>
            <a:r>
              <a:rPr lang="fr-FR" dirty="0">
                <a:solidFill>
                  <a:srgbClr val="002060"/>
                </a:solidFill>
              </a:rPr>
              <a:t>de Madagascar», «palissandre») </a:t>
            </a:r>
            <a:r>
              <a:rPr lang="fr-FR" dirty="0" smtClean="0">
                <a:solidFill>
                  <a:srgbClr val="002060"/>
                </a:solidFill>
              </a:rPr>
              <a:t>très demandé </a:t>
            </a:r>
            <a:r>
              <a:rPr lang="fr-FR" dirty="0">
                <a:solidFill>
                  <a:srgbClr val="002060"/>
                </a:solidFill>
              </a:rPr>
              <a:t>pour l'ébénisterie, </a:t>
            </a:r>
            <a:r>
              <a:rPr lang="fr-FR" dirty="0" smtClean="0">
                <a:solidFill>
                  <a:srgbClr val="002060"/>
                </a:solidFill>
              </a:rPr>
              <a:t>les meubles, la marqueterie, les parquets et pour la fabrication des </a:t>
            </a:r>
            <a:r>
              <a:rPr lang="fr-FR" dirty="0">
                <a:solidFill>
                  <a:srgbClr val="002060"/>
                </a:solidFill>
              </a:rPr>
              <a:t>instruments de musique. Le bois de cœur est rouge violacé, devenant noir violacé lors du séchage. La texture est fine et régulière, et le bois a un beau poli. Il est très lourd et très dur. </a:t>
            </a:r>
            <a:endParaRPr lang="fr-FR" dirty="0" smtClean="0">
              <a:solidFill>
                <a:srgbClr val="002060"/>
              </a:solidFill>
            </a:endParaRPr>
          </a:p>
          <a:p>
            <a:pPr algn="just"/>
            <a:r>
              <a:rPr lang="fr-FR" dirty="0" smtClean="0">
                <a:solidFill>
                  <a:srgbClr val="002060"/>
                </a:solidFill>
              </a:rPr>
              <a:t>A </a:t>
            </a:r>
            <a:r>
              <a:rPr lang="fr-FR" dirty="0">
                <a:solidFill>
                  <a:srgbClr val="002060"/>
                </a:solidFill>
              </a:rPr>
              <a:t>Madagascar, il est en forte demande pour la sculpture et le tournage, et il a été utilisé traditionnellement pour les tombes. Le bois de cœur est utilisée en médecine traditionnelle pour traiter la bilharziose et du paludisme</a:t>
            </a:r>
            <a:r>
              <a:rPr lang="fr-FR" dirty="0" smtClean="0">
                <a:solidFill>
                  <a:srgbClr val="002060"/>
                </a:solidFill>
              </a:rPr>
              <a:t>.</a:t>
            </a:r>
          </a:p>
          <a:p>
            <a:pPr algn="just"/>
            <a:r>
              <a:rPr lang="fr-FR" sz="1200" dirty="0" smtClean="0">
                <a:solidFill>
                  <a:srgbClr val="002060"/>
                </a:solidFill>
              </a:rPr>
              <a:t>Source : a) </a:t>
            </a:r>
            <a:r>
              <a:rPr lang="fr-FR" sz="1200" b="1" i="1" dirty="0">
                <a:solidFill>
                  <a:srgbClr val="002060"/>
                </a:solidFill>
              </a:rPr>
              <a:t>Dalbergia </a:t>
            </a:r>
            <a:r>
              <a:rPr lang="fr-FR" sz="1200" b="1" i="1" dirty="0" err="1">
                <a:solidFill>
                  <a:srgbClr val="002060"/>
                </a:solidFill>
              </a:rPr>
              <a:t>louvelii</a:t>
            </a:r>
            <a:r>
              <a:rPr lang="fr-FR" sz="1200" b="1" i="1" dirty="0">
                <a:solidFill>
                  <a:srgbClr val="002060"/>
                </a:solidFill>
              </a:rPr>
              <a:t> </a:t>
            </a:r>
            <a:r>
              <a:rPr lang="fr-FR" sz="1200" dirty="0" err="1">
                <a:solidFill>
                  <a:srgbClr val="002060"/>
                </a:solidFill>
              </a:rPr>
              <a:t>R.Vig</a:t>
            </a:r>
            <a:r>
              <a:rPr lang="fr-FR" sz="1200" dirty="0">
                <a:solidFill>
                  <a:srgbClr val="002060"/>
                </a:solidFill>
              </a:rPr>
              <a:t>., </a:t>
            </a:r>
            <a:r>
              <a:rPr lang="fr-FR" sz="1200" dirty="0">
                <a:solidFill>
                  <a:srgbClr val="002060"/>
                </a:solidFill>
                <a:hlinkClick r:id="rId2"/>
              </a:rPr>
              <a:t>http://</a:t>
            </a:r>
            <a:r>
              <a:rPr lang="fr-FR" sz="1200" dirty="0" smtClean="0">
                <a:solidFill>
                  <a:srgbClr val="002060"/>
                </a:solidFill>
                <a:hlinkClick r:id="rId2"/>
              </a:rPr>
              <a:t>database.prota.org/PROTAhtml/Dalbergia%20louvelii_En.htm</a:t>
            </a:r>
            <a:r>
              <a:rPr lang="fr-FR" sz="1200" dirty="0" smtClean="0">
                <a:solidFill>
                  <a:srgbClr val="002060"/>
                </a:solidFill>
              </a:rPr>
              <a:t> </a:t>
            </a:r>
          </a:p>
          <a:p>
            <a:pPr algn="just"/>
            <a:r>
              <a:rPr lang="fr-FR" sz="1200" i="1" dirty="0" smtClean="0">
                <a:solidFill>
                  <a:srgbClr val="002060"/>
                </a:solidFill>
              </a:rPr>
              <a:t>b) </a:t>
            </a:r>
            <a:r>
              <a:rPr lang="fr-FR" sz="1200" dirty="0">
                <a:solidFill>
                  <a:srgbClr val="002060"/>
                </a:solidFill>
              </a:rPr>
              <a:t>du Puy, D.J., Labat, J.N., Rabevohitra, R., Villiers, J.-F., Bosser, J. &amp; </a:t>
            </a:r>
            <a:r>
              <a:rPr lang="fr-FR" sz="1200" dirty="0" err="1">
                <a:solidFill>
                  <a:srgbClr val="002060"/>
                </a:solidFill>
              </a:rPr>
              <a:t>Moat</a:t>
            </a:r>
            <a:r>
              <a:rPr lang="fr-FR" sz="1200" dirty="0">
                <a:solidFill>
                  <a:srgbClr val="002060"/>
                </a:solidFill>
              </a:rPr>
              <a:t>, J., 2002. The </a:t>
            </a:r>
            <a:r>
              <a:rPr lang="fr-FR" sz="1200" dirty="0" err="1">
                <a:solidFill>
                  <a:srgbClr val="002060"/>
                </a:solidFill>
              </a:rPr>
              <a:t>Leguminosae</a:t>
            </a:r>
            <a:r>
              <a:rPr lang="fr-FR" sz="1200" dirty="0">
                <a:solidFill>
                  <a:srgbClr val="002060"/>
                </a:solidFill>
              </a:rPr>
              <a:t> of Madagascar. </a:t>
            </a:r>
            <a:r>
              <a:rPr lang="fr-FR" sz="1200" dirty="0" smtClean="0">
                <a:solidFill>
                  <a:srgbClr val="002060"/>
                </a:solidFill>
              </a:rPr>
              <a:t> Royal </a:t>
            </a:r>
            <a:r>
              <a:rPr lang="fr-FR" sz="1200" dirty="0" err="1">
                <a:solidFill>
                  <a:srgbClr val="002060"/>
                </a:solidFill>
              </a:rPr>
              <a:t>Botanic</a:t>
            </a:r>
            <a:r>
              <a:rPr lang="fr-FR" sz="1200" dirty="0">
                <a:solidFill>
                  <a:srgbClr val="002060"/>
                </a:solidFill>
              </a:rPr>
              <a:t> Gardens, Kew, Richmond, United </a:t>
            </a:r>
            <a:r>
              <a:rPr lang="fr-FR" sz="1200" dirty="0" err="1">
                <a:solidFill>
                  <a:srgbClr val="002060"/>
                </a:solidFill>
              </a:rPr>
              <a:t>Kingdom</a:t>
            </a:r>
            <a:r>
              <a:rPr lang="fr-FR" sz="1200" dirty="0">
                <a:solidFill>
                  <a:srgbClr val="002060"/>
                </a:solidFill>
              </a:rPr>
              <a:t>. 750 pp. </a:t>
            </a:r>
          </a:p>
        </p:txBody>
      </p:sp>
      <p:sp>
        <p:nvSpPr>
          <p:cNvPr id="6" name="ZoneTexte 5"/>
          <p:cNvSpPr txBox="1"/>
          <p:nvPr/>
        </p:nvSpPr>
        <p:spPr>
          <a:xfrm>
            <a:off x="7590622" y="6444476"/>
            <a:ext cx="4472847" cy="276999"/>
          </a:xfrm>
          <a:prstGeom prst="rect">
            <a:avLst/>
          </a:prstGeom>
          <a:noFill/>
        </p:spPr>
        <p:txBody>
          <a:bodyPr wrap="square" rtlCol="0">
            <a:spAutoFit/>
          </a:bodyPr>
          <a:lstStyle/>
          <a:p>
            <a:pPr algn="ctr"/>
            <a:r>
              <a:rPr lang="fr-FR" sz="1200" dirty="0">
                <a:solidFill>
                  <a:srgbClr val="002060"/>
                </a:solidFill>
              </a:rPr>
              <a:t>Source </a:t>
            </a:r>
            <a:r>
              <a:rPr lang="fr-FR" sz="1200" dirty="0" smtClean="0">
                <a:solidFill>
                  <a:srgbClr val="002060"/>
                </a:solidFill>
              </a:rPr>
              <a:t>: arbre et bois de </a:t>
            </a:r>
            <a:r>
              <a:rPr lang="fr-FR" sz="1200" i="1" dirty="0">
                <a:solidFill>
                  <a:srgbClr val="002060"/>
                </a:solidFill>
              </a:rPr>
              <a:t>Dalbergia </a:t>
            </a:r>
            <a:r>
              <a:rPr lang="fr-FR" sz="1200" i="1" dirty="0" err="1">
                <a:solidFill>
                  <a:srgbClr val="002060"/>
                </a:solidFill>
              </a:rPr>
              <a:t>louvelii</a:t>
            </a:r>
            <a:r>
              <a:rPr lang="fr-FR" sz="1200" i="1" dirty="0">
                <a:solidFill>
                  <a:srgbClr val="002060"/>
                </a:solidFill>
              </a:rPr>
              <a:t> </a:t>
            </a:r>
            <a:r>
              <a:rPr lang="fr-FR" sz="1200" dirty="0" smtClean="0">
                <a:solidFill>
                  <a:srgbClr val="002060"/>
                </a:solidFill>
              </a:rPr>
              <a:t>© G</a:t>
            </a:r>
            <a:r>
              <a:rPr lang="fr-FR" sz="1200" dirty="0">
                <a:solidFill>
                  <a:srgbClr val="002060"/>
                </a:solidFill>
              </a:rPr>
              <a:t>. </a:t>
            </a:r>
            <a:r>
              <a:rPr lang="fr-FR" sz="1200" dirty="0" err="1">
                <a:solidFill>
                  <a:srgbClr val="002060"/>
                </a:solidFill>
              </a:rPr>
              <a:t>Rakotovao</a:t>
            </a:r>
            <a:endParaRPr lang="fr-FR" sz="1200" dirty="0">
              <a:solidFill>
                <a:srgbClr val="002060"/>
              </a:solidFill>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0946" y="4231628"/>
            <a:ext cx="1429840" cy="2212848"/>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59" y="4231628"/>
            <a:ext cx="1831461" cy="2582360"/>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61802" y="4246413"/>
            <a:ext cx="1318838" cy="2198064"/>
          </a:xfrm>
          <a:prstGeom prst="rect">
            <a:avLst/>
          </a:prstGeom>
        </p:spPr>
      </p:pic>
      <p:sp>
        <p:nvSpPr>
          <p:cNvPr id="12" name="ZoneTexte 11"/>
          <p:cNvSpPr txBox="1"/>
          <p:nvPr/>
        </p:nvSpPr>
        <p:spPr>
          <a:xfrm>
            <a:off x="2181340" y="5794481"/>
            <a:ext cx="2247441" cy="649995"/>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 </a:t>
            </a:r>
            <a:r>
              <a:rPr lang="fr-FR" sz="1200" dirty="0" smtClean="0">
                <a:solidFill>
                  <a:srgbClr val="002060"/>
                </a:solidFill>
              </a:rPr>
              <a:t>Branche </a:t>
            </a:r>
            <a:r>
              <a:rPr lang="fr-FR" sz="1200" dirty="0">
                <a:solidFill>
                  <a:srgbClr val="002060"/>
                </a:solidFill>
              </a:rPr>
              <a:t>fleurie et </a:t>
            </a:r>
            <a:r>
              <a:rPr lang="fr-FR" sz="1200" dirty="0" err="1">
                <a:solidFill>
                  <a:srgbClr val="002060"/>
                </a:solidFill>
              </a:rPr>
              <a:t>fructifiante</a:t>
            </a:r>
            <a:r>
              <a:rPr lang="fr-FR" sz="1200" dirty="0">
                <a:solidFill>
                  <a:srgbClr val="002060"/>
                </a:solidFill>
              </a:rPr>
              <a:t>. Redessiné et adapté par </a:t>
            </a:r>
            <a:r>
              <a:rPr lang="fr-FR" sz="1200" dirty="0" err="1">
                <a:solidFill>
                  <a:srgbClr val="002060"/>
                </a:solidFill>
              </a:rPr>
              <a:t>Achmad</a:t>
            </a:r>
            <a:r>
              <a:rPr lang="fr-FR" sz="1200" dirty="0">
                <a:solidFill>
                  <a:srgbClr val="002060"/>
                </a:solidFill>
              </a:rPr>
              <a:t> </a:t>
            </a:r>
            <a:r>
              <a:rPr lang="fr-FR" sz="1200" dirty="0" err="1">
                <a:solidFill>
                  <a:srgbClr val="002060"/>
                </a:solidFill>
              </a:rPr>
              <a:t>Satiri</a:t>
            </a:r>
            <a:r>
              <a:rPr lang="fr-FR" sz="1200" dirty="0">
                <a:solidFill>
                  <a:srgbClr val="002060"/>
                </a:solidFill>
              </a:rPr>
              <a:t> </a:t>
            </a:r>
            <a:r>
              <a:rPr lang="fr-FR" sz="1200" dirty="0" err="1">
                <a:solidFill>
                  <a:srgbClr val="002060"/>
                </a:solidFill>
              </a:rPr>
              <a:t>Nurhaman</a:t>
            </a:r>
            <a:endParaRPr lang="fr-FR" sz="1200" dirty="0">
              <a:solidFill>
                <a:srgbClr val="002060"/>
              </a:solidFill>
            </a:endParaRPr>
          </a:p>
        </p:txBody>
      </p:sp>
    </p:spTree>
    <p:extLst>
      <p:ext uri="{BB962C8B-B14F-4D97-AF65-F5344CB8AC3E}">
        <p14:creationId xmlns:p14="http://schemas.microsoft.com/office/powerpoint/2010/main" val="165762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87287" y="6434638"/>
            <a:ext cx="2678017" cy="26519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87287" y="172123"/>
            <a:ext cx="481021" cy="269203"/>
          </a:xfrm>
        </p:spPr>
        <p:txBody>
          <a:bodyPr/>
          <a:lstStyle/>
          <a:p>
            <a:fld id="{814B13E8-1059-4FEE-952E-0153852B3488}" type="slidenum">
              <a:rPr lang="fr-FR" smtClean="0"/>
              <a:t>2</a:t>
            </a:fld>
            <a:endParaRPr lang="fr-FR"/>
          </a:p>
        </p:txBody>
      </p:sp>
      <p:sp>
        <p:nvSpPr>
          <p:cNvPr id="4" name="ZoneTexte 3"/>
          <p:cNvSpPr txBox="1"/>
          <p:nvPr/>
        </p:nvSpPr>
        <p:spPr>
          <a:xfrm>
            <a:off x="516367" y="541455"/>
            <a:ext cx="1387559" cy="369332"/>
          </a:xfrm>
          <a:prstGeom prst="rect">
            <a:avLst/>
          </a:prstGeom>
          <a:noFill/>
        </p:spPr>
        <p:txBody>
          <a:bodyPr wrap="none" rtlCol="0">
            <a:spAutoFit/>
          </a:bodyPr>
          <a:lstStyle/>
          <a:p>
            <a:r>
              <a:rPr lang="fr-FR" b="1" dirty="0" smtClean="0">
                <a:solidFill>
                  <a:srgbClr val="002060"/>
                </a:solidFill>
              </a:rPr>
              <a:t>0. Sommaire</a:t>
            </a:r>
            <a:endParaRPr lang="fr-FR" b="1" dirty="0">
              <a:solidFill>
                <a:srgbClr val="002060"/>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801" y="190544"/>
            <a:ext cx="3174382" cy="2112407"/>
          </a:xfrm>
          <a:prstGeom prst="rect">
            <a:avLst/>
          </a:prstGeom>
        </p:spPr>
      </p:pic>
      <p:sp>
        <p:nvSpPr>
          <p:cNvPr id="7" name="ZoneTexte 6"/>
          <p:cNvSpPr txBox="1"/>
          <p:nvPr/>
        </p:nvSpPr>
        <p:spPr>
          <a:xfrm>
            <a:off x="8610600" y="2302951"/>
            <a:ext cx="3375752" cy="276999"/>
          </a:xfrm>
          <a:prstGeom prst="rect">
            <a:avLst/>
          </a:prstGeom>
          <a:noFill/>
        </p:spPr>
        <p:txBody>
          <a:bodyPr wrap="square" rtlCol="0">
            <a:spAutoFit/>
          </a:bodyPr>
          <a:lstStyle/>
          <a:p>
            <a:pPr algn="ctr"/>
            <a:r>
              <a:rPr lang="fr-FR" sz="1200" dirty="0" smtClean="0">
                <a:solidFill>
                  <a:srgbClr val="002060"/>
                </a:solidFill>
              </a:rPr>
              <a:t>Le parc national de </a:t>
            </a:r>
            <a:r>
              <a:rPr lang="fr-FR" sz="1200" dirty="0" err="1" smtClean="0">
                <a:solidFill>
                  <a:srgbClr val="002060"/>
                </a:solidFill>
              </a:rPr>
              <a:t>Masoala</a:t>
            </a:r>
            <a:r>
              <a:rPr lang="fr-FR" sz="1200" dirty="0" smtClean="0">
                <a:solidFill>
                  <a:srgbClr val="002060"/>
                </a:solidFill>
              </a:rPr>
              <a:t>, un des parcs menacé.</a:t>
            </a:r>
            <a:endParaRPr lang="fr-FR" sz="1200" dirty="0">
              <a:solidFill>
                <a:srgbClr val="002060"/>
              </a:solidFill>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5864" y="2899640"/>
            <a:ext cx="2714556" cy="2035917"/>
          </a:xfrm>
          <a:prstGeom prst="rect">
            <a:avLst/>
          </a:prstGeom>
        </p:spPr>
      </p:pic>
      <p:sp>
        <p:nvSpPr>
          <p:cNvPr id="9" name="ZoneTexte 8"/>
          <p:cNvSpPr txBox="1"/>
          <p:nvPr/>
        </p:nvSpPr>
        <p:spPr>
          <a:xfrm>
            <a:off x="9077899" y="4935557"/>
            <a:ext cx="2930487" cy="1026679"/>
          </a:xfrm>
          <a:prstGeom prst="rect">
            <a:avLst/>
          </a:prstGeom>
          <a:noFill/>
        </p:spPr>
        <p:txBody>
          <a:bodyPr wrap="square" rtlCol="0">
            <a:spAutoFit/>
          </a:bodyPr>
          <a:lstStyle/>
          <a:p>
            <a:pPr algn="ctr"/>
            <a:r>
              <a:rPr lang="fr-FR" sz="1200" dirty="0">
                <a:solidFill>
                  <a:srgbClr val="002060"/>
                </a:solidFill>
              </a:rPr>
              <a:t>Lémur (ou Maki) à front blanc (</a:t>
            </a:r>
            <a:r>
              <a:rPr lang="fr-FR" sz="1200" i="1" dirty="0" err="1">
                <a:solidFill>
                  <a:srgbClr val="002060"/>
                </a:solidFill>
              </a:rPr>
              <a:t>Eulemur</a:t>
            </a:r>
            <a:r>
              <a:rPr lang="fr-FR" sz="1200" i="1" dirty="0">
                <a:solidFill>
                  <a:srgbClr val="002060"/>
                </a:solidFill>
              </a:rPr>
              <a:t> </a:t>
            </a:r>
            <a:r>
              <a:rPr lang="fr-FR" sz="1200" i="1" dirty="0" err="1">
                <a:solidFill>
                  <a:srgbClr val="002060"/>
                </a:solidFill>
              </a:rPr>
              <a:t>albifrons</a:t>
            </a:r>
            <a:r>
              <a:rPr lang="fr-FR" sz="1200" dirty="0">
                <a:solidFill>
                  <a:srgbClr val="002060"/>
                </a:solidFill>
              </a:rPr>
              <a:t>) du parc national de </a:t>
            </a:r>
            <a:r>
              <a:rPr lang="fr-FR" sz="1200" dirty="0" err="1" smtClean="0">
                <a:solidFill>
                  <a:srgbClr val="002060"/>
                </a:solidFill>
              </a:rPr>
              <a:t>Masoala</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4" tooltip="Accéder à la galerie de Frank Vassen"/>
              </a:rPr>
              <a:t>Frank </a:t>
            </a:r>
            <a:r>
              <a:rPr lang="fr-FR" sz="1200" dirty="0" err="1" smtClean="0">
                <a:solidFill>
                  <a:srgbClr val="002060"/>
                </a:solidFill>
                <a:hlinkClick r:id="rId4" tooltip="Accéder à la galerie de Frank Vassen"/>
              </a:rPr>
              <a:t>Vassen</a:t>
            </a:r>
            <a:r>
              <a:rPr lang="fr-FR" sz="1200" dirty="0" smtClean="0">
                <a:solidFill>
                  <a:srgbClr val="002060"/>
                </a:solidFill>
              </a:rPr>
              <a:t> ©, </a:t>
            </a:r>
            <a:r>
              <a:rPr lang="fr-FR" sz="1200" dirty="0" smtClean="0">
                <a:solidFill>
                  <a:srgbClr val="002060"/>
                </a:solidFill>
                <a:hlinkClick r:id="rId5"/>
              </a:rPr>
              <a:t>https</a:t>
            </a:r>
            <a:r>
              <a:rPr lang="fr-FR" sz="1200" dirty="0">
                <a:solidFill>
                  <a:srgbClr val="002060"/>
                </a:solidFill>
                <a:hlinkClick r:id="rId5"/>
              </a:rPr>
              <a:t>://</a:t>
            </a:r>
            <a:r>
              <a:rPr lang="fr-FR" sz="1200" dirty="0" smtClean="0">
                <a:solidFill>
                  <a:srgbClr val="002060"/>
                </a:solidFill>
                <a:hlinkClick r:id="rId5"/>
              </a:rPr>
              <a:t>www.flickr.com/photos/42244964@N03/3899499239</a:t>
            </a:r>
            <a:r>
              <a:rPr lang="fr-FR" sz="1200" dirty="0" smtClean="0">
                <a:solidFill>
                  <a:srgbClr val="002060"/>
                </a:solidFill>
              </a:rPr>
              <a:t> </a:t>
            </a:r>
            <a:endParaRPr lang="fr-FR" sz="1200" dirty="0">
              <a:solidFill>
                <a:srgbClr val="002060"/>
              </a:solidFill>
            </a:endParaRPr>
          </a:p>
        </p:txBody>
      </p:sp>
      <p:sp>
        <p:nvSpPr>
          <p:cNvPr id="10" name="ZoneTexte 9"/>
          <p:cNvSpPr txBox="1"/>
          <p:nvPr/>
        </p:nvSpPr>
        <p:spPr>
          <a:xfrm>
            <a:off x="187287" y="991518"/>
            <a:ext cx="8423313" cy="5262979"/>
          </a:xfrm>
          <a:prstGeom prst="rect">
            <a:avLst/>
          </a:prstGeom>
          <a:noFill/>
        </p:spPr>
        <p:txBody>
          <a:bodyPr wrap="square" rtlCol="0">
            <a:spAutoFit/>
          </a:bodyPr>
          <a:lstStyle/>
          <a:p>
            <a:r>
              <a:rPr lang="fr-FR" sz="1400" dirty="0">
                <a:solidFill>
                  <a:srgbClr val="002060"/>
                </a:solidFill>
              </a:rPr>
              <a:t>1. Introduction</a:t>
            </a:r>
          </a:p>
          <a:p>
            <a:r>
              <a:rPr lang="fr-FR" sz="1400" dirty="0">
                <a:solidFill>
                  <a:srgbClr val="002060"/>
                </a:solidFill>
              </a:rPr>
              <a:t>2. Volume, chiffres et importance du trafic</a:t>
            </a:r>
          </a:p>
          <a:p>
            <a:r>
              <a:rPr lang="fr-FR" sz="1400" dirty="0">
                <a:solidFill>
                  <a:srgbClr val="002060"/>
                </a:solidFill>
              </a:rPr>
              <a:t>3. Les espèces menacées de Dalbergia (bois de rose) ayant un intérêt commercial à Madagascar</a:t>
            </a:r>
          </a:p>
          <a:p>
            <a:r>
              <a:rPr lang="fr-FR" sz="1400" dirty="0">
                <a:solidFill>
                  <a:srgbClr val="002060"/>
                </a:solidFill>
              </a:rPr>
              <a:t>4. Le genre Dalbergia à Madagascar</a:t>
            </a:r>
          </a:p>
          <a:p>
            <a:r>
              <a:rPr lang="fr-FR" sz="1400" dirty="0">
                <a:solidFill>
                  <a:srgbClr val="002060"/>
                </a:solidFill>
              </a:rPr>
              <a:t>5. Les espèces de Dalbergia (bois de rose) malgaches en danger </a:t>
            </a:r>
          </a:p>
          <a:p>
            <a:r>
              <a:rPr lang="fr-FR" sz="1400" dirty="0">
                <a:solidFill>
                  <a:srgbClr val="002060"/>
                </a:solidFill>
              </a:rPr>
              <a:t>5.1) </a:t>
            </a:r>
            <a:r>
              <a:rPr lang="fr-FR" sz="1400" i="1" dirty="0">
                <a:solidFill>
                  <a:srgbClr val="002060"/>
                </a:solidFill>
              </a:rPr>
              <a:t>Dalbergia </a:t>
            </a:r>
            <a:r>
              <a:rPr lang="fr-FR" sz="1400" i="1" dirty="0" err="1">
                <a:solidFill>
                  <a:srgbClr val="002060"/>
                </a:solidFill>
              </a:rPr>
              <a:t>andapensis</a:t>
            </a:r>
            <a:r>
              <a:rPr lang="fr-FR" sz="1400" i="1" dirty="0">
                <a:solidFill>
                  <a:srgbClr val="002060"/>
                </a:solidFill>
              </a:rPr>
              <a:t> </a:t>
            </a:r>
            <a:r>
              <a:rPr lang="fr-FR" sz="1400" dirty="0">
                <a:solidFill>
                  <a:srgbClr val="002060"/>
                </a:solidFill>
              </a:rPr>
              <a:t>Bosser &amp; R. </a:t>
            </a:r>
            <a:r>
              <a:rPr lang="fr-FR" sz="1400" dirty="0" err="1">
                <a:solidFill>
                  <a:srgbClr val="002060"/>
                </a:solidFill>
              </a:rPr>
              <a:t>Rabev</a:t>
            </a:r>
            <a:r>
              <a:rPr lang="fr-FR" sz="1400" dirty="0">
                <a:solidFill>
                  <a:srgbClr val="002060"/>
                </a:solidFill>
              </a:rPr>
              <a:t>. </a:t>
            </a:r>
          </a:p>
          <a:p>
            <a:r>
              <a:rPr lang="fr-FR" sz="1400" dirty="0">
                <a:solidFill>
                  <a:srgbClr val="002060"/>
                </a:solidFill>
              </a:rPr>
              <a:t>5.2) </a:t>
            </a:r>
            <a:r>
              <a:rPr lang="fr-FR" sz="1400" i="1" dirty="0">
                <a:solidFill>
                  <a:srgbClr val="002060"/>
                </a:solidFill>
              </a:rPr>
              <a:t>Dalbergia </a:t>
            </a:r>
            <a:r>
              <a:rPr lang="fr-FR" sz="1400" i="1" dirty="0" err="1">
                <a:solidFill>
                  <a:srgbClr val="002060"/>
                </a:solidFill>
              </a:rPr>
              <a:t>madagascariensis</a:t>
            </a:r>
            <a:r>
              <a:rPr lang="fr-FR" sz="1400" i="1" dirty="0">
                <a:solidFill>
                  <a:srgbClr val="002060"/>
                </a:solidFill>
              </a:rPr>
              <a:t> </a:t>
            </a:r>
            <a:r>
              <a:rPr lang="fr-FR" sz="1400" dirty="0" err="1">
                <a:solidFill>
                  <a:srgbClr val="002060"/>
                </a:solidFill>
              </a:rPr>
              <a:t>Vatke</a:t>
            </a:r>
            <a:endParaRPr lang="fr-FR" sz="1400" dirty="0">
              <a:solidFill>
                <a:srgbClr val="002060"/>
              </a:solidFill>
            </a:endParaRPr>
          </a:p>
          <a:p>
            <a:r>
              <a:rPr lang="fr-FR" sz="1400" dirty="0">
                <a:solidFill>
                  <a:srgbClr val="002060"/>
                </a:solidFill>
              </a:rPr>
              <a:t>5.3) </a:t>
            </a:r>
            <a:r>
              <a:rPr lang="fr-FR" sz="1400" i="1" dirty="0">
                <a:solidFill>
                  <a:srgbClr val="002060"/>
                </a:solidFill>
              </a:rPr>
              <a:t>Dalbergia </a:t>
            </a:r>
            <a:r>
              <a:rPr lang="fr-FR" sz="1400" i="1" dirty="0" err="1">
                <a:solidFill>
                  <a:srgbClr val="002060"/>
                </a:solidFill>
              </a:rPr>
              <a:t>davidii</a:t>
            </a:r>
            <a:r>
              <a:rPr lang="fr-FR" sz="1400" i="1" dirty="0">
                <a:solidFill>
                  <a:srgbClr val="002060"/>
                </a:solidFill>
              </a:rPr>
              <a:t> </a:t>
            </a:r>
            <a:r>
              <a:rPr lang="fr-FR" sz="1400" dirty="0">
                <a:solidFill>
                  <a:srgbClr val="002060"/>
                </a:solidFill>
              </a:rPr>
              <a:t>Bosser &amp; R. </a:t>
            </a:r>
            <a:r>
              <a:rPr lang="fr-FR" sz="1400" dirty="0" err="1">
                <a:solidFill>
                  <a:srgbClr val="002060"/>
                </a:solidFill>
              </a:rPr>
              <a:t>Rabev</a:t>
            </a:r>
            <a:r>
              <a:rPr lang="fr-FR" sz="1400" dirty="0">
                <a:solidFill>
                  <a:srgbClr val="002060"/>
                </a:solidFill>
              </a:rPr>
              <a:t>.</a:t>
            </a:r>
          </a:p>
          <a:p>
            <a:r>
              <a:rPr lang="fr-FR" sz="1400" dirty="0">
                <a:solidFill>
                  <a:srgbClr val="002060"/>
                </a:solidFill>
              </a:rPr>
              <a:t>5.4) </a:t>
            </a:r>
            <a:r>
              <a:rPr lang="fr-FR" sz="1400" i="1" dirty="0">
                <a:solidFill>
                  <a:srgbClr val="002060"/>
                </a:solidFill>
              </a:rPr>
              <a:t>Dalbergia </a:t>
            </a:r>
            <a:r>
              <a:rPr lang="fr-FR" sz="1400" i="1" dirty="0" err="1">
                <a:solidFill>
                  <a:srgbClr val="002060"/>
                </a:solidFill>
              </a:rPr>
              <a:t>baronii</a:t>
            </a:r>
            <a:r>
              <a:rPr lang="fr-FR" sz="1400" i="1" dirty="0">
                <a:solidFill>
                  <a:srgbClr val="002060"/>
                </a:solidFill>
              </a:rPr>
              <a:t> </a:t>
            </a:r>
            <a:r>
              <a:rPr lang="fr-FR" sz="1400" dirty="0">
                <a:solidFill>
                  <a:srgbClr val="002060"/>
                </a:solidFill>
              </a:rPr>
              <a:t>Baker</a:t>
            </a:r>
          </a:p>
          <a:p>
            <a:r>
              <a:rPr lang="fr-FR" sz="1400" dirty="0">
                <a:solidFill>
                  <a:srgbClr val="002060"/>
                </a:solidFill>
              </a:rPr>
              <a:t>5.5) </a:t>
            </a:r>
            <a:r>
              <a:rPr lang="fr-FR" sz="1400" i="1" dirty="0">
                <a:solidFill>
                  <a:srgbClr val="002060"/>
                </a:solidFill>
              </a:rPr>
              <a:t>Dalbergia </a:t>
            </a:r>
            <a:r>
              <a:rPr lang="fr-FR" sz="1400" i="1" dirty="0" err="1">
                <a:solidFill>
                  <a:srgbClr val="002060"/>
                </a:solidFill>
              </a:rPr>
              <a:t>chapelieri</a:t>
            </a:r>
            <a:r>
              <a:rPr lang="fr-FR" sz="1400" i="1" dirty="0">
                <a:solidFill>
                  <a:srgbClr val="002060"/>
                </a:solidFill>
              </a:rPr>
              <a:t> </a:t>
            </a:r>
            <a:r>
              <a:rPr lang="fr-FR" sz="1400" dirty="0" err="1">
                <a:solidFill>
                  <a:srgbClr val="002060"/>
                </a:solidFill>
              </a:rPr>
              <a:t>Baill</a:t>
            </a:r>
            <a:r>
              <a:rPr lang="fr-FR" sz="1400" dirty="0">
                <a:solidFill>
                  <a:srgbClr val="002060"/>
                </a:solidFill>
              </a:rPr>
              <a:t>.</a:t>
            </a:r>
          </a:p>
          <a:p>
            <a:r>
              <a:rPr lang="fr-FR" sz="1400" dirty="0">
                <a:solidFill>
                  <a:srgbClr val="002060"/>
                </a:solidFill>
              </a:rPr>
              <a:t>5.6) </a:t>
            </a:r>
            <a:r>
              <a:rPr lang="fr-FR" sz="1400" i="1" dirty="0">
                <a:solidFill>
                  <a:srgbClr val="002060"/>
                </a:solidFill>
              </a:rPr>
              <a:t>Dalbergia </a:t>
            </a:r>
            <a:r>
              <a:rPr lang="fr-FR" sz="1400" i="1" dirty="0" err="1">
                <a:solidFill>
                  <a:srgbClr val="002060"/>
                </a:solidFill>
              </a:rPr>
              <a:t>louvelii</a:t>
            </a:r>
            <a:r>
              <a:rPr lang="fr-FR" sz="1400" i="1" dirty="0">
                <a:solidFill>
                  <a:srgbClr val="002060"/>
                </a:solidFill>
              </a:rPr>
              <a:t> </a:t>
            </a:r>
            <a:r>
              <a:rPr lang="fr-FR" sz="1400" dirty="0" err="1">
                <a:solidFill>
                  <a:srgbClr val="002060"/>
                </a:solidFill>
              </a:rPr>
              <a:t>R.Vig</a:t>
            </a:r>
            <a:r>
              <a:rPr lang="fr-FR" sz="1400" dirty="0">
                <a:solidFill>
                  <a:srgbClr val="002060"/>
                </a:solidFill>
              </a:rPr>
              <a:t>.</a:t>
            </a:r>
          </a:p>
          <a:p>
            <a:r>
              <a:rPr lang="fr-FR" sz="1400" dirty="0">
                <a:solidFill>
                  <a:srgbClr val="002060"/>
                </a:solidFill>
              </a:rPr>
              <a:t>5.7) </a:t>
            </a:r>
            <a:r>
              <a:rPr lang="fr-FR" sz="1400" i="1" dirty="0">
                <a:solidFill>
                  <a:srgbClr val="002060"/>
                </a:solidFill>
              </a:rPr>
              <a:t>Dalbergia </a:t>
            </a:r>
            <a:r>
              <a:rPr lang="fr-FR" sz="1400" i="1" dirty="0" err="1">
                <a:solidFill>
                  <a:srgbClr val="002060"/>
                </a:solidFill>
              </a:rPr>
              <a:t>maritima</a:t>
            </a:r>
            <a:r>
              <a:rPr lang="fr-FR" sz="1400" i="1" dirty="0">
                <a:solidFill>
                  <a:srgbClr val="002060"/>
                </a:solidFill>
              </a:rPr>
              <a:t> </a:t>
            </a:r>
            <a:r>
              <a:rPr lang="fr-FR" sz="1400" dirty="0" err="1">
                <a:solidFill>
                  <a:srgbClr val="002060"/>
                </a:solidFill>
              </a:rPr>
              <a:t>R.Vig</a:t>
            </a:r>
            <a:r>
              <a:rPr lang="fr-FR" sz="1400" dirty="0">
                <a:solidFill>
                  <a:srgbClr val="002060"/>
                </a:solidFill>
              </a:rPr>
              <a:t>.</a:t>
            </a:r>
          </a:p>
          <a:p>
            <a:r>
              <a:rPr lang="fr-FR" sz="1400" dirty="0">
                <a:solidFill>
                  <a:srgbClr val="002060"/>
                </a:solidFill>
              </a:rPr>
              <a:t>5.8) </a:t>
            </a:r>
            <a:r>
              <a:rPr lang="fr-FR" sz="1400" i="1" dirty="0">
                <a:solidFill>
                  <a:srgbClr val="002060"/>
                </a:solidFill>
              </a:rPr>
              <a:t>Dalbergia </a:t>
            </a:r>
            <a:r>
              <a:rPr lang="fr-FR" sz="1400" i="1" dirty="0" err="1">
                <a:solidFill>
                  <a:srgbClr val="002060"/>
                </a:solidFill>
              </a:rPr>
              <a:t>monticola</a:t>
            </a:r>
            <a:r>
              <a:rPr lang="fr-FR" sz="1400" i="1" dirty="0">
                <a:solidFill>
                  <a:srgbClr val="002060"/>
                </a:solidFill>
              </a:rPr>
              <a:t> </a:t>
            </a:r>
            <a:r>
              <a:rPr lang="fr-FR" sz="1400" dirty="0">
                <a:solidFill>
                  <a:srgbClr val="002060"/>
                </a:solidFill>
              </a:rPr>
              <a:t>Bosser &amp; </a:t>
            </a:r>
            <a:r>
              <a:rPr lang="fr-FR" sz="1400" dirty="0" err="1">
                <a:solidFill>
                  <a:srgbClr val="002060"/>
                </a:solidFill>
              </a:rPr>
              <a:t>R.Rabev</a:t>
            </a:r>
            <a:r>
              <a:rPr lang="fr-FR" sz="1400" dirty="0">
                <a:solidFill>
                  <a:srgbClr val="002060"/>
                </a:solidFill>
              </a:rPr>
              <a:t>.</a:t>
            </a:r>
          </a:p>
          <a:p>
            <a:r>
              <a:rPr lang="fr-FR" sz="1400" dirty="0">
                <a:solidFill>
                  <a:srgbClr val="002060"/>
                </a:solidFill>
              </a:rPr>
              <a:t>5.9) </a:t>
            </a:r>
            <a:r>
              <a:rPr lang="fr-FR" sz="1400" i="1" dirty="0">
                <a:solidFill>
                  <a:srgbClr val="002060"/>
                </a:solidFill>
              </a:rPr>
              <a:t>Dalbergia </a:t>
            </a:r>
            <a:r>
              <a:rPr lang="fr-FR" sz="1400" i="1" dirty="0" err="1">
                <a:solidFill>
                  <a:srgbClr val="002060"/>
                </a:solidFill>
              </a:rPr>
              <a:t>normandii</a:t>
            </a:r>
            <a:r>
              <a:rPr lang="fr-FR" sz="1400" i="1" dirty="0">
                <a:solidFill>
                  <a:srgbClr val="002060"/>
                </a:solidFill>
              </a:rPr>
              <a:t> </a:t>
            </a:r>
            <a:r>
              <a:rPr lang="fr-FR" sz="1400" dirty="0">
                <a:solidFill>
                  <a:srgbClr val="002060"/>
                </a:solidFill>
              </a:rPr>
              <a:t>Bosser &amp; Rabevohitra</a:t>
            </a:r>
          </a:p>
          <a:p>
            <a:r>
              <a:rPr lang="fr-FR" sz="1400" dirty="0">
                <a:solidFill>
                  <a:srgbClr val="002060"/>
                </a:solidFill>
              </a:rPr>
              <a:t>5.10) </a:t>
            </a:r>
            <a:r>
              <a:rPr lang="fr-FR" sz="1400" i="1" dirty="0">
                <a:solidFill>
                  <a:srgbClr val="002060"/>
                </a:solidFill>
              </a:rPr>
              <a:t>Dalbergia </a:t>
            </a:r>
            <a:r>
              <a:rPr lang="fr-FR" sz="1400" i="1" dirty="0" err="1">
                <a:solidFill>
                  <a:srgbClr val="002060"/>
                </a:solidFill>
              </a:rPr>
              <a:t>greveana</a:t>
            </a:r>
            <a:r>
              <a:rPr lang="fr-FR" sz="1400" i="1" dirty="0">
                <a:solidFill>
                  <a:srgbClr val="002060"/>
                </a:solidFill>
              </a:rPr>
              <a:t> </a:t>
            </a:r>
            <a:r>
              <a:rPr lang="fr-FR" sz="1400" dirty="0" err="1" smtClean="0">
                <a:solidFill>
                  <a:srgbClr val="002060"/>
                </a:solidFill>
              </a:rPr>
              <a:t>Baillon</a:t>
            </a:r>
            <a:endParaRPr lang="fr-FR" sz="1400" dirty="0" smtClean="0">
              <a:solidFill>
                <a:srgbClr val="002060"/>
              </a:solidFill>
            </a:endParaRPr>
          </a:p>
          <a:p>
            <a:r>
              <a:rPr lang="fr-FR" sz="1400" dirty="0">
                <a:solidFill>
                  <a:srgbClr val="002060"/>
                </a:solidFill>
              </a:rPr>
              <a:t>5.11) </a:t>
            </a:r>
            <a:r>
              <a:rPr lang="fr-FR" sz="1400" i="1" dirty="0">
                <a:solidFill>
                  <a:srgbClr val="002060"/>
                </a:solidFill>
              </a:rPr>
              <a:t>Dalbergia </a:t>
            </a:r>
            <a:r>
              <a:rPr lang="fr-FR" sz="1400" i="1" dirty="0" err="1">
                <a:solidFill>
                  <a:srgbClr val="002060"/>
                </a:solidFill>
              </a:rPr>
              <a:t>bathiei</a:t>
            </a:r>
            <a:r>
              <a:rPr lang="fr-FR" sz="1400" i="1" dirty="0">
                <a:solidFill>
                  <a:srgbClr val="002060"/>
                </a:solidFill>
              </a:rPr>
              <a:t> </a:t>
            </a:r>
            <a:r>
              <a:rPr lang="fr-FR" sz="1400" dirty="0" err="1">
                <a:solidFill>
                  <a:srgbClr val="002060"/>
                </a:solidFill>
              </a:rPr>
              <a:t>R.Vig</a:t>
            </a:r>
            <a:r>
              <a:rPr lang="fr-FR" sz="1400" dirty="0">
                <a:solidFill>
                  <a:srgbClr val="002060"/>
                </a:solidFill>
              </a:rPr>
              <a:t>.</a:t>
            </a:r>
          </a:p>
          <a:p>
            <a:r>
              <a:rPr lang="fr-FR" sz="1400" dirty="0">
                <a:solidFill>
                  <a:srgbClr val="002060"/>
                </a:solidFill>
              </a:rPr>
              <a:t>6. Les parcs nationaux concernés</a:t>
            </a:r>
          </a:p>
          <a:p>
            <a:r>
              <a:rPr lang="fr-FR" sz="1400" dirty="0">
                <a:solidFill>
                  <a:srgbClr val="002060"/>
                </a:solidFill>
              </a:rPr>
              <a:t>6.1) </a:t>
            </a:r>
            <a:r>
              <a:rPr lang="fr-FR" sz="1400" dirty="0" err="1">
                <a:solidFill>
                  <a:srgbClr val="002060"/>
                </a:solidFill>
              </a:rPr>
              <a:t>Marojejy</a:t>
            </a:r>
            <a:r>
              <a:rPr lang="fr-FR" sz="1400" dirty="0">
                <a:solidFill>
                  <a:srgbClr val="002060"/>
                </a:solidFill>
              </a:rPr>
              <a:t> national </a:t>
            </a:r>
            <a:r>
              <a:rPr lang="fr-FR" sz="1400" dirty="0" err="1" smtClean="0">
                <a:solidFill>
                  <a:srgbClr val="002060"/>
                </a:solidFill>
              </a:rPr>
              <a:t>park</a:t>
            </a:r>
            <a:endParaRPr lang="fr-FR" sz="1400" dirty="0">
              <a:solidFill>
                <a:srgbClr val="002060"/>
              </a:solidFill>
            </a:endParaRPr>
          </a:p>
          <a:p>
            <a:r>
              <a:rPr lang="fr-FR" sz="1400" dirty="0">
                <a:solidFill>
                  <a:srgbClr val="002060"/>
                </a:solidFill>
              </a:rPr>
              <a:t>6.2) </a:t>
            </a:r>
            <a:r>
              <a:rPr lang="fr-FR" sz="1400" dirty="0" err="1" smtClean="0">
                <a:solidFill>
                  <a:srgbClr val="002060"/>
                </a:solidFill>
              </a:rPr>
              <a:t>Masoala</a:t>
            </a:r>
            <a:r>
              <a:rPr lang="fr-FR" sz="1400" dirty="0">
                <a:solidFill>
                  <a:srgbClr val="002060"/>
                </a:solidFill>
              </a:rPr>
              <a:t> national </a:t>
            </a:r>
            <a:r>
              <a:rPr lang="fr-FR" sz="1400" dirty="0" err="1" smtClean="0">
                <a:solidFill>
                  <a:srgbClr val="002060"/>
                </a:solidFill>
              </a:rPr>
              <a:t>park</a:t>
            </a:r>
            <a:endParaRPr lang="fr-FR" sz="1400" dirty="0" smtClean="0">
              <a:solidFill>
                <a:srgbClr val="002060"/>
              </a:solidFill>
            </a:endParaRPr>
          </a:p>
          <a:p>
            <a:r>
              <a:rPr lang="fr-FR" sz="1400" i="1" dirty="0">
                <a:solidFill>
                  <a:srgbClr val="002060"/>
                </a:solidFill>
              </a:rPr>
              <a:t>6.3) </a:t>
            </a:r>
            <a:r>
              <a:rPr lang="fr-FR" sz="1400" i="1" dirty="0" err="1">
                <a:solidFill>
                  <a:srgbClr val="002060"/>
                </a:solidFill>
              </a:rPr>
              <a:t>Manakari</a:t>
            </a:r>
            <a:r>
              <a:rPr lang="fr-FR" sz="1400" i="1" dirty="0">
                <a:solidFill>
                  <a:srgbClr val="002060"/>
                </a:solidFill>
              </a:rPr>
              <a:t> national </a:t>
            </a:r>
            <a:r>
              <a:rPr lang="fr-FR" sz="1400" i="1" dirty="0" err="1">
                <a:solidFill>
                  <a:srgbClr val="002060"/>
                </a:solidFill>
              </a:rPr>
              <a:t>park</a:t>
            </a:r>
            <a:endParaRPr lang="fr-FR" sz="1400" i="1" dirty="0">
              <a:solidFill>
                <a:srgbClr val="002060"/>
              </a:solidFill>
            </a:endParaRPr>
          </a:p>
          <a:p>
            <a:r>
              <a:rPr lang="fr-FR" sz="1400" dirty="0" smtClean="0">
                <a:solidFill>
                  <a:srgbClr val="002060"/>
                </a:solidFill>
              </a:rPr>
              <a:t>6.4) </a:t>
            </a:r>
            <a:r>
              <a:rPr lang="fr-FR" sz="1400" dirty="0">
                <a:solidFill>
                  <a:srgbClr val="002060"/>
                </a:solidFill>
              </a:rPr>
              <a:t>Les parcs nationaux impactés (chiffres de 2009)</a:t>
            </a:r>
          </a:p>
          <a:p>
            <a:r>
              <a:rPr lang="fr-FR" sz="1400" dirty="0">
                <a:solidFill>
                  <a:srgbClr val="002060"/>
                </a:solidFill>
              </a:rPr>
              <a:t>7. Les conséquences écologiques</a:t>
            </a:r>
          </a:p>
          <a:p>
            <a:r>
              <a:rPr lang="fr-FR" sz="1400" dirty="0">
                <a:solidFill>
                  <a:srgbClr val="002060"/>
                </a:solidFill>
              </a:rPr>
              <a:t>8. Les facteurs favorisants le trafic</a:t>
            </a:r>
          </a:p>
          <a:p>
            <a:r>
              <a:rPr lang="fr-FR" sz="1400" dirty="0">
                <a:solidFill>
                  <a:srgbClr val="002060"/>
                </a:solidFill>
              </a:rPr>
              <a:t>9. Le circuit du </a:t>
            </a:r>
            <a:r>
              <a:rPr lang="fr-FR" sz="1400" dirty="0" smtClean="0">
                <a:solidFill>
                  <a:srgbClr val="002060"/>
                </a:solidFill>
              </a:rPr>
              <a:t>trafic</a:t>
            </a:r>
            <a:endParaRPr lang="fr-FR" sz="1400" dirty="0">
              <a:solidFill>
                <a:srgbClr val="002060"/>
              </a:solidFill>
            </a:endParaRP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3582" y="4388996"/>
            <a:ext cx="2466975" cy="1847850"/>
          </a:xfrm>
          <a:prstGeom prst="rect">
            <a:avLst/>
          </a:prstGeom>
        </p:spPr>
      </p:pic>
      <p:sp>
        <p:nvSpPr>
          <p:cNvPr id="12" name="ZoneTexte 11"/>
          <p:cNvSpPr txBox="1"/>
          <p:nvPr/>
        </p:nvSpPr>
        <p:spPr>
          <a:xfrm>
            <a:off x="2963538" y="6312853"/>
            <a:ext cx="7227065" cy="400110"/>
          </a:xfrm>
          <a:prstGeom prst="rect">
            <a:avLst/>
          </a:prstGeom>
          <a:noFill/>
        </p:spPr>
        <p:txBody>
          <a:bodyPr wrap="square" rtlCol="0">
            <a:spAutoFit/>
          </a:bodyPr>
          <a:lstStyle/>
          <a:p>
            <a:pPr algn="ctr"/>
            <a:r>
              <a:rPr lang="fr-FR" sz="1000" dirty="0">
                <a:solidFill>
                  <a:srgbClr val="002060"/>
                </a:solidFill>
              </a:rPr>
              <a:t>Trafics de bois de rose : Un embarquement en grande quantité à </a:t>
            </a:r>
            <a:r>
              <a:rPr lang="fr-FR" sz="1000" i="1" dirty="0" err="1">
                <a:solidFill>
                  <a:srgbClr val="C00000"/>
                </a:solidFill>
              </a:rPr>
              <a:t>Mananara</a:t>
            </a:r>
            <a:r>
              <a:rPr lang="fr-FR" sz="1000" dirty="0">
                <a:solidFill>
                  <a:srgbClr val="002060"/>
                </a:solidFill>
              </a:rPr>
              <a:t>, </a:t>
            </a:r>
            <a:r>
              <a:rPr lang="fr-FR" sz="1000" dirty="0" smtClean="0">
                <a:solidFill>
                  <a:srgbClr val="002060"/>
                </a:solidFill>
              </a:rPr>
              <a:t>Rédaction </a:t>
            </a:r>
            <a:r>
              <a:rPr lang="fr-FR" sz="1000" dirty="0">
                <a:solidFill>
                  <a:srgbClr val="002060"/>
                </a:solidFill>
              </a:rPr>
              <a:t>Midi </a:t>
            </a:r>
            <a:r>
              <a:rPr lang="fr-FR" sz="1000" dirty="0" err="1">
                <a:solidFill>
                  <a:srgbClr val="002060"/>
                </a:solidFill>
              </a:rPr>
              <a:t>Madagasikara</a:t>
            </a:r>
            <a:r>
              <a:rPr lang="fr-FR" sz="1000" dirty="0">
                <a:solidFill>
                  <a:srgbClr val="002060"/>
                </a:solidFill>
              </a:rPr>
              <a:t>, 24 décembre 2014, </a:t>
            </a:r>
            <a:r>
              <a:rPr lang="fr-FR" sz="1000" dirty="0">
                <a:solidFill>
                  <a:srgbClr val="002060"/>
                </a:solidFill>
                <a:hlinkClick r:id="rId7"/>
              </a:rPr>
              <a:t>http://www.midi-madagasikara.mg/economie/2014/12/24/trafics-de-bois-de-rose-un-embarquement-en-grande-quantite-mananara</a:t>
            </a:r>
            <a:r>
              <a:rPr lang="fr-FR" sz="1000" dirty="0" smtClean="0">
                <a:solidFill>
                  <a:srgbClr val="002060"/>
                </a:solidFill>
                <a:hlinkClick r:id="rId7"/>
              </a:rPr>
              <a:t>/</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2188619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899971" y="6377898"/>
            <a:ext cx="2545814" cy="25457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147092"/>
            <a:ext cx="524219" cy="365125"/>
          </a:xfrm>
        </p:spPr>
        <p:txBody>
          <a:bodyPr/>
          <a:lstStyle/>
          <a:p>
            <a:fld id="{814B13E8-1059-4FEE-952E-0153852B3488}" type="slidenum">
              <a:rPr lang="fr-FR" smtClean="0"/>
              <a:t>20</a:t>
            </a:fld>
            <a:endParaRPr lang="fr-FR"/>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6659" y="1079653"/>
            <a:ext cx="6491596"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.7) </a:t>
            </a:r>
            <a:r>
              <a:rPr lang="fr-FR" b="1" i="1" dirty="0">
                <a:solidFill>
                  <a:srgbClr val="002060"/>
                </a:solidFill>
              </a:rPr>
              <a:t>Dalbergia </a:t>
            </a:r>
            <a:r>
              <a:rPr lang="fr-FR" b="1" i="1" dirty="0" err="1" smtClean="0">
                <a:solidFill>
                  <a:srgbClr val="002060"/>
                </a:solidFill>
              </a:rPr>
              <a:t>maritima</a:t>
            </a:r>
            <a:r>
              <a:rPr lang="fr-FR" b="1" dirty="0">
                <a:solidFill>
                  <a:srgbClr val="002060"/>
                </a:solidFill>
              </a:rPr>
              <a:t> </a:t>
            </a:r>
            <a:r>
              <a:rPr lang="fr-FR" dirty="0" err="1">
                <a:solidFill>
                  <a:srgbClr val="002060"/>
                </a:solidFill>
              </a:rPr>
              <a:t>R.Vig</a:t>
            </a:r>
            <a:r>
              <a:rPr lang="fr-FR" dirty="0">
                <a:solidFill>
                  <a:srgbClr val="002060"/>
                </a:solidFill>
              </a:rPr>
              <a:t>.</a:t>
            </a:r>
            <a:endParaRPr lang="fr-FR" i="1" dirty="0">
              <a:solidFill>
                <a:srgbClr val="002060"/>
              </a:solidFill>
            </a:endParaRPr>
          </a:p>
        </p:txBody>
      </p:sp>
      <p:sp>
        <p:nvSpPr>
          <p:cNvPr id="7" name="ZoneTexte 6"/>
          <p:cNvSpPr txBox="1"/>
          <p:nvPr/>
        </p:nvSpPr>
        <p:spPr>
          <a:xfrm>
            <a:off x="206659" y="1581054"/>
            <a:ext cx="9730555" cy="5355312"/>
          </a:xfrm>
          <a:prstGeom prst="rect">
            <a:avLst/>
          </a:prstGeom>
          <a:noFill/>
        </p:spPr>
        <p:txBody>
          <a:bodyPr wrap="square" rtlCol="0">
            <a:spAutoFit/>
          </a:bodyPr>
          <a:lstStyle/>
          <a:p>
            <a:r>
              <a:rPr lang="fr-FR" dirty="0" smtClean="0">
                <a:solidFill>
                  <a:srgbClr val="002060"/>
                </a:solidFill>
              </a:rPr>
              <a:t>Petit </a:t>
            </a:r>
            <a:r>
              <a:rPr lang="fr-FR" dirty="0">
                <a:solidFill>
                  <a:srgbClr val="002060"/>
                </a:solidFill>
              </a:rPr>
              <a:t>arbre de </a:t>
            </a:r>
            <a:r>
              <a:rPr lang="fr-FR" dirty="0" smtClean="0">
                <a:solidFill>
                  <a:srgbClr val="002060"/>
                </a:solidFill>
              </a:rPr>
              <a:t>5 à 10m </a:t>
            </a:r>
            <a:r>
              <a:rPr lang="fr-FR" dirty="0">
                <a:solidFill>
                  <a:srgbClr val="002060"/>
                </a:solidFill>
              </a:rPr>
              <a:t>(moins de 15m). Arbre caducifolié de taille moyenne atteignant 20 m de haut (Source : </a:t>
            </a:r>
            <a:r>
              <a:rPr lang="fr-FR" dirty="0" err="1">
                <a:solidFill>
                  <a:srgbClr val="002060"/>
                </a:solidFill>
              </a:rPr>
              <a:t>Prota</a:t>
            </a:r>
            <a:r>
              <a:rPr lang="fr-FR" dirty="0">
                <a:solidFill>
                  <a:srgbClr val="002060"/>
                </a:solidFill>
              </a:rPr>
              <a:t> </a:t>
            </a:r>
            <a:r>
              <a:rPr lang="fr-FR" dirty="0" err="1">
                <a:solidFill>
                  <a:srgbClr val="002060"/>
                </a:solidFill>
              </a:rPr>
              <a:t>database</a:t>
            </a:r>
            <a:r>
              <a:rPr lang="fr-FR" dirty="0" smtClean="0">
                <a:solidFill>
                  <a:srgbClr val="002060"/>
                </a:solidFill>
              </a:rPr>
              <a:t>). </a:t>
            </a:r>
            <a:r>
              <a:rPr lang="fr-FR" dirty="0">
                <a:solidFill>
                  <a:srgbClr val="002060"/>
                </a:solidFill>
              </a:rPr>
              <a:t>Un arbre de plaine limitée à la forêt côtière humide, à feuilles persistantes. Ce type de forêt a été presque entièrement détruit. </a:t>
            </a:r>
            <a:r>
              <a:rPr lang="fr-FR" dirty="0">
                <a:solidFill>
                  <a:srgbClr val="FF0000"/>
                </a:solidFill>
              </a:rPr>
              <a:t>Les forêts restantes sont gravement menacées par l'exploitation et le défrichement. L’abattage sélectif pour l'exportation, les sous-populations fragmentées et les activités minières d’extraction du titane menacent cette espèce endémique </a:t>
            </a:r>
            <a:endParaRPr lang="fr-FR" dirty="0" smtClean="0">
              <a:solidFill>
                <a:srgbClr val="FF0000"/>
              </a:solidFill>
            </a:endParaRPr>
          </a:p>
          <a:p>
            <a:r>
              <a:rPr lang="en-US" b="1" dirty="0">
                <a:solidFill>
                  <a:srgbClr val="FF0000"/>
                </a:solidFill>
              </a:rPr>
              <a:t>Endangered,</a:t>
            </a:r>
            <a:r>
              <a:rPr lang="en-US" dirty="0">
                <a:solidFill>
                  <a:srgbClr val="FF0000"/>
                </a:solidFill>
              </a:rPr>
              <a:t> </a:t>
            </a:r>
            <a:r>
              <a:rPr lang="en-US" dirty="0" smtClean="0">
                <a:solidFill>
                  <a:srgbClr val="FF0000"/>
                </a:solidFill>
              </a:rPr>
              <a:t>A1cd+2cd. </a:t>
            </a:r>
            <a:r>
              <a:rPr lang="fr-FR" dirty="0" smtClean="0">
                <a:solidFill>
                  <a:srgbClr val="002060"/>
                </a:solidFill>
              </a:rPr>
              <a:t>Source </a:t>
            </a:r>
            <a:r>
              <a:rPr lang="fr-FR" dirty="0">
                <a:solidFill>
                  <a:srgbClr val="002060"/>
                </a:solidFill>
              </a:rPr>
              <a:t>: IUCN </a:t>
            </a:r>
            <a:r>
              <a:rPr lang="fr-FR" dirty="0" err="1">
                <a:solidFill>
                  <a:srgbClr val="002060"/>
                </a:solidFill>
              </a:rPr>
              <a:t>Red</a:t>
            </a:r>
            <a:r>
              <a:rPr lang="fr-FR" dirty="0">
                <a:solidFill>
                  <a:srgbClr val="002060"/>
                </a:solidFill>
              </a:rPr>
              <a:t> </a:t>
            </a:r>
            <a:r>
              <a:rPr lang="fr-FR" dirty="0" err="1">
                <a:solidFill>
                  <a:srgbClr val="002060"/>
                </a:solidFill>
              </a:rPr>
              <a:t>list</a:t>
            </a:r>
            <a:r>
              <a:rPr lang="fr-FR" dirty="0">
                <a:solidFill>
                  <a:srgbClr val="002060"/>
                </a:solidFill>
              </a:rPr>
              <a:t>, </a:t>
            </a:r>
            <a:r>
              <a:rPr lang="fr-FR" u="sng" dirty="0">
                <a:solidFill>
                  <a:srgbClr val="002060"/>
                </a:solidFill>
                <a:hlinkClick r:id="rId2"/>
              </a:rPr>
              <a:t>http://</a:t>
            </a:r>
            <a:r>
              <a:rPr lang="fr-FR" u="sng" dirty="0" smtClean="0">
                <a:solidFill>
                  <a:srgbClr val="002060"/>
                </a:solidFill>
                <a:hlinkClick r:id="rId2"/>
              </a:rPr>
              <a:t>www.iucnredlist.org/details/38255/0</a:t>
            </a:r>
            <a:endParaRPr lang="fr-FR" dirty="0" smtClean="0">
              <a:solidFill>
                <a:srgbClr val="002060"/>
              </a:solidFill>
            </a:endParaRPr>
          </a:p>
          <a:p>
            <a:r>
              <a:rPr lang="fr-FR" dirty="0" smtClean="0">
                <a:solidFill>
                  <a:srgbClr val="002060"/>
                </a:solidFill>
              </a:rPr>
              <a:t>Forêt </a:t>
            </a:r>
            <a:r>
              <a:rPr lang="fr-FR" dirty="0">
                <a:solidFill>
                  <a:srgbClr val="002060"/>
                </a:solidFill>
              </a:rPr>
              <a:t>humide à feuille persistante (Source : </a:t>
            </a:r>
            <a:r>
              <a:rPr lang="fr-FR" i="1" dirty="0">
                <a:solidFill>
                  <a:srgbClr val="002060"/>
                </a:solidFill>
              </a:rPr>
              <a:t>Dalbergia</a:t>
            </a:r>
            <a:r>
              <a:rPr lang="fr-FR" dirty="0">
                <a:solidFill>
                  <a:srgbClr val="002060"/>
                </a:solidFill>
              </a:rPr>
              <a:t>, voir bibliographie ci-dessous).</a:t>
            </a:r>
            <a:endParaRPr lang="fr-FR" dirty="0" smtClean="0">
              <a:solidFill>
                <a:srgbClr val="002060"/>
              </a:solidFill>
            </a:endParaRPr>
          </a:p>
          <a:p>
            <a:r>
              <a:rPr lang="fr-FR" dirty="0" smtClean="0">
                <a:solidFill>
                  <a:srgbClr val="002060"/>
                </a:solidFill>
              </a:rPr>
              <a:t>Noms vernaculaires : </a:t>
            </a:r>
            <a:r>
              <a:rPr lang="fr-FR" dirty="0" err="1">
                <a:solidFill>
                  <a:srgbClr val="002060"/>
                </a:solidFill>
              </a:rPr>
              <a:t>Volombodipona</a:t>
            </a:r>
            <a:r>
              <a:rPr lang="fr-FR" dirty="0">
                <a:solidFill>
                  <a:srgbClr val="002060"/>
                </a:solidFill>
              </a:rPr>
              <a:t> à petites feuilles, </a:t>
            </a:r>
            <a:r>
              <a:rPr lang="fr-FR" dirty="0" err="1" smtClean="0">
                <a:solidFill>
                  <a:srgbClr val="002060"/>
                </a:solidFill>
              </a:rPr>
              <a:t>Tombobits</a:t>
            </a:r>
            <a:r>
              <a:rPr lang="fr-FR" dirty="0" smtClean="0">
                <a:solidFill>
                  <a:srgbClr val="002060"/>
                </a:solidFill>
              </a:rPr>
              <a:t>, </a:t>
            </a:r>
            <a:r>
              <a:rPr lang="fr-FR" dirty="0" err="1">
                <a:solidFill>
                  <a:srgbClr val="002060"/>
                </a:solidFill>
              </a:rPr>
              <a:t>Sovoka</a:t>
            </a:r>
            <a:r>
              <a:rPr lang="fr-FR" dirty="0">
                <a:solidFill>
                  <a:srgbClr val="002060"/>
                </a:solidFill>
              </a:rPr>
              <a:t> ; </a:t>
            </a:r>
            <a:r>
              <a:rPr lang="fr-FR" dirty="0" err="1">
                <a:solidFill>
                  <a:srgbClr val="002060"/>
                </a:solidFill>
              </a:rPr>
              <a:t>Hitsika</a:t>
            </a:r>
            <a:r>
              <a:rPr lang="fr-FR" dirty="0" smtClean="0">
                <a:solidFill>
                  <a:srgbClr val="002060"/>
                </a:solidFill>
              </a:rPr>
              <a:t>.</a:t>
            </a:r>
          </a:p>
          <a:p>
            <a:r>
              <a:rPr lang="fr-FR" dirty="0">
                <a:solidFill>
                  <a:srgbClr val="002060"/>
                </a:solidFill>
              </a:rPr>
              <a:t>Floraison vraisemblablement en décembre-janvier</a:t>
            </a:r>
            <a:r>
              <a:rPr lang="fr-FR" dirty="0" smtClean="0">
                <a:solidFill>
                  <a:srgbClr val="002060"/>
                </a:solidFill>
              </a:rPr>
              <a:t>.</a:t>
            </a:r>
          </a:p>
          <a:p>
            <a:pPr algn="just"/>
            <a:r>
              <a:rPr lang="fr-FR" sz="1200" dirty="0" smtClean="0">
                <a:solidFill>
                  <a:srgbClr val="002060"/>
                </a:solidFill>
              </a:rPr>
              <a:t>Note : </a:t>
            </a:r>
            <a:r>
              <a:rPr lang="fr-FR" sz="1200" b="1" i="1" dirty="0" smtClean="0">
                <a:solidFill>
                  <a:srgbClr val="002060"/>
                </a:solidFill>
              </a:rPr>
              <a:t>Variétés </a:t>
            </a:r>
            <a:r>
              <a:rPr lang="fr-FR" sz="1200" b="1" i="1" dirty="0">
                <a:solidFill>
                  <a:srgbClr val="002060"/>
                </a:solidFill>
              </a:rPr>
              <a:t>[sous-espèces] et espèce(s) voisine(s)</a:t>
            </a:r>
            <a:r>
              <a:rPr lang="fr-FR" sz="1200" dirty="0">
                <a:solidFill>
                  <a:srgbClr val="002060"/>
                </a:solidFill>
              </a:rPr>
              <a:t> </a:t>
            </a:r>
            <a:r>
              <a:rPr lang="fr-FR" sz="1200" b="1" i="1" dirty="0">
                <a:solidFill>
                  <a:srgbClr val="002060"/>
                </a:solidFill>
              </a:rPr>
              <a:t>/ cultivar(s)</a:t>
            </a:r>
            <a:r>
              <a:rPr lang="fr-FR" sz="1200" dirty="0">
                <a:solidFill>
                  <a:srgbClr val="002060"/>
                </a:solidFill>
              </a:rPr>
              <a:t> : </a:t>
            </a:r>
            <a:r>
              <a:rPr lang="fr-FR" sz="1200" i="1" dirty="0">
                <a:solidFill>
                  <a:srgbClr val="002060"/>
                </a:solidFill>
              </a:rPr>
              <a:t>Dalbergia </a:t>
            </a:r>
            <a:r>
              <a:rPr lang="fr-FR" sz="1200" i="1" dirty="0" err="1">
                <a:solidFill>
                  <a:srgbClr val="002060"/>
                </a:solidFill>
              </a:rPr>
              <a:t>maritima</a:t>
            </a:r>
            <a:r>
              <a:rPr lang="fr-FR" sz="1200" dirty="0">
                <a:solidFill>
                  <a:srgbClr val="002060"/>
                </a:solidFill>
              </a:rPr>
              <a:t> var. </a:t>
            </a:r>
            <a:r>
              <a:rPr lang="fr-FR" sz="1200" dirty="0" err="1">
                <a:solidFill>
                  <a:srgbClr val="002060"/>
                </a:solidFill>
              </a:rPr>
              <a:t>maritima</a:t>
            </a:r>
            <a:r>
              <a:rPr lang="fr-FR" sz="1200" dirty="0">
                <a:solidFill>
                  <a:srgbClr val="002060"/>
                </a:solidFill>
              </a:rPr>
              <a:t> et </a:t>
            </a:r>
            <a:r>
              <a:rPr lang="fr-FR" sz="1200" i="1" dirty="0">
                <a:solidFill>
                  <a:srgbClr val="002060"/>
                </a:solidFill>
              </a:rPr>
              <a:t>Dalbergia </a:t>
            </a:r>
            <a:r>
              <a:rPr lang="fr-FR" sz="1200" i="1" dirty="0" err="1">
                <a:solidFill>
                  <a:srgbClr val="002060"/>
                </a:solidFill>
              </a:rPr>
              <a:t>maritima</a:t>
            </a:r>
            <a:r>
              <a:rPr lang="fr-FR" sz="1200" dirty="0">
                <a:solidFill>
                  <a:srgbClr val="002060"/>
                </a:solidFill>
              </a:rPr>
              <a:t> var. </a:t>
            </a:r>
            <a:r>
              <a:rPr lang="fr-FR" sz="1200" i="1" dirty="0" err="1">
                <a:solidFill>
                  <a:srgbClr val="002060"/>
                </a:solidFill>
              </a:rPr>
              <a:t>pubescens</a:t>
            </a:r>
            <a:r>
              <a:rPr lang="fr-FR" sz="1200" dirty="0">
                <a:solidFill>
                  <a:srgbClr val="002060"/>
                </a:solidFill>
              </a:rPr>
              <a:t> Bosser &amp; R. </a:t>
            </a:r>
            <a:r>
              <a:rPr lang="fr-FR" sz="1200" dirty="0" err="1">
                <a:solidFill>
                  <a:srgbClr val="002060"/>
                </a:solidFill>
              </a:rPr>
              <a:t>Rabev</a:t>
            </a:r>
            <a:r>
              <a:rPr lang="fr-FR" sz="1200" dirty="0">
                <a:solidFill>
                  <a:srgbClr val="002060"/>
                </a:solidFill>
              </a:rPr>
              <a:t>. Deux variétés peuvent être distingués: var. </a:t>
            </a:r>
            <a:r>
              <a:rPr lang="fr-FR" sz="1200" i="1" dirty="0" err="1">
                <a:solidFill>
                  <a:srgbClr val="002060"/>
                </a:solidFill>
              </a:rPr>
              <a:t>maritima</a:t>
            </a:r>
            <a:r>
              <a:rPr lang="fr-FR" sz="1200" dirty="0">
                <a:solidFill>
                  <a:srgbClr val="002060"/>
                </a:solidFill>
              </a:rPr>
              <a:t> et var. </a:t>
            </a:r>
            <a:r>
              <a:rPr lang="fr-FR" sz="1200" i="1" dirty="0" err="1">
                <a:solidFill>
                  <a:srgbClr val="002060"/>
                </a:solidFill>
              </a:rPr>
              <a:t>pubescens</a:t>
            </a:r>
            <a:r>
              <a:rPr lang="fr-FR" sz="1200" dirty="0">
                <a:solidFill>
                  <a:srgbClr val="002060"/>
                </a:solidFill>
              </a:rPr>
              <a:t>. Une collection récente de </a:t>
            </a:r>
            <a:r>
              <a:rPr lang="fr-FR" sz="1200" dirty="0" err="1">
                <a:solidFill>
                  <a:srgbClr val="002060"/>
                </a:solidFill>
              </a:rPr>
              <a:t>Ambatolafia</a:t>
            </a:r>
            <a:r>
              <a:rPr lang="fr-FR" sz="1200" dirty="0">
                <a:solidFill>
                  <a:srgbClr val="002060"/>
                </a:solidFill>
              </a:rPr>
              <a:t> (Mahajanga) a été collecté dans bioclimat sec, un endroit très différent par rapport à l'habitat d'origine des espèces, probablement une erreur et elle doit être vérifiée (Source : </a:t>
            </a:r>
            <a:r>
              <a:rPr lang="fr-FR" sz="1200" u="sng" dirty="0">
                <a:solidFill>
                  <a:srgbClr val="002060"/>
                </a:solidFill>
                <a:hlinkClick r:id="rId3"/>
              </a:rPr>
              <a:t>http://tropicos.org/Name/13022771?projectid=17</a:t>
            </a:r>
            <a:endParaRPr lang="fr-FR" sz="1200" dirty="0" smtClean="0">
              <a:solidFill>
                <a:srgbClr val="002060"/>
              </a:solidFill>
            </a:endParaRPr>
          </a:p>
          <a:p>
            <a:r>
              <a:rPr lang="fr-FR" sz="1200" dirty="0">
                <a:solidFill>
                  <a:srgbClr val="002060"/>
                </a:solidFill>
              </a:rPr>
              <a:t>Cette variété n'est connue que par 2 échantillons en fruits qui, par la feuille : nombre, forme et taille des folioles, se rattachent bien a </a:t>
            </a:r>
            <a:r>
              <a:rPr lang="fr-FR" sz="1200" i="1" dirty="0">
                <a:solidFill>
                  <a:srgbClr val="002060"/>
                </a:solidFill>
              </a:rPr>
              <a:t>D. </a:t>
            </a:r>
            <a:r>
              <a:rPr lang="fr-FR" sz="1200" i="1" dirty="0" err="1">
                <a:solidFill>
                  <a:srgbClr val="002060"/>
                </a:solidFill>
              </a:rPr>
              <a:t>maritima</a:t>
            </a:r>
            <a:r>
              <a:rPr lang="fr-FR" sz="1200" i="1" dirty="0">
                <a:solidFill>
                  <a:srgbClr val="002060"/>
                </a:solidFill>
              </a:rPr>
              <a:t> </a:t>
            </a:r>
            <a:r>
              <a:rPr lang="fr-FR" sz="1200" dirty="0">
                <a:solidFill>
                  <a:srgbClr val="002060"/>
                </a:solidFill>
              </a:rPr>
              <a:t>(8-18 folioles </a:t>
            </a:r>
            <a:r>
              <a:rPr lang="fr-FR" sz="1200" dirty="0" err="1">
                <a:solidFill>
                  <a:srgbClr val="002060"/>
                </a:solidFill>
              </a:rPr>
              <a:t>obovales</a:t>
            </a:r>
            <a:r>
              <a:rPr lang="fr-FR" sz="1200" dirty="0">
                <a:solidFill>
                  <a:srgbClr val="002060"/>
                </a:solidFill>
              </a:rPr>
              <a:t>, arrondies et ± </a:t>
            </a:r>
            <a:r>
              <a:rPr lang="fr-FR" sz="1200" dirty="0" err="1">
                <a:solidFill>
                  <a:srgbClr val="002060"/>
                </a:solidFill>
              </a:rPr>
              <a:t>émarginées</a:t>
            </a:r>
            <a:r>
              <a:rPr lang="fr-FR" sz="1200" dirty="0">
                <a:solidFill>
                  <a:srgbClr val="002060"/>
                </a:solidFill>
              </a:rPr>
              <a:t> au sommet, largement cunéiformes a arrondies a la base, de 5-15 x 3-8 mm).</a:t>
            </a:r>
          </a:p>
          <a:p>
            <a:r>
              <a:rPr lang="fr-FR" sz="1200" dirty="0">
                <a:solidFill>
                  <a:srgbClr val="002060"/>
                </a:solidFill>
              </a:rPr>
              <a:t>Le fruit, brun rougeâtre, à péricarpe </a:t>
            </a:r>
            <a:r>
              <a:rPr lang="fr-FR" sz="1200" dirty="0" err="1">
                <a:solidFill>
                  <a:srgbClr val="002060"/>
                </a:solidFill>
              </a:rPr>
              <a:t>cartacé</a:t>
            </a:r>
            <a:r>
              <a:rPr lang="fr-FR" sz="1200" dirty="0">
                <a:solidFill>
                  <a:srgbClr val="002060"/>
                </a:solidFill>
              </a:rPr>
              <a:t>, mince, est aussi semblable dans les 2 variétés. La var. </a:t>
            </a:r>
            <a:r>
              <a:rPr lang="fr-FR" sz="1200" i="1" dirty="0" err="1">
                <a:solidFill>
                  <a:srgbClr val="002060"/>
                </a:solidFill>
              </a:rPr>
              <a:t>pubescens</a:t>
            </a:r>
            <a:r>
              <a:rPr lang="fr-FR" sz="1200" dirty="0">
                <a:solidFill>
                  <a:srgbClr val="002060"/>
                </a:solidFill>
              </a:rPr>
              <a:t> se distingue par la pubescence courte et dense couvrant les ramilles et toutes les parties de la feuille qui sont très glabres, même jeunes, dans la var. </a:t>
            </a:r>
            <a:r>
              <a:rPr lang="fr-FR" sz="1200" i="1" dirty="0" err="1">
                <a:solidFill>
                  <a:srgbClr val="002060"/>
                </a:solidFill>
              </a:rPr>
              <a:t>maritima</a:t>
            </a:r>
            <a:r>
              <a:rPr lang="fr-FR" sz="1200" dirty="0">
                <a:solidFill>
                  <a:srgbClr val="002060"/>
                </a:solidFill>
              </a:rPr>
              <a:t> (Source : </a:t>
            </a:r>
            <a:r>
              <a:rPr lang="fr-FR" sz="1200" i="1" dirty="0">
                <a:solidFill>
                  <a:srgbClr val="002060"/>
                </a:solidFill>
              </a:rPr>
              <a:t>Taxa et noms nouveaux dans le genre Dalbergia (</a:t>
            </a:r>
            <a:r>
              <a:rPr lang="fr-FR" sz="1200" i="1" dirty="0" err="1">
                <a:solidFill>
                  <a:srgbClr val="002060"/>
                </a:solidFill>
              </a:rPr>
              <a:t>Papilionaceae</a:t>
            </a:r>
            <a:r>
              <a:rPr lang="fr-FR" sz="1200" i="1" dirty="0">
                <a:solidFill>
                  <a:srgbClr val="002060"/>
                </a:solidFill>
              </a:rPr>
              <a:t>) a Madagascar et aux Comores</a:t>
            </a:r>
            <a:r>
              <a:rPr lang="fr-FR" sz="1200" dirty="0">
                <a:solidFill>
                  <a:srgbClr val="002060"/>
                </a:solidFill>
              </a:rPr>
              <a:t>, Voir </a:t>
            </a:r>
            <a:r>
              <a:rPr lang="fr-FR" sz="1200" i="1" dirty="0">
                <a:solidFill>
                  <a:srgbClr val="002060"/>
                </a:solidFill>
              </a:rPr>
              <a:t>bibliographie</a:t>
            </a:r>
            <a:r>
              <a:rPr lang="fr-FR" sz="1200" dirty="0">
                <a:solidFill>
                  <a:srgbClr val="002060"/>
                </a:solidFill>
              </a:rPr>
              <a:t> ci-dessous).</a:t>
            </a:r>
          </a:p>
          <a:p>
            <a:r>
              <a:rPr lang="fr-FR" sz="1200" dirty="0">
                <a:solidFill>
                  <a:srgbClr val="002060"/>
                </a:solidFill>
              </a:rPr>
              <a:t>La var.  </a:t>
            </a:r>
            <a:r>
              <a:rPr lang="fr-FR" sz="1200" i="1" dirty="0" err="1">
                <a:solidFill>
                  <a:srgbClr val="002060"/>
                </a:solidFill>
              </a:rPr>
              <a:t>pubescens</a:t>
            </a:r>
            <a:r>
              <a:rPr lang="fr-FR" sz="1200" dirty="0">
                <a:solidFill>
                  <a:srgbClr val="002060"/>
                </a:solidFill>
              </a:rPr>
              <a:t> pousse à 300 à 400m d’altitude sur des sols ferralitiques (Source : </a:t>
            </a:r>
            <a:r>
              <a:rPr lang="fr-FR" sz="1200" i="1" dirty="0">
                <a:solidFill>
                  <a:srgbClr val="002060"/>
                </a:solidFill>
              </a:rPr>
              <a:t>Dalbergia</a:t>
            </a:r>
            <a:r>
              <a:rPr lang="fr-FR" sz="1200" dirty="0">
                <a:solidFill>
                  <a:srgbClr val="002060"/>
                </a:solidFill>
              </a:rPr>
              <a:t>, voir </a:t>
            </a:r>
            <a:r>
              <a:rPr lang="fr-FR" sz="1200" i="1" dirty="0">
                <a:solidFill>
                  <a:srgbClr val="002060"/>
                </a:solidFill>
              </a:rPr>
              <a:t>bibliographie</a:t>
            </a:r>
            <a:r>
              <a:rPr lang="fr-FR" sz="1200" dirty="0">
                <a:solidFill>
                  <a:srgbClr val="002060"/>
                </a:solidFill>
              </a:rPr>
              <a:t> ci-dessous</a:t>
            </a:r>
            <a:r>
              <a:rPr lang="fr-FR" sz="1200" dirty="0" smtClean="0">
                <a:solidFill>
                  <a:srgbClr val="002060"/>
                </a:solidFill>
              </a:rPr>
              <a:t>).</a:t>
            </a:r>
          </a:p>
          <a:p>
            <a:r>
              <a:rPr lang="fr-FR" sz="1200" dirty="0" smtClean="0">
                <a:solidFill>
                  <a:srgbClr val="002060"/>
                </a:solidFill>
              </a:rPr>
              <a:t>Sources : a) </a:t>
            </a:r>
            <a:r>
              <a:rPr lang="fr-FR" sz="1200" dirty="0">
                <a:solidFill>
                  <a:srgbClr val="002060"/>
                </a:solidFill>
                <a:hlinkClick r:id="rId4"/>
              </a:rPr>
              <a:t>http://</a:t>
            </a:r>
            <a:r>
              <a:rPr lang="fr-FR" sz="1200" dirty="0" smtClean="0">
                <a:solidFill>
                  <a:srgbClr val="002060"/>
                </a:solidFill>
                <a:hlinkClick r:id="rId4"/>
              </a:rPr>
              <a:t>benjamin.lisan.free.fr/projetsreforestation/Fiche-presentation-Dalbergia-maritima.pdf</a:t>
            </a:r>
            <a:r>
              <a:rPr lang="fr-FR" sz="1200" dirty="0" smtClean="0">
                <a:solidFill>
                  <a:srgbClr val="002060"/>
                </a:solidFill>
              </a:rPr>
              <a:t> </a:t>
            </a:r>
          </a:p>
          <a:p>
            <a:r>
              <a:rPr lang="fr-FR" sz="1200" dirty="0">
                <a:solidFill>
                  <a:srgbClr val="002060"/>
                </a:solidFill>
              </a:rPr>
              <a:t>b</a:t>
            </a:r>
            <a:r>
              <a:rPr lang="fr-FR" sz="1200" dirty="0" smtClean="0">
                <a:solidFill>
                  <a:srgbClr val="002060"/>
                </a:solidFill>
              </a:rPr>
              <a:t>) </a:t>
            </a:r>
            <a:r>
              <a:rPr lang="fr-FR" sz="1200" dirty="0">
                <a:solidFill>
                  <a:srgbClr val="002060"/>
                </a:solidFill>
              </a:rPr>
              <a:t>Taxa et noms nouveaux dans le genre </a:t>
            </a:r>
            <a:r>
              <a:rPr lang="fr-FR" sz="1200" i="1" dirty="0">
                <a:solidFill>
                  <a:srgbClr val="002060"/>
                </a:solidFill>
              </a:rPr>
              <a:t>Dalbergia</a:t>
            </a:r>
            <a:r>
              <a:rPr lang="fr-FR" sz="1200" dirty="0">
                <a:solidFill>
                  <a:srgbClr val="002060"/>
                </a:solidFill>
              </a:rPr>
              <a:t> (</a:t>
            </a:r>
            <a:r>
              <a:rPr lang="fr-FR" sz="1200" dirty="0" err="1">
                <a:solidFill>
                  <a:srgbClr val="002060"/>
                </a:solidFill>
              </a:rPr>
              <a:t>Papilionaceae</a:t>
            </a:r>
            <a:r>
              <a:rPr lang="fr-FR" sz="1200" dirty="0">
                <a:solidFill>
                  <a:srgbClr val="002060"/>
                </a:solidFill>
              </a:rPr>
              <a:t>) à Madagascar et aux Comores, J. Bosser &amp; R. Rabevohitra </a:t>
            </a:r>
            <a:endParaRPr lang="fr-FR" sz="1200" dirty="0" smtClean="0">
              <a:solidFill>
                <a:srgbClr val="002060"/>
              </a:solidFill>
            </a:endParaRPr>
          </a:p>
          <a:p>
            <a:r>
              <a:rPr lang="fr-FR" sz="1200" dirty="0" smtClean="0">
                <a:solidFill>
                  <a:srgbClr val="002060"/>
                </a:solidFill>
              </a:rPr>
              <a:t>(</a:t>
            </a:r>
            <a:r>
              <a:rPr lang="fr-FR" sz="1200" dirty="0">
                <a:solidFill>
                  <a:srgbClr val="002060"/>
                </a:solidFill>
              </a:rPr>
              <a:t>voir bibliographie,  </a:t>
            </a:r>
            <a:r>
              <a:rPr lang="fr-FR" sz="1200" dirty="0" smtClean="0">
                <a:solidFill>
                  <a:srgbClr val="002060"/>
                </a:solidFill>
              </a:rPr>
              <a:t>à </a:t>
            </a:r>
            <a:r>
              <a:rPr lang="fr-FR" sz="1200" dirty="0">
                <a:solidFill>
                  <a:srgbClr val="002060"/>
                </a:solidFill>
              </a:rPr>
              <a:t>la fin de ce document</a:t>
            </a:r>
            <a:r>
              <a:rPr lang="fr-FR" sz="1200" dirty="0" smtClean="0">
                <a:solidFill>
                  <a:srgbClr val="002060"/>
                </a:solidFill>
              </a:rPr>
              <a:t>).</a:t>
            </a:r>
          </a:p>
          <a:p>
            <a:pPr lvl="0"/>
            <a:r>
              <a:rPr lang="fr-FR" sz="1200" dirty="0" smtClean="0">
                <a:solidFill>
                  <a:srgbClr val="002060"/>
                </a:solidFill>
              </a:rPr>
              <a:t>c) </a:t>
            </a:r>
            <a:r>
              <a:rPr lang="en-US" sz="1200" i="1" dirty="0" err="1"/>
              <a:t>Dalbergia</a:t>
            </a:r>
            <a:r>
              <a:rPr lang="en-US" sz="1200" dirty="0"/>
              <a:t>, </a:t>
            </a:r>
            <a:r>
              <a:rPr lang="en-US" sz="1200" u="sng" dirty="0">
                <a:hlinkClick r:id="rId5"/>
              </a:rPr>
              <a:t>http://www.imra-ratsimamanga.org/autre_dalbergia.htm</a:t>
            </a:r>
            <a:r>
              <a:rPr lang="en-US" sz="1200" dirty="0"/>
              <a:t> </a:t>
            </a:r>
            <a:endParaRPr lang="fr-FR" sz="1200" dirty="0"/>
          </a:p>
        </p:txBody>
      </p:sp>
      <p:pic>
        <p:nvPicPr>
          <p:cNvPr id="4097" name="Picture 1" descr="image0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214" y="153532"/>
            <a:ext cx="2038350" cy="3086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nvSpPr>
        <p:spPr bwMode="auto">
          <a:xfrm>
            <a:off x="7723640" y="687238"/>
            <a:ext cx="2213574"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fr-FR" altLang="fr-FR" sz="900" i="0"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Arbre.</a:t>
            </a:r>
            <a:r>
              <a:rPr kumimoji="0" lang="fr-FR" altLang="fr-FR" sz="900" i="0" u="none" strike="noStrike" cap="none" normalizeH="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fr-FR" sz="900" i="0"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Source : </a:t>
            </a:r>
            <a:r>
              <a:rPr kumimoji="0" lang="fr-FR" altLang="fr-FR" sz="900" i="1"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Madagascar: é </a:t>
            </a:r>
            <a:r>
              <a:rPr kumimoji="0" lang="fr-FR" altLang="fr-FR" sz="900" i="1" u="none" strike="noStrike" cap="none" normalizeH="0" baseline="0" dirty="0" err="1"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durato</a:t>
            </a:r>
            <a:r>
              <a:rPr kumimoji="0" lang="fr-FR" altLang="fr-FR" sz="900" i="1"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poco il </a:t>
            </a:r>
            <a:r>
              <a:rPr kumimoji="0" lang="fr-FR" altLang="fr-FR" sz="900" i="1" u="none" strike="noStrike" cap="none" normalizeH="0" baseline="0" dirty="0" err="1"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divieto</a:t>
            </a:r>
            <a:r>
              <a:rPr kumimoji="0" lang="fr-FR" altLang="fr-FR" sz="900" i="1"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per l’</a:t>
            </a:r>
            <a:r>
              <a:rPr kumimoji="0" lang="fr-FR" altLang="fr-FR" sz="900" i="1" u="none" strike="noStrike" cap="none" normalizeH="0" baseline="0" dirty="0" err="1"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Ebano</a:t>
            </a:r>
            <a:r>
              <a:rPr kumimoji="0" lang="fr-FR" altLang="fr-FR" sz="900" i="1"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viola, </a:t>
            </a:r>
            <a:r>
              <a:rPr kumimoji="0" lang="fr-FR" altLang="fr-FR" sz="900" i="1" u="none" strike="noStrike" cap="none" normalizeH="0" baseline="0" dirty="0" err="1"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partono</a:t>
            </a:r>
            <a:r>
              <a:rPr kumimoji="0" lang="fr-FR" altLang="fr-FR" sz="900" i="1"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fr-FR" sz="900" i="1" u="none" strike="noStrike" cap="none" normalizeH="0" baseline="0" dirty="0" err="1"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nuovamente</a:t>
            </a:r>
            <a:r>
              <a:rPr kumimoji="0" lang="fr-FR" altLang="fr-FR" sz="900" i="1"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i container </a:t>
            </a:r>
            <a:r>
              <a:rPr kumimoji="0" lang="fr-FR" altLang="fr-FR" sz="900" i="1" u="none" strike="noStrike" cap="none" normalizeH="0" baseline="0" dirty="0" err="1"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carichi</a:t>
            </a:r>
            <a:r>
              <a:rPr kumimoji="0" lang="fr-FR" altLang="fr-FR" sz="900" i="0"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rPr>
              <a:t>. </a:t>
            </a:r>
            <a:r>
              <a:rPr kumimoji="0" lang="fr-FR" altLang="fr-FR" sz="900" i="0" u="none" strike="noStrike" cap="none" normalizeH="0" baseline="0" dirty="0" smtClean="0">
                <a:ln>
                  <a:noFill/>
                </a:ln>
                <a:solidFill>
                  <a:srgbClr val="984806"/>
                </a:solidFill>
                <a:effectLst/>
                <a:latin typeface="Arial" panose="020B0604020202020204" pitchFamily="34" charset="0"/>
                <a:ea typeface="Calibri" panose="020F0502020204030204" pitchFamily="34" charset="0"/>
                <a:cs typeface="Times New Roman" panose="02020603050405020304" pitchFamily="18" charset="0"/>
                <a:hlinkClick r:id="rId7"/>
              </a:rPr>
              <a:t>http://www.greenreport.it/_archivio/index.php?lang=it&amp;page=default&amp;id=5239</a:t>
            </a:r>
            <a:endParaRPr kumimoji="0" lang="fr-FR" altLang="fr-FR" sz="1800" i="0" u="none" strike="noStrike" cap="none" normalizeH="0" baseline="0" dirty="0" smtClean="0">
              <a:ln>
                <a:noFill/>
              </a:ln>
              <a:solidFill>
                <a:schemeClr val="tx1"/>
              </a:solidFill>
              <a:effectLst/>
              <a:latin typeface="Arial" panose="020B0604020202020204" pitchFamily="34" charset="0"/>
            </a:endParaRPr>
          </a:p>
        </p:txBody>
      </p:sp>
      <p:pic>
        <p:nvPicPr>
          <p:cNvPr id="4100" name="Picture 4" descr="image0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0614" y="3328949"/>
            <a:ext cx="15049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8723379" y="6034049"/>
            <a:ext cx="3252185" cy="707886"/>
          </a:xfrm>
          <a:prstGeom prst="rect">
            <a:avLst/>
          </a:prstGeom>
        </p:spPr>
        <p:txBody>
          <a:bodyPr wrap="square">
            <a:spAutoFit/>
          </a:bodyPr>
          <a:lstStyle/>
          <a:p>
            <a:pPr algn="r"/>
            <a:r>
              <a:rPr lang="fr-FR" sz="1000" dirty="0">
                <a:solidFill>
                  <a:srgbClr val="984806"/>
                </a:solidFill>
                <a:latin typeface="Calibri" panose="020F0502020204030204" pitchFamily="34" charset="0"/>
                <a:ea typeface="Calibri" panose="020F0502020204030204" pitchFamily="34" charset="0"/>
                <a:cs typeface="Times New Roman" panose="02020603050405020304" pitchFamily="18" charset="0"/>
              </a:rPr>
              <a:t>Carte de s</a:t>
            </a:r>
            <a:r>
              <a:rPr lang="fr-FR" sz="10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a répartition </a:t>
            </a:r>
            <a:r>
              <a:rPr lang="fr-FR" sz="1000" dirty="0">
                <a:solidFill>
                  <a:srgbClr val="984806"/>
                </a:solidFill>
                <a:latin typeface="Calibri" panose="020F0502020204030204" pitchFamily="34" charset="0"/>
                <a:ea typeface="Calibri" panose="020F0502020204030204" pitchFamily="34" charset="0"/>
                <a:cs typeface="Times New Roman" panose="02020603050405020304" pitchFamily="18" charset="0"/>
              </a:rPr>
              <a:t>géographique à </a:t>
            </a:r>
            <a:r>
              <a:rPr lang="fr-FR" sz="10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Madagascar. Source</a:t>
            </a:r>
            <a:r>
              <a:rPr lang="fr-FR" sz="1000" dirty="0">
                <a:solidFill>
                  <a:srgbClr val="984806"/>
                </a:solidFill>
                <a:latin typeface="Calibri" panose="020F0502020204030204" pitchFamily="34" charset="0"/>
                <a:ea typeface="Calibri" panose="020F0502020204030204" pitchFamily="34" charset="0"/>
                <a:cs typeface="Times New Roman" panose="02020603050405020304" pitchFamily="18" charset="0"/>
              </a:rPr>
              <a:t> : </a:t>
            </a:r>
            <a:r>
              <a:rPr lang="fr-FR" sz="1000" u="sng" dirty="0">
                <a:solidFill>
                  <a:srgbClr val="984806"/>
                </a:solidFill>
                <a:latin typeface="Calibri" panose="020F0502020204030204" pitchFamily="34" charset="0"/>
                <a:ea typeface="Calibri" panose="020F0502020204030204" pitchFamily="34" charset="0"/>
                <a:cs typeface="Times New Roman" panose="02020603050405020304" pitchFamily="18" charset="0"/>
                <a:hlinkClick r:id="rId3"/>
              </a:rPr>
              <a:t>http://tropicos.org/Name/13022771?projectid=17</a:t>
            </a:r>
            <a:r>
              <a:rPr lang="fr-FR" sz="1000" dirty="0">
                <a:solidFill>
                  <a:srgbClr val="984806"/>
                </a:solidFill>
                <a:latin typeface="Calibri" panose="020F0502020204030204" pitchFamily="34" charset="0"/>
                <a:ea typeface="Calibri" panose="020F0502020204030204" pitchFamily="34" charset="0"/>
                <a:cs typeface="Times New Roman" panose="02020603050405020304" pitchFamily="18" charset="0"/>
              </a:rPr>
              <a:t> &amp;  </a:t>
            </a:r>
            <a:r>
              <a:rPr lang="fr-FR" sz="1000" dirty="0">
                <a:solidFill>
                  <a:srgbClr val="0000CC"/>
                </a:solidFill>
                <a:latin typeface="Calibri" panose="020F0502020204030204" pitchFamily="34" charset="0"/>
                <a:ea typeface="Calibri" panose="020F0502020204030204" pitchFamily="34" charset="0"/>
                <a:cs typeface="Times New Roman" panose="02020603050405020304" pitchFamily="18" charset="0"/>
              </a:rPr>
              <a:t>Cartes </a:t>
            </a:r>
            <a:r>
              <a:rPr lang="fr-FR" sz="1000" u="sng" dirty="0">
                <a:solidFill>
                  <a:srgbClr val="0000CC"/>
                </a:solidFill>
                <a:latin typeface="Calibri" panose="020F0502020204030204" pitchFamily="34" charset="0"/>
                <a:ea typeface="Calibri" panose="020F0502020204030204" pitchFamily="34" charset="0"/>
                <a:cs typeface="Times New Roman" panose="02020603050405020304" pitchFamily="18" charset="0"/>
              </a:rPr>
              <a:t>Google </a:t>
            </a:r>
            <a:r>
              <a:rPr lang="fr-FR" sz="1000" u="sng"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Maps</a:t>
            </a:r>
            <a:r>
              <a:rPr lang="fr-FR" sz="10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fr-FR" sz="1000" u="sng" dirty="0">
                <a:solidFill>
                  <a:srgbClr val="0000CC"/>
                </a:solidFill>
                <a:latin typeface="Calibri" panose="020F0502020204030204" pitchFamily="34" charset="0"/>
                <a:ea typeface="Calibri" panose="020F0502020204030204" pitchFamily="34" charset="0"/>
                <a:cs typeface="Times New Roman" panose="02020603050405020304" pitchFamily="18" charset="0"/>
              </a:rPr>
              <a:t>ESRI</a:t>
            </a:r>
            <a:r>
              <a:rPr lang="fr-FR" sz="10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fr-FR" sz="1000" u="sng" dirty="0">
                <a:solidFill>
                  <a:srgbClr val="0000CC"/>
                </a:solidFill>
                <a:latin typeface="Calibri" panose="020F0502020204030204" pitchFamily="34" charset="0"/>
                <a:ea typeface="Calibri" panose="020F0502020204030204" pitchFamily="34" charset="0"/>
                <a:cs typeface="Times New Roman" panose="02020603050405020304" pitchFamily="18" charset="0"/>
              </a:rPr>
              <a:t>Google </a:t>
            </a:r>
            <a:r>
              <a:rPr lang="fr-FR" sz="1000" u="sng" dirty="0" err="1">
                <a:solidFill>
                  <a:srgbClr val="0000CC"/>
                </a:solidFill>
                <a:latin typeface="Calibri" panose="020F0502020204030204" pitchFamily="34" charset="0"/>
                <a:ea typeface="Calibri" panose="020F0502020204030204" pitchFamily="34" charset="0"/>
                <a:cs typeface="Times New Roman" panose="02020603050405020304" pitchFamily="18" charset="0"/>
              </a:rPr>
              <a:t>Earth</a:t>
            </a:r>
            <a:r>
              <a:rPr lang="fr-FR" sz="1000" u="sng" dirty="0">
                <a:solidFill>
                  <a:srgbClr val="0000CC"/>
                </a:solidFill>
                <a:latin typeface="Calibri" panose="020F0502020204030204" pitchFamily="34" charset="0"/>
                <a:ea typeface="Calibri" panose="020F0502020204030204" pitchFamily="34" charset="0"/>
                <a:cs typeface="Times New Roman" panose="02020603050405020304" pitchFamily="18" charset="0"/>
              </a:rPr>
              <a:t> (KML)</a:t>
            </a:r>
            <a:r>
              <a:rPr lang="fr-FR" sz="1000" dirty="0">
                <a:solidFill>
                  <a:srgbClr val="0000CC"/>
                </a:solidFill>
                <a:latin typeface="Calibri" panose="020F0502020204030204" pitchFamily="34" charset="0"/>
                <a:ea typeface="Calibri" panose="020F0502020204030204" pitchFamily="34" charset="0"/>
                <a:cs typeface="Times New Roman" panose="02020603050405020304" pitchFamily="18" charset="0"/>
              </a:rPr>
              <a:t> </a:t>
            </a:r>
            <a:r>
              <a:rPr lang="fr-FR" sz="1000" u="sng" dirty="0" err="1" smtClean="0">
                <a:solidFill>
                  <a:srgbClr val="0000CC"/>
                </a:solidFill>
                <a:latin typeface="Calibri" panose="020F0502020204030204" pitchFamily="34" charset="0"/>
                <a:ea typeface="Calibri" panose="020F0502020204030204" pitchFamily="34" charset="0"/>
                <a:cs typeface="Times New Roman" panose="02020603050405020304" pitchFamily="18" charset="0"/>
              </a:rPr>
              <a:t>SimpleMappr</a:t>
            </a:r>
            <a:r>
              <a:rPr lang="fr-FR" sz="1000" dirty="0" smtClean="0">
                <a:solidFill>
                  <a:srgbClr val="984806"/>
                </a:solidFill>
                <a:latin typeface="Calibri" panose="020F0502020204030204" pitchFamily="34" charset="0"/>
                <a:ea typeface="Calibri" panose="020F0502020204030204" pitchFamily="34" charset="0"/>
                <a:cs typeface="Times New Roman" panose="02020603050405020304" pitchFamily="18" charset="0"/>
              </a:rPr>
              <a:t> </a:t>
            </a:r>
            <a:endParaRPr lang="fr-FR" sz="1000" dirty="0"/>
          </a:p>
        </p:txBody>
      </p:sp>
      <p:pic>
        <p:nvPicPr>
          <p:cNvPr id="4101" name="Picture 5" descr="image0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2942" y="986224"/>
            <a:ext cx="485844" cy="48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004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779024" y="6402038"/>
            <a:ext cx="2633949" cy="265591"/>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143919"/>
            <a:ext cx="502186" cy="365125"/>
          </a:xfrm>
        </p:spPr>
        <p:txBody>
          <a:bodyPr/>
          <a:lstStyle/>
          <a:p>
            <a:fld id="{814B13E8-1059-4FEE-952E-0153852B3488}" type="slidenum">
              <a:rPr lang="fr-FR" smtClean="0"/>
              <a:t>21</a:t>
            </a:fld>
            <a:endParaRPr lang="fr-FR" dirty="0"/>
          </a:p>
        </p:txBody>
      </p:sp>
      <p:sp>
        <p:nvSpPr>
          <p:cNvPr id="4" name="Rectangle 3"/>
          <p:cNvSpPr/>
          <p:nvPr/>
        </p:nvSpPr>
        <p:spPr>
          <a:xfrm>
            <a:off x="110168" y="567243"/>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10168" y="1089156"/>
            <a:ext cx="6491596" cy="369332"/>
          </a:xfrm>
          <a:prstGeom prst="rect">
            <a:avLst/>
          </a:prstGeom>
          <a:noFill/>
        </p:spPr>
        <p:txBody>
          <a:bodyPr wrap="square" rtlCol="0">
            <a:spAutoFit/>
          </a:bodyPr>
          <a:lstStyle/>
          <a:p>
            <a:r>
              <a:rPr lang="fr-FR" dirty="0" smtClean="0">
                <a:solidFill>
                  <a:srgbClr val="002060"/>
                </a:solidFill>
              </a:rPr>
              <a:t>5.8) </a:t>
            </a:r>
            <a:r>
              <a:rPr lang="fr-FR" b="1" i="1" dirty="0">
                <a:solidFill>
                  <a:srgbClr val="002060"/>
                </a:solidFill>
              </a:rPr>
              <a:t>Dalbergia </a:t>
            </a:r>
            <a:r>
              <a:rPr lang="fr-FR" b="1" i="1" dirty="0" err="1" smtClean="0">
                <a:solidFill>
                  <a:srgbClr val="002060"/>
                </a:solidFill>
              </a:rPr>
              <a:t>monticola</a:t>
            </a:r>
            <a:r>
              <a:rPr lang="fr-FR" b="1" i="1" dirty="0" smtClean="0">
                <a:solidFill>
                  <a:srgbClr val="002060"/>
                </a:solidFill>
              </a:rPr>
              <a:t> </a:t>
            </a:r>
            <a:r>
              <a:rPr lang="fr-FR" dirty="0">
                <a:solidFill>
                  <a:srgbClr val="002060"/>
                </a:solidFill>
              </a:rPr>
              <a:t>Bosser &amp; </a:t>
            </a:r>
            <a:r>
              <a:rPr lang="fr-FR" dirty="0" err="1">
                <a:solidFill>
                  <a:srgbClr val="002060"/>
                </a:solidFill>
              </a:rPr>
              <a:t>R.Rabev</a:t>
            </a:r>
            <a:r>
              <a:rPr lang="fr-FR" dirty="0">
                <a:solidFill>
                  <a:srgbClr val="002060"/>
                </a:solidFill>
              </a:rPr>
              <a:t>.</a:t>
            </a:r>
            <a:endParaRPr lang="fr-FR" i="1" dirty="0">
              <a:solidFill>
                <a:srgbClr val="002060"/>
              </a:solidFill>
            </a:endParaRPr>
          </a:p>
        </p:txBody>
      </p:sp>
      <p:sp>
        <p:nvSpPr>
          <p:cNvPr id="7" name="ZoneTexte 6"/>
          <p:cNvSpPr txBox="1"/>
          <p:nvPr/>
        </p:nvSpPr>
        <p:spPr>
          <a:xfrm>
            <a:off x="110168" y="1458489"/>
            <a:ext cx="10024873" cy="3416320"/>
          </a:xfrm>
          <a:prstGeom prst="rect">
            <a:avLst/>
          </a:prstGeom>
          <a:noFill/>
        </p:spPr>
        <p:txBody>
          <a:bodyPr wrap="square" rtlCol="0">
            <a:spAutoFit/>
          </a:bodyPr>
          <a:lstStyle/>
          <a:p>
            <a:pPr algn="just"/>
            <a:r>
              <a:rPr lang="fr-FR" dirty="0">
                <a:solidFill>
                  <a:srgbClr val="002060"/>
                </a:solidFill>
              </a:rPr>
              <a:t>C'est un </a:t>
            </a:r>
            <a:r>
              <a:rPr lang="fr-FR" dirty="0" smtClean="0">
                <a:solidFill>
                  <a:srgbClr val="002060"/>
                </a:solidFill>
              </a:rPr>
              <a:t>arbre </a:t>
            </a:r>
            <a:r>
              <a:rPr lang="fr-FR" dirty="0">
                <a:solidFill>
                  <a:srgbClr val="002060"/>
                </a:solidFill>
              </a:rPr>
              <a:t>à feuilles caduques, haut de 8-15 m, pouvant atteindre 20-30 </a:t>
            </a:r>
            <a:r>
              <a:rPr lang="fr-FR" dirty="0" smtClean="0">
                <a:solidFill>
                  <a:srgbClr val="002060"/>
                </a:solidFill>
              </a:rPr>
              <a:t>m, </a:t>
            </a:r>
            <a:r>
              <a:rPr lang="fr-FR" dirty="0">
                <a:solidFill>
                  <a:srgbClr val="002060"/>
                </a:solidFill>
              </a:rPr>
              <a:t>de la forêt sempervirente orientale de moyenne à haute altitude (350 à 1600 m), qui existe de Fort Carnot et Fianarantsoa au sud jusqu'à Antalaha au nord. Il se trouve aussi dans le massif du </a:t>
            </a:r>
            <a:r>
              <a:rPr lang="fr-FR" dirty="0" err="1">
                <a:solidFill>
                  <a:srgbClr val="002060"/>
                </a:solidFill>
              </a:rPr>
              <a:t>Manongarivo</a:t>
            </a:r>
            <a:r>
              <a:rPr lang="fr-FR" dirty="0">
                <a:solidFill>
                  <a:srgbClr val="002060"/>
                </a:solidFill>
              </a:rPr>
              <a:t>. </a:t>
            </a:r>
            <a:r>
              <a:rPr lang="fr-FR" dirty="0">
                <a:solidFill>
                  <a:srgbClr val="FF0000"/>
                </a:solidFill>
              </a:rPr>
              <a:t>Autrefois </a:t>
            </a:r>
            <a:r>
              <a:rPr lang="fr-FR" dirty="0" smtClean="0">
                <a:solidFill>
                  <a:srgbClr val="FF0000"/>
                </a:solidFill>
              </a:rPr>
              <a:t>abondant </a:t>
            </a:r>
            <a:r>
              <a:rPr lang="fr-FR" dirty="0">
                <a:solidFill>
                  <a:srgbClr val="FF0000"/>
                </a:solidFill>
              </a:rPr>
              <a:t>localement, il a été très exploité pour son bois. </a:t>
            </a:r>
            <a:r>
              <a:rPr lang="fr-FR" dirty="0">
                <a:solidFill>
                  <a:srgbClr val="002060"/>
                </a:solidFill>
              </a:rPr>
              <a:t>Floraison d'octobre à décembre.</a:t>
            </a:r>
          </a:p>
          <a:p>
            <a:pPr algn="just"/>
            <a:r>
              <a:rPr lang="fr-FR" dirty="0">
                <a:solidFill>
                  <a:srgbClr val="002060"/>
                </a:solidFill>
              </a:rPr>
              <a:t>E</a:t>
            </a:r>
            <a:r>
              <a:rPr lang="fr-FR" dirty="0" smtClean="0">
                <a:solidFill>
                  <a:srgbClr val="002060"/>
                </a:solidFill>
              </a:rPr>
              <a:t>corce </a:t>
            </a:r>
            <a:r>
              <a:rPr lang="fr-FR" dirty="0">
                <a:solidFill>
                  <a:srgbClr val="002060"/>
                </a:solidFill>
              </a:rPr>
              <a:t>grisâtre, </a:t>
            </a:r>
            <a:r>
              <a:rPr lang="fr-FR" dirty="0" smtClean="0">
                <a:solidFill>
                  <a:srgbClr val="002060"/>
                </a:solidFill>
              </a:rPr>
              <a:t>écailleu­se.</a:t>
            </a:r>
          </a:p>
          <a:p>
            <a:r>
              <a:rPr lang="fr-FR" dirty="0" smtClean="0">
                <a:solidFill>
                  <a:srgbClr val="002060"/>
                </a:solidFill>
              </a:rPr>
              <a:t>Noms vernaculaires : </a:t>
            </a:r>
            <a:r>
              <a:rPr lang="fr-FR" dirty="0" err="1">
                <a:solidFill>
                  <a:srgbClr val="002060"/>
                </a:solidFill>
              </a:rPr>
              <a:t>Voambona</a:t>
            </a:r>
            <a:r>
              <a:rPr lang="fr-FR" dirty="0">
                <a:solidFill>
                  <a:srgbClr val="002060"/>
                </a:solidFill>
              </a:rPr>
              <a:t> (</a:t>
            </a:r>
            <a:r>
              <a:rPr lang="fr-FR" dirty="0" err="1">
                <a:solidFill>
                  <a:srgbClr val="002060"/>
                </a:solidFill>
              </a:rPr>
              <a:t>Périnet</a:t>
            </a:r>
            <a:r>
              <a:rPr lang="fr-FR" dirty="0">
                <a:solidFill>
                  <a:srgbClr val="002060"/>
                </a:solidFill>
              </a:rPr>
              <a:t>) ; </a:t>
            </a:r>
            <a:r>
              <a:rPr lang="fr-FR" dirty="0" err="1">
                <a:solidFill>
                  <a:srgbClr val="002060"/>
                </a:solidFill>
              </a:rPr>
              <a:t>Hazovola</a:t>
            </a:r>
            <a:r>
              <a:rPr lang="fr-FR" dirty="0">
                <a:solidFill>
                  <a:srgbClr val="002060"/>
                </a:solidFill>
              </a:rPr>
              <a:t> (</a:t>
            </a:r>
            <a:r>
              <a:rPr lang="fr-FR" dirty="0" err="1">
                <a:solidFill>
                  <a:srgbClr val="002060"/>
                </a:solidFill>
              </a:rPr>
              <a:t>Maroantsetra</a:t>
            </a:r>
            <a:r>
              <a:rPr lang="fr-FR" dirty="0">
                <a:solidFill>
                  <a:srgbClr val="002060"/>
                </a:solidFill>
              </a:rPr>
              <a:t>) ; </a:t>
            </a:r>
            <a:r>
              <a:rPr lang="fr-FR" dirty="0" err="1">
                <a:solidFill>
                  <a:srgbClr val="002060"/>
                </a:solidFill>
              </a:rPr>
              <a:t>Tsiandalana</a:t>
            </a:r>
            <a:r>
              <a:rPr lang="fr-FR" dirty="0">
                <a:solidFill>
                  <a:srgbClr val="002060"/>
                </a:solidFill>
              </a:rPr>
              <a:t> (</a:t>
            </a:r>
            <a:r>
              <a:rPr lang="fr-FR" dirty="0" err="1">
                <a:solidFill>
                  <a:srgbClr val="002060"/>
                </a:solidFill>
              </a:rPr>
              <a:t>Sambirano</a:t>
            </a:r>
            <a:r>
              <a:rPr lang="fr-FR" dirty="0">
                <a:solidFill>
                  <a:srgbClr val="002060"/>
                </a:solidFill>
              </a:rPr>
              <a:t>) ; </a:t>
            </a:r>
            <a:r>
              <a:rPr lang="fr-FR" dirty="0" err="1">
                <a:solidFill>
                  <a:srgbClr val="002060"/>
                </a:solidFill>
              </a:rPr>
              <a:t>Manary</a:t>
            </a:r>
            <a:r>
              <a:rPr lang="fr-FR" dirty="0">
                <a:solidFill>
                  <a:srgbClr val="002060"/>
                </a:solidFill>
              </a:rPr>
              <a:t> </a:t>
            </a:r>
            <a:r>
              <a:rPr lang="fr-FR" dirty="0" err="1">
                <a:solidFill>
                  <a:srgbClr val="002060"/>
                </a:solidFill>
              </a:rPr>
              <a:t>ketsana</a:t>
            </a:r>
            <a:r>
              <a:rPr lang="fr-FR" dirty="0">
                <a:solidFill>
                  <a:srgbClr val="002060"/>
                </a:solidFill>
              </a:rPr>
              <a:t> (</a:t>
            </a:r>
            <a:r>
              <a:rPr lang="fr-FR" dirty="0" err="1">
                <a:solidFill>
                  <a:srgbClr val="002060"/>
                </a:solidFill>
              </a:rPr>
              <a:t>Befandriana</a:t>
            </a:r>
            <a:r>
              <a:rPr lang="fr-FR" dirty="0">
                <a:solidFill>
                  <a:srgbClr val="002060"/>
                </a:solidFill>
              </a:rPr>
              <a:t> Nord</a:t>
            </a:r>
            <a:r>
              <a:rPr lang="fr-FR" dirty="0" smtClean="0">
                <a:solidFill>
                  <a:srgbClr val="002060"/>
                </a:solidFill>
              </a:rPr>
              <a:t>). Nom français :</a:t>
            </a:r>
            <a:r>
              <a:rPr lang="fr-FR" dirty="0">
                <a:solidFill>
                  <a:srgbClr val="002060"/>
                </a:solidFill>
              </a:rPr>
              <a:t> palissandre brun de </a:t>
            </a:r>
            <a:r>
              <a:rPr lang="fr-FR" dirty="0" smtClean="0">
                <a:solidFill>
                  <a:srgbClr val="002060"/>
                </a:solidFill>
              </a:rPr>
              <a:t>Madagascar.</a:t>
            </a:r>
            <a:endParaRPr lang="fr-FR" sz="1200" dirty="0" smtClean="0">
              <a:solidFill>
                <a:srgbClr val="002060"/>
              </a:solidFill>
            </a:endParaRPr>
          </a:p>
          <a:p>
            <a:pPr algn="just"/>
            <a:r>
              <a:rPr lang="fr-FR" sz="1200" dirty="0">
                <a:solidFill>
                  <a:srgbClr val="002060"/>
                </a:solidFill>
              </a:rPr>
              <a:t>Bien que </a:t>
            </a:r>
            <a:r>
              <a:rPr lang="fr-FR" sz="1200" i="1" dirty="0">
                <a:solidFill>
                  <a:srgbClr val="002060"/>
                </a:solidFill>
              </a:rPr>
              <a:t>Dalbergia </a:t>
            </a:r>
            <a:r>
              <a:rPr lang="fr-FR" sz="1200" i="1" dirty="0" err="1">
                <a:solidFill>
                  <a:srgbClr val="002060"/>
                </a:solidFill>
              </a:rPr>
              <a:t>monticola</a:t>
            </a:r>
            <a:r>
              <a:rPr lang="fr-FR" sz="1200" dirty="0">
                <a:solidFill>
                  <a:srgbClr val="002060"/>
                </a:solidFill>
              </a:rPr>
              <a:t> soit assez largement réparti le long de la côte orientale de Madagascar, son milieu, c’est-à-dire la forêt pluviale et la forêt sempervirente </a:t>
            </a:r>
            <a:r>
              <a:rPr lang="fr-FR" sz="1200" dirty="0" err="1">
                <a:solidFill>
                  <a:srgbClr val="002060"/>
                </a:solidFill>
              </a:rPr>
              <a:t>submontagnarde</a:t>
            </a:r>
            <a:r>
              <a:rPr lang="fr-FR" sz="1200" dirty="0">
                <a:solidFill>
                  <a:srgbClr val="002060"/>
                </a:solidFill>
              </a:rPr>
              <a:t>, s’est fortement réduit. En outre, il fait l’objet d’un abattage sélectif. Les grands arbres de </a:t>
            </a:r>
            <a:r>
              <a:rPr lang="fr-FR" sz="1200" i="1" dirty="0">
                <a:solidFill>
                  <a:srgbClr val="002060"/>
                </a:solidFill>
              </a:rPr>
              <a:t>Dalbergia </a:t>
            </a:r>
            <a:r>
              <a:rPr lang="fr-FR" sz="1200" i="1" dirty="0" err="1">
                <a:solidFill>
                  <a:srgbClr val="002060"/>
                </a:solidFill>
              </a:rPr>
              <a:t>monticola</a:t>
            </a:r>
            <a:r>
              <a:rPr lang="fr-FR" sz="1200" dirty="0">
                <a:solidFill>
                  <a:srgbClr val="002060"/>
                </a:solidFill>
              </a:rPr>
              <a:t> sont devenus rares. Il est inclus dans la Liste rouge des espèces menacées de l’UICN, dans laquelle il est classé comme vulnérable. Des études sur la variabilité génétique ont montré que </a:t>
            </a:r>
            <a:r>
              <a:rPr lang="fr-FR" sz="1200" i="1" dirty="0">
                <a:solidFill>
                  <a:srgbClr val="002060"/>
                </a:solidFill>
              </a:rPr>
              <a:t>Dalbergia </a:t>
            </a:r>
            <a:r>
              <a:rPr lang="fr-FR" sz="1200" i="1" dirty="0" err="1">
                <a:solidFill>
                  <a:srgbClr val="002060"/>
                </a:solidFill>
              </a:rPr>
              <a:t>monticola</a:t>
            </a:r>
            <a:r>
              <a:rPr lang="fr-FR" sz="1200" dirty="0">
                <a:solidFill>
                  <a:srgbClr val="002060"/>
                </a:solidFill>
              </a:rPr>
              <a:t> présente le maximum de diversité dans la partie centre-nord de son aire de répartition, et une diversité moindre vers le sud et l’extrême nord, modèle de répartition qui résulte peut-être d’une expansion à partir d’aires de refuge près du lac </a:t>
            </a:r>
            <a:r>
              <a:rPr lang="fr-FR" sz="1200" dirty="0" err="1">
                <a:solidFill>
                  <a:srgbClr val="002060"/>
                </a:solidFill>
              </a:rPr>
              <a:t>Alaotra</a:t>
            </a:r>
            <a:r>
              <a:rPr lang="fr-FR" sz="1200" dirty="0">
                <a:solidFill>
                  <a:srgbClr val="002060"/>
                </a:solidFill>
              </a:rPr>
              <a:t> après la dernière période glaciaire il y a quelque 20 000 </a:t>
            </a:r>
            <a:r>
              <a:rPr lang="fr-FR" sz="1200" dirty="0" smtClean="0">
                <a:solidFill>
                  <a:srgbClr val="002060"/>
                </a:solidFill>
              </a:rPr>
              <a:t>ans. </a:t>
            </a:r>
            <a:r>
              <a:rPr lang="fr-FR" sz="1200" i="1" dirty="0">
                <a:solidFill>
                  <a:srgbClr val="002060"/>
                </a:solidFill>
              </a:rPr>
              <a:t>Dalbergia </a:t>
            </a:r>
            <a:r>
              <a:rPr lang="fr-FR" sz="1200" i="1" dirty="0" err="1">
                <a:solidFill>
                  <a:srgbClr val="002060"/>
                </a:solidFill>
              </a:rPr>
              <a:t>monticola</a:t>
            </a:r>
            <a:r>
              <a:rPr lang="fr-FR" sz="1200" dirty="0">
                <a:solidFill>
                  <a:srgbClr val="002060"/>
                </a:solidFill>
              </a:rPr>
              <a:t> se rencontre généralement sur des sols </a:t>
            </a:r>
            <a:r>
              <a:rPr lang="fr-FR" sz="1200" dirty="0" err="1">
                <a:solidFill>
                  <a:srgbClr val="002060"/>
                </a:solidFill>
              </a:rPr>
              <a:t>ferrallitiques</a:t>
            </a:r>
            <a:r>
              <a:rPr lang="fr-FR" sz="1200" dirty="0">
                <a:solidFill>
                  <a:srgbClr val="002060"/>
                </a:solidFill>
              </a:rPr>
              <a:t>.</a:t>
            </a:r>
            <a:endParaRPr lang="fr-FR" sz="1200" dirty="0" smtClean="0">
              <a:solidFill>
                <a:srgbClr val="002060"/>
              </a:solidFill>
            </a:endParaRPr>
          </a:p>
          <a:p>
            <a:pPr algn="just"/>
            <a:r>
              <a:rPr lang="fr-FR" sz="1200" dirty="0" smtClean="0">
                <a:solidFill>
                  <a:srgbClr val="002060"/>
                </a:solidFill>
              </a:rPr>
              <a:t>A </a:t>
            </a:r>
            <a:r>
              <a:rPr lang="fr-FR" sz="1200" dirty="0">
                <a:solidFill>
                  <a:srgbClr val="002060"/>
                </a:solidFill>
              </a:rPr>
              <a:t>échelle expérimentale, on a pratiqué avec succès la multiplication de </a:t>
            </a:r>
            <a:r>
              <a:rPr lang="fr-FR" sz="1200" i="1" dirty="0">
                <a:solidFill>
                  <a:srgbClr val="002060"/>
                </a:solidFill>
              </a:rPr>
              <a:t>Dalbergia </a:t>
            </a:r>
            <a:r>
              <a:rPr lang="fr-FR" sz="1200" i="1" dirty="0" err="1">
                <a:solidFill>
                  <a:srgbClr val="002060"/>
                </a:solidFill>
              </a:rPr>
              <a:t>monticola</a:t>
            </a:r>
            <a:r>
              <a:rPr lang="fr-FR" sz="1200" dirty="0">
                <a:solidFill>
                  <a:srgbClr val="002060"/>
                </a:solidFill>
              </a:rPr>
              <a:t> par marcottes aériennes.</a:t>
            </a:r>
            <a:r>
              <a:rPr lang="fr-FR" sz="1200" dirty="0" smtClean="0">
                <a:solidFill>
                  <a:srgbClr val="002060"/>
                </a:solidFill>
              </a:rPr>
              <a:t> (Source : </a:t>
            </a:r>
            <a:r>
              <a:rPr lang="fr-FR" sz="1200" dirty="0" err="1" smtClean="0">
                <a:solidFill>
                  <a:srgbClr val="002060"/>
                </a:solidFill>
              </a:rPr>
              <a:t>Prota</a:t>
            </a:r>
            <a:r>
              <a:rPr lang="fr-FR" sz="1200" dirty="0" smtClean="0">
                <a:solidFill>
                  <a:srgbClr val="002060"/>
                </a:solidFill>
              </a:rPr>
              <a:t> </a:t>
            </a:r>
            <a:r>
              <a:rPr lang="fr-FR" sz="1200" dirty="0" err="1" smtClean="0">
                <a:solidFill>
                  <a:srgbClr val="002060"/>
                </a:solidFill>
              </a:rPr>
              <a:t>database</a:t>
            </a:r>
            <a:r>
              <a:rPr lang="fr-FR" sz="1200" dirty="0" smtClean="0">
                <a:solidFill>
                  <a:srgbClr val="002060"/>
                </a:solidFill>
              </a:rPr>
              <a:t>).</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6866" y="3383505"/>
            <a:ext cx="1724025" cy="2657475"/>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866" y="172123"/>
            <a:ext cx="1752600" cy="2609850"/>
          </a:xfrm>
          <a:prstGeom prst="rect">
            <a:avLst/>
          </a:prstGeom>
        </p:spPr>
      </p:pic>
      <p:sp>
        <p:nvSpPr>
          <p:cNvPr id="10" name="ZoneTexte 9"/>
          <p:cNvSpPr txBox="1"/>
          <p:nvPr/>
        </p:nvSpPr>
        <p:spPr>
          <a:xfrm>
            <a:off x="8175534" y="6211669"/>
            <a:ext cx="1728081" cy="646331"/>
          </a:xfrm>
          <a:prstGeom prst="rect">
            <a:avLst/>
          </a:prstGeom>
          <a:noFill/>
        </p:spPr>
        <p:txBody>
          <a:bodyPr wrap="square" rtlCol="0">
            <a:spAutoFit/>
          </a:bodyPr>
          <a:lstStyle/>
          <a:p>
            <a:pPr algn="ctr"/>
            <a:r>
              <a:rPr lang="it-IT" sz="1200" i="1" dirty="0">
                <a:solidFill>
                  <a:srgbClr val="002060"/>
                </a:solidFill>
              </a:rPr>
              <a:t>Dalbergia monticola </a:t>
            </a:r>
            <a:r>
              <a:rPr lang="it-IT" sz="1200" dirty="0">
                <a:solidFill>
                  <a:srgbClr val="002060"/>
                </a:solidFill>
              </a:rPr>
              <a:t>écorce </a:t>
            </a:r>
            <a:r>
              <a:rPr lang="it-IT" sz="1200" dirty="0" smtClean="0">
                <a:solidFill>
                  <a:srgbClr val="002060"/>
                </a:solidFill>
              </a:rPr>
              <a:t>G</a:t>
            </a:r>
            <a:r>
              <a:rPr lang="it-IT" sz="1200" dirty="0">
                <a:solidFill>
                  <a:srgbClr val="002060"/>
                </a:solidFill>
              </a:rPr>
              <a:t>. </a:t>
            </a:r>
            <a:r>
              <a:rPr lang="it-IT" sz="1200" dirty="0" smtClean="0">
                <a:solidFill>
                  <a:srgbClr val="002060"/>
                </a:solidFill>
              </a:rPr>
              <a:t>Rakotovao</a:t>
            </a:r>
          </a:p>
          <a:p>
            <a:pPr algn="ctr"/>
            <a:r>
              <a:rPr lang="it-IT" sz="1200" dirty="0" smtClean="0">
                <a:solidFill>
                  <a:srgbClr val="002060"/>
                </a:solidFill>
              </a:rPr>
              <a:t>Source : Prota database</a:t>
            </a:r>
            <a:endParaRPr lang="fr-FR" sz="1200" dirty="0">
              <a:solidFill>
                <a:srgbClr val="002060"/>
              </a:solidFill>
            </a:endParaRP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78" y="4869251"/>
            <a:ext cx="1593591" cy="1385731"/>
          </a:xfrm>
          <a:prstGeom prst="rect">
            <a:avLst/>
          </a:prstGeom>
        </p:spPr>
      </p:pic>
      <p:sp>
        <p:nvSpPr>
          <p:cNvPr id="12" name="Rectangle 11"/>
          <p:cNvSpPr/>
          <p:nvPr/>
        </p:nvSpPr>
        <p:spPr>
          <a:xfrm>
            <a:off x="10226866" y="2783438"/>
            <a:ext cx="1660775" cy="276999"/>
          </a:xfrm>
          <a:prstGeom prst="rect">
            <a:avLst/>
          </a:prstGeom>
        </p:spPr>
        <p:txBody>
          <a:bodyPr wrap="none">
            <a:spAutoFit/>
          </a:bodyPr>
          <a:lstStyle/>
          <a:p>
            <a:pPr algn="ctr"/>
            <a:r>
              <a:rPr lang="it-IT" sz="1200" dirty="0">
                <a:solidFill>
                  <a:srgbClr val="002060"/>
                </a:solidFill>
              </a:rPr>
              <a:t>Source : Prota database</a:t>
            </a:r>
            <a:endParaRPr lang="fr-FR" sz="1200" dirty="0">
              <a:solidFill>
                <a:srgbClr val="002060"/>
              </a:solidFill>
            </a:endParaRPr>
          </a:p>
        </p:txBody>
      </p:sp>
      <p:sp>
        <p:nvSpPr>
          <p:cNvPr id="13" name="ZoneTexte 12"/>
          <p:cNvSpPr txBox="1"/>
          <p:nvPr/>
        </p:nvSpPr>
        <p:spPr>
          <a:xfrm>
            <a:off x="110166" y="4712243"/>
            <a:ext cx="8065366" cy="1569660"/>
          </a:xfrm>
          <a:prstGeom prst="rect">
            <a:avLst/>
          </a:prstGeom>
          <a:noFill/>
        </p:spPr>
        <p:txBody>
          <a:bodyPr wrap="square" rtlCol="0">
            <a:spAutoFit/>
          </a:bodyPr>
          <a:lstStyle/>
          <a:p>
            <a:r>
              <a:rPr lang="fr-FR" sz="1200" dirty="0">
                <a:solidFill>
                  <a:srgbClr val="002060"/>
                </a:solidFill>
              </a:rPr>
              <a:t>Note : Cette espèce a été confondue jusqu'à présent avec </a:t>
            </a:r>
            <a:r>
              <a:rPr lang="fr-FR" sz="1200" i="1" dirty="0">
                <a:solidFill>
                  <a:srgbClr val="002060"/>
                </a:solidFill>
              </a:rPr>
              <a:t>D. </a:t>
            </a:r>
            <a:r>
              <a:rPr lang="fr-FR" sz="1200" i="1" dirty="0" err="1">
                <a:solidFill>
                  <a:srgbClr val="002060"/>
                </a:solidFill>
              </a:rPr>
              <a:t>baronii</a:t>
            </a:r>
            <a:r>
              <a:rPr lang="fr-FR" sz="1200" i="1" dirty="0">
                <a:solidFill>
                  <a:srgbClr val="002060"/>
                </a:solidFill>
              </a:rPr>
              <a:t> </a:t>
            </a:r>
            <a:r>
              <a:rPr lang="fr-FR" sz="1200" dirty="0">
                <a:solidFill>
                  <a:srgbClr val="002060"/>
                </a:solidFill>
              </a:rPr>
              <a:t>Baker dont elle est proche ; elle s'en distingue cependant facilement par le fruit et les inflorescences terminales développées.</a:t>
            </a:r>
          </a:p>
          <a:p>
            <a:r>
              <a:rPr lang="fr-FR" sz="1200" dirty="0">
                <a:solidFill>
                  <a:srgbClr val="002060"/>
                </a:solidFill>
              </a:rPr>
              <a:t>Sources : a) </a:t>
            </a:r>
            <a:r>
              <a:rPr lang="fr-FR" sz="1200" dirty="0">
                <a:solidFill>
                  <a:srgbClr val="002060"/>
                </a:solidFill>
                <a:hlinkClick r:id="rId5"/>
              </a:rPr>
              <a:t>http://benjamin.lisan.free.fr/projetsreforestation/Fiche-presentation-Dalbergia-monticola.pdf</a:t>
            </a:r>
            <a:r>
              <a:rPr lang="fr-FR" sz="1200" dirty="0">
                <a:solidFill>
                  <a:srgbClr val="002060"/>
                </a:solidFill>
              </a:rPr>
              <a:t> </a:t>
            </a:r>
          </a:p>
          <a:p>
            <a:r>
              <a:rPr lang="fr-FR" sz="1200" dirty="0">
                <a:solidFill>
                  <a:srgbClr val="002060"/>
                </a:solidFill>
              </a:rPr>
              <a:t>b) Taxa et noms nouveaux dans le genre </a:t>
            </a:r>
            <a:r>
              <a:rPr lang="fr-FR" sz="1200" i="1" dirty="0">
                <a:solidFill>
                  <a:srgbClr val="002060"/>
                </a:solidFill>
              </a:rPr>
              <a:t>Dalbergia</a:t>
            </a:r>
            <a:r>
              <a:rPr lang="fr-FR" sz="1200" dirty="0">
                <a:solidFill>
                  <a:srgbClr val="002060"/>
                </a:solidFill>
              </a:rPr>
              <a:t> (</a:t>
            </a:r>
            <a:r>
              <a:rPr lang="fr-FR" sz="1200" dirty="0" err="1">
                <a:solidFill>
                  <a:srgbClr val="002060"/>
                </a:solidFill>
              </a:rPr>
              <a:t>Papilionaceae</a:t>
            </a:r>
            <a:r>
              <a:rPr lang="fr-FR" sz="1200" dirty="0">
                <a:solidFill>
                  <a:srgbClr val="002060"/>
                </a:solidFill>
              </a:rPr>
              <a:t>) à Madagascar et aux Comores, J. Bosser &amp; R. Rabevohitra (voir bibliographie, à la fin de ce document).</a:t>
            </a:r>
          </a:p>
          <a:p>
            <a:r>
              <a:rPr lang="fr-FR" sz="1200" dirty="0">
                <a:solidFill>
                  <a:srgbClr val="002060"/>
                </a:solidFill>
              </a:rPr>
              <a:t>c) </a:t>
            </a:r>
            <a:r>
              <a:rPr lang="fr-FR" sz="1200" i="1" dirty="0">
                <a:solidFill>
                  <a:srgbClr val="002060"/>
                </a:solidFill>
              </a:rPr>
              <a:t>Dalbergia </a:t>
            </a:r>
            <a:r>
              <a:rPr lang="fr-FR" sz="1200" i="1" dirty="0" err="1">
                <a:solidFill>
                  <a:srgbClr val="002060"/>
                </a:solidFill>
              </a:rPr>
              <a:t>monticola</a:t>
            </a:r>
            <a:r>
              <a:rPr lang="fr-FR" sz="1200" i="1" dirty="0">
                <a:solidFill>
                  <a:srgbClr val="002060"/>
                </a:solidFill>
              </a:rPr>
              <a:t> </a:t>
            </a:r>
            <a:r>
              <a:rPr lang="fr-FR" sz="1200" dirty="0">
                <a:solidFill>
                  <a:srgbClr val="002060"/>
                </a:solidFill>
              </a:rPr>
              <a:t>Bosser &amp; </a:t>
            </a:r>
            <a:r>
              <a:rPr lang="fr-FR" sz="1200" dirty="0" err="1">
                <a:solidFill>
                  <a:srgbClr val="002060"/>
                </a:solidFill>
              </a:rPr>
              <a:t>R.Rabev</a:t>
            </a:r>
            <a:r>
              <a:rPr lang="fr-FR" sz="1200" dirty="0">
                <a:solidFill>
                  <a:srgbClr val="002060"/>
                </a:solidFill>
              </a:rPr>
              <a:t>., </a:t>
            </a:r>
            <a:r>
              <a:rPr lang="fr-FR" sz="1200" dirty="0" err="1">
                <a:solidFill>
                  <a:srgbClr val="002060"/>
                </a:solidFill>
              </a:rPr>
              <a:t>Prota</a:t>
            </a:r>
            <a:r>
              <a:rPr lang="fr-FR" sz="1200" dirty="0">
                <a:solidFill>
                  <a:srgbClr val="002060"/>
                </a:solidFill>
              </a:rPr>
              <a:t> </a:t>
            </a:r>
            <a:r>
              <a:rPr lang="fr-FR" sz="1200" dirty="0" err="1">
                <a:solidFill>
                  <a:srgbClr val="002060"/>
                </a:solidFill>
              </a:rPr>
              <a:t>database</a:t>
            </a:r>
            <a:r>
              <a:rPr lang="fr-FR" sz="1200" dirty="0">
                <a:solidFill>
                  <a:srgbClr val="002060"/>
                </a:solidFill>
              </a:rPr>
              <a:t>, </a:t>
            </a:r>
            <a:r>
              <a:rPr lang="fr-FR" sz="1200" dirty="0">
                <a:solidFill>
                  <a:srgbClr val="002060"/>
                </a:solidFill>
                <a:hlinkClick r:id="rId6"/>
              </a:rPr>
              <a:t>http://database.prota.org/dbtw-wpd/exec/dbtwpub.dll?AC=QBE_QUERY&amp;BU=http://database.prota.org/recherche.htm&amp;TN=PROTAB~1&amp;QB0=AND&amp;QF0=Species+Code&amp;QI0=Dalbergia+monticola&amp;RF=AfficherWeb</a:t>
            </a:r>
            <a:r>
              <a:rPr lang="fr-FR" sz="1200" dirty="0">
                <a:solidFill>
                  <a:srgbClr val="002060"/>
                </a:solidFill>
              </a:rPr>
              <a:t> </a:t>
            </a:r>
            <a:endParaRPr lang="fr-FR" sz="1200" i="1" dirty="0">
              <a:solidFill>
                <a:srgbClr val="002060"/>
              </a:solidFill>
            </a:endParaRPr>
          </a:p>
        </p:txBody>
      </p:sp>
      <p:sp>
        <p:nvSpPr>
          <p:cNvPr id="14" name="ZoneTexte 13"/>
          <p:cNvSpPr txBox="1"/>
          <p:nvPr/>
        </p:nvSpPr>
        <p:spPr>
          <a:xfrm>
            <a:off x="10047383" y="6004193"/>
            <a:ext cx="2049137" cy="553998"/>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7"/>
              </a:rPr>
              <a:t>http://www.arkive.org/dalbergia/dalbergia-monticola</a:t>
            </a:r>
            <a:r>
              <a:rPr lang="fr-FR" sz="1000" dirty="0" smtClean="0">
                <a:solidFill>
                  <a:srgbClr val="002060"/>
                </a:solidFill>
                <a:hlinkClick r:id="rId7"/>
              </a:rPr>
              <a:t>/</a:t>
            </a:r>
            <a:r>
              <a:rPr lang="fr-FR" sz="1000" dirty="0" smtClean="0">
                <a:solidFill>
                  <a:srgbClr val="002060"/>
                </a:solidFill>
              </a:rPr>
              <a:t> </a:t>
            </a:r>
            <a:endParaRPr lang="fr-FR" sz="1000" dirty="0">
              <a:solidFill>
                <a:srgbClr val="002060"/>
              </a:solidFill>
            </a:endParaRPr>
          </a:p>
        </p:txBody>
      </p:sp>
      <p:pic>
        <p:nvPicPr>
          <p:cNvPr id="15" name="Imag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9292" y="1102127"/>
            <a:ext cx="285750" cy="285750"/>
          </a:xfrm>
          <a:prstGeom prst="rect">
            <a:avLst/>
          </a:prstGeom>
        </p:spPr>
      </p:pic>
      <p:pic>
        <p:nvPicPr>
          <p:cNvPr id="16" name="Picture 2" descr="image0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741" y="1032278"/>
            <a:ext cx="414281" cy="3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170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06659" y="6484421"/>
            <a:ext cx="2744118" cy="265591"/>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223993"/>
            <a:ext cx="447101" cy="265591"/>
          </a:xfrm>
        </p:spPr>
        <p:txBody>
          <a:bodyPr/>
          <a:lstStyle/>
          <a:p>
            <a:fld id="{814B13E8-1059-4FEE-952E-0153852B3488}" type="slidenum">
              <a:rPr lang="fr-FR" smtClean="0"/>
              <a:t>22</a:t>
            </a:fld>
            <a:endParaRPr lang="fr-FR"/>
          </a:p>
        </p:txBody>
      </p:sp>
      <p:sp>
        <p:nvSpPr>
          <p:cNvPr id="4" name="Rectangle 3"/>
          <p:cNvSpPr/>
          <p:nvPr/>
        </p:nvSpPr>
        <p:spPr>
          <a:xfrm>
            <a:off x="206659" y="625007"/>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5475383" y="6318110"/>
            <a:ext cx="6639499" cy="461665"/>
          </a:xfrm>
          <a:prstGeom prst="rect">
            <a:avLst/>
          </a:prstGeom>
          <a:noFill/>
        </p:spPr>
        <p:txBody>
          <a:bodyPr wrap="square" rtlCol="0">
            <a:spAutoFit/>
          </a:bodyPr>
          <a:lstStyle/>
          <a:p>
            <a:pPr algn="ctr"/>
            <a:r>
              <a:rPr lang="fr-FR" sz="1200" b="1" i="1" dirty="0"/>
              <a:t>Dalbergia </a:t>
            </a:r>
            <a:r>
              <a:rPr lang="fr-FR" sz="1200" b="1" i="1" dirty="0" err="1"/>
              <a:t>monticola</a:t>
            </a:r>
            <a:r>
              <a:rPr lang="fr-FR" sz="1200" dirty="0"/>
              <a:t> : I</a:t>
            </a:r>
            <a:r>
              <a:rPr lang="fr-FR" sz="1200" dirty="0" smtClean="0"/>
              <a:t>. rameau </a:t>
            </a:r>
            <a:r>
              <a:rPr lang="fr-FR" sz="1200" dirty="0"/>
              <a:t>fleuri ; J, fleur, profil ; K, calice ouvert ; L, étendard ; M, carène ; N, </a:t>
            </a:r>
            <a:r>
              <a:rPr lang="fr-FR" sz="1200" i="1" dirty="0"/>
              <a:t>aile ; </a:t>
            </a:r>
            <a:r>
              <a:rPr lang="fr-FR" sz="1200" dirty="0"/>
              <a:t>O. androcée P, gynécée mon­trant les ovules ; Q, fruits. </a:t>
            </a:r>
            <a:r>
              <a:rPr lang="fr-FR" sz="1200" dirty="0" smtClean="0"/>
              <a:t> (</a:t>
            </a:r>
            <a:r>
              <a:rPr lang="fr-FR" sz="1200" dirty="0"/>
              <a:t>I</a:t>
            </a:r>
            <a:r>
              <a:rPr lang="fr-FR" sz="1200" dirty="0" smtClean="0"/>
              <a:t>-P</a:t>
            </a:r>
            <a:r>
              <a:rPr lang="fr-FR" sz="1200" dirty="0"/>
              <a:t>. </a:t>
            </a:r>
            <a:r>
              <a:rPr lang="fr-FR" sz="1200" i="1" dirty="0" err="1"/>
              <a:t>Coudreau</a:t>
            </a:r>
            <a:r>
              <a:rPr lang="fr-FR" sz="1200" i="1" dirty="0"/>
              <a:t> </a:t>
            </a:r>
            <a:r>
              <a:rPr lang="fr-FR" sz="1200" dirty="0"/>
              <a:t>23. P Q. </a:t>
            </a:r>
            <a:r>
              <a:rPr lang="fr-FR" sz="1200" i="1" dirty="0"/>
              <a:t>Lewis et al. 2140. P</a:t>
            </a:r>
            <a:r>
              <a:rPr lang="fr-FR" sz="1200" i="1" dirty="0" smtClean="0"/>
              <a:t>).</a:t>
            </a:r>
            <a:endParaRPr lang="fr-FR" sz="120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3960" y="1079653"/>
            <a:ext cx="6988040" cy="5238457"/>
          </a:xfrm>
          <a:prstGeom prst="rect">
            <a:avLst/>
          </a:prstGeom>
        </p:spPr>
      </p:pic>
      <p:sp>
        <p:nvSpPr>
          <p:cNvPr id="9" name="ZoneTexte 8"/>
          <p:cNvSpPr txBox="1"/>
          <p:nvPr/>
        </p:nvSpPr>
        <p:spPr>
          <a:xfrm>
            <a:off x="206659" y="1079653"/>
            <a:ext cx="6491596" cy="369332"/>
          </a:xfrm>
          <a:prstGeom prst="rect">
            <a:avLst/>
          </a:prstGeom>
          <a:noFill/>
        </p:spPr>
        <p:txBody>
          <a:bodyPr wrap="square" rtlCol="0">
            <a:spAutoFit/>
          </a:bodyPr>
          <a:lstStyle/>
          <a:p>
            <a:r>
              <a:rPr lang="fr-FR" dirty="0">
                <a:solidFill>
                  <a:srgbClr val="002060"/>
                </a:solidFill>
              </a:rPr>
              <a:t>5</a:t>
            </a:r>
            <a:r>
              <a:rPr lang="fr-FR" dirty="0" smtClean="0">
                <a:solidFill>
                  <a:srgbClr val="002060"/>
                </a:solidFill>
              </a:rPr>
              <a:t>.8) </a:t>
            </a:r>
            <a:r>
              <a:rPr lang="fr-FR" b="1" i="1" dirty="0">
                <a:solidFill>
                  <a:srgbClr val="002060"/>
                </a:solidFill>
              </a:rPr>
              <a:t>Dalbergia </a:t>
            </a:r>
            <a:r>
              <a:rPr lang="fr-FR" b="1" i="1" dirty="0" err="1" smtClean="0">
                <a:solidFill>
                  <a:srgbClr val="002060"/>
                </a:solidFill>
              </a:rPr>
              <a:t>monticola</a:t>
            </a:r>
            <a:r>
              <a:rPr lang="fr-FR" b="1" dirty="0" smtClean="0">
                <a:solidFill>
                  <a:srgbClr val="002060"/>
                </a:solidFill>
              </a:rPr>
              <a:t> </a:t>
            </a:r>
            <a:r>
              <a:rPr lang="fr-FR" dirty="0">
                <a:solidFill>
                  <a:srgbClr val="002060"/>
                </a:solidFill>
              </a:rPr>
              <a:t>Bosser &amp; </a:t>
            </a:r>
            <a:r>
              <a:rPr lang="fr-FR" dirty="0" err="1">
                <a:solidFill>
                  <a:srgbClr val="002060"/>
                </a:solidFill>
              </a:rPr>
              <a:t>R.Rabev</a:t>
            </a:r>
            <a:r>
              <a:rPr lang="fr-FR" dirty="0" smtClean="0">
                <a:solidFill>
                  <a:srgbClr val="002060"/>
                </a:solidFill>
              </a:rPr>
              <a:t>.</a:t>
            </a:r>
            <a:r>
              <a:rPr lang="fr-FR" i="1" dirty="0" smtClean="0">
                <a:solidFill>
                  <a:srgbClr val="002060"/>
                </a:solidFill>
              </a:rPr>
              <a:t> </a:t>
            </a:r>
            <a:r>
              <a:rPr lang="fr-FR" dirty="0" smtClean="0">
                <a:solidFill>
                  <a:srgbClr val="002060"/>
                </a:solidFill>
              </a:rPr>
              <a:t>(suite)</a:t>
            </a:r>
            <a:endParaRPr lang="fr-FR" i="1" dirty="0">
              <a:solidFill>
                <a:srgbClr val="002060"/>
              </a:solidFill>
            </a:endParaRPr>
          </a:p>
        </p:txBody>
      </p:sp>
      <p:sp>
        <p:nvSpPr>
          <p:cNvPr id="10" name="ZoneTexte 9"/>
          <p:cNvSpPr txBox="1"/>
          <p:nvPr/>
        </p:nvSpPr>
        <p:spPr>
          <a:xfrm>
            <a:off x="2010930" y="5795795"/>
            <a:ext cx="3503364" cy="646331"/>
          </a:xfrm>
          <a:prstGeom prst="rect">
            <a:avLst/>
          </a:prstGeom>
          <a:noFill/>
        </p:spPr>
        <p:txBody>
          <a:bodyPr wrap="square" rtlCol="0">
            <a:spAutoFit/>
          </a:bodyPr>
          <a:lstStyle/>
          <a:p>
            <a:pPr algn="ctr"/>
            <a:r>
              <a:rPr lang="fr-FR" sz="1200" i="1" dirty="0">
                <a:solidFill>
                  <a:srgbClr val="002060"/>
                </a:solidFill>
              </a:rPr>
              <a:t>1, rameau en fleurs ; 2, fleur ; 3, rameau en fruits.</a:t>
            </a:r>
            <a:br>
              <a:rPr lang="fr-FR" sz="1200" i="1" dirty="0">
                <a:solidFill>
                  <a:srgbClr val="002060"/>
                </a:solidFill>
              </a:rPr>
            </a:br>
            <a:r>
              <a:rPr lang="fr-FR" sz="1200" i="1" dirty="0">
                <a:solidFill>
                  <a:srgbClr val="002060"/>
                </a:solidFill>
              </a:rPr>
              <a:t>Redessiné et adapté par </a:t>
            </a:r>
            <a:r>
              <a:rPr lang="fr-FR" sz="1200" i="1" dirty="0" err="1">
                <a:solidFill>
                  <a:srgbClr val="002060"/>
                </a:solidFill>
              </a:rPr>
              <a:t>Iskak</a:t>
            </a:r>
            <a:r>
              <a:rPr lang="fr-FR" sz="1200" i="1" dirty="0">
                <a:solidFill>
                  <a:srgbClr val="002060"/>
                </a:solidFill>
              </a:rPr>
              <a:t> </a:t>
            </a:r>
            <a:r>
              <a:rPr lang="fr-FR" sz="1200" i="1" dirty="0" err="1" smtClean="0">
                <a:solidFill>
                  <a:srgbClr val="002060"/>
                </a:solidFill>
              </a:rPr>
              <a:t>Syamsudin</a:t>
            </a:r>
            <a:endParaRPr lang="fr-FR" sz="1200" i="1" dirty="0" smtClean="0">
              <a:solidFill>
                <a:srgbClr val="002060"/>
              </a:solidFill>
            </a:endParaRPr>
          </a:p>
          <a:p>
            <a:pPr algn="ctr"/>
            <a:r>
              <a:rPr lang="it-IT" sz="1200" dirty="0">
                <a:solidFill>
                  <a:srgbClr val="002060"/>
                </a:solidFill>
              </a:rPr>
              <a:t>Source : Prota </a:t>
            </a:r>
            <a:r>
              <a:rPr lang="it-IT" sz="1200" dirty="0" smtClean="0">
                <a:solidFill>
                  <a:srgbClr val="002060"/>
                </a:solidFill>
              </a:rPr>
              <a:t>database</a:t>
            </a:r>
            <a:endParaRPr lang="fr-FR" sz="1200" dirty="0">
              <a:solidFill>
                <a:srgbClr val="002060"/>
              </a:solidFill>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81" y="1872569"/>
            <a:ext cx="2724462" cy="3923226"/>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8" y="1646946"/>
            <a:ext cx="2230006" cy="4148849"/>
          </a:xfrm>
          <a:prstGeom prst="rect">
            <a:avLst/>
          </a:prstGeom>
        </p:spPr>
      </p:pic>
      <p:sp>
        <p:nvSpPr>
          <p:cNvPr id="15" name="ZoneTexte 14"/>
          <p:cNvSpPr txBox="1"/>
          <p:nvPr/>
        </p:nvSpPr>
        <p:spPr>
          <a:xfrm>
            <a:off x="282849" y="5783928"/>
            <a:ext cx="1728081" cy="646331"/>
          </a:xfrm>
          <a:prstGeom prst="rect">
            <a:avLst/>
          </a:prstGeom>
          <a:noFill/>
        </p:spPr>
        <p:txBody>
          <a:bodyPr wrap="square" rtlCol="0">
            <a:spAutoFit/>
          </a:bodyPr>
          <a:lstStyle/>
          <a:p>
            <a:pPr algn="ctr"/>
            <a:r>
              <a:rPr lang="it-IT" sz="1200" i="1" dirty="0">
                <a:solidFill>
                  <a:srgbClr val="002060"/>
                </a:solidFill>
              </a:rPr>
              <a:t>Dalbergia monticola </a:t>
            </a:r>
            <a:r>
              <a:rPr lang="it-IT" sz="1200" dirty="0" smtClean="0">
                <a:solidFill>
                  <a:srgbClr val="002060"/>
                </a:solidFill>
              </a:rPr>
              <a:t>Port de l’arbre. G</a:t>
            </a:r>
            <a:r>
              <a:rPr lang="it-IT" sz="1200" dirty="0">
                <a:solidFill>
                  <a:srgbClr val="002060"/>
                </a:solidFill>
              </a:rPr>
              <a:t>. </a:t>
            </a:r>
            <a:r>
              <a:rPr lang="it-IT" sz="1200" dirty="0" smtClean="0">
                <a:solidFill>
                  <a:srgbClr val="002060"/>
                </a:solidFill>
              </a:rPr>
              <a:t>Rakotovao</a:t>
            </a:r>
          </a:p>
          <a:p>
            <a:pPr algn="ctr"/>
            <a:r>
              <a:rPr lang="it-IT" sz="1200" dirty="0" smtClean="0">
                <a:solidFill>
                  <a:srgbClr val="002060"/>
                </a:solidFill>
              </a:rPr>
              <a:t>Source : Prota database</a:t>
            </a:r>
            <a:endParaRPr lang="fr-FR" sz="1200" dirty="0">
              <a:solidFill>
                <a:srgbClr val="002060"/>
              </a:solidFill>
            </a:endParaRPr>
          </a:p>
        </p:txBody>
      </p:sp>
    </p:spTree>
    <p:extLst>
      <p:ext uri="{BB962C8B-B14F-4D97-AF65-F5344CB8AC3E}">
        <p14:creationId xmlns:p14="http://schemas.microsoft.com/office/powerpoint/2010/main" val="3290054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975034" y="6455884"/>
            <a:ext cx="2560504"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6659" y="162045"/>
            <a:ext cx="552595" cy="265206"/>
          </a:xfrm>
        </p:spPr>
        <p:txBody>
          <a:bodyPr/>
          <a:lstStyle/>
          <a:p>
            <a:fld id="{814B13E8-1059-4FEE-952E-0153852B3488}" type="slidenum">
              <a:rPr lang="fr-FR" smtClean="0"/>
              <a:t>23</a:t>
            </a:fld>
            <a:endParaRPr lang="fr-FR" dirty="0"/>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006331" y="138802"/>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6659" y="1079653"/>
            <a:ext cx="6491596" cy="369332"/>
          </a:xfrm>
          <a:prstGeom prst="rect">
            <a:avLst/>
          </a:prstGeom>
          <a:noFill/>
        </p:spPr>
        <p:txBody>
          <a:bodyPr wrap="square" rtlCol="0">
            <a:spAutoFit/>
          </a:bodyPr>
          <a:lstStyle/>
          <a:p>
            <a:r>
              <a:rPr lang="fr-FR" dirty="0" smtClean="0">
                <a:solidFill>
                  <a:srgbClr val="002060"/>
                </a:solidFill>
              </a:rPr>
              <a:t>5.9) </a:t>
            </a:r>
            <a:r>
              <a:rPr lang="fr-FR" b="1" i="1" dirty="0">
                <a:solidFill>
                  <a:srgbClr val="002060"/>
                </a:solidFill>
              </a:rPr>
              <a:t>Dalbergia </a:t>
            </a:r>
            <a:r>
              <a:rPr lang="fr-FR" b="1" i="1" dirty="0" err="1" smtClean="0">
                <a:solidFill>
                  <a:srgbClr val="002060"/>
                </a:solidFill>
              </a:rPr>
              <a:t>normandii</a:t>
            </a:r>
            <a:r>
              <a:rPr lang="fr-FR" b="1" i="1" dirty="0" smtClean="0">
                <a:solidFill>
                  <a:srgbClr val="002060"/>
                </a:solidFill>
              </a:rPr>
              <a:t> </a:t>
            </a:r>
            <a:r>
              <a:rPr lang="fr-FR" dirty="0">
                <a:solidFill>
                  <a:srgbClr val="002060"/>
                </a:solidFill>
              </a:rPr>
              <a:t>Bosser &amp; Rabevohitra</a:t>
            </a:r>
            <a:endParaRPr lang="fr-FR" i="1" dirty="0">
              <a:solidFill>
                <a:srgbClr val="002060"/>
              </a:solidFill>
            </a:endParaRPr>
          </a:p>
        </p:txBody>
      </p:sp>
      <p:pic>
        <p:nvPicPr>
          <p:cNvPr id="5122" name="Picture 2" descr="Dalbergia normandii_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787" y="1681047"/>
            <a:ext cx="2711902" cy="159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48241" y="3279366"/>
            <a:ext cx="3260994" cy="1938992"/>
          </a:xfrm>
          <a:prstGeom prst="rect">
            <a:avLst/>
          </a:prstGeom>
        </p:spPr>
        <p:txBody>
          <a:bodyPr wrap="square">
            <a:spAutoFit/>
          </a:bodyPr>
          <a:lstStyle/>
          <a:p>
            <a:pPr algn="just"/>
            <a:r>
              <a:rPr lang="fr-FR"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Dalbergia </a:t>
            </a:r>
            <a:r>
              <a:rPr lang="fr-FR" sz="1200"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normandii</a:t>
            </a:r>
            <a:r>
              <a:rPr lang="fr-FR" sz="12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fr-FR" sz="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fr-FR" sz="1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Missouri </a:t>
            </a:r>
            <a:r>
              <a:rPr lang="fr-FR" sz="1200" dirty="0" err="1"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Botanical</a:t>
            </a:r>
            <a:r>
              <a:rPr lang="fr-FR" sz="1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Garden). Note : sur </a:t>
            </a:r>
            <a:r>
              <a:rPr lang="fr-FR" sz="1200" dirty="0" smtClean="0">
                <a:solidFill>
                  <a:srgbClr val="002060"/>
                </a:solidFill>
              </a:rPr>
              <a:t>un </a:t>
            </a:r>
            <a:r>
              <a:rPr lang="fr-FR" sz="1200" dirty="0">
                <a:solidFill>
                  <a:srgbClr val="002060"/>
                </a:solidFill>
              </a:rPr>
              <a:t>panneau du </a:t>
            </a:r>
            <a:r>
              <a:rPr lang="fr-FR" sz="1200" i="1" dirty="0">
                <a:solidFill>
                  <a:srgbClr val="002060"/>
                </a:solidFill>
              </a:rPr>
              <a:t>Missouri </a:t>
            </a:r>
            <a:r>
              <a:rPr lang="fr-FR" sz="1200" i="1" dirty="0" err="1">
                <a:solidFill>
                  <a:srgbClr val="002060"/>
                </a:solidFill>
              </a:rPr>
              <a:t>Botanic</a:t>
            </a:r>
            <a:r>
              <a:rPr lang="fr-FR" sz="1200" i="1" dirty="0">
                <a:solidFill>
                  <a:srgbClr val="002060"/>
                </a:solidFill>
              </a:rPr>
              <a:t> </a:t>
            </a:r>
            <a:r>
              <a:rPr lang="fr-FR" sz="1200" i="1" dirty="0" smtClean="0">
                <a:solidFill>
                  <a:srgbClr val="002060"/>
                </a:solidFill>
              </a:rPr>
              <a:t>Garden</a:t>
            </a:r>
            <a:r>
              <a:rPr lang="fr-FR" sz="1200" dirty="0" smtClean="0">
                <a:solidFill>
                  <a:srgbClr val="002060"/>
                </a:solidFill>
              </a:rPr>
              <a:t>, sur l’île Sainte-Marie, sont </a:t>
            </a:r>
            <a:r>
              <a:rPr lang="fr-FR" sz="1200" dirty="0">
                <a:solidFill>
                  <a:srgbClr val="002060"/>
                </a:solidFill>
              </a:rPr>
              <a:t>peints à la main les </a:t>
            </a:r>
            <a:r>
              <a:rPr lang="fr-FR" sz="1200" dirty="0" smtClean="0">
                <a:solidFill>
                  <a:srgbClr val="002060"/>
                </a:solidFill>
              </a:rPr>
              <a:t>images (dont celle-ci) </a:t>
            </a:r>
            <a:r>
              <a:rPr lang="fr-FR" sz="1200" dirty="0">
                <a:solidFill>
                  <a:srgbClr val="002060"/>
                </a:solidFill>
              </a:rPr>
              <a:t>de trois plantes de la forêt primaire </a:t>
            </a:r>
            <a:r>
              <a:rPr lang="fr-FR" sz="1200" i="1" dirty="0">
                <a:solidFill>
                  <a:srgbClr val="002060"/>
                </a:solidFill>
              </a:rPr>
              <a:t>d'</a:t>
            </a:r>
            <a:r>
              <a:rPr lang="fr-FR" sz="1200" i="1" dirty="0" err="1">
                <a:solidFill>
                  <a:srgbClr val="002060"/>
                </a:solidFill>
              </a:rPr>
              <a:t>Ambohidena</a:t>
            </a:r>
            <a:r>
              <a:rPr lang="fr-FR" sz="1200" dirty="0">
                <a:solidFill>
                  <a:srgbClr val="002060"/>
                </a:solidFill>
              </a:rPr>
              <a:t>, de l’île Sainte-Marie, </a:t>
            </a:r>
            <a:r>
              <a:rPr lang="fr-FR" sz="1200" dirty="0" smtClean="0">
                <a:solidFill>
                  <a:srgbClr val="002060"/>
                </a:solidFill>
              </a:rPr>
              <a:t>indiquant qu’elles sont toutes </a:t>
            </a:r>
            <a:r>
              <a:rPr lang="fr-FR" sz="1200" dirty="0">
                <a:solidFill>
                  <a:srgbClr val="002060"/>
                </a:solidFill>
              </a:rPr>
              <a:t>en grands danger d’extinction : </a:t>
            </a:r>
            <a:r>
              <a:rPr lang="fr-FR" sz="1200" i="1" dirty="0" err="1">
                <a:solidFill>
                  <a:srgbClr val="002060"/>
                </a:solidFill>
              </a:rPr>
              <a:t>Dypsis</a:t>
            </a:r>
            <a:r>
              <a:rPr lang="fr-FR" sz="1200" i="1" dirty="0">
                <a:solidFill>
                  <a:srgbClr val="002060"/>
                </a:solidFill>
              </a:rPr>
              <a:t> </a:t>
            </a:r>
            <a:r>
              <a:rPr lang="fr-FR" sz="1200" i="1" dirty="0" err="1">
                <a:solidFill>
                  <a:srgbClr val="002060"/>
                </a:solidFill>
              </a:rPr>
              <a:t>sanctaemariae</a:t>
            </a:r>
            <a:r>
              <a:rPr lang="fr-FR" sz="1200" dirty="0">
                <a:solidFill>
                  <a:srgbClr val="002060"/>
                </a:solidFill>
              </a:rPr>
              <a:t> (un petit palmier), </a:t>
            </a:r>
            <a:r>
              <a:rPr lang="fr-FR" sz="1200" i="1" dirty="0" err="1">
                <a:solidFill>
                  <a:srgbClr val="002060"/>
                </a:solidFill>
              </a:rPr>
              <a:t>Sakonanala</a:t>
            </a:r>
            <a:r>
              <a:rPr lang="fr-FR" sz="1200" i="1" dirty="0">
                <a:solidFill>
                  <a:srgbClr val="002060"/>
                </a:solidFill>
              </a:rPr>
              <a:t> </a:t>
            </a:r>
            <a:r>
              <a:rPr lang="fr-FR" sz="1200" i="1" dirty="0" err="1">
                <a:solidFill>
                  <a:srgbClr val="002060"/>
                </a:solidFill>
              </a:rPr>
              <a:t>madagascariensis</a:t>
            </a:r>
            <a:r>
              <a:rPr lang="fr-FR" sz="1200" dirty="0">
                <a:solidFill>
                  <a:srgbClr val="002060"/>
                </a:solidFill>
              </a:rPr>
              <a:t> et </a:t>
            </a:r>
            <a:r>
              <a:rPr lang="fr-FR" sz="1200" i="1" dirty="0">
                <a:solidFill>
                  <a:srgbClr val="002060"/>
                </a:solidFill>
              </a:rPr>
              <a:t>Dalbergia </a:t>
            </a:r>
            <a:r>
              <a:rPr lang="fr-FR" sz="1200" i="1" dirty="0" err="1">
                <a:solidFill>
                  <a:srgbClr val="002060"/>
                </a:solidFill>
              </a:rPr>
              <a:t>normandii</a:t>
            </a:r>
            <a:r>
              <a:rPr lang="fr-FR" sz="1200" dirty="0">
                <a:solidFill>
                  <a:srgbClr val="002060"/>
                </a:solidFill>
              </a:rPr>
              <a:t> (ces deux dernières étant des </a:t>
            </a:r>
            <a:r>
              <a:rPr lang="fr-FR" sz="1200" i="1" dirty="0">
                <a:solidFill>
                  <a:srgbClr val="002060"/>
                </a:solidFill>
              </a:rPr>
              <a:t>Fabacées</a:t>
            </a:r>
            <a:r>
              <a:rPr lang="fr-FR" sz="1200" dirty="0">
                <a:solidFill>
                  <a:srgbClr val="002060"/>
                </a:solidFill>
              </a:rPr>
              <a:t> ou </a:t>
            </a:r>
            <a:r>
              <a:rPr lang="fr-FR" sz="1200" i="1" dirty="0">
                <a:solidFill>
                  <a:srgbClr val="002060"/>
                </a:solidFill>
              </a:rPr>
              <a:t>Légumineuses</a:t>
            </a:r>
            <a:r>
              <a:rPr lang="fr-FR" sz="1200" dirty="0">
                <a:solidFill>
                  <a:srgbClr val="002060"/>
                </a:solidFill>
              </a:rPr>
              <a:t>).   </a:t>
            </a:r>
          </a:p>
        </p:txBody>
      </p:sp>
      <p:sp>
        <p:nvSpPr>
          <p:cNvPr id="8" name="ZoneTexte 7"/>
          <p:cNvSpPr txBox="1"/>
          <p:nvPr/>
        </p:nvSpPr>
        <p:spPr>
          <a:xfrm>
            <a:off x="121186" y="1553378"/>
            <a:ext cx="4527055" cy="4832092"/>
          </a:xfrm>
          <a:prstGeom prst="rect">
            <a:avLst/>
          </a:prstGeom>
          <a:noFill/>
        </p:spPr>
        <p:txBody>
          <a:bodyPr wrap="square" rtlCol="0">
            <a:spAutoFit/>
          </a:bodyPr>
          <a:lstStyle/>
          <a:p>
            <a:pPr algn="just"/>
            <a:r>
              <a:rPr lang="fr-FR" dirty="0">
                <a:solidFill>
                  <a:srgbClr val="FF0000"/>
                </a:solidFill>
              </a:rPr>
              <a:t>Espèce </a:t>
            </a:r>
            <a:r>
              <a:rPr lang="fr-FR" b="1" dirty="0">
                <a:solidFill>
                  <a:srgbClr val="FF0000"/>
                </a:solidFill>
              </a:rPr>
              <a:t>très rare </a:t>
            </a:r>
            <a:r>
              <a:rPr lang="fr-FR" dirty="0">
                <a:solidFill>
                  <a:srgbClr val="FF0000"/>
                </a:solidFill>
              </a:rPr>
              <a:t>connus à partir de seulement deux localités, Antalaha et à l'île Sainte-Marie, dans le nord-est de Madagascar. Il est menacé par la </a:t>
            </a:r>
            <a:r>
              <a:rPr lang="fr-FR" i="1" dirty="0">
                <a:solidFill>
                  <a:srgbClr val="FF0000"/>
                </a:solidFill>
                <a:hlinkClick r:id="rId3" tooltip="Habitat loss"/>
              </a:rPr>
              <a:t>perte de son </a:t>
            </a:r>
            <a:r>
              <a:rPr lang="fr-FR" i="1" dirty="0" smtClean="0">
                <a:solidFill>
                  <a:srgbClr val="FF0000"/>
                </a:solidFill>
                <a:hlinkClick r:id="rId3" tooltip="Habitat loss"/>
              </a:rPr>
              <a:t>habitat</a:t>
            </a:r>
            <a:r>
              <a:rPr lang="fr-FR" i="1" dirty="0">
                <a:solidFill>
                  <a:srgbClr val="FF0000"/>
                </a:solidFill>
              </a:rPr>
              <a:t> </a:t>
            </a:r>
            <a:r>
              <a:rPr lang="fr-FR" dirty="0" smtClean="0">
                <a:solidFill>
                  <a:srgbClr val="FF0000"/>
                </a:solidFill>
              </a:rPr>
              <a:t>et par </a:t>
            </a:r>
            <a:r>
              <a:rPr lang="fr-FR" i="1" dirty="0" smtClean="0">
                <a:solidFill>
                  <a:srgbClr val="FF0000"/>
                </a:solidFill>
              </a:rPr>
              <a:t>sa sévère exploitation</a:t>
            </a:r>
            <a:r>
              <a:rPr lang="fr-FR" dirty="0" smtClean="0">
                <a:solidFill>
                  <a:srgbClr val="FF0000"/>
                </a:solidFill>
              </a:rPr>
              <a:t>, à cause de l'excellente </a:t>
            </a:r>
            <a:r>
              <a:rPr lang="fr-FR" dirty="0">
                <a:solidFill>
                  <a:srgbClr val="FF0000"/>
                </a:solidFill>
              </a:rPr>
              <a:t>qualité de son bois de </a:t>
            </a:r>
            <a:r>
              <a:rPr lang="fr-FR" dirty="0" smtClean="0">
                <a:solidFill>
                  <a:srgbClr val="FF0000"/>
                </a:solidFill>
              </a:rPr>
              <a:t>rose. </a:t>
            </a:r>
          </a:p>
          <a:p>
            <a:pPr algn="just"/>
            <a:r>
              <a:rPr lang="pt-BR" sz="1400" dirty="0" smtClean="0">
                <a:solidFill>
                  <a:srgbClr val="002060"/>
                </a:solidFill>
              </a:rPr>
              <a:t>Statut IUCN : </a:t>
            </a:r>
            <a:r>
              <a:rPr lang="pt-BR" sz="1400" b="1" dirty="0" smtClean="0">
                <a:solidFill>
                  <a:srgbClr val="FF0000"/>
                </a:solidFill>
              </a:rPr>
              <a:t>Endangered</a:t>
            </a:r>
            <a:r>
              <a:rPr lang="pt-BR" sz="1400" dirty="0" smtClean="0">
                <a:solidFill>
                  <a:srgbClr val="FF0000"/>
                </a:solidFill>
              </a:rPr>
              <a:t> </a:t>
            </a:r>
            <a:r>
              <a:rPr lang="pt-BR" sz="1400" dirty="0">
                <a:solidFill>
                  <a:srgbClr val="002060"/>
                </a:solidFill>
              </a:rPr>
              <a:t>A1cd+2cd, B1+2abcde</a:t>
            </a:r>
            <a:r>
              <a:rPr lang="pt-BR" sz="1400" dirty="0">
                <a:solidFill>
                  <a:srgbClr val="FF0000"/>
                </a:solidFill>
              </a:rPr>
              <a:t> </a:t>
            </a:r>
            <a:r>
              <a:rPr lang="pt-BR" sz="1400" dirty="0">
                <a:solidFill>
                  <a:srgbClr val="FF0000"/>
                </a:solidFill>
                <a:hlinkClick r:id="rId4"/>
              </a:rPr>
              <a:t>ver </a:t>
            </a:r>
            <a:r>
              <a:rPr lang="pt-BR" sz="1400" dirty="0" smtClean="0">
                <a:solidFill>
                  <a:srgbClr val="FF0000"/>
                </a:solidFill>
                <a:hlinkClick r:id="rId4"/>
              </a:rPr>
              <a:t>2.3</a:t>
            </a:r>
            <a:r>
              <a:rPr lang="pt-BR" sz="1400" dirty="0" smtClean="0">
                <a:solidFill>
                  <a:srgbClr val="002060"/>
                </a:solidFill>
              </a:rPr>
              <a:t>. </a:t>
            </a:r>
            <a:r>
              <a:rPr lang="fr-FR" sz="1400" dirty="0" smtClean="0">
                <a:solidFill>
                  <a:srgbClr val="002060"/>
                </a:solidFill>
              </a:rPr>
              <a:t>Espèce </a:t>
            </a:r>
            <a:r>
              <a:rPr lang="fr-FR" sz="1400" dirty="0">
                <a:solidFill>
                  <a:srgbClr val="FF0000"/>
                </a:solidFill>
              </a:rPr>
              <a:t>rare</a:t>
            </a:r>
            <a:r>
              <a:rPr lang="fr-FR" sz="1400" dirty="0">
                <a:solidFill>
                  <a:srgbClr val="002060"/>
                </a:solidFill>
              </a:rPr>
              <a:t> de la forêt sempervirente de basse altitude de l'Est de Madagascar. Elle est seule­ment connue par 2 échantillons en fruits, l'un des environs de </a:t>
            </a:r>
            <a:r>
              <a:rPr lang="fr-FR" sz="1400" dirty="0" err="1">
                <a:solidFill>
                  <a:srgbClr val="002060"/>
                </a:solidFill>
              </a:rPr>
              <a:t>Sambava</a:t>
            </a:r>
            <a:r>
              <a:rPr lang="fr-FR" sz="1400" dirty="0">
                <a:solidFill>
                  <a:srgbClr val="002060"/>
                </a:solidFill>
              </a:rPr>
              <a:t>, l'autre de l'île Ste Marie. Le calice, persistant sur le fruit, permet de dire que la fleur est grande, vraisemblablement de la taille de celle de </a:t>
            </a:r>
            <a:r>
              <a:rPr lang="fr-FR" sz="1400" b="1" i="1" dirty="0">
                <a:solidFill>
                  <a:srgbClr val="002060"/>
                </a:solidFill>
              </a:rPr>
              <a:t>D. </a:t>
            </a:r>
            <a:r>
              <a:rPr lang="fr-FR" sz="1400" i="1" dirty="0" err="1">
                <a:solidFill>
                  <a:srgbClr val="002060"/>
                </a:solidFill>
              </a:rPr>
              <a:t>louvelii</a:t>
            </a:r>
            <a:r>
              <a:rPr lang="fr-FR" sz="1400" i="1" dirty="0">
                <a:solidFill>
                  <a:srgbClr val="002060"/>
                </a:solidFill>
              </a:rPr>
              <a:t> ; </a:t>
            </a:r>
            <a:r>
              <a:rPr lang="fr-FR" sz="1400" dirty="0">
                <a:solidFill>
                  <a:srgbClr val="002060"/>
                </a:solidFill>
              </a:rPr>
              <a:t>mais l'espèce est bien distincte de cette dernière par les caractères foliaires. Le bois, rouge violacé sur le frais, noircissant rapidement, est un bon </a:t>
            </a:r>
            <a:r>
              <a:rPr lang="fr-FR" sz="1400" dirty="0" smtClean="0">
                <a:solidFill>
                  <a:srgbClr val="002060"/>
                </a:solidFill>
              </a:rPr>
              <a:t>palissandre […].</a:t>
            </a:r>
          </a:p>
          <a:p>
            <a:r>
              <a:rPr lang="fr-FR" sz="1200" dirty="0" smtClean="0">
                <a:solidFill>
                  <a:srgbClr val="002060"/>
                </a:solidFill>
              </a:rPr>
              <a:t>Sources </a:t>
            </a:r>
            <a:r>
              <a:rPr lang="fr-FR" sz="1200" dirty="0">
                <a:solidFill>
                  <a:srgbClr val="002060"/>
                </a:solidFill>
              </a:rPr>
              <a:t>: </a:t>
            </a:r>
            <a:r>
              <a:rPr lang="fr-FR" sz="1200" dirty="0" smtClean="0">
                <a:solidFill>
                  <a:srgbClr val="002060"/>
                </a:solidFill>
              </a:rPr>
              <a:t>a) Bosser</a:t>
            </a:r>
            <a:r>
              <a:rPr lang="fr-FR" sz="1200" dirty="0">
                <a:solidFill>
                  <a:srgbClr val="002060"/>
                </a:solidFill>
              </a:rPr>
              <a:t>, J. &amp; Rabevohitra, R. (1996) Bull. Mus. </a:t>
            </a:r>
            <a:r>
              <a:rPr lang="fr-FR" sz="1200" dirty="0" err="1">
                <a:solidFill>
                  <a:srgbClr val="002060"/>
                </a:solidFill>
              </a:rPr>
              <a:t>Natl</a:t>
            </a:r>
            <a:r>
              <a:rPr lang="fr-FR" sz="1200" dirty="0">
                <a:solidFill>
                  <a:srgbClr val="002060"/>
                </a:solidFill>
              </a:rPr>
              <a:t>. Hist. Nat. B, </a:t>
            </a:r>
            <a:r>
              <a:rPr lang="fr-FR" sz="1200" dirty="0" err="1">
                <a:solidFill>
                  <a:srgbClr val="002060"/>
                </a:solidFill>
              </a:rPr>
              <a:t>Adansonia</a:t>
            </a:r>
            <a:r>
              <a:rPr lang="fr-FR" sz="1200" dirty="0">
                <a:solidFill>
                  <a:srgbClr val="002060"/>
                </a:solidFill>
              </a:rPr>
              <a:t> 18: 171-212. Dalbergia</a:t>
            </a:r>
            <a:endParaRPr lang="fr-FR" sz="1200" dirty="0" smtClean="0">
              <a:solidFill>
                <a:srgbClr val="002060"/>
              </a:solidFill>
            </a:endParaRPr>
          </a:p>
          <a:p>
            <a:r>
              <a:rPr lang="fr-FR" sz="1200" dirty="0">
                <a:solidFill>
                  <a:srgbClr val="002060"/>
                </a:solidFill>
              </a:rPr>
              <a:t>b</a:t>
            </a:r>
            <a:r>
              <a:rPr lang="fr-FR" sz="1200" dirty="0" smtClean="0">
                <a:solidFill>
                  <a:srgbClr val="002060"/>
                </a:solidFill>
              </a:rPr>
              <a:t>) </a:t>
            </a:r>
            <a:r>
              <a:rPr lang="fr-FR" sz="1200" dirty="0">
                <a:solidFill>
                  <a:srgbClr val="002060"/>
                </a:solidFill>
              </a:rPr>
              <a:t>Taxa et noms nouveaux dans le genre </a:t>
            </a:r>
            <a:r>
              <a:rPr lang="fr-FR" sz="1200" i="1" dirty="0">
                <a:solidFill>
                  <a:srgbClr val="002060"/>
                </a:solidFill>
              </a:rPr>
              <a:t>Dalbergia</a:t>
            </a:r>
            <a:r>
              <a:rPr lang="fr-FR" sz="1200" dirty="0">
                <a:solidFill>
                  <a:srgbClr val="002060"/>
                </a:solidFill>
              </a:rPr>
              <a:t> (</a:t>
            </a:r>
            <a:r>
              <a:rPr lang="fr-FR" sz="1200" dirty="0" err="1">
                <a:solidFill>
                  <a:srgbClr val="002060"/>
                </a:solidFill>
              </a:rPr>
              <a:t>Papilionaceae</a:t>
            </a:r>
            <a:r>
              <a:rPr lang="fr-FR" sz="1200" dirty="0">
                <a:solidFill>
                  <a:srgbClr val="002060"/>
                </a:solidFill>
              </a:rPr>
              <a:t>) à Madagascar et aux Comores, J. Bosser &amp; R. Rabevohitra </a:t>
            </a:r>
            <a:r>
              <a:rPr lang="fr-FR" sz="1200" dirty="0" smtClean="0">
                <a:solidFill>
                  <a:srgbClr val="002060"/>
                </a:solidFill>
              </a:rPr>
              <a:t>(cf. bibliogr.).</a:t>
            </a:r>
          </a:p>
          <a:p>
            <a:r>
              <a:rPr lang="fr-FR" sz="1200" dirty="0">
                <a:solidFill>
                  <a:srgbClr val="002060"/>
                </a:solidFill>
              </a:rPr>
              <a:t>c</a:t>
            </a:r>
            <a:r>
              <a:rPr lang="fr-FR" sz="1200" dirty="0" smtClean="0">
                <a:solidFill>
                  <a:srgbClr val="002060"/>
                </a:solidFill>
              </a:rPr>
              <a:t>) </a:t>
            </a:r>
            <a:r>
              <a:rPr lang="fr-FR" sz="1200" u="sng" dirty="0" smtClean="0">
                <a:solidFill>
                  <a:srgbClr val="002060"/>
                </a:solidFill>
                <a:hlinkClick r:id="rId5"/>
              </a:rPr>
              <a:t>http</a:t>
            </a:r>
            <a:r>
              <a:rPr lang="fr-FR" sz="1200" u="sng" dirty="0">
                <a:solidFill>
                  <a:srgbClr val="002060"/>
                </a:solidFill>
                <a:hlinkClick r:id="rId5"/>
              </a:rPr>
              <a:t>://</a:t>
            </a:r>
            <a:r>
              <a:rPr lang="fr-FR" sz="1200" u="sng" dirty="0" smtClean="0">
                <a:solidFill>
                  <a:srgbClr val="002060"/>
                </a:solidFill>
                <a:hlinkClick r:id="rId5"/>
              </a:rPr>
              <a:t>www.iucnredlist.org/apps/redlist/details/38270/0</a:t>
            </a:r>
            <a:endParaRPr lang="fr-FR" sz="1200" u="sng" dirty="0" smtClean="0">
              <a:solidFill>
                <a:srgbClr val="002060"/>
              </a:solidFill>
            </a:endParaRPr>
          </a:p>
        </p:txBody>
      </p:sp>
      <p:pic>
        <p:nvPicPr>
          <p:cNvPr id="10" name="Image 9"/>
          <p:cNvPicPr>
            <a:picLocks noChangeAspect="1"/>
          </p:cNvPicPr>
          <p:nvPr/>
        </p:nvPicPr>
        <p:blipFill>
          <a:blip r:embed="rId6"/>
          <a:stretch>
            <a:fillRect/>
          </a:stretch>
        </p:blipFill>
        <p:spPr>
          <a:xfrm>
            <a:off x="5244489" y="1059531"/>
            <a:ext cx="400050" cy="409575"/>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527" y="172122"/>
            <a:ext cx="4044073" cy="5701479"/>
          </a:xfrm>
          <a:prstGeom prst="rect">
            <a:avLst/>
          </a:prstGeom>
        </p:spPr>
      </p:pic>
      <p:sp>
        <p:nvSpPr>
          <p:cNvPr id="11" name="ZoneTexte 10"/>
          <p:cNvSpPr txBox="1"/>
          <p:nvPr/>
        </p:nvSpPr>
        <p:spPr>
          <a:xfrm>
            <a:off x="8855810" y="5873601"/>
            <a:ext cx="2720296" cy="830997"/>
          </a:xfrm>
          <a:prstGeom prst="rect">
            <a:avLst/>
          </a:prstGeom>
          <a:noFill/>
        </p:spPr>
        <p:txBody>
          <a:bodyPr wrap="square" rtlCol="0">
            <a:spAutoFit/>
          </a:bodyPr>
          <a:lstStyle/>
          <a:p>
            <a:pPr algn="ctr"/>
            <a:r>
              <a:rPr lang="fr-FR" sz="1200" i="1" dirty="0">
                <a:solidFill>
                  <a:srgbClr val="002060"/>
                </a:solidFill>
                <a:hlinkClick r:id="rId8" tooltip="Treatment"/>
              </a:rPr>
              <a:t>Dalbergia </a:t>
            </a:r>
            <a:r>
              <a:rPr lang="fr-FR" sz="1200" i="1" dirty="0" err="1" smtClean="0">
                <a:solidFill>
                  <a:srgbClr val="002060"/>
                </a:solidFill>
                <a:hlinkClick r:id="rId8" tooltip="Treatment"/>
              </a:rPr>
              <a:t>normandii</a:t>
            </a:r>
            <a:r>
              <a:rPr lang="fr-FR" sz="1200" dirty="0" smtClean="0">
                <a:solidFill>
                  <a:srgbClr val="002060"/>
                </a:solidFill>
              </a:rPr>
              <a:t>, </a:t>
            </a:r>
            <a:r>
              <a:rPr lang="fr-FR" sz="1200" dirty="0" err="1" smtClean="0">
                <a:solidFill>
                  <a:srgbClr val="002060"/>
                </a:solidFill>
              </a:rPr>
              <a:t>isotype</a:t>
            </a:r>
            <a:r>
              <a:rPr lang="fr-FR" sz="1200" dirty="0" smtClean="0">
                <a:solidFill>
                  <a:srgbClr val="002060"/>
                </a:solidFill>
              </a:rPr>
              <a:t> </a:t>
            </a:r>
            <a:r>
              <a:rPr lang="fr-FR" sz="1200" dirty="0">
                <a:solidFill>
                  <a:srgbClr val="002060"/>
                </a:solidFill>
              </a:rPr>
              <a:t>at P: Service Forestier Madagascar </a:t>
            </a:r>
            <a:r>
              <a:rPr lang="fr-FR" sz="1200" dirty="0" smtClean="0">
                <a:solidFill>
                  <a:srgbClr val="002060"/>
                </a:solidFill>
              </a:rPr>
              <a:t>28849</a:t>
            </a:r>
            <a:r>
              <a:rPr lang="fr-FR" sz="1200" dirty="0">
                <a:solidFill>
                  <a:srgbClr val="002060"/>
                </a:solidFill>
              </a:rPr>
              <a:t>, </a:t>
            </a:r>
            <a:r>
              <a:rPr lang="fr-FR" sz="1200" dirty="0">
                <a:solidFill>
                  <a:srgbClr val="002060"/>
                </a:solidFill>
                <a:hlinkClick r:id="rId8"/>
              </a:rPr>
              <a:t>http://</a:t>
            </a:r>
            <a:r>
              <a:rPr lang="fr-FR" sz="1200" dirty="0" smtClean="0">
                <a:solidFill>
                  <a:srgbClr val="002060"/>
                </a:solidFill>
                <a:hlinkClick r:id="rId8"/>
              </a:rPr>
              <a:t>www.efloras.org/florataxon.aspx?flora_id=12&amp;taxon_id=250069259</a:t>
            </a:r>
            <a:r>
              <a:rPr lang="fr-FR" sz="1200" dirty="0" smtClean="0">
                <a:solidFill>
                  <a:srgbClr val="002060"/>
                </a:solidFill>
              </a:rPr>
              <a:t> </a:t>
            </a:r>
            <a:endParaRPr lang="fr-FR" sz="1200" dirty="0">
              <a:solidFill>
                <a:srgbClr val="002060"/>
              </a:solidFill>
            </a:endParaRPr>
          </a:p>
        </p:txBody>
      </p:sp>
      <p:sp>
        <p:nvSpPr>
          <p:cNvPr id="13" name="ZoneTexte 12"/>
          <p:cNvSpPr txBox="1"/>
          <p:nvPr/>
        </p:nvSpPr>
        <p:spPr>
          <a:xfrm>
            <a:off x="4648241" y="5332164"/>
            <a:ext cx="3260994" cy="830997"/>
          </a:xfrm>
          <a:prstGeom prst="rect">
            <a:avLst/>
          </a:prstGeom>
          <a:noFill/>
        </p:spPr>
        <p:txBody>
          <a:bodyPr wrap="square" rtlCol="0">
            <a:spAutoFit/>
          </a:bodyPr>
          <a:lstStyle/>
          <a:p>
            <a:pPr algn="ctr"/>
            <a:r>
              <a:rPr lang="fr-FR" sz="1200" dirty="0" smtClean="0">
                <a:solidFill>
                  <a:srgbClr val="002060"/>
                </a:solidFill>
              </a:rPr>
              <a:t>Noms vernaculaires : </a:t>
            </a:r>
            <a:r>
              <a:rPr lang="fr-FR" sz="1200" dirty="0" err="1">
                <a:solidFill>
                  <a:srgbClr val="002060"/>
                </a:solidFill>
              </a:rPr>
              <a:t>Andramena</a:t>
            </a:r>
            <a:r>
              <a:rPr lang="fr-FR" sz="1200" dirty="0">
                <a:solidFill>
                  <a:srgbClr val="002060"/>
                </a:solidFill>
              </a:rPr>
              <a:t> (Madagascar)</a:t>
            </a:r>
            <a:r>
              <a:rPr lang="fr-FR" sz="1200" baseline="30000" dirty="0">
                <a:solidFill>
                  <a:srgbClr val="002060"/>
                </a:solidFill>
                <a:hlinkClick r:id="rId9"/>
              </a:rPr>
              <a:t>1</a:t>
            </a:r>
            <a:r>
              <a:rPr lang="fr-FR" sz="1200" dirty="0">
                <a:solidFill>
                  <a:srgbClr val="002060"/>
                </a:solidFill>
              </a:rPr>
              <a:t>; </a:t>
            </a:r>
            <a:r>
              <a:rPr lang="fr-FR" sz="1200" dirty="0" err="1">
                <a:solidFill>
                  <a:srgbClr val="002060"/>
                </a:solidFill>
              </a:rPr>
              <a:t>Hazovola</a:t>
            </a:r>
            <a:r>
              <a:rPr lang="fr-FR" sz="1200" dirty="0">
                <a:solidFill>
                  <a:srgbClr val="002060"/>
                </a:solidFill>
              </a:rPr>
              <a:t> (Madagascar)</a:t>
            </a:r>
            <a:r>
              <a:rPr lang="fr-FR" sz="1200" baseline="30000" dirty="0">
                <a:solidFill>
                  <a:srgbClr val="002060"/>
                </a:solidFill>
                <a:hlinkClick r:id="rId9"/>
              </a:rPr>
              <a:t>1</a:t>
            </a:r>
            <a:r>
              <a:rPr lang="fr-FR" sz="1200" dirty="0">
                <a:solidFill>
                  <a:srgbClr val="002060"/>
                </a:solidFill>
              </a:rPr>
              <a:t>; </a:t>
            </a:r>
            <a:r>
              <a:rPr lang="fr-FR" sz="1200" dirty="0" err="1">
                <a:solidFill>
                  <a:srgbClr val="002060"/>
                </a:solidFill>
              </a:rPr>
              <a:t>Volombodipona</a:t>
            </a:r>
            <a:r>
              <a:rPr lang="fr-FR" sz="1200" dirty="0">
                <a:solidFill>
                  <a:srgbClr val="002060"/>
                </a:solidFill>
              </a:rPr>
              <a:t> (</a:t>
            </a:r>
            <a:r>
              <a:rPr lang="fr-FR" sz="1200" dirty="0" smtClean="0">
                <a:solidFill>
                  <a:srgbClr val="002060"/>
                </a:solidFill>
              </a:rPr>
              <a:t>Madagascar)</a:t>
            </a:r>
            <a:r>
              <a:rPr lang="fr-FR" sz="1200" baseline="30000" dirty="0" smtClean="0">
                <a:solidFill>
                  <a:srgbClr val="002060"/>
                </a:solidFill>
                <a:hlinkClick r:id="rId9"/>
              </a:rPr>
              <a:t>1</a:t>
            </a:r>
            <a:r>
              <a:rPr lang="fr-FR" sz="1200" baseline="30000" dirty="0" smtClean="0">
                <a:solidFill>
                  <a:srgbClr val="002060"/>
                </a:solidFill>
              </a:rPr>
              <a:t>.</a:t>
            </a:r>
            <a:r>
              <a:rPr lang="fr-FR" sz="1200" dirty="0" smtClean="0">
                <a:solidFill>
                  <a:srgbClr val="002060"/>
                </a:solidFill>
              </a:rPr>
              <a:t>. Source : </a:t>
            </a:r>
            <a:r>
              <a:rPr lang="fr-FR" sz="1200" dirty="0">
                <a:solidFill>
                  <a:srgbClr val="002060"/>
                </a:solidFill>
              </a:rPr>
              <a:t>Du Puy, D.J. et al. (2002) </a:t>
            </a:r>
            <a:r>
              <a:rPr lang="fr-FR" sz="1200" i="1" dirty="0">
                <a:solidFill>
                  <a:srgbClr val="002060"/>
                </a:solidFill>
              </a:rPr>
              <a:t>The </a:t>
            </a:r>
            <a:r>
              <a:rPr lang="fr-FR" sz="1200" i="1" dirty="0" err="1">
                <a:solidFill>
                  <a:srgbClr val="002060"/>
                </a:solidFill>
              </a:rPr>
              <a:t>Leguminosae</a:t>
            </a:r>
            <a:r>
              <a:rPr lang="fr-FR" sz="1200" i="1" dirty="0">
                <a:solidFill>
                  <a:srgbClr val="002060"/>
                </a:solidFill>
              </a:rPr>
              <a:t> of Madagascar</a:t>
            </a:r>
            <a:r>
              <a:rPr lang="fr-FR" sz="1200" dirty="0">
                <a:solidFill>
                  <a:srgbClr val="002060"/>
                </a:solidFill>
              </a:rPr>
              <a:t>. RBG Kew.</a:t>
            </a:r>
          </a:p>
        </p:txBody>
      </p:sp>
    </p:spTree>
    <p:extLst>
      <p:ext uri="{BB962C8B-B14F-4D97-AF65-F5344CB8AC3E}">
        <p14:creationId xmlns:p14="http://schemas.microsoft.com/office/powerpoint/2010/main" val="2590652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552500" y="6499952"/>
            <a:ext cx="2600899" cy="221523"/>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206659" y="115026"/>
            <a:ext cx="579304" cy="365125"/>
          </a:xfrm>
        </p:spPr>
        <p:txBody>
          <a:bodyPr/>
          <a:lstStyle/>
          <a:p>
            <a:fld id="{814B13E8-1059-4FEE-952E-0153852B3488}" type="slidenum">
              <a:rPr lang="fr-FR" smtClean="0"/>
              <a:t>24</a:t>
            </a:fld>
            <a:endParaRPr lang="fr-FR" dirty="0"/>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6659" y="1079653"/>
            <a:ext cx="6491596" cy="369332"/>
          </a:xfrm>
          <a:prstGeom prst="rect">
            <a:avLst/>
          </a:prstGeom>
          <a:noFill/>
        </p:spPr>
        <p:txBody>
          <a:bodyPr wrap="square" rtlCol="0">
            <a:spAutoFit/>
          </a:bodyPr>
          <a:lstStyle/>
          <a:p>
            <a:r>
              <a:rPr lang="fr-FR" dirty="0" smtClean="0">
                <a:solidFill>
                  <a:srgbClr val="002060"/>
                </a:solidFill>
              </a:rPr>
              <a:t>5.10) </a:t>
            </a:r>
            <a:r>
              <a:rPr lang="fr-FR" b="1" i="1" dirty="0">
                <a:solidFill>
                  <a:srgbClr val="002060"/>
                </a:solidFill>
              </a:rPr>
              <a:t>Dalbergia </a:t>
            </a:r>
            <a:r>
              <a:rPr lang="fr-FR" b="1" i="1" dirty="0" err="1" smtClean="0">
                <a:solidFill>
                  <a:srgbClr val="002060"/>
                </a:solidFill>
              </a:rPr>
              <a:t>greveana</a:t>
            </a:r>
            <a:r>
              <a:rPr lang="fr-FR" b="1" dirty="0" smtClean="0">
                <a:solidFill>
                  <a:srgbClr val="002060"/>
                </a:solidFill>
              </a:rPr>
              <a:t> </a:t>
            </a:r>
            <a:r>
              <a:rPr lang="fr-FR" dirty="0" err="1">
                <a:hlinkClick r:id="rId2" tooltip="Louis Antoine Francois Baillon"/>
              </a:rPr>
              <a:t>Baillon</a:t>
            </a:r>
            <a:endParaRPr lang="fr-FR" i="1" dirty="0">
              <a:solidFill>
                <a:srgbClr val="002060"/>
              </a:solidFill>
            </a:endParaRPr>
          </a:p>
        </p:txBody>
      </p:sp>
      <p:sp>
        <p:nvSpPr>
          <p:cNvPr id="7" name="ZoneTexte 6"/>
          <p:cNvSpPr txBox="1"/>
          <p:nvPr/>
        </p:nvSpPr>
        <p:spPr>
          <a:xfrm>
            <a:off x="206659" y="1729648"/>
            <a:ext cx="9653437" cy="3693319"/>
          </a:xfrm>
          <a:prstGeom prst="rect">
            <a:avLst/>
          </a:prstGeom>
          <a:noFill/>
        </p:spPr>
        <p:txBody>
          <a:bodyPr wrap="square" rtlCol="0">
            <a:spAutoFit/>
          </a:bodyPr>
          <a:lstStyle/>
          <a:p>
            <a:pPr algn="just"/>
            <a:r>
              <a:rPr lang="fr-FR" dirty="0">
                <a:solidFill>
                  <a:srgbClr val="002060"/>
                </a:solidFill>
              </a:rPr>
              <a:t>Arbre caducifolié de taille petite à moyenne atteignant 15(–20) m de haut ; fût souvent court et tortueux, jusqu’à 50 cm de diamètre ; écorce blanchâtre à gris noirâtre, lisse à rugueuse</a:t>
            </a:r>
            <a:r>
              <a:rPr lang="fr-FR" dirty="0" smtClean="0">
                <a:solidFill>
                  <a:srgbClr val="002060"/>
                </a:solidFill>
              </a:rPr>
              <a:t>. </a:t>
            </a:r>
            <a:r>
              <a:rPr lang="fr-FR" dirty="0">
                <a:solidFill>
                  <a:srgbClr val="002060"/>
                </a:solidFill>
              </a:rPr>
              <a:t>Le bois de cœur est brun violacé, souvent avec des raies plus </a:t>
            </a:r>
            <a:r>
              <a:rPr lang="fr-FR" dirty="0" smtClean="0">
                <a:solidFill>
                  <a:srgbClr val="002060"/>
                </a:solidFill>
              </a:rPr>
              <a:t>sombres. </a:t>
            </a:r>
            <a:r>
              <a:rPr lang="fr-FR" dirty="0">
                <a:solidFill>
                  <a:srgbClr val="002060"/>
                </a:solidFill>
              </a:rPr>
              <a:t>Bien que </a:t>
            </a:r>
            <a:r>
              <a:rPr lang="fr-FR" i="1" dirty="0">
                <a:solidFill>
                  <a:srgbClr val="002060"/>
                </a:solidFill>
              </a:rPr>
              <a:t>Dalbergia </a:t>
            </a:r>
            <a:r>
              <a:rPr lang="fr-FR" i="1" dirty="0" err="1">
                <a:solidFill>
                  <a:srgbClr val="002060"/>
                </a:solidFill>
              </a:rPr>
              <a:t>greveana</a:t>
            </a:r>
            <a:r>
              <a:rPr lang="fr-FR" dirty="0">
                <a:solidFill>
                  <a:srgbClr val="002060"/>
                </a:solidFill>
              </a:rPr>
              <a:t> soit encore largement réparti dans l’ouest de Madagascar, </a:t>
            </a:r>
            <a:r>
              <a:rPr lang="fr-FR" dirty="0">
                <a:solidFill>
                  <a:srgbClr val="FF0000"/>
                </a:solidFill>
              </a:rPr>
              <a:t>ses populations se sont fortement appauvries. Il fait l’objet d’un abattage sélectif pour son bois précieux, et son milieu est soumis à de fortes pressions. Il est inscrit sur la Liste rouge d’espèces menacées de l’UICN, où il est classé comme espèce à risque faible, mais près d’être vulnérable</a:t>
            </a:r>
            <a:r>
              <a:rPr lang="fr-FR" dirty="0" smtClean="0">
                <a:solidFill>
                  <a:srgbClr val="FF0000"/>
                </a:solidFill>
              </a:rPr>
              <a:t>. </a:t>
            </a:r>
            <a:r>
              <a:rPr lang="fr-FR" i="1" dirty="0">
                <a:solidFill>
                  <a:srgbClr val="002060"/>
                </a:solidFill>
              </a:rPr>
              <a:t>Dalbergia </a:t>
            </a:r>
            <a:r>
              <a:rPr lang="fr-FR" i="1" dirty="0" err="1">
                <a:solidFill>
                  <a:srgbClr val="002060"/>
                </a:solidFill>
              </a:rPr>
              <a:t>greveana</a:t>
            </a:r>
            <a:r>
              <a:rPr lang="fr-FR" dirty="0">
                <a:solidFill>
                  <a:srgbClr val="002060"/>
                </a:solidFill>
              </a:rPr>
              <a:t> fleurit d’octobre à avril</a:t>
            </a:r>
            <a:r>
              <a:rPr lang="fr-FR" dirty="0" smtClean="0">
                <a:solidFill>
                  <a:srgbClr val="002060"/>
                </a:solidFill>
              </a:rPr>
              <a:t>.</a:t>
            </a:r>
          </a:p>
          <a:p>
            <a:pPr algn="just"/>
            <a:r>
              <a:rPr lang="fr-FR" i="1" dirty="0">
                <a:solidFill>
                  <a:srgbClr val="002060"/>
                </a:solidFill>
              </a:rPr>
              <a:t>Dalbergia </a:t>
            </a:r>
            <a:r>
              <a:rPr lang="fr-FR" i="1" dirty="0" err="1">
                <a:solidFill>
                  <a:srgbClr val="002060"/>
                </a:solidFill>
              </a:rPr>
              <a:t>greveana</a:t>
            </a:r>
            <a:r>
              <a:rPr lang="fr-FR" dirty="0">
                <a:solidFill>
                  <a:srgbClr val="002060"/>
                </a:solidFill>
              </a:rPr>
              <a:t> se rencontre dans la forêt décidue saisonnièrement sèche et dans les forêts claires, parfois sous forme d’arbuste dans les savanes herbeuses, jusqu’à 800 m d’altitude. On le trouve sur des sols variés, depuis des sols sableux jusqu’à des sols dérivés de calcaires et des sols </a:t>
            </a:r>
            <a:r>
              <a:rPr lang="fr-FR" dirty="0" err="1">
                <a:solidFill>
                  <a:srgbClr val="002060"/>
                </a:solidFill>
              </a:rPr>
              <a:t>ferrallitiques</a:t>
            </a:r>
            <a:r>
              <a:rPr lang="fr-FR" dirty="0" smtClean="0">
                <a:solidFill>
                  <a:srgbClr val="002060"/>
                </a:solidFill>
              </a:rPr>
              <a:t>.</a:t>
            </a:r>
          </a:p>
          <a:p>
            <a:pPr algn="just"/>
            <a:r>
              <a:rPr lang="fr-FR" sz="1200" dirty="0" smtClean="0">
                <a:solidFill>
                  <a:srgbClr val="002060"/>
                </a:solidFill>
              </a:rPr>
              <a:t>Sources : a) </a:t>
            </a:r>
            <a:r>
              <a:rPr lang="fr-FR" sz="1200" i="1" dirty="0">
                <a:solidFill>
                  <a:srgbClr val="002060"/>
                </a:solidFill>
              </a:rPr>
              <a:t>Dalbergia </a:t>
            </a:r>
            <a:r>
              <a:rPr lang="fr-FR" sz="1200" i="1" dirty="0" err="1">
                <a:solidFill>
                  <a:srgbClr val="002060"/>
                </a:solidFill>
              </a:rPr>
              <a:t>greveana</a:t>
            </a:r>
            <a:r>
              <a:rPr lang="fr-FR" sz="1200" dirty="0">
                <a:solidFill>
                  <a:srgbClr val="002060"/>
                </a:solidFill>
              </a:rPr>
              <a:t> </a:t>
            </a:r>
            <a:r>
              <a:rPr lang="fr-FR" sz="1200" dirty="0" err="1">
                <a:solidFill>
                  <a:srgbClr val="002060"/>
                </a:solidFill>
              </a:rPr>
              <a:t>Baill</a:t>
            </a:r>
            <a:r>
              <a:rPr lang="fr-FR" sz="1200" dirty="0" smtClean="0">
                <a:solidFill>
                  <a:srgbClr val="002060"/>
                </a:solidFill>
              </a:rPr>
              <a:t>., </a:t>
            </a:r>
            <a:r>
              <a:rPr lang="fr-FR" sz="1200" dirty="0" err="1" smtClean="0">
                <a:solidFill>
                  <a:srgbClr val="002060"/>
                </a:solidFill>
              </a:rPr>
              <a:t>Protaa</a:t>
            </a:r>
            <a:r>
              <a:rPr lang="fr-FR" sz="1200" dirty="0" smtClean="0">
                <a:solidFill>
                  <a:srgbClr val="002060"/>
                </a:solidFill>
              </a:rPr>
              <a:t> </a:t>
            </a:r>
            <a:r>
              <a:rPr lang="fr-FR" sz="1200" dirty="0" err="1" smtClean="0">
                <a:solidFill>
                  <a:srgbClr val="002060"/>
                </a:solidFill>
              </a:rPr>
              <a:t>database</a:t>
            </a:r>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database.prota.org/PROTAhtml/Dalbergia%20greveana_Fr.htm</a:t>
            </a:r>
            <a:endParaRPr lang="fr-FR" sz="1200" dirty="0" smtClean="0">
              <a:solidFill>
                <a:srgbClr val="002060"/>
              </a:solidFill>
            </a:endParaRPr>
          </a:p>
          <a:p>
            <a:pPr algn="just"/>
            <a:r>
              <a:rPr lang="fr-FR" sz="1200" dirty="0" smtClean="0">
                <a:solidFill>
                  <a:srgbClr val="002060"/>
                </a:solidFill>
              </a:rPr>
              <a:t>b) </a:t>
            </a:r>
            <a:r>
              <a:rPr lang="fr-FR" sz="1200" dirty="0">
                <a:solidFill>
                  <a:srgbClr val="002060"/>
                </a:solidFill>
              </a:rPr>
              <a:t>du Puy, D.J., Labat, J.N., Rabevohitra, R., Villiers, J.-F., Bosser, J. &amp; </a:t>
            </a:r>
            <a:r>
              <a:rPr lang="fr-FR" sz="1200" dirty="0" err="1">
                <a:solidFill>
                  <a:srgbClr val="002060"/>
                </a:solidFill>
              </a:rPr>
              <a:t>Moat</a:t>
            </a:r>
            <a:r>
              <a:rPr lang="fr-FR" sz="1200" dirty="0">
                <a:solidFill>
                  <a:srgbClr val="002060"/>
                </a:solidFill>
              </a:rPr>
              <a:t>, J., 2002. The </a:t>
            </a:r>
            <a:r>
              <a:rPr lang="fr-FR" sz="1200" dirty="0" err="1">
                <a:solidFill>
                  <a:srgbClr val="002060"/>
                </a:solidFill>
              </a:rPr>
              <a:t>Leguminosae</a:t>
            </a:r>
            <a:r>
              <a:rPr lang="fr-FR" sz="1200" dirty="0">
                <a:solidFill>
                  <a:srgbClr val="002060"/>
                </a:solidFill>
              </a:rPr>
              <a:t> of Madagascar. </a:t>
            </a:r>
            <a:endParaRPr lang="fr-FR" sz="1200" dirty="0" smtClean="0">
              <a:solidFill>
                <a:srgbClr val="002060"/>
              </a:solidFill>
            </a:endParaRPr>
          </a:p>
          <a:p>
            <a:pPr algn="just"/>
            <a:r>
              <a:rPr lang="fr-FR" sz="1200" dirty="0" smtClean="0">
                <a:solidFill>
                  <a:srgbClr val="002060"/>
                </a:solidFill>
              </a:rPr>
              <a:t>Royal </a:t>
            </a:r>
            <a:r>
              <a:rPr lang="fr-FR" sz="1200" dirty="0" err="1">
                <a:solidFill>
                  <a:srgbClr val="002060"/>
                </a:solidFill>
              </a:rPr>
              <a:t>Botanic</a:t>
            </a:r>
            <a:r>
              <a:rPr lang="fr-FR" sz="1200" dirty="0">
                <a:solidFill>
                  <a:srgbClr val="002060"/>
                </a:solidFill>
              </a:rPr>
              <a:t> Gardens, Kew, Richmond, United </a:t>
            </a:r>
            <a:r>
              <a:rPr lang="fr-FR" sz="1200" dirty="0" err="1">
                <a:solidFill>
                  <a:srgbClr val="002060"/>
                </a:solidFill>
              </a:rPr>
              <a:t>Kingdom</a:t>
            </a:r>
            <a:r>
              <a:rPr lang="fr-FR" sz="1200" dirty="0">
                <a:solidFill>
                  <a:srgbClr val="002060"/>
                </a:solidFill>
              </a:rPr>
              <a:t>. 750 pp.</a:t>
            </a:r>
            <a:r>
              <a:rPr lang="fr-FR" sz="1200" dirty="0" smtClean="0">
                <a:solidFill>
                  <a:srgbClr val="002060"/>
                </a:solidFill>
              </a:rPr>
              <a:t> </a:t>
            </a:r>
            <a:endParaRPr lang="fr-FR" sz="1200" dirty="0">
              <a:solidFill>
                <a:srgbClr val="00206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3519" y="4966427"/>
            <a:ext cx="2981325" cy="1533525"/>
          </a:xfrm>
          <a:prstGeom prst="rect">
            <a:avLst/>
          </a:prstGeom>
        </p:spPr>
      </p:pic>
      <p:sp>
        <p:nvSpPr>
          <p:cNvPr id="9" name="Rectangle 8"/>
          <p:cNvSpPr/>
          <p:nvPr/>
        </p:nvSpPr>
        <p:spPr>
          <a:xfrm>
            <a:off x="9201570" y="6499952"/>
            <a:ext cx="2465293" cy="246221"/>
          </a:xfrm>
          <a:prstGeom prst="rect">
            <a:avLst/>
          </a:prstGeom>
        </p:spPr>
        <p:txBody>
          <a:bodyPr wrap="square">
            <a:spAutoFit/>
          </a:bodyPr>
          <a:lstStyle/>
          <a:p>
            <a:pPr algn="ctr"/>
            <a:r>
              <a:rPr lang="fr-FR" sz="1000" i="1" dirty="0" smtClean="0">
                <a:solidFill>
                  <a:srgbClr val="002060"/>
                </a:solidFill>
                <a:latin typeface="Times New Roman" panose="02020603050405020304" pitchFamily="18" charset="0"/>
              </a:rPr>
              <a:t>Bois obtenu </a:t>
            </a:r>
            <a:r>
              <a:rPr lang="fr-FR" sz="1000" i="1" dirty="0">
                <a:solidFill>
                  <a:srgbClr val="002060"/>
                </a:solidFill>
                <a:latin typeface="Times New Roman" panose="02020603050405020304" pitchFamily="18" charset="0"/>
              </a:rPr>
              <a:t>de </a:t>
            </a:r>
            <a:r>
              <a:rPr lang="fr-FR" sz="1000" dirty="0" err="1">
                <a:solidFill>
                  <a:srgbClr val="002060"/>
                </a:solidFill>
                <a:latin typeface="Times New Roman" panose="02020603050405020304" pitchFamily="18" charset="0"/>
                <a:hlinkClick r:id="rId5"/>
              </a:rPr>
              <a:t>Arnhemse</a:t>
            </a:r>
            <a:r>
              <a:rPr lang="fr-FR" sz="1000" dirty="0">
                <a:solidFill>
                  <a:srgbClr val="002060"/>
                </a:solidFill>
                <a:latin typeface="Times New Roman" panose="02020603050405020304" pitchFamily="18" charset="0"/>
                <a:hlinkClick r:id="rId5"/>
              </a:rPr>
              <a:t> </a:t>
            </a:r>
            <a:r>
              <a:rPr lang="fr-FR" sz="1000" dirty="0" err="1">
                <a:solidFill>
                  <a:srgbClr val="002060"/>
                </a:solidFill>
                <a:latin typeface="Times New Roman" panose="02020603050405020304" pitchFamily="18" charset="0"/>
                <a:hlinkClick r:id="rId5"/>
              </a:rPr>
              <a:t>Fijnhouthandel</a:t>
            </a:r>
            <a:endParaRPr lang="fr-FR" sz="1000" dirty="0">
              <a:solidFill>
                <a:srgbClr val="002060"/>
              </a:solidFill>
            </a:endParaRPr>
          </a:p>
        </p:txBody>
      </p:sp>
      <p:sp>
        <p:nvSpPr>
          <p:cNvPr id="10" name="Rectangle 9"/>
          <p:cNvSpPr/>
          <p:nvPr/>
        </p:nvSpPr>
        <p:spPr>
          <a:xfrm>
            <a:off x="10158087" y="1883699"/>
            <a:ext cx="1706865" cy="646331"/>
          </a:xfrm>
          <a:prstGeom prst="rect">
            <a:avLst/>
          </a:prstGeom>
        </p:spPr>
        <p:txBody>
          <a:bodyPr wrap="square">
            <a:spAutoFit/>
          </a:bodyPr>
          <a:lstStyle/>
          <a:p>
            <a:pPr algn="ctr"/>
            <a:r>
              <a:rPr lang="fr-FR" sz="1200" dirty="0" smtClean="0">
                <a:solidFill>
                  <a:srgbClr val="002060"/>
                </a:solidFill>
              </a:rPr>
              <a:t>Fruits du </a:t>
            </a:r>
            <a:r>
              <a:rPr lang="fr-FR" sz="1200" i="1" dirty="0" smtClean="0">
                <a:solidFill>
                  <a:srgbClr val="002060"/>
                </a:solidFill>
              </a:rPr>
              <a:t>Dalbergia </a:t>
            </a:r>
            <a:r>
              <a:rPr lang="fr-FR" sz="1200" i="1" dirty="0" err="1">
                <a:solidFill>
                  <a:srgbClr val="002060"/>
                </a:solidFill>
              </a:rPr>
              <a:t>greveana</a:t>
            </a:r>
            <a:r>
              <a:rPr lang="fr-FR" sz="1200" i="1" dirty="0">
                <a:solidFill>
                  <a:srgbClr val="002060"/>
                </a:solidFill>
              </a:rPr>
              <a:t> </a:t>
            </a:r>
            <a:r>
              <a:rPr lang="fr-FR" sz="1200" dirty="0" smtClean="0">
                <a:solidFill>
                  <a:srgbClr val="002060"/>
                </a:solidFill>
              </a:rPr>
              <a:t>© Martin Callmander. </a:t>
            </a:r>
            <a:r>
              <a:rPr lang="fr-FR" sz="1200" dirty="0" err="1">
                <a:hlinkClick r:id="rId6"/>
              </a:rPr>
              <a:t>Tropicos</a:t>
            </a:r>
            <a:endParaRPr lang="fr-FR" sz="1200" dirty="0">
              <a:solidFill>
                <a:srgbClr val="002060"/>
              </a:solidFill>
            </a:endParaRPr>
          </a:p>
        </p:txBody>
      </p:sp>
      <p:sp>
        <p:nvSpPr>
          <p:cNvPr id="11" name="Rectangle 10"/>
          <p:cNvSpPr/>
          <p:nvPr/>
        </p:nvSpPr>
        <p:spPr>
          <a:xfrm>
            <a:off x="10033235" y="4239107"/>
            <a:ext cx="2074878" cy="646331"/>
          </a:xfrm>
          <a:prstGeom prst="rect">
            <a:avLst/>
          </a:prstGeom>
        </p:spPr>
        <p:txBody>
          <a:bodyPr wrap="square">
            <a:spAutoFit/>
          </a:bodyPr>
          <a:lstStyle/>
          <a:p>
            <a:pPr algn="ctr"/>
            <a:r>
              <a:rPr lang="fr-FR" sz="1200" dirty="0" smtClean="0">
                <a:solidFill>
                  <a:srgbClr val="002060"/>
                </a:solidFill>
              </a:rPr>
              <a:t>Branche du </a:t>
            </a:r>
            <a:r>
              <a:rPr lang="fr-FR" sz="1200" i="1" dirty="0" smtClean="0">
                <a:solidFill>
                  <a:srgbClr val="002060"/>
                </a:solidFill>
              </a:rPr>
              <a:t>Dalbergia </a:t>
            </a:r>
            <a:r>
              <a:rPr lang="fr-FR" sz="1200" i="1" dirty="0" err="1">
                <a:solidFill>
                  <a:srgbClr val="002060"/>
                </a:solidFill>
              </a:rPr>
              <a:t>greveana</a:t>
            </a:r>
            <a:r>
              <a:rPr lang="fr-FR" sz="1200" i="1" dirty="0">
                <a:solidFill>
                  <a:srgbClr val="002060"/>
                </a:solidFill>
              </a:rPr>
              <a:t> </a:t>
            </a:r>
            <a:r>
              <a:rPr lang="fr-FR" sz="1200" dirty="0" smtClean="0">
                <a:solidFill>
                  <a:srgbClr val="002060"/>
                </a:solidFill>
              </a:rPr>
              <a:t>© Martin Callmander. </a:t>
            </a:r>
            <a:r>
              <a:rPr lang="fr-FR" sz="1200" dirty="0" err="1">
                <a:hlinkClick r:id="rId6"/>
              </a:rPr>
              <a:t>Tropicos</a:t>
            </a:r>
            <a:endParaRPr lang="fr-FR" sz="1200" dirty="0">
              <a:solidFill>
                <a:srgbClr val="002060"/>
              </a:solidFill>
            </a:endParaRP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35" y="2776251"/>
            <a:ext cx="1956570" cy="1462856"/>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8743" y="412641"/>
            <a:ext cx="1963862" cy="1471058"/>
          </a:xfrm>
          <a:prstGeom prst="rect">
            <a:avLst/>
          </a:prstGeom>
        </p:spPr>
      </p:pic>
      <p:pic>
        <p:nvPicPr>
          <p:cNvPr id="14" name="Picture 2" descr="image0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6326" y="1079653"/>
            <a:ext cx="414281" cy="3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144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552500" y="6499952"/>
            <a:ext cx="2600899" cy="221523"/>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206659" y="115026"/>
            <a:ext cx="579304" cy="365125"/>
          </a:xfrm>
        </p:spPr>
        <p:txBody>
          <a:bodyPr/>
          <a:lstStyle/>
          <a:p>
            <a:fld id="{814B13E8-1059-4FEE-952E-0153852B3488}" type="slidenum">
              <a:rPr lang="fr-FR" smtClean="0"/>
              <a:t>25</a:t>
            </a:fld>
            <a:endParaRPr lang="fr-FR" dirty="0"/>
          </a:p>
        </p:txBody>
      </p:sp>
      <p:sp>
        <p:nvSpPr>
          <p:cNvPr id="4" name="Rectangle 3"/>
          <p:cNvSpPr/>
          <p:nvPr/>
        </p:nvSpPr>
        <p:spPr>
          <a:xfrm>
            <a:off x="206659" y="578252"/>
            <a:ext cx="6902467" cy="369332"/>
          </a:xfrm>
          <a:prstGeom prst="rect">
            <a:avLst/>
          </a:prstGeom>
        </p:spPr>
        <p:txBody>
          <a:bodyPr wrap="none">
            <a:spAutoFit/>
          </a:bodyPr>
          <a:lstStyle/>
          <a:p>
            <a:r>
              <a:rPr lang="fr-FR" b="1" dirty="0">
                <a:solidFill>
                  <a:srgbClr val="002060"/>
                </a:solidFill>
              </a:rPr>
              <a:t>5</a:t>
            </a:r>
            <a:r>
              <a:rPr lang="fr-FR" b="1" dirty="0" smtClean="0">
                <a:solidFill>
                  <a:srgbClr val="002060"/>
                </a:solidFill>
              </a:rPr>
              <a:t>. </a:t>
            </a:r>
            <a:r>
              <a:rPr lang="fr-FR" b="1" dirty="0">
                <a:solidFill>
                  <a:srgbClr val="002060"/>
                </a:solidFill>
              </a:rPr>
              <a:t>Les espèces de Dalbergia (bois de rose</a:t>
            </a:r>
            <a:r>
              <a:rPr lang="fr-FR" b="1" dirty="0" smtClean="0">
                <a:solidFill>
                  <a:srgbClr val="002060"/>
                </a:solidFill>
              </a:rPr>
              <a:t>) malgaches en danger (suite) </a:t>
            </a:r>
            <a:endParaRPr lang="fr-FR" dirty="0"/>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6659" y="1079653"/>
            <a:ext cx="6491596" cy="369332"/>
          </a:xfrm>
          <a:prstGeom prst="rect">
            <a:avLst/>
          </a:prstGeom>
          <a:noFill/>
        </p:spPr>
        <p:txBody>
          <a:bodyPr wrap="square" rtlCol="0">
            <a:spAutoFit/>
          </a:bodyPr>
          <a:lstStyle/>
          <a:p>
            <a:r>
              <a:rPr lang="fr-FR" dirty="0">
                <a:solidFill>
                  <a:srgbClr val="002060"/>
                </a:solidFill>
              </a:rPr>
              <a:t>5.11) </a:t>
            </a:r>
            <a:r>
              <a:rPr lang="fr-FR" b="1" i="1" dirty="0">
                <a:solidFill>
                  <a:srgbClr val="002060"/>
                </a:solidFill>
              </a:rPr>
              <a:t>Dalbergia </a:t>
            </a:r>
            <a:r>
              <a:rPr lang="fr-FR" b="1" i="1" dirty="0" err="1">
                <a:solidFill>
                  <a:srgbClr val="002060"/>
                </a:solidFill>
              </a:rPr>
              <a:t>bathiei</a:t>
            </a:r>
            <a:r>
              <a:rPr lang="fr-FR" i="1" dirty="0">
                <a:solidFill>
                  <a:srgbClr val="002060"/>
                </a:solidFill>
              </a:rPr>
              <a:t> </a:t>
            </a:r>
            <a:r>
              <a:rPr lang="fr-FR" dirty="0" err="1">
                <a:solidFill>
                  <a:srgbClr val="002060"/>
                </a:solidFill>
              </a:rPr>
              <a:t>R.Vig</a:t>
            </a:r>
            <a:r>
              <a:rPr lang="fr-FR" dirty="0">
                <a:solidFill>
                  <a:srgbClr val="002060"/>
                </a:solidFill>
              </a:rPr>
              <a:t>.</a:t>
            </a:r>
          </a:p>
        </p:txBody>
      </p:sp>
      <p:sp>
        <p:nvSpPr>
          <p:cNvPr id="7" name="ZoneTexte 6"/>
          <p:cNvSpPr txBox="1"/>
          <p:nvPr/>
        </p:nvSpPr>
        <p:spPr>
          <a:xfrm>
            <a:off x="206659" y="1729648"/>
            <a:ext cx="8033958" cy="3323987"/>
          </a:xfrm>
          <a:prstGeom prst="rect">
            <a:avLst/>
          </a:prstGeom>
          <a:noFill/>
        </p:spPr>
        <p:txBody>
          <a:bodyPr wrap="square" rtlCol="0">
            <a:spAutoFit/>
          </a:bodyPr>
          <a:lstStyle/>
          <a:p>
            <a:pPr algn="just"/>
            <a:r>
              <a:rPr lang="fr-FR" dirty="0">
                <a:solidFill>
                  <a:srgbClr val="002060"/>
                </a:solidFill>
              </a:rPr>
              <a:t>Un arbre à feuilles </a:t>
            </a:r>
            <a:r>
              <a:rPr lang="fr-FR" dirty="0" smtClean="0">
                <a:solidFill>
                  <a:srgbClr val="002060"/>
                </a:solidFill>
              </a:rPr>
              <a:t>persistantes confinée </a:t>
            </a:r>
            <a:r>
              <a:rPr lang="fr-FR" dirty="0">
                <a:solidFill>
                  <a:srgbClr val="002060"/>
                </a:solidFill>
              </a:rPr>
              <a:t>à quelques petites zones de plaine</a:t>
            </a:r>
            <a:r>
              <a:rPr lang="fr-FR" dirty="0" smtClean="0">
                <a:solidFill>
                  <a:srgbClr val="002060"/>
                </a:solidFill>
              </a:rPr>
              <a:t>, en </a:t>
            </a:r>
            <a:r>
              <a:rPr lang="fr-FR" dirty="0">
                <a:solidFill>
                  <a:srgbClr val="002060"/>
                </a:solidFill>
              </a:rPr>
              <a:t>forêt humide, principalement le long des </a:t>
            </a:r>
            <a:r>
              <a:rPr lang="fr-FR" dirty="0" smtClean="0">
                <a:solidFill>
                  <a:srgbClr val="002060"/>
                </a:solidFill>
              </a:rPr>
              <a:t>bords de </a:t>
            </a:r>
            <a:r>
              <a:rPr lang="fr-FR" dirty="0">
                <a:solidFill>
                  <a:srgbClr val="002060"/>
                </a:solidFill>
              </a:rPr>
              <a:t>la rivière. Nord et sud de Toamasina [Tamatave], à l’est de Madagascar. </a:t>
            </a:r>
            <a:endParaRPr lang="fr-FR" dirty="0" smtClean="0">
              <a:solidFill>
                <a:srgbClr val="002060"/>
              </a:solidFill>
            </a:endParaRPr>
          </a:p>
          <a:p>
            <a:pPr algn="just"/>
            <a:r>
              <a:rPr lang="fr-FR" dirty="0" smtClean="0">
                <a:solidFill>
                  <a:srgbClr val="002060"/>
                </a:solidFill>
              </a:rPr>
              <a:t>Cette </a:t>
            </a:r>
            <a:r>
              <a:rPr lang="fr-FR" dirty="0">
                <a:solidFill>
                  <a:srgbClr val="002060"/>
                </a:solidFill>
              </a:rPr>
              <a:t>espèce est </a:t>
            </a:r>
            <a:r>
              <a:rPr lang="fr-FR" dirty="0" smtClean="0">
                <a:solidFill>
                  <a:srgbClr val="002060"/>
                </a:solidFill>
              </a:rPr>
              <a:t>un bois de rose de qualité </a:t>
            </a:r>
            <a:r>
              <a:rPr lang="fr-FR" dirty="0">
                <a:solidFill>
                  <a:srgbClr val="002060"/>
                </a:solidFill>
              </a:rPr>
              <a:t>et est cotée à l'échelle nationale et locale. </a:t>
            </a:r>
            <a:endParaRPr lang="fr-FR" dirty="0" smtClean="0">
              <a:solidFill>
                <a:srgbClr val="002060"/>
              </a:solidFill>
            </a:endParaRPr>
          </a:p>
          <a:p>
            <a:pPr algn="just"/>
            <a:r>
              <a:rPr lang="fr-FR" dirty="0" smtClean="0">
                <a:solidFill>
                  <a:srgbClr val="FF0000"/>
                </a:solidFill>
              </a:rPr>
              <a:t>À </a:t>
            </a:r>
            <a:r>
              <a:rPr lang="fr-FR" dirty="0">
                <a:solidFill>
                  <a:srgbClr val="FF0000"/>
                </a:solidFill>
              </a:rPr>
              <a:t>la suite de l'exploitation sélective, cette espèce est maintenant très rare. Très peu de spécimens adultes ont été enregistrées et la population est très fragmentée.</a:t>
            </a:r>
          </a:p>
          <a:p>
            <a:pPr algn="just"/>
            <a:r>
              <a:rPr lang="fr-FR" dirty="0" smtClean="0">
                <a:solidFill>
                  <a:srgbClr val="002060"/>
                </a:solidFill>
              </a:rPr>
              <a:t>Statut IUCN (2015) : </a:t>
            </a:r>
            <a:r>
              <a:rPr lang="fr-FR" dirty="0" err="1">
                <a:solidFill>
                  <a:srgbClr val="FF0000"/>
                </a:solidFill>
              </a:rPr>
              <a:t>Endangered</a:t>
            </a:r>
            <a:r>
              <a:rPr lang="fr-FR" dirty="0">
                <a:solidFill>
                  <a:srgbClr val="FF0000"/>
                </a:solidFill>
              </a:rPr>
              <a:t> A1cd, B1+2abcd, C1+2a</a:t>
            </a:r>
            <a:r>
              <a:rPr lang="fr-FR" dirty="0"/>
              <a:t> </a:t>
            </a:r>
            <a:r>
              <a:rPr lang="fr-FR" dirty="0">
                <a:hlinkClick r:id="rId2"/>
              </a:rPr>
              <a:t>ver </a:t>
            </a:r>
            <a:r>
              <a:rPr lang="fr-FR" dirty="0" smtClean="0">
                <a:hlinkClick r:id="rId2"/>
              </a:rPr>
              <a:t>2.3</a:t>
            </a:r>
            <a:r>
              <a:rPr lang="fr-FR" dirty="0">
                <a:solidFill>
                  <a:srgbClr val="002060"/>
                </a:solidFill>
              </a:rPr>
              <a:t>, </a:t>
            </a:r>
            <a:r>
              <a:rPr lang="fr-FR" dirty="0">
                <a:solidFill>
                  <a:srgbClr val="002060"/>
                </a:solidFill>
                <a:hlinkClick r:id="rId3"/>
              </a:rPr>
              <a:t>http://</a:t>
            </a:r>
            <a:r>
              <a:rPr lang="fr-FR" dirty="0" smtClean="0">
                <a:solidFill>
                  <a:srgbClr val="002060"/>
                </a:solidFill>
                <a:hlinkClick r:id="rId3"/>
              </a:rPr>
              <a:t>www.iucnredlist.org/details/38163/0</a:t>
            </a:r>
            <a:r>
              <a:rPr lang="fr-FR" dirty="0" smtClean="0">
                <a:solidFill>
                  <a:srgbClr val="002060"/>
                </a:solidFill>
              </a:rPr>
              <a:t> </a:t>
            </a:r>
          </a:p>
          <a:p>
            <a:pPr algn="just"/>
            <a:r>
              <a:rPr lang="fr-FR" sz="1200" dirty="0" smtClean="0">
                <a:solidFill>
                  <a:srgbClr val="002060"/>
                </a:solidFill>
              </a:rPr>
              <a:t>Sources : a</a:t>
            </a:r>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www.iucnredlist.org/details/38163/0</a:t>
            </a:r>
            <a:r>
              <a:rPr lang="fr-FR" sz="1200" dirty="0" smtClean="0">
                <a:solidFill>
                  <a:srgbClr val="002060"/>
                </a:solidFill>
              </a:rPr>
              <a:t>,</a:t>
            </a:r>
          </a:p>
          <a:p>
            <a:pPr algn="just"/>
            <a:r>
              <a:rPr lang="fr-FR" sz="1200" dirty="0" smtClean="0">
                <a:solidFill>
                  <a:srgbClr val="002060"/>
                </a:solidFill>
              </a:rPr>
              <a:t>b) </a:t>
            </a:r>
            <a:r>
              <a:rPr lang="fr-FR" sz="1200" dirty="0">
                <a:solidFill>
                  <a:srgbClr val="002060"/>
                </a:solidFill>
              </a:rPr>
              <a:t>du Puy, D.J., Labat, J.N., Rabevohitra, R., Villiers, J.-F., Bosser, J. &amp; </a:t>
            </a:r>
            <a:r>
              <a:rPr lang="fr-FR" sz="1200" dirty="0" err="1">
                <a:solidFill>
                  <a:srgbClr val="002060"/>
                </a:solidFill>
              </a:rPr>
              <a:t>Moat</a:t>
            </a:r>
            <a:r>
              <a:rPr lang="fr-FR" sz="1200" dirty="0">
                <a:solidFill>
                  <a:srgbClr val="002060"/>
                </a:solidFill>
              </a:rPr>
              <a:t>, J., 2002. The </a:t>
            </a:r>
            <a:r>
              <a:rPr lang="fr-FR" sz="1200" dirty="0" err="1">
                <a:solidFill>
                  <a:srgbClr val="002060"/>
                </a:solidFill>
              </a:rPr>
              <a:t>Leguminosae</a:t>
            </a:r>
            <a:r>
              <a:rPr lang="fr-FR" sz="1200" dirty="0">
                <a:solidFill>
                  <a:srgbClr val="002060"/>
                </a:solidFill>
              </a:rPr>
              <a:t> of Madagascar. </a:t>
            </a:r>
            <a:endParaRPr lang="fr-FR" sz="1200" dirty="0" smtClean="0">
              <a:solidFill>
                <a:srgbClr val="002060"/>
              </a:solidFill>
            </a:endParaRPr>
          </a:p>
          <a:p>
            <a:pPr algn="just"/>
            <a:r>
              <a:rPr lang="fr-FR" sz="1200" dirty="0" smtClean="0">
                <a:solidFill>
                  <a:srgbClr val="002060"/>
                </a:solidFill>
              </a:rPr>
              <a:t>Royal </a:t>
            </a:r>
            <a:r>
              <a:rPr lang="fr-FR" sz="1200" dirty="0" err="1">
                <a:solidFill>
                  <a:srgbClr val="002060"/>
                </a:solidFill>
              </a:rPr>
              <a:t>Botanic</a:t>
            </a:r>
            <a:r>
              <a:rPr lang="fr-FR" sz="1200" dirty="0">
                <a:solidFill>
                  <a:srgbClr val="002060"/>
                </a:solidFill>
              </a:rPr>
              <a:t> Gardens, Kew, Richmond, United </a:t>
            </a:r>
            <a:r>
              <a:rPr lang="fr-FR" sz="1200" dirty="0" err="1">
                <a:solidFill>
                  <a:srgbClr val="002060"/>
                </a:solidFill>
              </a:rPr>
              <a:t>Kingdom</a:t>
            </a:r>
            <a:r>
              <a:rPr lang="fr-FR" sz="1200" dirty="0">
                <a:solidFill>
                  <a:srgbClr val="002060"/>
                </a:solidFill>
              </a:rPr>
              <a:t>. 750 pp.</a:t>
            </a:r>
            <a:r>
              <a:rPr lang="fr-FR" sz="1200" dirty="0" smtClean="0">
                <a:solidFill>
                  <a:srgbClr val="002060"/>
                </a:solidFill>
              </a:rPr>
              <a:t> </a:t>
            </a:r>
          </a:p>
          <a:p>
            <a:pPr algn="just"/>
            <a:r>
              <a:rPr lang="fr-FR" sz="1200" dirty="0">
                <a:solidFill>
                  <a:srgbClr val="002060"/>
                </a:solidFill>
              </a:rPr>
              <a:t>c) </a:t>
            </a:r>
            <a:r>
              <a:rPr lang="fr-FR" sz="1200" dirty="0">
                <a:solidFill>
                  <a:srgbClr val="002060"/>
                </a:solidFill>
                <a:hlinkClick r:id="rId4"/>
              </a:rPr>
              <a:t>http://</a:t>
            </a:r>
            <a:r>
              <a:rPr lang="fr-FR" sz="1200" dirty="0" smtClean="0">
                <a:solidFill>
                  <a:srgbClr val="002060"/>
                </a:solidFill>
                <a:hlinkClick r:id="rId4"/>
              </a:rPr>
              <a:t>en.wikipedia.org/wiki/Dalbergia_bathiei</a:t>
            </a:r>
            <a:r>
              <a:rPr lang="fr-FR" sz="1200" dirty="0" smtClean="0">
                <a:solidFill>
                  <a:srgbClr val="002060"/>
                </a:solidFill>
              </a:rPr>
              <a:t> </a:t>
            </a:r>
            <a:endParaRPr lang="fr-FR" sz="1200" dirty="0">
              <a:solidFill>
                <a:srgbClr val="002060"/>
              </a:solidFill>
            </a:endParaRPr>
          </a:p>
        </p:txBody>
      </p:sp>
      <p:pic>
        <p:nvPicPr>
          <p:cNvPr id="15" name="Image 14"/>
          <p:cNvPicPr>
            <a:picLocks noChangeAspect="1"/>
          </p:cNvPicPr>
          <p:nvPr/>
        </p:nvPicPr>
        <p:blipFill>
          <a:blip r:embed="rId5"/>
          <a:stretch>
            <a:fillRect/>
          </a:stretch>
        </p:blipFill>
        <p:spPr>
          <a:xfrm>
            <a:off x="3452457" y="1059531"/>
            <a:ext cx="400050" cy="409575"/>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0"/>
            <a:ext cx="3810000" cy="5362575"/>
          </a:xfrm>
          <a:prstGeom prst="rect">
            <a:avLst/>
          </a:prstGeom>
        </p:spPr>
      </p:pic>
      <p:sp>
        <p:nvSpPr>
          <p:cNvPr id="18" name="ZoneTexte 17"/>
          <p:cNvSpPr txBox="1"/>
          <p:nvPr/>
        </p:nvSpPr>
        <p:spPr>
          <a:xfrm>
            <a:off x="8382000" y="5475383"/>
            <a:ext cx="3582318" cy="1015663"/>
          </a:xfrm>
          <a:prstGeom prst="rect">
            <a:avLst/>
          </a:prstGeom>
          <a:noFill/>
        </p:spPr>
        <p:txBody>
          <a:bodyPr wrap="square" rtlCol="0">
            <a:spAutoFit/>
          </a:bodyPr>
          <a:lstStyle/>
          <a:p>
            <a:pPr algn="ctr"/>
            <a:r>
              <a:rPr lang="fr-FR" sz="1200" dirty="0" smtClean="0">
                <a:solidFill>
                  <a:srgbClr val="002060"/>
                </a:solidFill>
              </a:rPr>
              <a:t>Date de la </a:t>
            </a:r>
            <a:r>
              <a:rPr lang="fr-FR" sz="1200" dirty="0">
                <a:solidFill>
                  <a:srgbClr val="002060"/>
                </a:solidFill>
              </a:rPr>
              <a:t>récolte novembre 1921. Nom du récolteur : </a:t>
            </a:r>
            <a:r>
              <a:rPr lang="fr-FR" sz="1200" dirty="0">
                <a:hlinkClick r:id="rId7"/>
              </a:rPr>
              <a:t>H. Perrier de la </a:t>
            </a:r>
            <a:r>
              <a:rPr lang="fr-FR" sz="1200" dirty="0" err="1">
                <a:hlinkClick r:id="rId7"/>
              </a:rPr>
              <a:t>Bâthie</a:t>
            </a:r>
            <a:r>
              <a:rPr lang="fr-FR" sz="1200" dirty="0" smtClean="0">
                <a:solidFill>
                  <a:srgbClr val="002060"/>
                </a:solidFill>
              </a:rPr>
              <a:t>. </a:t>
            </a:r>
            <a:r>
              <a:rPr lang="fr-FR" sz="1200" dirty="0">
                <a:solidFill>
                  <a:srgbClr val="002060"/>
                </a:solidFill>
              </a:rPr>
              <a:t>Lieu :  W de </a:t>
            </a:r>
            <a:r>
              <a:rPr lang="fr-FR" sz="1200" dirty="0" err="1">
                <a:solidFill>
                  <a:srgbClr val="002060"/>
                </a:solidFill>
              </a:rPr>
              <a:t>Vatomandry</a:t>
            </a:r>
            <a:r>
              <a:rPr lang="fr-FR" sz="1200" dirty="0">
                <a:solidFill>
                  <a:srgbClr val="002060"/>
                </a:solidFill>
              </a:rPr>
              <a:t>. </a:t>
            </a:r>
            <a:r>
              <a:rPr lang="fr-FR" sz="1200" dirty="0" smtClean="0">
                <a:solidFill>
                  <a:srgbClr val="002060"/>
                </a:solidFill>
              </a:rPr>
              <a:t>Source </a:t>
            </a:r>
            <a:r>
              <a:rPr lang="fr-FR" sz="1200" dirty="0">
                <a:solidFill>
                  <a:srgbClr val="002060"/>
                </a:solidFill>
              </a:rPr>
              <a:t>: </a:t>
            </a:r>
            <a:r>
              <a:rPr lang="fr-FR" sz="1200" dirty="0">
                <a:solidFill>
                  <a:srgbClr val="002060"/>
                </a:solidFill>
                <a:hlinkClick r:id="rId8"/>
              </a:rPr>
              <a:t>http://</a:t>
            </a:r>
            <a:r>
              <a:rPr lang="fr-FR" sz="1200" dirty="0" smtClean="0">
                <a:solidFill>
                  <a:srgbClr val="002060"/>
                </a:solidFill>
                <a:hlinkClick r:id="rId8"/>
              </a:rPr>
              <a:t>science.mnhn.fr/institution/mnhn/collection/p/item/p00049288</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1909974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11279207" y="275864"/>
            <a:ext cx="513202" cy="265591"/>
          </a:xfrm>
        </p:spPr>
        <p:txBody>
          <a:bodyPr/>
          <a:lstStyle/>
          <a:p>
            <a:fld id="{814B13E8-1059-4FEE-952E-0153852B3488}" type="slidenum">
              <a:rPr lang="fr-FR" smtClean="0"/>
              <a:t>26</a:t>
            </a:fld>
            <a:endParaRPr lang="fr-FR"/>
          </a:p>
        </p:txBody>
      </p:sp>
      <p:sp>
        <p:nvSpPr>
          <p:cNvPr id="4" name="ZoneTexte 3"/>
          <p:cNvSpPr txBox="1"/>
          <p:nvPr/>
        </p:nvSpPr>
        <p:spPr>
          <a:xfrm>
            <a:off x="4649487" y="174037"/>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98304" y="211866"/>
            <a:ext cx="5695720" cy="923330"/>
          </a:xfrm>
          <a:prstGeom prst="rect">
            <a:avLst/>
          </a:prstGeom>
          <a:noFill/>
        </p:spPr>
        <p:txBody>
          <a:bodyPr wrap="square" rtlCol="0">
            <a:spAutoFit/>
          </a:bodyPr>
          <a:lstStyle/>
          <a:p>
            <a:r>
              <a:rPr lang="fr-FR" b="1" dirty="0">
                <a:solidFill>
                  <a:srgbClr val="002060"/>
                </a:solidFill>
              </a:rPr>
              <a:t>6</a:t>
            </a:r>
            <a:r>
              <a:rPr lang="fr-FR" b="1" dirty="0" smtClean="0">
                <a:solidFill>
                  <a:srgbClr val="002060"/>
                </a:solidFill>
              </a:rPr>
              <a:t>. Les parcs nationaux </a:t>
            </a:r>
            <a:r>
              <a:rPr lang="fr-FR" b="1" dirty="0">
                <a:solidFill>
                  <a:srgbClr val="002060"/>
                </a:solidFill>
              </a:rPr>
              <a:t>concernés </a:t>
            </a:r>
            <a:endParaRPr lang="fr-FR" b="1" dirty="0" smtClean="0">
              <a:solidFill>
                <a:srgbClr val="002060"/>
              </a:solidFill>
            </a:endParaRPr>
          </a:p>
          <a:p>
            <a:endParaRPr lang="fr-FR" b="1" dirty="0">
              <a:solidFill>
                <a:srgbClr val="002060"/>
              </a:solidFill>
            </a:endParaRPr>
          </a:p>
          <a:p>
            <a:r>
              <a:rPr lang="fr-FR" b="1" dirty="0" smtClean="0">
                <a:solidFill>
                  <a:srgbClr val="002060"/>
                </a:solidFill>
              </a:rPr>
              <a:t>6.1) </a:t>
            </a:r>
            <a:r>
              <a:rPr lang="fr-FR" b="1" dirty="0" err="1">
                <a:solidFill>
                  <a:srgbClr val="002060"/>
                </a:solidFill>
              </a:rPr>
              <a:t>Marojejy</a:t>
            </a:r>
            <a:r>
              <a:rPr lang="fr-FR" b="1" dirty="0">
                <a:solidFill>
                  <a:srgbClr val="002060"/>
                </a:solidFill>
              </a:rPr>
              <a:t> </a:t>
            </a:r>
          </a:p>
        </p:txBody>
      </p:sp>
      <p:sp>
        <p:nvSpPr>
          <p:cNvPr id="7" name="ZoneTexte 6"/>
          <p:cNvSpPr txBox="1"/>
          <p:nvPr/>
        </p:nvSpPr>
        <p:spPr>
          <a:xfrm>
            <a:off x="198304" y="1233889"/>
            <a:ext cx="11843132" cy="2215991"/>
          </a:xfrm>
          <a:prstGeom prst="rect">
            <a:avLst/>
          </a:prstGeom>
          <a:noFill/>
        </p:spPr>
        <p:txBody>
          <a:bodyPr wrap="square" rtlCol="0">
            <a:spAutoFit/>
          </a:bodyPr>
          <a:lstStyle/>
          <a:p>
            <a:pPr algn="just"/>
            <a:r>
              <a:rPr lang="fr-FR" dirty="0">
                <a:solidFill>
                  <a:srgbClr val="002060"/>
                </a:solidFill>
              </a:rPr>
              <a:t>Le </a:t>
            </a:r>
            <a:r>
              <a:rPr lang="fr-FR" b="1" dirty="0" err="1">
                <a:solidFill>
                  <a:srgbClr val="002060"/>
                </a:solidFill>
              </a:rPr>
              <a:t>Marojejy</a:t>
            </a:r>
            <a:r>
              <a:rPr lang="fr-FR" dirty="0">
                <a:solidFill>
                  <a:srgbClr val="002060"/>
                </a:solidFill>
              </a:rPr>
              <a:t> est une montagne couverte de forêts et l’un des parcs qui héberge l’une des biodiversités les plus riches de Madagascar avec une douzaine d’espèces de lémuriens dont le </a:t>
            </a:r>
            <a:r>
              <a:rPr lang="fr-FR" dirty="0" err="1">
                <a:solidFill>
                  <a:srgbClr val="002060"/>
                </a:solidFill>
              </a:rPr>
              <a:t>propithèque</a:t>
            </a:r>
            <a:r>
              <a:rPr lang="fr-FR" dirty="0">
                <a:solidFill>
                  <a:srgbClr val="002060"/>
                </a:solidFill>
              </a:rPr>
              <a:t> soyeux, espèce menacée, fut la première victime. Les bandes armées ont envahi le parc, ouvert des chemins, chassé la faune et exploité le bois. Ceux qui ont essayé de se mettre en travers de leur chemin furent menacés et une radio locale rapportait par exemple que dans une ville du nord, à </a:t>
            </a:r>
            <a:r>
              <a:rPr lang="fr-FR" i="1" dirty="0" err="1">
                <a:solidFill>
                  <a:srgbClr val="002060"/>
                </a:solidFill>
              </a:rPr>
              <a:t>Mananara</a:t>
            </a:r>
            <a:r>
              <a:rPr lang="fr-FR" i="1" dirty="0">
                <a:solidFill>
                  <a:srgbClr val="002060"/>
                </a:solidFill>
              </a:rPr>
              <a:t> </a:t>
            </a:r>
            <a:r>
              <a:rPr lang="fr-FR" i="1" dirty="0" err="1">
                <a:solidFill>
                  <a:srgbClr val="002060"/>
                </a:solidFill>
              </a:rPr>
              <a:t>Avaratra</a:t>
            </a:r>
            <a:r>
              <a:rPr lang="fr-FR" dirty="0">
                <a:solidFill>
                  <a:srgbClr val="002060"/>
                </a:solidFill>
              </a:rPr>
              <a:t>, un agent de l’ANGAP, l’organe de gestion des parcs de Madagascar, a eu les deux jambes fracturées par des représentants des barons du trafic de bois. Le chaos fut tel que les autorités fermèrent le parc du </a:t>
            </a:r>
            <a:r>
              <a:rPr lang="fr-FR" dirty="0" err="1">
                <a:solidFill>
                  <a:srgbClr val="002060"/>
                </a:solidFill>
              </a:rPr>
              <a:t>Marojejy</a:t>
            </a:r>
            <a:r>
              <a:rPr lang="fr-FR" dirty="0">
                <a:solidFill>
                  <a:srgbClr val="002060"/>
                </a:solidFill>
              </a:rPr>
              <a:t> au tourisme – sa ressource vitale – pour la première fois afin d’éviter ainsi que des étrangers ne témoignent du pillage occasionné</a:t>
            </a:r>
            <a:r>
              <a:rPr lang="fr-FR" dirty="0" smtClean="0">
                <a:solidFill>
                  <a:srgbClr val="002060"/>
                </a:solidFill>
              </a:rPr>
              <a:t>.</a:t>
            </a:r>
            <a:endParaRPr lang="fr-FR" sz="1200" dirty="0" smtClean="0">
              <a:solidFill>
                <a:srgbClr val="002060"/>
              </a:solidFill>
            </a:endParaRPr>
          </a:p>
          <a:p>
            <a:pPr algn="just"/>
            <a:r>
              <a:rPr lang="fr-FR" sz="1200" dirty="0">
                <a:solidFill>
                  <a:srgbClr val="002060"/>
                </a:solidFill>
              </a:rPr>
              <a:t>Source : Les responsables du coup d’état vendent les forêts de Madagascar et ses citoyens</a:t>
            </a:r>
            <a:r>
              <a:rPr lang="fr-FR" sz="1200" dirty="0" smtClean="0">
                <a:solidFill>
                  <a:srgbClr val="002060"/>
                </a:solidFill>
              </a:rPr>
              <a:t>, </a:t>
            </a:r>
            <a:r>
              <a:rPr lang="fr-FR" sz="1200" dirty="0">
                <a:solidFill>
                  <a:srgbClr val="002060"/>
                </a:solidFill>
              </a:rPr>
              <a:t>Rhett </a:t>
            </a:r>
            <a:r>
              <a:rPr lang="fr-FR" sz="1200" dirty="0" smtClean="0">
                <a:solidFill>
                  <a:srgbClr val="002060"/>
                </a:solidFill>
              </a:rPr>
              <a:t>Butler, Jan. 2010, </a:t>
            </a:r>
            <a:r>
              <a:rPr lang="fr-FR" sz="1200" dirty="0">
                <a:solidFill>
                  <a:srgbClr val="002060"/>
                </a:solidFill>
                <a:hlinkClick r:id="rId2"/>
              </a:rPr>
              <a:t>http://</a:t>
            </a:r>
            <a:r>
              <a:rPr lang="fr-FR" sz="1200" dirty="0" smtClean="0">
                <a:solidFill>
                  <a:srgbClr val="002060"/>
                </a:solidFill>
                <a:hlinkClick r:id="rId2"/>
              </a:rPr>
              <a:t>fr.mongabay.com/news/2010/0131-100127-madagascar.html</a:t>
            </a:r>
            <a:r>
              <a:rPr lang="fr-FR" sz="1200" dirty="0" smtClean="0">
                <a:solidFill>
                  <a:srgbClr val="002060"/>
                </a:solidFill>
              </a:rPr>
              <a:t> </a:t>
            </a:r>
            <a:endParaRPr lang="fr-FR" dirty="0">
              <a:solidFill>
                <a:srgbClr val="00206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46" y="3449880"/>
            <a:ext cx="2619490" cy="3393430"/>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045" y="3447925"/>
            <a:ext cx="1660749" cy="251628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626" y="3447925"/>
            <a:ext cx="3517610" cy="1972374"/>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9351" y="3447925"/>
            <a:ext cx="3202466" cy="2123374"/>
          </a:xfrm>
          <a:prstGeom prst="rect">
            <a:avLst/>
          </a:prstGeom>
        </p:spPr>
      </p:pic>
      <p:sp>
        <p:nvSpPr>
          <p:cNvPr id="13" name="ZoneTexte 12"/>
          <p:cNvSpPr txBox="1"/>
          <p:nvPr/>
        </p:nvSpPr>
        <p:spPr>
          <a:xfrm>
            <a:off x="6635050" y="5417063"/>
            <a:ext cx="3549370" cy="246221"/>
          </a:xfrm>
          <a:prstGeom prst="rect">
            <a:avLst/>
          </a:prstGeom>
          <a:noFill/>
        </p:spPr>
        <p:txBody>
          <a:bodyPr wrap="none" rtlCol="0">
            <a:spAutoFit/>
          </a:bodyPr>
          <a:lstStyle/>
          <a:p>
            <a:pPr algn="ctr"/>
            <a:r>
              <a:rPr lang="fr-FR" sz="1000" dirty="0"/>
              <a:t>Source : </a:t>
            </a:r>
            <a:r>
              <a:rPr lang="fr-FR" sz="1000" dirty="0">
                <a:hlinkClick r:id="rId7"/>
              </a:rPr>
              <a:t>http://</a:t>
            </a:r>
            <a:r>
              <a:rPr lang="fr-FR" sz="1000" dirty="0" smtClean="0">
                <a:hlinkClick r:id="rId7"/>
              </a:rPr>
              <a:t>fr.wikipedia.org/wiki/Parc_national_de_Marojejy</a:t>
            </a:r>
            <a:r>
              <a:rPr lang="fr-FR" sz="1000" dirty="0" smtClean="0"/>
              <a:t> </a:t>
            </a:r>
            <a:endParaRPr lang="fr-FR" sz="1000" dirty="0"/>
          </a:p>
        </p:txBody>
      </p:sp>
      <p:sp>
        <p:nvSpPr>
          <p:cNvPr id="6" name="ZoneTexte 5"/>
          <p:cNvSpPr txBox="1"/>
          <p:nvPr/>
        </p:nvSpPr>
        <p:spPr>
          <a:xfrm>
            <a:off x="2909901" y="5561204"/>
            <a:ext cx="3712684" cy="461665"/>
          </a:xfrm>
          <a:prstGeom prst="rect">
            <a:avLst/>
          </a:prstGeom>
          <a:noFill/>
        </p:spPr>
        <p:txBody>
          <a:bodyPr wrap="square" rtlCol="0">
            <a:spAutoFit/>
          </a:bodyPr>
          <a:lstStyle/>
          <a:p>
            <a:pPr algn="ctr"/>
            <a:r>
              <a:rPr lang="fr-FR" sz="1200" dirty="0" err="1"/>
              <a:t>Marojejy</a:t>
            </a:r>
            <a:r>
              <a:rPr lang="fr-FR" sz="1200" dirty="0"/>
              <a:t> ou la Montagne Sacrée (</a:t>
            </a:r>
            <a:r>
              <a:rPr lang="fr-FR" sz="1200" dirty="0" err="1"/>
              <a:t>Maro</a:t>
            </a:r>
            <a:r>
              <a:rPr lang="fr-FR" sz="1200" dirty="0"/>
              <a:t> : signifie beaucoup et </a:t>
            </a:r>
            <a:r>
              <a:rPr lang="fr-FR" sz="1200" dirty="0" err="1"/>
              <a:t>Jejy</a:t>
            </a:r>
            <a:r>
              <a:rPr lang="fr-FR" sz="1200" dirty="0"/>
              <a:t> : signifie pluie ou cailloux ou esprits).</a:t>
            </a:r>
          </a:p>
        </p:txBody>
      </p:sp>
      <p:sp>
        <p:nvSpPr>
          <p:cNvPr id="8" name="Rectangle 7"/>
          <p:cNvSpPr/>
          <p:nvPr/>
        </p:nvSpPr>
        <p:spPr>
          <a:xfrm>
            <a:off x="9825142" y="5964211"/>
            <a:ext cx="2366858" cy="646331"/>
          </a:xfrm>
          <a:prstGeom prst="rect">
            <a:avLst/>
          </a:prstGeom>
        </p:spPr>
        <p:txBody>
          <a:bodyPr wrap="square">
            <a:spAutoFit/>
          </a:bodyPr>
          <a:lstStyle/>
          <a:p>
            <a:pPr algn="ctr"/>
            <a:r>
              <a:rPr lang="fr-FR" sz="1200" dirty="0" err="1" smtClean="0">
                <a:solidFill>
                  <a:srgbClr val="002060"/>
                </a:solidFill>
                <a:hlinkClick r:id="rId8"/>
              </a:rPr>
              <a:t>Propithèque</a:t>
            </a:r>
            <a:r>
              <a:rPr lang="fr-FR" sz="1200" dirty="0" smtClean="0">
                <a:solidFill>
                  <a:srgbClr val="002060"/>
                </a:solidFill>
                <a:hlinkClick r:id="rId8"/>
              </a:rPr>
              <a:t> soyeux </a:t>
            </a:r>
            <a:r>
              <a:rPr lang="fr-FR" sz="1200" dirty="0">
                <a:solidFill>
                  <a:srgbClr val="002060"/>
                </a:solidFill>
              </a:rPr>
              <a:t>(</a:t>
            </a:r>
            <a:r>
              <a:rPr lang="fr-FR" sz="1200" i="1" dirty="0" err="1">
                <a:solidFill>
                  <a:srgbClr val="002060"/>
                </a:solidFill>
              </a:rPr>
              <a:t>Propithecus</a:t>
            </a:r>
            <a:r>
              <a:rPr lang="fr-FR" sz="1200" i="1" dirty="0">
                <a:solidFill>
                  <a:srgbClr val="002060"/>
                </a:solidFill>
              </a:rPr>
              <a:t> </a:t>
            </a:r>
            <a:r>
              <a:rPr lang="fr-FR" sz="1200" i="1" dirty="0" err="1">
                <a:solidFill>
                  <a:srgbClr val="002060"/>
                </a:solidFill>
              </a:rPr>
              <a:t>diadema</a:t>
            </a:r>
            <a:r>
              <a:rPr lang="fr-FR" sz="1200" i="1" dirty="0">
                <a:solidFill>
                  <a:srgbClr val="002060"/>
                </a:solidFill>
              </a:rPr>
              <a:t> </a:t>
            </a:r>
            <a:r>
              <a:rPr lang="fr-FR" sz="1200" i="1" dirty="0" err="1">
                <a:solidFill>
                  <a:srgbClr val="002060"/>
                </a:solidFill>
              </a:rPr>
              <a:t>candidus</a:t>
            </a:r>
            <a:r>
              <a:rPr lang="fr-FR" sz="1200" dirty="0" smtClean="0">
                <a:solidFill>
                  <a:srgbClr val="002060"/>
                </a:solidFill>
              </a:rPr>
              <a:t>), </a:t>
            </a:r>
            <a:r>
              <a:rPr lang="fr-FR" sz="1200" dirty="0">
                <a:solidFill>
                  <a:srgbClr val="002060"/>
                </a:solidFill>
              </a:rPr>
              <a:t>e</a:t>
            </a:r>
            <a:r>
              <a:rPr lang="fr-FR" sz="1200" dirty="0" smtClean="0">
                <a:solidFill>
                  <a:srgbClr val="002060"/>
                </a:solidFill>
              </a:rPr>
              <a:t>n </a:t>
            </a:r>
            <a:r>
              <a:rPr lang="fr-FR" sz="1200" b="1" dirty="0">
                <a:solidFill>
                  <a:srgbClr val="FF0000"/>
                </a:solidFill>
              </a:rPr>
              <a:t>danger critique </a:t>
            </a:r>
            <a:r>
              <a:rPr lang="fr-FR" sz="1200" b="1" dirty="0" smtClean="0">
                <a:solidFill>
                  <a:srgbClr val="FF0000"/>
                </a:solidFill>
              </a:rPr>
              <a:t>d'extinction</a:t>
            </a:r>
            <a:r>
              <a:rPr lang="fr-FR" sz="1200" dirty="0" smtClean="0">
                <a:solidFill>
                  <a:srgbClr val="002060"/>
                </a:solidFill>
              </a:rPr>
              <a:t>.</a:t>
            </a:r>
            <a:endParaRPr lang="fr-FR" sz="1200" dirty="0">
              <a:solidFill>
                <a:srgbClr val="002060"/>
              </a:solidFill>
            </a:endParaRPr>
          </a:p>
        </p:txBody>
      </p:sp>
      <p:pic>
        <p:nvPicPr>
          <p:cNvPr id="14" name="Image 13"/>
          <p:cNvPicPr>
            <a:picLocks noChangeAspect="1"/>
          </p:cNvPicPr>
          <p:nvPr/>
        </p:nvPicPr>
        <p:blipFill>
          <a:blip r:embed="rId9"/>
          <a:stretch>
            <a:fillRect/>
          </a:stretch>
        </p:blipFill>
        <p:spPr>
          <a:xfrm>
            <a:off x="9898670" y="6454775"/>
            <a:ext cx="285750" cy="266700"/>
          </a:xfrm>
          <a:prstGeom prst="rect">
            <a:avLst/>
          </a:prstGeom>
        </p:spPr>
      </p:pic>
    </p:spTree>
    <p:extLst>
      <p:ext uri="{BB962C8B-B14F-4D97-AF65-F5344CB8AC3E}">
        <p14:creationId xmlns:p14="http://schemas.microsoft.com/office/powerpoint/2010/main" val="1843034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038600" y="6453465"/>
            <a:ext cx="4114800" cy="365125"/>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40947" y="197981"/>
            <a:ext cx="590320" cy="365125"/>
          </a:xfrm>
        </p:spPr>
        <p:txBody>
          <a:bodyPr/>
          <a:lstStyle/>
          <a:p>
            <a:fld id="{814B13E8-1059-4FEE-952E-0153852B3488}" type="slidenum">
              <a:rPr lang="fr-FR" smtClean="0"/>
              <a:t>27</a:t>
            </a:fld>
            <a:endParaRPr lang="fr-FR" dirty="0"/>
          </a:p>
        </p:txBody>
      </p:sp>
      <p:sp>
        <p:nvSpPr>
          <p:cNvPr id="4" name="ZoneTexte 3"/>
          <p:cNvSpPr txBox="1"/>
          <p:nvPr/>
        </p:nvSpPr>
        <p:spPr>
          <a:xfrm>
            <a:off x="209320" y="1156771"/>
            <a:ext cx="11721947" cy="2769989"/>
          </a:xfrm>
          <a:prstGeom prst="rect">
            <a:avLst/>
          </a:prstGeom>
          <a:noFill/>
        </p:spPr>
        <p:txBody>
          <a:bodyPr wrap="square" rtlCol="0">
            <a:spAutoFit/>
          </a:bodyPr>
          <a:lstStyle/>
          <a:p>
            <a:pPr algn="just"/>
            <a:r>
              <a:rPr lang="fr-FR" dirty="0">
                <a:solidFill>
                  <a:srgbClr val="002060"/>
                </a:solidFill>
              </a:rPr>
              <a:t>En 2005, les coupes illégales ont été signalées plus d'une vingtaine de fois</a:t>
            </a:r>
            <a:r>
              <a:rPr lang="fr-FR" baseline="30000" dirty="0">
                <a:solidFill>
                  <a:srgbClr val="002060"/>
                </a:solidFill>
                <a:hlinkClick r:id="rId2"/>
              </a:rPr>
              <a:t>41</a:t>
            </a:r>
            <a:r>
              <a:rPr lang="fr-FR" dirty="0">
                <a:solidFill>
                  <a:srgbClr val="002060"/>
                </a:solidFill>
              </a:rPr>
              <a:t> et les autorités ont saisi des milliers de troncs valant plusieurs millions de dollars (</a:t>
            </a:r>
            <a:r>
              <a:rPr lang="fr-FR" dirty="0">
                <a:solidFill>
                  <a:srgbClr val="002060"/>
                </a:solidFill>
                <a:hlinkClick r:id="rId3" tooltip="Dollar américain"/>
              </a:rPr>
              <a:t>US$</a:t>
            </a:r>
            <a:r>
              <a:rPr lang="fr-FR" dirty="0">
                <a:solidFill>
                  <a:srgbClr val="002060"/>
                </a:solidFill>
              </a:rPr>
              <a:t>) dans les ports d'</a:t>
            </a:r>
            <a:r>
              <a:rPr lang="fr-FR" dirty="0">
                <a:solidFill>
                  <a:srgbClr val="002060"/>
                </a:solidFill>
                <a:hlinkClick r:id="rId4" tooltip="Antalaha"/>
              </a:rPr>
              <a:t>Antalaha</a:t>
            </a:r>
            <a:r>
              <a:rPr lang="fr-FR" dirty="0">
                <a:solidFill>
                  <a:srgbClr val="002060"/>
                </a:solidFill>
              </a:rPr>
              <a:t>, </a:t>
            </a:r>
            <a:r>
              <a:rPr lang="fr-FR" dirty="0" err="1">
                <a:solidFill>
                  <a:srgbClr val="002060"/>
                </a:solidFill>
                <a:hlinkClick r:id="rId5" tooltip="Vohémar"/>
              </a:rPr>
              <a:t>Vohémar</a:t>
            </a:r>
            <a:r>
              <a:rPr lang="fr-FR" dirty="0">
                <a:solidFill>
                  <a:srgbClr val="002060"/>
                </a:solidFill>
              </a:rPr>
              <a:t> et </a:t>
            </a:r>
            <a:r>
              <a:rPr lang="fr-FR" dirty="0">
                <a:solidFill>
                  <a:srgbClr val="002060"/>
                </a:solidFill>
                <a:hlinkClick r:id="rId6" tooltip="Toamasina"/>
              </a:rPr>
              <a:t>Toamasina</a:t>
            </a:r>
            <a:r>
              <a:rPr lang="fr-FR" dirty="0">
                <a:solidFill>
                  <a:srgbClr val="002060"/>
                </a:solidFill>
              </a:rPr>
              <a:t>. La plupart de ces bois provenaient des zones est et nord-est du parc</a:t>
            </a:r>
            <a:r>
              <a:rPr lang="fr-FR" baseline="30000" dirty="0">
                <a:solidFill>
                  <a:srgbClr val="002060"/>
                </a:solidFill>
                <a:hlinkClick r:id="rId7"/>
              </a:rPr>
              <a:t>30</a:t>
            </a:r>
            <a:r>
              <a:rPr lang="fr-FR" dirty="0">
                <a:solidFill>
                  <a:srgbClr val="002060"/>
                </a:solidFill>
              </a:rPr>
              <a:t>. Au début de la </a:t>
            </a:r>
            <a:r>
              <a:rPr lang="fr-FR" dirty="0">
                <a:solidFill>
                  <a:srgbClr val="002060"/>
                </a:solidFill>
                <a:hlinkClick r:id="rId8" tooltip="Crise politique de 2009 à Madagascar"/>
              </a:rPr>
              <a:t>crise politique à Madagascar</a:t>
            </a:r>
            <a:r>
              <a:rPr lang="fr-FR" dirty="0">
                <a:solidFill>
                  <a:srgbClr val="002060"/>
                </a:solidFill>
              </a:rPr>
              <a:t>, en mars 2009, des milliers de coupeurs ont envahi les forêts primaires de la région de la SAVA et se sont mis à couper frénétiquement les bois précieux pendant six à huit semaines</a:t>
            </a:r>
            <a:r>
              <a:rPr lang="fr-FR" baseline="30000" dirty="0">
                <a:solidFill>
                  <a:srgbClr val="002060"/>
                </a:solidFill>
                <a:hlinkClick r:id="rId9"/>
              </a:rPr>
              <a:t>67</a:t>
            </a:r>
            <a:r>
              <a:rPr lang="fr-FR" dirty="0">
                <a:solidFill>
                  <a:srgbClr val="002060"/>
                </a:solidFill>
              </a:rPr>
              <a:t>. Il a été estimé que 52 000 tonnes de bois de rose correspondant à environ 100 000 arbres abattus dont un tiers provenait du parc national de </a:t>
            </a:r>
            <a:r>
              <a:rPr lang="fr-FR" dirty="0" err="1">
                <a:solidFill>
                  <a:srgbClr val="002060"/>
                </a:solidFill>
              </a:rPr>
              <a:t>Marojejy</a:t>
            </a:r>
            <a:r>
              <a:rPr lang="fr-FR" dirty="0">
                <a:solidFill>
                  <a:srgbClr val="002060"/>
                </a:solidFill>
              </a:rPr>
              <a:t> et du </a:t>
            </a:r>
            <a:r>
              <a:rPr lang="fr-FR" dirty="0">
                <a:solidFill>
                  <a:srgbClr val="002060"/>
                </a:solidFill>
                <a:hlinkClick r:id="rId10" tooltip="Parc national de Masoala"/>
              </a:rPr>
              <a:t>parc national de Masoala</a:t>
            </a:r>
            <a:r>
              <a:rPr lang="fr-FR" baseline="30000" dirty="0">
                <a:solidFill>
                  <a:srgbClr val="002060"/>
                </a:solidFill>
                <a:hlinkClick r:id="rId11"/>
              </a:rPr>
              <a:t>68</a:t>
            </a:r>
            <a:r>
              <a:rPr lang="fr-FR" dirty="0">
                <a:solidFill>
                  <a:srgbClr val="002060"/>
                </a:solidFill>
              </a:rPr>
              <a:t>. En conséquence, le parc fut fermé jusqu'au mois de mai 2009</a:t>
            </a:r>
            <a:r>
              <a:rPr lang="fr-FR" baseline="30000" dirty="0">
                <a:solidFill>
                  <a:srgbClr val="002060"/>
                </a:solidFill>
                <a:hlinkClick r:id="rId12"/>
              </a:rPr>
              <a:t>69</a:t>
            </a:r>
            <a:r>
              <a:rPr lang="fr-FR" dirty="0">
                <a:solidFill>
                  <a:srgbClr val="002060"/>
                </a:solidFill>
              </a:rPr>
              <a:t>. En 2010, la situation s'est améliorée au </a:t>
            </a:r>
            <a:r>
              <a:rPr lang="fr-FR" dirty="0" err="1">
                <a:solidFill>
                  <a:srgbClr val="002060"/>
                </a:solidFill>
              </a:rPr>
              <a:t>Marojejy</a:t>
            </a:r>
            <a:r>
              <a:rPr lang="fr-FR" dirty="0">
                <a:solidFill>
                  <a:srgbClr val="002060"/>
                </a:solidFill>
              </a:rPr>
              <a:t> au contraire du parc national de </a:t>
            </a:r>
            <a:r>
              <a:rPr lang="fr-FR" dirty="0" err="1">
                <a:solidFill>
                  <a:srgbClr val="002060"/>
                </a:solidFill>
              </a:rPr>
              <a:t>Masoala</a:t>
            </a:r>
            <a:r>
              <a:rPr lang="fr-FR" dirty="0">
                <a:solidFill>
                  <a:srgbClr val="002060"/>
                </a:solidFill>
              </a:rPr>
              <a:t> et de l'</a:t>
            </a:r>
            <a:r>
              <a:rPr lang="fr-FR" dirty="0">
                <a:solidFill>
                  <a:srgbClr val="002060"/>
                </a:solidFill>
                <a:hlinkClick r:id="rId13" tooltip="Aire protégée de Makira (page inexistante)"/>
              </a:rPr>
              <a:t>aire protégée de Makira</a:t>
            </a:r>
            <a:r>
              <a:rPr lang="fr-FR" baseline="30000" dirty="0">
                <a:solidFill>
                  <a:srgbClr val="002060"/>
                </a:solidFill>
                <a:hlinkClick r:id="rId14"/>
              </a:rPr>
              <a:t>70</a:t>
            </a:r>
            <a:r>
              <a:rPr lang="fr-FR" baseline="30000" dirty="0">
                <a:solidFill>
                  <a:srgbClr val="002060"/>
                </a:solidFill>
              </a:rPr>
              <a:t>,</a:t>
            </a:r>
            <a:r>
              <a:rPr lang="fr-FR" baseline="30000" dirty="0">
                <a:solidFill>
                  <a:srgbClr val="002060"/>
                </a:solidFill>
                <a:hlinkClick r:id="rId15"/>
              </a:rPr>
              <a:t>71</a:t>
            </a:r>
            <a:r>
              <a:rPr lang="fr-FR" dirty="0" smtClean="0">
                <a:solidFill>
                  <a:srgbClr val="002060"/>
                </a:solidFill>
              </a:rPr>
              <a:t>.</a:t>
            </a:r>
            <a:endParaRPr lang="fr-FR" sz="1200" dirty="0" smtClean="0">
              <a:solidFill>
                <a:srgbClr val="002060"/>
              </a:solidFill>
            </a:endParaRPr>
          </a:p>
          <a:p>
            <a:pPr algn="just"/>
            <a:r>
              <a:rPr lang="fr-FR" sz="1200" dirty="0" smtClean="0">
                <a:solidFill>
                  <a:srgbClr val="002060"/>
                </a:solidFill>
              </a:rPr>
              <a:t>Note : cette forêt pluviale bénéficie d’une pluviométrie annuelle de </a:t>
            </a:r>
            <a:r>
              <a:rPr lang="fr-FR" sz="1200" dirty="0">
                <a:solidFill>
                  <a:srgbClr val="002060"/>
                </a:solidFill>
              </a:rPr>
              <a:t>2500 </a:t>
            </a:r>
            <a:r>
              <a:rPr lang="fr-FR" sz="1200" dirty="0" err="1">
                <a:solidFill>
                  <a:srgbClr val="002060"/>
                </a:solidFill>
              </a:rPr>
              <a:t>mm.</a:t>
            </a:r>
            <a:r>
              <a:rPr lang="fr-FR" sz="1200" dirty="0">
                <a:solidFill>
                  <a:srgbClr val="002060"/>
                </a:solidFill>
              </a:rPr>
              <a:t> </a:t>
            </a:r>
            <a:endParaRPr lang="fr-FR" sz="1200" dirty="0" smtClean="0">
              <a:solidFill>
                <a:srgbClr val="002060"/>
              </a:solidFill>
            </a:endParaRPr>
          </a:p>
          <a:p>
            <a:pPr algn="just"/>
            <a:r>
              <a:rPr lang="fr-FR" sz="1200" dirty="0" smtClean="0">
                <a:solidFill>
                  <a:srgbClr val="002060"/>
                </a:solidFill>
              </a:rPr>
              <a:t>Source </a:t>
            </a:r>
            <a:r>
              <a:rPr lang="fr-FR" sz="1200" dirty="0">
                <a:solidFill>
                  <a:srgbClr val="002060"/>
                </a:solidFill>
              </a:rPr>
              <a:t>: Parc national de </a:t>
            </a:r>
            <a:r>
              <a:rPr lang="fr-FR" sz="1200" dirty="0" err="1">
                <a:solidFill>
                  <a:srgbClr val="002060"/>
                </a:solidFill>
              </a:rPr>
              <a:t>Marojejy</a:t>
            </a:r>
            <a:r>
              <a:rPr lang="fr-FR" sz="1200" dirty="0">
                <a:solidFill>
                  <a:srgbClr val="002060"/>
                </a:solidFill>
              </a:rPr>
              <a:t>, </a:t>
            </a:r>
            <a:r>
              <a:rPr lang="fr-FR" sz="1200" dirty="0">
                <a:solidFill>
                  <a:srgbClr val="002060"/>
                </a:solidFill>
                <a:hlinkClick r:id="rId16"/>
              </a:rPr>
              <a:t>http://</a:t>
            </a:r>
            <a:r>
              <a:rPr lang="fr-FR" sz="1200" dirty="0" smtClean="0">
                <a:solidFill>
                  <a:srgbClr val="002060"/>
                </a:solidFill>
                <a:hlinkClick r:id="rId16"/>
              </a:rPr>
              <a:t>fr.wikipedia.org/wiki/Parc_national_de_Marojejy</a:t>
            </a:r>
            <a:r>
              <a:rPr lang="fr-FR" sz="1200" dirty="0" smtClean="0">
                <a:solidFill>
                  <a:srgbClr val="002060"/>
                </a:solidFill>
              </a:rPr>
              <a:t> </a:t>
            </a:r>
            <a:endParaRPr lang="fr-FR" sz="1200" dirty="0">
              <a:solidFill>
                <a:srgbClr val="002060"/>
              </a:solidFill>
            </a:endParaRPr>
          </a:p>
        </p:txBody>
      </p:sp>
      <p:pic>
        <p:nvPicPr>
          <p:cNvPr id="7" name="Imag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7782" y="3890730"/>
            <a:ext cx="3020162" cy="2018017"/>
          </a:xfrm>
          <a:prstGeom prst="rect">
            <a:avLst/>
          </a:prstGeom>
        </p:spPr>
      </p:pic>
      <p:pic>
        <p:nvPicPr>
          <p:cNvPr id="8" name="Imag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29125" y="3567895"/>
            <a:ext cx="3023212" cy="2267409"/>
          </a:xfrm>
          <a:prstGeom prst="rect">
            <a:avLst/>
          </a:prstGeom>
        </p:spPr>
      </p:pic>
      <p:sp>
        <p:nvSpPr>
          <p:cNvPr id="9" name="ZoneTexte 8"/>
          <p:cNvSpPr txBox="1"/>
          <p:nvPr/>
        </p:nvSpPr>
        <p:spPr>
          <a:xfrm>
            <a:off x="153467" y="5868013"/>
            <a:ext cx="3128792" cy="830997"/>
          </a:xfrm>
          <a:prstGeom prst="rect">
            <a:avLst/>
          </a:prstGeom>
          <a:noFill/>
        </p:spPr>
        <p:txBody>
          <a:bodyPr wrap="square" rtlCol="0">
            <a:spAutoFit/>
          </a:bodyPr>
          <a:lstStyle/>
          <a:p>
            <a:pPr algn="ctr"/>
            <a:r>
              <a:rPr lang="fr-FR" sz="1200" dirty="0" smtClean="0"/>
              <a:t>Souche d’un bois </a:t>
            </a:r>
            <a:r>
              <a:rPr lang="fr-FR" sz="1200" dirty="0"/>
              <a:t>de rose coupé illégalement dans le parc national de </a:t>
            </a:r>
            <a:r>
              <a:rPr lang="fr-FR" sz="1200" dirty="0" err="1" smtClean="0"/>
              <a:t>Marojejy</a:t>
            </a:r>
            <a:r>
              <a:rPr lang="fr-FR" sz="1200" dirty="0" smtClean="0"/>
              <a:t>. </a:t>
            </a:r>
            <a:r>
              <a:rPr lang="fr-FR" sz="1200" dirty="0"/>
              <a:t>Source : </a:t>
            </a:r>
            <a:r>
              <a:rPr lang="fr-FR" sz="1200" dirty="0">
                <a:hlinkClick r:id="rId19"/>
              </a:rPr>
              <a:t>http://</a:t>
            </a:r>
            <a:r>
              <a:rPr lang="fr-FR" sz="1200" dirty="0" smtClean="0">
                <a:hlinkClick r:id="rId19"/>
              </a:rPr>
              <a:t>en.wikipedia.org/wiki/Illegal_logging_in_Madagascar</a:t>
            </a:r>
            <a:r>
              <a:rPr lang="fr-FR" sz="1200" dirty="0" smtClean="0"/>
              <a:t>  </a:t>
            </a:r>
            <a:endParaRPr lang="fr-FR" sz="1200" dirty="0"/>
          </a:p>
        </p:txBody>
      </p:sp>
      <p:sp>
        <p:nvSpPr>
          <p:cNvPr id="10" name="ZoneTexte 9"/>
          <p:cNvSpPr txBox="1"/>
          <p:nvPr/>
        </p:nvSpPr>
        <p:spPr>
          <a:xfrm>
            <a:off x="8243486" y="5852366"/>
            <a:ext cx="3948514" cy="830997"/>
          </a:xfrm>
          <a:prstGeom prst="rect">
            <a:avLst/>
          </a:prstGeom>
          <a:noFill/>
        </p:spPr>
        <p:txBody>
          <a:bodyPr wrap="square" rtlCol="0">
            <a:spAutoFit/>
          </a:bodyPr>
          <a:lstStyle/>
          <a:p>
            <a:pPr algn="ctr"/>
            <a:r>
              <a:rPr lang="fr-FR" sz="1200" dirty="0"/>
              <a:t>Les bois précieux quittent le parc après avoir été flottés sur les rivières jusqu'aux accès </a:t>
            </a:r>
            <a:r>
              <a:rPr lang="fr-FR" sz="1200" dirty="0" smtClean="0"/>
              <a:t>routiers</a:t>
            </a:r>
            <a:r>
              <a:rPr lang="fr-FR" sz="1200" dirty="0"/>
              <a:t> </a:t>
            </a:r>
            <a:r>
              <a:rPr lang="fr-FR" sz="1200" dirty="0" smtClean="0">
                <a:latin typeface="Calibri" panose="020F0502020204030204" pitchFamily="34" charset="0"/>
              </a:rPr>
              <a:t>↑</a:t>
            </a:r>
            <a:endParaRPr lang="fr-FR" sz="1200" dirty="0" smtClean="0"/>
          </a:p>
          <a:p>
            <a:pPr algn="ctr"/>
            <a:r>
              <a:rPr lang="fr-FR" sz="1200" dirty="0" smtClean="0"/>
              <a:t>(</a:t>
            </a:r>
            <a:r>
              <a:rPr lang="fr-FR" sz="1200" dirty="0"/>
              <a:t>parc national de </a:t>
            </a:r>
            <a:r>
              <a:rPr lang="fr-FR" sz="1200" dirty="0" err="1" smtClean="0"/>
              <a:t>Marojejy</a:t>
            </a:r>
            <a:r>
              <a:rPr lang="fr-FR" sz="1200" dirty="0"/>
              <a:t>). Source : </a:t>
            </a:r>
            <a:r>
              <a:rPr lang="fr-FR" sz="1200" dirty="0">
                <a:hlinkClick r:id="rId19"/>
              </a:rPr>
              <a:t>http://en.wikipedia.org/wiki/Illegal_logging_in_Madagascar</a:t>
            </a:r>
            <a:r>
              <a:rPr lang="fr-FR" sz="1200" dirty="0"/>
              <a:t> </a:t>
            </a:r>
          </a:p>
        </p:txBody>
      </p:sp>
      <p:pic>
        <p:nvPicPr>
          <p:cNvPr id="11" name="Imag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49014" y="3929021"/>
            <a:ext cx="2476500" cy="1847850"/>
          </a:xfrm>
          <a:prstGeom prst="rect">
            <a:avLst/>
          </a:prstGeom>
        </p:spPr>
      </p:pic>
      <p:pic>
        <p:nvPicPr>
          <p:cNvPr id="12" name="Imag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041755" y="3639359"/>
            <a:ext cx="2794000" cy="1282700"/>
          </a:xfrm>
          <a:prstGeom prst="rect">
            <a:avLst/>
          </a:prstGeom>
        </p:spPr>
      </p:pic>
      <p:sp>
        <p:nvSpPr>
          <p:cNvPr id="13" name="ZoneTexte 12"/>
          <p:cNvSpPr txBox="1"/>
          <p:nvPr/>
        </p:nvSpPr>
        <p:spPr>
          <a:xfrm>
            <a:off x="5876885" y="4932970"/>
            <a:ext cx="3123739" cy="646331"/>
          </a:xfrm>
          <a:prstGeom prst="rect">
            <a:avLst/>
          </a:prstGeom>
          <a:noFill/>
        </p:spPr>
        <p:txBody>
          <a:bodyPr wrap="square" rtlCol="0">
            <a:spAutoFit/>
          </a:bodyPr>
          <a:lstStyle/>
          <a:p>
            <a:pPr algn="ctr"/>
            <a:r>
              <a:rPr lang="fr-FR" sz="1200" dirty="0"/>
              <a:t>Le </a:t>
            </a:r>
            <a:r>
              <a:rPr lang="fr-FR" sz="1200" dirty="0" err="1">
                <a:hlinkClick r:id="rId22" tooltip="Tchitrec malgache"/>
              </a:rPr>
              <a:t>Tchitrec</a:t>
            </a:r>
            <a:r>
              <a:rPr lang="fr-FR" sz="1200" dirty="0">
                <a:hlinkClick r:id="rId22" tooltip="Tchitrec malgache"/>
              </a:rPr>
              <a:t> malgache</a:t>
            </a:r>
            <a:r>
              <a:rPr lang="fr-FR" sz="1200" dirty="0"/>
              <a:t> (</a:t>
            </a:r>
            <a:r>
              <a:rPr lang="fr-FR" sz="1200" i="1" dirty="0" err="1"/>
              <a:t>Terpsiphone</a:t>
            </a:r>
            <a:r>
              <a:rPr lang="fr-FR" sz="1200" i="1" dirty="0"/>
              <a:t> </a:t>
            </a:r>
            <a:r>
              <a:rPr lang="fr-FR" sz="1200" i="1" dirty="0" err="1"/>
              <a:t>mutata</a:t>
            </a:r>
            <a:r>
              <a:rPr lang="fr-FR" sz="1200" dirty="0"/>
              <a:t>) est une des nombreuses espèces d'oiseau trouvées dans le </a:t>
            </a:r>
            <a:r>
              <a:rPr lang="fr-FR" sz="1200" dirty="0" err="1"/>
              <a:t>Marojejy</a:t>
            </a:r>
            <a:endParaRPr lang="fr-FR" sz="1200" dirty="0">
              <a:solidFill>
                <a:srgbClr val="002060"/>
              </a:solidFill>
            </a:endParaRPr>
          </a:p>
        </p:txBody>
      </p:sp>
      <p:sp>
        <p:nvSpPr>
          <p:cNvPr id="14" name="ZoneTexte 13"/>
          <p:cNvSpPr txBox="1"/>
          <p:nvPr/>
        </p:nvSpPr>
        <p:spPr>
          <a:xfrm>
            <a:off x="3349014" y="5830644"/>
            <a:ext cx="4856945" cy="646331"/>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 </a:t>
            </a:r>
            <a:r>
              <a:rPr lang="fr-FR" sz="1200" dirty="0" err="1" smtClean="0">
                <a:solidFill>
                  <a:srgbClr val="002060"/>
                </a:solidFill>
                <a:hlinkClick r:id="rId23"/>
              </a:rPr>
              <a:t>Eurycère</a:t>
            </a:r>
            <a:r>
              <a:rPr lang="fr-FR" sz="1200" dirty="0" smtClean="0">
                <a:solidFill>
                  <a:srgbClr val="002060"/>
                </a:solidFill>
                <a:hlinkClick r:id="rId23"/>
              </a:rPr>
              <a:t> </a:t>
            </a:r>
            <a:r>
              <a:rPr lang="fr-FR" sz="1200" dirty="0">
                <a:solidFill>
                  <a:srgbClr val="002060"/>
                </a:solidFill>
                <a:hlinkClick r:id="rId23"/>
              </a:rPr>
              <a:t>de Prévost</a:t>
            </a:r>
            <a:r>
              <a:rPr lang="fr-FR" sz="1200" dirty="0">
                <a:solidFill>
                  <a:srgbClr val="002060"/>
                </a:solidFill>
              </a:rPr>
              <a:t> (</a:t>
            </a:r>
            <a:r>
              <a:rPr lang="fr-FR" sz="1200" i="1" dirty="0" err="1">
                <a:solidFill>
                  <a:srgbClr val="002060"/>
                </a:solidFill>
                <a:hlinkClick r:id="rId24"/>
              </a:rPr>
              <a:t>Euryceros</a:t>
            </a:r>
            <a:r>
              <a:rPr lang="fr-FR" sz="1200" i="1" dirty="0">
                <a:solidFill>
                  <a:srgbClr val="002060"/>
                </a:solidFill>
                <a:hlinkClick r:id="rId24"/>
              </a:rPr>
              <a:t> </a:t>
            </a:r>
            <a:r>
              <a:rPr lang="fr-FR" sz="1200" i="1" dirty="0" err="1">
                <a:solidFill>
                  <a:srgbClr val="002060"/>
                </a:solidFill>
                <a:hlinkClick r:id="rId24"/>
              </a:rPr>
              <a:t>prevostii</a:t>
            </a:r>
            <a:r>
              <a:rPr lang="fr-FR" sz="1200" dirty="0">
                <a:solidFill>
                  <a:srgbClr val="002060"/>
                </a:solidFill>
              </a:rPr>
              <a:t>), ou </a:t>
            </a:r>
            <a:r>
              <a:rPr lang="fr-FR" sz="1200" i="1" dirty="0" err="1" smtClean="0">
                <a:solidFill>
                  <a:srgbClr val="002060"/>
                </a:solidFill>
              </a:rPr>
              <a:t>vanga</a:t>
            </a:r>
            <a:r>
              <a:rPr lang="fr-FR" sz="1200" dirty="0" smtClean="0">
                <a:solidFill>
                  <a:srgbClr val="002060"/>
                </a:solidFill>
              </a:rPr>
              <a:t> ou </a:t>
            </a:r>
            <a:r>
              <a:rPr lang="fr-FR" sz="1200" dirty="0">
                <a:solidFill>
                  <a:srgbClr val="002060"/>
                </a:solidFill>
              </a:rPr>
              <a:t>oiseau à casque bleu de la forêt pluviale de </a:t>
            </a:r>
            <a:r>
              <a:rPr lang="fr-FR" sz="1200" dirty="0" err="1">
                <a:solidFill>
                  <a:srgbClr val="002060"/>
                </a:solidFill>
              </a:rPr>
              <a:t>Marojejy</a:t>
            </a:r>
            <a:r>
              <a:rPr lang="fr-FR" sz="1200" dirty="0" smtClean="0">
                <a:solidFill>
                  <a:srgbClr val="002060"/>
                </a:solidFill>
              </a:rPr>
              <a:t>, </a:t>
            </a:r>
            <a:r>
              <a:rPr lang="fr-FR" sz="1200" dirty="0">
                <a:solidFill>
                  <a:srgbClr val="002060"/>
                </a:solidFill>
              </a:rPr>
              <a:t>espèce endémique </a:t>
            </a:r>
            <a:r>
              <a:rPr lang="fr-FR" sz="1200" dirty="0" smtClean="0">
                <a:solidFill>
                  <a:srgbClr val="FF0000"/>
                </a:solidFill>
              </a:rPr>
              <a:t>vulnérable</a:t>
            </a:r>
            <a:r>
              <a:rPr lang="fr-FR" sz="1200" dirty="0" smtClean="0">
                <a:solidFill>
                  <a:srgbClr val="002060"/>
                </a:solidFill>
              </a:rPr>
              <a:t> </a:t>
            </a:r>
            <a:r>
              <a:rPr lang="fr-FR" sz="1200" dirty="0">
                <a:solidFill>
                  <a:srgbClr val="002060"/>
                </a:solidFill>
              </a:rPr>
              <a:t>de Madagascar, nidifiant</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25"/>
              </a:rPr>
              <a:t>http://</a:t>
            </a:r>
            <a:r>
              <a:rPr lang="fr-FR" sz="1200" dirty="0" smtClean="0">
                <a:solidFill>
                  <a:srgbClr val="002060"/>
                </a:solidFill>
                <a:hlinkClick r:id="rId25"/>
              </a:rPr>
              <a:t>travel.marojejy.com/marojejy.htm</a:t>
            </a:r>
            <a:r>
              <a:rPr lang="fr-FR" sz="1200" dirty="0" smtClean="0">
                <a:solidFill>
                  <a:srgbClr val="002060"/>
                </a:solidFill>
              </a:rPr>
              <a:t> </a:t>
            </a:r>
            <a:endParaRPr lang="fr-FR" sz="1200" dirty="0">
              <a:solidFill>
                <a:srgbClr val="002060"/>
              </a:solidFill>
            </a:endParaRPr>
          </a:p>
        </p:txBody>
      </p:sp>
      <p:pic>
        <p:nvPicPr>
          <p:cNvPr id="15" name="Image 14"/>
          <p:cNvPicPr>
            <a:picLocks noChangeAspect="1"/>
          </p:cNvPicPr>
          <p:nvPr/>
        </p:nvPicPr>
        <p:blipFill>
          <a:blip r:embed="rId26"/>
          <a:stretch>
            <a:fillRect/>
          </a:stretch>
        </p:blipFill>
        <p:spPr>
          <a:xfrm>
            <a:off x="8483330" y="5390647"/>
            <a:ext cx="352425" cy="314325"/>
          </a:xfrm>
          <a:prstGeom prst="rect">
            <a:avLst/>
          </a:prstGeom>
        </p:spPr>
      </p:pic>
      <p:pic>
        <p:nvPicPr>
          <p:cNvPr id="16" name="Image 15"/>
          <p:cNvPicPr>
            <a:picLocks noChangeAspect="1"/>
          </p:cNvPicPr>
          <p:nvPr/>
        </p:nvPicPr>
        <p:blipFill>
          <a:blip r:embed="rId27"/>
          <a:stretch>
            <a:fillRect/>
          </a:stretch>
        </p:blipFill>
        <p:spPr>
          <a:xfrm>
            <a:off x="5826236" y="5442574"/>
            <a:ext cx="333375" cy="295275"/>
          </a:xfrm>
          <a:prstGeom prst="rect">
            <a:avLst/>
          </a:prstGeom>
        </p:spPr>
      </p:pic>
      <p:sp>
        <p:nvSpPr>
          <p:cNvPr id="17" name="ZoneTexte 16"/>
          <p:cNvSpPr txBox="1"/>
          <p:nvPr/>
        </p:nvSpPr>
        <p:spPr>
          <a:xfrm>
            <a:off x="4649487" y="174037"/>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18" name="ZoneTexte 17"/>
          <p:cNvSpPr txBox="1"/>
          <p:nvPr/>
        </p:nvSpPr>
        <p:spPr>
          <a:xfrm>
            <a:off x="198304" y="211866"/>
            <a:ext cx="5695720" cy="923330"/>
          </a:xfrm>
          <a:prstGeom prst="rect">
            <a:avLst/>
          </a:prstGeom>
          <a:noFill/>
        </p:spPr>
        <p:txBody>
          <a:bodyPr wrap="square" rtlCol="0">
            <a:spAutoFit/>
          </a:bodyPr>
          <a:lstStyle/>
          <a:p>
            <a:r>
              <a:rPr lang="fr-FR" b="1" dirty="0">
                <a:solidFill>
                  <a:srgbClr val="002060"/>
                </a:solidFill>
              </a:rPr>
              <a:t>6</a:t>
            </a:r>
            <a:r>
              <a:rPr lang="fr-FR" b="1" dirty="0" smtClean="0">
                <a:solidFill>
                  <a:srgbClr val="002060"/>
                </a:solidFill>
              </a:rPr>
              <a:t>. Les parcs nationaux concernés (suite) </a:t>
            </a:r>
          </a:p>
          <a:p>
            <a:endParaRPr lang="fr-FR" b="1" dirty="0">
              <a:solidFill>
                <a:srgbClr val="002060"/>
              </a:solidFill>
            </a:endParaRPr>
          </a:p>
          <a:p>
            <a:r>
              <a:rPr lang="fr-FR" b="1" dirty="0" smtClean="0">
                <a:solidFill>
                  <a:srgbClr val="002060"/>
                </a:solidFill>
              </a:rPr>
              <a:t>6.1) </a:t>
            </a:r>
            <a:r>
              <a:rPr lang="fr-FR" b="1" dirty="0" err="1">
                <a:solidFill>
                  <a:srgbClr val="002060"/>
                </a:solidFill>
              </a:rPr>
              <a:t>Marojejy</a:t>
            </a:r>
            <a:r>
              <a:rPr lang="fr-FR" b="1" dirty="0">
                <a:solidFill>
                  <a:srgbClr val="002060"/>
                </a:solidFill>
              </a:rPr>
              <a:t> </a:t>
            </a:r>
            <a:r>
              <a:rPr lang="fr-FR" b="1" dirty="0" smtClean="0">
                <a:solidFill>
                  <a:srgbClr val="002060"/>
                </a:solidFill>
              </a:rPr>
              <a:t> (suite)</a:t>
            </a:r>
            <a:endParaRPr lang="fr-FR" b="1" dirty="0">
              <a:solidFill>
                <a:srgbClr val="002060"/>
              </a:solidFill>
            </a:endParaRPr>
          </a:p>
        </p:txBody>
      </p:sp>
    </p:spTree>
    <p:extLst>
      <p:ext uri="{BB962C8B-B14F-4D97-AF65-F5344CB8AC3E}">
        <p14:creationId xmlns:p14="http://schemas.microsoft.com/office/powerpoint/2010/main" val="1362121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606546" y="6448876"/>
            <a:ext cx="2626605" cy="276608"/>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79575" y="208998"/>
            <a:ext cx="491169" cy="365125"/>
          </a:xfrm>
        </p:spPr>
        <p:txBody>
          <a:bodyPr/>
          <a:lstStyle/>
          <a:p>
            <a:fld id="{814B13E8-1059-4FEE-952E-0153852B3488}" type="slidenum">
              <a:rPr lang="fr-FR" smtClean="0"/>
              <a:t>28</a:t>
            </a:fld>
            <a:endParaRPr lang="fr-F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65181" y="647563"/>
            <a:ext cx="6786461" cy="369332"/>
          </a:xfrm>
          <a:prstGeom prst="rect">
            <a:avLst/>
          </a:prstGeom>
          <a:noFill/>
        </p:spPr>
        <p:txBody>
          <a:bodyPr wrap="square" rtlCol="0">
            <a:spAutoFit/>
          </a:bodyPr>
          <a:lstStyle/>
          <a:p>
            <a:r>
              <a:rPr lang="fr-FR" b="1" dirty="0">
                <a:solidFill>
                  <a:srgbClr val="002060"/>
                </a:solidFill>
              </a:rPr>
              <a:t>6</a:t>
            </a:r>
            <a:r>
              <a:rPr lang="fr-FR" b="1" dirty="0" smtClean="0">
                <a:solidFill>
                  <a:srgbClr val="002060"/>
                </a:solidFill>
              </a:rPr>
              <a:t>. Les parcs nationaux concernés (suite)           6.2) </a:t>
            </a:r>
            <a:r>
              <a:rPr lang="fr-FR" b="1" dirty="0" err="1" smtClean="0">
                <a:solidFill>
                  <a:srgbClr val="002060"/>
                </a:solidFill>
              </a:rPr>
              <a:t>Masoala</a:t>
            </a:r>
            <a:endParaRPr lang="fr-FR" b="1" dirty="0">
              <a:solidFill>
                <a:srgbClr val="002060"/>
              </a:solidFill>
            </a:endParaRPr>
          </a:p>
        </p:txBody>
      </p:sp>
      <p:sp>
        <p:nvSpPr>
          <p:cNvPr id="7" name="ZoneTexte 6"/>
          <p:cNvSpPr txBox="1"/>
          <p:nvPr/>
        </p:nvSpPr>
        <p:spPr>
          <a:xfrm>
            <a:off x="165182" y="1040495"/>
            <a:ext cx="11909305" cy="3323987"/>
          </a:xfrm>
          <a:prstGeom prst="rect">
            <a:avLst/>
          </a:prstGeom>
          <a:noFill/>
        </p:spPr>
        <p:txBody>
          <a:bodyPr wrap="square" rtlCol="0">
            <a:spAutoFit/>
          </a:bodyPr>
          <a:lstStyle/>
          <a:p>
            <a:pPr algn="just"/>
            <a:r>
              <a:rPr lang="fr-FR" dirty="0">
                <a:solidFill>
                  <a:srgbClr val="002060"/>
                </a:solidFill>
              </a:rPr>
              <a:t>Le </a:t>
            </a:r>
            <a:r>
              <a:rPr lang="fr-FR" b="1" dirty="0">
                <a:solidFill>
                  <a:srgbClr val="002060"/>
                </a:solidFill>
              </a:rPr>
              <a:t>parc national de </a:t>
            </a:r>
            <a:r>
              <a:rPr lang="fr-FR" b="1" dirty="0" err="1">
                <a:solidFill>
                  <a:srgbClr val="002060"/>
                </a:solidFill>
              </a:rPr>
              <a:t>Masoala</a:t>
            </a:r>
            <a:r>
              <a:rPr lang="fr-FR" dirty="0">
                <a:solidFill>
                  <a:srgbClr val="002060"/>
                </a:solidFill>
              </a:rPr>
              <a:t> a été créé en 1997</a:t>
            </a:r>
            <a:r>
              <a:rPr lang="fr-FR" baseline="30000" dirty="0">
                <a:solidFill>
                  <a:srgbClr val="002060"/>
                </a:solidFill>
                <a:hlinkClick r:id="rId2"/>
              </a:rPr>
              <a:t>1</a:t>
            </a:r>
            <a:r>
              <a:rPr lang="fr-FR" dirty="0">
                <a:solidFill>
                  <a:srgbClr val="002060"/>
                </a:solidFill>
              </a:rPr>
              <a:t>, au nord-est de </a:t>
            </a:r>
            <a:r>
              <a:rPr lang="fr-FR" dirty="0">
                <a:solidFill>
                  <a:srgbClr val="002060"/>
                </a:solidFill>
                <a:hlinkClick r:id="rId3" tooltip="Madagascar"/>
              </a:rPr>
              <a:t>Madagascar</a:t>
            </a:r>
            <a:r>
              <a:rPr lang="fr-FR" dirty="0">
                <a:solidFill>
                  <a:srgbClr val="002060"/>
                </a:solidFill>
              </a:rPr>
              <a:t>, dans la </a:t>
            </a:r>
            <a:r>
              <a:rPr lang="fr-FR" dirty="0">
                <a:solidFill>
                  <a:srgbClr val="002060"/>
                </a:solidFill>
                <a:hlinkClick r:id="rId4" tooltip="Province de Diego-Suarez"/>
              </a:rPr>
              <a:t>province de Diego-Suarez</a:t>
            </a:r>
            <a:r>
              <a:rPr lang="fr-FR" dirty="0">
                <a:solidFill>
                  <a:srgbClr val="002060"/>
                </a:solidFill>
              </a:rPr>
              <a:t> sur la </a:t>
            </a:r>
            <a:r>
              <a:rPr lang="fr-FR" dirty="0">
                <a:solidFill>
                  <a:srgbClr val="002060"/>
                </a:solidFill>
                <a:hlinkClick r:id="rId5" tooltip="Presqu'île de Masoala"/>
              </a:rPr>
              <a:t>presqu’île granitique de </a:t>
            </a:r>
            <a:r>
              <a:rPr lang="fr-FR" dirty="0" err="1">
                <a:solidFill>
                  <a:srgbClr val="002060"/>
                </a:solidFill>
                <a:hlinkClick r:id="rId5" tooltip="Presqu'île de Masoala"/>
              </a:rPr>
              <a:t>Masoala</a:t>
            </a:r>
            <a:r>
              <a:rPr lang="fr-FR" dirty="0">
                <a:solidFill>
                  <a:srgbClr val="002060"/>
                </a:solidFill>
              </a:rPr>
              <a:t>. C'est la plus grande des aires protégées de l'île avec ses 235 000 ha de forêt tropicale humide. Le parc a été créé pour gérer, protéger et restaurer le </a:t>
            </a:r>
            <a:r>
              <a:rPr lang="fr-FR" dirty="0">
                <a:solidFill>
                  <a:srgbClr val="002060"/>
                </a:solidFill>
                <a:hlinkClick r:id="rId6" tooltip="Patrimoine naturel"/>
              </a:rPr>
              <a:t>patrimoine naturel</a:t>
            </a:r>
            <a:r>
              <a:rPr lang="fr-FR" dirty="0">
                <a:solidFill>
                  <a:srgbClr val="002060"/>
                </a:solidFill>
              </a:rPr>
              <a:t> malgache qui est sur l'île soumis à de fortes pressions (15 espèces de </a:t>
            </a:r>
            <a:r>
              <a:rPr lang="fr-FR" dirty="0" err="1">
                <a:solidFill>
                  <a:srgbClr val="002060"/>
                </a:solidFill>
                <a:hlinkClick r:id="rId7" tooltip="Lemuridae"/>
              </a:rPr>
              <a:t>lémuriens</a:t>
            </a:r>
            <a:r>
              <a:rPr lang="fr-FR" dirty="0" err="1">
                <a:solidFill>
                  <a:srgbClr val="002060"/>
                </a:solidFill>
              </a:rPr>
              <a:t>ainsi</a:t>
            </a:r>
            <a:r>
              <a:rPr lang="fr-FR" dirty="0">
                <a:solidFill>
                  <a:srgbClr val="002060"/>
                </a:solidFill>
              </a:rPr>
              <a:t> que des douzaines d'autres espèces ont disparu depuis l'arrivée de l'homme</a:t>
            </a:r>
            <a:r>
              <a:rPr lang="fr-FR" baseline="30000" dirty="0">
                <a:solidFill>
                  <a:srgbClr val="002060"/>
                </a:solidFill>
                <a:hlinkClick r:id="rId8"/>
              </a:rPr>
              <a:t>2</a:t>
            </a:r>
            <a:r>
              <a:rPr lang="fr-FR" dirty="0" smtClean="0">
                <a:solidFill>
                  <a:srgbClr val="002060"/>
                </a:solidFill>
              </a:rPr>
              <a:t>).</a:t>
            </a:r>
          </a:p>
          <a:p>
            <a:pPr algn="just"/>
            <a:r>
              <a:rPr lang="fr-FR" dirty="0" err="1">
                <a:solidFill>
                  <a:srgbClr val="002060"/>
                </a:solidFill>
              </a:rPr>
              <a:t>Masoala</a:t>
            </a:r>
            <a:r>
              <a:rPr lang="fr-FR" dirty="0">
                <a:solidFill>
                  <a:srgbClr val="002060"/>
                </a:solidFill>
              </a:rPr>
              <a:t> a conservé des paysages remarquables, derniers souvenirs de ce qu'était l'</a:t>
            </a:r>
            <a:r>
              <a:rPr lang="fr-FR" i="1" dirty="0">
                <a:solidFill>
                  <a:srgbClr val="002060"/>
                </a:solidFill>
              </a:rPr>
              <a:t>île verte</a:t>
            </a:r>
            <a:r>
              <a:rPr lang="fr-FR" dirty="0">
                <a:solidFill>
                  <a:srgbClr val="002060"/>
                </a:solidFill>
              </a:rPr>
              <a:t> (un des anciens noms de Madagascar</a:t>
            </a:r>
            <a:r>
              <a:rPr lang="fr-FR" dirty="0" smtClean="0">
                <a:solidFill>
                  <a:srgbClr val="002060"/>
                </a:solidFill>
              </a:rPr>
              <a:t>), dont une </a:t>
            </a:r>
            <a:r>
              <a:rPr lang="fr-FR" dirty="0">
                <a:solidFill>
                  <a:srgbClr val="002060"/>
                </a:solidFill>
              </a:rPr>
              <a:t>relique de la </a:t>
            </a:r>
            <a:r>
              <a:rPr lang="fr-FR" dirty="0">
                <a:solidFill>
                  <a:srgbClr val="002060"/>
                </a:solidFill>
                <a:hlinkClick r:id="rId9" tooltip="Forêt ombrophile"/>
              </a:rPr>
              <a:t>forêt ombrophile</a:t>
            </a:r>
            <a:r>
              <a:rPr lang="fr-FR" dirty="0">
                <a:solidFill>
                  <a:srgbClr val="002060"/>
                </a:solidFill>
              </a:rPr>
              <a:t> </a:t>
            </a:r>
            <a:r>
              <a:rPr lang="fr-FR" dirty="0" smtClean="0">
                <a:solidFill>
                  <a:srgbClr val="002060"/>
                </a:solidFill>
              </a:rPr>
              <a:t>dense; </a:t>
            </a:r>
            <a:r>
              <a:rPr lang="fr-FR" dirty="0">
                <a:solidFill>
                  <a:srgbClr val="002060"/>
                </a:solidFill>
              </a:rPr>
              <a:t>« </a:t>
            </a:r>
            <a:r>
              <a:rPr lang="fr-FR" i="1" dirty="0">
                <a:solidFill>
                  <a:srgbClr val="002060"/>
                </a:solidFill>
              </a:rPr>
              <a:t>cette forêt si dense que 90 % de la lumière n'atteint jamais le sol !</a:t>
            </a:r>
            <a:r>
              <a:rPr lang="fr-FR" dirty="0">
                <a:solidFill>
                  <a:srgbClr val="002060"/>
                </a:solidFill>
              </a:rPr>
              <a:t> »</a:t>
            </a:r>
            <a:r>
              <a:rPr lang="fr-FR" baseline="30000" dirty="0" smtClean="0">
                <a:solidFill>
                  <a:srgbClr val="002060"/>
                </a:solidFill>
                <a:hlinkClick r:id="rId10"/>
              </a:rPr>
              <a:t>3</a:t>
            </a:r>
            <a:r>
              <a:rPr lang="fr-FR" dirty="0" smtClean="0">
                <a:solidFill>
                  <a:srgbClr val="002060"/>
                </a:solidFill>
              </a:rPr>
              <a:t>, selon le </a:t>
            </a:r>
            <a:r>
              <a:rPr lang="fr-FR" dirty="0">
                <a:solidFill>
                  <a:srgbClr val="002060"/>
                </a:solidFill>
              </a:rPr>
              <a:t> </a:t>
            </a:r>
            <a:r>
              <a:rPr lang="fr-FR" dirty="0">
                <a:solidFill>
                  <a:srgbClr val="002060"/>
                </a:solidFill>
                <a:hlinkClick r:id="rId11" tooltip="Botaniste"/>
              </a:rPr>
              <a:t>botaniste</a:t>
            </a:r>
            <a:r>
              <a:rPr lang="fr-FR" dirty="0">
                <a:solidFill>
                  <a:srgbClr val="002060"/>
                </a:solidFill>
              </a:rPr>
              <a:t> Martin </a:t>
            </a:r>
            <a:r>
              <a:rPr lang="fr-FR" dirty="0" err="1" smtClean="0">
                <a:solidFill>
                  <a:srgbClr val="002060"/>
                </a:solidFill>
              </a:rPr>
              <a:t>Calmander</a:t>
            </a:r>
            <a:r>
              <a:rPr lang="fr-FR" dirty="0">
                <a:solidFill>
                  <a:srgbClr val="002060"/>
                </a:solidFill>
              </a:rPr>
              <a:t> </a:t>
            </a:r>
            <a:r>
              <a:rPr lang="fr-FR" dirty="0" smtClean="0">
                <a:solidFill>
                  <a:srgbClr val="002060"/>
                </a:solidFill>
              </a:rPr>
              <a:t>[du Missouri </a:t>
            </a:r>
            <a:r>
              <a:rPr lang="fr-FR" dirty="0" err="1" smtClean="0">
                <a:solidFill>
                  <a:srgbClr val="002060"/>
                </a:solidFill>
              </a:rPr>
              <a:t>Botanical</a:t>
            </a:r>
            <a:r>
              <a:rPr lang="fr-FR" dirty="0" smtClean="0">
                <a:solidFill>
                  <a:srgbClr val="002060"/>
                </a:solidFill>
              </a:rPr>
              <a:t> Garden]</a:t>
            </a:r>
            <a:r>
              <a:rPr lang="fr-FR" sz="1200" dirty="0" smtClean="0">
                <a:solidFill>
                  <a:srgbClr val="002060"/>
                </a:solidFill>
              </a:rPr>
              <a:t>.</a:t>
            </a:r>
          </a:p>
          <a:p>
            <a:pPr algn="just"/>
            <a:r>
              <a:rPr lang="fr-FR" dirty="0">
                <a:solidFill>
                  <a:srgbClr val="002060"/>
                </a:solidFill>
              </a:rPr>
              <a:t>La pression sur la forêt est importante à Madagascar, comme dans beaucoup de pays tropicaux. Les pressions sur la forêt de </a:t>
            </a:r>
            <a:r>
              <a:rPr lang="fr-FR" dirty="0" err="1">
                <a:solidFill>
                  <a:srgbClr val="002060"/>
                </a:solidFill>
              </a:rPr>
              <a:t>Masoala</a:t>
            </a:r>
            <a:r>
              <a:rPr lang="fr-FR" dirty="0">
                <a:solidFill>
                  <a:srgbClr val="002060"/>
                </a:solidFill>
              </a:rPr>
              <a:t> et sur ceux qui la protègent n'ont jamais tout à fait cessé, mais elles ont connu une nette recrudescence en 2009, en particulier de la part de trafiquants de bois précieux — « </a:t>
            </a:r>
            <a:r>
              <a:rPr lang="fr-FR" dirty="0">
                <a:solidFill>
                  <a:srgbClr val="002060"/>
                </a:solidFill>
                <a:hlinkClick r:id="rId12" tooltip="Bois de rose"/>
              </a:rPr>
              <a:t>Bois de rose</a:t>
            </a:r>
            <a:r>
              <a:rPr lang="fr-FR" dirty="0">
                <a:solidFill>
                  <a:srgbClr val="002060"/>
                </a:solidFill>
              </a:rPr>
              <a:t> » </a:t>
            </a:r>
            <a:r>
              <a:rPr lang="fr-FR" i="1" dirty="0">
                <a:solidFill>
                  <a:srgbClr val="002060"/>
                </a:solidFill>
              </a:rPr>
              <a:t>(</a:t>
            </a:r>
            <a:r>
              <a:rPr lang="fr-FR" i="1" dirty="0">
                <a:solidFill>
                  <a:srgbClr val="002060"/>
                </a:solidFill>
                <a:hlinkClick r:id="rId13" tooltip="Dalbergia maritima (page inexistante)"/>
              </a:rPr>
              <a:t>Dalbergia </a:t>
            </a:r>
            <a:r>
              <a:rPr lang="fr-FR" i="1" dirty="0" err="1">
                <a:solidFill>
                  <a:srgbClr val="002060"/>
                </a:solidFill>
                <a:hlinkClick r:id="rId13" tooltip="Dalbergia maritima (page inexistante)"/>
              </a:rPr>
              <a:t>maritima</a:t>
            </a:r>
            <a:r>
              <a:rPr lang="fr-FR" i="1" dirty="0">
                <a:solidFill>
                  <a:srgbClr val="002060"/>
                </a:solidFill>
              </a:rPr>
              <a:t>)</a:t>
            </a:r>
            <a:r>
              <a:rPr lang="fr-FR" baseline="30000" dirty="0">
                <a:solidFill>
                  <a:srgbClr val="002060"/>
                </a:solidFill>
                <a:hlinkClick r:id="rId14"/>
              </a:rPr>
              <a:t>4</a:t>
            </a:r>
            <a:r>
              <a:rPr lang="fr-FR" dirty="0">
                <a:solidFill>
                  <a:srgbClr val="002060"/>
                </a:solidFill>
              </a:rPr>
              <a:t> et </a:t>
            </a:r>
            <a:r>
              <a:rPr lang="fr-FR" dirty="0">
                <a:solidFill>
                  <a:srgbClr val="002060"/>
                </a:solidFill>
                <a:hlinkClick r:id="rId15" tooltip="Ébène"/>
              </a:rPr>
              <a:t>bois d’ébène</a:t>
            </a:r>
            <a:r>
              <a:rPr lang="fr-FR" baseline="30000" dirty="0">
                <a:solidFill>
                  <a:srgbClr val="002060"/>
                </a:solidFill>
                <a:hlinkClick r:id="rId16"/>
              </a:rPr>
              <a:t>5</a:t>
            </a:r>
            <a:r>
              <a:rPr lang="fr-FR" dirty="0">
                <a:solidFill>
                  <a:srgbClr val="002060"/>
                </a:solidFill>
              </a:rPr>
              <a:t> — illégalement coupés et exportés en dépit des progrès de la règlementation malgache sur la protection de la forêt</a:t>
            </a:r>
            <a:r>
              <a:rPr lang="fr-FR" baseline="30000" dirty="0">
                <a:solidFill>
                  <a:srgbClr val="002060"/>
                </a:solidFill>
                <a:hlinkClick r:id="rId17"/>
              </a:rPr>
              <a:t>6</a:t>
            </a:r>
            <a:r>
              <a:rPr lang="fr-FR" dirty="0">
                <a:solidFill>
                  <a:srgbClr val="002060"/>
                </a:solidFill>
              </a:rPr>
              <a:t>.</a:t>
            </a:r>
            <a:endParaRPr lang="fr-FR" dirty="0" smtClean="0">
              <a:solidFill>
                <a:srgbClr val="002060"/>
              </a:solidFill>
            </a:endParaRPr>
          </a:p>
          <a:p>
            <a:pPr algn="just"/>
            <a:r>
              <a:rPr lang="fr-FR" sz="1200" dirty="0">
                <a:solidFill>
                  <a:srgbClr val="002060"/>
                </a:solidFill>
              </a:rPr>
              <a:t>Source : Parc national de </a:t>
            </a:r>
            <a:r>
              <a:rPr lang="fr-FR" sz="1200" dirty="0" err="1">
                <a:solidFill>
                  <a:srgbClr val="002060"/>
                </a:solidFill>
              </a:rPr>
              <a:t>Masoala</a:t>
            </a:r>
            <a:r>
              <a:rPr lang="fr-FR" sz="1200" dirty="0">
                <a:solidFill>
                  <a:srgbClr val="002060"/>
                </a:solidFill>
              </a:rPr>
              <a:t>, </a:t>
            </a:r>
            <a:r>
              <a:rPr lang="fr-FR" sz="1200" dirty="0">
                <a:solidFill>
                  <a:srgbClr val="002060"/>
                </a:solidFill>
                <a:hlinkClick r:id="rId18"/>
              </a:rPr>
              <a:t>http://</a:t>
            </a:r>
            <a:r>
              <a:rPr lang="fr-FR" sz="1200" dirty="0" smtClean="0">
                <a:solidFill>
                  <a:srgbClr val="002060"/>
                </a:solidFill>
                <a:hlinkClick r:id="rId18"/>
              </a:rPr>
              <a:t>fr.wikipedia.org/wiki/Parc_national_de_Masoala</a:t>
            </a:r>
            <a:r>
              <a:rPr lang="fr-FR" sz="1200" dirty="0" smtClean="0">
                <a:solidFill>
                  <a:srgbClr val="002060"/>
                </a:solidFill>
              </a:rPr>
              <a:t> </a:t>
            </a:r>
            <a:endParaRPr lang="fr-FR" sz="1200" dirty="0">
              <a:solidFill>
                <a:srgbClr val="002060"/>
              </a:solidFill>
            </a:endParaRPr>
          </a:p>
        </p:txBody>
      </p:sp>
      <p:pic>
        <p:nvPicPr>
          <p:cNvPr id="9" name="Imag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34594" y="4206275"/>
            <a:ext cx="2638425" cy="1733550"/>
          </a:xfrm>
          <a:prstGeom prst="rect">
            <a:avLst/>
          </a:prstGeom>
        </p:spPr>
      </p:pic>
      <p:pic>
        <p:nvPicPr>
          <p:cNvPr id="10" name="Imag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88396" y="4398511"/>
            <a:ext cx="3048000" cy="1495425"/>
          </a:xfrm>
          <a:prstGeom prst="rect">
            <a:avLst/>
          </a:prstGeom>
        </p:spPr>
      </p:pic>
      <p:pic>
        <p:nvPicPr>
          <p:cNvPr id="11" name="Image 1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16279" y="4398511"/>
            <a:ext cx="2647950" cy="1724025"/>
          </a:xfrm>
          <a:prstGeom prst="rect">
            <a:avLst/>
          </a:prstGeom>
        </p:spPr>
      </p:pic>
      <p:sp>
        <p:nvSpPr>
          <p:cNvPr id="12" name="ZoneTexte 11"/>
          <p:cNvSpPr txBox="1"/>
          <p:nvPr/>
        </p:nvSpPr>
        <p:spPr>
          <a:xfrm>
            <a:off x="9050086" y="6122536"/>
            <a:ext cx="3024402" cy="646331"/>
          </a:xfrm>
          <a:prstGeom prst="rect">
            <a:avLst/>
          </a:prstGeom>
          <a:noFill/>
        </p:spPr>
        <p:txBody>
          <a:bodyPr wrap="square" rtlCol="0">
            <a:spAutoFit/>
          </a:bodyPr>
          <a:lstStyle/>
          <a:p>
            <a:pPr algn="ctr"/>
            <a:r>
              <a:rPr lang="fr-FR" sz="1200" dirty="0">
                <a:solidFill>
                  <a:srgbClr val="002060"/>
                </a:solidFill>
              </a:rPr>
              <a:t>L'</a:t>
            </a:r>
            <a:r>
              <a:rPr lang="fr-FR" sz="1200" dirty="0" err="1">
                <a:solidFill>
                  <a:srgbClr val="002060"/>
                </a:solidFill>
                <a:hlinkClick r:id="rId22"/>
              </a:rPr>
              <a:t>uroplate</a:t>
            </a:r>
            <a:r>
              <a:rPr lang="fr-FR" sz="1200" dirty="0">
                <a:solidFill>
                  <a:srgbClr val="002060"/>
                </a:solidFill>
              </a:rPr>
              <a:t> </a:t>
            </a:r>
            <a:r>
              <a:rPr lang="fr-FR" sz="1200" i="1" dirty="0">
                <a:solidFill>
                  <a:srgbClr val="002060"/>
                </a:solidFill>
              </a:rPr>
              <a:t>(</a:t>
            </a:r>
            <a:r>
              <a:rPr lang="fr-FR" sz="1200" i="1" dirty="0" err="1">
                <a:solidFill>
                  <a:srgbClr val="002060"/>
                </a:solidFill>
                <a:hlinkClick r:id="rId22" tooltip="Uroplatus fimbriatus"/>
              </a:rPr>
              <a:t>Uroplatus</a:t>
            </a:r>
            <a:r>
              <a:rPr lang="fr-FR" sz="1200" i="1" dirty="0">
                <a:solidFill>
                  <a:srgbClr val="002060"/>
                </a:solidFill>
                <a:hlinkClick r:id="rId22" tooltip="Uroplatus fimbriatus"/>
              </a:rPr>
              <a:t> </a:t>
            </a:r>
            <a:r>
              <a:rPr lang="fr-FR" sz="1200" i="1" dirty="0" err="1">
                <a:solidFill>
                  <a:srgbClr val="002060"/>
                </a:solidFill>
                <a:hlinkClick r:id="rId22" tooltip="Uroplatus fimbriatus"/>
              </a:rPr>
              <a:t>fimbriatus</a:t>
            </a:r>
            <a:r>
              <a:rPr lang="fr-FR" sz="1200" i="1" dirty="0">
                <a:solidFill>
                  <a:srgbClr val="002060"/>
                </a:solidFill>
              </a:rPr>
              <a:t>)</a:t>
            </a:r>
            <a:r>
              <a:rPr lang="fr-FR" sz="1200" dirty="0">
                <a:solidFill>
                  <a:srgbClr val="002060"/>
                </a:solidFill>
              </a:rPr>
              <a:t>, un des reptiles endémiques extraordinaires de Madagascar.</a:t>
            </a:r>
          </a:p>
        </p:txBody>
      </p:sp>
      <p:pic>
        <p:nvPicPr>
          <p:cNvPr id="13" name="Imag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9229210" y="4208443"/>
            <a:ext cx="2564824" cy="1923618"/>
          </a:xfrm>
          <a:prstGeom prst="rect">
            <a:avLst/>
          </a:prstGeom>
        </p:spPr>
      </p:pic>
      <p:pic>
        <p:nvPicPr>
          <p:cNvPr id="14" name="Image 13"/>
          <p:cNvPicPr>
            <a:picLocks noChangeAspect="1"/>
          </p:cNvPicPr>
          <p:nvPr/>
        </p:nvPicPr>
        <p:blipFill>
          <a:blip r:embed="rId24"/>
          <a:stretch>
            <a:fillRect/>
          </a:stretch>
        </p:blipFill>
        <p:spPr>
          <a:xfrm>
            <a:off x="8959581" y="6323931"/>
            <a:ext cx="352425" cy="314325"/>
          </a:xfrm>
          <a:prstGeom prst="rect">
            <a:avLst/>
          </a:prstGeom>
        </p:spPr>
      </p:pic>
      <p:sp>
        <p:nvSpPr>
          <p:cNvPr id="15" name="ZoneTexte 14"/>
          <p:cNvSpPr txBox="1"/>
          <p:nvPr/>
        </p:nvSpPr>
        <p:spPr>
          <a:xfrm>
            <a:off x="3000815" y="5895805"/>
            <a:ext cx="3277589" cy="400110"/>
          </a:xfrm>
          <a:prstGeom prst="rect">
            <a:avLst/>
          </a:prstGeom>
          <a:noFill/>
        </p:spPr>
        <p:txBody>
          <a:bodyPr wrap="square" rtlCol="0">
            <a:spAutoFit/>
          </a:bodyPr>
          <a:lstStyle/>
          <a:p>
            <a:pPr algn="ctr"/>
            <a:r>
              <a:rPr lang="fr-FR" sz="1000" dirty="0"/>
              <a:t>Source : </a:t>
            </a:r>
            <a:r>
              <a:rPr lang="fr-FR" sz="1000" dirty="0">
                <a:hlinkClick r:id="rId25"/>
              </a:rPr>
              <a:t>http://www.wildmadagascar.com/?</a:t>
            </a:r>
            <a:r>
              <a:rPr lang="fr-FR" sz="1000" dirty="0" smtClean="0">
                <a:hlinkClick r:id="rId25"/>
              </a:rPr>
              <a:t>N1_ID=175&amp;N2_ID=213</a:t>
            </a:r>
            <a:r>
              <a:rPr lang="fr-FR" sz="1000" dirty="0" smtClean="0"/>
              <a:t> </a:t>
            </a:r>
            <a:endParaRPr lang="fr-FR" sz="1000" dirty="0"/>
          </a:p>
        </p:txBody>
      </p:sp>
      <p:sp>
        <p:nvSpPr>
          <p:cNvPr id="16" name="ZoneTexte 15"/>
          <p:cNvSpPr txBox="1"/>
          <p:nvPr/>
        </p:nvSpPr>
        <p:spPr>
          <a:xfrm>
            <a:off x="0" y="6081504"/>
            <a:ext cx="3088396" cy="707886"/>
          </a:xfrm>
          <a:prstGeom prst="rect">
            <a:avLst/>
          </a:prstGeom>
          <a:noFill/>
        </p:spPr>
        <p:txBody>
          <a:bodyPr wrap="square" rtlCol="0">
            <a:spAutoFit/>
          </a:bodyPr>
          <a:lstStyle/>
          <a:p>
            <a:pPr algn="ctr"/>
            <a:r>
              <a:rPr lang="fr-FR" sz="1000" dirty="0" smtClean="0">
                <a:solidFill>
                  <a:srgbClr val="002060"/>
                </a:solidFill>
              </a:rPr>
              <a:t>Source : Monique Rodriguez </a:t>
            </a:r>
            <a:r>
              <a:rPr lang="fr-FR" sz="1000" dirty="0">
                <a:solidFill>
                  <a:srgbClr val="002060"/>
                </a:solidFill>
              </a:rPr>
              <a:t>©, </a:t>
            </a:r>
            <a:r>
              <a:rPr lang="fr-FR" sz="1000" dirty="0">
                <a:solidFill>
                  <a:srgbClr val="002060"/>
                </a:solidFill>
                <a:hlinkClick r:id="rId26"/>
              </a:rPr>
              <a:t>http://</a:t>
            </a:r>
            <a:r>
              <a:rPr lang="fr-FR" sz="1000" dirty="0" smtClean="0">
                <a:solidFill>
                  <a:srgbClr val="002060"/>
                </a:solidFill>
                <a:hlinkClick r:id="rId26"/>
              </a:rPr>
              <a:t>phronesisaical.blogspot.fr/2010_05_01_archive.html</a:t>
            </a:r>
            <a:r>
              <a:rPr lang="fr-FR" sz="1000" dirty="0" smtClean="0">
                <a:solidFill>
                  <a:srgbClr val="002060"/>
                </a:solidFill>
              </a:rPr>
              <a:t>, </a:t>
            </a:r>
            <a:r>
              <a:rPr lang="fr-FR" sz="1000" dirty="0" smtClean="0">
                <a:solidFill>
                  <a:srgbClr val="002060"/>
                </a:solidFill>
                <a:hlinkClick r:id="rId27"/>
              </a:rPr>
              <a:t>http</a:t>
            </a:r>
            <a:r>
              <a:rPr lang="fr-FR" sz="1000" dirty="0">
                <a:solidFill>
                  <a:srgbClr val="002060"/>
                </a:solidFill>
                <a:hlinkClick r:id="rId27"/>
              </a:rPr>
              <a:t>://</a:t>
            </a:r>
            <a:r>
              <a:rPr lang="fr-FR" sz="1000" dirty="0" smtClean="0">
                <a:solidFill>
                  <a:srgbClr val="002060"/>
                </a:solidFill>
                <a:hlinkClick r:id="rId27"/>
              </a:rPr>
              <a:t>www.madagascar-embassy.org/embassy/tourism.html</a:t>
            </a:r>
            <a:r>
              <a:rPr lang="fr-FR" sz="1000" dirty="0" smtClean="0">
                <a:solidFill>
                  <a:srgbClr val="002060"/>
                </a:solidFill>
              </a:rPr>
              <a:t> </a:t>
            </a:r>
            <a:endParaRPr lang="fr-FR" sz="1000" dirty="0">
              <a:solidFill>
                <a:srgbClr val="002060"/>
              </a:solidFill>
            </a:endParaRPr>
          </a:p>
        </p:txBody>
      </p:sp>
      <p:sp>
        <p:nvSpPr>
          <p:cNvPr id="17" name="ZoneTexte 16"/>
          <p:cNvSpPr txBox="1"/>
          <p:nvPr/>
        </p:nvSpPr>
        <p:spPr>
          <a:xfrm>
            <a:off x="6278404" y="5939825"/>
            <a:ext cx="2950806" cy="553998"/>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28"/>
              </a:rPr>
              <a:t>http://</a:t>
            </a:r>
            <a:r>
              <a:rPr lang="fr-FR" sz="1000" dirty="0" smtClean="0">
                <a:solidFill>
                  <a:srgbClr val="002060"/>
                </a:solidFill>
                <a:hlinkClick r:id="rId28"/>
              </a:rPr>
              <a:t>www.independent.ie/lifestyle/health/ever-wanted-to-29826789.html</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90445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916256" y="6469639"/>
            <a:ext cx="3008523" cy="276608"/>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91441" y="172123"/>
            <a:ext cx="612354" cy="276608"/>
          </a:xfrm>
        </p:spPr>
        <p:txBody>
          <a:bodyPr/>
          <a:lstStyle/>
          <a:p>
            <a:fld id="{814B13E8-1059-4FEE-952E-0153852B3488}" type="slidenum">
              <a:rPr lang="fr-FR" smtClean="0"/>
              <a:t>29</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72030"/>
            <a:ext cx="7293166" cy="369332"/>
          </a:xfrm>
          <a:prstGeom prst="rect">
            <a:avLst/>
          </a:prstGeom>
          <a:noFill/>
        </p:spPr>
        <p:txBody>
          <a:bodyPr wrap="square" rtlCol="0">
            <a:spAutoFit/>
          </a:bodyPr>
          <a:lstStyle/>
          <a:p>
            <a:r>
              <a:rPr lang="fr-FR" b="1" dirty="0">
                <a:solidFill>
                  <a:srgbClr val="002060"/>
                </a:solidFill>
              </a:rPr>
              <a:t>6. Les parcs nationaux concernés </a:t>
            </a:r>
            <a:r>
              <a:rPr lang="fr-FR" b="1" dirty="0" smtClean="0">
                <a:solidFill>
                  <a:srgbClr val="002060"/>
                </a:solidFill>
              </a:rPr>
              <a:t> (suite)       6.2</a:t>
            </a:r>
            <a:r>
              <a:rPr lang="fr-FR" b="1" dirty="0">
                <a:solidFill>
                  <a:srgbClr val="002060"/>
                </a:solidFill>
              </a:rPr>
              <a:t>) </a:t>
            </a:r>
            <a:r>
              <a:rPr lang="fr-FR" b="1" dirty="0" err="1" smtClean="0">
                <a:solidFill>
                  <a:srgbClr val="002060"/>
                </a:solidFill>
              </a:rPr>
              <a:t>Masoala</a:t>
            </a:r>
            <a:r>
              <a:rPr lang="fr-FR" b="1" dirty="0" smtClean="0">
                <a:solidFill>
                  <a:srgbClr val="002060"/>
                </a:solidFill>
              </a:rPr>
              <a:t>  (suite)</a:t>
            </a:r>
            <a:endParaRPr lang="fr-FR" b="1" dirty="0">
              <a:solidFill>
                <a:srgbClr val="00206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1120" y="3568454"/>
            <a:ext cx="3657600" cy="30480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815" y="3800876"/>
            <a:ext cx="2466975" cy="184785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82" y="3788973"/>
            <a:ext cx="2794000" cy="2095500"/>
          </a:xfrm>
          <a:prstGeom prst="rect">
            <a:avLst/>
          </a:prstGeom>
        </p:spPr>
      </p:pic>
      <p:sp>
        <p:nvSpPr>
          <p:cNvPr id="9" name="ZoneTexte 8"/>
          <p:cNvSpPr txBox="1"/>
          <p:nvPr/>
        </p:nvSpPr>
        <p:spPr>
          <a:xfrm>
            <a:off x="99152" y="5884473"/>
            <a:ext cx="3117773" cy="861774"/>
          </a:xfrm>
          <a:prstGeom prst="rect">
            <a:avLst/>
          </a:prstGeom>
          <a:noFill/>
        </p:spPr>
        <p:txBody>
          <a:bodyPr wrap="square" rtlCol="0">
            <a:spAutoFit/>
          </a:bodyPr>
          <a:lstStyle/>
          <a:p>
            <a:pPr algn="ctr"/>
            <a:r>
              <a:rPr lang="fr-FR" sz="1000" dirty="0">
                <a:solidFill>
                  <a:srgbClr val="002060"/>
                </a:solidFill>
              </a:rPr>
              <a:t>Dans le sud-ouest du parc, la forêt est encore en contact direct avec la mer et ses </a:t>
            </a:r>
            <a:r>
              <a:rPr lang="fr-FR" sz="1000" dirty="0">
                <a:solidFill>
                  <a:srgbClr val="002060"/>
                </a:solidFill>
                <a:hlinkClick r:id="rId5" tooltip="Embrun marin"/>
              </a:rPr>
              <a:t>embruns</a:t>
            </a:r>
            <a:r>
              <a:rPr lang="fr-FR" sz="1000" dirty="0">
                <a:solidFill>
                  <a:srgbClr val="002060"/>
                </a:solidFill>
              </a:rPr>
              <a:t>. Ce type d'</a:t>
            </a:r>
            <a:r>
              <a:rPr lang="fr-FR" sz="1000" dirty="0">
                <a:solidFill>
                  <a:srgbClr val="002060"/>
                </a:solidFill>
                <a:hlinkClick r:id="rId6" tooltip="Écotone"/>
              </a:rPr>
              <a:t>écotone</a:t>
            </a:r>
            <a:r>
              <a:rPr lang="fr-FR" sz="1000" dirty="0">
                <a:solidFill>
                  <a:srgbClr val="002060"/>
                </a:solidFill>
              </a:rPr>
              <a:t> est devenu très rare en raison des routes littorales qui ont été créées presque partout dans le monde. Il offre un bon exemple d'</a:t>
            </a:r>
            <a:r>
              <a:rPr lang="fr-FR" sz="1000" dirty="0">
                <a:solidFill>
                  <a:srgbClr val="002060"/>
                </a:solidFill>
                <a:hlinkClick r:id="rId7" tooltip="Intégrité écopaysagère"/>
              </a:rPr>
              <a:t>intégrité </a:t>
            </a:r>
            <a:r>
              <a:rPr lang="fr-FR" sz="1000" dirty="0" err="1">
                <a:solidFill>
                  <a:srgbClr val="002060"/>
                </a:solidFill>
                <a:hlinkClick r:id="rId7" tooltip="Intégrité écopaysagère"/>
              </a:rPr>
              <a:t>écopaysagère</a:t>
            </a:r>
            <a:r>
              <a:rPr lang="fr-FR" sz="1000" dirty="0">
                <a:solidFill>
                  <a:srgbClr val="002060"/>
                </a:solidFill>
              </a:rPr>
              <a:t>.</a:t>
            </a:r>
          </a:p>
        </p:txBody>
      </p:sp>
      <p:sp>
        <p:nvSpPr>
          <p:cNvPr id="10" name="ZoneTexte 9"/>
          <p:cNvSpPr txBox="1"/>
          <p:nvPr/>
        </p:nvSpPr>
        <p:spPr>
          <a:xfrm>
            <a:off x="99152" y="1041362"/>
            <a:ext cx="11904643" cy="2708434"/>
          </a:xfrm>
          <a:prstGeom prst="rect">
            <a:avLst/>
          </a:prstGeom>
          <a:noFill/>
        </p:spPr>
        <p:txBody>
          <a:bodyPr wrap="square" rtlCol="0">
            <a:spAutoFit/>
          </a:bodyPr>
          <a:lstStyle/>
          <a:p>
            <a:pPr algn="just"/>
            <a:r>
              <a:rPr lang="fr-FR" dirty="0">
                <a:solidFill>
                  <a:srgbClr val="002060"/>
                </a:solidFill>
              </a:rPr>
              <a:t>Le braconnage dans le parc pose également problème</a:t>
            </a:r>
            <a:r>
              <a:rPr lang="fr-FR" baseline="30000" dirty="0">
                <a:solidFill>
                  <a:srgbClr val="002060"/>
                </a:solidFill>
                <a:hlinkClick r:id="rId8"/>
              </a:rPr>
              <a:t>6</a:t>
            </a:r>
            <a:r>
              <a:rPr lang="fr-FR" dirty="0">
                <a:solidFill>
                  <a:srgbClr val="002060"/>
                </a:solidFill>
              </a:rPr>
              <a:t> et les forces de l'ordre ainsi que les gardes des eaux et forêts ne sont actuellement pas assez équipés pour lutter contre les </a:t>
            </a:r>
            <a:r>
              <a:rPr lang="fr-FR" i="1" dirty="0">
                <a:solidFill>
                  <a:srgbClr val="002060"/>
                </a:solidFill>
              </a:rPr>
              <a:t>« voleurs d'arbres »</a:t>
            </a:r>
            <a:r>
              <a:rPr lang="fr-FR" baseline="30000" dirty="0" smtClean="0">
                <a:solidFill>
                  <a:srgbClr val="002060"/>
                </a:solidFill>
                <a:hlinkClick r:id="rId9"/>
              </a:rPr>
              <a:t>7</a:t>
            </a:r>
            <a:r>
              <a:rPr lang="fr-FR" baseline="30000" dirty="0" smtClean="0">
                <a:solidFill>
                  <a:srgbClr val="002060"/>
                </a:solidFill>
              </a:rPr>
              <a:t>,</a:t>
            </a:r>
            <a:r>
              <a:rPr lang="fr-FR" baseline="30000" dirty="0" smtClean="0">
                <a:solidFill>
                  <a:srgbClr val="002060"/>
                </a:solidFill>
                <a:hlinkClick r:id="rId10"/>
              </a:rPr>
              <a:t>8</a:t>
            </a:r>
            <a:r>
              <a:rPr lang="fr-FR" baseline="30000" dirty="0" smtClean="0">
                <a:solidFill>
                  <a:srgbClr val="002060"/>
                </a:solidFill>
              </a:rPr>
              <a:t> </a:t>
            </a:r>
            <a:r>
              <a:rPr lang="fr-FR" dirty="0" smtClean="0">
                <a:solidFill>
                  <a:srgbClr val="002060"/>
                </a:solidFill>
              </a:rPr>
              <a:t>travaillant </a:t>
            </a:r>
            <a:r>
              <a:rPr lang="fr-FR" dirty="0">
                <a:solidFill>
                  <a:srgbClr val="002060"/>
                </a:solidFill>
              </a:rPr>
              <a:t>pour le compte des réseaux mafieux de trafiquants de bois </a:t>
            </a:r>
            <a:r>
              <a:rPr lang="fr-FR" i="1" dirty="0">
                <a:solidFill>
                  <a:srgbClr val="002060"/>
                </a:solidFill>
              </a:rPr>
              <a:t>(</a:t>
            </a:r>
            <a:r>
              <a:rPr lang="fr-FR" i="1" dirty="0" err="1">
                <a:solidFill>
                  <a:srgbClr val="002060"/>
                </a:solidFill>
              </a:rPr>
              <a:t>Rosewood</a:t>
            </a:r>
            <a:r>
              <a:rPr lang="fr-FR" i="1" dirty="0">
                <a:solidFill>
                  <a:srgbClr val="002060"/>
                </a:solidFill>
              </a:rPr>
              <a:t> barons)</a:t>
            </a:r>
            <a:r>
              <a:rPr lang="fr-FR" baseline="30000" dirty="0">
                <a:solidFill>
                  <a:srgbClr val="002060"/>
                </a:solidFill>
                <a:hlinkClick r:id="rId11"/>
              </a:rPr>
              <a:t>9</a:t>
            </a:r>
            <a:r>
              <a:rPr lang="fr-FR" dirty="0">
                <a:solidFill>
                  <a:srgbClr val="002060"/>
                </a:solidFill>
              </a:rPr>
              <a:t>. Selon diverses sources jugées fiables par </a:t>
            </a:r>
            <a:r>
              <a:rPr lang="fr-FR" dirty="0" smtClean="0">
                <a:solidFill>
                  <a:srgbClr val="002060"/>
                </a:solidFill>
              </a:rPr>
              <a:t>le </a:t>
            </a:r>
            <a:r>
              <a:rPr lang="fr-FR" dirty="0" smtClean="0">
                <a:solidFill>
                  <a:srgbClr val="002060"/>
                </a:solidFill>
                <a:hlinkClick r:id="rId12" tooltip="Zoo de Zurich"/>
              </a:rPr>
              <a:t>zoo </a:t>
            </a:r>
            <a:r>
              <a:rPr lang="fr-FR" dirty="0">
                <a:solidFill>
                  <a:srgbClr val="002060"/>
                </a:solidFill>
                <a:hlinkClick r:id="rId12" tooltip="Zoo de Zurich"/>
              </a:rPr>
              <a:t>de Zurich</a:t>
            </a:r>
            <a:r>
              <a:rPr lang="fr-FR" dirty="0">
                <a:solidFill>
                  <a:srgbClr val="002060"/>
                </a:solidFill>
              </a:rPr>
              <a:t> et le </a:t>
            </a:r>
            <a:r>
              <a:rPr lang="fr-FR" i="1" dirty="0">
                <a:solidFill>
                  <a:srgbClr val="002060"/>
                </a:solidFill>
              </a:rPr>
              <a:t>« Cercle de Concertation des Partenaires Techniques et Financiers du Secteur Environnement »</a:t>
            </a:r>
            <a:r>
              <a:rPr lang="fr-FR" baseline="30000" dirty="0">
                <a:solidFill>
                  <a:srgbClr val="002060"/>
                </a:solidFill>
                <a:hlinkClick r:id="rId13"/>
              </a:rPr>
              <a:t>10</a:t>
            </a:r>
            <a:r>
              <a:rPr lang="fr-FR" dirty="0">
                <a:solidFill>
                  <a:srgbClr val="002060"/>
                </a:solidFill>
              </a:rPr>
              <a:t>, mi-2009, environ 4 000 personnes étaient en train d'illégalement piller les bois précieux de cette forêt, campant, chassant et vendant également de </a:t>
            </a:r>
            <a:r>
              <a:rPr lang="fr-FR" dirty="0" smtClean="0">
                <a:solidFill>
                  <a:srgbClr val="002060"/>
                </a:solidFill>
              </a:rPr>
              <a:t>la </a:t>
            </a:r>
            <a:r>
              <a:rPr lang="fr-FR" dirty="0" smtClean="0">
                <a:solidFill>
                  <a:srgbClr val="002060"/>
                </a:solidFill>
                <a:hlinkClick r:id="rId14" tooltip="Viande de brousse"/>
              </a:rPr>
              <a:t>viande </a:t>
            </a:r>
            <a:r>
              <a:rPr lang="fr-FR" dirty="0">
                <a:solidFill>
                  <a:srgbClr val="002060"/>
                </a:solidFill>
                <a:hlinkClick r:id="rId14" tooltip="Viande de brousse"/>
              </a:rPr>
              <a:t>de brousse</a:t>
            </a:r>
            <a:r>
              <a:rPr lang="fr-FR" dirty="0">
                <a:solidFill>
                  <a:srgbClr val="002060"/>
                </a:solidFill>
              </a:rPr>
              <a:t> (de lémuriens notamment) avec plusieurs centaines d'arbres de bois de rose ou d'essences précieuses coupées par jour. Les chefs des « voleurs de bois » sont armés et n'hésitent pas à intimider ou menacer la population et les gardes du parc. </a:t>
            </a:r>
            <a:r>
              <a:rPr lang="fr-FR" sz="1400" dirty="0">
                <a:solidFill>
                  <a:srgbClr val="002060"/>
                </a:solidFill>
              </a:rPr>
              <a:t>Dans le même temps, des représentants d'ambassades de plusieurs pays, ainsi que la </a:t>
            </a:r>
            <a:r>
              <a:rPr lang="fr-FR" sz="1400" dirty="0">
                <a:solidFill>
                  <a:srgbClr val="002060"/>
                </a:solidFill>
                <a:hlinkClick r:id="rId15" tooltip="Banque mondiale"/>
              </a:rPr>
              <a:t>Banque mondiale</a:t>
            </a:r>
            <a:r>
              <a:rPr lang="fr-FR" sz="1400" dirty="0">
                <a:solidFill>
                  <a:srgbClr val="002060"/>
                </a:solidFill>
              </a:rPr>
              <a:t> et la </a:t>
            </a:r>
            <a:r>
              <a:rPr lang="fr-FR" sz="1400" i="1" dirty="0">
                <a:solidFill>
                  <a:srgbClr val="002060"/>
                </a:solidFill>
              </a:rPr>
              <a:t>Banque de développement</a:t>
            </a:r>
            <a:r>
              <a:rPr lang="fr-FR" sz="1400" dirty="0">
                <a:solidFill>
                  <a:srgbClr val="002060"/>
                </a:solidFill>
              </a:rPr>
              <a:t> « </a:t>
            </a:r>
            <a:r>
              <a:rPr lang="fr-FR" sz="1400" i="1" dirty="0" err="1">
                <a:solidFill>
                  <a:srgbClr val="002060"/>
                </a:solidFill>
              </a:rPr>
              <a:t>KfW</a:t>
            </a:r>
            <a:r>
              <a:rPr lang="fr-FR" sz="1400" dirty="0">
                <a:solidFill>
                  <a:srgbClr val="002060"/>
                </a:solidFill>
              </a:rPr>
              <a:t> » collaborent pour aider le </a:t>
            </a:r>
            <a:r>
              <a:rPr lang="fr-FR" sz="1400" i="1" dirty="0">
                <a:solidFill>
                  <a:srgbClr val="002060"/>
                </a:solidFill>
              </a:rPr>
              <a:t>gouvernement intérimaire</a:t>
            </a:r>
            <a:r>
              <a:rPr lang="fr-FR" sz="1400" dirty="0">
                <a:solidFill>
                  <a:srgbClr val="002060"/>
                </a:solidFill>
              </a:rPr>
              <a:t> malgache à venir à bout de cette crise qui semble être la plus grave que le parc ait traversé</a:t>
            </a:r>
            <a:r>
              <a:rPr lang="fr-FR" sz="1400" dirty="0" smtClean="0">
                <a:solidFill>
                  <a:srgbClr val="002060"/>
                </a:solidFill>
              </a:rPr>
              <a:t>.</a:t>
            </a:r>
            <a:endParaRPr lang="fr-FR" sz="1200" dirty="0" smtClean="0">
              <a:solidFill>
                <a:srgbClr val="002060"/>
              </a:solidFill>
            </a:endParaRPr>
          </a:p>
          <a:p>
            <a:pPr algn="just"/>
            <a:r>
              <a:rPr lang="fr-FR" sz="1200" dirty="0">
                <a:solidFill>
                  <a:srgbClr val="002060"/>
                </a:solidFill>
              </a:rPr>
              <a:t>Source : Parc national de </a:t>
            </a:r>
            <a:r>
              <a:rPr lang="fr-FR" sz="1200" dirty="0" err="1">
                <a:solidFill>
                  <a:srgbClr val="002060"/>
                </a:solidFill>
              </a:rPr>
              <a:t>Masoala</a:t>
            </a:r>
            <a:r>
              <a:rPr lang="fr-FR" sz="1200" dirty="0">
                <a:solidFill>
                  <a:srgbClr val="002060"/>
                </a:solidFill>
              </a:rPr>
              <a:t>, </a:t>
            </a:r>
            <a:r>
              <a:rPr lang="fr-FR" sz="1200" dirty="0">
                <a:solidFill>
                  <a:srgbClr val="002060"/>
                </a:solidFill>
                <a:hlinkClick r:id="rId16"/>
              </a:rPr>
              <a:t>http://fr.wikipedia.org/wiki/Parc_national_de_Masoala</a:t>
            </a:r>
            <a:r>
              <a:rPr lang="fr-FR" sz="1200" dirty="0">
                <a:solidFill>
                  <a:srgbClr val="002060"/>
                </a:solidFill>
              </a:rPr>
              <a:t> </a:t>
            </a:r>
          </a:p>
        </p:txBody>
      </p:sp>
      <p:sp>
        <p:nvSpPr>
          <p:cNvPr id="11" name="ZoneTexte 10"/>
          <p:cNvSpPr txBox="1"/>
          <p:nvPr/>
        </p:nvSpPr>
        <p:spPr>
          <a:xfrm>
            <a:off x="5924779" y="3644271"/>
            <a:ext cx="2629358" cy="1600438"/>
          </a:xfrm>
          <a:prstGeom prst="rect">
            <a:avLst/>
          </a:prstGeom>
          <a:noFill/>
        </p:spPr>
        <p:txBody>
          <a:bodyPr wrap="square" rtlCol="0">
            <a:spAutoFit/>
          </a:bodyPr>
          <a:lstStyle/>
          <a:p>
            <a:pPr algn="just"/>
            <a:r>
              <a:rPr lang="fr-FR" sz="1400" dirty="0">
                <a:solidFill>
                  <a:srgbClr val="002060"/>
                </a:solidFill>
              </a:rPr>
              <a:t>D</a:t>
            </a:r>
            <a:r>
              <a:rPr lang="fr-FR" sz="1400" dirty="0" smtClean="0">
                <a:solidFill>
                  <a:srgbClr val="002060"/>
                </a:solidFill>
              </a:rPr>
              <a:t>u </a:t>
            </a:r>
            <a:r>
              <a:rPr lang="fr-FR" sz="1400" dirty="0">
                <a:solidFill>
                  <a:srgbClr val="002060"/>
                </a:solidFill>
              </a:rPr>
              <a:t>point de vue de la population locale, le parc est source de problèmes, notamment parce qu'il implique la perte des terres de subsistance pour l'agriculture (Keller 2008, 2009) ou à cause des pressions de trafiquants</a:t>
            </a:r>
            <a:r>
              <a:rPr lang="fr-FR" sz="1400" baseline="30000" dirty="0">
                <a:solidFill>
                  <a:srgbClr val="002060"/>
                </a:solidFill>
                <a:hlinkClick r:id="rId17"/>
              </a:rPr>
              <a:t>14</a:t>
            </a:r>
            <a:r>
              <a:rPr lang="fr-FR" sz="1400" dirty="0">
                <a:solidFill>
                  <a:srgbClr val="002060"/>
                </a:solidFill>
              </a:rPr>
              <a:t>. </a:t>
            </a:r>
          </a:p>
        </p:txBody>
      </p:sp>
      <p:sp>
        <p:nvSpPr>
          <p:cNvPr id="12" name="ZoneTexte 11"/>
          <p:cNvSpPr txBox="1"/>
          <p:nvPr/>
        </p:nvSpPr>
        <p:spPr>
          <a:xfrm>
            <a:off x="5907795" y="5139183"/>
            <a:ext cx="3470312" cy="1600438"/>
          </a:xfrm>
          <a:prstGeom prst="rect">
            <a:avLst/>
          </a:prstGeom>
          <a:noFill/>
        </p:spPr>
        <p:txBody>
          <a:bodyPr wrap="square" rtlCol="0">
            <a:spAutoFit/>
          </a:bodyPr>
          <a:lstStyle/>
          <a:p>
            <a:pPr algn="just"/>
            <a:r>
              <a:rPr lang="fr-FR" sz="1400" dirty="0">
                <a:solidFill>
                  <a:srgbClr val="002060"/>
                </a:solidFill>
              </a:rPr>
              <a:t>Les études faites dans le cadre du projet </a:t>
            </a:r>
            <a:r>
              <a:rPr lang="fr-FR" sz="1400" dirty="0">
                <a:solidFill>
                  <a:srgbClr val="002060"/>
                </a:solidFill>
                <a:hlinkClick r:id="rId18" tooltip="CITES"/>
              </a:rPr>
              <a:t>CITES</a:t>
            </a:r>
            <a:r>
              <a:rPr lang="fr-FR" sz="1400" dirty="0">
                <a:solidFill>
                  <a:srgbClr val="002060"/>
                </a:solidFill>
              </a:rPr>
              <a:t> “Étude du commerce important” ont montré - au vu du niveau des exportations de certaines espèces malgaches - que </a:t>
            </a:r>
            <a:r>
              <a:rPr lang="fr-FR" sz="1400" i="1" dirty="0">
                <a:solidFill>
                  <a:srgbClr val="002060"/>
                </a:solidFill>
              </a:rPr>
              <a:t>« trop souvent les exportations ont été autorisées sans connaissance des impacts éventuels sur la conservation »</a:t>
            </a:r>
            <a:r>
              <a:rPr lang="fr-FR" sz="1400" baseline="30000" dirty="0">
                <a:solidFill>
                  <a:srgbClr val="002060"/>
                </a:solidFill>
                <a:hlinkClick r:id="rId17"/>
              </a:rPr>
              <a:t>14</a:t>
            </a:r>
            <a:r>
              <a:rPr lang="fr-FR" sz="1400" dirty="0" smtClean="0">
                <a:solidFill>
                  <a:srgbClr val="002060"/>
                </a:solidFill>
              </a:rPr>
              <a:t>.</a:t>
            </a:r>
            <a:endParaRPr lang="fr-FR" sz="1400" dirty="0">
              <a:solidFill>
                <a:srgbClr val="002060"/>
              </a:solidFill>
            </a:endParaRPr>
          </a:p>
        </p:txBody>
      </p:sp>
      <p:sp>
        <p:nvSpPr>
          <p:cNvPr id="13" name="ZoneTexte 12"/>
          <p:cNvSpPr txBox="1"/>
          <p:nvPr/>
        </p:nvSpPr>
        <p:spPr>
          <a:xfrm>
            <a:off x="3216925" y="5728771"/>
            <a:ext cx="2707854" cy="646331"/>
          </a:xfrm>
          <a:prstGeom prst="rect">
            <a:avLst/>
          </a:prstGeom>
          <a:noFill/>
        </p:spPr>
        <p:txBody>
          <a:bodyPr wrap="square" rtlCol="0">
            <a:spAutoFit/>
          </a:bodyPr>
          <a:lstStyle/>
          <a:p>
            <a:pPr algn="ctr"/>
            <a:r>
              <a:rPr lang="fr-FR" sz="1200" dirty="0" smtClean="0">
                <a:solidFill>
                  <a:srgbClr val="002060"/>
                </a:solidFill>
              </a:rPr>
              <a:t>Les apparences du paradis. </a:t>
            </a:r>
            <a:r>
              <a:rPr lang="fr-FR" sz="1200" dirty="0">
                <a:solidFill>
                  <a:srgbClr val="002060"/>
                </a:solidFill>
              </a:rPr>
              <a:t>Source : </a:t>
            </a:r>
            <a:r>
              <a:rPr lang="fr-FR" sz="1200" dirty="0">
                <a:solidFill>
                  <a:srgbClr val="002060"/>
                </a:solidFill>
                <a:hlinkClick r:id="rId19"/>
              </a:rPr>
              <a:t>http://</a:t>
            </a:r>
            <a:r>
              <a:rPr lang="fr-FR" sz="1200" dirty="0" smtClean="0">
                <a:solidFill>
                  <a:srgbClr val="002060"/>
                </a:solidFill>
                <a:hlinkClick r:id="rId19"/>
              </a:rPr>
              <a:t>www.panoramio.com/photo/715622</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347290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90526" y="2475805"/>
            <a:ext cx="2722084" cy="1884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88135" y="172123"/>
            <a:ext cx="481021" cy="269203"/>
          </a:xfrm>
        </p:spPr>
        <p:txBody>
          <a:bodyPr/>
          <a:lstStyle/>
          <a:p>
            <a:fld id="{814B13E8-1059-4FEE-952E-0153852B3488}" type="slidenum">
              <a:rPr lang="fr-FR" smtClean="0"/>
              <a:t>3</a:t>
            </a:fld>
            <a:endParaRPr lang="fr-FR" dirty="0"/>
          </a:p>
        </p:txBody>
      </p:sp>
      <p:sp>
        <p:nvSpPr>
          <p:cNvPr id="4" name="ZoneTexte 3"/>
          <p:cNvSpPr txBox="1"/>
          <p:nvPr/>
        </p:nvSpPr>
        <p:spPr>
          <a:xfrm>
            <a:off x="910068" y="356789"/>
            <a:ext cx="1387559" cy="369332"/>
          </a:xfrm>
          <a:prstGeom prst="rect">
            <a:avLst/>
          </a:prstGeom>
          <a:noFill/>
        </p:spPr>
        <p:txBody>
          <a:bodyPr wrap="none" rtlCol="0">
            <a:spAutoFit/>
          </a:bodyPr>
          <a:lstStyle/>
          <a:p>
            <a:r>
              <a:rPr lang="fr-FR" b="1" dirty="0" smtClean="0">
                <a:solidFill>
                  <a:srgbClr val="002060"/>
                </a:solidFill>
              </a:rPr>
              <a:t>0. Sommaire</a:t>
            </a:r>
            <a:endParaRPr lang="fr-FR" b="1" dirty="0">
              <a:solidFill>
                <a:srgbClr val="002060"/>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10" name="ZoneTexte 9"/>
          <p:cNvSpPr txBox="1"/>
          <p:nvPr/>
        </p:nvSpPr>
        <p:spPr>
          <a:xfrm>
            <a:off x="158985" y="756907"/>
            <a:ext cx="8423313" cy="5262979"/>
          </a:xfrm>
          <a:prstGeom prst="rect">
            <a:avLst/>
          </a:prstGeom>
          <a:noFill/>
        </p:spPr>
        <p:txBody>
          <a:bodyPr wrap="square" rtlCol="0">
            <a:spAutoFit/>
          </a:bodyPr>
          <a:lstStyle/>
          <a:p>
            <a:r>
              <a:rPr lang="fr-FR" sz="1400" dirty="0" smtClean="0">
                <a:solidFill>
                  <a:srgbClr val="002060"/>
                </a:solidFill>
              </a:rPr>
              <a:t>10</a:t>
            </a:r>
            <a:r>
              <a:rPr lang="fr-FR" sz="1400" dirty="0">
                <a:solidFill>
                  <a:srgbClr val="002060"/>
                </a:solidFill>
              </a:rPr>
              <a:t>. Comment finissent les arbres « bois de rose » ?</a:t>
            </a:r>
          </a:p>
          <a:p>
            <a:r>
              <a:rPr lang="fr-FR" sz="1400" dirty="0">
                <a:solidFill>
                  <a:srgbClr val="002060"/>
                </a:solidFill>
              </a:rPr>
              <a:t>11. Sauver les espèces de bois de rose de Madagascar</a:t>
            </a:r>
          </a:p>
          <a:p>
            <a:r>
              <a:rPr lang="fr-FR" sz="1400" dirty="0">
                <a:solidFill>
                  <a:srgbClr val="002060"/>
                </a:solidFill>
              </a:rPr>
              <a:t>11.1. Reproduire les Dalbergia malgaches en danger</a:t>
            </a:r>
          </a:p>
          <a:p>
            <a:r>
              <a:rPr lang="fr-FR" sz="1400" dirty="0">
                <a:solidFill>
                  <a:srgbClr val="002060"/>
                </a:solidFill>
              </a:rPr>
              <a:t>11.2. Lancer des projet de reforestation</a:t>
            </a:r>
          </a:p>
          <a:p>
            <a:r>
              <a:rPr lang="fr-FR" sz="1400" dirty="0">
                <a:solidFill>
                  <a:srgbClr val="002060"/>
                </a:solidFill>
              </a:rPr>
              <a:t>Quelques « bémols » devant inciter à la prudence avant le lancement de tout projet à Madagascar</a:t>
            </a:r>
          </a:p>
          <a:p>
            <a:r>
              <a:rPr lang="fr-FR" sz="1400" dirty="0">
                <a:solidFill>
                  <a:srgbClr val="002060"/>
                </a:solidFill>
              </a:rPr>
              <a:t>11.2bis) Exemple des « Galères » vécues par l’ONG ADEFA et exposées dans ses bulletins</a:t>
            </a:r>
          </a:p>
          <a:p>
            <a:r>
              <a:rPr lang="fr-FR" sz="1400" dirty="0">
                <a:solidFill>
                  <a:srgbClr val="002060"/>
                </a:solidFill>
              </a:rPr>
              <a:t>11.3. Autres pistes et idées</a:t>
            </a:r>
          </a:p>
          <a:p>
            <a:r>
              <a:rPr lang="fr-FR" sz="1400" dirty="0">
                <a:solidFill>
                  <a:srgbClr val="002060"/>
                </a:solidFill>
              </a:rPr>
              <a:t>11.4. Pistes judiciaires, répressives et défensives</a:t>
            </a:r>
          </a:p>
          <a:p>
            <a:r>
              <a:rPr lang="fr-FR" sz="1400" dirty="0">
                <a:solidFill>
                  <a:srgbClr val="002060"/>
                </a:solidFill>
              </a:rPr>
              <a:t>11.5. Pistes de mesures incitatives et </a:t>
            </a:r>
            <a:r>
              <a:rPr lang="fr-FR" sz="1400" dirty="0" smtClean="0">
                <a:solidFill>
                  <a:srgbClr val="002060"/>
                </a:solidFill>
              </a:rPr>
              <a:t>conservatoires</a:t>
            </a:r>
          </a:p>
          <a:p>
            <a:r>
              <a:rPr lang="fr-FR" sz="1400" dirty="0">
                <a:solidFill>
                  <a:srgbClr val="002060"/>
                </a:solidFill>
              </a:rPr>
              <a:t>11.6. Soutenir les actions militantes en Europe</a:t>
            </a:r>
          </a:p>
          <a:p>
            <a:r>
              <a:rPr lang="fr-FR" sz="1400" dirty="0">
                <a:solidFill>
                  <a:srgbClr val="002060"/>
                </a:solidFill>
              </a:rPr>
              <a:t>11.7. Soutenir les ONG environnementales luttant contre le trafic des bois illégaux et pour l’environnement</a:t>
            </a:r>
          </a:p>
          <a:p>
            <a:r>
              <a:rPr lang="fr-FR" sz="1400" dirty="0">
                <a:solidFill>
                  <a:srgbClr val="002060"/>
                </a:solidFill>
              </a:rPr>
              <a:t>A1. Annexe : Aire de répartition de quelques espèces de Dalbergia à Madagascar</a:t>
            </a:r>
          </a:p>
          <a:p>
            <a:r>
              <a:rPr lang="fr-FR" sz="1400" dirty="0">
                <a:solidFill>
                  <a:srgbClr val="002060"/>
                </a:solidFill>
              </a:rPr>
              <a:t>A2. Annexe : Liste des espèces du genre Dalbergia des forêts humides sempervirentes de Madagascar</a:t>
            </a:r>
          </a:p>
          <a:p>
            <a:r>
              <a:rPr lang="fr-FR" sz="1400" dirty="0">
                <a:solidFill>
                  <a:srgbClr val="002060"/>
                </a:solidFill>
              </a:rPr>
              <a:t>A3. Annexe : Noms des personnes impliquées à Madagascar </a:t>
            </a:r>
          </a:p>
          <a:p>
            <a:r>
              <a:rPr lang="fr-FR" sz="1400" dirty="0">
                <a:solidFill>
                  <a:srgbClr val="002060"/>
                </a:solidFill>
              </a:rPr>
              <a:t>A4. Annexe : Les responsables politiques qui ont modifié la réglementation forestière en faveur du trafic </a:t>
            </a:r>
          </a:p>
          <a:p>
            <a:r>
              <a:rPr lang="fr-FR" sz="1400" dirty="0">
                <a:solidFill>
                  <a:srgbClr val="002060"/>
                </a:solidFill>
              </a:rPr>
              <a:t>A5. Annexe : Les acheteurs de bois précieux malgache à </a:t>
            </a:r>
            <a:r>
              <a:rPr lang="fr-FR" sz="1400" dirty="0" err="1">
                <a:solidFill>
                  <a:srgbClr val="002060"/>
                </a:solidFill>
              </a:rPr>
              <a:t>Vohémar</a:t>
            </a:r>
            <a:r>
              <a:rPr lang="fr-FR" sz="1400" dirty="0">
                <a:solidFill>
                  <a:srgbClr val="002060"/>
                </a:solidFill>
              </a:rPr>
              <a:t> en </a:t>
            </a:r>
            <a:r>
              <a:rPr lang="fr-FR" sz="1400" dirty="0" smtClean="0">
                <a:solidFill>
                  <a:srgbClr val="002060"/>
                </a:solidFill>
              </a:rPr>
              <a:t>2009</a:t>
            </a:r>
          </a:p>
          <a:p>
            <a:r>
              <a:rPr lang="fr-FR" sz="1400" dirty="0" smtClean="0">
                <a:solidFill>
                  <a:srgbClr val="002060"/>
                </a:solidFill>
              </a:rPr>
              <a:t>A5bis. Annexe : Les banques</a:t>
            </a:r>
          </a:p>
          <a:p>
            <a:r>
              <a:rPr lang="fr-FR" sz="1400" dirty="0" smtClean="0">
                <a:solidFill>
                  <a:srgbClr val="002060"/>
                </a:solidFill>
              </a:rPr>
              <a:t>A5ter. Annexe : Les compagnies maritimes.</a:t>
            </a:r>
          </a:p>
          <a:p>
            <a:r>
              <a:rPr lang="fr-FR" sz="1400" dirty="0" smtClean="0">
                <a:solidFill>
                  <a:srgbClr val="002060"/>
                </a:solidFill>
              </a:rPr>
              <a:t>A5quater. Annexe : Les exportateurs.</a:t>
            </a:r>
            <a:endParaRPr lang="fr-FR" sz="1400" dirty="0">
              <a:solidFill>
                <a:srgbClr val="002060"/>
              </a:solidFill>
            </a:endParaRPr>
          </a:p>
          <a:p>
            <a:r>
              <a:rPr lang="fr-FR" sz="1400" dirty="0" smtClean="0">
                <a:solidFill>
                  <a:srgbClr val="002060"/>
                </a:solidFill>
              </a:rPr>
              <a:t>A5quinter. Annexe : Les lois et dispositifs juridiques.</a:t>
            </a:r>
            <a:endParaRPr lang="fr-FR" sz="1400" dirty="0">
              <a:solidFill>
                <a:srgbClr val="002060"/>
              </a:solidFill>
            </a:endParaRPr>
          </a:p>
          <a:p>
            <a:r>
              <a:rPr lang="fr-FR" sz="1400" dirty="0" smtClean="0">
                <a:solidFill>
                  <a:srgbClr val="002060"/>
                </a:solidFill>
              </a:rPr>
              <a:t>A6</a:t>
            </a:r>
            <a:r>
              <a:rPr lang="fr-FR" sz="1400" dirty="0">
                <a:solidFill>
                  <a:srgbClr val="002060"/>
                </a:solidFill>
              </a:rPr>
              <a:t>. Annexe : Conflits locaux </a:t>
            </a:r>
          </a:p>
          <a:p>
            <a:r>
              <a:rPr lang="fr-FR" sz="1400" dirty="0">
                <a:solidFill>
                  <a:srgbClr val="002060"/>
                </a:solidFill>
              </a:rPr>
              <a:t>A7. Annexe : </a:t>
            </a:r>
            <a:r>
              <a:rPr lang="fr-FR" sz="1400" dirty="0" smtClean="0">
                <a:solidFill>
                  <a:srgbClr val="002060"/>
                </a:solidFill>
              </a:rPr>
              <a:t>Bibliographie</a:t>
            </a:r>
          </a:p>
          <a:p>
            <a:r>
              <a:rPr lang="fr-FR" sz="1400" dirty="0" smtClean="0">
                <a:solidFill>
                  <a:srgbClr val="002060"/>
                </a:solidFill>
              </a:rPr>
              <a:t>A8. Annexe : Menaces sur le bois d’ébène</a:t>
            </a:r>
          </a:p>
          <a:p>
            <a:r>
              <a:rPr lang="fr-FR" sz="1400" dirty="0" smtClean="0">
                <a:solidFill>
                  <a:srgbClr val="002060"/>
                </a:solidFill>
              </a:rPr>
              <a:t>A9. Annexe : Les « papiers officiels ».</a:t>
            </a:r>
            <a:endParaRPr lang="fr-FR" sz="1400" dirty="0">
              <a:solidFill>
                <a:srgbClr val="002060"/>
              </a:solidFill>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830" y="172124"/>
            <a:ext cx="2762250" cy="1657350"/>
          </a:xfrm>
          <a:prstGeom prst="rect">
            <a:avLst/>
          </a:prstGeom>
        </p:spPr>
      </p:pic>
      <p:sp>
        <p:nvSpPr>
          <p:cNvPr id="12" name="ZoneTexte 11"/>
          <p:cNvSpPr txBox="1"/>
          <p:nvPr/>
        </p:nvSpPr>
        <p:spPr>
          <a:xfrm>
            <a:off x="8802476" y="1829474"/>
            <a:ext cx="3238959" cy="646331"/>
          </a:xfrm>
          <a:prstGeom prst="rect">
            <a:avLst/>
          </a:prstGeom>
          <a:noFill/>
        </p:spPr>
        <p:txBody>
          <a:bodyPr wrap="square" rtlCol="0">
            <a:spAutoFit/>
          </a:bodyPr>
          <a:lstStyle/>
          <a:p>
            <a:pPr algn="ctr"/>
            <a:r>
              <a:rPr lang="fr-FR" sz="1200" dirty="0">
                <a:solidFill>
                  <a:srgbClr val="002060"/>
                </a:solidFill>
              </a:rPr>
              <a:t>Bois de rose dans le port de Tamatave (2009). Source : </a:t>
            </a:r>
            <a:r>
              <a:rPr lang="fr-FR" sz="1200" dirty="0">
                <a:solidFill>
                  <a:srgbClr val="002060"/>
                </a:solidFill>
                <a:hlinkClick r:id="rId3"/>
              </a:rPr>
              <a:t>https://mcmparis.wordpress.com/bois-de-rose-les-noms-des-millionaires</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sp>
        <p:nvSpPr>
          <p:cNvPr id="13" name="ZoneTexte 12"/>
          <p:cNvSpPr txBox="1"/>
          <p:nvPr/>
        </p:nvSpPr>
        <p:spPr>
          <a:xfrm>
            <a:off x="7957480" y="5911248"/>
            <a:ext cx="4164833" cy="830997"/>
          </a:xfrm>
          <a:prstGeom prst="rect">
            <a:avLst/>
          </a:prstGeom>
          <a:noFill/>
        </p:spPr>
        <p:txBody>
          <a:bodyPr wrap="square" rtlCol="0">
            <a:spAutoFit/>
          </a:bodyPr>
          <a:lstStyle/>
          <a:p>
            <a:pPr algn="ctr"/>
            <a:r>
              <a:rPr lang="fr-FR" sz="1200" dirty="0">
                <a:solidFill>
                  <a:srgbClr val="002060"/>
                </a:solidFill>
              </a:rPr>
              <a:t>Image satellite de containers de bois de rose, prêtée par les Missouri </a:t>
            </a:r>
            <a:r>
              <a:rPr lang="fr-FR" sz="1200" dirty="0" err="1">
                <a:solidFill>
                  <a:srgbClr val="002060"/>
                </a:solidFill>
              </a:rPr>
              <a:t>Botanical</a:t>
            </a:r>
            <a:r>
              <a:rPr lang="fr-FR" sz="1200" dirty="0">
                <a:solidFill>
                  <a:srgbClr val="002060"/>
                </a:solidFill>
              </a:rPr>
              <a:t> Gardens. Source : L’enquête sur le trafic de bois de rose, lundi 23 août 2010,  </a:t>
            </a:r>
            <a:r>
              <a:rPr lang="fr-FR" sz="1200" dirty="0">
                <a:solidFill>
                  <a:srgbClr val="002060"/>
                </a:solidFill>
                <a:hlinkClick r:id="rId4"/>
              </a:rPr>
              <a:t>http://</a:t>
            </a:r>
            <a:r>
              <a:rPr lang="fr-FR" sz="1200" dirty="0" smtClean="0">
                <a:solidFill>
                  <a:srgbClr val="002060"/>
                </a:solidFill>
                <a:hlinkClick r:id="rId4"/>
              </a:rPr>
              <a:t>www.madagascar-tribune.com/L-enquete-sur-le-trafic-de-bois-de,14582.html</a:t>
            </a:r>
            <a:r>
              <a:rPr lang="fr-FR" sz="1200" dirty="0" smtClean="0">
                <a:solidFill>
                  <a:srgbClr val="002060"/>
                </a:solidFill>
              </a:rPr>
              <a:t> </a:t>
            </a:r>
            <a:endParaRPr lang="fr-FR" sz="1200" dirty="0">
              <a:solidFill>
                <a:srgbClr val="002060"/>
              </a:solidFill>
            </a:endParaRP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4314" y="2506591"/>
            <a:ext cx="3191164" cy="3404657"/>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850" y="4476664"/>
            <a:ext cx="2819400" cy="1619250"/>
          </a:xfrm>
          <a:prstGeom prst="rect">
            <a:avLst/>
          </a:prstGeom>
        </p:spPr>
      </p:pic>
      <p:sp>
        <p:nvSpPr>
          <p:cNvPr id="7" name="ZoneTexte 6"/>
          <p:cNvSpPr txBox="1"/>
          <p:nvPr/>
        </p:nvSpPr>
        <p:spPr>
          <a:xfrm>
            <a:off x="0" y="6095915"/>
            <a:ext cx="8006137" cy="646331"/>
          </a:xfrm>
          <a:prstGeom prst="rect">
            <a:avLst/>
          </a:prstGeom>
          <a:noFill/>
        </p:spPr>
        <p:txBody>
          <a:bodyPr wrap="square" rtlCol="0">
            <a:spAutoFit/>
          </a:bodyPr>
          <a:lstStyle/>
          <a:p>
            <a:pPr algn="r"/>
            <a:r>
              <a:rPr lang="fr-FR" sz="1200" dirty="0" smtClean="0">
                <a:solidFill>
                  <a:srgbClr val="002060"/>
                </a:solidFill>
                <a:latin typeface="Calibri" panose="020F0502020204030204" pitchFamily="34" charset="0"/>
              </a:rPr>
              <a:t>↗ </a:t>
            </a:r>
            <a:r>
              <a:rPr lang="fr-FR" sz="1200" dirty="0" smtClean="0">
                <a:solidFill>
                  <a:srgbClr val="002060"/>
                </a:solidFill>
              </a:rPr>
              <a:t>Tournée américaine « </a:t>
            </a:r>
            <a:r>
              <a:rPr lang="fr-FR" sz="1200" b="1" i="1" dirty="0" smtClean="0">
                <a:solidFill>
                  <a:srgbClr val="002060"/>
                </a:solidFill>
              </a:rPr>
              <a:t>Réveille-toi Madagascar</a:t>
            </a:r>
            <a:r>
              <a:rPr lang="fr-FR" sz="1200" dirty="0" smtClean="0">
                <a:solidFill>
                  <a:srgbClr val="002060"/>
                </a:solidFill>
              </a:rPr>
              <a:t> » en 2014 avec les musiciens et chanteurs malgaches Eusèbe </a:t>
            </a:r>
            <a:r>
              <a:rPr lang="fr-FR" sz="1200" dirty="0" err="1" smtClean="0">
                <a:solidFill>
                  <a:srgbClr val="002060"/>
                </a:solidFill>
              </a:rPr>
              <a:t>Jaojoby</a:t>
            </a:r>
            <a:r>
              <a:rPr lang="fr-FR" sz="1200" dirty="0" smtClean="0">
                <a:solidFill>
                  <a:srgbClr val="002060"/>
                </a:solidFill>
              </a:rPr>
              <a:t>, </a:t>
            </a:r>
            <a:r>
              <a:rPr lang="fr-FR" sz="1200" dirty="0" err="1" smtClean="0">
                <a:solidFill>
                  <a:srgbClr val="002060"/>
                </a:solidFill>
              </a:rPr>
              <a:t>Razia</a:t>
            </a:r>
            <a:r>
              <a:rPr lang="fr-FR" sz="1200" dirty="0" smtClean="0">
                <a:solidFill>
                  <a:srgbClr val="002060"/>
                </a:solidFill>
              </a:rPr>
              <a:t> Saïd, Charles </a:t>
            </a:r>
            <a:r>
              <a:rPr lang="fr-FR" sz="1200" dirty="0" err="1" smtClean="0">
                <a:solidFill>
                  <a:srgbClr val="002060"/>
                </a:solidFill>
              </a:rPr>
              <a:t>Kely</a:t>
            </a:r>
            <a:r>
              <a:rPr lang="fr-FR" sz="1200" dirty="0" smtClean="0">
                <a:solidFill>
                  <a:srgbClr val="002060"/>
                </a:solidFill>
              </a:rPr>
              <a:t>, Rajery, le groupe malgache </a:t>
            </a:r>
            <a:r>
              <a:rPr lang="fr-FR" sz="1200" dirty="0" err="1" smtClean="0">
                <a:solidFill>
                  <a:srgbClr val="002060"/>
                </a:solidFill>
              </a:rPr>
              <a:t>Saramba</a:t>
            </a:r>
            <a:r>
              <a:rPr lang="fr-FR" sz="1200" dirty="0" smtClean="0">
                <a:solidFill>
                  <a:srgbClr val="002060"/>
                </a:solidFill>
              </a:rPr>
              <a:t> … pour alerter sur la déforestation de Madagascar. Source : </a:t>
            </a:r>
            <a:r>
              <a:rPr lang="fr-FR" sz="1200" dirty="0">
                <a:solidFill>
                  <a:srgbClr val="002060"/>
                </a:solidFill>
                <a:hlinkClick r:id="rId7"/>
              </a:rPr>
              <a:t>http://</a:t>
            </a:r>
            <a:r>
              <a:rPr lang="fr-FR" sz="1200" dirty="0" smtClean="0">
                <a:solidFill>
                  <a:srgbClr val="002060"/>
                </a:solidFill>
                <a:hlinkClick r:id="rId7"/>
              </a:rPr>
              <a:t>do415.com/events/2014/7/19/wake-up-madagascar-2-feat-jaojoby-rajery-razia-saramba-charles-kely</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3435318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861588" y="6494931"/>
            <a:ext cx="3008523" cy="276608"/>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91441" y="172123"/>
            <a:ext cx="612354" cy="276608"/>
          </a:xfrm>
        </p:spPr>
        <p:txBody>
          <a:bodyPr/>
          <a:lstStyle/>
          <a:p>
            <a:fld id="{814B13E8-1059-4FEE-952E-0153852B3488}" type="slidenum">
              <a:rPr lang="fr-FR" smtClean="0"/>
              <a:t>30</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99152" y="627413"/>
            <a:ext cx="7293166" cy="923330"/>
          </a:xfrm>
          <a:prstGeom prst="rect">
            <a:avLst/>
          </a:prstGeom>
          <a:noFill/>
        </p:spPr>
        <p:txBody>
          <a:bodyPr wrap="square" rtlCol="0">
            <a:spAutoFit/>
          </a:bodyPr>
          <a:lstStyle/>
          <a:p>
            <a:r>
              <a:rPr lang="fr-FR" b="1" dirty="0">
                <a:solidFill>
                  <a:srgbClr val="002060"/>
                </a:solidFill>
              </a:rPr>
              <a:t>6. Les parcs nationaux concernés </a:t>
            </a:r>
            <a:r>
              <a:rPr lang="fr-FR" b="1" dirty="0" smtClean="0">
                <a:solidFill>
                  <a:srgbClr val="002060"/>
                </a:solidFill>
              </a:rPr>
              <a:t> (suite)       </a:t>
            </a:r>
          </a:p>
          <a:p>
            <a:endParaRPr lang="fr-FR" b="1" dirty="0">
              <a:solidFill>
                <a:srgbClr val="002060"/>
              </a:solidFill>
            </a:endParaRPr>
          </a:p>
          <a:p>
            <a:r>
              <a:rPr lang="fr-FR" b="1" dirty="0" smtClean="0">
                <a:solidFill>
                  <a:srgbClr val="002060"/>
                </a:solidFill>
              </a:rPr>
              <a:t>6.3) </a:t>
            </a:r>
            <a:r>
              <a:rPr lang="fr-FR" b="1" dirty="0" err="1" smtClean="0">
                <a:solidFill>
                  <a:srgbClr val="002060"/>
                </a:solidFill>
              </a:rPr>
              <a:t>Makira</a:t>
            </a:r>
            <a:r>
              <a:rPr lang="fr-FR" b="1" dirty="0" smtClean="0">
                <a:solidFill>
                  <a:srgbClr val="002060"/>
                </a:solidFill>
              </a:rPr>
              <a:t> (</a:t>
            </a:r>
            <a:r>
              <a:rPr lang="fr-FR" b="1" dirty="0">
                <a:solidFill>
                  <a:srgbClr val="002060"/>
                </a:solidFill>
              </a:rPr>
              <a:t>suite</a:t>
            </a:r>
            <a:r>
              <a:rPr lang="fr-FR" b="1" dirty="0" smtClean="0">
                <a:solidFill>
                  <a:srgbClr val="002060"/>
                </a:solidFill>
              </a:rPr>
              <a:t>)</a:t>
            </a:r>
            <a:endParaRPr lang="fr-FR" b="1" dirty="0">
              <a:solidFill>
                <a:srgbClr val="002060"/>
              </a:solidFill>
            </a:endParaRPr>
          </a:p>
        </p:txBody>
      </p:sp>
      <p:sp>
        <p:nvSpPr>
          <p:cNvPr id="9" name="ZoneTexte 8"/>
          <p:cNvSpPr txBox="1"/>
          <p:nvPr/>
        </p:nvSpPr>
        <p:spPr>
          <a:xfrm>
            <a:off x="773260" y="5761753"/>
            <a:ext cx="3117773" cy="707886"/>
          </a:xfrm>
          <a:prstGeom prst="rect">
            <a:avLst/>
          </a:prstGeom>
          <a:noFill/>
        </p:spPr>
        <p:txBody>
          <a:bodyPr wrap="square" rtlCol="0">
            <a:spAutoFit/>
          </a:bodyPr>
          <a:lstStyle/>
          <a:p>
            <a:pPr algn="ctr"/>
            <a:r>
              <a:rPr lang="fr-FR" sz="1000" dirty="0" err="1" smtClean="0">
                <a:solidFill>
                  <a:srgbClr val="002060"/>
                </a:solidFill>
              </a:rPr>
              <a:t>Makira</a:t>
            </a:r>
            <a:r>
              <a:rPr lang="fr-FR" sz="1000" dirty="0" smtClean="0">
                <a:solidFill>
                  <a:srgbClr val="002060"/>
                </a:solidFill>
              </a:rPr>
              <a:t>. Source </a:t>
            </a:r>
            <a:r>
              <a:rPr lang="fr-FR" sz="1000" dirty="0">
                <a:solidFill>
                  <a:srgbClr val="002060"/>
                </a:solidFill>
              </a:rPr>
              <a:t>: </a:t>
            </a:r>
            <a:r>
              <a:rPr lang="fr-FR" sz="1000" dirty="0">
                <a:solidFill>
                  <a:srgbClr val="002060"/>
                </a:solidFill>
                <a:hlinkClick r:id="rId2"/>
              </a:rPr>
              <a:t>http://actualite.housseniawriting.com/madagascar/2015/02/23/morabe-ny-saribao-une-tonne-de-co2-pour-10-dollars-pour-le-parc-naturel-de-makira/2085</a:t>
            </a:r>
            <a:r>
              <a:rPr lang="fr-FR" sz="1000" dirty="0" smtClean="0">
                <a:solidFill>
                  <a:srgbClr val="002060"/>
                </a:solidFill>
                <a:hlinkClick r:id="rId2"/>
              </a:rPr>
              <a:t>/</a:t>
            </a:r>
            <a:r>
              <a:rPr lang="fr-FR" sz="1000" dirty="0" smtClean="0">
                <a:solidFill>
                  <a:srgbClr val="002060"/>
                </a:solidFill>
              </a:rPr>
              <a:t> </a:t>
            </a:r>
            <a:endParaRPr lang="fr-FR" sz="1000" dirty="0">
              <a:solidFill>
                <a:srgbClr val="002060"/>
              </a:solidFill>
            </a:endParaRPr>
          </a:p>
        </p:txBody>
      </p:sp>
      <p:sp>
        <p:nvSpPr>
          <p:cNvPr id="10" name="ZoneTexte 9"/>
          <p:cNvSpPr txBox="1"/>
          <p:nvPr/>
        </p:nvSpPr>
        <p:spPr>
          <a:xfrm>
            <a:off x="99152" y="1574596"/>
            <a:ext cx="11904643" cy="2400657"/>
          </a:xfrm>
          <a:prstGeom prst="rect">
            <a:avLst/>
          </a:prstGeom>
          <a:noFill/>
        </p:spPr>
        <p:txBody>
          <a:bodyPr wrap="square" rtlCol="0">
            <a:spAutoFit/>
          </a:bodyPr>
          <a:lstStyle/>
          <a:p>
            <a:pPr algn="just"/>
            <a:r>
              <a:rPr lang="fr-FR" dirty="0">
                <a:solidFill>
                  <a:srgbClr val="002060"/>
                </a:solidFill>
              </a:rPr>
              <a:t>En 2001, le ministère de Madagascar Environnement et des Forêts, en collaboration avec la </a:t>
            </a:r>
            <a:r>
              <a:rPr lang="fr-FR" dirty="0" err="1">
                <a:solidFill>
                  <a:srgbClr val="002060"/>
                </a:solidFill>
              </a:rPr>
              <a:t>Wildlife</a:t>
            </a:r>
            <a:r>
              <a:rPr lang="fr-FR" dirty="0">
                <a:solidFill>
                  <a:srgbClr val="002060"/>
                </a:solidFill>
              </a:rPr>
              <a:t> Conservation Society, a lancé un programme pour créer </a:t>
            </a:r>
            <a:r>
              <a:rPr lang="fr-FR" dirty="0" smtClean="0">
                <a:solidFill>
                  <a:srgbClr val="002060"/>
                </a:solidFill>
              </a:rPr>
              <a:t>l’aire </a:t>
            </a:r>
            <a:r>
              <a:rPr lang="fr-FR" dirty="0">
                <a:solidFill>
                  <a:srgbClr val="002060"/>
                </a:solidFill>
              </a:rPr>
              <a:t>protégée </a:t>
            </a:r>
            <a:r>
              <a:rPr lang="fr-FR" dirty="0" smtClean="0">
                <a:solidFill>
                  <a:srgbClr val="002060"/>
                </a:solidFill>
              </a:rPr>
              <a:t>forestière de </a:t>
            </a:r>
            <a:r>
              <a:rPr lang="fr-FR" dirty="0" err="1" smtClean="0">
                <a:solidFill>
                  <a:srgbClr val="002060"/>
                </a:solidFill>
              </a:rPr>
              <a:t>Makira</a:t>
            </a:r>
            <a:r>
              <a:rPr lang="fr-FR" dirty="0" smtClean="0">
                <a:solidFill>
                  <a:srgbClr val="002060"/>
                </a:solidFill>
              </a:rPr>
              <a:t>, de </a:t>
            </a:r>
            <a:r>
              <a:rPr lang="fr-FR" dirty="0">
                <a:solidFill>
                  <a:srgbClr val="002060"/>
                </a:solidFill>
              </a:rPr>
              <a:t>372 470 ha. Opérant sous statut d'aire protégée depuis 2005, le projet de </a:t>
            </a:r>
            <a:r>
              <a:rPr lang="fr-FR" dirty="0" smtClean="0">
                <a:solidFill>
                  <a:srgbClr val="002060"/>
                </a:solidFill>
              </a:rPr>
              <a:t>la Zone de </a:t>
            </a:r>
            <a:r>
              <a:rPr lang="fr-FR" dirty="0">
                <a:solidFill>
                  <a:srgbClr val="002060"/>
                </a:solidFill>
              </a:rPr>
              <a:t>Forêt </a:t>
            </a:r>
            <a:r>
              <a:rPr lang="fr-FR" dirty="0" smtClean="0">
                <a:solidFill>
                  <a:srgbClr val="002060"/>
                </a:solidFill>
              </a:rPr>
              <a:t>protégée </a:t>
            </a:r>
            <a:r>
              <a:rPr lang="fr-FR" dirty="0">
                <a:solidFill>
                  <a:srgbClr val="002060"/>
                </a:solidFill>
              </a:rPr>
              <a:t>REDD de </a:t>
            </a:r>
            <a:r>
              <a:rPr lang="fr-FR" dirty="0" err="1" smtClean="0">
                <a:solidFill>
                  <a:srgbClr val="002060"/>
                </a:solidFill>
              </a:rPr>
              <a:t>Makira</a:t>
            </a:r>
            <a:r>
              <a:rPr lang="fr-FR" dirty="0" smtClean="0">
                <a:solidFill>
                  <a:srgbClr val="002060"/>
                </a:solidFill>
              </a:rPr>
              <a:t> (projet </a:t>
            </a:r>
            <a:r>
              <a:rPr lang="fr-FR" dirty="0" err="1" smtClean="0">
                <a:solidFill>
                  <a:srgbClr val="002060"/>
                </a:solidFill>
              </a:rPr>
              <a:t>Makira</a:t>
            </a:r>
            <a:r>
              <a:rPr lang="fr-FR" dirty="0" smtClean="0">
                <a:solidFill>
                  <a:srgbClr val="002060"/>
                </a:solidFill>
              </a:rPr>
              <a:t>) </a:t>
            </a:r>
            <a:r>
              <a:rPr lang="fr-FR" dirty="0">
                <a:solidFill>
                  <a:srgbClr val="002060"/>
                </a:solidFill>
              </a:rPr>
              <a:t>a contribué à une sauvegarde </a:t>
            </a:r>
            <a:r>
              <a:rPr lang="fr-FR" dirty="0" smtClean="0">
                <a:solidFill>
                  <a:srgbClr val="002060"/>
                </a:solidFill>
              </a:rPr>
              <a:t>de la plus </a:t>
            </a:r>
            <a:r>
              <a:rPr lang="fr-FR" dirty="0">
                <a:solidFill>
                  <a:srgbClr val="002060"/>
                </a:solidFill>
              </a:rPr>
              <a:t>grande zone contiguë </a:t>
            </a:r>
            <a:r>
              <a:rPr lang="fr-FR" dirty="0" smtClean="0">
                <a:solidFill>
                  <a:srgbClr val="002060"/>
                </a:solidFill>
              </a:rPr>
              <a:t>de </a:t>
            </a:r>
            <a:r>
              <a:rPr lang="fr-FR" dirty="0">
                <a:solidFill>
                  <a:srgbClr val="002060"/>
                </a:solidFill>
              </a:rPr>
              <a:t>forêt </a:t>
            </a:r>
            <a:r>
              <a:rPr lang="fr-FR" dirty="0" smtClean="0">
                <a:solidFill>
                  <a:srgbClr val="002060"/>
                </a:solidFill>
              </a:rPr>
              <a:t>tropicale </a:t>
            </a:r>
            <a:r>
              <a:rPr lang="fr-FR" dirty="0">
                <a:solidFill>
                  <a:srgbClr val="002060"/>
                </a:solidFill>
              </a:rPr>
              <a:t>de basse et moyenne </a:t>
            </a:r>
            <a:r>
              <a:rPr lang="fr-FR" dirty="0" smtClean="0">
                <a:solidFill>
                  <a:srgbClr val="002060"/>
                </a:solidFill>
              </a:rPr>
              <a:t>altitude, </a:t>
            </a:r>
            <a:r>
              <a:rPr lang="fr-FR" dirty="0">
                <a:solidFill>
                  <a:srgbClr val="002060"/>
                </a:solidFill>
              </a:rPr>
              <a:t>dans l'est de Madagascar. </a:t>
            </a:r>
            <a:r>
              <a:rPr lang="fr-FR" baseline="30000" dirty="0">
                <a:solidFill>
                  <a:srgbClr val="002060"/>
                </a:solidFill>
                <a:hlinkClick r:id="rId3"/>
              </a:rPr>
              <a:t>[1] </a:t>
            </a:r>
            <a:r>
              <a:rPr lang="fr-FR" baseline="30000" dirty="0" smtClean="0">
                <a:solidFill>
                  <a:srgbClr val="002060"/>
                </a:solidFill>
              </a:rPr>
              <a:t>.</a:t>
            </a:r>
          </a:p>
          <a:p>
            <a:pPr algn="just"/>
            <a:r>
              <a:rPr lang="fr-FR" b="1" dirty="0">
                <a:solidFill>
                  <a:srgbClr val="002060"/>
                </a:solidFill>
              </a:rPr>
              <a:t>Alliance </a:t>
            </a:r>
            <a:r>
              <a:rPr lang="fr-FR" b="1" dirty="0" err="1">
                <a:solidFill>
                  <a:srgbClr val="002060"/>
                </a:solidFill>
              </a:rPr>
              <a:t>Voahary</a:t>
            </a:r>
            <a:r>
              <a:rPr lang="fr-FR" b="1" dirty="0">
                <a:solidFill>
                  <a:srgbClr val="002060"/>
                </a:solidFill>
              </a:rPr>
              <a:t> </a:t>
            </a:r>
            <a:r>
              <a:rPr lang="fr-FR" b="1" dirty="0" err="1">
                <a:solidFill>
                  <a:srgbClr val="002060"/>
                </a:solidFill>
              </a:rPr>
              <a:t>Gasy</a:t>
            </a:r>
            <a:r>
              <a:rPr lang="fr-FR" dirty="0">
                <a:solidFill>
                  <a:srgbClr val="002060"/>
                </a:solidFill>
              </a:rPr>
              <a:t>, une fédération </a:t>
            </a:r>
            <a:r>
              <a:rPr lang="fr-FR" dirty="0" smtClean="0">
                <a:solidFill>
                  <a:srgbClr val="002060"/>
                </a:solidFill>
              </a:rPr>
              <a:t>d'organisations malgaches </a:t>
            </a:r>
            <a:r>
              <a:rPr lang="fr-FR" dirty="0">
                <a:solidFill>
                  <a:srgbClr val="002060"/>
                </a:solidFill>
              </a:rPr>
              <a:t>de conservation, </a:t>
            </a:r>
            <a:r>
              <a:rPr lang="fr-FR" dirty="0" smtClean="0">
                <a:solidFill>
                  <a:srgbClr val="002060"/>
                </a:solidFill>
              </a:rPr>
              <a:t>affirme qu’entre </a:t>
            </a:r>
            <a:r>
              <a:rPr lang="fr-FR" dirty="0">
                <a:solidFill>
                  <a:srgbClr val="002060"/>
                </a:solidFill>
              </a:rPr>
              <a:t>2009 et </a:t>
            </a:r>
            <a:r>
              <a:rPr lang="fr-FR" dirty="0" smtClean="0">
                <a:solidFill>
                  <a:srgbClr val="002060"/>
                </a:solidFill>
              </a:rPr>
              <a:t>2011, </a:t>
            </a:r>
            <a:r>
              <a:rPr lang="fr-FR" dirty="0">
                <a:solidFill>
                  <a:srgbClr val="002060"/>
                </a:solidFill>
              </a:rPr>
              <a:t>environ </a:t>
            </a:r>
            <a:r>
              <a:rPr lang="fr-FR" dirty="0" smtClean="0">
                <a:solidFill>
                  <a:srgbClr val="002060"/>
                </a:solidFill>
              </a:rPr>
              <a:t>13.500 </a:t>
            </a:r>
            <a:r>
              <a:rPr lang="fr-FR" dirty="0">
                <a:solidFill>
                  <a:srgbClr val="002060"/>
                </a:solidFill>
              </a:rPr>
              <a:t>ha d'arbres de bois de rose ont été </a:t>
            </a:r>
            <a:r>
              <a:rPr lang="fr-FR" dirty="0" smtClean="0">
                <a:solidFill>
                  <a:srgbClr val="002060"/>
                </a:solidFill>
              </a:rPr>
              <a:t>abattus, </a:t>
            </a:r>
            <a:r>
              <a:rPr lang="fr-FR" dirty="0">
                <a:solidFill>
                  <a:srgbClr val="002060"/>
                </a:solidFill>
              </a:rPr>
              <a:t>à la </a:t>
            </a:r>
            <a:r>
              <a:rPr lang="fr-FR" dirty="0" smtClean="0">
                <a:solidFill>
                  <a:srgbClr val="002060"/>
                </a:solidFill>
              </a:rPr>
              <a:t>fois, </a:t>
            </a:r>
            <a:r>
              <a:rPr lang="fr-FR" dirty="0">
                <a:solidFill>
                  <a:srgbClr val="002060"/>
                </a:solidFill>
              </a:rPr>
              <a:t>dans le </a:t>
            </a:r>
            <a:r>
              <a:rPr lang="fr-FR" b="1" dirty="0">
                <a:solidFill>
                  <a:srgbClr val="002060"/>
                </a:solidFill>
              </a:rPr>
              <a:t>parc national de </a:t>
            </a:r>
            <a:r>
              <a:rPr lang="fr-FR" b="1" dirty="0" err="1">
                <a:solidFill>
                  <a:srgbClr val="002060"/>
                </a:solidFill>
              </a:rPr>
              <a:t>Masoala</a:t>
            </a:r>
            <a:r>
              <a:rPr lang="fr-FR" b="1" dirty="0">
                <a:solidFill>
                  <a:srgbClr val="002060"/>
                </a:solidFill>
              </a:rPr>
              <a:t> </a:t>
            </a:r>
            <a:r>
              <a:rPr lang="fr-FR" dirty="0">
                <a:solidFill>
                  <a:srgbClr val="002060"/>
                </a:solidFill>
              </a:rPr>
              <a:t>(qui couvre environ 100 000 ha) et le </a:t>
            </a:r>
            <a:r>
              <a:rPr lang="fr-FR" b="1" dirty="0">
                <a:solidFill>
                  <a:srgbClr val="002060"/>
                </a:solidFill>
              </a:rPr>
              <a:t>parc national de </a:t>
            </a:r>
            <a:r>
              <a:rPr lang="fr-FR" b="1" dirty="0" err="1">
                <a:solidFill>
                  <a:srgbClr val="002060"/>
                </a:solidFill>
              </a:rPr>
              <a:t>Makira</a:t>
            </a:r>
            <a:r>
              <a:rPr lang="fr-FR" dirty="0">
                <a:solidFill>
                  <a:srgbClr val="002060"/>
                </a:solidFill>
              </a:rPr>
              <a:t> (environ 371 000 ha), </a:t>
            </a:r>
            <a:r>
              <a:rPr lang="fr-FR" dirty="0" smtClean="0">
                <a:solidFill>
                  <a:srgbClr val="002060"/>
                </a:solidFill>
              </a:rPr>
              <a:t>dans </a:t>
            </a:r>
            <a:r>
              <a:rPr lang="fr-FR" dirty="0">
                <a:solidFill>
                  <a:srgbClr val="002060"/>
                </a:solidFill>
              </a:rPr>
              <a:t>au nord-est de Madagascar.</a:t>
            </a:r>
            <a:endParaRPr lang="fr-FR" dirty="0" smtClean="0">
              <a:solidFill>
                <a:srgbClr val="002060"/>
              </a:solidFill>
            </a:endParaRPr>
          </a:p>
          <a:p>
            <a:pPr algn="just"/>
            <a:r>
              <a:rPr lang="fr-FR" sz="1200" dirty="0" smtClean="0">
                <a:solidFill>
                  <a:srgbClr val="002060"/>
                </a:solidFill>
              </a:rPr>
              <a:t>Sources </a:t>
            </a:r>
            <a:r>
              <a:rPr lang="fr-FR" sz="1200" dirty="0">
                <a:solidFill>
                  <a:srgbClr val="002060"/>
                </a:solidFill>
              </a:rPr>
              <a:t>: </a:t>
            </a:r>
            <a:r>
              <a:rPr lang="fr-FR" sz="1200" dirty="0" smtClean="0">
                <a:solidFill>
                  <a:srgbClr val="002060"/>
                </a:solidFill>
              </a:rPr>
              <a:t>a) Parc </a:t>
            </a:r>
            <a:r>
              <a:rPr lang="fr-FR" sz="1200" dirty="0">
                <a:solidFill>
                  <a:srgbClr val="002060"/>
                </a:solidFill>
              </a:rPr>
              <a:t>national de </a:t>
            </a:r>
            <a:r>
              <a:rPr lang="fr-FR" sz="1200" dirty="0" err="1" smtClean="0">
                <a:solidFill>
                  <a:srgbClr val="002060"/>
                </a:solidFill>
              </a:rPr>
              <a:t>Marika</a:t>
            </a:r>
            <a:r>
              <a:rPr lang="fr-FR" sz="1200" dirty="0" smtClean="0">
                <a:solidFill>
                  <a:srgbClr val="002060"/>
                </a:solidFill>
              </a:rPr>
              <a:t>, </a:t>
            </a:r>
            <a:r>
              <a:rPr lang="fr-FR" sz="1200" dirty="0">
                <a:solidFill>
                  <a:srgbClr val="002060"/>
                </a:solidFill>
                <a:hlinkClick r:id="rId4"/>
              </a:rPr>
              <a:t>http://</a:t>
            </a:r>
            <a:r>
              <a:rPr lang="fr-FR" sz="1200" dirty="0" smtClean="0">
                <a:solidFill>
                  <a:srgbClr val="002060"/>
                </a:solidFill>
                <a:hlinkClick r:id="rId4"/>
              </a:rPr>
              <a:t>en.wikipedia.org/wiki/Makira_Natural_Park</a:t>
            </a:r>
            <a:r>
              <a:rPr lang="fr-FR" sz="1200" dirty="0">
                <a:solidFill>
                  <a:srgbClr val="002060"/>
                </a:solidFill>
              </a:rPr>
              <a:t>, b) </a:t>
            </a:r>
            <a:r>
              <a:rPr lang="fr-FR" sz="1200" dirty="0">
                <a:solidFill>
                  <a:srgbClr val="002060"/>
                </a:solidFill>
                <a:hlinkClick r:id="rId5"/>
              </a:rPr>
              <a:t>http://</a:t>
            </a:r>
            <a:r>
              <a:rPr lang="fr-FR" sz="1200" dirty="0" smtClean="0">
                <a:solidFill>
                  <a:srgbClr val="002060"/>
                </a:solidFill>
                <a:hlinkClick r:id="rId5"/>
              </a:rPr>
              <a:t>www.madagascarbiodiversityfund.org/fr/beneficiaires/parc-naturel-de-makira</a:t>
            </a:r>
            <a:r>
              <a:rPr lang="fr-FR" sz="1200" dirty="0" smtClean="0">
                <a:solidFill>
                  <a:srgbClr val="002060"/>
                </a:solidFill>
              </a:rPr>
              <a:t>;</a:t>
            </a:r>
          </a:p>
          <a:p>
            <a:pPr algn="just"/>
            <a:r>
              <a:rPr lang="fr-FR" sz="1200" dirty="0" smtClean="0">
                <a:solidFill>
                  <a:srgbClr val="002060"/>
                </a:solidFill>
              </a:rPr>
              <a:t>c) </a:t>
            </a:r>
            <a:r>
              <a:rPr lang="en-US" sz="1200" dirty="0">
                <a:solidFill>
                  <a:srgbClr val="002060"/>
                </a:solidFill>
              </a:rPr>
              <a:t>Rot in the rosewood trade, December 13 2012,  </a:t>
            </a:r>
            <a:r>
              <a:rPr lang="en-US" sz="1200" dirty="0" err="1">
                <a:solidFill>
                  <a:srgbClr val="002060"/>
                </a:solidFill>
              </a:rPr>
              <a:t>Ndriana</a:t>
            </a:r>
            <a:r>
              <a:rPr lang="en-US" sz="1200" dirty="0">
                <a:solidFill>
                  <a:srgbClr val="002060"/>
                </a:solidFill>
              </a:rPr>
              <a:t> </a:t>
            </a:r>
            <a:r>
              <a:rPr lang="en-US" sz="1200" dirty="0" err="1">
                <a:solidFill>
                  <a:srgbClr val="002060"/>
                </a:solidFill>
              </a:rPr>
              <a:t>Imalagasy</a:t>
            </a:r>
            <a:r>
              <a:rPr lang="en-US" sz="1200" dirty="0">
                <a:solidFill>
                  <a:srgbClr val="002060"/>
                </a:solidFill>
              </a:rPr>
              <a:t>, </a:t>
            </a:r>
            <a:r>
              <a:rPr lang="en-US" sz="1200" dirty="0">
                <a:solidFill>
                  <a:srgbClr val="002060"/>
                </a:solidFill>
                <a:hlinkClick r:id="rId6"/>
              </a:rPr>
              <a:t>http://</a:t>
            </a:r>
            <a:r>
              <a:rPr lang="en-US" sz="1200" dirty="0" smtClean="0">
                <a:solidFill>
                  <a:srgbClr val="002060"/>
                </a:solidFill>
                <a:hlinkClick r:id="rId6"/>
              </a:rPr>
              <a:t>www.iol.co.za/dailynews/opinion/rot-in-the-rosewood-trade-1.1440811</a:t>
            </a:r>
            <a:r>
              <a:rPr lang="en-US" sz="1200" dirty="0" smtClean="0">
                <a:solidFill>
                  <a:srgbClr val="002060"/>
                </a:solidFill>
              </a:rPr>
              <a:t> </a:t>
            </a:r>
            <a:r>
              <a:rPr lang="fr-FR" sz="1200" dirty="0" smtClean="0">
                <a:solidFill>
                  <a:srgbClr val="002060"/>
                </a:solidFill>
              </a:rPr>
              <a:t>  </a:t>
            </a:r>
            <a:endParaRPr lang="fr-FR" sz="1200" dirty="0">
              <a:solidFill>
                <a:srgbClr val="002060"/>
              </a:solidFill>
            </a:endParaRPr>
          </a:p>
        </p:txBody>
      </p:sp>
      <p:pic>
        <p:nvPicPr>
          <p:cNvPr id="2050" name="Picture 2" descr="D:\Users\blisan\Pictures\perso\bois de rose Madagascar\Marik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0441" y="4045059"/>
            <a:ext cx="2643492" cy="16903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Users\blisan\Pictures\perso\bois de rose Madagascar\Parc national de Makira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823" y="4071442"/>
            <a:ext cx="3750105" cy="1637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sers\blisan\Pictures\perso\bois de rose Madagascar\Parc national de Makir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2625" y="401867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3953575" y="5761753"/>
            <a:ext cx="2824551" cy="646331"/>
          </a:xfrm>
          <a:prstGeom prst="rect">
            <a:avLst/>
          </a:prstGeom>
          <a:noFill/>
        </p:spPr>
        <p:txBody>
          <a:bodyPr wrap="square" rtlCol="0">
            <a:spAutoFit/>
          </a:bodyPr>
          <a:lstStyle/>
          <a:p>
            <a:pPr algn="ctr"/>
            <a:r>
              <a:rPr lang="fr-FR" sz="1200" dirty="0" err="1">
                <a:solidFill>
                  <a:srgbClr val="002060"/>
                </a:solidFill>
              </a:rPr>
              <a:t>Makira</a:t>
            </a:r>
            <a:r>
              <a:rPr lang="fr-FR" sz="1200" dirty="0" smtClean="0">
                <a:solidFill>
                  <a:srgbClr val="002060"/>
                </a:solidFill>
              </a:rPr>
              <a:t>. Source </a:t>
            </a:r>
            <a:r>
              <a:rPr lang="fr-FR" sz="1200" dirty="0">
                <a:solidFill>
                  <a:srgbClr val="002060"/>
                </a:solidFill>
              </a:rPr>
              <a:t>: </a:t>
            </a:r>
            <a:r>
              <a:rPr lang="fr-FR" sz="1200" dirty="0">
                <a:solidFill>
                  <a:srgbClr val="002060"/>
                </a:solidFill>
                <a:hlinkClick r:id="rId5"/>
              </a:rPr>
              <a:t>http://</a:t>
            </a:r>
            <a:r>
              <a:rPr lang="fr-FR" sz="1200" dirty="0" smtClean="0">
                <a:solidFill>
                  <a:srgbClr val="002060"/>
                </a:solidFill>
                <a:hlinkClick r:id="rId5"/>
              </a:rPr>
              <a:t>www.madagascarbiodiversityfund.org/fr/beneficiaires/parc-naturel-de-makira</a:t>
            </a:r>
            <a:r>
              <a:rPr lang="fr-FR" sz="1200" dirty="0" smtClean="0">
                <a:solidFill>
                  <a:srgbClr val="002060"/>
                </a:solidFill>
              </a:rPr>
              <a:t> </a:t>
            </a:r>
            <a:endParaRPr lang="fr-FR" sz="1200" dirty="0">
              <a:solidFill>
                <a:srgbClr val="002060"/>
              </a:solidFill>
            </a:endParaRPr>
          </a:p>
        </p:txBody>
      </p:sp>
      <p:pic>
        <p:nvPicPr>
          <p:cNvPr id="2053" name="Picture 5" descr="D:\Users\blisan\Pictures\perso\bois de rose Madagascar\Parc national de Makira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4121" y="407144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6930526" y="5814517"/>
            <a:ext cx="2824551" cy="646331"/>
          </a:xfrm>
          <a:prstGeom prst="rect">
            <a:avLst/>
          </a:prstGeom>
          <a:noFill/>
        </p:spPr>
        <p:txBody>
          <a:bodyPr wrap="square" rtlCol="0">
            <a:spAutoFit/>
          </a:bodyPr>
          <a:lstStyle/>
          <a:p>
            <a:pPr algn="ctr"/>
            <a:r>
              <a:rPr lang="fr-FR" sz="1200" dirty="0" err="1" smtClean="0">
                <a:solidFill>
                  <a:srgbClr val="002060"/>
                </a:solidFill>
              </a:rPr>
              <a:t>Masola</a:t>
            </a:r>
            <a:r>
              <a:rPr lang="fr-FR" sz="1200" dirty="0" smtClean="0">
                <a:solidFill>
                  <a:srgbClr val="002060"/>
                </a:solidFill>
              </a:rPr>
              <a:t>. Source </a:t>
            </a:r>
            <a:r>
              <a:rPr lang="fr-FR" sz="1200" dirty="0">
                <a:solidFill>
                  <a:srgbClr val="002060"/>
                </a:solidFill>
              </a:rPr>
              <a:t>: http://fr.mongabay.com/news/2014/fr0917-makira-carbon-madagascar.html</a:t>
            </a:r>
          </a:p>
        </p:txBody>
      </p:sp>
    </p:spTree>
    <p:extLst>
      <p:ext uri="{BB962C8B-B14F-4D97-AF65-F5344CB8AC3E}">
        <p14:creationId xmlns:p14="http://schemas.microsoft.com/office/powerpoint/2010/main" val="3977346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449347" y="6459881"/>
            <a:ext cx="3019540" cy="26159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0829580" y="6459881"/>
            <a:ext cx="524219" cy="261594"/>
          </a:xfrm>
        </p:spPr>
        <p:txBody>
          <a:bodyPr/>
          <a:lstStyle/>
          <a:p>
            <a:fld id="{814B13E8-1059-4FEE-952E-0153852B3488}" type="slidenum">
              <a:rPr lang="fr-FR" smtClean="0"/>
              <a:t>31</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10171" y="1176840"/>
            <a:ext cx="5695720" cy="369332"/>
          </a:xfrm>
          <a:prstGeom prst="rect">
            <a:avLst/>
          </a:prstGeom>
          <a:noFill/>
        </p:spPr>
        <p:txBody>
          <a:bodyPr wrap="square" rtlCol="0">
            <a:spAutoFit/>
          </a:bodyPr>
          <a:lstStyle/>
          <a:p>
            <a:r>
              <a:rPr lang="fr-FR" b="1" dirty="0" smtClean="0">
                <a:solidFill>
                  <a:srgbClr val="002060"/>
                </a:solidFill>
              </a:rPr>
              <a:t>6.4) Les parcs nationaux </a:t>
            </a:r>
            <a:r>
              <a:rPr lang="fr-FR" b="1" dirty="0">
                <a:solidFill>
                  <a:srgbClr val="002060"/>
                </a:solidFill>
              </a:rPr>
              <a:t>impactés (chiffres de 2009)</a:t>
            </a:r>
          </a:p>
        </p:txBody>
      </p:sp>
      <p:sp>
        <p:nvSpPr>
          <p:cNvPr id="6" name="ZoneTexte 5"/>
          <p:cNvSpPr txBox="1"/>
          <p:nvPr/>
        </p:nvSpPr>
        <p:spPr>
          <a:xfrm>
            <a:off x="110171" y="1699063"/>
            <a:ext cx="7083844" cy="369332"/>
          </a:xfrm>
          <a:prstGeom prst="rect">
            <a:avLst/>
          </a:prstGeom>
          <a:noFill/>
        </p:spPr>
        <p:txBody>
          <a:bodyPr wrap="square" rtlCol="0">
            <a:spAutoFit/>
          </a:bodyPr>
          <a:lstStyle/>
          <a:p>
            <a:r>
              <a:rPr lang="fr-FR" dirty="0">
                <a:solidFill>
                  <a:srgbClr val="002060"/>
                </a:solidFill>
              </a:rPr>
              <a:t>Les parcs nationaux les plus impactés sont </a:t>
            </a:r>
            <a:r>
              <a:rPr lang="fr-FR" b="1" dirty="0" err="1">
                <a:solidFill>
                  <a:srgbClr val="002060"/>
                </a:solidFill>
              </a:rPr>
              <a:t>Marojejy</a:t>
            </a:r>
            <a:r>
              <a:rPr lang="fr-FR" dirty="0">
                <a:solidFill>
                  <a:srgbClr val="002060"/>
                </a:solidFill>
              </a:rPr>
              <a:t>, </a:t>
            </a:r>
            <a:r>
              <a:rPr lang="fr-FR" b="1" dirty="0" err="1">
                <a:solidFill>
                  <a:srgbClr val="002060"/>
                </a:solidFill>
              </a:rPr>
              <a:t>Masoala</a:t>
            </a:r>
            <a:r>
              <a:rPr lang="fr-FR" b="1" dirty="0">
                <a:solidFill>
                  <a:srgbClr val="002060"/>
                </a:solidFill>
              </a:rPr>
              <a:t>  </a:t>
            </a:r>
            <a:r>
              <a:rPr lang="fr-FR" dirty="0">
                <a:solidFill>
                  <a:srgbClr val="002060"/>
                </a:solidFill>
              </a:rPr>
              <a:t>et </a:t>
            </a:r>
            <a:r>
              <a:rPr lang="fr-FR" b="1" dirty="0" err="1">
                <a:solidFill>
                  <a:srgbClr val="002060"/>
                </a:solidFill>
              </a:rPr>
              <a:t>Makira</a:t>
            </a:r>
            <a:r>
              <a:rPr lang="fr-FR" dirty="0">
                <a:solidFill>
                  <a:srgbClr val="002060"/>
                </a:solidFill>
              </a:rPr>
              <a:t> </a:t>
            </a:r>
            <a:r>
              <a:rPr lang="fr-FR" dirty="0" smtClean="0">
                <a:solidFill>
                  <a:srgbClr val="002060"/>
                </a:solidFill>
              </a:rPr>
              <a:t>:</a:t>
            </a:r>
            <a:endParaRPr lang="fr-FR" dirty="0">
              <a:solidFill>
                <a:srgbClr val="00206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36004628"/>
              </p:ext>
            </p:extLst>
          </p:nvPr>
        </p:nvGraphicFramePr>
        <p:xfrm>
          <a:off x="209322" y="2206731"/>
          <a:ext cx="7462183" cy="2870366"/>
        </p:xfrm>
        <a:graphic>
          <a:graphicData uri="http://schemas.openxmlformats.org/drawingml/2006/table">
            <a:tbl>
              <a:tblPr>
                <a:tableStyleId>{5C22544A-7EE6-4342-B048-85BDC9FD1C3A}</a:tableStyleId>
              </a:tblPr>
              <a:tblGrid>
                <a:gridCol w="3638799"/>
                <a:gridCol w="801952"/>
                <a:gridCol w="668443"/>
                <a:gridCol w="731165"/>
                <a:gridCol w="1621824"/>
              </a:tblGrid>
              <a:tr h="669944">
                <a:tc>
                  <a:txBody>
                    <a:bodyPr/>
                    <a:lstStyle/>
                    <a:p>
                      <a:pPr eaLnBrk="0" fontAlgn="base" hangingPunct="0">
                        <a:lnSpc>
                          <a:spcPct val="115000"/>
                        </a:lnSpc>
                        <a:spcAft>
                          <a:spcPts val="0"/>
                        </a:spcAft>
                      </a:pPr>
                      <a:r>
                        <a:rPr lang="fr-FR" sz="1200" dirty="0">
                          <a:solidFill>
                            <a:srgbClr val="002060"/>
                          </a:solidFill>
                          <a:effectLst/>
                        </a:rPr>
                        <a:t> </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fr-FR" sz="1200" spc="-5" dirty="0">
                          <a:solidFill>
                            <a:srgbClr val="002060"/>
                          </a:solidFill>
                          <a:effectLst/>
                        </a:rPr>
                        <a:t>Nombre</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fr-FR" sz="1200" dirty="0">
                          <a:solidFill>
                            <a:srgbClr val="002060"/>
                          </a:solidFill>
                          <a:effectLst/>
                        </a:rPr>
                        <a:t>Poids (tonnes)</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fr-FR" sz="1200" dirty="0" smtClean="0">
                          <a:solidFill>
                            <a:srgbClr val="002060"/>
                          </a:solidFill>
                          <a:effectLst/>
                        </a:rPr>
                        <a:t>Nombre</a:t>
                      </a:r>
                      <a:r>
                        <a:rPr lang="fr-FR" sz="1200" baseline="0" dirty="0" smtClean="0">
                          <a:solidFill>
                            <a:srgbClr val="002060"/>
                          </a:solidFill>
                          <a:effectLst/>
                        </a:rPr>
                        <a:t> de coupes (logs)</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en-US" sz="1200" dirty="0">
                          <a:solidFill>
                            <a:srgbClr val="002060"/>
                          </a:solidFill>
                          <a:effectLst/>
                        </a:rPr>
                        <a:t>Min – Max</a:t>
                      </a:r>
                      <a:br>
                        <a:rPr lang="en-US" sz="1200" dirty="0">
                          <a:solidFill>
                            <a:srgbClr val="002060"/>
                          </a:solidFill>
                          <a:effectLst/>
                        </a:rPr>
                      </a:br>
                      <a:r>
                        <a:rPr lang="fr-FR" sz="1200" spc="-5" dirty="0">
                          <a:solidFill>
                            <a:srgbClr val="002060"/>
                          </a:solidFill>
                          <a:effectLst/>
                        </a:rPr>
                        <a:t>Nombre</a:t>
                      </a:r>
                      <a:r>
                        <a:rPr lang="en-US" sz="1200" dirty="0">
                          <a:solidFill>
                            <a:srgbClr val="002060"/>
                          </a:solidFill>
                          <a:effectLst/>
                        </a:rPr>
                        <a:t> </a:t>
                      </a:r>
                      <a:r>
                        <a:rPr lang="en-US" sz="1200" dirty="0" err="1">
                          <a:solidFill>
                            <a:srgbClr val="002060"/>
                          </a:solidFill>
                          <a:effectLst/>
                        </a:rPr>
                        <a:t>d’arbres</a:t>
                      </a:r>
                      <a:r>
                        <a:rPr lang="en-US" sz="1200" dirty="0">
                          <a:solidFill>
                            <a:srgbClr val="002060"/>
                          </a:solidFill>
                          <a:effectLst/>
                        </a:rPr>
                        <a:t>*</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42182">
                <a:tc>
                  <a:txBody>
                    <a:bodyPr/>
                    <a:lstStyle/>
                    <a:p>
                      <a:pPr eaLnBrk="0" fontAlgn="base" hangingPunct="0">
                        <a:lnSpc>
                          <a:spcPct val="115000"/>
                        </a:lnSpc>
                        <a:spcAft>
                          <a:spcPts val="0"/>
                        </a:spcAft>
                      </a:pPr>
                      <a:r>
                        <a:rPr lang="fr-FR" sz="1200" spc="-5" dirty="0">
                          <a:solidFill>
                            <a:srgbClr val="002060"/>
                          </a:solidFill>
                          <a:effectLst/>
                        </a:rPr>
                        <a:t>Containers exportés de </a:t>
                      </a:r>
                      <a:r>
                        <a:rPr lang="fr-FR" sz="1200" spc="-5" dirty="0" err="1">
                          <a:solidFill>
                            <a:srgbClr val="002060"/>
                          </a:solidFill>
                          <a:effectLst/>
                        </a:rPr>
                        <a:t>Vohemar</a:t>
                      </a:r>
                      <a:r>
                        <a:rPr lang="fr-FR" sz="1200" spc="-5" dirty="0">
                          <a:solidFill>
                            <a:srgbClr val="002060"/>
                          </a:solidFill>
                          <a:effectLst/>
                        </a:rPr>
                        <a:t>, Avril 2009</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0805" algn="ctr" eaLnBrk="0" fontAlgn="base" hangingPunct="0">
                        <a:lnSpc>
                          <a:spcPct val="115000"/>
                        </a:lnSpc>
                        <a:spcAft>
                          <a:spcPts val="0"/>
                        </a:spcAft>
                      </a:pPr>
                      <a:r>
                        <a:rPr lang="fr-FR" sz="1200" spc="-20">
                          <a:solidFill>
                            <a:srgbClr val="002060"/>
                          </a:solidFill>
                          <a:effectLst/>
                        </a:rPr>
                        <a:t>571</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91440" algn="dec"/>
                        </a:tabLst>
                      </a:pPr>
                      <a:r>
                        <a:rPr lang="fr-FR" sz="1200" spc="-10" dirty="0">
                          <a:solidFill>
                            <a:srgbClr val="002060"/>
                          </a:solidFill>
                          <a:effectLst/>
                        </a:rPr>
                        <a:t>11,420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137160" algn="dec"/>
                        </a:tabLst>
                      </a:pPr>
                      <a:r>
                        <a:rPr lang="fr-FR" sz="1200" spc="-5">
                          <a:solidFill>
                            <a:srgbClr val="002060"/>
                          </a:solidFill>
                          <a:effectLst/>
                        </a:rPr>
                        <a:t>57,000</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5">
                          <a:solidFill>
                            <a:srgbClr val="002060"/>
                          </a:solidFill>
                          <a:effectLst/>
                        </a:rPr>
                        <a:t>14,275 – 28,550</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182">
                <a:tc>
                  <a:txBody>
                    <a:bodyPr/>
                    <a:lstStyle/>
                    <a:p>
                      <a:pPr eaLnBrk="0" fontAlgn="base" hangingPunct="0">
                        <a:lnSpc>
                          <a:spcPct val="115000"/>
                        </a:lnSpc>
                        <a:spcAft>
                          <a:spcPts val="0"/>
                        </a:spcAft>
                      </a:pPr>
                      <a:r>
                        <a:rPr lang="fr-FR" sz="1200" spc="-5" dirty="0">
                          <a:solidFill>
                            <a:srgbClr val="002060"/>
                          </a:solidFill>
                          <a:effectLst/>
                        </a:rPr>
                        <a:t>Containers en attente à </a:t>
                      </a:r>
                      <a:r>
                        <a:rPr lang="fr-FR" sz="1200" spc="-5" dirty="0" err="1">
                          <a:solidFill>
                            <a:srgbClr val="002060"/>
                          </a:solidFill>
                          <a:effectLst/>
                        </a:rPr>
                        <a:t>Vohemar</a:t>
                      </a:r>
                      <a:r>
                        <a:rPr lang="fr-FR" sz="1200" spc="-5" dirty="0">
                          <a:solidFill>
                            <a:srgbClr val="002060"/>
                          </a:solidFill>
                          <a:effectLst/>
                        </a:rPr>
                        <a:t>, </a:t>
                      </a:r>
                      <a:r>
                        <a:rPr lang="fr-FR" sz="1200" dirty="0">
                          <a:solidFill>
                            <a:srgbClr val="002060"/>
                          </a:solidFill>
                          <a:effectLst/>
                        </a:rPr>
                        <a:t>Octobre </a:t>
                      </a:r>
                      <a:r>
                        <a:rPr lang="fr-FR" sz="1200" spc="-5" dirty="0">
                          <a:solidFill>
                            <a:srgbClr val="002060"/>
                          </a:solidFill>
                          <a:effectLst/>
                        </a:rPr>
                        <a:t>2009</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0805" algn="ctr" eaLnBrk="0" fontAlgn="base" hangingPunct="0">
                        <a:lnSpc>
                          <a:spcPct val="115000"/>
                        </a:lnSpc>
                        <a:spcAft>
                          <a:spcPts val="0"/>
                        </a:spcAft>
                      </a:pPr>
                      <a:r>
                        <a:rPr lang="fr-FR" sz="1200" spc="-20" dirty="0">
                          <a:solidFill>
                            <a:srgbClr val="002060"/>
                          </a:solidFill>
                          <a:effectLst/>
                        </a:rPr>
                        <a:t>271</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91440" algn="dec"/>
                        </a:tabLst>
                      </a:pPr>
                      <a:r>
                        <a:rPr lang="fr-FR" sz="1200" spc="-5" dirty="0">
                          <a:solidFill>
                            <a:srgbClr val="002060"/>
                          </a:solidFill>
                          <a:effectLst/>
                        </a:rPr>
                        <a:t>5,420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137160" algn="dec"/>
                        </a:tabLst>
                      </a:pPr>
                      <a:r>
                        <a:rPr lang="fr-FR" sz="1200" spc="-5" dirty="0">
                          <a:solidFill>
                            <a:srgbClr val="002060"/>
                          </a:solidFill>
                          <a:effectLst/>
                        </a:rPr>
                        <a:t>27,000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solidFill>
                            <a:srgbClr val="002060"/>
                          </a:solidFill>
                          <a:effectLst/>
                        </a:rPr>
                        <a:t>6,775 – 13,550</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59">
                <a:tc>
                  <a:txBody>
                    <a:bodyPr/>
                    <a:lstStyle/>
                    <a:p>
                      <a:pPr eaLnBrk="0" fontAlgn="base" hangingPunct="0">
                        <a:lnSpc>
                          <a:spcPct val="115000"/>
                        </a:lnSpc>
                        <a:spcAft>
                          <a:spcPts val="0"/>
                        </a:spcAft>
                      </a:pPr>
                      <a:r>
                        <a:rPr lang="fr-FR" sz="1200">
                          <a:solidFill>
                            <a:srgbClr val="002060"/>
                          </a:solidFill>
                          <a:effectLst/>
                        </a:rPr>
                        <a:t>Conteneurs saisis le 3 Octobre 2009</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0805" algn="ctr" eaLnBrk="0" fontAlgn="base" hangingPunct="0">
                        <a:lnSpc>
                          <a:spcPct val="115000"/>
                        </a:lnSpc>
                        <a:spcAft>
                          <a:spcPts val="0"/>
                        </a:spcAft>
                      </a:pPr>
                      <a:r>
                        <a:rPr lang="fr-FR" sz="1200" spc="-25" dirty="0">
                          <a:solidFill>
                            <a:srgbClr val="002060"/>
                          </a:solidFill>
                          <a:effectLst/>
                        </a:rPr>
                        <a:t>91</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91440" algn="dec"/>
                        </a:tabLst>
                      </a:pPr>
                      <a:r>
                        <a:rPr lang="fr-FR" sz="1200" spc="-15" dirty="0">
                          <a:solidFill>
                            <a:srgbClr val="002060"/>
                          </a:solidFill>
                          <a:effectLst/>
                        </a:rPr>
                        <a:t>1,820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137160" algn="dec"/>
                        </a:tabLst>
                      </a:pPr>
                      <a:r>
                        <a:rPr lang="fr-FR" sz="1200" spc="-5" dirty="0">
                          <a:solidFill>
                            <a:srgbClr val="002060"/>
                          </a:solidFill>
                          <a:effectLst/>
                        </a:rPr>
                        <a:t>9,000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solidFill>
                            <a:srgbClr val="002060"/>
                          </a:solidFill>
                          <a:effectLst/>
                        </a:rPr>
                        <a:t>2,275 – 4,550</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159">
                <a:tc>
                  <a:txBody>
                    <a:bodyPr/>
                    <a:lstStyle/>
                    <a:p>
                      <a:pPr eaLnBrk="0" fontAlgn="base" hangingPunct="0">
                        <a:lnSpc>
                          <a:spcPct val="115000"/>
                        </a:lnSpc>
                        <a:spcAft>
                          <a:spcPts val="0"/>
                        </a:spcAft>
                        <a:tabLst>
                          <a:tab pos="1371600" algn="l"/>
                        </a:tabLst>
                      </a:pPr>
                      <a:r>
                        <a:rPr lang="fr-FR" sz="1200" spc="-15">
                          <a:solidFill>
                            <a:srgbClr val="002060"/>
                          </a:solidFill>
                          <a:effectLst/>
                        </a:rPr>
                        <a:t>Sous totaux 	</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0805" algn="ctr" eaLnBrk="0" fontAlgn="base" hangingPunct="0">
                        <a:lnSpc>
                          <a:spcPct val="115000"/>
                        </a:lnSpc>
                        <a:spcAft>
                          <a:spcPts val="0"/>
                        </a:spcAft>
                      </a:pPr>
                      <a:r>
                        <a:rPr lang="fr-FR" sz="1200">
                          <a:solidFill>
                            <a:srgbClr val="002060"/>
                          </a:solidFill>
                          <a:effectLst/>
                        </a:rPr>
                        <a:t>933</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91440" algn="dec"/>
                        </a:tabLst>
                      </a:pPr>
                      <a:r>
                        <a:rPr lang="fr-FR" sz="1200" spc="-10" dirty="0">
                          <a:solidFill>
                            <a:srgbClr val="002060"/>
                          </a:solidFill>
                          <a:effectLst/>
                        </a:rPr>
                        <a:t>18,660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137160" algn="dec"/>
                        </a:tabLst>
                      </a:pPr>
                      <a:r>
                        <a:rPr lang="fr-FR" sz="1200" spc="-5" dirty="0">
                          <a:solidFill>
                            <a:srgbClr val="002060"/>
                          </a:solidFill>
                          <a:effectLst/>
                        </a:rPr>
                        <a:t>93,300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solidFill>
                            <a:srgbClr val="002060"/>
                          </a:solidFill>
                          <a:effectLst/>
                        </a:rPr>
                        <a:t>2,325 – 46,650</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246">
                <a:tc gridSpan="5">
                  <a:txBody>
                    <a:bodyPr/>
                    <a:lstStyle/>
                    <a:p>
                      <a:pPr eaLnBrk="0" fontAlgn="base" hangingPunct="0">
                        <a:lnSpc>
                          <a:spcPct val="115000"/>
                        </a:lnSpc>
                        <a:spcAft>
                          <a:spcPts val="0"/>
                        </a:spcAft>
                        <a:tabLst>
                          <a:tab pos="3017520" algn="r"/>
                        </a:tabLst>
                      </a:pPr>
                      <a:r>
                        <a:rPr lang="fr-FR" sz="1200" dirty="0">
                          <a:solidFill>
                            <a:srgbClr val="002060"/>
                          </a:solidFill>
                          <a:effectLst/>
                        </a:rPr>
                        <a:t>Aires impactées dans </a:t>
                      </a:r>
                      <a:r>
                        <a:rPr lang="fr-FR" sz="1200" dirty="0" err="1">
                          <a:solidFill>
                            <a:srgbClr val="002060"/>
                          </a:solidFill>
                          <a:effectLst/>
                        </a:rPr>
                        <a:t>Marojejy</a:t>
                      </a:r>
                      <a:r>
                        <a:rPr lang="fr-FR" sz="1200" dirty="0">
                          <a:solidFill>
                            <a:srgbClr val="002060"/>
                          </a:solidFill>
                          <a:effectLst/>
                        </a:rPr>
                        <a:t> &amp; dans </a:t>
                      </a:r>
                      <a:r>
                        <a:rPr lang="fr-FR" sz="1200" dirty="0" err="1">
                          <a:solidFill>
                            <a:srgbClr val="002060"/>
                          </a:solidFill>
                          <a:effectLst/>
                        </a:rPr>
                        <a:t>Masoala</a:t>
                      </a:r>
                      <a:r>
                        <a:rPr lang="fr-FR" sz="1200" dirty="0">
                          <a:solidFill>
                            <a:srgbClr val="002060"/>
                          </a:solidFill>
                          <a:effectLst/>
                        </a:rPr>
                        <a:t> Nord 	4,665 – 15,550 hectares</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42182">
                <a:tc>
                  <a:txBody>
                    <a:bodyPr/>
                    <a:lstStyle/>
                    <a:p>
                      <a:pPr eaLnBrk="0" fontAlgn="base" hangingPunct="0">
                        <a:lnSpc>
                          <a:spcPct val="115000"/>
                        </a:lnSpc>
                        <a:spcAft>
                          <a:spcPts val="0"/>
                        </a:spcAft>
                        <a:tabLst>
                          <a:tab pos="1371600" algn="l"/>
                        </a:tabLst>
                      </a:pPr>
                      <a:r>
                        <a:rPr lang="fr-FR" sz="1200" spc="-5">
                          <a:solidFill>
                            <a:srgbClr val="002060"/>
                          </a:solidFill>
                          <a:effectLst/>
                        </a:rPr>
                        <a:t>Containers exportés de Toamasina</a:t>
                      </a:r>
                      <a:r>
                        <a:rPr lang="fr-FR" sz="1200" u="sng" spc="-5">
                          <a:solidFill>
                            <a:srgbClr val="002060"/>
                          </a:solidFill>
                          <a:effectLst/>
                        </a:rPr>
                        <a:t>,</a:t>
                      </a:r>
                      <a:r>
                        <a:rPr lang="fr-FR" sz="1200" spc="-5">
                          <a:solidFill>
                            <a:srgbClr val="002060"/>
                          </a:solidFill>
                          <a:effectLst/>
                        </a:rPr>
                        <a:t> mars 2009</a:t>
                      </a:r>
                      <a:endParaRPr lang="fr-FR" sz="12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0805" algn="ctr" eaLnBrk="0" fontAlgn="base" hangingPunct="0">
                        <a:lnSpc>
                          <a:spcPct val="115000"/>
                        </a:lnSpc>
                        <a:spcAft>
                          <a:spcPts val="0"/>
                        </a:spcAft>
                      </a:pPr>
                      <a:r>
                        <a:rPr lang="fr-FR" sz="1200" spc="-5" dirty="0">
                          <a:solidFill>
                            <a:srgbClr val="002060"/>
                          </a:solidFill>
                          <a:effectLst/>
                        </a:rPr>
                        <a:t>300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91440" algn="dec"/>
                        </a:tabLst>
                      </a:pPr>
                      <a:r>
                        <a:rPr lang="fr-FR" sz="1200" spc="-5" dirty="0">
                          <a:solidFill>
                            <a:srgbClr val="002060"/>
                          </a:solidFill>
                          <a:effectLst/>
                        </a:rPr>
                        <a:t>6,000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tabLst>
                          <a:tab pos="137160" algn="dec"/>
                        </a:tabLst>
                      </a:pPr>
                      <a:r>
                        <a:rPr lang="fr-FR" sz="1200" spc="-5" dirty="0">
                          <a:solidFill>
                            <a:srgbClr val="002060"/>
                          </a:solidFill>
                          <a:effectLst/>
                        </a:rPr>
                        <a:t>30,000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5" dirty="0">
                          <a:solidFill>
                            <a:srgbClr val="002060"/>
                          </a:solidFill>
                          <a:effectLst/>
                        </a:rPr>
                        <a:t>7,500 – 15,000</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312">
                <a:tc gridSpan="5">
                  <a:txBody>
                    <a:bodyPr/>
                    <a:lstStyle/>
                    <a:p>
                      <a:pPr eaLnBrk="0" fontAlgn="base" hangingPunct="0">
                        <a:lnSpc>
                          <a:spcPct val="115000"/>
                        </a:lnSpc>
                        <a:spcAft>
                          <a:spcPts val="0"/>
                        </a:spcAft>
                        <a:tabLst>
                          <a:tab pos="2011680" algn="l"/>
                          <a:tab pos="2286000" algn="l"/>
                        </a:tabLst>
                      </a:pPr>
                      <a:r>
                        <a:rPr lang="fr-FR" sz="1200" dirty="0">
                          <a:solidFill>
                            <a:srgbClr val="002060"/>
                          </a:solidFill>
                          <a:effectLst/>
                        </a:rPr>
                        <a:t>Aires impactées dans </a:t>
                      </a:r>
                      <a:r>
                        <a:rPr lang="fr-FR" sz="1200" dirty="0" err="1">
                          <a:solidFill>
                            <a:srgbClr val="002060"/>
                          </a:solidFill>
                          <a:effectLst/>
                        </a:rPr>
                        <a:t>Makira</a:t>
                      </a:r>
                      <a:r>
                        <a:rPr lang="fr-FR" sz="1200" dirty="0">
                          <a:solidFill>
                            <a:srgbClr val="002060"/>
                          </a:solidFill>
                          <a:effectLst/>
                        </a:rPr>
                        <a:t> &amp; </a:t>
                      </a:r>
                      <a:r>
                        <a:rPr lang="fr-FR" sz="1200" dirty="0" err="1">
                          <a:solidFill>
                            <a:srgbClr val="002060"/>
                          </a:solidFill>
                          <a:effectLst/>
                        </a:rPr>
                        <a:t>Masoala</a:t>
                      </a:r>
                      <a:r>
                        <a:rPr lang="fr-FR" sz="1200" dirty="0">
                          <a:solidFill>
                            <a:srgbClr val="002060"/>
                          </a:solidFill>
                          <a:effectLst/>
                        </a:rPr>
                        <a:t>  Sud	1,500 – 5,000 hectares</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8" name="ZoneTexte 7"/>
          <p:cNvSpPr txBox="1"/>
          <p:nvPr/>
        </p:nvSpPr>
        <p:spPr>
          <a:xfrm>
            <a:off x="230807" y="5188815"/>
            <a:ext cx="7238080" cy="461665"/>
          </a:xfrm>
          <a:prstGeom prst="rect">
            <a:avLst/>
          </a:prstGeom>
          <a:noFill/>
        </p:spPr>
        <p:txBody>
          <a:bodyPr wrap="square" rtlCol="0">
            <a:spAutoFit/>
          </a:bodyPr>
          <a:lstStyle/>
          <a:p>
            <a:pPr algn="ctr" eaLnBrk="0" fontAlgn="base" hangingPunct="0"/>
            <a:r>
              <a:rPr lang="fr-FR" sz="1200" dirty="0">
                <a:solidFill>
                  <a:srgbClr val="002060"/>
                </a:solidFill>
              </a:rPr>
              <a:t>Estimation du nombre d'arbres (de bois de rose), ayant été enlevés illégalement des aires protégées du nord-est </a:t>
            </a:r>
          </a:p>
          <a:p>
            <a:pPr algn="ctr" eaLnBrk="0" fontAlgn="base" hangingPunct="0"/>
            <a:r>
              <a:rPr lang="fr-FR" sz="1200" dirty="0">
                <a:solidFill>
                  <a:srgbClr val="002060"/>
                </a:solidFill>
              </a:rPr>
              <a:t>(* Densité des arbres exploitables estimée à 3-5 arbres par ha, uniquement à l'intérieur des aires protégées</a:t>
            </a:r>
            <a:r>
              <a:rPr lang="fr-FR" sz="1200" dirty="0" smtClean="0">
                <a:solidFill>
                  <a:srgbClr val="002060"/>
                </a:solidFill>
              </a:rPr>
              <a:t>).</a:t>
            </a:r>
            <a:endParaRPr lang="fr-FR" sz="1200" dirty="0">
              <a:solidFill>
                <a:srgbClr val="002060"/>
              </a:solidFill>
            </a:endParaRPr>
          </a:p>
        </p:txBody>
      </p:sp>
      <p:pic>
        <p:nvPicPr>
          <p:cNvPr id="9" name="Image 8" descr="North-east parks heavily impacted by illegal logging_s1.jpg"/>
          <p:cNvPicPr/>
          <p:nvPr/>
        </p:nvPicPr>
        <p:blipFill>
          <a:blip r:embed="rId2" cstate="print"/>
          <a:stretch>
            <a:fillRect/>
          </a:stretch>
        </p:blipFill>
        <p:spPr>
          <a:xfrm>
            <a:off x="8482988" y="967520"/>
            <a:ext cx="3172858" cy="3694845"/>
          </a:xfrm>
          <a:prstGeom prst="rect">
            <a:avLst/>
          </a:prstGeom>
        </p:spPr>
      </p:pic>
      <p:sp>
        <p:nvSpPr>
          <p:cNvPr id="10" name="ZoneTexte 9"/>
          <p:cNvSpPr txBox="1"/>
          <p:nvPr/>
        </p:nvSpPr>
        <p:spPr>
          <a:xfrm>
            <a:off x="7799942" y="4634817"/>
            <a:ext cx="4230477" cy="1015663"/>
          </a:xfrm>
          <a:prstGeom prst="rect">
            <a:avLst/>
          </a:prstGeom>
          <a:noFill/>
        </p:spPr>
        <p:txBody>
          <a:bodyPr wrap="square" rtlCol="0">
            <a:spAutoFit/>
          </a:bodyPr>
          <a:lstStyle/>
          <a:p>
            <a:pPr algn="ctr" eaLnBrk="0" fontAlgn="base" hangingPunct="0"/>
            <a:r>
              <a:rPr lang="fr-FR" sz="1200" dirty="0">
                <a:solidFill>
                  <a:srgbClr val="002060"/>
                </a:solidFill>
              </a:rPr>
              <a:t>Parcs fortement touchées par l'exploitation forestière illégale dans le Nord de Madagascar. </a:t>
            </a:r>
          </a:p>
          <a:p>
            <a:pPr algn="ctr" eaLnBrk="0" fontAlgn="base" hangingPunct="0"/>
            <a:r>
              <a:rPr lang="fr-FR" sz="1200" dirty="0">
                <a:solidFill>
                  <a:srgbClr val="002060"/>
                </a:solidFill>
              </a:rPr>
              <a:t>Les carrés jaunes indiquent des dépôts (confluences et estuaires des rivières) et certains sites où les arbres de bois de rose sont connus pour y avoir été extraits</a:t>
            </a:r>
            <a:r>
              <a:rPr lang="fr-FR" sz="1200" dirty="0" smtClean="0">
                <a:solidFill>
                  <a:srgbClr val="002060"/>
                </a:solidFill>
              </a:rPr>
              <a:t>.</a:t>
            </a:r>
            <a:endParaRPr lang="fr-FR" sz="1200" dirty="0">
              <a:solidFill>
                <a:srgbClr val="002060"/>
              </a:solidFill>
            </a:endParaRPr>
          </a:p>
        </p:txBody>
      </p:sp>
      <p:sp>
        <p:nvSpPr>
          <p:cNvPr id="11" name="ZoneTexte 10"/>
          <p:cNvSpPr txBox="1"/>
          <p:nvPr/>
        </p:nvSpPr>
        <p:spPr>
          <a:xfrm>
            <a:off x="1689252" y="5824348"/>
            <a:ext cx="8813494" cy="461665"/>
          </a:xfrm>
          <a:prstGeom prst="rect">
            <a:avLst/>
          </a:prstGeom>
          <a:noFill/>
        </p:spPr>
        <p:txBody>
          <a:bodyPr wrap="square" rtlCol="0">
            <a:spAutoFit/>
          </a:bodyPr>
          <a:lstStyle/>
          <a:p>
            <a:pPr algn="ctr"/>
            <a:r>
              <a:rPr lang="en-US" sz="1200" dirty="0">
                <a:solidFill>
                  <a:srgbClr val="002060"/>
                </a:solidFill>
              </a:rPr>
              <a:t>Source : </a:t>
            </a:r>
            <a:r>
              <a:rPr lang="en-US" sz="1200" i="1" dirty="0">
                <a:solidFill>
                  <a:srgbClr val="002060"/>
                </a:solidFill>
              </a:rPr>
              <a:t>Precious trees pay off - but who pays ? An update</a:t>
            </a:r>
            <a:r>
              <a:rPr lang="en-US" sz="1200" dirty="0">
                <a:solidFill>
                  <a:srgbClr val="002060"/>
                </a:solidFill>
              </a:rPr>
              <a:t>. </a:t>
            </a:r>
            <a:r>
              <a:rPr lang="en-US" sz="1200" dirty="0" err="1">
                <a:solidFill>
                  <a:srgbClr val="002060"/>
                </a:solidFill>
              </a:rPr>
              <a:t>Lucienne</a:t>
            </a:r>
            <a:r>
              <a:rPr lang="en-US" sz="1200" dirty="0">
                <a:solidFill>
                  <a:srgbClr val="002060"/>
                </a:solidFill>
              </a:rPr>
              <a:t> </a:t>
            </a:r>
            <a:r>
              <a:rPr lang="en-US" sz="1200" dirty="0" err="1">
                <a:solidFill>
                  <a:srgbClr val="002060"/>
                </a:solidFill>
              </a:rPr>
              <a:t>Wilmé</a:t>
            </a:r>
            <a:r>
              <a:rPr lang="en-US" sz="1200" dirty="0">
                <a:solidFill>
                  <a:srgbClr val="002060"/>
                </a:solidFill>
              </a:rPr>
              <a:t>, Derek </a:t>
            </a:r>
            <a:r>
              <a:rPr lang="en-US" sz="1200" dirty="0" err="1">
                <a:solidFill>
                  <a:srgbClr val="002060"/>
                </a:solidFill>
              </a:rPr>
              <a:t>Schuurman</a:t>
            </a:r>
            <a:r>
              <a:rPr lang="en-US" sz="1200" dirty="0">
                <a:solidFill>
                  <a:srgbClr val="002060"/>
                </a:solidFill>
              </a:rPr>
              <a:t>, Porter P. Lowry II and Peter H. Raven, 2009, </a:t>
            </a:r>
            <a:r>
              <a:rPr lang="en-US" sz="1200" u="sng" dirty="0">
                <a:solidFill>
                  <a:srgbClr val="002060"/>
                </a:solidFill>
                <a:hlinkClick r:id="rId3"/>
              </a:rPr>
              <a:t>http://www.academia.edu/2888223/Precious_trees_pay_off-but_who_pays</a:t>
            </a:r>
            <a:r>
              <a:rPr lang="en-US" sz="1200" dirty="0">
                <a:solidFill>
                  <a:srgbClr val="002060"/>
                </a:solidFill>
              </a:rPr>
              <a:t> </a:t>
            </a:r>
            <a:endParaRPr lang="fr-FR" sz="1200" dirty="0">
              <a:solidFill>
                <a:srgbClr val="002060"/>
              </a:solidFill>
            </a:endParaRPr>
          </a:p>
        </p:txBody>
      </p:sp>
      <p:sp>
        <p:nvSpPr>
          <p:cNvPr id="12" name="Ellipse 11"/>
          <p:cNvSpPr/>
          <p:nvPr/>
        </p:nvSpPr>
        <p:spPr>
          <a:xfrm>
            <a:off x="8317735" y="393970"/>
            <a:ext cx="1002533" cy="277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9871111" y="967520"/>
            <a:ext cx="1112705" cy="2663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0840597" y="2874276"/>
            <a:ext cx="1090670"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9373396" y="394022"/>
            <a:ext cx="2425664" cy="276999"/>
          </a:xfrm>
          <a:prstGeom prst="rect">
            <a:avLst/>
          </a:prstGeom>
          <a:noFill/>
        </p:spPr>
        <p:txBody>
          <a:bodyPr wrap="none" rtlCol="0">
            <a:spAutoFit/>
          </a:bodyPr>
          <a:lstStyle/>
          <a:p>
            <a:r>
              <a:rPr lang="fr-FR" sz="1200" dirty="0" smtClean="0">
                <a:solidFill>
                  <a:srgbClr val="002060"/>
                </a:solidFill>
              </a:rPr>
              <a:t>:  Principaux ports d’embarquement</a:t>
            </a:r>
            <a:endParaRPr lang="fr-FR" sz="1200" dirty="0">
              <a:solidFill>
                <a:srgbClr val="002060"/>
              </a:solidFill>
            </a:endParaRPr>
          </a:p>
        </p:txBody>
      </p:sp>
      <p:sp>
        <p:nvSpPr>
          <p:cNvPr id="16" name="ZoneTexte 15"/>
          <p:cNvSpPr txBox="1"/>
          <p:nvPr/>
        </p:nvSpPr>
        <p:spPr>
          <a:xfrm>
            <a:off x="196838" y="600940"/>
            <a:ext cx="4252509" cy="369332"/>
          </a:xfrm>
          <a:prstGeom prst="rect">
            <a:avLst/>
          </a:prstGeom>
          <a:noFill/>
        </p:spPr>
        <p:txBody>
          <a:bodyPr wrap="square" rtlCol="0">
            <a:spAutoFit/>
          </a:bodyPr>
          <a:lstStyle/>
          <a:p>
            <a:r>
              <a:rPr lang="fr-FR" b="1" dirty="0">
                <a:solidFill>
                  <a:srgbClr val="002060"/>
                </a:solidFill>
              </a:rPr>
              <a:t>6</a:t>
            </a:r>
            <a:r>
              <a:rPr lang="fr-FR" b="1" dirty="0" smtClean="0">
                <a:solidFill>
                  <a:srgbClr val="002060"/>
                </a:solidFill>
              </a:rPr>
              <a:t>. Les parcs nationaux </a:t>
            </a:r>
            <a:r>
              <a:rPr lang="fr-FR" b="1" dirty="0">
                <a:solidFill>
                  <a:srgbClr val="002060"/>
                </a:solidFill>
              </a:rPr>
              <a:t>concernés </a:t>
            </a:r>
            <a:r>
              <a:rPr lang="fr-FR" b="1" dirty="0" smtClean="0">
                <a:solidFill>
                  <a:srgbClr val="002060"/>
                </a:solidFill>
              </a:rPr>
              <a:t> (suite) </a:t>
            </a:r>
          </a:p>
        </p:txBody>
      </p:sp>
    </p:spTree>
    <p:extLst>
      <p:ext uri="{BB962C8B-B14F-4D97-AF65-F5344CB8AC3E}">
        <p14:creationId xmlns:p14="http://schemas.microsoft.com/office/powerpoint/2010/main" val="3315607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742064" y="6498540"/>
            <a:ext cx="2691787" cy="23083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79575" y="208998"/>
            <a:ext cx="491169" cy="365125"/>
          </a:xfrm>
        </p:spPr>
        <p:txBody>
          <a:bodyPr/>
          <a:lstStyle/>
          <a:p>
            <a:fld id="{814B13E8-1059-4FEE-952E-0153852B3488}" type="slidenum">
              <a:rPr lang="fr-FR" smtClean="0"/>
              <a:t>32</a:t>
            </a:fld>
            <a:endParaRPr lang="fr-F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98305" y="749148"/>
            <a:ext cx="5695720" cy="369332"/>
          </a:xfrm>
          <a:prstGeom prst="rect">
            <a:avLst/>
          </a:prstGeom>
          <a:noFill/>
        </p:spPr>
        <p:txBody>
          <a:bodyPr wrap="square" rtlCol="0">
            <a:spAutoFit/>
          </a:bodyPr>
          <a:lstStyle/>
          <a:p>
            <a:r>
              <a:rPr lang="fr-FR" b="1" dirty="0">
                <a:solidFill>
                  <a:srgbClr val="002060"/>
                </a:solidFill>
              </a:rPr>
              <a:t>7</a:t>
            </a:r>
            <a:r>
              <a:rPr lang="fr-FR" b="1" dirty="0" smtClean="0">
                <a:solidFill>
                  <a:srgbClr val="002060"/>
                </a:solidFill>
              </a:rPr>
              <a:t>. Les conséquences écologiques</a:t>
            </a:r>
            <a:endParaRPr lang="fr-FR" b="1" dirty="0">
              <a:solidFill>
                <a:srgbClr val="002060"/>
              </a:solidFill>
            </a:endParaRPr>
          </a:p>
        </p:txBody>
      </p:sp>
      <p:sp>
        <p:nvSpPr>
          <p:cNvPr id="4" name="ZoneTexte 3"/>
          <p:cNvSpPr txBox="1"/>
          <p:nvPr/>
        </p:nvSpPr>
        <p:spPr>
          <a:xfrm>
            <a:off x="198306" y="1326173"/>
            <a:ext cx="11772438" cy="2492990"/>
          </a:xfrm>
          <a:prstGeom prst="rect">
            <a:avLst/>
          </a:prstGeom>
          <a:noFill/>
        </p:spPr>
        <p:txBody>
          <a:bodyPr wrap="square" rtlCol="0">
            <a:spAutoFit/>
          </a:bodyPr>
          <a:lstStyle/>
          <a:p>
            <a:pPr algn="just"/>
            <a:r>
              <a:rPr lang="fr-FR" dirty="0">
                <a:solidFill>
                  <a:srgbClr val="002060"/>
                </a:solidFill>
              </a:rPr>
              <a:t>Les forêts pluviales du nord-est de Madagascar sont sévèrement menacées par les coupes illégales de bois précieux qui favorisent la dissémination d'</a:t>
            </a:r>
            <a:r>
              <a:rPr lang="fr-FR" dirty="0">
                <a:solidFill>
                  <a:srgbClr val="002060"/>
                </a:solidFill>
                <a:hlinkClick r:id="rId2" tooltip="Espèce invasive"/>
              </a:rPr>
              <a:t>espèces invasives</a:t>
            </a:r>
            <a:r>
              <a:rPr lang="fr-FR" dirty="0">
                <a:solidFill>
                  <a:srgbClr val="002060"/>
                </a:solidFill>
              </a:rPr>
              <a:t> et la </a:t>
            </a:r>
            <a:r>
              <a:rPr lang="fr-FR" dirty="0">
                <a:solidFill>
                  <a:srgbClr val="002060"/>
                </a:solidFill>
                <a:hlinkClick r:id="rId3" tooltip="Perturbation écologique"/>
              </a:rPr>
              <a:t>destruction de l'habitat</a:t>
            </a:r>
            <a:r>
              <a:rPr lang="fr-FR" dirty="0">
                <a:solidFill>
                  <a:srgbClr val="002060"/>
                </a:solidFill>
              </a:rPr>
              <a:t>, diminuent la </a:t>
            </a:r>
            <a:r>
              <a:rPr lang="fr-FR" dirty="0">
                <a:solidFill>
                  <a:srgbClr val="002060"/>
                </a:solidFill>
                <a:hlinkClick r:id="rId4" tooltip="Diversité génétique"/>
              </a:rPr>
              <a:t>diversité génétique</a:t>
            </a:r>
            <a:r>
              <a:rPr lang="fr-FR" dirty="0">
                <a:solidFill>
                  <a:srgbClr val="002060"/>
                </a:solidFill>
              </a:rPr>
              <a:t>, participent à des ouvertures et de plus amples déboisements sans compter les violations de nombreux tabous et traditions locales</a:t>
            </a:r>
            <a:r>
              <a:rPr lang="fr-FR" baseline="30000" dirty="0">
                <a:solidFill>
                  <a:srgbClr val="002060"/>
                </a:solidFill>
                <a:hlinkClick r:id="rId5"/>
              </a:rPr>
              <a:t>30</a:t>
            </a:r>
            <a:r>
              <a:rPr lang="fr-FR" dirty="0">
                <a:solidFill>
                  <a:srgbClr val="002060"/>
                </a:solidFill>
              </a:rPr>
              <a:t>. D'autres espèces, comme les </a:t>
            </a:r>
            <a:r>
              <a:rPr lang="fr-FR" i="1" dirty="0" err="1">
                <a:solidFill>
                  <a:srgbClr val="002060"/>
                </a:solidFill>
                <a:hlinkClick r:id="rId6" tooltip="Dombeya"/>
              </a:rPr>
              <a:t>Dombeya</a:t>
            </a:r>
            <a:r>
              <a:rPr lang="fr-FR" dirty="0">
                <a:solidFill>
                  <a:srgbClr val="002060"/>
                </a:solidFill>
              </a:rPr>
              <a:t> sont régulièrement coupées afin de réaliser des radeaux permettant le flottage des troncs de bois précieux trop lourds sur les rivières, aussi bien dans le parc qu'à sa périphérie</a:t>
            </a:r>
            <a:r>
              <a:rPr lang="fr-FR" baseline="30000" dirty="0">
                <a:solidFill>
                  <a:srgbClr val="002060"/>
                </a:solidFill>
                <a:hlinkClick r:id="rId7"/>
              </a:rPr>
              <a:t>65</a:t>
            </a:r>
            <a:r>
              <a:rPr lang="fr-FR" dirty="0">
                <a:solidFill>
                  <a:srgbClr val="002060"/>
                </a:solidFill>
              </a:rPr>
              <a:t>. Les troncs de bois de rose sont coupés en plusieurs morceaux afin de faciliter leur transport</a:t>
            </a:r>
            <a:r>
              <a:rPr lang="fr-FR" baseline="30000" dirty="0">
                <a:solidFill>
                  <a:srgbClr val="002060"/>
                </a:solidFill>
                <a:hlinkClick r:id="rId8"/>
              </a:rPr>
              <a:t>41</a:t>
            </a:r>
            <a:r>
              <a:rPr lang="fr-FR" dirty="0">
                <a:solidFill>
                  <a:srgbClr val="002060"/>
                </a:solidFill>
              </a:rPr>
              <a:t> et au moins cinq arbres de bonne flottabilité sont nécessaires par morceau de bois précieux. Pour attacher ces bois, les coupeurs taillent des milliers de </a:t>
            </a:r>
            <a:r>
              <a:rPr lang="fr-FR" dirty="0">
                <a:solidFill>
                  <a:srgbClr val="002060"/>
                </a:solidFill>
                <a:hlinkClick r:id="rId9" tooltip="Liane (plante)"/>
              </a:rPr>
              <a:t>lianes</a:t>
            </a:r>
            <a:r>
              <a:rPr lang="fr-FR" baseline="30000" dirty="0">
                <a:solidFill>
                  <a:srgbClr val="002060"/>
                </a:solidFill>
                <a:hlinkClick r:id="rId7"/>
              </a:rPr>
              <a:t>65</a:t>
            </a:r>
            <a:r>
              <a:rPr lang="fr-FR" dirty="0">
                <a:solidFill>
                  <a:srgbClr val="002060"/>
                </a:solidFill>
              </a:rPr>
              <a:t> qui sont généralement utilisées par une grande majorité de la faune sylvicole dans ses déplacements dans la canopée</a:t>
            </a:r>
            <a:r>
              <a:rPr lang="fr-FR" baseline="30000" dirty="0">
                <a:solidFill>
                  <a:srgbClr val="002060"/>
                </a:solidFill>
                <a:hlinkClick r:id="rId10"/>
              </a:rPr>
              <a:t>66</a:t>
            </a:r>
            <a:r>
              <a:rPr lang="fr-FR" dirty="0" smtClean="0">
                <a:solidFill>
                  <a:srgbClr val="002060"/>
                </a:solidFill>
              </a:rPr>
              <a:t>.</a:t>
            </a:r>
            <a:endParaRPr lang="fr-FR" sz="1200" dirty="0" smtClean="0">
              <a:solidFill>
                <a:srgbClr val="002060"/>
              </a:solidFill>
            </a:endParaRPr>
          </a:p>
          <a:p>
            <a:pPr algn="just"/>
            <a:r>
              <a:rPr lang="fr-FR" sz="1200" dirty="0">
                <a:solidFill>
                  <a:srgbClr val="002060"/>
                </a:solidFill>
              </a:rPr>
              <a:t>Source : Parc national de </a:t>
            </a:r>
            <a:r>
              <a:rPr lang="fr-FR" sz="1200" dirty="0" err="1">
                <a:solidFill>
                  <a:srgbClr val="002060"/>
                </a:solidFill>
              </a:rPr>
              <a:t>Marojejy</a:t>
            </a:r>
            <a:r>
              <a:rPr lang="fr-FR" sz="1200" dirty="0">
                <a:solidFill>
                  <a:srgbClr val="002060"/>
                </a:solidFill>
              </a:rPr>
              <a:t>, </a:t>
            </a:r>
            <a:r>
              <a:rPr lang="fr-FR" sz="1200" dirty="0">
                <a:solidFill>
                  <a:srgbClr val="002060"/>
                </a:solidFill>
                <a:hlinkClick r:id="rId11"/>
              </a:rPr>
              <a:t>http://fr.wikipedia.org/wiki/Parc_national_de_Marojejy</a:t>
            </a:r>
            <a:r>
              <a:rPr lang="fr-FR" sz="1200" dirty="0">
                <a:solidFill>
                  <a:srgbClr val="002060"/>
                </a:solidFill>
              </a:rPr>
              <a:t> </a:t>
            </a:r>
          </a:p>
        </p:txBody>
      </p:sp>
      <p:sp>
        <p:nvSpPr>
          <p:cNvPr id="7" name="ZoneTexte 6"/>
          <p:cNvSpPr txBox="1"/>
          <p:nvPr/>
        </p:nvSpPr>
        <p:spPr>
          <a:xfrm>
            <a:off x="0" y="6036875"/>
            <a:ext cx="3244468" cy="461665"/>
          </a:xfrm>
          <a:prstGeom prst="rect">
            <a:avLst/>
          </a:prstGeom>
          <a:noFill/>
        </p:spPr>
        <p:txBody>
          <a:bodyPr wrap="square" rtlCol="0">
            <a:spAutoFit/>
          </a:bodyPr>
          <a:lstStyle/>
          <a:p>
            <a:pPr algn="ctr"/>
            <a:r>
              <a:rPr lang="fr-FR" sz="1200" dirty="0" smtClean="0"/>
              <a:t>Autres espèces coupées : </a:t>
            </a:r>
            <a:r>
              <a:rPr lang="fr-FR" sz="1200" i="1" dirty="0" err="1" smtClean="0">
                <a:hlinkClick r:id="rId12" tooltip="Dombeya wallichii"/>
              </a:rPr>
              <a:t>Dombeya</a:t>
            </a:r>
            <a:r>
              <a:rPr lang="fr-FR" sz="1200" i="1" dirty="0" smtClean="0">
                <a:hlinkClick r:id="rId12" tooltip="Dombeya wallichii"/>
              </a:rPr>
              <a:t> </a:t>
            </a:r>
            <a:r>
              <a:rPr lang="fr-FR" sz="1200" i="1" dirty="0" err="1" smtClean="0">
                <a:hlinkClick r:id="rId12" tooltip="Dombeya wallichii"/>
              </a:rPr>
              <a:t>wallichii</a:t>
            </a:r>
            <a:r>
              <a:rPr lang="fr-FR" sz="1200" i="1" dirty="0"/>
              <a:t> </a:t>
            </a:r>
            <a:r>
              <a:rPr lang="fr-FR" sz="1200" i="1" dirty="0" smtClean="0"/>
              <a:t>etc.</a:t>
            </a:r>
          </a:p>
          <a:p>
            <a:pPr algn="ctr"/>
            <a:r>
              <a:rPr lang="fr-FR" sz="1200" dirty="0" smtClean="0"/>
              <a:t>Source </a:t>
            </a:r>
            <a:r>
              <a:rPr lang="fr-FR" sz="1200" dirty="0"/>
              <a:t>: </a:t>
            </a:r>
            <a:r>
              <a:rPr lang="fr-FR" sz="1200" dirty="0">
                <a:hlinkClick r:id="rId6"/>
              </a:rPr>
              <a:t>http://</a:t>
            </a:r>
            <a:r>
              <a:rPr lang="fr-FR" sz="1200" dirty="0" smtClean="0">
                <a:hlinkClick r:id="rId6"/>
              </a:rPr>
              <a:t>fr.wikipedia.org/wiki/Dombeya</a:t>
            </a:r>
            <a:r>
              <a:rPr lang="fr-FR" sz="1200" dirty="0" smtClean="0"/>
              <a:t> </a:t>
            </a:r>
            <a:endParaRPr lang="fr-FR" sz="1200" dirty="0"/>
          </a:p>
        </p:txBody>
      </p:sp>
      <p:pic>
        <p:nvPicPr>
          <p:cNvPr id="8" name="Ima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8305" y="3805856"/>
            <a:ext cx="2985572" cy="2244327"/>
          </a:xfrm>
          <a:prstGeom prst="rect">
            <a:avLst/>
          </a:prstGeom>
        </p:spPr>
      </p:pic>
      <p:pic>
        <p:nvPicPr>
          <p:cNvPr id="9" name="Imag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16311" y="3819163"/>
            <a:ext cx="2466975" cy="1857375"/>
          </a:xfrm>
          <a:prstGeom prst="rect">
            <a:avLst/>
          </a:prstGeom>
        </p:spPr>
      </p:pic>
      <p:pic>
        <p:nvPicPr>
          <p:cNvPr id="10" name="Imag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25778" y="3660792"/>
            <a:ext cx="1847850" cy="2466975"/>
          </a:xfrm>
          <a:prstGeom prst="rect">
            <a:avLst/>
          </a:prstGeom>
        </p:spPr>
      </p:pic>
      <p:pic>
        <p:nvPicPr>
          <p:cNvPr id="11" name="Imag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77309" y="3715258"/>
            <a:ext cx="1847850" cy="2466975"/>
          </a:xfrm>
          <a:prstGeom prst="rect">
            <a:avLst/>
          </a:prstGeom>
        </p:spPr>
      </p:pic>
      <p:sp>
        <p:nvSpPr>
          <p:cNvPr id="12" name="ZoneTexte 11"/>
          <p:cNvSpPr txBox="1"/>
          <p:nvPr/>
        </p:nvSpPr>
        <p:spPr>
          <a:xfrm>
            <a:off x="9287219" y="6259810"/>
            <a:ext cx="2765234" cy="553998"/>
          </a:xfrm>
          <a:prstGeom prst="rect">
            <a:avLst/>
          </a:prstGeom>
          <a:noFill/>
        </p:spPr>
        <p:txBody>
          <a:bodyPr wrap="square" rtlCol="0">
            <a:spAutoFit/>
          </a:bodyPr>
          <a:lstStyle/>
          <a:p>
            <a:pPr algn="ctr"/>
            <a:r>
              <a:rPr lang="fr-FR" sz="1000" dirty="0"/>
              <a:t>Source : </a:t>
            </a:r>
            <a:r>
              <a:rPr lang="fr-FR" sz="1000" dirty="0">
                <a:hlinkClick r:id="rId17"/>
              </a:rPr>
              <a:t>http://</a:t>
            </a:r>
            <a:r>
              <a:rPr lang="fr-FR" sz="1000" dirty="0" smtClean="0">
                <a:hlinkClick r:id="rId17"/>
              </a:rPr>
              <a:t>savaguillaumeetroselyne.eklablog.com/flore-du-marojejy-a112790660</a:t>
            </a:r>
            <a:r>
              <a:rPr lang="fr-FR" sz="1000" dirty="0" smtClean="0"/>
              <a:t> </a:t>
            </a:r>
            <a:endParaRPr lang="fr-FR" sz="1000" dirty="0"/>
          </a:p>
        </p:txBody>
      </p:sp>
      <p:sp>
        <p:nvSpPr>
          <p:cNvPr id="13" name="ZoneTexte 12"/>
          <p:cNvSpPr txBox="1"/>
          <p:nvPr/>
        </p:nvSpPr>
        <p:spPr>
          <a:xfrm>
            <a:off x="6599104" y="6209920"/>
            <a:ext cx="2688115" cy="553998"/>
          </a:xfrm>
          <a:prstGeom prst="rect">
            <a:avLst/>
          </a:prstGeom>
          <a:noFill/>
        </p:spPr>
        <p:txBody>
          <a:bodyPr wrap="square" rtlCol="0">
            <a:spAutoFit/>
          </a:bodyPr>
          <a:lstStyle/>
          <a:p>
            <a:pPr algn="ctr"/>
            <a:r>
              <a:rPr lang="fr-FR" sz="1000" dirty="0"/>
              <a:t>Source : </a:t>
            </a:r>
            <a:r>
              <a:rPr lang="fr-FR" sz="1000" dirty="0">
                <a:hlinkClick r:id="rId18"/>
              </a:rPr>
              <a:t>http://www.marojejy.com/Diapo/Flore%20-%</a:t>
            </a:r>
            <a:r>
              <a:rPr lang="fr-FR" sz="1000" dirty="0" smtClean="0">
                <a:hlinkClick r:id="rId18"/>
              </a:rPr>
              <a:t>20Flora/slides/Vine.html</a:t>
            </a:r>
            <a:r>
              <a:rPr lang="fr-FR" sz="1000" dirty="0" smtClean="0"/>
              <a:t> </a:t>
            </a:r>
            <a:endParaRPr lang="fr-FR" sz="1000" dirty="0"/>
          </a:p>
        </p:txBody>
      </p:sp>
      <p:sp>
        <p:nvSpPr>
          <p:cNvPr id="15" name="ZoneTexte 14"/>
          <p:cNvSpPr txBox="1"/>
          <p:nvPr/>
        </p:nvSpPr>
        <p:spPr>
          <a:xfrm>
            <a:off x="3816310" y="5676538"/>
            <a:ext cx="2617541" cy="553998"/>
          </a:xfrm>
          <a:prstGeom prst="rect">
            <a:avLst/>
          </a:prstGeom>
          <a:noFill/>
        </p:spPr>
        <p:txBody>
          <a:bodyPr wrap="square" rtlCol="0">
            <a:spAutoFit/>
          </a:bodyPr>
          <a:lstStyle/>
          <a:p>
            <a:pPr algn="ctr"/>
            <a:r>
              <a:rPr lang="fr-FR" sz="1000" dirty="0"/>
              <a:t>Source : Liane - Vine </a:t>
            </a:r>
            <a:r>
              <a:rPr lang="fr-FR" sz="1000" i="1" dirty="0" err="1"/>
              <a:t>Strongylodum</a:t>
            </a:r>
            <a:r>
              <a:rPr lang="fr-FR" sz="1000" i="1" dirty="0"/>
              <a:t> </a:t>
            </a:r>
            <a:r>
              <a:rPr lang="fr-FR" sz="1000" i="1" dirty="0" err="1"/>
              <a:t>craveniae</a:t>
            </a:r>
            <a:r>
              <a:rPr lang="fr-FR" sz="1000" dirty="0"/>
              <a:t>, </a:t>
            </a:r>
            <a:r>
              <a:rPr lang="fr-FR" sz="1000" dirty="0">
                <a:hlinkClick r:id="rId19"/>
              </a:rPr>
              <a:t>http://www.marojejy.com/Diapo/Flore%20-%</a:t>
            </a:r>
            <a:r>
              <a:rPr lang="fr-FR" sz="1000" dirty="0" smtClean="0">
                <a:hlinkClick r:id="rId19"/>
              </a:rPr>
              <a:t>20Flora/slides/Fleur04.html</a:t>
            </a:r>
            <a:r>
              <a:rPr lang="fr-FR" sz="1000" dirty="0" smtClean="0"/>
              <a:t> </a:t>
            </a:r>
            <a:endParaRPr lang="fr-FR" sz="1000" dirty="0"/>
          </a:p>
        </p:txBody>
      </p:sp>
    </p:spTree>
    <p:extLst>
      <p:ext uri="{BB962C8B-B14F-4D97-AF65-F5344CB8AC3E}">
        <p14:creationId xmlns:p14="http://schemas.microsoft.com/office/powerpoint/2010/main" val="2214826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rot="16200000">
            <a:off x="-1120507" y="4867177"/>
            <a:ext cx="2637622"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44618" y="138525"/>
            <a:ext cx="667439" cy="243557"/>
          </a:xfrm>
        </p:spPr>
        <p:txBody>
          <a:bodyPr/>
          <a:lstStyle/>
          <a:p>
            <a:fld id="{814B13E8-1059-4FEE-952E-0153852B3488}" type="slidenum">
              <a:rPr lang="fr-FR" smtClean="0"/>
              <a:t>33</a:t>
            </a:fld>
            <a:endParaRPr lang="fr-FR" dirty="0"/>
          </a:p>
        </p:txBody>
      </p:sp>
      <p:sp>
        <p:nvSpPr>
          <p:cNvPr id="4" name="ZoneTexte 3"/>
          <p:cNvSpPr txBox="1"/>
          <p:nvPr/>
        </p:nvSpPr>
        <p:spPr>
          <a:xfrm>
            <a:off x="319487" y="876193"/>
            <a:ext cx="11692570" cy="3416320"/>
          </a:xfrm>
          <a:prstGeom prst="rect">
            <a:avLst/>
          </a:prstGeom>
          <a:noFill/>
        </p:spPr>
        <p:txBody>
          <a:bodyPr wrap="square" rtlCol="0">
            <a:spAutoFit/>
          </a:bodyPr>
          <a:lstStyle/>
          <a:p>
            <a:pPr algn="just"/>
            <a:r>
              <a:rPr lang="fr-FR" dirty="0" smtClean="0">
                <a:solidFill>
                  <a:srgbClr val="002060"/>
                </a:solidFill>
              </a:rPr>
              <a:t>La </a:t>
            </a:r>
            <a:r>
              <a:rPr lang="fr-FR" dirty="0">
                <a:solidFill>
                  <a:srgbClr val="002060"/>
                </a:solidFill>
              </a:rPr>
              <a:t>pression de l'exploitation forestière sur le bois de rose à Madagascar a conduit à diminuer la </a:t>
            </a:r>
            <a:r>
              <a:rPr lang="fr-FR" dirty="0" smtClean="0">
                <a:solidFill>
                  <a:srgbClr val="002060"/>
                </a:solidFill>
              </a:rPr>
              <a:t>densité des populations d’arbres </a:t>
            </a:r>
            <a:r>
              <a:rPr lang="fr-FR" dirty="0">
                <a:solidFill>
                  <a:srgbClr val="002060"/>
                </a:solidFill>
              </a:rPr>
              <a:t>par </a:t>
            </a:r>
            <a:r>
              <a:rPr lang="fr-FR" dirty="0" smtClean="0">
                <a:solidFill>
                  <a:srgbClr val="002060"/>
                </a:solidFill>
              </a:rPr>
              <a:t>hectare. Et </a:t>
            </a:r>
            <a:r>
              <a:rPr lang="fr-FR" dirty="0">
                <a:solidFill>
                  <a:srgbClr val="002060"/>
                </a:solidFill>
              </a:rPr>
              <a:t>les </a:t>
            </a:r>
            <a:r>
              <a:rPr lang="fr-FR" dirty="0" smtClean="0">
                <a:solidFill>
                  <a:srgbClr val="002060"/>
                </a:solidFill>
              </a:rPr>
              <a:t>exploitants [les coupeurs] </a:t>
            </a:r>
            <a:r>
              <a:rPr lang="fr-FR" dirty="0">
                <a:solidFill>
                  <a:srgbClr val="002060"/>
                </a:solidFill>
              </a:rPr>
              <a:t>en 2009 </a:t>
            </a:r>
            <a:r>
              <a:rPr lang="fr-FR" dirty="0" smtClean="0">
                <a:solidFill>
                  <a:srgbClr val="002060"/>
                </a:solidFill>
              </a:rPr>
              <a:t>ont alors coupé </a:t>
            </a:r>
            <a:r>
              <a:rPr lang="fr-FR" dirty="0">
                <a:solidFill>
                  <a:srgbClr val="002060"/>
                </a:solidFill>
              </a:rPr>
              <a:t>les jeunes </a:t>
            </a:r>
            <a:r>
              <a:rPr lang="fr-FR" dirty="0" smtClean="0">
                <a:solidFill>
                  <a:srgbClr val="002060"/>
                </a:solidFill>
              </a:rPr>
              <a:t>arbres, </a:t>
            </a:r>
            <a:r>
              <a:rPr lang="fr-FR" dirty="0">
                <a:solidFill>
                  <a:srgbClr val="002060"/>
                </a:solidFill>
              </a:rPr>
              <a:t>avant qu'ils ne puissent atteindre la maturité sexuelle (</a:t>
            </a:r>
            <a:r>
              <a:rPr lang="fr-FR" dirty="0" err="1">
                <a:solidFill>
                  <a:srgbClr val="002060"/>
                </a:solidFill>
              </a:rPr>
              <a:t>Randriamalala</a:t>
            </a:r>
            <a:r>
              <a:rPr lang="fr-FR" dirty="0">
                <a:solidFill>
                  <a:srgbClr val="002060"/>
                </a:solidFill>
              </a:rPr>
              <a:t> et Liu 2010</a:t>
            </a:r>
            <a:r>
              <a:rPr lang="fr-FR" dirty="0" smtClean="0">
                <a:solidFill>
                  <a:srgbClr val="002060"/>
                </a:solidFill>
              </a:rPr>
              <a:t>)). Les </a:t>
            </a:r>
            <a:r>
              <a:rPr lang="fr-FR" dirty="0">
                <a:solidFill>
                  <a:srgbClr val="002060"/>
                </a:solidFill>
              </a:rPr>
              <a:t>bûcherons </a:t>
            </a:r>
            <a:r>
              <a:rPr lang="fr-FR" dirty="0" smtClean="0">
                <a:solidFill>
                  <a:srgbClr val="002060"/>
                </a:solidFill>
              </a:rPr>
              <a:t>empiètent </a:t>
            </a:r>
            <a:r>
              <a:rPr lang="fr-FR" dirty="0">
                <a:solidFill>
                  <a:srgbClr val="002060"/>
                </a:solidFill>
              </a:rPr>
              <a:t>régulièrement </a:t>
            </a:r>
            <a:r>
              <a:rPr lang="fr-FR" dirty="0" smtClean="0">
                <a:solidFill>
                  <a:srgbClr val="002060"/>
                </a:solidFill>
              </a:rPr>
              <a:t>sur de </a:t>
            </a:r>
            <a:r>
              <a:rPr lang="fr-FR" dirty="0">
                <a:solidFill>
                  <a:srgbClr val="002060"/>
                </a:solidFill>
              </a:rPr>
              <a:t>nouveaux domaines (</a:t>
            </a:r>
            <a:r>
              <a:rPr lang="fr-FR" dirty="0" err="1">
                <a:solidFill>
                  <a:srgbClr val="002060"/>
                </a:solidFill>
              </a:rPr>
              <a:t>Barrett</a:t>
            </a:r>
            <a:r>
              <a:rPr lang="fr-FR" dirty="0">
                <a:solidFill>
                  <a:srgbClr val="002060"/>
                </a:solidFill>
              </a:rPr>
              <a:t> et al., </a:t>
            </a:r>
            <a:r>
              <a:rPr lang="fr-FR" dirty="0" smtClean="0">
                <a:solidFill>
                  <a:srgbClr val="002060"/>
                </a:solidFill>
              </a:rPr>
              <a:t>2010). Cela </a:t>
            </a:r>
            <a:r>
              <a:rPr lang="fr-FR" dirty="0">
                <a:solidFill>
                  <a:srgbClr val="002060"/>
                </a:solidFill>
              </a:rPr>
              <a:t>signifie aussi que l'exploitation forestière illégale </a:t>
            </a:r>
            <a:r>
              <a:rPr lang="fr-FR" dirty="0" smtClean="0">
                <a:solidFill>
                  <a:srgbClr val="002060"/>
                </a:solidFill>
              </a:rPr>
              <a:t>est aussi </a:t>
            </a:r>
            <a:r>
              <a:rPr lang="fr-FR" dirty="0">
                <a:solidFill>
                  <a:srgbClr val="002060"/>
                </a:solidFill>
              </a:rPr>
              <a:t>menée dans </a:t>
            </a:r>
            <a:r>
              <a:rPr lang="fr-FR" dirty="0" smtClean="0">
                <a:solidFill>
                  <a:srgbClr val="002060"/>
                </a:solidFill>
              </a:rPr>
              <a:t>le </a:t>
            </a:r>
            <a:r>
              <a:rPr lang="fr-FR" dirty="0">
                <a:solidFill>
                  <a:srgbClr val="002060"/>
                </a:solidFill>
              </a:rPr>
              <a:t>périmètre </a:t>
            </a:r>
            <a:r>
              <a:rPr lang="fr-FR" dirty="0" smtClean="0">
                <a:solidFill>
                  <a:srgbClr val="002060"/>
                </a:solidFill>
              </a:rPr>
              <a:t>des </a:t>
            </a:r>
            <a:r>
              <a:rPr lang="fr-FR" dirty="0">
                <a:solidFill>
                  <a:srgbClr val="002060"/>
                </a:solidFill>
              </a:rPr>
              <a:t>zones </a:t>
            </a:r>
            <a:r>
              <a:rPr lang="fr-FR" dirty="0" smtClean="0">
                <a:solidFill>
                  <a:srgbClr val="002060"/>
                </a:solidFill>
              </a:rPr>
              <a:t>protégées. </a:t>
            </a:r>
            <a:r>
              <a:rPr lang="fr-FR" dirty="0">
                <a:solidFill>
                  <a:srgbClr val="002060"/>
                </a:solidFill>
              </a:rPr>
              <a:t>Le processus </a:t>
            </a:r>
            <a:r>
              <a:rPr lang="fr-FR" dirty="0" smtClean="0">
                <a:solidFill>
                  <a:srgbClr val="002060"/>
                </a:solidFill>
              </a:rPr>
              <a:t>d‘abattage </a:t>
            </a:r>
            <a:r>
              <a:rPr lang="fr-FR" dirty="0">
                <a:solidFill>
                  <a:srgbClr val="002060"/>
                </a:solidFill>
              </a:rPr>
              <a:t>facilite également l'invasion d'espèces non indigènes, réduit la diversité des </a:t>
            </a:r>
            <a:r>
              <a:rPr lang="fr-FR" dirty="0" smtClean="0">
                <a:solidFill>
                  <a:srgbClr val="002060"/>
                </a:solidFill>
              </a:rPr>
              <a:t>espèces </a:t>
            </a:r>
            <a:r>
              <a:rPr lang="fr-FR" dirty="0">
                <a:solidFill>
                  <a:srgbClr val="002060"/>
                </a:solidFill>
              </a:rPr>
              <a:t>indigènes</a:t>
            </a:r>
            <a:r>
              <a:rPr lang="fr-FR" dirty="0" smtClean="0">
                <a:solidFill>
                  <a:srgbClr val="002060"/>
                </a:solidFill>
              </a:rPr>
              <a:t> </a:t>
            </a:r>
            <a:r>
              <a:rPr lang="fr-FR" dirty="0">
                <a:solidFill>
                  <a:srgbClr val="002060"/>
                </a:solidFill>
              </a:rPr>
              <a:t>et </a:t>
            </a:r>
            <a:r>
              <a:rPr lang="fr-FR" dirty="0" smtClean="0">
                <a:solidFill>
                  <a:srgbClr val="002060"/>
                </a:solidFill>
              </a:rPr>
              <a:t>contribue à l’aridification des paysages.</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www.iucnredlist.org/details/38189/0</a:t>
            </a:r>
            <a:r>
              <a:rPr lang="fr-FR" sz="1200" dirty="0" smtClean="0">
                <a:solidFill>
                  <a:srgbClr val="002060"/>
                </a:solidFill>
              </a:rPr>
              <a:t> </a:t>
            </a:r>
          </a:p>
          <a:p>
            <a:pPr algn="just"/>
            <a:r>
              <a:rPr lang="fr-FR" sz="1600" dirty="0">
                <a:solidFill>
                  <a:srgbClr val="002060"/>
                </a:solidFill>
              </a:rPr>
              <a:t>« </a:t>
            </a:r>
            <a:r>
              <a:rPr lang="fr-FR" sz="1600" i="1" dirty="0">
                <a:solidFill>
                  <a:srgbClr val="002060"/>
                </a:solidFill>
              </a:rPr>
              <a:t>Pour sortir un arbre, il faut couper ceux qui sont autour avec leurs cortèges de lianes et autres plantes inféodées, tracer une route jusqu’à la rivière. Dans un second temps, ces sentiers ouvrent la voie à d’autres trafics</a:t>
            </a:r>
            <a:r>
              <a:rPr lang="fr-FR" sz="1600" dirty="0">
                <a:solidFill>
                  <a:srgbClr val="002060"/>
                </a:solidFill>
              </a:rPr>
              <a:t> </a:t>
            </a:r>
            <a:r>
              <a:rPr lang="fr-FR" sz="1600" dirty="0" smtClean="0">
                <a:solidFill>
                  <a:srgbClr val="002060"/>
                </a:solidFill>
              </a:rPr>
              <a:t>» …« </a:t>
            </a:r>
            <a:r>
              <a:rPr lang="fr-FR" sz="1600" i="1" dirty="0">
                <a:solidFill>
                  <a:srgbClr val="002060"/>
                </a:solidFill>
              </a:rPr>
              <a:t>En dehors des parcs, il n’existe plus de grands arbres capables de donner des graines et donc de se reproduire. À l’intérieur, il ne reste que des troncs d’une vingtaine de centimètres de diamètre. Pour atteindre cette taille, il faut quarante à cinquante ans. Tous les grands arbres ont disparu </a:t>
            </a:r>
            <a:r>
              <a:rPr lang="fr-FR" sz="1600" dirty="0">
                <a:solidFill>
                  <a:srgbClr val="002060"/>
                </a:solidFill>
              </a:rPr>
              <a:t>», explique </a:t>
            </a:r>
            <a:r>
              <a:rPr lang="fr-FR" sz="1600" dirty="0" err="1">
                <a:solidFill>
                  <a:srgbClr val="002060"/>
                </a:solidFill>
              </a:rPr>
              <a:t>Aro</a:t>
            </a:r>
            <a:r>
              <a:rPr lang="fr-FR" sz="1600" dirty="0">
                <a:solidFill>
                  <a:srgbClr val="002060"/>
                </a:solidFill>
              </a:rPr>
              <a:t> </a:t>
            </a:r>
            <a:r>
              <a:rPr lang="fr-FR" sz="1600" dirty="0" err="1">
                <a:solidFill>
                  <a:srgbClr val="002060"/>
                </a:solidFill>
              </a:rPr>
              <a:t>Vonjy</a:t>
            </a:r>
            <a:r>
              <a:rPr lang="fr-FR" sz="1600" dirty="0">
                <a:solidFill>
                  <a:srgbClr val="002060"/>
                </a:solidFill>
              </a:rPr>
              <a:t> </a:t>
            </a:r>
            <a:r>
              <a:rPr lang="fr-FR" sz="1600" dirty="0" err="1">
                <a:solidFill>
                  <a:srgbClr val="002060"/>
                </a:solidFill>
              </a:rPr>
              <a:t>Ramarosandratana</a:t>
            </a:r>
            <a:r>
              <a:rPr lang="fr-FR" sz="1600" dirty="0">
                <a:solidFill>
                  <a:srgbClr val="002060"/>
                </a:solidFill>
              </a:rPr>
              <a:t>, </a:t>
            </a:r>
            <a:r>
              <a:rPr lang="fr-FR" sz="1600" dirty="0" smtClean="0">
                <a:solidFill>
                  <a:srgbClr val="002060"/>
                </a:solidFill>
              </a:rPr>
              <a:t>chef </a:t>
            </a:r>
            <a:r>
              <a:rPr lang="fr-FR" sz="1600" dirty="0">
                <a:solidFill>
                  <a:srgbClr val="002060"/>
                </a:solidFill>
              </a:rPr>
              <a:t>du département de botanique de la Faculté des sciences </a:t>
            </a:r>
            <a:r>
              <a:rPr lang="fr-FR" sz="1600" dirty="0" smtClean="0">
                <a:solidFill>
                  <a:srgbClr val="002060"/>
                </a:solidFill>
              </a:rPr>
              <a:t>d’Antananarivo</a:t>
            </a:r>
            <a:r>
              <a:rPr lang="fr-FR" sz="1600" dirty="0">
                <a:solidFill>
                  <a:srgbClr val="002060"/>
                </a:solidFill>
              </a:rPr>
              <a:t> et </a:t>
            </a:r>
            <a:r>
              <a:rPr lang="fr-FR" sz="1600" dirty="0" smtClean="0">
                <a:solidFill>
                  <a:srgbClr val="002060"/>
                </a:solidFill>
              </a:rPr>
              <a:t>responsable </a:t>
            </a:r>
            <a:r>
              <a:rPr lang="fr-FR" sz="1600" dirty="0">
                <a:solidFill>
                  <a:srgbClr val="002060"/>
                </a:solidFill>
              </a:rPr>
              <a:t>de l’autorité scientifique de la Cites, la Convention sur le commerce international des espèces de faune et de flore sauvages menacées d’extinction. </a:t>
            </a:r>
          </a:p>
          <a:p>
            <a:pPr algn="just"/>
            <a:r>
              <a:rPr lang="fr-FR" sz="1200" dirty="0" smtClean="0">
                <a:solidFill>
                  <a:srgbClr val="002060"/>
                </a:solidFill>
              </a:rPr>
              <a:t>Source </a:t>
            </a:r>
            <a:r>
              <a:rPr lang="fr-FR" sz="1200" dirty="0">
                <a:solidFill>
                  <a:srgbClr val="002060"/>
                </a:solidFill>
              </a:rPr>
              <a:t>:  </a:t>
            </a:r>
            <a:r>
              <a:rPr lang="fr-FR" sz="1200" dirty="0">
                <a:solidFill>
                  <a:srgbClr val="002060"/>
                </a:solidFill>
                <a:hlinkClick r:id="rId3"/>
              </a:rPr>
              <a:t>http://</a:t>
            </a:r>
            <a:r>
              <a:rPr lang="fr-FR" sz="1200" dirty="0" smtClean="0">
                <a:solidFill>
                  <a:srgbClr val="002060"/>
                </a:solidFill>
                <a:hlinkClick r:id="rId3"/>
              </a:rPr>
              <a:t>www.lemonde.fr/planete/visuel/2015/01/24/ecocide-episode-1-le-bois-qui-saigne_4527270_3244.html</a:t>
            </a:r>
            <a:r>
              <a:rPr lang="fr-FR" sz="1200" dirty="0" smtClean="0">
                <a:solidFill>
                  <a:srgbClr val="002060"/>
                </a:solidFill>
              </a:rPr>
              <a:t> </a:t>
            </a:r>
            <a:endParaRPr lang="fr-FR" sz="1200" dirty="0">
              <a:solidFill>
                <a:srgbClr val="002060"/>
              </a:solidFill>
            </a:endParaRPr>
          </a:p>
        </p:txBody>
      </p:sp>
      <p:sp>
        <p:nvSpPr>
          <p:cNvPr id="5" name="ZoneTexte 4"/>
          <p:cNvSpPr txBox="1"/>
          <p:nvPr/>
        </p:nvSpPr>
        <p:spPr>
          <a:xfrm>
            <a:off x="4875927" y="113789"/>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319487" y="323191"/>
            <a:ext cx="5695720" cy="369332"/>
          </a:xfrm>
          <a:prstGeom prst="rect">
            <a:avLst/>
          </a:prstGeom>
          <a:noFill/>
        </p:spPr>
        <p:txBody>
          <a:bodyPr wrap="square" rtlCol="0">
            <a:spAutoFit/>
          </a:bodyPr>
          <a:lstStyle/>
          <a:p>
            <a:r>
              <a:rPr lang="fr-FR" b="1" dirty="0">
                <a:solidFill>
                  <a:srgbClr val="002060"/>
                </a:solidFill>
              </a:rPr>
              <a:t>7</a:t>
            </a:r>
            <a:r>
              <a:rPr lang="fr-FR" b="1" dirty="0" smtClean="0">
                <a:solidFill>
                  <a:srgbClr val="002060"/>
                </a:solidFill>
              </a:rPr>
              <a:t>. Les conséquences écologiques (suite)</a:t>
            </a:r>
            <a:endParaRPr lang="fr-FR" b="1" dirty="0">
              <a:solidFill>
                <a:srgbClr val="002060"/>
              </a:solidFill>
            </a:endParaRPr>
          </a:p>
        </p:txBody>
      </p:sp>
      <p:pic>
        <p:nvPicPr>
          <p:cNvPr id="6146" name="Picture 2" descr="DeforestationStMarieMada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04" y="4690043"/>
            <a:ext cx="2221527" cy="16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DeboisementForetStMarie_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6165" y="4612421"/>
            <a:ext cx="2234168" cy="16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0" y="6372240"/>
            <a:ext cx="5714084" cy="461665"/>
          </a:xfrm>
          <a:prstGeom prst="rect">
            <a:avLst/>
          </a:prstGeom>
          <a:noFill/>
        </p:spPr>
        <p:txBody>
          <a:bodyPr wrap="square" rtlCol="0">
            <a:spAutoFit/>
          </a:bodyPr>
          <a:lstStyle/>
          <a:p>
            <a:pPr algn="ctr"/>
            <a:r>
              <a:rPr lang="fr-FR" sz="1200" dirty="0">
                <a:solidFill>
                  <a:srgbClr val="002060"/>
                </a:solidFill>
              </a:rPr>
              <a:t>Déforestation d’une des deux dernières forêts primaires de l’île Sainte-Marie, située à 10 km au Nord d’</a:t>
            </a:r>
            <a:r>
              <a:rPr lang="fr-FR" sz="1200" i="1" dirty="0" err="1">
                <a:solidFill>
                  <a:srgbClr val="002060"/>
                </a:solidFill>
              </a:rPr>
              <a:t>Ambodifotatra</a:t>
            </a:r>
            <a:r>
              <a:rPr lang="fr-FR" sz="1200" dirty="0">
                <a:solidFill>
                  <a:srgbClr val="002060"/>
                </a:solidFill>
              </a:rPr>
              <a:t>, Madagascar. Septembre 2011.  Photos ©Benjamin LISAN. </a:t>
            </a:r>
          </a:p>
        </p:txBody>
      </p:sp>
      <p:sp>
        <p:nvSpPr>
          <p:cNvPr id="8" name="ZoneTexte 7"/>
          <p:cNvSpPr txBox="1"/>
          <p:nvPr/>
        </p:nvSpPr>
        <p:spPr>
          <a:xfrm>
            <a:off x="8218582" y="5956742"/>
            <a:ext cx="3933569" cy="830997"/>
          </a:xfrm>
          <a:prstGeom prst="rect">
            <a:avLst/>
          </a:prstGeom>
          <a:noFill/>
        </p:spPr>
        <p:txBody>
          <a:bodyPr wrap="square" rtlCol="0">
            <a:spAutoFit/>
          </a:bodyPr>
          <a:lstStyle/>
          <a:p>
            <a:pPr algn="ctr"/>
            <a:r>
              <a:rPr lang="fr-FR" sz="1200" dirty="0">
                <a:solidFill>
                  <a:srgbClr val="002060"/>
                </a:solidFill>
              </a:rPr>
              <a:t>Des </a:t>
            </a:r>
            <a:r>
              <a:rPr lang="fr-FR" sz="1200" dirty="0" smtClean="0">
                <a:solidFill>
                  <a:srgbClr val="002060"/>
                </a:solidFill>
              </a:rPr>
              <a:t>travailleurs </a:t>
            </a:r>
            <a:r>
              <a:rPr lang="fr-FR" sz="1200" dirty="0">
                <a:solidFill>
                  <a:srgbClr val="002060"/>
                </a:solidFill>
              </a:rPr>
              <a:t>dissimulant </a:t>
            </a:r>
            <a:r>
              <a:rPr lang="fr-FR" sz="1200" dirty="0" smtClean="0">
                <a:solidFill>
                  <a:srgbClr val="002060"/>
                </a:solidFill>
              </a:rPr>
              <a:t>du palissandre, </a:t>
            </a:r>
            <a:r>
              <a:rPr lang="fr-FR" sz="1200" dirty="0">
                <a:solidFill>
                  <a:srgbClr val="002060"/>
                </a:solidFill>
              </a:rPr>
              <a:t>abattu </a:t>
            </a:r>
            <a:r>
              <a:rPr lang="fr-FR" sz="1200" dirty="0" smtClean="0">
                <a:solidFill>
                  <a:srgbClr val="002060"/>
                </a:solidFill>
              </a:rPr>
              <a:t>illégalement, </a:t>
            </a:r>
            <a:r>
              <a:rPr lang="fr-FR" sz="1200" dirty="0">
                <a:solidFill>
                  <a:srgbClr val="002060"/>
                </a:solidFill>
              </a:rPr>
              <a:t>en l'enterrant </a:t>
            </a:r>
            <a:r>
              <a:rPr lang="fr-FR" sz="1200" dirty="0" smtClean="0">
                <a:solidFill>
                  <a:srgbClr val="002060"/>
                </a:solidFill>
              </a:rPr>
              <a:t>dans </a:t>
            </a:r>
            <a:r>
              <a:rPr lang="fr-FR" sz="1200" dirty="0">
                <a:solidFill>
                  <a:srgbClr val="002060"/>
                </a:solidFill>
              </a:rPr>
              <a:t>une plage près de Cap Est, adjacent au parc national de </a:t>
            </a:r>
            <a:r>
              <a:rPr lang="fr-FR" sz="1200" dirty="0" err="1" smtClean="0">
                <a:solidFill>
                  <a:srgbClr val="002060"/>
                </a:solidFill>
              </a:rPr>
              <a:t>Masoala</a:t>
            </a:r>
            <a:r>
              <a:rPr lang="fr-FR" sz="1200" dirty="0" smtClean="0">
                <a:solidFill>
                  <a:srgbClr val="002060"/>
                </a:solidFill>
              </a:rPr>
              <a:t> (2009). </a:t>
            </a:r>
            <a:r>
              <a:rPr lang="fr-FR" sz="1200" dirty="0">
                <a:solidFill>
                  <a:srgbClr val="002060"/>
                </a:solidFill>
              </a:rPr>
              <a:t>Source : </a:t>
            </a:r>
            <a:r>
              <a:rPr lang="fr-FR" sz="1200" dirty="0">
                <a:solidFill>
                  <a:srgbClr val="002060"/>
                </a:solidFill>
                <a:hlinkClick r:id="rId6"/>
              </a:rPr>
              <a:t>http://</a:t>
            </a:r>
            <a:r>
              <a:rPr lang="fr-FR" sz="1200" dirty="0" smtClean="0">
                <a:solidFill>
                  <a:srgbClr val="002060"/>
                </a:solidFill>
                <a:hlinkClick r:id="rId6"/>
              </a:rPr>
              <a:t>en.wikipedia.org/wiki/Illegal_logging_in_Madagascar</a:t>
            </a:r>
            <a:r>
              <a:rPr lang="fr-FR" sz="1200" dirty="0" smtClean="0">
                <a:solidFill>
                  <a:srgbClr val="002060"/>
                </a:solidFill>
              </a:rPr>
              <a:t> </a:t>
            </a:r>
            <a:endParaRPr lang="fr-FR" sz="1200" dirty="0">
              <a:solidFill>
                <a:srgbClr val="002060"/>
              </a:solidFill>
            </a:endParaRPr>
          </a:p>
        </p:txBody>
      </p: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1174" y="4115242"/>
            <a:ext cx="2794000" cy="1841500"/>
          </a:xfrm>
          <a:prstGeom prst="rect">
            <a:avLst/>
          </a:prstGeom>
        </p:spPr>
      </p:pic>
      <p:sp>
        <p:nvSpPr>
          <p:cNvPr id="10" name="ZoneTexte 9"/>
          <p:cNvSpPr txBox="1"/>
          <p:nvPr/>
        </p:nvSpPr>
        <p:spPr>
          <a:xfrm>
            <a:off x="5714084" y="6211315"/>
            <a:ext cx="2504498" cy="553998"/>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8"/>
              </a:rPr>
              <a:t>http://</a:t>
            </a:r>
            <a:r>
              <a:rPr lang="fr-FR" sz="1000" dirty="0" smtClean="0">
                <a:solidFill>
                  <a:srgbClr val="002060"/>
                </a:solidFill>
                <a:hlinkClick r:id="rId8"/>
              </a:rPr>
              <a:t>www.terresacree.org/actualites/1643?page=636&amp;filtre=date</a:t>
            </a:r>
            <a:r>
              <a:rPr lang="fr-FR" sz="1000" dirty="0" smtClean="0">
                <a:solidFill>
                  <a:srgbClr val="002060"/>
                </a:solidFill>
              </a:rPr>
              <a:t> </a:t>
            </a:r>
            <a:endParaRPr lang="fr-FR" sz="1000" dirty="0">
              <a:solidFill>
                <a:srgbClr val="002060"/>
              </a:solidFill>
            </a:endParaRP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52467" y="4370135"/>
            <a:ext cx="2467560" cy="1841180"/>
          </a:xfrm>
          <a:prstGeom prst="rect">
            <a:avLst/>
          </a:prstGeom>
        </p:spPr>
      </p:pic>
    </p:spTree>
    <p:extLst>
      <p:ext uri="{BB962C8B-B14F-4D97-AF65-F5344CB8AC3E}">
        <p14:creationId xmlns:p14="http://schemas.microsoft.com/office/powerpoint/2010/main" val="2513098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344276" y="6440935"/>
            <a:ext cx="2661862" cy="380635"/>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80492" y="234734"/>
            <a:ext cx="513202" cy="244110"/>
          </a:xfrm>
        </p:spPr>
        <p:txBody>
          <a:bodyPr/>
          <a:lstStyle/>
          <a:p>
            <a:fld id="{814B13E8-1059-4FEE-952E-0153852B3488}" type="slidenum">
              <a:rPr lang="fr-FR" smtClean="0"/>
              <a:t>34</a:t>
            </a:fld>
            <a:endParaRPr lang="fr-FR"/>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98305" y="541455"/>
            <a:ext cx="5695720" cy="369332"/>
          </a:xfrm>
          <a:prstGeom prst="rect">
            <a:avLst/>
          </a:prstGeom>
          <a:noFill/>
        </p:spPr>
        <p:txBody>
          <a:bodyPr wrap="square" rtlCol="0">
            <a:spAutoFit/>
          </a:bodyPr>
          <a:lstStyle/>
          <a:p>
            <a:r>
              <a:rPr lang="fr-FR" b="1" dirty="0" smtClean="0">
                <a:solidFill>
                  <a:srgbClr val="002060"/>
                </a:solidFill>
              </a:rPr>
              <a:t>8. Les facteurs favorisants le trafic</a:t>
            </a:r>
            <a:endParaRPr lang="fr-FR" b="1" dirty="0">
              <a:solidFill>
                <a:srgbClr val="002060"/>
              </a:solidFill>
            </a:endParaRPr>
          </a:p>
        </p:txBody>
      </p:sp>
      <p:sp>
        <p:nvSpPr>
          <p:cNvPr id="6" name="ZoneTexte 5"/>
          <p:cNvSpPr txBox="1"/>
          <p:nvPr/>
        </p:nvSpPr>
        <p:spPr>
          <a:xfrm>
            <a:off x="198305" y="1046602"/>
            <a:ext cx="11732962" cy="3231654"/>
          </a:xfrm>
          <a:prstGeom prst="rect">
            <a:avLst/>
          </a:prstGeom>
          <a:noFill/>
        </p:spPr>
        <p:txBody>
          <a:bodyPr wrap="square" rtlCol="0">
            <a:spAutoFit/>
          </a:bodyPr>
          <a:lstStyle/>
          <a:p>
            <a:pPr algn="just"/>
            <a:r>
              <a:rPr lang="fr-FR" dirty="0">
                <a:solidFill>
                  <a:srgbClr val="002060"/>
                </a:solidFill>
              </a:rPr>
              <a:t>Les coupes illégales ont été facilitées par la vacance du pouvoir depuis le début </a:t>
            </a:r>
            <a:r>
              <a:rPr lang="fr-FR" dirty="0" smtClean="0">
                <a:solidFill>
                  <a:srgbClr val="002060"/>
                </a:solidFill>
              </a:rPr>
              <a:t>des sanctions et de la crise économique qui s’est suivi, après 2008, </a:t>
            </a:r>
            <a:r>
              <a:rPr lang="fr-FR" dirty="0">
                <a:solidFill>
                  <a:srgbClr val="002060"/>
                </a:solidFill>
              </a:rPr>
              <a:t>des réglementations forestières absconses, </a:t>
            </a:r>
            <a:r>
              <a:rPr lang="fr-FR" dirty="0" smtClean="0">
                <a:solidFill>
                  <a:srgbClr val="002060"/>
                </a:solidFill>
              </a:rPr>
              <a:t>le pouvoir </a:t>
            </a:r>
            <a:r>
              <a:rPr lang="fr-FR" dirty="0">
                <a:solidFill>
                  <a:srgbClr val="002060"/>
                </a:solidFill>
              </a:rPr>
              <a:t>judiciaire corrompu ainsi qu'un pouvoir exécutif </a:t>
            </a:r>
            <a:r>
              <a:rPr lang="fr-FR" dirty="0" smtClean="0">
                <a:solidFill>
                  <a:srgbClr val="002060"/>
                </a:solidFill>
              </a:rPr>
              <a:t>intéressé (°), </a:t>
            </a:r>
            <a:r>
              <a:rPr lang="fr-FR" dirty="0">
                <a:solidFill>
                  <a:srgbClr val="002060"/>
                </a:solidFill>
              </a:rPr>
              <a:t>les exportations (en 1992, 2006 et 2009-2010) ayant été permises par l'adoption de décrets facilitant ces opérations, ceux-ci survenant à chaque fois préalablement à des élections ou durant des périodes d'instabilité politique</a:t>
            </a:r>
            <a:r>
              <a:rPr lang="fr-FR" baseline="30000" dirty="0">
                <a:solidFill>
                  <a:srgbClr val="002060"/>
                </a:solidFill>
                <a:hlinkClick r:id="rId2"/>
              </a:rPr>
              <a:t>68</a:t>
            </a:r>
            <a:r>
              <a:rPr lang="fr-FR" dirty="0">
                <a:solidFill>
                  <a:srgbClr val="002060"/>
                </a:solidFill>
              </a:rPr>
              <a:t>. Le commerce est organisé par une mafia incluant des hautes autorités de l'appareil étatique et des hommes d'affaires </a:t>
            </a:r>
            <a:r>
              <a:rPr lang="fr-FR" dirty="0" smtClean="0">
                <a:solidFill>
                  <a:srgbClr val="002060"/>
                </a:solidFill>
              </a:rPr>
              <a:t>influents</a:t>
            </a:r>
            <a:r>
              <a:rPr lang="fr-FR" baseline="30000" dirty="0" smtClean="0">
                <a:solidFill>
                  <a:srgbClr val="002060"/>
                </a:solidFill>
                <a:hlinkClick r:id="rId3"/>
              </a:rPr>
              <a:t>72</a:t>
            </a:r>
            <a:r>
              <a:rPr lang="fr-FR" dirty="0" smtClean="0">
                <a:solidFill>
                  <a:srgbClr val="002060"/>
                </a:solidFill>
              </a:rPr>
              <a:t>, </a:t>
            </a:r>
            <a:r>
              <a:rPr lang="fr-FR" i="1" dirty="0">
                <a:solidFill>
                  <a:srgbClr val="002060"/>
                </a:solidFill>
              </a:rPr>
              <a:t>le marché du luxe </a:t>
            </a:r>
            <a:r>
              <a:rPr lang="fr-FR" i="1" dirty="0" smtClean="0">
                <a:solidFill>
                  <a:srgbClr val="002060"/>
                </a:solidFill>
              </a:rPr>
              <a:t>attisant </a:t>
            </a:r>
            <a:r>
              <a:rPr lang="fr-FR" i="1" dirty="0">
                <a:solidFill>
                  <a:srgbClr val="002060"/>
                </a:solidFill>
              </a:rPr>
              <a:t>la destruction des forêts malgaches</a:t>
            </a:r>
            <a:r>
              <a:rPr lang="fr-FR" dirty="0" smtClean="0">
                <a:solidFill>
                  <a:srgbClr val="002060"/>
                </a:solidFill>
              </a:rPr>
              <a:t>. </a:t>
            </a:r>
            <a:r>
              <a:rPr lang="fr-FR" dirty="0">
                <a:solidFill>
                  <a:srgbClr val="002060"/>
                </a:solidFill>
              </a:rPr>
              <a:t>En dernier lieu, il faut préciser que le commerce de bois de rose de Madagascar n'est soumis à aucune régulation internationale comme la </a:t>
            </a:r>
            <a:r>
              <a:rPr lang="fr-FR" dirty="0">
                <a:solidFill>
                  <a:srgbClr val="002060"/>
                </a:solidFill>
                <a:hlinkClick r:id="rId4" tooltip="Convention sur le commerce international des espèces de faune et de flore sauvages menacées d'extinction"/>
              </a:rPr>
              <a:t>convention sur le commerce international des espèces de faune et de flore sauvages menacées d'extinction</a:t>
            </a:r>
            <a:r>
              <a:rPr lang="fr-FR" dirty="0">
                <a:solidFill>
                  <a:srgbClr val="002060"/>
                </a:solidFill>
              </a:rPr>
              <a:t>(CITES)</a:t>
            </a:r>
            <a:r>
              <a:rPr lang="fr-FR" baseline="30000" dirty="0">
                <a:solidFill>
                  <a:srgbClr val="002060"/>
                </a:solidFill>
                <a:hlinkClick r:id="rId5"/>
              </a:rPr>
              <a:t>73</a:t>
            </a:r>
            <a:r>
              <a:rPr lang="fr-FR" dirty="0" smtClean="0">
                <a:solidFill>
                  <a:srgbClr val="002060"/>
                </a:solidFill>
              </a:rPr>
              <a:t>.</a:t>
            </a:r>
            <a:endParaRPr lang="fr-FR" sz="1200" dirty="0" smtClean="0">
              <a:solidFill>
                <a:srgbClr val="002060"/>
              </a:solidFill>
            </a:endParaRPr>
          </a:p>
          <a:p>
            <a:pPr algn="just"/>
            <a:endParaRPr lang="fr-FR" sz="1200" dirty="0" smtClean="0">
              <a:solidFill>
                <a:srgbClr val="002060"/>
              </a:solidFill>
            </a:endParaRPr>
          </a:p>
          <a:p>
            <a:pPr algn="just"/>
            <a:r>
              <a:rPr lang="fr-FR" sz="1200" dirty="0" smtClean="0">
                <a:solidFill>
                  <a:srgbClr val="002060"/>
                </a:solidFill>
              </a:rPr>
              <a:t>(°) </a:t>
            </a:r>
            <a:r>
              <a:rPr lang="fr-FR" sz="1200" dirty="0">
                <a:solidFill>
                  <a:srgbClr val="002060"/>
                </a:solidFill>
              </a:rPr>
              <a:t>En octobre 2005, des rapports ont montré que certaines de ces bornes avaient été déplacées avec l'approbation de certains employés du parc et que ces surfaces ont ensuite été défrichées pour de nouvelles cultures. En janvier 2006, le Coordonnateur Logistique du Parc ainsi qu'un Agent de Conservation du Parc qui vendait ces nouvelles terres (environ 9 ha) à un fermier local pour 2 millions de </a:t>
            </a:r>
            <a:r>
              <a:rPr lang="fr-FR" sz="1200" dirty="0">
                <a:solidFill>
                  <a:srgbClr val="002060"/>
                </a:solidFill>
                <a:hlinkClick r:id="rId6" tooltip="Franc malgache"/>
              </a:rPr>
              <a:t>francs malgaches</a:t>
            </a:r>
            <a:r>
              <a:rPr lang="fr-FR" sz="1200" dirty="0">
                <a:solidFill>
                  <a:srgbClr val="002060"/>
                </a:solidFill>
              </a:rPr>
              <a:t>(~170 </a:t>
            </a:r>
            <a:r>
              <a:rPr lang="fr-FR" sz="1200" dirty="0">
                <a:solidFill>
                  <a:srgbClr val="002060"/>
                </a:solidFill>
                <a:hlinkClick r:id="rId7" tooltip="Euro"/>
              </a:rPr>
              <a:t>EUR</a:t>
            </a:r>
            <a:r>
              <a:rPr lang="fr-FR" sz="1200" dirty="0">
                <a:solidFill>
                  <a:srgbClr val="002060"/>
                </a:solidFill>
              </a:rPr>
              <a:t> )</a:t>
            </a:r>
            <a:r>
              <a:rPr lang="fr-FR" sz="1200" baseline="30000" dirty="0">
                <a:solidFill>
                  <a:srgbClr val="002060"/>
                </a:solidFill>
                <a:hlinkClick r:id="rId8"/>
              </a:rPr>
              <a:t>18</a:t>
            </a:r>
            <a:r>
              <a:rPr lang="fr-FR" sz="1200" dirty="0">
                <a:solidFill>
                  <a:srgbClr val="002060"/>
                </a:solidFill>
              </a:rPr>
              <a:t> a été renvoyé pour ces faits</a:t>
            </a:r>
            <a:r>
              <a:rPr lang="fr-FR" sz="1200" dirty="0" smtClean="0">
                <a:solidFill>
                  <a:srgbClr val="002060"/>
                </a:solidFill>
              </a:rPr>
              <a:t>. </a:t>
            </a:r>
            <a:r>
              <a:rPr lang="fr-FR" sz="1200" dirty="0">
                <a:solidFill>
                  <a:srgbClr val="002060"/>
                </a:solidFill>
              </a:rPr>
              <a:t>En 2010, </a:t>
            </a:r>
            <a:r>
              <a:rPr lang="fr-FR" sz="1200" dirty="0" smtClean="0">
                <a:solidFill>
                  <a:srgbClr val="002060"/>
                </a:solidFill>
              </a:rPr>
              <a:t>la </a:t>
            </a:r>
            <a:r>
              <a:rPr lang="fr-FR" sz="1200" dirty="0">
                <a:solidFill>
                  <a:srgbClr val="002060"/>
                </a:solidFill>
              </a:rPr>
              <a:t>nouvelle superficie du parc a été réduite à 55 500 ha.</a:t>
            </a:r>
            <a:endParaRPr lang="fr-FR" sz="1200" dirty="0" smtClean="0">
              <a:solidFill>
                <a:srgbClr val="002060"/>
              </a:solidFill>
            </a:endParaRPr>
          </a:p>
          <a:p>
            <a:pPr algn="just"/>
            <a:r>
              <a:rPr lang="fr-FR" sz="1200" dirty="0" smtClean="0">
                <a:solidFill>
                  <a:srgbClr val="002060"/>
                </a:solidFill>
              </a:rPr>
              <a:t>Source </a:t>
            </a:r>
            <a:r>
              <a:rPr lang="fr-FR" sz="1200" dirty="0">
                <a:solidFill>
                  <a:srgbClr val="002060"/>
                </a:solidFill>
              </a:rPr>
              <a:t>: Parc national de </a:t>
            </a:r>
            <a:r>
              <a:rPr lang="fr-FR" sz="1200" dirty="0" err="1">
                <a:solidFill>
                  <a:srgbClr val="002060"/>
                </a:solidFill>
              </a:rPr>
              <a:t>Marojejy</a:t>
            </a:r>
            <a:r>
              <a:rPr lang="fr-FR" sz="1200" dirty="0">
                <a:solidFill>
                  <a:srgbClr val="002060"/>
                </a:solidFill>
              </a:rPr>
              <a:t>, </a:t>
            </a:r>
            <a:r>
              <a:rPr lang="fr-FR" sz="1200" dirty="0">
                <a:solidFill>
                  <a:srgbClr val="002060"/>
                </a:solidFill>
                <a:hlinkClick r:id="rId9"/>
              </a:rPr>
              <a:t>http://fr.wikipedia.org/wiki/Parc_national_de_Marojejy</a:t>
            </a:r>
            <a:r>
              <a:rPr lang="fr-FR" sz="1200" dirty="0">
                <a:solidFill>
                  <a:srgbClr val="002060"/>
                </a:solidFill>
              </a:rPr>
              <a:t> </a:t>
            </a:r>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4609" y="4301045"/>
            <a:ext cx="2466975" cy="1847850"/>
          </a:xfrm>
          <a:prstGeom prst="rect">
            <a:avLst/>
          </a:prstGeom>
        </p:spPr>
      </p:pic>
      <p:pic>
        <p:nvPicPr>
          <p:cNvPr id="8" name="Ima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6165" y="4301045"/>
            <a:ext cx="2600325" cy="1762125"/>
          </a:xfrm>
          <a:prstGeom prst="rect">
            <a:avLst/>
          </a:prstGeom>
        </p:spPr>
      </p:pic>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93291" y="4214605"/>
            <a:ext cx="2990850" cy="1533525"/>
          </a:xfrm>
          <a:prstGeom prst="rect">
            <a:avLst/>
          </a:prstGeom>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30942" y="4150840"/>
            <a:ext cx="2600325" cy="1762125"/>
          </a:xfrm>
          <a:prstGeom prst="rect">
            <a:avLst/>
          </a:prstGeom>
        </p:spPr>
      </p:pic>
      <p:sp>
        <p:nvSpPr>
          <p:cNvPr id="12" name="ZoneTexte 11"/>
          <p:cNvSpPr txBox="1"/>
          <p:nvPr/>
        </p:nvSpPr>
        <p:spPr>
          <a:xfrm>
            <a:off x="0" y="6134746"/>
            <a:ext cx="2963536"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4"/>
              </a:rPr>
              <a:t>http://</a:t>
            </a:r>
            <a:r>
              <a:rPr lang="fr-FR" sz="1000" dirty="0" smtClean="0">
                <a:solidFill>
                  <a:srgbClr val="002060"/>
                </a:solidFill>
                <a:hlinkClick r:id="rId14"/>
              </a:rPr>
              <a:t>www.pressafrik.com/Nouvelle-affaire-de-trafic-de-bois-de-rose-a-Madagascar_a95194.html</a:t>
            </a:r>
            <a:r>
              <a:rPr lang="fr-FR" sz="1000" dirty="0" smtClean="0">
                <a:solidFill>
                  <a:srgbClr val="002060"/>
                </a:solidFill>
              </a:rPr>
              <a:t> </a:t>
            </a:r>
            <a:endParaRPr lang="fr-FR" sz="1000" dirty="0">
              <a:solidFill>
                <a:srgbClr val="002060"/>
              </a:solidFill>
            </a:endParaRPr>
          </a:p>
        </p:txBody>
      </p:sp>
      <p:sp>
        <p:nvSpPr>
          <p:cNvPr id="13" name="ZoneTexte 12"/>
          <p:cNvSpPr txBox="1"/>
          <p:nvPr/>
        </p:nvSpPr>
        <p:spPr>
          <a:xfrm>
            <a:off x="2963536" y="6063170"/>
            <a:ext cx="2883498" cy="568083"/>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5"/>
              </a:rPr>
              <a:t>http://www.lepoint.fr/actualites/2009-11-30/le-pillage-du-bois-de-rose-a-madagascar/914/2/1418/0</a:t>
            </a:r>
            <a:r>
              <a:rPr lang="fr-FR" sz="1000" dirty="0" smtClean="0">
                <a:solidFill>
                  <a:srgbClr val="002060"/>
                </a:solidFill>
                <a:hlinkClick r:id="rId15"/>
              </a:rPr>
              <a:t>/</a:t>
            </a:r>
            <a:r>
              <a:rPr lang="fr-FR" sz="1000" dirty="0" smtClean="0">
                <a:solidFill>
                  <a:srgbClr val="002060"/>
                </a:solidFill>
              </a:rPr>
              <a:t> </a:t>
            </a:r>
            <a:endParaRPr lang="fr-FR" sz="1000" dirty="0">
              <a:solidFill>
                <a:srgbClr val="002060"/>
              </a:solidFill>
            </a:endParaRPr>
          </a:p>
        </p:txBody>
      </p:sp>
      <p:sp>
        <p:nvSpPr>
          <p:cNvPr id="14" name="ZoneTexte 13"/>
          <p:cNvSpPr txBox="1"/>
          <p:nvPr/>
        </p:nvSpPr>
        <p:spPr>
          <a:xfrm>
            <a:off x="5894025" y="5748130"/>
            <a:ext cx="3283026" cy="553998"/>
          </a:xfrm>
          <a:prstGeom prst="rect">
            <a:avLst/>
          </a:prstGeom>
          <a:noFill/>
        </p:spPr>
        <p:txBody>
          <a:bodyPr wrap="square" rtlCol="0">
            <a:spAutoFit/>
          </a:bodyPr>
          <a:lstStyle/>
          <a:p>
            <a:pPr algn="ctr"/>
            <a:r>
              <a:rPr lang="fr-FR" sz="1000" dirty="0">
                <a:solidFill>
                  <a:srgbClr val="002060"/>
                </a:solidFill>
              </a:rPr>
              <a:t>Source : Madagascar : trafic de bois de rose</a:t>
            </a:r>
            <a:r>
              <a:rPr lang="fr-FR" sz="1000" dirty="0" smtClean="0">
                <a:solidFill>
                  <a:srgbClr val="002060"/>
                </a:solidFill>
              </a:rPr>
              <a:t>, déc. 2012, </a:t>
            </a:r>
            <a:r>
              <a:rPr lang="fr-FR" sz="1000" dirty="0">
                <a:solidFill>
                  <a:srgbClr val="002060"/>
                </a:solidFill>
                <a:hlinkClick r:id="rId16"/>
              </a:rPr>
              <a:t>http://</a:t>
            </a:r>
            <a:r>
              <a:rPr lang="fr-FR" sz="1000" dirty="0" smtClean="0">
                <a:solidFill>
                  <a:srgbClr val="002060"/>
                </a:solidFill>
                <a:hlinkClick r:id="rId16"/>
              </a:rPr>
              <a:t>www.madaplus.info/Madagascar-trafic-de-bois-de-rose_a6299.html</a:t>
            </a:r>
            <a:r>
              <a:rPr lang="fr-FR" sz="1000" dirty="0" smtClean="0">
                <a:solidFill>
                  <a:srgbClr val="002060"/>
                </a:solidFill>
              </a:rPr>
              <a:t> </a:t>
            </a:r>
            <a:endParaRPr lang="fr-FR" sz="1000" dirty="0">
              <a:solidFill>
                <a:srgbClr val="002060"/>
              </a:solidFill>
            </a:endParaRPr>
          </a:p>
        </p:txBody>
      </p:sp>
      <p:sp>
        <p:nvSpPr>
          <p:cNvPr id="15" name="ZoneTexte 14"/>
          <p:cNvSpPr txBox="1"/>
          <p:nvPr/>
        </p:nvSpPr>
        <p:spPr>
          <a:xfrm>
            <a:off x="9177051" y="5916324"/>
            <a:ext cx="2908453" cy="861774"/>
          </a:xfrm>
          <a:prstGeom prst="rect">
            <a:avLst/>
          </a:prstGeom>
          <a:noFill/>
        </p:spPr>
        <p:txBody>
          <a:bodyPr wrap="square" rtlCol="0">
            <a:spAutoFit/>
          </a:bodyPr>
          <a:lstStyle/>
          <a:p>
            <a:pPr algn="ctr"/>
            <a:r>
              <a:rPr lang="fr-FR" sz="1000" dirty="0">
                <a:solidFill>
                  <a:srgbClr val="002060"/>
                </a:solidFill>
              </a:rPr>
              <a:t>Source : Communiqué de </a:t>
            </a:r>
            <a:r>
              <a:rPr lang="fr-FR" sz="1000" dirty="0" smtClean="0">
                <a:solidFill>
                  <a:srgbClr val="002060"/>
                </a:solidFill>
              </a:rPr>
              <a:t>EIA </a:t>
            </a:r>
            <a:r>
              <a:rPr lang="fr-FR" sz="1000" dirty="0">
                <a:solidFill>
                  <a:srgbClr val="002060"/>
                </a:solidFill>
              </a:rPr>
              <a:t>et </a:t>
            </a:r>
            <a:r>
              <a:rPr lang="fr-FR" sz="1000" dirty="0" smtClean="0">
                <a:solidFill>
                  <a:srgbClr val="002060"/>
                </a:solidFill>
              </a:rPr>
              <a:t>Global </a:t>
            </a:r>
            <a:r>
              <a:rPr lang="fr-FR" sz="1000" dirty="0" err="1" smtClean="0">
                <a:solidFill>
                  <a:srgbClr val="002060"/>
                </a:solidFill>
              </a:rPr>
              <a:t>Witness</a:t>
            </a:r>
            <a:r>
              <a:rPr lang="fr-FR" sz="1000" dirty="0" smtClean="0">
                <a:solidFill>
                  <a:srgbClr val="002060"/>
                </a:solidFill>
              </a:rPr>
              <a:t> </a:t>
            </a:r>
            <a:r>
              <a:rPr lang="fr-FR" sz="1000" dirty="0">
                <a:solidFill>
                  <a:srgbClr val="002060"/>
                </a:solidFill>
              </a:rPr>
              <a:t>sur le trafic de bois de rose à madagascar, Oct. 2010, </a:t>
            </a:r>
            <a:r>
              <a:rPr lang="fr-FR" sz="1000" dirty="0">
                <a:solidFill>
                  <a:srgbClr val="002060"/>
                </a:solidFill>
                <a:hlinkClick r:id="rId17"/>
              </a:rPr>
              <a:t>http://mydago.com/2010/10/communique-de-ia-et-global-witness-sur-le-trafic-de-bois-de-rose-a-madagascar</a:t>
            </a:r>
            <a:r>
              <a:rPr lang="fr-FR" sz="1000" dirty="0" smtClean="0">
                <a:solidFill>
                  <a:srgbClr val="002060"/>
                </a:solidFill>
                <a:hlinkClick r:id="rId17"/>
              </a:rPr>
              <a:t>/</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1238053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p:txBody>
          <a:bodyPr/>
          <a:lstStyle/>
          <a:p>
            <a:fld id="{814B13E8-1059-4FEE-952E-0153852B3488}" type="slidenum">
              <a:rPr lang="fr-FR" smtClean="0"/>
              <a:t>35</a:t>
            </a:fld>
            <a:endParaRPr lang="fr-FR"/>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9015" y="1900663"/>
            <a:ext cx="3688873" cy="345208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441" y="3296223"/>
            <a:ext cx="2152650" cy="212407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708580"/>
            <a:ext cx="3190416" cy="2380541"/>
          </a:xfrm>
          <a:prstGeom prst="rect">
            <a:avLst/>
          </a:prstGeom>
        </p:spPr>
      </p:pic>
      <p:sp>
        <p:nvSpPr>
          <p:cNvPr id="9" name="ZoneTexte 8"/>
          <p:cNvSpPr txBox="1"/>
          <p:nvPr/>
        </p:nvSpPr>
        <p:spPr>
          <a:xfrm>
            <a:off x="595413" y="6538912"/>
            <a:ext cx="1755032" cy="276999"/>
          </a:xfrm>
          <a:prstGeom prst="rect">
            <a:avLst/>
          </a:prstGeom>
          <a:noFill/>
        </p:spPr>
        <p:txBody>
          <a:bodyPr wrap="none" rtlCol="0">
            <a:spAutoFit/>
          </a:bodyPr>
          <a:lstStyle/>
          <a:p>
            <a:pPr algn="ctr"/>
            <a:r>
              <a:rPr lang="fr-FR" sz="1200" dirty="0" smtClean="0"/>
              <a:t>Parc national de </a:t>
            </a:r>
            <a:r>
              <a:rPr lang="fr-FR" sz="1200" dirty="0" err="1" smtClean="0"/>
              <a:t>Masoala</a:t>
            </a:r>
            <a:endParaRPr lang="fr-FR" sz="1200" dirty="0"/>
          </a:p>
        </p:txBody>
      </p:sp>
      <p:sp>
        <p:nvSpPr>
          <p:cNvPr id="10" name="ZoneTexte 9"/>
          <p:cNvSpPr txBox="1"/>
          <p:nvPr/>
        </p:nvSpPr>
        <p:spPr>
          <a:xfrm>
            <a:off x="4381183" y="5352750"/>
            <a:ext cx="3435492" cy="276999"/>
          </a:xfrm>
          <a:prstGeom prst="rect">
            <a:avLst/>
          </a:prstGeom>
          <a:noFill/>
        </p:spPr>
        <p:txBody>
          <a:bodyPr wrap="none" rtlCol="0">
            <a:spAutoFit/>
          </a:bodyPr>
          <a:lstStyle/>
          <a:p>
            <a:pPr algn="ctr"/>
            <a:r>
              <a:rPr lang="fr-FR" sz="1200" dirty="0" smtClean="0"/>
              <a:t>Côte Est de Madagascar autour des ports d’Antalaha</a:t>
            </a:r>
            <a:endParaRPr lang="fr-FR" sz="1200" dirty="0"/>
          </a:p>
        </p:txBody>
      </p:sp>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11" y="2802473"/>
            <a:ext cx="3082168" cy="3736439"/>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382" y="172123"/>
            <a:ext cx="2181225" cy="2095500"/>
          </a:xfrm>
          <a:prstGeom prst="rect">
            <a:avLst/>
          </a:prstGeom>
        </p:spPr>
      </p:pic>
      <p:sp>
        <p:nvSpPr>
          <p:cNvPr id="14" name="ZoneTexte 13"/>
          <p:cNvSpPr txBox="1"/>
          <p:nvPr/>
        </p:nvSpPr>
        <p:spPr>
          <a:xfrm>
            <a:off x="43413" y="2268812"/>
            <a:ext cx="2982869" cy="276999"/>
          </a:xfrm>
          <a:prstGeom prst="rect">
            <a:avLst/>
          </a:prstGeom>
          <a:noFill/>
        </p:spPr>
        <p:txBody>
          <a:bodyPr wrap="none" rtlCol="0">
            <a:spAutoFit/>
          </a:bodyPr>
          <a:lstStyle/>
          <a:p>
            <a:pPr algn="ctr"/>
            <a:r>
              <a:rPr lang="fr-FR" sz="1200" dirty="0" smtClean="0"/>
              <a:t>Parcs nationaux de </a:t>
            </a:r>
            <a:r>
              <a:rPr lang="fr-FR" sz="1200" dirty="0" err="1" smtClean="0"/>
              <a:t>Marojejy</a:t>
            </a:r>
            <a:r>
              <a:rPr lang="fr-FR" sz="1200" dirty="0" smtClean="0"/>
              <a:t> et </a:t>
            </a:r>
            <a:r>
              <a:rPr lang="fr-FR" sz="1200" dirty="0" err="1" smtClean="0"/>
              <a:t>Analamerana</a:t>
            </a:r>
            <a:endParaRPr lang="fr-FR" sz="1200" dirty="0"/>
          </a:p>
        </p:txBody>
      </p:sp>
      <p:sp>
        <p:nvSpPr>
          <p:cNvPr id="15" name="Flèche courbée vers le haut 14"/>
          <p:cNvSpPr/>
          <p:nvPr/>
        </p:nvSpPr>
        <p:spPr>
          <a:xfrm rot="1423748" flipV="1">
            <a:off x="2539704" y="736373"/>
            <a:ext cx="2522862" cy="949909"/>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courbée vers le haut 15"/>
          <p:cNvSpPr/>
          <p:nvPr/>
        </p:nvSpPr>
        <p:spPr>
          <a:xfrm rot="20431888">
            <a:off x="2848388" y="5840092"/>
            <a:ext cx="2461954" cy="911473"/>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courbée vers le haut 16"/>
          <p:cNvSpPr/>
          <p:nvPr/>
        </p:nvSpPr>
        <p:spPr>
          <a:xfrm flipV="1">
            <a:off x="8063085" y="2614166"/>
            <a:ext cx="2522862" cy="949909"/>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p:cNvSpPr txBox="1"/>
          <p:nvPr/>
        </p:nvSpPr>
        <p:spPr>
          <a:xfrm>
            <a:off x="9982200" y="255713"/>
            <a:ext cx="720069" cy="369332"/>
          </a:xfrm>
          <a:prstGeom prst="rect">
            <a:avLst/>
          </a:prstGeom>
          <a:noFill/>
        </p:spPr>
        <p:txBody>
          <a:bodyPr wrap="none" rtlCol="0">
            <a:spAutoFit/>
          </a:bodyPr>
          <a:lstStyle/>
          <a:p>
            <a:pPr algn="ctr"/>
            <a:r>
              <a:rPr lang="fr-FR" b="1" dirty="0" smtClean="0">
                <a:solidFill>
                  <a:srgbClr val="FF0000"/>
                </a:solidFill>
              </a:rPr>
              <a:t>Chine</a:t>
            </a:r>
            <a:endParaRPr lang="fr-FR" b="1" dirty="0">
              <a:solidFill>
                <a:srgbClr val="FF0000"/>
              </a:solidFill>
            </a:endParaRPr>
          </a:p>
        </p:txBody>
      </p:sp>
      <p:sp>
        <p:nvSpPr>
          <p:cNvPr id="19" name="ZoneTexte 18"/>
          <p:cNvSpPr txBox="1"/>
          <p:nvPr/>
        </p:nvSpPr>
        <p:spPr>
          <a:xfrm>
            <a:off x="10225912" y="5455877"/>
            <a:ext cx="720069" cy="369332"/>
          </a:xfrm>
          <a:prstGeom prst="rect">
            <a:avLst/>
          </a:prstGeom>
          <a:noFill/>
        </p:spPr>
        <p:txBody>
          <a:bodyPr wrap="none" rtlCol="0">
            <a:spAutoFit/>
          </a:bodyPr>
          <a:lstStyle/>
          <a:p>
            <a:pPr algn="ctr"/>
            <a:r>
              <a:rPr lang="fr-FR" b="1" dirty="0" smtClean="0">
                <a:solidFill>
                  <a:srgbClr val="FF0000"/>
                </a:solidFill>
              </a:rPr>
              <a:t>Chine</a:t>
            </a:r>
            <a:endParaRPr lang="fr-FR" b="1" dirty="0">
              <a:solidFill>
                <a:srgbClr val="FF0000"/>
              </a:solidFill>
            </a:endParaRPr>
          </a:p>
        </p:txBody>
      </p:sp>
      <p:sp>
        <p:nvSpPr>
          <p:cNvPr id="20" name="ZoneTexte 19"/>
          <p:cNvSpPr txBox="1"/>
          <p:nvPr/>
        </p:nvSpPr>
        <p:spPr>
          <a:xfrm>
            <a:off x="7297899" y="5877755"/>
            <a:ext cx="3273780" cy="369332"/>
          </a:xfrm>
          <a:prstGeom prst="rect">
            <a:avLst/>
          </a:prstGeom>
          <a:noFill/>
        </p:spPr>
        <p:txBody>
          <a:bodyPr wrap="none" rtlCol="0">
            <a:spAutoFit/>
          </a:bodyPr>
          <a:lstStyle/>
          <a:p>
            <a:pPr algn="ctr"/>
            <a:r>
              <a:rPr lang="fr-FR" dirty="0" smtClean="0"/>
              <a:t>Transport en cargos vers la Chine</a:t>
            </a:r>
            <a:endParaRPr lang="fr-FR" dirty="0"/>
          </a:p>
        </p:txBody>
      </p:sp>
      <p:sp>
        <p:nvSpPr>
          <p:cNvPr id="21" name="ZoneTexte 20"/>
          <p:cNvSpPr txBox="1"/>
          <p:nvPr/>
        </p:nvSpPr>
        <p:spPr>
          <a:xfrm>
            <a:off x="676838" y="2498373"/>
            <a:ext cx="2098011" cy="369332"/>
          </a:xfrm>
          <a:prstGeom prst="rect">
            <a:avLst/>
          </a:prstGeom>
          <a:noFill/>
        </p:spPr>
        <p:txBody>
          <a:bodyPr wrap="none" rtlCol="0">
            <a:spAutoFit/>
          </a:bodyPr>
          <a:lstStyle/>
          <a:p>
            <a:pPr algn="ctr"/>
            <a:r>
              <a:rPr lang="fr-FR" dirty="0" smtClean="0"/>
              <a:t>Stockage en brousse</a:t>
            </a:r>
            <a:endParaRPr lang="fr-FR" dirty="0"/>
          </a:p>
        </p:txBody>
      </p:sp>
      <p:sp>
        <p:nvSpPr>
          <p:cNvPr id="22" name="ZoneTexte 21"/>
          <p:cNvSpPr txBox="1"/>
          <p:nvPr/>
        </p:nvSpPr>
        <p:spPr>
          <a:xfrm>
            <a:off x="4968323" y="1467991"/>
            <a:ext cx="3368294" cy="369332"/>
          </a:xfrm>
          <a:prstGeom prst="rect">
            <a:avLst/>
          </a:prstGeom>
          <a:noFill/>
        </p:spPr>
        <p:txBody>
          <a:bodyPr wrap="none" rtlCol="0">
            <a:spAutoFit/>
          </a:bodyPr>
          <a:lstStyle/>
          <a:p>
            <a:pPr algn="ctr"/>
            <a:r>
              <a:rPr lang="fr-FR" dirty="0" smtClean="0"/>
              <a:t>Stockage dans les villes portuaires</a:t>
            </a:r>
            <a:endParaRPr lang="fr-FR" dirty="0"/>
          </a:p>
        </p:txBody>
      </p:sp>
      <p:sp>
        <p:nvSpPr>
          <p:cNvPr id="8" name="ZoneTexte 7"/>
          <p:cNvSpPr txBox="1"/>
          <p:nvPr/>
        </p:nvSpPr>
        <p:spPr>
          <a:xfrm>
            <a:off x="4968323" y="870333"/>
            <a:ext cx="3368294" cy="369332"/>
          </a:xfrm>
          <a:prstGeom prst="rect">
            <a:avLst/>
          </a:prstGeom>
          <a:noFill/>
        </p:spPr>
        <p:txBody>
          <a:bodyPr wrap="square" rtlCol="0">
            <a:spAutoFit/>
          </a:bodyPr>
          <a:lstStyle/>
          <a:p>
            <a:r>
              <a:rPr lang="fr-FR" b="1" dirty="0" smtClean="0">
                <a:solidFill>
                  <a:srgbClr val="002060"/>
                </a:solidFill>
              </a:rPr>
              <a:t>9. Le circuit du trafic</a:t>
            </a:r>
            <a:endParaRPr lang="fr-FR" b="1" dirty="0">
              <a:solidFill>
                <a:srgbClr val="002060"/>
              </a:solidFill>
            </a:endParaRPr>
          </a:p>
        </p:txBody>
      </p:sp>
    </p:spTree>
    <p:extLst>
      <p:ext uri="{BB962C8B-B14F-4D97-AF65-F5344CB8AC3E}">
        <p14:creationId xmlns:p14="http://schemas.microsoft.com/office/powerpoint/2010/main" val="3733831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707252" y="6399527"/>
            <a:ext cx="3027465" cy="282546"/>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64414" y="6473227"/>
            <a:ext cx="375293" cy="213042"/>
          </a:xfrm>
        </p:spPr>
        <p:txBody>
          <a:bodyPr/>
          <a:lstStyle/>
          <a:p>
            <a:fld id="{814B13E8-1059-4FEE-952E-0153852B3488}" type="slidenum">
              <a:rPr lang="fr-FR" smtClean="0"/>
              <a:t>36</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007032" y="5359090"/>
            <a:ext cx="4781320" cy="707886"/>
          </a:xfrm>
          <a:prstGeom prst="rect">
            <a:avLst/>
          </a:prstGeom>
          <a:noFill/>
        </p:spPr>
        <p:txBody>
          <a:bodyPr wrap="square" rtlCol="0">
            <a:spAutoFit/>
          </a:bodyPr>
          <a:lstStyle/>
          <a:p>
            <a:pPr algn="r"/>
            <a:r>
              <a:rPr lang="fr-FR" sz="1000" dirty="0" smtClean="0"/>
              <a:t>Hangar de stockage. Commentaire : Il </a:t>
            </a:r>
            <a:r>
              <a:rPr lang="fr-FR" sz="1000" dirty="0"/>
              <a:t>ne reste plus que 10% du stock d'état. Source </a:t>
            </a:r>
            <a:r>
              <a:rPr lang="fr-FR" sz="1000" dirty="0" smtClean="0"/>
              <a:t>: bois </a:t>
            </a:r>
            <a:r>
              <a:rPr lang="fr-FR" sz="1000" dirty="0"/>
              <a:t>rose </a:t>
            </a:r>
            <a:r>
              <a:rPr lang="fr-FR" sz="1000" dirty="0" smtClean="0"/>
              <a:t>détournés </a:t>
            </a:r>
            <a:r>
              <a:rPr lang="fr-FR" sz="1000" dirty="0"/>
              <a:t>: au moins 594 milliards d'</a:t>
            </a:r>
            <a:r>
              <a:rPr lang="fr-FR" sz="1000" dirty="0" err="1"/>
              <a:t>ariary</a:t>
            </a:r>
            <a:r>
              <a:rPr lang="fr-FR" sz="1000" dirty="0"/>
              <a:t> encaissés les trafiquants, </a:t>
            </a:r>
            <a:r>
              <a:rPr lang="fr-FR" sz="1000" dirty="0">
                <a:hlinkClick r:id="rId2"/>
              </a:rPr>
              <a:t>http://www.tananews.com/2013/10/bois-rose-detournes-au-moins-594-milliards-dariary-encaisses-les-trafiquants</a:t>
            </a:r>
            <a:r>
              <a:rPr lang="fr-FR" sz="1000" dirty="0" smtClean="0">
                <a:hlinkClick r:id="rId2"/>
              </a:rPr>
              <a:t>/</a:t>
            </a:r>
            <a:r>
              <a:rPr lang="fr-FR" sz="1000" dirty="0" smtClean="0"/>
              <a:t> </a:t>
            </a:r>
            <a:endParaRPr lang="fr-FR" sz="1000"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4542" y="3287092"/>
            <a:ext cx="2823589" cy="211496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39" y="714963"/>
            <a:ext cx="3381375" cy="1352550"/>
          </a:xfrm>
          <a:prstGeom prst="rect">
            <a:avLst/>
          </a:prstGeom>
        </p:spPr>
      </p:pic>
      <p:sp>
        <p:nvSpPr>
          <p:cNvPr id="9" name="ZoneTexte 8"/>
          <p:cNvSpPr txBox="1"/>
          <p:nvPr/>
        </p:nvSpPr>
        <p:spPr>
          <a:xfrm>
            <a:off x="88135" y="2122338"/>
            <a:ext cx="3646582" cy="553998"/>
          </a:xfrm>
          <a:prstGeom prst="rect">
            <a:avLst/>
          </a:prstGeom>
          <a:noFill/>
        </p:spPr>
        <p:txBody>
          <a:bodyPr wrap="square" rtlCol="0">
            <a:spAutoFit/>
          </a:bodyPr>
          <a:lstStyle/>
          <a:p>
            <a:pPr algn="ctr"/>
            <a:r>
              <a:rPr lang="fr-FR" sz="1000" dirty="0"/>
              <a:t>Source : </a:t>
            </a:r>
            <a:r>
              <a:rPr lang="fr-FR" sz="1000" i="1" dirty="0"/>
              <a:t>Trafic du bois de rose : une compagnie internationale comme couverture</a:t>
            </a:r>
            <a:r>
              <a:rPr lang="fr-FR" sz="1000" dirty="0"/>
              <a:t>, </a:t>
            </a:r>
            <a:r>
              <a:rPr lang="fr-FR" sz="1000" dirty="0">
                <a:hlinkClick r:id="rId5"/>
              </a:rPr>
              <a:t>http://</a:t>
            </a:r>
            <a:r>
              <a:rPr lang="fr-FR" sz="1000" dirty="0" smtClean="0">
                <a:hlinkClick r:id="rId5"/>
              </a:rPr>
              <a:t>www.tananews.com/2010/11/trafic-du-bois-de-rose-une-compagnie-internationale-comme-couverture</a:t>
            </a:r>
            <a:r>
              <a:rPr lang="fr-FR" sz="1000" dirty="0" smtClean="0"/>
              <a:t> </a:t>
            </a:r>
            <a:endParaRPr lang="fr-FR" sz="1000" dirty="0"/>
          </a:p>
        </p:txBody>
      </p:sp>
      <p:sp>
        <p:nvSpPr>
          <p:cNvPr id="10" name="Flèche courbée vers le haut 9"/>
          <p:cNvSpPr/>
          <p:nvPr/>
        </p:nvSpPr>
        <p:spPr>
          <a:xfrm rot="2135430" flipV="1">
            <a:off x="3247316" y="1531052"/>
            <a:ext cx="2774106" cy="1233491"/>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863" y="722978"/>
            <a:ext cx="2343150" cy="1952625"/>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6252" y="2470464"/>
            <a:ext cx="2600325" cy="1762125"/>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25776" y="4344575"/>
            <a:ext cx="2619375" cy="1743075"/>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01977" y="139059"/>
            <a:ext cx="2466975" cy="1847850"/>
          </a:xfrm>
          <a:prstGeom prst="rect">
            <a:avLst/>
          </a:prstGeom>
        </p:spPr>
      </p:pic>
      <p:sp>
        <p:nvSpPr>
          <p:cNvPr id="15" name="Flèche courbée vers le haut 14"/>
          <p:cNvSpPr/>
          <p:nvPr/>
        </p:nvSpPr>
        <p:spPr>
          <a:xfrm flipV="1">
            <a:off x="7555735" y="827948"/>
            <a:ext cx="2522862" cy="949909"/>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courbée vers le haut 15"/>
          <p:cNvSpPr/>
          <p:nvPr/>
        </p:nvSpPr>
        <p:spPr>
          <a:xfrm>
            <a:off x="5880816" y="3249840"/>
            <a:ext cx="3682759" cy="120744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ZoneTexte 16"/>
          <p:cNvSpPr txBox="1"/>
          <p:nvPr/>
        </p:nvSpPr>
        <p:spPr>
          <a:xfrm>
            <a:off x="3645198" y="737283"/>
            <a:ext cx="2064925" cy="369332"/>
          </a:xfrm>
          <a:prstGeom prst="rect">
            <a:avLst/>
          </a:prstGeom>
          <a:noFill/>
        </p:spPr>
        <p:txBody>
          <a:bodyPr wrap="none" rtlCol="0">
            <a:spAutoFit/>
          </a:bodyPr>
          <a:lstStyle/>
          <a:p>
            <a:pPr algn="ctr"/>
            <a:r>
              <a:rPr lang="fr-FR" dirty="0" smtClean="0">
                <a:latin typeface="Calibri" panose="020F0502020204030204" pitchFamily="34" charset="0"/>
              </a:rPr>
              <a:t>←</a:t>
            </a:r>
            <a:r>
              <a:rPr lang="fr-FR" dirty="0" smtClean="0"/>
              <a:t>Stocks en brousse</a:t>
            </a:r>
            <a:endParaRPr lang="fr-FR" dirty="0"/>
          </a:p>
        </p:txBody>
      </p:sp>
      <p:sp>
        <p:nvSpPr>
          <p:cNvPr id="18" name="ZoneTexte 17"/>
          <p:cNvSpPr txBox="1"/>
          <p:nvPr/>
        </p:nvSpPr>
        <p:spPr>
          <a:xfrm>
            <a:off x="2518793" y="2862258"/>
            <a:ext cx="2637133" cy="369332"/>
          </a:xfrm>
          <a:prstGeom prst="rect">
            <a:avLst/>
          </a:prstGeom>
          <a:noFill/>
        </p:spPr>
        <p:txBody>
          <a:bodyPr wrap="none" rtlCol="0">
            <a:spAutoFit/>
          </a:bodyPr>
          <a:lstStyle/>
          <a:p>
            <a:pPr algn="ctr"/>
            <a:r>
              <a:rPr lang="fr-FR" dirty="0" smtClean="0"/>
              <a:t>Stockage en dans les villes</a:t>
            </a:r>
            <a:endParaRPr lang="fr-FR" dirty="0"/>
          </a:p>
        </p:txBody>
      </p:sp>
      <p:sp>
        <p:nvSpPr>
          <p:cNvPr id="19" name="ZoneTexte 18"/>
          <p:cNvSpPr txBox="1"/>
          <p:nvPr/>
        </p:nvSpPr>
        <p:spPr>
          <a:xfrm>
            <a:off x="9111328" y="2101132"/>
            <a:ext cx="2805513" cy="369332"/>
          </a:xfrm>
          <a:prstGeom prst="rect">
            <a:avLst/>
          </a:prstGeom>
          <a:noFill/>
        </p:spPr>
        <p:txBody>
          <a:bodyPr wrap="none" rtlCol="0">
            <a:spAutoFit/>
          </a:bodyPr>
          <a:lstStyle/>
          <a:p>
            <a:pPr algn="ctr"/>
            <a:r>
              <a:rPr lang="fr-FR" dirty="0" smtClean="0"/>
              <a:t>Transport dans les cargos </a:t>
            </a:r>
            <a:r>
              <a:rPr lang="fr-FR" dirty="0" smtClean="0">
                <a:latin typeface="Calibri" panose="020F0502020204030204" pitchFamily="34" charset="0"/>
              </a:rPr>
              <a:t>↓</a:t>
            </a:r>
            <a:endParaRPr lang="fr-FR" dirty="0"/>
          </a:p>
        </p:txBody>
      </p:sp>
      <p:sp>
        <p:nvSpPr>
          <p:cNvPr id="20" name="ZoneTexte 19"/>
          <p:cNvSpPr txBox="1"/>
          <p:nvPr/>
        </p:nvSpPr>
        <p:spPr>
          <a:xfrm>
            <a:off x="5834430" y="2668399"/>
            <a:ext cx="3346173" cy="369332"/>
          </a:xfrm>
          <a:prstGeom prst="rect">
            <a:avLst/>
          </a:prstGeom>
          <a:noFill/>
        </p:spPr>
        <p:txBody>
          <a:bodyPr wrap="none" rtlCol="0">
            <a:spAutoFit/>
          </a:bodyPr>
          <a:lstStyle/>
          <a:p>
            <a:pPr algn="ctr"/>
            <a:r>
              <a:rPr lang="fr-FR" dirty="0" smtClean="0"/>
              <a:t>Transport le long des rivières </a:t>
            </a:r>
            <a:r>
              <a:rPr lang="fr-FR" dirty="0" smtClean="0">
                <a:latin typeface="Calibri" panose="020F0502020204030204" pitchFamily="34" charset="0"/>
              </a:rPr>
              <a:t>↑↗</a:t>
            </a:r>
            <a:endParaRPr lang="fr-FR" dirty="0"/>
          </a:p>
        </p:txBody>
      </p:sp>
      <p:pic>
        <p:nvPicPr>
          <p:cNvPr id="21" name="Imag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061" y="2754328"/>
            <a:ext cx="1866900" cy="1238250"/>
          </a:xfrm>
          <a:prstGeom prst="rect">
            <a:avLst/>
          </a:prstGeom>
        </p:spPr>
      </p:pic>
      <p:sp>
        <p:nvSpPr>
          <p:cNvPr id="22" name="ZoneTexte 21"/>
          <p:cNvSpPr txBox="1"/>
          <p:nvPr/>
        </p:nvSpPr>
        <p:spPr>
          <a:xfrm>
            <a:off x="99193" y="4748334"/>
            <a:ext cx="2372637" cy="369332"/>
          </a:xfrm>
          <a:prstGeom prst="rect">
            <a:avLst/>
          </a:prstGeom>
          <a:noFill/>
        </p:spPr>
        <p:txBody>
          <a:bodyPr wrap="none" rtlCol="0">
            <a:spAutoFit/>
          </a:bodyPr>
          <a:lstStyle/>
          <a:p>
            <a:pPr algn="ctr"/>
            <a:r>
              <a:rPr lang="fr-FR" dirty="0" smtClean="0">
                <a:latin typeface="Calibri" panose="020F0502020204030204" pitchFamily="34" charset="0"/>
              </a:rPr>
              <a:t>↑ </a:t>
            </a:r>
            <a:r>
              <a:rPr lang="fr-FR" dirty="0" smtClean="0"/>
              <a:t>Transport en camion</a:t>
            </a:r>
            <a:endParaRPr lang="fr-FR" dirty="0"/>
          </a:p>
        </p:txBody>
      </p:sp>
      <p:pic>
        <p:nvPicPr>
          <p:cNvPr id="2050" name="Picture 2" descr="D:\Users\blisan\Pictures\perso\bois de rose Madagascar\express-mad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5999" y="4559095"/>
            <a:ext cx="2714625" cy="1685925"/>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3847526" y="6245020"/>
            <a:ext cx="5179892" cy="553998"/>
          </a:xfrm>
          <a:prstGeom prst="rect">
            <a:avLst/>
          </a:prstGeom>
          <a:noFill/>
        </p:spPr>
        <p:txBody>
          <a:bodyPr wrap="square" rtlCol="0">
            <a:spAutoFit/>
          </a:bodyPr>
          <a:lstStyle/>
          <a:p>
            <a:pPr algn="r"/>
            <a:r>
              <a:rPr lang="fr-FR" sz="1000" dirty="0" smtClean="0"/>
              <a:t>Source </a:t>
            </a:r>
            <a:r>
              <a:rPr lang="fr-FR" sz="1000" i="1" dirty="0" smtClean="0"/>
              <a:t>: BLANCHIMENT </a:t>
            </a:r>
            <a:r>
              <a:rPr lang="fr-FR" sz="1000" i="1" dirty="0"/>
              <a:t>DE BOIS DE ROSE – Un richissime métis chinois dans le collimateur</a:t>
            </a:r>
            <a:r>
              <a:rPr lang="fr-FR" sz="1000" dirty="0"/>
              <a:t>, </a:t>
            </a:r>
            <a:r>
              <a:rPr lang="fr-FR" sz="1000" dirty="0">
                <a:hlinkClick r:id="rId12"/>
              </a:rPr>
              <a:t>http://</a:t>
            </a:r>
            <a:r>
              <a:rPr lang="fr-FR" sz="1000" dirty="0" smtClean="0">
                <a:hlinkClick r:id="rId12"/>
              </a:rPr>
              <a:t>www.lexpressmada.com/blog/actualites/blanchiment-de-bois-de-rose-un-richissime-metis-chinois-dans-le-collimateur-22595</a:t>
            </a:r>
            <a:r>
              <a:rPr lang="fr-FR" sz="1000" dirty="0" smtClean="0"/>
              <a:t> </a:t>
            </a:r>
            <a:endParaRPr lang="fr-FR" sz="1000" dirty="0"/>
          </a:p>
        </p:txBody>
      </p:sp>
      <p:sp>
        <p:nvSpPr>
          <p:cNvPr id="24" name="ZoneTexte 23"/>
          <p:cNvSpPr txBox="1"/>
          <p:nvPr/>
        </p:nvSpPr>
        <p:spPr>
          <a:xfrm>
            <a:off x="9027418" y="6087650"/>
            <a:ext cx="3114645" cy="707886"/>
          </a:xfrm>
          <a:prstGeom prst="rect">
            <a:avLst/>
          </a:prstGeom>
          <a:noFill/>
        </p:spPr>
        <p:txBody>
          <a:bodyPr wrap="square" rtlCol="0">
            <a:spAutoFit/>
          </a:bodyPr>
          <a:lstStyle/>
          <a:p>
            <a:pPr algn="ctr"/>
            <a:r>
              <a:rPr lang="fr-FR" sz="1000" dirty="0" smtClean="0"/>
              <a:t>Source : </a:t>
            </a:r>
            <a:r>
              <a:rPr lang="fr-FR" sz="1000" i="1" dirty="0" smtClean="0"/>
              <a:t>Bois </a:t>
            </a:r>
            <a:r>
              <a:rPr lang="fr-FR" sz="1000" i="1" dirty="0"/>
              <a:t>de rose, Personne ne semble capable d’arrêter le trafic</a:t>
            </a:r>
            <a:r>
              <a:rPr lang="fr-FR" sz="1000" dirty="0"/>
              <a:t>, Léa </a:t>
            </a:r>
            <a:r>
              <a:rPr lang="fr-FR" sz="1000" dirty="0" err="1"/>
              <a:t>Ratsiazo</a:t>
            </a:r>
            <a:r>
              <a:rPr lang="fr-FR" sz="1000" dirty="0"/>
              <a:t>, samedi 7 février 2015, </a:t>
            </a:r>
            <a:r>
              <a:rPr lang="fr-FR" sz="1000" dirty="0">
                <a:hlinkClick r:id="rId13"/>
              </a:rPr>
              <a:t>http://</a:t>
            </a:r>
            <a:r>
              <a:rPr lang="fr-FR" sz="1000" dirty="0" smtClean="0">
                <a:hlinkClick r:id="rId13"/>
              </a:rPr>
              <a:t>www.madagascar-tribune.com/Personne-n-est-capable-d-arreter,20790.html</a:t>
            </a:r>
            <a:r>
              <a:rPr lang="fr-FR" sz="1000" dirty="0" smtClean="0"/>
              <a:t> </a:t>
            </a:r>
            <a:endParaRPr lang="fr-FR" sz="1000" dirty="0"/>
          </a:p>
        </p:txBody>
      </p:sp>
      <p:sp>
        <p:nvSpPr>
          <p:cNvPr id="25" name="ZoneTexte 24"/>
          <p:cNvSpPr txBox="1"/>
          <p:nvPr/>
        </p:nvSpPr>
        <p:spPr>
          <a:xfrm>
            <a:off x="88135" y="3992578"/>
            <a:ext cx="2596407" cy="707886"/>
          </a:xfrm>
          <a:prstGeom prst="rect">
            <a:avLst/>
          </a:prstGeom>
          <a:noFill/>
        </p:spPr>
        <p:txBody>
          <a:bodyPr wrap="square" rtlCol="0">
            <a:spAutoFit/>
          </a:bodyPr>
          <a:lstStyle/>
          <a:p>
            <a:pPr algn="ctr"/>
            <a:r>
              <a:rPr lang="fr-FR" sz="1000" dirty="0"/>
              <a:t>Sur la RN5. Source : </a:t>
            </a:r>
            <a:r>
              <a:rPr lang="fr-FR" sz="1000" i="1" dirty="0"/>
              <a:t>Bois de rose : Eventuel grand trafic avant la fin d’année</a:t>
            </a:r>
            <a:r>
              <a:rPr lang="fr-FR" sz="1000" dirty="0"/>
              <a:t>, 15-12-2014, </a:t>
            </a:r>
            <a:r>
              <a:rPr lang="fr-FR" sz="1000" dirty="0">
                <a:hlinkClick r:id="rId14"/>
              </a:rPr>
              <a:t>http://</a:t>
            </a:r>
            <a:r>
              <a:rPr lang="fr-FR" sz="1000" dirty="0" smtClean="0">
                <a:hlinkClick r:id="rId14"/>
              </a:rPr>
              <a:t>www.moov.mg/actualiteNationale.php?articleId=832514</a:t>
            </a:r>
            <a:r>
              <a:rPr lang="fr-FR" sz="1000" dirty="0" smtClean="0"/>
              <a:t> </a:t>
            </a:r>
            <a:endParaRPr lang="fr-FR" sz="1000" dirty="0"/>
          </a:p>
        </p:txBody>
      </p:sp>
      <p:sp>
        <p:nvSpPr>
          <p:cNvPr id="26" name="ZoneTexte 25"/>
          <p:cNvSpPr txBox="1"/>
          <p:nvPr/>
        </p:nvSpPr>
        <p:spPr>
          <a:xfrm>
            <a:off x="6334700" y="3037731"/>
            <a:ext cx="2556504" cy="861774"/>
          </a:xfrm>
          <a:prstGeom prst="rect">
            <a:avLst/>
          </a:prstGeom>
          <a:noFill/>
        </p:spPr>
        <p:txBody>
          <a:bodyPr wrap="square" rtlCol="0">
            <a:spAutoFit/>
          </a:bodyPr>
          <a:lstStyle/>
          <a:p>
            <a:pPr algn="ctr"/>
            <a:r>
              <a:rPr lang="fr-FR" sz="1000" dirty="0" smtClean="0"/>
              <a:t>Source : Madagascar </a:t>
            </a:r>
            <a:r>
              <a:rPr lang="fr-FR" sz="1000" dirty="0"/>
              <a:t>: </a:t>
            </a:r>
            <a:r>
              <a:rPr lang="fr-FR" sz="1000" i="1" dirty="0"/>
              <a:t>Un bateau de l’UE </a:t>
            </a:r>
            <a:r>
              <a:rPr lang="fr-FR" sz="1000" i="1" dirty="0" smtClean="0"/>
              <a:t>exploité par </a:t>
            </a:r>
            <a:r>
              <a:rPr lang="fr-FR" sz="1000" i="1" dirty="0"/>
              <a:t>des trafiquants</a:t>
            </a:r>
            <a:r>
              <a:rPr lang="fr-FR" sz="1000" dirty="0"/>
              <a:t>, </a:t>
            </a:r>
            <a:r>
              <a:rPr lang="fr-FR" sz="1000" dirty="0" smtClean="0"/>
              <a:t>27.03.2014 </a:t>
            </a:r>
            <a:r>
              <a:rPr lang="fr-FR" sz="1000" dirty="0">
                <a:latin typeface="Calibri" panose="020F0502020204030204" pitchFamily="34" charset="0"/>
              </a:rPr>
              <a:t>→</a:t>
            </a:r>
            <a:r>
              <a:rPr lang="fr-FR" sz="1000" dirty="0" smtClean="0"/>
              <a:t>, </a:t>
            </a:r>
            <a:r>
              <a:rPr lang="fr-FR" sz="1000" dirty="0">
                <a:hlinkClick r:id="rId15"/>
              </a:rPr>
              <a:t>http://</a:t>
            </a:r>
            <a:r>
              <a:rPr lang="fr-FR" sz="1000" dirty="0" smtClean="0">
                <a:hlinkClick r:id="rId15"/>
              </a:rPr>
              <a:t>www.linfo.re/ocean-indien/madagascar/madagascar-un-bateau-de-l-ue-exploite-par-des-trafiquants</a:t>
            </a:r>
            <a:r>
              <a:rPr lang="fr-FR" sz="1000" dirty="0" smtClean="0"/>
              <a:t> </a:t>
            </a:r>
            <a:endParaRPr lang="fr-FR" sz="1000" dirty="0"/>
          </a:p>
        </p:txBody>
      </p:sp>
      <p:sp>
        <p:nvSpPr>
          <p:cNvPr id="27" name="ZoneTexte 26"/>
          <p:cNvSpPr txBox="1"/>
          <p:nvPr/>
        </p:nvSpPr>
        <p:spPr>
          <a:xfrm>
            <a:off x="189633" y="200984"/>
            <a:ext cx="3368294" cy="369332"/>
          </a:xfrm>
          <a:prstGeom prst="rect">
            <a:avLst/>
          </a:prstGeom>
          <a:noFill/>
        </p:spPr>
        <p:txBody>
          <a:bodyPr wrap="square" rtlCol="0">
            <a:spAutoFit/>
          </a:bodyPr>
          <a:lstStyle/>
          <a:p>
            <a:r>
              <a:rPr lang="fr-FR" b="1" dirty="0" smtClean="0">
                <a:solidFill>
                  <a:srgbClr val="002060"/>
                </a:solidFill>
              </a:rPr>
              <a:t>9. Le circuit du trafic (suite)</a:t>
            </a:r>
            <a:endParaRPr lang="fr-FR" b="1" dirty="0">
              <a:solidFill>
                <a:srgbClr val="002060"/>
              </a:solidFill>
            </a:endParaRPr>
          </a:p>
        </p:txBody>
      </p:sp>
    </p:spTree>
    <p:extLst>
      <p:ext uri="{BB962C8B-B14F-4D97-AF65-F5344CB8AC3E}">
        <p14:creationId xmlns:p14="http://schemas.microsoft.com/office/powerpoint/2010/main" val="1010835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36898" y="6367532"/>
            <a:ext cx="2590716" cy="301351"/>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565755" y="191624"/>
            <a:ext cx="425067" cy="265591"/>
          </a:xfrm>
        </p:spPr>
        <p:txBody>
          <a:bodyPr/>
          <a:lstStyle/>
          <a:p>
            <a:fld id="{814B13E8-1059-4FEE-952E-0153852B3488}" type="slidenum">
              <a:rPr lang="fr-FR" smtClean="0"/>
              <a:t>37</a:t>
            </a:fld>
            <a:endParaRPr lang="fr-FR" dirty="0"/>
          </a:p>
        </p:txBody>
      </p:sp>
      <p:sp>
        <p:nvSpPr>
          <p:cNvPr id="4" name="ZoneTexte 3"/>
          <p:cNvSpPr txBox="1"/>
          <p:nvPr/>
        </p:nvSpPr>
        <p:spPr>
          <a:xfrm>
            <a:off x="4013845" y="22286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16035" y="609468"/>
            <a:ext cx="2221955" cy="646331"/>
          </a:xfrm>
          <a:prstGeom prst="rect">
            <a:avLst/>
          </a:prstGeom>
          <a:noFill/>
        </p:spPr>
        <p:txBody>
          <a:bodyPr wrap="none" rtlCol="0">
            <a:spAutoFit/>
          </a:bodyPr>
          <a:lstStyle/>
          <a:p>
            <a:r>
              <a:rPr lang="fr-FR" b="1" dirty="0" smtClean="0">
                <a:solidFill>
                  <a:srgbClr val="002060"/>
                </a:solidFill>
              </a:rPr>
              <a:t>Madagascar</a:t>
            </a:r>
          </a:p>
          <a:p>
            <a:r>
              <a:rPr lang="fr-FR" b="1" dirty="0" smtClean="0">
                <a:solidFill>
                  <a:srgbClr val="002060"/>
                </a:solidFill>
              </a:rPr>
              <a:t>Lieux embarquement</a:t>
            </a:r>
            <a:endParaRPr lang="fr-FR" b="1" dirty="0">
              <a:solidFill>
                <a:srgbClr val="002060"/>
              </a:solidFill>
            </a:endParaRPr>
          </a:p>
        </p:txBody>
      </p:sp>
      <p:sp>
        <p:nvSpPr>
          <p:cNvPr id="6" name="ZoneTexte 5"/>
          <p:cNvSpPr txBox="1"/>
          <p:nvPr/>
        </p:nvSpPr>
        <p:spPr>
          <a:xfrm>
            <a:off x="202023" y="1283763"/>
            <a:ext cx="1044325" cy="369332"/>
          </a:xfrm>
          <a:prstGeom prst="rect">
            <a:avLst/>
          </a:prstGeom>
          <a:noFill/>
        </p:spPr>
        <p:txBody>
          <a:bodyPr wrap="none" rtlCol="0">
            <a:spAutoFit/>
          </a:bodyPr>
          <a:lstStyle/>
          <a:p>
            <a:r>
              <a:rPr lang="fr-FR" b="1" dirty="0" smtClean="0">
                <a:solidFill>
                  <a:srgbClr val="C00000"/>
                </a:solidFill>
              </a:rPr>
              <a:t>Antalaha</a:t>
            </a:r>
            <a:endParaRPr lang="fr-FR" b="1" dirty="0">
              <a:solidFill>
                <a:srgbClr val="C00000"/>
              </a:solidFill>
            </a:endParaRPr>
          </a:p>
        </p:txBody>
      </p:sp>
      <p:sp>
        <p:nvSpPr>
          <p:cNvPr id="7" name="ZoneTexte 6"/>
          <p:cNvSpPr txBox="1"/>
          <p:nvPr/>
        </p:nvSpPr>
        <p:spPr>
          <a:xfrm>
            <a:off x="200640" y="1671185"/>
            <a:ext cx="2291718" cy="369332"/>
          </a:xfrm>
          <a:prstGeom prst="rect">
            <a:avLst/>
          </a:prstGeom>
          <a:noFill/>
        </p:spPr>
        <p:txBody>
          <a:bodyPr wrap="none" rtlCol="0">
            <a:spAutoFit/>
          </a:bodyPr>
          <a:lstStyle/>
          <a:p>
            <a:r>
              <a:rPr lang="fr-FR" dirty="0" smtClean="0">
                <a:solidFill>
                  <a:srgbClr val="002060"/>
                </a:solidFill>
              </a:rPr>
              <a:t>Tamatave (</a:t>
            </a:r>
            <a:r>
              <a:rPr lang="fr-FR" dirty="0" smtClean="0">
                <a:hlinkClick r:id="rId2"/>
              </a:rPr>
              <a:t>Toamasina</a:t>
            </a:r>
            <a:r>
              <a:rPr lang="fr-FR" dirty="0" smtClean="0">
                <a:solidFill>
                  <a:srgbClr val="002060"/>
                </a:solidFill>
              </a:rPr>
              <a:t>)</a:t>
            </a:r>
            <a:endParaRPr lang="fr-FR" dirty="0">
              <a:solidFill>
                <a:srgbClr val="002060"/>
              </a:solidFill>
            </a:endParaRPr>
          </a:p>
        </p:txBody>
      </p:sp>
      <p:sp>
        <p:nvSpPr>
          <p:cNvPr id="8" name="ZoneTexte 7"/>
          <p:cNvSpPr txBox="1"/>
          <p:nvPr/>
        </p:nvSpPr>
        <p:spPr>
          <a:xfrm>
            <a:off x="4928843" y="1134949"/>
            <a:ext cx="2124299" cy="369332"/>
          </a:xfrm>
          <a:prstGeom prst="rect">
            <a:avLst/>
          </a:prstGeom>
          <a:noFill/>
        </p:spPr>
        <p:txBody>
          <a:bodyPr wrap="none" rtlCol="0">
            <a:spAutoFit/>
          </a:bodyPr>
          <a:lstStyle/>
          <a:p>
            <a:r>
              <a:rPr lang="fr-FR" b="1" dirty="0" smtClean="0">
                <a:solidFill>
                  <a:srgbClr val="002060"/>
                </a:solidFill>
              </a:rPr>
              <a:t>Ports intermédiaires</a:t>
            </a:r>
            <a:endParaRPr lang="fr-FR" b="1" dirty="0">
              <a:solidFill>
                <a:srgbClr val="002060"/>
              </a:solidFill>
            </a:endParaRPr>
          </a:p>
        </p:txBody>
      </p:sp>
      <p:sp>
        <p:nvSpPr>
          <p:cNvPr id="9" name="ZoneTexte 8"/>
          <p:cNvSpPr txBox="1"/>
          <p:nvPr/>
        </p:nvSpPr>
        <p:spPr>
          <a:xfrm>
            <a:off x="4384464" y="1870683"/>
            <a:ext cx="1964897" cy="369332"/>
          </a:xfrm>
          <a:prstGeom prst="rect">
            <a:avLst/>
          </a:prstGeom>
          <a:noFill/>
        </p:spPr>
        <p:txBody>
          <a:bodyPr wrap="none" rtlCol="0">
            <a:spAutoFit/>
          </a:bodyPr>
          <a:lstStyle/>
          <a:p>
            <a:r>
              <a:rPr lang="fr-FR" dirty="0" smtClean="0">
                <a:solidFill>
                  <a:srgbClr val="002060"/>
                </a:solidFill>
              </a:rPr>
              <a:t>Mombassa (Kenya)</a:t>
            </a:r>
            <a:endParaRPr lang="fr-FR" dirty="0">
              <a:solidFill>
                <a:srgbClr val="002060"/>
              </a:solidFill>
            </a:endParaRPr>
          </a:p>
        </p:txBody>
      </p:sp>
      <p:sp>
        <p:nvSpPr>
          <p:cNvPr id="10" name="ZoneTexte 9"/>
          <p:cNvSpPr txBox="1"/>
          <p:nvPr/>
        </p:nvSpPr>
        <p:spPr>
          <a:xfrm>
            <a:off x="4384464" y="2452772"/>
            <a:ext cx="2405595" cy="369332"/>
          </a:xfrm>
          <a:prstGeom prst="rect">
            <a:avLst/>
          </a:prstGeom>
          <a:noFill/>
        </p:spPr>
        <p:txBody>
          <a:bodyPr wrap="none" rtlCol="0">
            <a:spAutoFit/>
          </a:bodyPr>
          <a:lstStyle/>
          <a:p>
            <a:r>
              <a:rPr lang="fr-FR" dirty="0" smtClean="0">
                <a:solidFill>
                  <a:srgbClr val="002060"/>
                </a:solidFill>
              </a:rPr>
              <a:t>Zanzibar (île) (Tanzanie)</a:t>
            </a:r>
            <a:endParaRPr lang="fr-FR" dirty="0">
              <a:solidFill>
                <a:srgbClr val="002060"/>
              </a:solidFill>
            </a:endParaRPr>
          </a:p>
        </p:txBody>
      </p:sp>
      <p:sp>
        <p:nvSpPr>
          <p:cNvPr id="11" name="ZoneTexte 10"/>
          <p:cNvSpPr txBox="1"/>
          <p:nvPr/>
        </p:nvSpPr>
        <p:spPr>
          <a:xfrm>
            <a:off x="10628922" y="497693"/>
            <a:ext cx="724878" cy="369332"/>
          </a:xfrm>
          <a:prstGeom prst="rect">
            <a:avLst/>
          </a:prstGeom>
          <a:noFill/>
        </p:spPr>
        <p:txBody>
          <a:bodyPr wrap="none" rtlCol="0">
            <a:spAutoFit/>
          </a:bodyPr>
          <a:lstStyle/>
          <a:p>
            <a:r>
              <a:rPr lang="fr-FR" b="1" dirty="0" smtClean="0">
                <a:solidFill>
                  <a:srgbClr val="002060"/>
                </a:solidFill>
              </a:rPr>
              <a:t>Chine</a:t>
            </a:r>
            <a:endParaRPr lang="fr-FR" b="1" dirty="0">
              <a:solidFill>
                <a:srgbClr val="002060"/>
              </a:solidFill>
            </a:endParaRPr>
          </a:p>
        </p:txBody>
      </p:sp>
      <p:sp>
        <p:nvSpPr>
          <p:cNvPr id="12" name="Rectangle 11"/>
          <p:cNvSpPr/>
          <p:nvPr/>
        </p:nvSpPr>
        <p:spPr>
          <a:xfrm>
            <a:off x="10522111" y="1057810"/>
            <a:ext cx="1130694" cy="369332"/>
          </a:xfrm>
          <a:prstGeom prst="rect">
            <a:avLst/>
          </a:prstGeom>
        </p:spPr>
        <p:txBody>
          <a:bodyPr wrap="none">
            <a:spAutoFit/>
          </a:bodyPr>
          <a:lstStyle/>
          <a:p>
            <a:r>
              <a:rPr lang="fr-FR" dirty="0">
                <a:solidFill>
                  <a:srgbClr val="C00000"/>
                </a:solidFill>
              </a:rPr>
              <a:t>Hongkong</a:t>
            </a:r>
          </a:p>
        </p:txBody>
      </p:sp>
      <p:sp>
        <p:nvSpPr>
          <p:cNvPr id="13" name="Rectangle 12"/>
          <p:cNvSpPr/>
          <p:nvPr/>
        </p:nvSpPr>
        <p:spPr>
          <a:xfrm>
            <a:off x="10570802" y="1590683"/>
            <a:ext cx="820738" cy="369332"/>
          </a:xfrm>
          <a:prstGeom prst="rect">
            <a:avLst/>
          </a:prstGeom>
        </p:spPr>
        <p:txBody>
          <a:bodyPr wrap="none">
            <a:spAutoFit/>
          </a:bodyPr>
          <a:lstStyle/>
          <a:p>
            <a:r>
              <a:rPr lang="fr-FR" dirty="0" smtClean="0"/>
              <a:t>Macao</a:t>
            </a:r>
            <a:endParaRPr lang="fr-FR" dirty="0"/>
          </a:p>
        </p:txBody>
      </p:sp>
      <p:sp>
        <p:nvSpPr>
          <p:cNvPr id="14" name="ZoneTexte 13"/>
          <p:cNvSpPr txBox="1"/>
          <p:nvPr/>
        </p:nvSpPr>
        <p:spPr>
          <a:xfrm>
            <a:off x="8470531" y="3534224"/>
            <a:ext cx="1126142" cy="369332"/>
          </a:xfrm>
          <a:prstGeom prst="rect">
            <a:avLst/>
          </a:prstGeom>
          <a:noFill/>
        </p:spPr>
        <p:txBody>
          <a:bodyPr wrap="none" rtlCol="0">
            <a:spAutoFit/>
          </a:bodyPr>
          <a:lstStyle/>
          <a:p>
            <a:r>
              <a:rPr lang="fr-FR" dirty="0" smtClean="0">
                <a:solidFill>
                  <a:srgbClr val="C00000"/>
                </a:solidFill>
              </a:rPr>
              <a:t>Singapour</a:t>
            </a:r>
            <a:endParaRPr lang="fr-FR" dirty="0">
              <a:solidFill>
                <a:srgbClr val="C00000"/>
              </a:solidFill>
            </a:endParaRPr>
          </a:p>
        </p:txBody>
      </p:sp>
      <p:sp>
        <p:nvSpPr>
          <p:cNvPr id="15" name="Rectangle 14"/>
          <p:cNvSpPr/>
          <p:nvPr/>
        </p:nvSpPr>
        <p:spPr>
          <a:xfrm>
            <a:off x="10494845" y="2193897"/>
            <a:ext cx="1091966" cy="369332"/>
          </a:xfrm>
          <a:prstGeom prst="rect">
            <a:avLst/>
          </a:prstGeom>
        </p:spPr>
        <p:txBody>
          <a:bodyPr wrap="none">
            <a:spAutoFit/>
          </a:bodyPr>
          <a:lstStyle/>
          <a:p>
            <a:r>
              <a:rPr lang="fr-FR" dirty="0" smtClean="0"/>
              <a:t>Shanghai </a:t>
            </a:r>
            <a:endParaRPr lang="fr-FR" dirty="0"/>
          </a:p>
        </p:txBody>
      </p:sp>
      <p:sp>
        <p:nvSpPr>
          <p:cNvPr id="16" name="Rectangle 15"/>
          <p:cNvSpPr/>
          <p:nvPr/>
        </p:nvSpPr>
        <p:spPr>
          <a:xfrm>
            <a:off x="10634666" y="2852940"/>
            <a:ext cx="693010" cy="369332"/>
          </a:xfrm>
          <a:prstGeom prst="rect">
            <a:avLst/>
          </a:prstGeom>
        </p:spPr>
        <p:txBody>
          <a:bodyPr wrap="none">
            <a:spAutoFit/>
          </a:bodyPr>
          <a:lstStyle/>
          <a:p>
            <a:r>
              <a:rPr lang="fr-FR" dirty="0" smtClean="0"/>
              <a:t>Pékin</a:t>
            </a:r>
            <a:endParaRPr lang="fr-FR" dirty="0"/>
          </a:p>
        </p:txBody>
      </p:sp>
      <p:sp>
        <p:nvSpPr>
          <p:cNvPr id="17" name="Rectangle 16"/>
          <p:cNvSpPr/>
          <p:nvPr/>
        </p:nvSpPr>
        <p:spPr>
          <a:xfrm>
            <a:off x="10634666" y="3429415"/>
            <a:ext cx="931089" cy="369332"/>
          </a:xfrm>
          <a:prstGeom prst="rect">
            <a:avLst/>
          </a:prstGeom>
        </p:spPr>
        <p:txBody>
          <a:bodyPr wrap="none">
            <a:spAutoFit/>
          </a:bodyPr>
          <a:lstStyle/>
          <a:p>
            <a:r>
              <a:rPr lang="fr-FR" dirty="0" err="1">
                <a:solidFill>
                  <a:srgbClr val="C00000"/>
                </a:solidFill>
              </a:rPr>
              <a:t>Xianyou</a:t>
            </a:r>
            <a:endParaRPr lang="fr-FR" dirty="0">
              <a:solidFill>
                <a:srgbClr val="C00000"/>
              </a:solidFill>
            </a:endParaRPr>
          </a:p>
        </p:txBody>
      </p:sp>
      <p:sp>
        <p:nvSpPr>
          <p:cNvPr id="18" name="Rectangle 17"/>
          <p:cNvSpPr/>
          <p:nvPr/>
        </p:nvSpPr>
        <p:spPr>
          <a:xfrm>
            <a:off x="189633" y="3417583"/>
            <a:ext cx="2157743" cy="646331"/>
          </a:xfrm>
          <a:prstGeom prst="rect">
            <a:avLst/>
          </a:prstGeom>
        </p:spPr>
        <p:txBody>
          <a:bodyPr wrap="square">
            <a:spAutoFit/>
          </a:bodyPr>
          <a:lstStyle/>
          <a:p>
            <a:r>
              <a:rPr lang="fr-FR" b="1" dirty="0">
                <a:solidFill>
                  <a:srgbClr val="C00000"/>
                </a:solidFill>
              </a:rPr>
              <a:t>Cap Est, surnommé « Port </a:t>
            </a:r>
            <a:r>
              <a:rPr lang="fr-FR" b="1" dirty="0" err="1">
                <a:solidFill>
                  <a:srgbClr val="C00000"/>
                </a:solidFill>
              </a:rPr>
              <a:t>Bolabola</a:t>
            </a:r>
            <a:r>
              <a:rPr lang="fr-FR" b="1" dirty="0">
                <a:solidFill>
                  <a:srgbClr val="C00000"/>
                </a:solidFill>
              </a:rPr>
              <a:t> </a:t>
            </a:r>
            <a:r>
              <a:rPr lang="fr-FR" b="1" dirty="0" smtClean="0">
                <a:solidFill>
                  <a:srgbClr val="C00000"/>
                </a:solidFill>
              </a:rPr>
              <a:t>»</a:t>
            </a:r>
            <a:endParaRPr lang="fr-FR" b="1" dirty="0">
              <a:solidFill>
                <a:srgbClr val="C00000"/>
              </a:solidFill>
            </a:endParaRPr>
          </a:p>
        </p:txBody>
      </p:sp>
      <p:sp>
        <p:nvSpPr>
          <p:cNvPr id="19" name="ZoneTexte 18"/>
          <p:cNvSpPr txBox="1"/>
          <p:nvPr/>
        </p:nvSpPr>
        <p:spPr>
          <a:xfrm>
            <a:off x="167470" y="5028169"/>
            <a:ext cx="1669240" cy="369332"/>
          </a:xfrm>
          <a:prstGeom prst="rect">
            <a:avLst/>
          </a:prstGeom>
          <a:noFill/>
        </p:spPr>
        <p:txBody>
          <a:bodyPr wrap="none" rtlCol="0">
            <a:spAutoFit/>
          </a:bodyPr>
          <a:lstStyle/>
          <a:p>
            <a:r>
              <a:rPr lang="fr-FR" dirty="0" smtClean="0">
                <a:solidFill>
                  <a:srgbClr val="002060"/>
                </a:solidFill>
              </a:rPr>
              <a:t>Île Sainte-Marie</a:t>
            </a:r>
            <a:endParaRPr lang="fr-FR" dirty="0">
              <a:solidFill>
                <a:srgbClr val="002060"/>
              </a:solidFill>
            </a:endParaRPr>
          </a:p>
        </p:txBody>
      </p:sp>
      <p:sp>
        <p:nvSpPr>
          <p:cNvPr id="20" name="Rectangle 19"/>
          <p:cNvSpPr/>
          <p:nvPr/>
        </p:nvSpPr>
        <p:spPr>
          <a:xfrm>
            <a:off x="4384464" y="3185576"/>
            <a:ext cx="3320333" cy="369332"/>
          </a:xfrm>
          <a:prstGeom prst="rect">
            <a:avLst/>
          </a:prstGeom>
        </p:spPr>
        <p:txBody>
          <a:bodyPr wrap="none">
            <a:spAutoFit/>
          </a:bodyPr>
          <a:lstStyle/>
          <a:p>
            <a:r>
              <a:rPr lang="fr-FR" dirty="0">
                <a:solidFill>
                  <a:srgbClr val="002060"/>
                </a:solidFill>
              </a:rPr>
              <a:t>Mutsamudu (Anjouan - Comores)</a:t>
            </a:r>
          </a:p>
        </p:txBody>
      </p:sp>
      <p:sp>
        <p:nvSpPr>
          <p:cNvPr id="21" name="Accolade fermante 20"/>
          <p:cNvSpPr/>
          <p:nvPr/>
        </p:nvSpPr>
        <p:spPr>
          <a:xfrm>
            <a:off x="2148204" y="867025"/>
            <a:ext cx="845642" cy="531863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Accolade fermante 21"/>
          <p:cNvSpPr/>
          <p:nvPr/>
        </p:nvSpPr>
        <p:spPr>
          <a:xfrm rot="10800000">
            <a:off x="9793900" y="675537"/>
            <a:ext cx="560833" cy="322801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ccolade fermante 22"/>
          <p:cNvSpPr/>
          <p:nvPr/>
        </p:nvSpPr>
        <p:spPr>
          <a:xfrm rot="10800000">
            <a:off x="3800295" y="1381935"/>
            <a:ext cx="771131" cy="228387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Accolade fermante 23"/>
          <p:cNvSpPr/>
          <p:nvPr/>
        </p:nvSpPr>
        <p:spPr>
          <a:xfrm>
            <a:off x="7410559" y="1276891"/>
            <a:ext cx="588475" cy="238892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027" name="Picture 3" descr="D:\Users\blisan\Pictures\perso\bois de rose Madagascar\comores-blog-anjouan-le-trafic-de-bois-de-rose-continue-de_4c21b101f360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728" y="4130713"/>
            <a:ext cx="3475201" cy="234847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211819" y="2983844"/>
            <a:ext cx="1464888" cy="369332"/>
          </a:xfrm>
          <a:prstGeom prst="rect">
            <a:avLst/>
          </a:prstGeom>
        </p:spPr>
        <p:txBody>
          <a:bodyPr wrap="none">
            <a:spAutoFit/>
          </a:bodyPr>
          <a:lstStyle/>
          <a:p>
            <a:r>
              <a:rPr lang="fr-FR" dirty="0" err="1">
                <a:solidFill>
                  <a:srgbClr val="002060"/>
                </a:solidFill>
              </a:rPr>
              <a:t>Maroantsetra</a:t>
            </a:r>
            <a:endParaRPr lang="fr-FR" dirty="0">
              <a:solidFill>
                <a:srgbClr val="002060"/>
              </a:solidFill>
            </a:endParaRPr>
          </a:p>
        </p:txBody>
      </p:sp>
      <p:cxnSp>
        <p:nvCxnSpPr>
          <p:cNvPr id="27" name="Connecteur droit avec flèche 26"/>
          <p:cNvCxnSpPr/>
          <p:nvPr/>
        </p:nvCxnSpPr>
        <p:spPr>
          <a:xfrm flipV="1">
            <a:off x="3118341" y="2513143"/>
            <a:ext cx="541842" cy="97727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24" idx="1"/>
            <a:endCxn id="22" idx="1"/>
          </p:cNvCxnSpPr>
          <p:nvPr/>
        </p:nvCxnSpPr>
        <p:spPr>
          <a:xfrm flipV="1">
            <a:off x="7999034" y="2289546"/>
            <a:ext cx="1794866" cy="18180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7851257" y="2513143"/>
            <a:ext cx="649947" cy="1021081"/>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a:endCxn id="22" idx="1"/>
          </p:cNvCxnSpPr>
          <p:nvPr/>
        </p:nvCxnSpPr>
        <p:spPr>
          <a:xfrm flipV="1">
            <a:off x="9053762" y="2289546"/>
            <a:ext cx="740138" cy="1343134"/>
          </a:xfrm>
          <a:prstGeom prst="straightConnector1">
            <a:avLst/>
          </a:prstGeom>
          <a:ln w="158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57443" y="4601719"/>
            <a:ext cx="1439818" cy="369332"/>
          </a:xfrm>
          <a:prstGeom prst="rect">
            <a:avLst/>
          </a:prstGeom>
        </p:spPr>
        <p:txBody>
          <a:bodyPr wrap="none">
            <a:spAutoFit/>
          </a:bodyPr>
          <a:lstStyle/>
          <a:p>
            <a:r>
              <a:rPr lang="fr-FR" dirty="0" smtClean="0">
                <a:solidFill>
                  <a:srgbClr val="002060"/>
                </a:solidFill>
              </a:rPr>
              <a:t>Cap </a:t>
            </a:r>
            <a:r>
              <a:rPr lang="fr-FR" dirty="0" err="1" smtClean="0">
                <a:solidFill>
                  <a:srgbClr val="002060"/>
                </a:solidFill>
              </a:rPr>
              <a:t>Masoala</a:t>
            </a:r>
            <a:r>
              <a:rPr lang="fr-FR" dirty="0" smtClean="0">
                <a:solidFill>
                  <a:srgbClr val="002060"/>
                </a:solidFill>
              </a:rPr>
              <a:t> </a:t>
            </a:r>
            <a:endParaRPr lang="fr-FR" dirty="0"/>
          </a:p>
        </p:txBody>
      </p:sp>
      <p:sp>
        <p:nvSpPr>
          <p:cNvPr id="26" name="ZoneTexte 25"/>
          <p:cNvSpPr txBox="1"/>
          <p:nvPr/>
        </p:nvSpPr>
        <p:spPr>
          <a:xfrm>
            <a:off x="1386019" y="6060445"/>
            <a:ext cx="735394" cy="369332"/>
          </a:xfrm>
          <a:prstGeom prst="rect">
            <a:avLst/>
          </a:prstGeom>
          <a:noFill/>
        </p:spPr>
        <p:txBody>
          <a:bodyPr wrap="none" rtlCol="0">
            <a:spAutoFit/>
          </a:bodyPr>
          <a:lstStyle/>
          <a:p>
            <a:r>
              <a:rPr lang="fr-FR" dirty="0" smtClean="0">
                <a:solidFill>
                  <a:srgbClr val="002060"/>
                </a:solidFill>
              </a:rPr>
              <a:t>Etc. …</a:t>
            </a:r>
            <a:endParaRPr lang="fr-FR" dirty="0">
              <a:solidFill>
                <a:srgbClr val="002060"/>
              </a:solidFill>
            </a:endParaRPr>
          </a:p>
        </p:txBody>
      </p:sp>
      <p:sp>
        <p:nvSpPr>
          <p:cNvPr id="28" name="Rectangle 27"/>
          <p:cNvSpPr/>
          <p:nvPr/>
        </p:nvSpPr>
        <p:spPr>
          <a:xfrm>
            <a:off x="215589" y="2085924"/>
            <a:ext cx="1055610" cy="369332"/>
          </a:xfrm>
          <a:prstGeom prst="rect">
            <a:avLst/>
          </a:prstGeom>
        </p:spPr>
        <p:txBody>
          <a:bodyPr wrap="none">
            <a:spAutoFit/>
          </a:bodyPr>
          <a:lstStyle/>
          <a:p>
            <a:r>
              <a:rPr lang="fr-FR" b="1" dirty="0" err="1" smtClean="0">
                <a:solidFill>
                  <a:srgbClr val="C00000"/>
                </a:solidFill>
              </a:rPr>
              <a:t>Vohémar</a:t>
            </a:r>
            <a:endParaRPr lang="fr-FR" b="1" dirty="0">
              <a:solidFill>
                <a:srgbClr val="C00000"/>
              </a:solidFill>
            </a:endParaRPr>
          </a:p>
        </p:txBody>
      </p:sp>
      <p:sp>
        <p:nvSpPr>
          <p:cNvPr id="29" name="Rectangle 28"/>
          <p:cNvSpPr/>
          <p:nvPr/>
        </p:nvSpPr>
        <p:spPr>
          <a:xfrm>
            <a:off x="155733" y="4121032"/>
            <a:ext cx="1798441" cy="369332"/>
          </a:xfrm>
          <a:prstGeom prst="rect">
            <a:avLst/>
          </a:prstGeom>
        </p:spPr>
        <p:txBody>
          <a:bodyPr wrap="none">
            <a:spAutoFit/>
          </a:bodyPr>
          <a:lstStyle/>
          <a:p>
            <a:r>
              <a:rPr lang="fr-FR" dirty="0">
                <a:solidFill>
                  <a:srgbClr val="002060"/>
                </a:solidFill>
              </a:rPr>
              <a:t>Baie de l’</a:t>
            </a:r>
            <a:r>
              <a:rPr lang="fr-FR" dirty="0" err="1">
                <a:solidFill>
                  <a:srgbClr val="002060"/>
                </a:solidFill>
              </a:rPr>
              <a:t>Antongil</a:t>
            </a:r>
            <a:endParaRPr lang="fr-FR" dirty="0">
              <a:solidFill>
                <a:srgbClr val="002060"/>
              </a:solidFill>
            </a:endParaRPr>
          </a:p>
        </p:txBody>
      </p:sp>
      <p:pic>
        <p:nvPicPr>
          <p:cNvPr id="40" name="Imag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450" y="4068712"/>
            <a:ext cx="2931226" cy="1968415"/>
          </a:xfrm>
          <a:prstGeom prst="rect">
            <a:avLst/>
          </a:prstGeom>
        </p:spPr>
      </p:pic>
      <p:sp>
        <p:nvSpPr>
          <p:cNvPr id="47" name="ZoneTexte 46"/>
          <p:cNvSpPr txBox="1"/>
          <p:nvPr/>
        </p:nvSpPr>
        <p:spPr>
          <a:xfrm>
            <a:off x="8021986" y="6013589"/>
            <a:ext cx="3755964" cy="707886"/>
          </a:xfrm>
          <a:prstGeom prst="rect">
            <a:avLst/>
          </a:prstGeom>
          <a:noFill/>
        </p:spPr>
        <p:txBody>
          <a:bodyPr wrap="square" rtlCol="0">
            <a:spAutoFit/>
          </a:bodyPr>
          <a:lstStyle/>
          <a:p>
            <a:pPr algn="ctr"/>
            <a:r>
              <a:rPr lang="fr-FR" sz="1000" dirty="0"/>
              <a:t>Bateau transportant du bois de rose dans la baie de l’</a:t>
            </a:r>
            <a:r>
              <a:rPr lang="fr-FR" sz="1000" dirty="0" err="1"/>
              <a:t>Antongil</a:t>
            </a:r>
            <a:r>
              <a:rPr lang="fr-FR" sz="1000" dirty="0"/>
              <a:t>. Source : </a:t>
            </a:r>
            <a:r>
              <a:rPr lang="fr-FR" sz="1000" i="1" dirty="0"/>
              <a:t>Les responsables du coup d’état vendent les forêts de Madagascar et ses citoyens</a:t>
            </a:r>
            <a:r>
              <a:rPr lang="fr-FR" sz="1000" dirty="0"/>
              <a:t>, </a:t>
            </a:r>
            <a:r>
              <a:rPr lang="fr-FR" sz="1000" dirty="0">
                <a:hlinkClick r:id="rId5"/>
              </a:rPr>
              <a:t>http://</a:t>
            </a:r>
            <a:r>
              <a:rPr lang="fr-FR" sz="1000" dirty="0" smtClean="0">
                <a:hlinkClick r:id="rId5"/>
              </a:rPr>
              <a:t>fr.mongabay.com/news/2010/0131-100127-madagascar.html</a:t>
            </a:r>
            <a:r>
              <a:rPr lang="fr-FR" sz="1000" dirty="0" smtClean="0"/>
              <a:t> </a:t>
            </a:r>
            <a:endParaRPr lang="fr-FR" sz="1000" dirty="0"/>
          </a:p>
        </p:txBody>
      </p:sp>
      <p:sp>
        <p:nvSpPr>
          <p:cNvPr id="48" name="Rectangle 47"/>
          <p:cNvSpPr/>
          <p:nvPr/>
        </p:nvSpPr>
        <p:spPr>
          <a:xfrm>
            <a:off x="4421718" y="6479189"/>
            <a:ext cx="2331087" cy="246221"/>
          </a:xfrm>
          <a:prstGeom prst="rect">
            <a:avLst/>
          </a:prstGeom>
        </p:spPr>
        <p:txBody>
          <a:bodyPr wrap="none">
            <a:spAutoFit/>
          </a:bodyPr>
          <a:lstStyle/>
          <a:p>
            <a:pPr algn="ctr"/>
            <a:r>
              <a:rPr lang="fr-FR" sz="1000" dirty="0" smtClean="0">
                <a:solidFill>
                  <a:srgbClr val="002060"/>
                </a:solidFill>
              </a:rPr>
              <a:t>Port de Mutsamudu </a:t>
            </a:r>
            <a:r>
              <a:rPr lang="fr-FR" sz="1000" dirty="0">
                <a:solidFill>
                  <a:srgbClr val="002060"/>
                </a:solidFill>
              </a:rPr>
              <a:t>(Anjouan - Comores)</a:t>
            </a:r>
          </a:p>
        </p:txBody>
      </p:sp>
      <p:sp>
        <p:nvSpPr>
          <p:cNvPr id="49" name="Rectangle 48"/>
          <p:cNvSpPr/>
          <p:nvPr/>
        </p:nvSpPr>
        <p:spPr>
          <a:xfrm>
            <a:off x="200640" y="2539885"/>
            <a:ext cx="1983235" cy="369332"/>
          </a:xfrm>
          <a:prstGeom prst="rect">
            <a:avLst/>
          </a:prstGeom>
        </p:spPr>
        <p:txBody>
          <a:bodyPr wrap="none">
            <a:spAutoFit/>
          </a:bodyPr>
          <a:lstStyle/>
          <a:p>
            <a:r>
              <a:rPr lang="fr-FR" dirty="0" err="1">
                <a:solidFill>
                  <a:srgbClr val="002060"/>
                </a:solidFill>
              </a:rPr>
              <a:t>Mananara</a:t>
            </a:r>
            <a:r>
              <a:rPr lang="fr-FR" dirty="0">
                <a:solidFill>
                  <a:srgbClr val="002060"/>
                </a:solidFill>
              </a:rPr>
              <a:t> </a:t>
            </a:r>
            <a:r>
              <a:rPr lang="fr-FR" dirty="0" err="1">
                <a:solidFill>
                  <a:srgbClr val="002060"/>
                </a:solidFill>
              </a:rPr>
              <a:t>Avaratra</a:t>
            </a:r>
            <a:endParaRPr lang="fr-FR" dirty="0">
              <a:solidFill>
                <a:srgbClr val="002060"/>
              </a:solidFill>
            </a:endParaRPr>
          </a:p>
        </p:txBody>
      </p:sp>
      <p:sp>
        <p:nvSpPr>
          <p:cNvPr id="39" name="ZoneTexte 38"/>
          <p:cNvSpPr txBox="1"/>
          <p:nvPr/>
        </p:nvSpPr>
        <p:spPr>
          <a:xfrm>
            <a:off x="189633" y="200984"/>
            <a:ext cx="3368294" cy="369332"/>
          </a:xfrm>
          <a:prstGeom prst="rect">
            <a:avLst/>
          </a:prstGeom>
          <a:noFill/>
        </p:spPr>
        <p:txBody>
          <a:bodyPr wrap="square" rtlCol="0">
            <a:spAutoFit/>
          </a:bodyPr>
          <a:lstStyle/>
          <a:p>
            <a:r>
              <a:rPr lang="fr-FR" b="1" dirty="0" smtClean="0">
                <a:solidFill>
                  <a:srgbClr val="002060"/>
                </a:solidFill>
              </a:rPr>
              <a:t>9. Le circuit du trafic (suite)</a:t>
            </a:r>
            <a:endParaRPr lang="fr-FR" b="1" dirty="0">
              <a:solidFill>
                <a:srgbClr val="002060"/>
              </a:solidFill>
            </a:endParaRPr>
          </a:p>
        </p:txBody>
      </p:sp>
      <p:sp>
        <p:nvSpPr>
          <p:cNvPr id="41" name="Rectangle 40"/>
          <p:cNvSpPr/>
          <p:nvPr/>
        </p:nvSpPr>
        <p:spPr>
          <a:xfrm>
            <a:off x="200640" y="5907266"/>
            <a:ext cx="1203150" cy="369332"/>
          </a:xfrm>
          <a:prstGeom prst="rect">
            <a:avLst/>
          </a:prstGeom>
        </p:spPr>
        <p:txBody>
          <a:bodyPr wrap="none">
            <a:spAutoFit/>
          </a:bodyPr>
          <a:lstStyle/>
          <a:p>
            <a:r>
              <a:rPr lang="fr-FR" dirty="0" err="1">
                <a:solidFill>
                  <a:srgbClr val="002060"/>
                </a:solidFill>
              </a:rPr>
              <a:t>Manakara</a:t>
            </a:r>
            <a:r>
              <a:rPr lang="fr-FR" dirty="0">
                <a:solidFill>
                  <a:srgbClr val="002060"/>
                </a:solidFill>
              </a:rPr>
              <a:t> </a:t>
            </a:r>
            <a:endParaRPr lang="fr-FR" dirty="0"/>
          </a:p>
        </p:txBody>
      </p:sp>
      <p:sp>
        <p:nvSpPr>
          <p:cNvPr id="42" name="Rectangle 41"/>
          <p:cNvSpPr/>
          <p:nvPr/>
        </p:nvSpPr>
        <p:spPr>
          <a:xfrm>
            <a:off x="180499" y="5459070"/>
            <a:ext cx="1917063" cy="369332"/>
          </a:xfrm>
          <a:prstGeom prst="rect">
            <a:avLst/>
          </a:prstGeom>
        </p:spPr>
        <p:txBody>
          <a:bodyPr wrap="none">
            <a:spAutoFit/>
          </a:bodyPr>
          <a:lstStyle/>
          <a:p>
            <a:r>
              <a:rPr lang="fr-FR" dirty="0" err="1">
                <a:solidFill>
                  <a:srgbClr val="002060"/>
                </a:solidFill>
              </a:rPr>
              <a:t>Soanierana</a:t>
            </a:r>
            <a:r>
              <a:rPr lang="fr-FR" dirty="0">
                <a:solidFill>
                  <a:srgbClr val="002060"/>
                </a:solidFill>
              </a:rPr>
              <a:t> </a:t>
            </a:r>
            <a:r>
              <a:rPr lang="fr-FR" dirty="0" err="1">
                <a:solidFill>
                  <a:srgbClr val="002060"/>
                </a:solidFill>
              </a:rPr>
              <a:t>Ivongo</a:t>
            </a:r>
            <a:endParaRPr lang="fr-FR" dirty="0">
              <a:solidFill>
                <a:srgbClr val="002060"/>
              </a:solidFill>
            </a:endParaRPr>
          </a:p>
        </p:txBody>
      </p:sp>
      <p:sp>
        <p:nvSpPr>
          <p:cNvPr id="43" name="ZoneTexte 42"/>
          <p:cNvSpPr txBox="1"/>
          <p:nvPr/>
        </p:nvSpPr>
        <p:spPr>
          <a:xfrm>
            <a:off x="1281737" y="1325581"/>
            <a:ext cx="1025409" cy="369332"/>
          </a:xfrm>
          <a:prstGeom prst="rect">
            <a:avLst/>
          </a:prstGeom>
          <a:noFill/>
        </p:spPr>
        <p:txBody>
          <a:bodyPr wrap="none" rtlCol="0">
            <a:spAutoFit/>
          </a:bodyPr>
          <a:lstStyle/>
          <a:p>
            <a:r>
              <a:rPr lang="fr-FR" dirty="0" err="1" smtClean="0">
                <a:solidFill>
                  <a:srgbClr val="002060"/>
                </a:solidFill>
              </a:rPr>
              <a:t>Sambava</a:t>
            </a:r>
            <a:endParaRPr lang="fr-FR" dirty="0">
              <a:solidFill>
                <a:srgbClr val="002060"/>
              </a:solidFill>
            </a:endParaRPr>
          </a:p>
        </p:txBody>
      </p:sp>
    </p:spTree>
    <p:extLst>
      <p:ext uri="{BB962C8B-B14F-4D97-AF65-F5344CB8AC3E}">
        <p14:creationId xmlns:p14="http://schemas.microsoft.com/office/powerpoint/2010/main" val="39386923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6453726" y="6587310"/>
            <a:ext cx="2559756" cy="22812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695289" y="177864"/>
            <a:ext cx="381000" cy="207786"/>
          </a:xfrm>
        </p:spPr>
        <p:txBody>
          <a:bodyPr/>
          <a:lstStyle/>
          <a:p>
            <a:fld id="{814B13E8-1059-4FEE-952E-0153852B3488}" type="slidenum">
              <a:rPr lang="fr-FR" smtClean="0"/>
              <a:t>38</a:t>
            </a:fld>
            <a:endParaRPr lang="fr-FR" dirty="0"/>
          </a:p>
        </p:txBody>
      </p:sp>
      <p:sp>
        <p:nvSpPr>
          <p:cNvPr id="4" name="ZoneTexte 3"/>
          <p:cNvSpPr txBox="1"/>
          <p:nvPr/>
        </p:nvSpPr>
        <p:spPr>
          <a:xfrm>
            <a:off x="4013845" y="22286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06798" y="306869"/>
            <a:ext cx="3368294" cy="369332"/>
          </a:xfrm>
          <a:prstGeom prst="rect">
            <a:avLst/>
          </a:prstGeom>
          <a:noFill/>
        </p:spPr>
        <p:txBody>
          <a:bodyPr wrap="square" rtlCol="0">
            <a:spAutoFit/>
          </a:bodyPr>
          <a:lstStyle/>
          <a:p>
            <a:r>
              <a:rPr lang="fr-FR" b="1" dirty="0" smtClean="0">
                <a:solidFill>
                  <a:srgbClr val="002060"/>
                </a:solidFill>
              </a:rPr>
              <a:t>9. Le circuit du trafic (suite)</a:t>
            </a:r>
            <a:endParaRPr lang="fr-FR" b="1" dirty="0">
              <a:solidFill>
                <a:srgbClr val="002060"/>
              </a:solidFill>
            </a:endParaRPr>
          </a:p>
        </p:txBody>
      </p:sp>
      <p:sp>
        <p:nvSpPr>
          <p:cNvPr id="6" name="Rectangle 5"/>
          <p:cNvSpPr/>
          <p:nvPr/>
        </p:nvSpPr>
        <p:spPr>
          <a:xfrm>
            <a:off x="6056875" y="2421028"/>
            <a:ext cx="2619311" cy="461665"/>
          </a:xfrm>
          <a:prstGeom prst="rect">
            <a:avLst/>
          </a:prstGeom>
        </p:spPr>
        <p:txBody>
          <a:bodyPr wrap="square">
            <a:spAutoFit/>
          </a:bodyPr>
          <a:lstStyle/>
          <a:p>
            <a:pPr algn="ctr"/>
            <a:r>
              <a:rPr lang="fr-FR" sz="1200" dirty="0">
                <a:solidFill>
                  <a:srgbClr val="002060"/>
                </a:solidFill>
              </a:rPr>
              <a:t>port </a:t>
            </a:r>
            <a:r>
              <a:rPr lang="fr-FR" sz="1200" dirty="0" smtClean="0">
                <a:solidFill>
                  <a:srgbClr val="002060"/>
                </a:solidFill>
              </a:rPr>
              <a:t>de </a:t>
            </a:r>
            <a:r>
              <a:rPr lang="fr-FR" sz="1200" i="1" dirty="0" smtClean="0">
                <a:solidFill>
                  <a:srgbClr val="002060"/>
                </a:solidFill>
              </a:rPr>
              <a:t>Tamatave</a:t>
            </a:r>
            <a:r>
              <a:rPr lang="fr-FR" sz="1200" dirty="0" smtClean="0">
                <a:solidFill>
                  <a:srgbClr val="002060"/>
                </a:solidFill>
              </a:rPr>
              <a:t>. Source </a:t>
            </a:r>
            <a:r>
              <a:rPr lang="fr-FR" sz="1200" dirty="0">
                <a:solidFill>
                  <a:srgbClr val="002060"/>
                </a:solidFill>
              </a:rPr>
              <a:t>: </a:t>
            </a:r>
            <a:r>
              <a:rPr lang="fr-FR" sz="1200" dirty="0">
                <a:solidFill>
                  <a:srgbClr val="002060"/>
                </a:solidFill>
                <a:hlinkClick r:id="rId2"/>
              </a:rPr>
              <a:t>http://www.sea-seek.com/?</a:t>
            </a:r>
            <a:r>
              <a:rPr lang="fr-FR" sz="1200" dirty="0" smtClean="0">
                <a:solidFill>
                  <a:srgbClr val="002060"/>
                </a:solidFill>
                <a:hlinkClick r:id="rId2"/>
              </a:rPr>
              <a:t>geo=3217</a:t>
            </a:r>
            <a:r>
              <a:rPr lang="fr-FR" sz="1200" dirty="0" smtClean="0">
                <a:solidFill>
                  <a:srgbClr val="002060"/>
                </a:solidFill>
              </a:rPr>
              <a:t> </a:t>
            </a:r>
            <a:endParaRPr lang="fr-FR" sz="1200" dirty="0">
              <a:solidFill>
                <a:srgbClr val="00206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538" y="735103"/>
            <a:ext cx="2705100" cy="1685925"/>
          </a:xfrm>
          <a:prstGeom prst="rect">
            <a:avLst/>
          </a:prstGeom>
        </p:spPr>
      </p:pic>
      <p:sp>
        <p:nvSpPr>
          <p:cNvPr id="10" name="ZoneTexte 9"/>
          <p:cNvSpPr txBox="1"/>
          <p:nvPr/>
        </p:nvSpPr>
        <p:spPr>
          <a:xfrm>
            <a:off x="106798" y="4590449"/>
            <a:ext cx="2574333" cy="1169551"/>
          </a:xfrm>
          <a:prstGeom prst="rect">
            <a:avLst/>
          </a:prstGeom>
          <a:noFill/>
        </p:spPr>
        <p:txBody>
          <a:bodyPr wrap="square" rtlCol="0">
            <a:spAutoFit/>
          </a:bodyPr>
          <a:lstStyle/>
          <a:p>
            <a:pPr algn="ctr"/>
            <a:r>
              <a:rPr lang="fr-FR" sz="1000" dirty="0">
                <a:solidFill>
                  <a:srgbClr val="002060"/>
                </a:solidFill>
              </a:rPr>
              <a:t>34 conteneurs saisis </a:t>
            </a:r>
            <a:r>
              <a:rPr lang="fr-FR" sz="1000" dirty="0" smtClean="0">
                <a:solidFill>
                  <a:srgbClr val="002060"/>
                </a:solidFill>
              </a:rPr>
              <a:t>au port de </a:t>
            </a:r>
            <a:r>
              <a:rPr lang="fr-FR" sz="1000" dirty="0">
                <a:solidFill>
                  <a:srgbClr val="002060"/>
                </a:solidFill>
              </a:rPr>
              <a:t>Mombasa </a:t>
            </a:r>
            <a:r>
              <a:rPr lang="fr-FR" sz="1000" dirty="0" smtClean="0">
                <a:solidFill>
                  <a:srgbClr val="002060"/>
                </a:solidFill>
              </a:rPr>
              <a:t>au </a:t>
            </a:r>
            <a:r>
              <a:rPr lang="fr-FR" sz="1000" dirty="0">
                <a:solidFill>
                  <a:srgbClr val="002060"/>
                </a:solidFill>
              </a:rPr>
              <a:t>Kenya contenant 4 400 rondins de bois de rose pesant 500 tonnes pour une valeur de 12,8 millions de dollar. </a:t>
            </a:r>
            <a:r>
              <a:rPr lang="fr-FR" sz="1000" i="1" dirty="0">
                <a:solidFill>
                  <a:srgbClr val="002060"/>
                </a:solidFill>
              </a:rPr>
              <a:t>Source : </a:t>
            </a:r>
            <a:r>
              <a:rPr lang="fr-FR" sz="1000" dirty="0">
                <a:solidFill>
                  <a:srgbClr val="002060"/>
                </a:solidFill>
              </a:rPr>
              <a:t>Trafic – Bois de rose saisis à Mombasa, 30.05.2014, </a:t>
            </a:r>
            <a:r>
              <a:rPr lang="fr-FR" sz="1000" dirty="0">
                <a:solidFill>
                  <a:srgbClr val="002060"/>
                </a:solidFill>
                <a:hlinkClick r:id="rId4"/>
              </a:rPr>
              <a:t>http://</a:t>
            </a:r>
            <a:r>
              <a:rPr lang="fr-FR" sz="1000" dirty="0" smtClean="0">
                <a:solidFill>
                  <a:srgbClr val="002060"/>
                </a:solidFill>
                <a:hlinkClick r:id="rId4"/>
              </a:rPr>
              <a:t>www.lexpressmada.com/blog/actualites/trafic-bois-de-rose-saisis-a-mombasa-11542</a:t>
            </a:r>
            <a:r>
              <a:rPr lang="fr-FR" sz="1000" dirty="0" smtClean="0">
                <a:solidFill>
                  <a:srgbClr val="002060"/>
                </a:solidFill>
              </a:rPr>
              <a:t> </a:t>
            </a:r>
            <a:endParaRPr lang="fr-FR" sz="1000" dirty="0">
              <a:solidFill>
                <a:srgbClr val="00206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382" y="2936172"/>
            <a:ext cx="2228391" cy="1669142"/>
          </a:xfrm>
          <a:prstGeom prst="rect">
            <a:avLst/>
          </a:prstGeom>
        </p:spPr>
      </p:pic>
      <p:sp>
        <p:nvSpPr>
          <p:cNvPr id="12" name="ZoneTexte 11"/>
          <p:cNvSpPr txBox="1"/>
          <p:nvPr/>
        </p:nvSpPr>
        <p:spPr>
          <a:xfrm>
            <a:off x="2573773" y="4585482"/>
            <a:ext cx="2978731" cy="1169551"/>
          </a:xfrm>
          <a:prstGeom prst="rect">
            <a:avLst/>
          </a:prstGeom>
          <a:noFill/>
        </p:spPr>
        <p:txBody>
          <a:bodyPr wrap="square" rtlCol="0">
            <a:spAutoFit/>
          </a:bodyPr>
          <a:lstStyle/>
          <a:p>
            <a:pPr algn="ctr"/>
            <a:r>
              <a:rPr lang="fr-FR" sz="1000" i="1" dirty="0">
                <a:solidFill>
                  <a:srgbClr val="002060"/>
                </a:solidFill>
              </a:rPr>
              <a:t>Saisie record de bois de </a:t>
            </a:r>
            <a:r>
              <a:rPr lang="fr-FR" sz="1000" dirty="0">
                <a:solidFill>
                  <a:srgbClr val="002060"/>
                </a:solidFill>
              </a:rPr>
              <a:t>rose malgache au port de Mombasa (Kenya) hier. 34 conteneurs illégaux, 28 mai 2014, Mouvement des Citoyens Malagasy de Paris, </a:t>
            </a:r>
            <a:r>
              <a:rPr lang="fr-FR" sz="1000" dirty="0">
                <a:solidFill>
                  <a:srgbClr val="002060"/>
                </a:solidFill>
                <a:hlinkClick r:id="rId6"/>
              </a:rPr>
              <a:t>https://mcmparis.wordpress.com/2014/05/28/saisie-record-de-bois-de-rose-malgache-au-port-de-mombassa-hier-27-mai-34-conteneurs-illegaux</a:t>
            </a:r>
            <a:r>
              <a:rPr lang="fr-FR" sz="1000" dirty="0" smtClean="0">
                <a:solidFill>
                  <a:srgbClr val="002060"/>
                </a:solidFill>
                <a:hlinkClick r:id="rId6"/>
              </a:rPr>
              <a:t>/</a:t>
            </a:r>
            <a:r>
              <a:rPr lang="fr-FR" sz="1000" dirty="0" smtClean="0">
                <a:solidFill>
                  <a:srgbClr val="002060"/>
                </a:solidFill>
              </a:rPr>
              <a:t> </a:t>
            </a:r>
            <a:endParaRPr lang="fr-FR" sz="1000" dirty="0">
              <a:solidFill>
                <a:srgbClr val="002060"/>
              </a:solidFill>
            </a:endParaRPr>
          </a:p>
        </p:txBody>
      </p:sp>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1063" y="2936172"/>
            <a:ext cx="2724150" cy="1676400"/>
          </a:xfrm>
          <a:prstGeom prst="rect">
            <a:avLst/>
          </a:prstGeom>
        </p:spPr>
      </p:pic>
      <p:sp>
        <p:nvSpPr>
          <p:cNvPr id="16" name="ZoneTexte 15"/>
          <p:cNvSpPr txBox="1"/>
          <p:nvPr/>
        </p:nvSpPr>
        <p:spPr>
          <a:xfrm>
            <a:off x="-1" y="1880953"/>
            <a:ext cx="3079053" cy="707886"/>
          </a:xfrm>
          <a:prstGeom prst="rect">
            <a:avLst/>
          </a:prstGeom>
          <a:noFill/>
        </p:spPr>
        <p:txBody>
          <a:bodyPr wrap="square" rtlCol="0">
            <a:spAutoFit/>
          </a:bodyPr>
          <a:lstStyle/>
          <a:p>
            <a:pPr algn="ctr"/>
            <a:r>
              <a:rPr lang="fr-FR" sz="1000" dirty="0">
                <a:solidFill>
                  <a:srgbClr val="002060"/>
                </a:solidFill>
              </a:rPr>
              <a:t>Un chargement de rondins sur le littoral de </a:t>
            </a:r>
            <a:r>
              <a:rPr lang="fr-FR" sz="1000" i="1" dirty="0" err="1">
                <a:solidFill>
                  <a:srgbClr val="002060"/>
                </a:solidFill>
              </a:rPr>
              <a:t>Mananara</a:t>
            </a:r>
            <a:r>
              <a:rPr lang="fr-FR" sz="1000" i="1" dirty="0">
                <a:solidFill>
                  <a:srgbClr val="002060"/>
                </a:solidFill>
              </a:rPr>
              <a:t>-Nord</a:t>
            </a:r>
            <a:r>
              <a:rPr lang="fr-FR" sz="1000" dirty="0">
                <a:solidFill>
                  <a:srgbClr val="002060"/>
                </a:solidFill>
              </a:rPr>
              <a:t>, Seth </a:t>
            </a:r>
            <a:r>
              <a:rPr lang="fr-FR" sz="1000" dirty="0" err="1">
                <a:solidFill>
                  <a:srgbClr val="002060"/>
                </a:solidFill>
              </a:rPr>
              <a:t>Andriamarohasina</a:t>
            </a:r>
            <a:r>
              <a:rPr lang="fr-FR" sz="1000" dirty="0">
                <a:solidFill>
                  <a:srgbClr val="002060"/>
                </a:solidFill>
              </a:rPr>
              <a:t>, 25.08.2014, </a:t>
            </a:r>
            <a:r>
              <a:rPr lang="fr-FR" sz="1000" dirty="0">
                <a:solidFill>
                  <a:srgbClr val="002060"/>
                </a:solidFill>
                <a:hlinkClick r:id="rId8"/>
              </a:rPr>
              <a:t>http://</a:t>
            </a:r>
            <a:r>
              <a:rPr lang="fr-FR" sz="1000" dirty="0" smtClean="0">
                <a:solidFill>
                  <a:srgbClr val="002060"/>
                </a:solidFill>
                <a:hlinkClick r:id="rId8"/>
              </a:rPr>
              <a:t>www.lexpressmada.com/blog/actualites/quatre-gros-porteurs-chargent-du-bois-de-rose-16378</a:t>
            </a:r>
            <a:r>
              <a:rPr lang="fr-FR" sz="1000" dirty="0" smtClean="0">
                <a:solidFill>
                  <a:srgbClr val="002060"/>
                </a:solidFill>
              </a:rPr>
              <a:t> </a:t>
            </a:r>
            <a:endParaRPr lang="fr-FR" sz="1000" dirty="0">
              <a:solidFill>
                <a:srgbClr val="002060"/>
              </a:solidFill>
            </a:endParaRPr>
          </a:p>
        </p:txBody>
      </p:sp>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89" y="775469"/>
            <a:ext cx="2009775" cy="1038225"/>
          </a:xfrm>
          <a:prstGeom prst="rect">
            <a:avLst/>
          </a:prstGeom>
        </p:spPr>
      </p:pic>
      <p:sp>
        <p:nvSpPr>
          <p:cNvPr id="20" name="ZoneTexte 19"/>
          <p:cNvSpPr txBox="1"/>
          <p:nvPr/>
        </p:nvSpPr>
        <p:spPr>
          <a:xfrm>
            <a:off x="-1" y="6514985"/>
            <a:ext cx="6144621" cy="246221"/>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0"/>
              </a:rPr>
              <a:t>http://article.wn.com/view/2014/05/28/Rosewood_Kenya_seizes_illegal_Hong_Kongbound_cargo</a:t>
            </a:r>
            <a:r>
              <a:rPr lang="fr-FR" sz="1000" dirty="0" smtClean="0">
                <a:solidFill>
                  <a:srgbClr val="002060"/>
                </a:solidFill>
                <a:hlinkClick r:id="rId10"/>
              </a:rPr>
              <a:t>/</a:t>
            </a:r>
            <a:r>
              <a:rPr lang="fr-FR" sz="1000" dirty="0" smtClean="0">
                <a:solidFill>
                  <a:srgbClr val="002060"/>
                </a:solidFill>
              </a:rPr>
              <a:t> </a:t>
            </a:r>
            <a:endParaRPr lang="fr-FR" sz="1000" dirty="0">
              <a:solidFill>
                <a:srgbClr val="002060"/>
              </a:solidFill>
            </a:endParaRPr>
          </a:p>
        </p:txBody>
      </p:sp>
      <p:pic>
        <p:nvPicPr>
          <p:cNvPr id="21" name="Imag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1231" y="5750065"/>
            <a:ext cx="3388232" cy="774856"/>
          </a:xfrm>
          <a:prstGeom prst="rect">
            <a:avLst/>
          </a:prstGeom>
        </p:spPr>
      </p:pic>
      <p:sp>
        <p:nvSpPr>
          <p:cNvPr id="22" name="Rectangle 21"/>
          <p:cNvSpPr/>
          <p:nvPr/>
        </p:nvSpPr>
        <p:spPr>
          <a:xfrm>
            <a:off x="6212653" y="6098212"/>
            <a:ext cx="2692799" cy="478499"/>
          </a:xfrm>
          <a:prstGeom prst="rect">
            <a:avLst/>
          </a:prstGeom>
        </p:spPr>
        <p:txBody>
          <a:bodyPr wrap="square">
            <a:spAutoFit/>
          </a:bodyPr>
          <a:lstStyle/>
          <a:p>
            <a:pPr algn="ctr"/>
            <a:r>
              <a:rPr lang="fr-FR" sz="1200" dirty="0">
                <a:solidFill>
                  <a:srgbClr val="002060"/>
                </a:solidFill>
              </a:rPr>
              <a:t>port de </a:t>
            </a:r>
            <a:r>
              <a:rPr lang="fr-FR" sz="1200" i="1" dirty="0" err="1" smtClean="0">
                <a:solidFill>
                  <a:srgbClr val="C00000"/>
                </a:solidFill>
              </a:rPr>
              <a:t>vohémar</a:t>
            </a:r>
            <a:r>
              <a:rPr lang="fr-FR" sz="1200" dirty="0" smtClean="0">
                <a:solidFill>
                  <a:srgbClr val="002060"/>
                </a:solidFill>
              </a:rPr>
              <a:t>. </a:t>
            </a:r>
            <a:r>
              <a:rPr lang="fr-FR" sz="1200" dirty="0">
                <a:solidFill>
                  <a:srgbClr val="002060"/>
                </a:solidFill>
              </a:rPr>
              <a:t>Source : </a:t>
            </a:r>
            <a:r>
              <a:rPr lang="fr-FR" sz="1200" dirty="0">
                <a:solidFill>
                  <a:srgbClr val="002060"/>
                </a:solidFill>
                <a:hlinkClick r:id="rId12"/>
              </a:rPr>
              <a:t>http://www.sea-seek.com/?</a:t>
            </a:r>
            <a:r>
              <a:rPr lang="fr-FR" sz="1200" dirty="0" smtClean="0">
                <a:solidFill>
                  <a:srgbClr val="002060"/>
                </a:solidFill>
                <a:hlinkClick r:id="rId12"/>
              </a:rPr>
              <a:t>geo=3213</a:t>
            </a:r>
            <a:r>
              <a:rPr lang="fr-FR" sz="1200" dirty="0" smtClean="0">
                <a:solidFill>
                  <a:srgbClr val="002060"/>
                </a:solidFill>
              </a:rPr>
              <a:t> </a:t>
            </a:r>
            <a:endParaRPr lang="fr-FR" sz="1200" dirty="0">
              <a:solidFill>
                <a:srgbClr val="002060"/>
              </a:solidFill>
            </a:endParaRPr>
          </a:p>
        </p:txBody>
      </p:sp>
      <p:pic>
        <p:nvPicPr>
          <p:cNvPr id="23" name="Imag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56875" y="4660689"/>
            <a:ext cx="3152775" cy="1447800"/>
          </a:xfrm>
          <a:prstGeom prst="rect">
            <a:avLst/>
          </a:prstGeom>
        </p:spPr>
      </p:pic>
      <p:sp>
        <p:nvSpPr>
          <p:cNvPr id="24" name="Rectangle 23"/>
          <p:cNvSpPr/>
          <p:nvPr/>
        </p:nvSpPr>
        <p:spPr>
          <a:xfrm>
            <a:off x="9244921" y="2504639"/>
            <a:ext cx="2443326" cy="568186"/>
          </a:xfrm>
          <a:prstGeom prst="rect">
            <a:avLst/>
          </a:prstGeom>
        </p:spPr>
        <p:txBody>
          <a:bodyPr wrap="square">
            <a:spAutoFit/>
          </a:bodyPr>
          <a:lstStyle/>
          <a:p>
            <a:pPr algn="ctr"/>
            <a:r>
              <a:rPr lang="fr-FR" sz="1000" dirty="0">
                <a:solidFill>
                  <a:srgbClr val="002060"/>
                </a:solidFill>
              </a:rPr>
              <a:t>Port </a:t>
            </a:r>
            <a:r>
              <a:rPr lang="fr-FR" sz="1000" i="1" dirty="0" smtClean="0">
                <a:solidFill>
                  <a:srgbClr val="C00000"/>
                </a:solidFill>
              </a:rPr>
              <a:t>d'Antalaha</a:t>
            </a:r>
            <a:r>
              <a:rPr lang="fr-FR" sz="1000" dirty="0" smtClean="0">
                <a:solidFill>
                  <a:srgbClr val="002060"/>
                </a:solidFill>
              </a:rPr>
              <a:t>. </a:t>
            </a:r>
            <a:r>
              <a:rPr lang="fr-FR" sz="1000" dirty="0">
                <a:solidFill>
                  <a:srgbClr val="002060"/>
                </a:solidFill>
              </a:rPr>
              <a:t>Source : </a:t>
            </a:r>
            <a:r>
              <a:rPr lang="fr-FR" sz="1000" dirty="0">
                <a:solidFill>
                  <a:srgbClr val="002060"/>
                </a:solidFill>
                <a:hlinkClick r:id="rId14"/>
              </a:rPr>
              <a:t>http://</a:t>
            </a:r>
            <a:r>
              <a:rPr lang="fr-FR" sz="1000" dirty="0" smtClean="0">
                <a:solidFill>
                  <a:srgbClr val="002060"/>
                </a:solidFill>
                <a:hlinkClick r:id="rId14"/>
              </a:rPr>
              <a:t>dubechot.perso.neuf.fr/Public/Madagascar/Madagascar-voyages-2.html</a:t>
            </a:r>
            <a:r>
              <a:rPr lang="fr-FR" sz="1000" dirty="0" smtClean="0">
                <a:solidFill>
                  <a:srgbClr val="002060"/>
                </a:solidFill>
              </a:rPr>
              <a:t>  </a:t>
            </a:r>
            <a:endParaRPr lang="fr-FR" sz="1000" dirty="0"/>
          </a:p>
        </p:txBody>
      </p:sp>
      <p:pic>
        <p:nvPicPr>
          <p:cNvPr id="25" name="Imag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52139" y="670800"/>
            <a:ext cx="2533650" cy="1809750"/>
          </a:xfrm>
          <a:prstGeom prst="rect">
            <a:avLst/>
          </a:prstGeom>
        </p:spPr>
      </p:pic>
      <p:sp>
        <p:nvSpPr>
          <p:cNvPr id="26" name="ZoneTexte 25"/>
          <p:cNvSpPr txBox="1"/>
          <p:nvPr/>
        </p:nvSpPr>
        <p:spPr>
          <a:xfrm>
            <a:off x="9463489" y="5969520"/>
            <a:ext cx="2612800" cy="861774"/>
          </a:xfrm>
          <a:prstGeom prst="rect">
            <a:avLst/>
          </a:prstGeom>
          <a:noFill/>
        </p:spPr>
        <p:txBody>
          <a:bodyPr wrap="square" rtlCol="0">
            <a:spAutoFit/>
          </a:bodyPr>
          <a:lstStyle/>
          <a:p>
            <a:pPr algn="ctr"/>
            <a:r>
              <a:rPr lang="fr-FR" sz="1000" dirty="0">
                <a:solidFill>
                  <a:srgbClr val="002060"/>
                </a:solidFill>
              </a:rPr>
              <a:t>Stocks de bois de rose sur une plage près </a:t>
            </a:r>
            <a:r>
              <a:rPr lang="fr-FR" sz="1000" i="1" dirty="0">
                <a:solidFill>
                  <a:srgbClr val="C00000"/>
                </a:solidFill>
              </a:rPr>
              <a:t>d'Antalaha</a:t>
            </a:r>
            <a:r>
              <a:rPr lang="fr-FR" sz="1000" dirty="0">
                <a:solidFill>
                  <a:srgbClr val="002060"/>
                </a:solidFill>
              </a:rPr>
              <a:t>, en attente d'exportation vers la Chine ou </a:t>
            </a:r>
            <a:r>
              <a:rPr lang="fr-FR" sz="1000" dirty="0" smtClean="0">
                <a:solidFill>
                  <a:srgbClr val="002060"/>
                </a:solidFill>
              </a:rPr>
              <a:t>l'Europe. Source :  </a:t>
            </a:r>
            <a:r>
              <a:rPr lang="fr-FR" sz="1000" dirty="0">
                <a:solidFill>
                  <a:srgbClr val="002060"/>
                </a:solidFill>
                <a:hlinkClick r:id="rId16"/>
              </a:rPr>
              <a:t>http://</a:t>
            </a:r>
            <a:r>
              <a:rPr lang="fr-FR" sz="1000" dirty="0" smtClean="0">
                <a:solidFill>
                  <a:srgbClr val="002060"/>
                </a:solidFill>
                <a:hlinkClick r:id="rId16"/>
              </a:rPr>
              <a:t>en.wikipedia.org/wiki/Illegal_logging_in_Madagascar</a:t>
            </a:r>
            <a:r>
              <a:rPr lang="fr-FR" sz="1000" dirty="0" smtClean="0">
                <a:solidFill>
                  <a:srgbClr val="002060"/>
                </a:solidFill>
              </a:rPr>
              <a:t> </a:t>
            </a:r>
            <a:endParaRPr lang="fr-FR" sz="1000" dirty="0">
              <a:solidFill>
                <a:srgbClr val="002060"/>
              </a:solidFill>
            </a:endParaRPr>
          </a:p>
        </p:txBody>
      </p:sp>
      <p:pic>
        <p:nvPicPr>
          <p:cNvPr id="27" name="Imag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54054" y="4121670"/>
            <a:ext cx="2466975" cy="1847850"/>
          </a:xfrm>
          <a:prstGeom prst="rect">
            <a:avLst/>
          </a:prstGeom>
        </p:spPr>
      </p:pic>
      <p:pic>
        <p:nvPicPr>
          <p:cNvPr id="28" name="Image 2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84623" y="721155"/>
            <a:ext cx="2085995" cy="1562483"/>
          </a:xfrm>
          <a:prstGeom prst="rect">
            <a:avLst/>
          </a:prstGeom>
        </p:spPr>
      </p:pic>
      <p:sp>
        <p:nvSpPr>
          <p:cNvPr id="29" name="ZoneTexte 28"/>
          <p:cNvSpPr txBox="1"/>
          <p:nvPr/>
        </p:nvSpPr>
        <p:spPr>
          <a:xfrm>
            <a:off x="3647788" y="2309975"/>
            <a:ext cx="1359668" cy="246221"/>
          </a:xfrm>
          <a:prstGeom prst="rect">
            <a:avLst/>
          </a:prstGeom>
          <a:noFill/>
        </p:spPr>
        <p:txBody>
          <a:bodyPr wrap="none" rtlCol="0">
            <a:spAutoFit/>
          </a:bodyPr>
          <a:lstStyle/>
          <a:p>
            <a:pPr algn="ctr"/>
            <a:r>
              <a:rPr lang="fr-FR" sz="1000" i="1" dirty="0" smtClean="0">
                <a:solidFill>
                  <a:srgbClr val="002060"/>
                </a:solidFill>
              </a:rPr>
              <a:t>(Port de </a:t>
            </a:r>
            <a:r>
              <a:rPr lang="fr-FR" sz="1000" i="1" dirty="0" err="1" smtClean="0">
                <a:solidFill>
                  <a:srgbClr val="002060"/>
                </a:solidFill>
              </a:rPr>
              <a:t>Manakara</a:t>
            </a:r>
            <a:r>
              <a:rPr lang="fr-FR" sz="1000" i="1" dirty="0" smtClean="0">
                <a:solidFill>
                  <a:srgbClr val="002060"/>
                </a:solidFill>
              </a:rPr>
              <a:t> (?))</a:t>
            </a:r>
            <a:endParaRPr lang="fr-FR" sz="1000" i="1" dirty="0">
              <a:solidFill>
                <a:srgbClr val="002060"/>
              </a:solidFill>
            </a:endParaRPr>
          </a:p>
        </p:txBody>
      </p:sp>
      <p:sp>
        <p:nvSpPr>
          <p:cNvPr id="8" name="ZoneTexte 7"/>
          <p:cNvSpPr txBox="1"/>
          <p:nvPr/>
        </p:nvSpPr>
        <p:spPr>
          <a:xfrm>
            <a:off x="7090657" y="4282310"/>
            <a:ext cx="744114" cy="276999"/>
          </a:xfrm>
          <a:prstGeom prst="rect">
            <a:avLst/>
          </a:prstGeom>
          <a:noFill/>
        </p:spPr>
        <p:txBody>
          <a:bodyPr wrap="none" rtlCol="0">
            <a:spAutoFit/>
          </a:bodyPr>
          <a:lstStyle/>
          <a:p>
            <a:pPr algn="ctr"/>
            <a:r>
              <a:rPr lang="fr-FR" sz="1200" dirty="0" err="1" smtClean="0">
                <a:solidFill>
                  <a:srgbClr val="002060"/>
                </a:solidFill>
              </a:rPr>
              <a:t>Sambava</a:t>
            </a:r>
            <a:endParaRPr lang="fr-FR" sz="1200" dirty="0">
              <a:solidFill>
                <a:srgbClr val="002060"/>
              </a:solidFill>
            </a:endParaRPr>
          </a:p>
        </p:txBody>
      </p:sp>
      <p:pic>
        <p:nvPicPr>
          <p:cNvPr id="14" name="Imag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646531" y="3022907"/>
            <a:ext cx="1649170" cy="1319336"/>
          </a:xfrm>
          <a:prstGeom prst="rect">
            <a:avLst/>
          </a:prstGeom>
        </p:spPr>
      </p:pic>
    </p:spTree>
    <p:extLst>
      <p:ext uri="{BB962C8B-B14F-4D97-AF65-F5344CB8AC3E}">
        <p14:creationId xmlns:p14="http://schemas.microsoft.com/office/powerpoint/2010/main" val="20315435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6050844" y="6575213"/>
            <a:ext cx="2559756" cy="22812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695289" y="177864"/>
            <a:ext cx="381000" cy="207786"/>
          </a:xfrm>
        </p:spPr>
        <p:txBody>
          <a:bodyPr/>
          <a:lstStyle/>
          <a:p>
            <a:fld id="{814B13E8-1059-4FEE-952E-0153852B3488}" type="slidenum">
              <a:rPr lang="fr-FR" smtClean="0"/>
              <a:t>39</a:t>
            </a:fld>
            <a:endParaRPr lang="fr-FR" dirty="0"/>
          </a:p>
        </p:txBody>
      </p:sp>
      <p:sp>
        <p:nvSpPr>
          <p:cNvPr id="4" name="ZoneTexte 3"/>
          <p:cNvSpPr txBox="1"/>
          <p:nvPr/>
        </p:nvSpPr>
        <p:spPr>
          <a:xfrm>
            <a:off x="4013843" y="165278"/>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11926" y="142754"/>
            <a:ext cx="3368294" cy="369332"/>
          </a:xfrm>
          <a:prstGeom prst="rect">
            <a:avLst/>
          </a:prstGeom>
          <a:noFill/>
        </p:spPr>
        <p:txBody>
          <a:bodyPr wrap="square" rtlCol="0">
            <a:spAutoFit/>
          </a:bodyPr>
          <a:lstStyle/>
          <a:p>
            <a:r>
              <a:rPr lang="fr-FR" b="1" dirty="0" smtClean="0">
                <a:solidFill>
                  <a:srgbClr val="002060"/>
                </a:solidFill>
              </a:rPr>
              <a:t>9. Le circuit du trafic (suite)</a:t>
            </a:r>
            <a:endParaRPr lang="fr-FR" b="1" dirty="0">
              <a:solidFill>
                <a:srgbClr val="002060"/>
              </a:solidFill>
            </a:endParaRPr>
          </a:p>
        </p:txBody>
      </p:sp>
      <p:sp>
        <p:nvSpPr>
          <p:cNvPr id="8" name="Rectangle 7"/>
          <p:cNvSpPr/>
          <p:nvPr/>
        </p:nvSpPr>
        <p:spPr>
          <a:xfrm>
            <a:off x="8610600" y="1889388"/>
            <a:ext cx="3386352" cy="1631216"/>
          </a:xfrm>
          <a:prstGeom prst="rect">
            <a:avLst/>
          </a:prstGeom>
        </p:spPr>
        <p:txBody>
          <a:bodyPr wrap="square">
            <a:spAutoFit/>
          </a:bodyPr>
          <a:lstStyle/>
          <a:p>
            <a:pPr algn="just"/>
            <a:r>
              <a:rPr lang="fr-FR" sz="1000" dirty="0">
                <a:solidFill>
                  <a:srgbClr val="002060"/>
                </a:solidFill>
              </a:rPr>
              <a:t>La « rue du bois » de </a:t>
            </a:r>
            <a:r>
              <a:rPr lang="fr-FR" sz="1000" dirty="0" err="1">
                <a:solidFill>
                  <a:srgbClr val="002060"/>
                </a:solidFill>
              </a:rPr>
              <a:t>Xianyou</a:t>
            </a:r>
            <a:r>
              <a:rPr lang="fr-FR" sz="1000" dirty="0">
                <a:solidFill>
                  <a:srgbClr val="002060"/>
                </a:solidFill>
              </a:rPr>
              <a:t> est une enfilade de petits entrepôts proposant des bois précieux venant d’Asie et de quelques pays d’Afrique comme le Mozambique ou la Tanzanie. Le bois de rose de Madagascar n’y est pas vendu</a:t>
            </a:r>
            <a:r>
              <a:rPr lang="fr-FR" sz="1000" dirty="0" smtClean="0">
                <a:solidFill>
                  <a:srgbClr val="002060"/>
                </a:solidFill>
              </a:rPr>
              <a:t>. </a:t>
            </a:r>
          </a:p>
          <a:p>
            <a:pPr algn="ctr"/>
            <a:r>
              <a:rPr lang="fr-FR" sz="1000" dirty="0" smtClean="0">
                <a:solidFill>
                  <a:srgbClr val="002060"/>
                </a:solidFill>
              </a:rPr>
              <a:t>© </a:t>
            </a:r>
            <a:r>
              <a:rPr lang="fr-FR" sz="1000" dirty="0">
                <a:solidFill>
                  <a:srgbClr val="002060"/>
                </a:solidFill>
              </a:rPr>
              <a:t>Michael </a:t>
            </a:r>
            <a:r>
              <a:rPr lang="fr-FR" sz="1000" dirty="0" err="1">
                <a:solidFill>
                  <a:srgbClr val="002060"/>
                </a:solidFill>
              </a:rPr>
              <a:t>Zumstein</a:t>
            </a:r>
            <a:r>
              <a:rPr lang="fr-FR" sz="1000" dirty="0">
                <a:solidFill>
                  <a:srgbClr val="002060"/>
                </a:solidFill>
              </a:rPr>
              <a:t>, Agence Vu pour le </a:t>
            </a:r>
            <a:r>
              <a:rPr lang="fr-FR" sz="1000" dirty="0" smtClean="0">
                <a:solidFill>
                  <a:srgbClr val="002060"/>
                </a:solidFill>
              </a:rPr>
              <a:t>Monde</a:t>
            </a:r>
            <a:r>
              <a:rPr lang="fr-FR" sz="1000" dirty="0">
                <a:solidFill>
                  <a:srgbClr val="002060"/>
                </a:solidFill>
              </a:rPr>
              <a:t>.</a:t>
            </a:r>
            <a:r>
              <a:rPr lang="fr-FR" sz="1000" dirty="0"/>
              <a:t> </a:t>
            </a:r>
            <a:endParaRPr lang="fr-FR" sz="1000" dirty="0" smtClean="0">
              <a:solidFill>
                <a:srgbClr val="002060"/>
              </a:solidFill>
            </a:endParaRPr>
          </a:p>
          <a:p>
            <a:pPr algn="ctr"/>
            <a:r>
              <a:rPr lang="fr-FR" sz="1000" dirty="0" err="1" smtClean="0">
                <a:solidFill>
                  <a:srgbClr val="002060"/>
                </a:solidFill>
              </a:rPr>
              <a:t>Xianyou</a:t>
            </a:r>
            <a:r>
              <a:rPr lang="fr-FR" sz="1000" dirty="0">
                <a:solidFill>
                  <a:srgbClr val="002060"/>
                </a:solidFill>
              </a:rPr>
              <a:t>. Source : </a:t>
            </a:r>
            <a:r>
              <a:rPr lang="fr-FR" sz="1000" i="1" dirty="0" err="1">
                <a:solidFill>
                  <a:srgbClr val="002060"/>
                </a:solidFill>
              </a:rPr>
              <a:t>Bolabola</a:t>
            </a:r>
            <a:r>
              <a:rPr lang="fr-FR" sz="1000" i="1" dirty="0">
                <a:solidFill>
                  <a:srgbClr val="002060"/>
                </a:solidFill>
              </a:rPr>
              <a:t>, le bois qui saigne, </a:t>
            </a:r>
            <a:r>
              <a:rPr lang="fr-FR" sz="1000" dirty="0">
                <a:solidFill>
                  <a:srgbClr val="002060"/>
                </a:solidFill>
              </a:rPr>
              <a:t>Laurence Caramel (envoyée spéciale à Madagascar et </a:t>
            </a:r>
            <a:r>
              <a:rPr lang="fr-FR" sz="1000" dirty="0" err="1">
                <a:solidFill>
                  <a:srgbClr val="002060"/>
                </a:solidFill>
              </a:rPr>
              <a:t>Xianyou</a:t>
            </a:r>
            <a:r>
              <a:rPr lang="fr-FR" sz="1000" dirty="0">
                <a:solidFill>
                  <a:srgbClr val="002060"/>
                </a:solidFill>
              </a:rPr>
              <a:t> ( Chine)), Le Monde, 24.01.2015, </a:t>
            </a:r>
            <a:r>
              <a:rPr lang="fr-FR" sz="1000" dirty="0">
                <a:solidFill>
                  <a:srgbClr val="002060"/>
                </a:solidFill>
                <a:hlinkClick r:id="rId2"/>
              </a:rPr>
              <a:t>http://</a:t>
            </a:r>
            <a:r>
              <a:rPr lang="fr-FR" sz="1000" dirty="0" smtClean="0">
                <a:solidFill>
                  <a:srgbClr val="002060"/>
                </a:solidFill>
                <a:hlinkClick r:id="rId2"/>
              </a:rPr>
              <a:t>www.lemonde.fr/planete/article/2015/01/24/bolabola-le-bois-qui-saigne_4562855_3244.html</a:t>
            </a:r>
            <a:r>
              <a:rPr lang="fr-FR" sz="1000" dirty="0" smtClean="0">
                <a:solidFill>
                  <a:srgbClr val="002060"/>
                </a:solidFill>
              </a:rPr>
              <a:t> </a:t>
            </a:r>
            <a:endParaRPr lang="fr-FR" sz="1000" dirty="0">
              <a:solidFill>
                <a:srgbClr val="00206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084" y="132988"/>
            <a:ext cx="2619375" cy="1743075"/>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785" y="3723374"/>
            <a:ext cx="3201167" cy="2130231"/>
          </a:xfrm>
          <a:prstGeom prst="rect">
            <a:avLst/>
          </a:prstGeom>
        </p:spPr>
      </p:pic>
      <p:sp>
        <p:nvSpPr>
          <p:cNvPr id="19" name="ZoneTexte 18"/>
          <p:cNvSpPr txBox="1"/>
          <p:nvPr/>
        </p:nvSpPr>
        <p:spPr>
          <a:xfrm>
            <a:off x="8704377" y="5823347"/>
            <a:ext cx="3383981" cy="1015663"/>
          </a:xfrm>
          <a:prstGeom prst="rect">
            <a:avLst/>
          </a:prstGeom>
          <a:noFill/>
        </p:spPr>
        <p:txBody>
          <a:bodyPr wrap="square" rtlCol="0">
            <a:spAutoFit/>
          </a:bodyPr>
          <a:lstStyle/>
          <a:p>
            <a:pPr algn="ctr"/>
            <a:r>
              <a:rPr lang="fr-FR" sz="1000" dirty="0">
                <a:solidFill>
                  <a:srgbClr val="002060"/>
                </a:solidFill>
              </a:rPr>
              <a:t>Des ouvriers sculptent des panneaux de bois de rose dans l’un des ateliers de </a:t>
            </a:r>
            <a:r>
              <a:rPr lang="fr-FR" sz="1000" dirty="0" err="1">
                <a:solidFill>
                  <a:srgbClr val="002060"/>
                </a:solidFill>
              </a:rPr>
              <a:t>Sanfu</a:t>
            </a:r>
            <a:r>
              <a:rPr lang="fr-FR" sz="1000" dirty="0">
                <a:solidFill>
                  <a:srgbClr val="002060"/>
                </a:solidFill>
              </a:rPr>
              <a:t> </a:t>
            </a:r>
            <a:r>
              <a:rPr lang="fr-FR" sz="1000" dirty="0" err="1">
                <a:solidFill>
                  <a:srgbClr val="002060"/>
                </a:solidFill>
              </a:rPr>
              <a:t>Classical</a:t>
            </a:r>
            <a:r>
              <a:rPr lang="fr-FR" sz="1000" dirty="0">
                <a:solidFill>
                  <a:srgbClr val="002060"/>
                </a:solidFill>
              </a:rPr>
              <a:t> </a:t>
            </a:r>
            <a:r>
              <a:rPr lang="fr-FR" sz="1000" dirty="0" err="1">
                <a:solidFill>
                  <a:srgbClr val="002060"/>
                </a:solidFill>
              </a:rPr>
              <a:t>Craft</a:t>
            </a:r>
            <a:r>
              <a:rPr lang="fr-FR" sz="1000" dirty="0">
                <a:solidFill>
                  <a:srgbClr val="002060"/>
                </a:solidFill>
              </a:rPr>
              <a:t> </a:t>
            </a:r>
            <a:r>
              <a:rPr lang="fr-FR" sz="1000" dirty="0" err="1">
                <a:solidFill>
                  <a:srgbClr val="002060"/>
                </a:solidFill>
              </a:rPr>
              <a:t>Furniture</a:t>
            </a:r>
            <a:r>
              <a:rPr lang="fr-FR" sz="1000" dirty="0">
                <a:solidFill>
                  <a:srgbClr val="002060"/>
                </a:solidFill>
              </a:rPr>
              <a:t>, le principal fabricant de meubles de </a:t>
            </a:r>
            <a:r>
              <a:rPr lang="fr-FR" sz="1000" dirty="0" err="1">
                <a:solidFill>
                  <a:srgbClr val="002060"/>
                </a:solidFill>
              </a:rPr>
              <a:t>Xianyou</a:t>
            </a:r>
            <a:r>
              <a:rPr lang="fr-FR" sz="1000" dirty="0">
                <a:solidFill>
                  <a:srgbClr val="002060"/>
                </a:solidFill>
              </a:rPr>
              <a:t>. © Michael </a:t>
            </a:r>
            <a:r>
              <a:rPr lang="fr-FR" sz="1000" dirty="0" err="1">
                <a:solidFill>
                  <a:srgbClr val="002060"/>
                </a:solidFill>
              </a:rPr>
              <a:t>Zumstein</a:t>
            </a:r>
            <a:r>
              <a:rPr lang="fr-FR" sz="1000" dirty="0" smtClean="0">
                <a:solidFill>
                  <a:srgbClr val="002060"/>
                </a:solidFill>
              </a:rPr>
              <a:t>, </a:t>
            </a:r>
            <a:r>
              <a:rPr lang="fr-FR" sz="1000" dirty="0">
                <a:solidFill>
                  <a:srgbClr val="002060"/>
                </a:solidFill>
              </a:rPr>
              <a:t>Agence Vu pour le Monde, </a:t>
            </a:r>
            <a:r>
              <a:rPr lang="fr-FR" sz="1000" dirty="0">
                <a:solidFill>
                  <a:srgbClr val="002060"/>
                </a:solidFill>
                <a:hlinkClick r:id="rId5"/>
              </a:rPr>
              <a:t>https://mcmparis.wordpress.com/2014/05/07/les-noms-des-millionaires-bois-de-rose</a:t>
            </a:r>
            <a:r>
              <a:rPr lang="fr-FR" sz="1000" dirty="0" smtClean="0">
                <a:solidFill>
                  <a:srgbClr val="002060"/>
                </a:solidFill>
                <a:hlinkClick r:id="rId5"/>
              </a:rPr>
              <a:t>/</a:t>
            </a:r>
            <a:r>
              <a:rPr lang="fr-FR" sz="1000" dirty="0" smtClean="0">
                <a:solidFill>
                  <a:srgbClr val="002060"/>
                </a:solidFill>
              </a:rPr>
              <a:t> </a:t>
            </a:r>
            <a:endParaRPr lang="fr-FR" sz="1000" dirty="0">
              <a:solidFill>
                <a:srgbClr val="002060"/>
              </a:solidFill>
            </a:endParaRPr>
          </a:p>
        </p:txBody>
      </p:sp>
      <p:sp>
        <p:nvSpPr>
          <p:cNvPr id="26" name="ZoneTexte 25"/>
          <p:cNvSpPr txBox="1"/>
          <p:nvPr/>
        </p:nvSpPr>
        <p:spPr>
          <a:xfrm>
            <a:off x="0" y="1641019"/>
            <a:ext cx="2852859" cy="1015663"/>
          </a:xfrm>
          <a:prstGeom prst="rect">
            <a:avLst/>
          </a:prstGeom>
          <a:noFill/>
        </p:spPr>
        <p:txBody>
          <a:bodyPr wrap="square" rtlCol="0">
            <a:spAutoFit/>
          </a:bodyPr>
          <a:lstStyle/>
          <a:p>
            <a:pPr algn="ctr"/>
            <a:r>
              <a:rPr lang="fr-FR" sz="1000" dirty="0">
                <a:solidFill>
                  <a:srgbClr val="002060"/>
                </a:solidFill>
              </a:rPr>
              <a:t>Une vue aérienne de bateaux pirates transportant du bois de rose (Ph d'archives). </a:t>
            </a:r>
            <a:r>
              <a:rPr lang="fr-FR" sz="1000" dirty="0" smtClean="0">
                <a:solidFill>
                  <a:srgbClr val="002060"/>
                </a:solidFill>
              </a:rPr>
              <a:t>Source : </a:t>
            </a:r>
            <a:r>
              <a:rPr lang="fr-FR" sz="1000" i="1" dirty="0" smtClean="0">
                <a:solidFill>
                  <a:srgbClr val="002060"/>
                </a:solidFill>
              </a:rPr>
              <a:t>Trafics </a:t>
            </a:r>
            <a:r>
              <a:rPr lang="fr-FR" sz="1000" i="1" dirty="0">
                <a:solidFill>
                  <a:srgbClr val="002060"/>
                </a:solidFill>
              </a:rPr>
              <a:t>de bois de rose: 4 navires embarquent des rondins à </a:t>
            </a:r>
            <a:r>
              <a:rPr lang="fr-FR" sz="1000" b="1" i="1" dirty="0" err="1">
                <a:solidFill>
                  <a:srgbClr val="002060"/>
                </a:solidFill>
              </a:rPr>
              <a:t>Mananara</a:t>
            </a:r>
            <a:r>
              <a:rPr lang="fr-FR" sz="1000" dirty="0">
                <a:solidFill>
                  <a:srgbClr val="002060"/>
                </a:solidFill>
              </a:rPr>
              <a:t>, La Gazette de Madagascar, 27/08/14, </a:t>
            </a:r>
            <a:r>
              <a:rPr lang="fr-FR" sz="1000" dirty="0">
                <a:solidFill>
                  <a:srgbClr val="002060"/>
                </a:solidFill>
                <a:hlinkClick r:id="rId6"/>
              </a:rPr>
              <a:t>http://</a:t>
            </a:r>
            <a:r>
              <a:rPr lang="fr-FR" sz="1000" dirty="0" smtClean="0">
                <a:solidFill>
                  <a:srgbClr val="002060"/>
                </a:solidFill>
                <a:hlinkClick r:id="rId6"/>
              </a:rPr>
              <a:t>fr.africatime.com/articles/trafics-de-bois-de-rose-4-navires-embarquent-des-rondins-mananara</a:t>
            </a:r>
            <a:r>
              <a:rPr lang="fr-FR" sz="1000" dirty="0" smtClean="0">
                <a:solidFill>
                  <a:srgbClr val="002060"/>
                </a:solidFill>
              </a:rPr>
              <a:t> </a:t>
            </a:r>
            <a:endParaRPr lang="fr-FR" sz="1000" dirty="0">
              <a:solidFill>
                <a:srgbClr val="002060"/>
              </a:solidFill>
            </a:endParaRPr>
          </a:p>
        </p:txBody>
      </p:sp>
      <p:pic>
        <p:nvPicPr>
          <p:cNvPr id="27" name="Imag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521" y="698044"/>
            <a:ext cx="2047875" cy="942975"/>
          </a:xfrm>
          <a:prstGeom prst="rect">
            <a:avLst/>
          </a:prstGeom>
        </p:spPr>
      </p:pic>
      <p:sp>
        <p:nvSpPr>
          <p:cNvPr id="28" name="ZoneTexte 27"/>
          <p:cNvSpPr txBox="1"/>
          <p:nvPr/>
        </p:nvSpPr>
        <p:spPr>
          <a:xfrm>
            <a:off x="5651653" y="2728086"/>
            <a:ext cx="2958947" cy="707886"/>
          </a:xfrm>
          <a:prstGeom prst="rect">
            <a:avLst/>
          </a:prstGeom>
          <a:noFill/>
        </p:spPr>
        <p:txBody>
          <a:bodyPr wrap="square" rtlCol="0">
            <a:spAutoFit/>
          </a:bodyPr>
          <a:lstStyle/>
          <a:p>
            <a:pPr algn="ctr"/>
            <a:r>
              <a:rPr lang="fr-FR" sz="1000" i="1" dirty="0" err="1">
                <a:solidFill>
                  <a:srgbClr val="002060"/>
                </a:solidFill>
              </a:rPr>
              <a:t>Mananara</a:t>
            </a:r>
            <a:r>
              <a:rPr lang="fr-FR" sz="1000" dirty="0">
                <a:solidFill>
                  <a:srgbClr val="002060"/>
                </a:solidFill>
              </a:rPr>
              <a:t> Nord – Tentative d’embarquement de bois de rose, L'Express de Madagascar, 24/12/14. Source : </a:t>
            </a:r>
            <a:r>
              <a:rPr lang="fr-FR" sz="1000" dirty="0">
                <a:solidFill>
                  <a:srgbClr val="002060"/>
                </a:solidFill>
                <a:hlinkClick r:id="rId8"/>
              </a:rPr>
              <a:t>http://</a:t>
            </a:r>
            <a:r>
              <a:rPr lang="fr-FR" sz="1000" dirty="0" smtClean="0">
                <a:solidFill>
                  <a:srgbClr val="002060"/>
                </a:solidFill>
                <a:hlinkClick r:id="rId8"/>
              </a:rPr>
              <a:t>fr.africatime.com/madagascar/articles/mananara-nord-tentative-dembarquement-de-bois-de-rose</a:t>
            </a:r>
            <a:r>
              <a:rPr lang="fr-FR" sz="1000" dirty="0" smtClean="0">
                <a:solidFill>
                  <a:srgbClr val="002060"/>
                </a:solidFill>
              </a:rPr>
              <a:t> </a:t>
            </a:r>
            <a:endParaRPr lang="fr-FR" sz="1000" dirty="0">
              <a:solidFill>
                <a:srgbClr val="002060"/>
              </a:solidFill>
            </a:endParaRPr>
          </a:p>
        </p:txBody>
      </p:sp>
      <p:pic>
        <p:nvPicPr>
          <p:cNvPr id="29" name="Imag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06086" y="893229"/>
            <a:ext cx="2593600" cy="1452416"/>
          </a:xfrm>
          <a:prstGeom prst="rect">
            <a:avLst/>
          </a:prstGeom>
        </p:spPr>
      </p:pic>
      <p:pic>
        <p:nvPicPr>
          <p:cNvPr id="30" name="Imag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5109" y="889451"/>
            <a:ext cx="2600325" cy="1762125"/>
          </a:xfrm>
          <a:prstGeom prst="rect">
            <a:avLst/>
          </a:prstGeom>
        </p:spPr>
      </p:pic>
      <p:sp>
        <p:nvSpPr>
          <p:cNvPr id="31" name="ZoneTexte 30"/>
          <p:cNvSpPr txBox="1"/>
          <p:nvPr/>
        </p:nvSpPr>
        <p:spPr>
          <a:xfrm>
            <a:off x="2951694" y="2347793"/>
            <a:ext cx="2794580" cy="553998"/>
          </a:xfrm>
          <a:prstGeom prst="rect">
            <a:avLst/>
          </a:prstGeom>
          <a:noFill/>
        </p:spPr>
        <p:txBody>
          <a:bodyPr wrap="square" rtlCol="0">
            <a:spAutoFit/>
          </a:bodyPr>
          <a:lstStyle/>
          <a:p>
            <a:pPr algn="ctr"/>
            <a:r>
              <a:rPr lang="fr-FR" sz="1000" i="1" dirty="0" err="1">
                <a:solidFill>
                  <a:srgbClr val="002060"/>
                </a:solidFill>
              </a:rPr>
              <a:t>Fitsidihana</a:t>
            </a:r>
            <a:r>
              <a:rPr lang="fr-FR" sz="1000" i="1" dirty="0">
                <a:solidFill>
                  <a:srgbClr val="002060"/>
                </a:solidFill>
              </a:rPr>
              <a:t> </a:t>
            </a:r>
            <a:r>
              <a:rPr lang="fr-FR" sz="1000" i="1" dirty="0" err="1">
                <a:solidFill>
                  <a:srgbClr val="002060"/>
                </a:solidFill>
              </a:rPr>
              <a:t>an’i</a:t>
            </a:r>
            <a:r>
              <a:rPr lang="fr-FR" sz="1000" i="1" dirty="0">
                <a:solidFill>
                  <a:srgbClr val="002060"/>
                </a:solidFill>
              </a:rPr>
              <a:t> </a:t>
            </a:r>
            <a:r>
              <a:rPr lang="fr-FR" sz="1000" i="1" dirty="0" err="1">
                <a:solidFill>
                  <a:srgbClr val="002060"/>
                </a:solidFill>
              </a:rPr>
              <a:t>Mananara</a:t>
            </a:r>
            <a:r>
              <a:rPr lang="fr-FR" sz="1000" dirty="0">
                <a:solidFill>
                  <a:srgbClr val="002060"/>
                </a:solidFill>
              </a:rPr>
              <a:t>, 8 octobre 2010, Solo </a:t>
            </a:r>
            <a:r>
              <a:rPr lang="fr-FR" sz="1000" dirty="0" err="1">
                <a:solidFill>
                  <a:srgbClr val="002060"/>
                </a:solidFill>
              </a:rPr>
              <a:t>Razafy</a:t>
            </a:r>
            <a:r>
              <a:rPr lang="fr-FR" sz="1000" dirty="0">
                <a:solidFill>
                  <a:srgbClr val="002060"/>
                </a:solidFill>
              </a:rPr>
              <a:t>, </a:t>
            </a:r>
            <a:r>
              <a:rPr lang="fr-FR" sz="1000" dirty="0">
                <a:solidFill>
                  <a:srgbClr val="002060"/>
                </a:solidFill>
                <a:hlinkClick r:id="rId11"/>
              </a:rPr>
              <a:t>http://mydago.com/2010/10/vaovaonny-ankolafo-telo-07102010</a:t>
            </a:r>
            <a:r>
              <a:rPr lang="fr-FR" sz="1000" dirty="0" smtClean="0">
                <a:solidFill>
                  <a:srgbClr val="002060"/>
                </a:solidFill>
                <a:hlinkClick r:id="rId11"/>
              </a:rPr>
              <a:t>/</a:t>
            </a:r>
            <a:r>
              <a:rPr lang="fr-FR" sz="1000" dirty="0" smtClean="0">
                <a:solidFill>
                  <a:srgbClr val="002060"/>
                </a:solidFill>
              </a:rPr>
              <a:t> </a:t>
            </a:r>
            <a:endParaRPr lang="fr-FR" sz="1000" dirty="0">
              <a:solidFill>
                <a:srgbClr val="002060"/>
              </a:solidFill>
            </a:endParaRPr>
          </a:p>
        </p:txBody>
      </p:sp>
      <p:pic>
        <p:nvPicPr>
          <p:cNvPr id="35" name="Imag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484" y="2747919"/>
            <a:ext cx="2619375" cy="1743075"/>
          </a:xfrm>
          <a:prstGeom prst="rect">
            <a:avLst/>
          </a:prstGeom>
        </p:spPr>
      </p:pic>
      <p:sp>
        <p:nvSpPr>
          <p:cNvPr id="36" name="Rectangle 35"/>
          <p:cNvSpPr/>
          <p:nvPr/>
        </p:nvSpPr>
        <p:spPr>
          <a:xfrm>
            <a:off x="0" y="4490994"/>
            <a:ext cx="3146861" cy="707886"/>
          </a:xfrm>
          <a:prstGeom prst="rect">
            <a:avLst/>
          </a:prstGeom>
        </p:spPr>
        <p:txBody>
          <a:bodyPr wrap="square">
            <a:spAutoFit/>
          </a:bodyPr>
          <a:lstStyle/>
          <a:p>
            <a:pPr algn="ctr"/>
            <a:r>
              <a:rPr lang="fr-FR" sz="1000" dirty="0" smtClean="0">
                <a:solidFill>
                  <a:srgbClr val="002060"/>
                </a:solidFill>
              </a:rPr>
              <a:t>Port de </a:t>
            </a:r>
            <a:r>
              <a:rPr lang="fr-FR" sz="1000" i="1" dirty="0" err="1" smtClean="0">
                <a:solidFill>
                  <a:srgbClr val="002060"/>
                </a:solidFill>
              </a:rPr>
              <a:t>Mananara</a:t>
            </a:r>
            <a:r>
              <a:rPr lang="fr-FR" sz="1000" dirty="0" smtClean="0">
                <a:solidFill>
                  <a:srgbClr val="002060"/>
                </a:solidFill>
              </a:rPr>
              <a:t>. </a:t>
            </a:r>
            <a:r>
              <a:rPr lang="fr-FR" sz="1000" dirty="0">
                <a:solidFill>
                  <a:srgbClr val="002060"/>
                </a:solidFill>
              </a:rPr>
              <a:t>Source : </a:t>
            </a:r>
            <a:r>
              <a:rPr lang="fr-FR" sz="1000" dirty="0">
                <a:solidFill>
                  <a:srgbClr val="002060"/>
                </a:solidFill>
                <a:hlinkClick r:id="rId13"/>
              </a:rPr>
              <a:t>http://</a:t>
            </a:r>
            <a:r>
              <a:rPr lang="fr-FR" sz="1000" dirty="0" smtClean="0">
                <a:solidFill>
                  <a:srgbClr val="002060"/>
                </a:solidFill>
                <a:hlinkClick r:id="rId13"/>
              </a:rPr>
              <a:t>est-evasion.e-monsite.com/pages/nos-destinations/cinquieme-etape-depart-de-la-ville-de-mananara-nord-vers-maroantsetra-et-sixieme-etape-de-maroantsetra-a-masoala.html</a:t>
            </a:r>
            <a:r>
              <a:rPr lang="fr-FR" sz="1000" dirty="0" smtClean="0">
                <a:solidFill>
                  <a:srgbClr val="002060"/>
                </a:solidFill>
              </a:rPr>
              <a:t>  </a:t>
            </a:r>
            <a:endParaRPr lang="fr-FR" sz="1000" dirty="0"/>
          </a:p>
        </p:txBody>
      </p:sp>
      <p:sp>
        <p:nvSpPr>
          <p:cNvPr id="37" name="ZoneTexte 36"/>
          <p:cNvSpPr txBox="1"/>
          <p:nvPr/>
        </p:nvSpPr>
        <p:spPr>
          <a:xfrm>
            <a:off x="3530109" y="5758524"/>
            <a:ext cx="4787747" cy="565015"/>
          </a:xfrm>
          <a:prstGeom prst="rect">
            <a:avLst/>
          </a:prstGeom>
          <a:noFill/>
        </p:spPr>
        <p:txBody>
          <a:bodyPr wrap="square" rtlCol="0">
            <a:spAutoFit/>
          </a:bodyPr>
          <a:lstStyle/>
          <a:p>
            <a:pPr algn="ctr"/>
            <a:r>
              <a:rPr lang="fr-FR" sz="1000" dirty="0">
                <a:solidFill>
                  <a:srgbClr val="002060"/>
                </a:solidFill>
              </a:rPr>
              <a:t>Deux bateaux appartenant à Delmas, le </a:t>
            </a:r>
            <a:r>
              <a:rPr lang="fr-FR" sz="1000" dirty="0" err="1">
                <a:solidFill>
                  <a:srgbClr val="002060"/>
                </a:solidFill>
              </a:rPr>
              <a:t>Consistence</a:t>
            </a:r>
            <a:r>
              <a:rPr lang="fr-FR" sz="1000" dirty="0">
                <a:solidFill>
                  <a:srgbClr val="002060"/>
                </a:solidFill>
              </a:rPr>
              <a:t> et le </a:t>
            </a:r>
            <a:r>
              <a:rPr lang="fr-FR" sz="1000" dirty="0" err="1">
                <a:solidFill>
                  <a:srgbClr val="002060"/>
                </a:solidFill>
              </a:rPr>
              <a:t>Lea</a:t>
            </a:r>
            <a:r>
              <a:rPr lang="fr-FR" sz="1000" dirty="0">
                <a:solidFill>
                  <a:srgbClr val="002060"/>
                </a:solidFill>
              </a:rPr>
              <a:t>, auraient embarqué des bois précieux de Madagascar. Photos prises au port de </a:t>
            </a:r>
            <a:r>
              <a:rPr lang="fr-FR" sz="1000" i="1" dirty="0" err="1" smtClean="0">
                <a:solidFill>
                  <a:srgbClr val="002060"/>
                </a:solidFill>
              </a:rPr>
              <a:t>Vohémar</a:t>
            </a:r>
            <a:r>
              <a:rPr lang="fr-FR" sz="1000" dirty="0" smtClean="0">
                <a:solidFill>
                  <a:srgbClr val="002060"/>
                </a:solidFill>
              </a:rPr>
              <a:t> </a:t>
            </a:r>
            <a:r>
              <a:rPr lang="fr-FR" sz="1000" dirty="0">
                <a:solidFill>
                  <a:srgbClr val="002060"/>
                </a:solidFill>
              </a:rPr>
              <a:t>à Madagascar. </a:t>
            </a:r>
            <a:r>
              <a:rPr lang="fr-FR" sz="1000" dirty="0">
                <a:solidFill>
                  <a:srgbClr val="002060"/>
                </a:solidFill>
                <a:hlinkClick r:id="rId14"/>
              </a:rPr>
              <a:t>http://</a:t>
            </a:r>
            <a:r>
              <a:rPr lang="fr-FR" sz="1000" dirty="0" smtClean="0">
                <a:solidFill>
                  <a:srgbClr val="002060"/>
                </a:solidFill>
                <a:hlinkClick r:id="rId14"/>
              </a:rPr>
              <a:t>fr.mongabay.com/news/2010/0131-100127-madagascar.html</a:t>
            </a:r>
            <a:r>
              <a:rPr lang="fr-FR" sz="1000" dirty="0" smtClean="0">
                <a:solidFill>
                  <a:srgbClr val="002060"/>
                </a:solidFill>
              </a:rPr>
              <a:t> </a:t>
            </a:r>
            <a:endParaRPr lang="fr-FR" sz="1000" dirty="0">
              <a:solidFill>
                <a:srgbClr val="002060"/>
              </a:solidFill>
            </a:endParaRPr>
          </a:p>
        </p:txBody>
      </p:sp>
      <p:pic>
        <p:nvPicPr>
          <p:cNvPr id="38" name="Imag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23982" y="4033371"/>
            <a:ext cx="2619375" cy="1743075"/>
          </a:xfrm>
          <a:prstGeom prst="rect">
            <a:avLst/>
          </a:prstGeom>
        </p:spPr>
      </p:pic>
      <p:pic>
        <p:nvPicPr>
          <p:cNvPr id="39" name="Image 3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25734" y="4013584"/>
            <a:ext cx="2619375" cy="1743075"/>
          </a:xfrm>
          <a:prstGeom prst="rect">
            <a:avLst/>
          </a:prstGeom>
        </p:spPr>
      </p:pic>
      <p:sp>
        <p:nvSpPr>
          <p:cNvPr id="40" name="Rectangle 39"/>
          <p:cNvSpPr/>
          <p:nvPr/>
        </p:nvSpPr>
        <p:spPr>
          <a:xfrm>
            <a:off x="4707" y="6422246"/>
            <a:ext cx="3901918" cy="401521"/>
          </a:xfrm>
          <a:prstGeom prst="rect">
            <a:avLst/>
          </a:prstGeom>
        </p:spPr>
        <p:txBody>
          <a:bodyPr wrap="square">
            <a:spAutoFit/>
          </a:bodyPr>
          <a:lstStyle/>
          <a:p>
            <a:pPr algn="ctr"/>
            <a:r>
              <a:rPr lang="fr-FR" sz="1000" dirty="0" smtClean="0">
                <a:solidFill>
                  <a:srgbClr val="002060"/>
                </a:solidFill>
                <a:latin typeface="Delius"/>
              </a:rPr>
              <a:t>Port </a:t>
            </a:r>
            <a:r>
              <a:rPr lang="fr-FR" sz="1000" dirty="0">
                <a:solidFill>
                  <a:srgbClr val="002060"/>
                </a:solidFill>
                <a:latin typeface="Delius"/>
              </a:rPr>
              <a:t>de </a:t>
            </a:r>
            <a:r>
              <a:rPr lang="fr-FR" sz="1000" i="1" dirty="0" err="1" smtClean="0">
                <a:solidFill>
                  <a:srgbClr val="002060"/>
                </a:solidFill>
                <a:latin typeface="Delius"/>
              </a:rPr>
              <a:t>Maroantsetra</a:t>
            </a:r>
            <a:r>
              <a:rPr lang="fr-FR" sz="1000" dirty="0" smtClean="0">
                <a:solidFill>
                  <a:srgbClr val="002060"/>
                </a:solidFill>
                <a:latin typeface="Delius"/>
              </a:rPr>
              <a:t>. </a:t>
            </a:r>
            <a:r>
              <a:rPr lang="fr-FR" sz="1000" dirty="0">
                <a:solidFill>
                  <a:srgbClr val="002060"/>
                </a:solidFill>
                <a:latin typeface="Delius"/>
              </a:rPr>
              <a:t>Source : </a:t>
            </a:r>
            <a:r>
              <a:rPr lang="fr-FR" sz="1000" dirty="0">
                <a:solidFill>
                  <a:srgbClr val="002060"/>
                </a:solidFill>
                <a:latin typeface="Delius"/>
                <a:hlinkClick r:id="rId17"/>
              </a:rPr>
              <a:t>http://</a:t>
            </a:r>
            <a:r>
              <a:rPr lang="fr-FR" sz="1000" dirty="0" smtClean="0">
                <a:solidFill>
                  <a:srgbClr val="002060"/>
                </a:solidFill>
                <a:latin typeface="Delius"/>
                <a:hlinkClick r:id="rId17"/>
              </a:rPr>
              <a:t>www.jphvidal.com/fr/portfolio-21953-0-200-malgaches.html</a:t>
            </a:r>
            <a:r>
              <a:rPr lang="fr-FR" sz="1000" dirty="0" smtClean="0">
                <a:solidFill>
                  <a:srgbClr val="002060"/>
                </a:solidFill>
                <a:latin typeface="Delius"/>
              </a:rPr>
              <a:t> </a:t>
            </a:r>
            <a:endParaRPr lang="fr-FR" sz="1000" dirty="0">
              <a:solidFill>
                <a:srgbClr val="002060"/>
              </a:solidFill>
            </a:endParaRPr>
          </a:p>
        </p:txBody>
      </p:sp>
      <p:pic>
        <p:nvPicPr>
          <p:cNvPr id="41" name="Image 4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24203" y="5198880"/>
            <a:ext cx="1928316" cy="1283207"/>
          </a:xfrm>
          <a:prstGeom prst="rect">
            <a:avLst/>
          </a:prstGeom>
        </p:spPr>
      </p:pic>
    </p:spTree>
    <p:extLst>
      <p:ext uri="{BB962C8B-B14F-4D97-AF65-F5344CB8AC3E}">
        <p14:creationId xmlns:p14="http://schemas.microsoft.com/office/powerpoint/2010/main" val="105246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472074" y="6555676"/>
            <a:ext cx="2567848"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33464" y="150939"/>
            <a:ext cx="381000" cy="365125"/>
          </a:xfrm>
        </p:spPr>
        <p:txBody>
          <a:bodyPr/>
          <a:lstStyle/>
          <a:p>
            <a:fld id="{814B13E8-1059-4FEE-952E-0153852B3488}" type="slidenum">
              <a:rPr lang="fr-FR" smtClean="0"/>
              <a:t>4</a:t>
            </a:fld>
            <a:endParaRPr lang="fr-FR"/>
          </a:p>
        </p:txBody>
      </p:sp>
      <p:sp>
        <p:nvSpPr>
          <p:cNvPr id="4" name="ZoneTexte 3"/>
          <p:cNvSpPr txBox="1"/>
          <p:nvPr/>
        </p:nvSpPr>
        <p:spPr>
          <a:xfrm>
            <a:off x="322729" y="333502"/>
            <a:ext cx="1606402" cy="369332"/>
          </a:xfrm>
          <a:prstGeom prst="rect">
            <a:avLst/>
          </a:prstGeom>
          <a:noFill/>
        </p:spPr>
        <p:txBody>
          <a:bodyPr wrap="none" rtlCol="0">
            <a:spAutoFit/>
          </a:bodyPr>
          <a:lstStyle/>
          <a:p>
            <a:r>
              <a:rPr lang="fr-FR" b="1" dirty="0" smtClean="0">
                <a:solidFill>
                  <a:srgbClr val="002060"/>
                </a:solidFill>
              </a:rPr>
              <a:t>1. Introduction</a:t>
            </a:r>
            <a:endParaRPr lang="fr-FR" b="1" dirty="0">
              <a:solidFill>
                <a:srgbClr val="002060"/>
              </a:solidFill>
            </a:endParaRPr>
          </a:p>
        </p:txBody>
      </p:sp>
      <p:sp>
        <p:nvSpPr>
          <p:cNvPr id="6" name="ZoneTexte 5"/>
          <p:cNvSpPr txBox="1"/>
          <p:nvPr/>
        </p:nvSpPr>
        <p:spPr>
          <a:xfrm>
            <a:off x="249993" y="708268"/>
            <a:ext cx="11564471" cy="3785652"/>
          </a:xfrm>
          <a:prstGeom prst="rect">
            <a:avLst/>
          </a:prstGeom>
          <a:noFill/>
        </p:spPr>
        <p:txBody>
          <a:bodyPr wrap="square" rtlCol="0">
            <a:spAutoFit/>
          </a:bodyPr>
          <a:lstStyle/>
          <a:p>
            <a:pPr algn="just"/>
            <a:r>
              <a:rPr lang="fr-FR" dirty="0" smtClean="0">
                <a:solidFill>
                  <a:srgbClr val="002060"/>
                </a:solidFill>
              </a:rPr>
              <a:t>Les bois de rose, dont le bois a une valeur commerciale, sont très menacés à Madagascar, à cause d’une surexploitation, à leur coupe illégale et à leur trafic. Ce dernier semblerait avoir des </a:t>
            </a:r>
            <a:r>
              <a:rPr lang="fr-FR" dirty="0" err="1">
                <a:solidFill>
                  <a:srgbClr val="002060"/>
                </a:solidFill>
              </a:rPr>
              <a:t>des</a:t>
            </a:r>
            <a:r>
              <a:rPr lang="fr-FR" dirty="0">
                <a:solidFill>
                  <a:srgbClr val="002060"/>
                </a:solidFill>
              </a:rPr>
              <a:t> ramifications internationales, en Chine, à Maurice etc. … mais </a:t>
            </a:r>
            <a:r>
              <a:rPr lang="fr-FR" b="1" dirty="0">
                <a:solidFill>
                  <a:srgbClr val="002060"/>
                </a:solidFill>
              </a:rPr>
              <a:t>surtout, avant tout, en Chine </a:t>
            </a:r>
            <a:r>
              <a:rPr lang="fr-FR" b="1" dirty="0" smtClean="0">
                <a:solidFill>
                  <a:srgbClr val="002060"/>
                </a:solidFill>
              </a:rPr>
              <a:t>continentale</a:t>
            </a:r>
            <a:r>
              <a:rPr lang="fr-FR" dirty="0" smtClean="0">
                <a:solidFill>
                  <a:srgbClr val="002060"/>
                </a:solidFill>
              </a:rPr>
              <a:t> (°). Ce </a:t>
            </a:r>
            <a:r>
              <a:rPr lang="fr-FR" dirty="0">
                <a:solidFill>
                  <a:srgbClr val="002060"/>
                </a:solidFill>
              </a:rPr>
              <a:t>trafic étant mieux contrôlé en occident. </a:t>
            </a:r>
            <a:endParaRPr lang="fr-FR" dirty="0" smtClean="0">
              <a:solidFill>
                <a:srgbClr val="002060"/>
              </a:solidFill>
            </a:endParaRPr>
          </a:p>
          <a:p>
            <a:pPr algn="just"/>
            <a:r>
              <a:rPr lang="fr-FR" dirty="0">
                <a:solidFill>
                  <a:srgbClr val="002060"/>
                </a:solidFill>
              </a:rPr>
              <a:t>Ce trafic se déroule surtout dans les grands parcs nationaux de la côte Est : </a:t>
            </a:r>
            <a:r>
              <a:rPr lang="fr-FR" dirty="0" err="1">
                <a:solidFill>
                  <a:srgbClr val="002060"/>
                </a:solidFill>
                <a:hlinkClick r:id="rId2"/>
              </a:rPr>
              <a:t>Masoala</a:t>
            </a:r>
            <a:r>
              <a:rPr lang="fr-FR" dirty="0">
                <a:solidFill>
                  <a:srgbClr val="002060"/>
                </a:solidFill>
              </a:rPr>
              <a:t>, </a:t>
            </a:r>
            <a:r>
              <a:rPr lang="fr-FR" dirty="0" err="1">
                <a:solidFill>
                  <a:srgbClr val="002060"/>
                </a:solidFill>
                <a:hlinkClick r:id="rId3" tooltip="Marojejy National Park"/>
              </a:rPr>
              <a:t>Marojejy</a:t>
            </a:r>
            <a:r>
              <a:rPr lang="fr-FR" dirty="0">
                <a:solidFill>
                  <a:srgbClr val="002060"/>
                </a:solidFill>
              </a:rPr>
              <a:t>, </a:t>
            </a:r>
            <a:r>
              <a:rPr lang="fr-FR" dirty="0" err="1">
                <a:solidFill>
                  <a:srgbClr val="002060"/>
                </a:solidFill>
                <a:hlinkClick r:id="rId4" tooltip="Zahamena National Park"/>
              </a:rPr>
              <a:t>Zahamena</a:t>
            </a:r>
            <a:r>
              <a:rPr lang="fr-FR" dirty="0">
                <a:solidFill>
                  <a:srgbClr val="002060"/>
                </a:solidFill>
              </a:rPr>
              <a:t>, </a:t>
            </a:r>
            <a:r>
              <a:rPr lang="fr-FR" dirty="0" err="1">
                <a:solidFill>
                  <a:srgbClr val="002060"/>
                </a:solidFill>
                <a:hlinkClick r:id="rId5" tooltip="Ranomafana National Park"/>
              </a:rPr>
              <a:t>Ranomafana</a:t>
            </a:r>
            <a:r>
              <a:rPr lang="fr-FR" dirty="0">
                <a:solidFill>
                  <a:srgbClr val="002060"/>
                </a:solidFill>
              </a:rPr>
              <a:t>, </a:t>
            </a:r>
            <a:r>
              <a:rPr lang="fr-FR" dirty="0">
                <a:solidFill>
                  <a:srgbClr val="002060"/>
                </a:solidFill>
                <a:hlinkClick r:id="rId6" tooltip="Andringitra National Park"/>
              </a:rPr>
              <a:t>Andringitra</a:t>
            </a:r>
            <a:r>
              <a:rPr lang="fr-FR" dirty="0">
                <a:solidFill>
                  <a:srgbClr val="002060"/>
                </a:solidFill>
              </a:rPr>
              <a:t>, and </a:t>
            </a:r>
            <a:r>
              <a:rPr lang="fr-FR" dirty="0" err="1">
                <a:solidFill>
                  <a:srgbClr val="002060"/>
                </a:solidFill>
                <a:hlinkClick r:id="rId7" tooltip="Andohahela National Park"/>
              </a:rPr>
              <a:t>Andohahela</a:t>
            </a:r>
            <a:r>
              <a:rPr lang="fr-FR" dirty="0">
                <a:solidFill>
                  <a:srgbClr val="002060"/>
                </a:solidFill>
              </a:rPr>
              <a:t>.</a:t>
            </a:r>
            <a:r>
              <a:rPr lang="fr-FR" baseline="30000" dirty="0">
                <a:solidFill>
                  <a:srgbClr val="002060"/>
                </a:solidFill>
                <a:hlinkClick r:id="rId8"/>
              </a:rPr>
              <a:t>[1</a:t>
            </a:r>
            <a:r>
              <a:rPr lang="fr-FR" baseline="30000" dirty="0" smtClean="0">
                <a:solidFill>
                  <a:srgbClr val="002060"/>
                </a:solidFill>
                <a:hlinkClick r:id="rId8"/>
              </a:rPr>
              <a:t>]</a:t>
            </a:r>
            <a:r>
              <a:rPr lang="fr-FR" baseline="30000" dirty="0" smtClean="0">
                <a:solidFill>
                  <a:srgbClr val="002060"/>
                </a:solidFill>
              </a:rPr>
              <a:t> </a:t>
            </a:r>
            <a:r>
              <a:rPr lang="fr-FR" dirty="0" smtClean="0">
                <a:solidFill>
                  <a:srgbClr val="002060"/>
                </a:solidFill>
              </a:rPr>
              <a:t>...</a:t>
            </a:r>
          </a:p>
          <a:p>
            <a:pPr algn="just"/>
            <a:r>
              <a:rPr lang="fr-FR" dirty="0" smtClean="0">
                <a:solidFill>
                  <a:srgbClr val="002060"/>
                </a:solidFill>
              </a:rPr>
              <a:t>Beaucoup «</a:t>
            </a:r>
            <a:r>
              <a:rPr lang="fr-FR" dirty="0">
                <a:solidFill>
                  <a:srgbClr val="002060"/>
                </a:solidFill>
              </a:rPr>
              <a:t> d’acteurs » y </a:t>
            </a:r>
            <a:r>
              <a:rPr lang="fr-FR" dirty="0" smtClean="0">
                <a:solidFill>
                  <a:srgbClr val="002060"/>
                </a:solidFill>
              </a:rPr>
              <a:t>seraient </a:t>
            </a:r>
            <a:r>
              <a:rPr lang="fr-FR" dirty="0">
                <a:solidFill>
                  <a:srgbClr val="002060"/>
                </a:solidFill>
              </a:rPr>
              <a:t>impliqués _ simples </a:t>
            </a:r>
            <a:r>
              <a:rPr lang="fr-FR" dirty="0" smtClean="0">
                <a:solidFill>
                  <a:srgbClr val="002060"/>
                </a:solidFill>
              </a:rPr>
              <a:t>villageois bucherons, </a:t>
            </a:r>
            <a:r>
              <a:rPr lang="fr-FR" dirty="0">
                <a:solidFill>
                  <a:srgbClr val="002060"/>
                </a:solidFill>
              </a:rPr>
              <a:t>hauts </a:t>
            </a:r>
            <a:r>
              <a:rPr lang="fr-FR" dirty="0" smtClean="0">
                <a:solidFill>
                  <a:srgbClr val="002060"/>
                </a:solidFill>
              </a:rPr>
              <a:t>fonctionnaires,</a:t>
            </a:r>
            <a:r>
              <a:rPr lang="fr-FR" dirty="0">
                <a:solidFill>
                  <a:srgbClr val="002060"/>
                </a:solidFill>
              </a:rPr>
              <a:t> représentants des organismes de contrôle malgaches</a:t>
            </a:r>
            <a:r>
              <a:rPr lang="fr-FR" dirty="0" smtClean="0">
                <a:solidFill>
                  <a:srgbClr val="002060"/>
                </a:solidFill>
              </a:rPr>
              <a:t>, </a:t>
            </a:r>
            <a:r>
              <a:rPr lang="fr-FR" dirty="0">
                <a:solidFill>
                  <a:srgbClr val="002060"/>
                </a:solidFill>
              </a:rPr>
              <a:t>hommes d’affaires, voire peut-être </a:t>
            </a:r>
            <a:r>
              <a:rPr lang="fr-FR" dirty="0" smtClean="0">
                <a:solidFill>
                  <a:srgbClr val="002060"/>
                </a:solidFill>
              </a:rPr>
              <a:t>mêmes des </a:t>
            </a:r>
            <a:r>
              <a:rPr lang="fr-FR" dirty="0">
                <a:solidFill>
                  <a:srgbClr val="002060"/>
                </a:solidFill>
              </a:rPr>
              <a:t>ministres, si </a:t>
            </a:r>
            <a:r>
              <a:rPr lang="fr-FR" dirty="0" smtClean="0">
                <a:solidFill>
                  <a:srgbClr val="002060"/>
                </a:solidFill>
              </a:rPr>
              <a:t>l’on en croit </a:t>
            </a:r>
            <a:r>
              <a:rPr lang="fr-FR" dirty="0">
                <a:solidFill>
                  <a:srgbClr val="002060"/>
                </a:solidFill>
              </a:rPr>
              <a:t>certaines accusations (+). L’exploitation illégale du bois de rose </a:t>
            </a:r>
            <a:r>
              <a:rPr lang="fr-FR" dirty="0" smtClean="0">
                <a:solidFill>
                  <a:srgbClr val="002060"/>
                </a:solidFill>
              </a:rPr>
              <a:t>rapporterait </a:t>
            </a:r>
            <a:r>
              <a:rPr lang="fr-FR" dirty="0">
                <a:solidFill>
                  <a:srgbClr val="002060"/>
                </a:solidFill>
              </a:rPr>
              <a:t>jusqu'à 460 000 dollars par jour, selon l'EIA.</a:t>
            </a:r>
          </a:p>
          <a:p>
            <a:pPr algn="just"/>
            <a:r>
              <a:rPr lang="fr-FR" sz="1200" dirty="0" smtClean="0">
                <a:solidFill>
                  <a:srgbClr val="002060"/>
                </a:solidFill>
              </a:rPr>
              <a:t>(°) </a:t>
            </a:r>
            <a:r>
              <a:rPr lang="fr-FR" sz="1200" dirty="0">
                <a:solidFill>
                  <a:srgbClr val="002060"/>
                </a:solidFill>
              </a:rPr>
              <a:t>Cf. le reportage intitulé « </a:t>
            </a:r>
            <a:r>
              <a:rPr lang="fr-FR" sz="1200" i="1" dirty="0">
                <a:solidFill>
                  <a:srgbClr val="002060"/>
                </a:solidFill>
              </a:rPr>
              <a:t>La mafia du bois. Enquête en forêt tropicale</a:t>
            </a:r>
            <a:r>
              <a:rPr lang="fr-FR" sz="1200" dirty="0">
                <a:solidFill>
                  <a:srgbClr val="002060"/>
                </a:solidFill>
              </a:rPr>
              <a:t> </a:t>
            </a:r>
            <a:r>
              <a:rPr lang="fr-FR" sz="1200" dirty="0" smtClean="0">
                <a:solidFill>
                  <a:srgbClr val="002060"/>
                </a:solidFill>
              </a:rPr>
              <a:t>», </a:t>
            </a:r>
            <a:r>
              <a:rPr lang="fr-FR" sz="1200" i="1" dirty="0">
                <a:solidFill>
                  <a:srgbClr val="002060"/>
                </a:solidFill>
              </a:rPr>
              <a:t>Alexander Von Bismarck</a:t>
            </a:r>
            <a:r>
              <a:rPr lang="fr-FR" sz="1200" dirty="0" smtClean="0">
                <a:solidFill>
                  <a:srgbClr val="002060"/>
                </a:solidFill>
              </a:rPr>
              <a:t>, </a:t>
            </a:r>
            <a:r>
              <a:rPr lang="fr-FR" sz="1200" dirty="0">
                <a:solidFill>
                  <a:srgbClr val="002060"/>
                </a:solidFill>
              </a:rPr>
              <a:t>diffusé sur la chaîne de télévision Franco-allemande ARTE (voir bibliographie plus loin). Source : </a:t>
            </a:r>
            <a:r>
              <a:rPr lang="fr-FR" sz="1200" u="sng" dirty="0">
                <a:solidFill>
                  <a:srgbClr val="002060"/>
                </a:solidFill>
                <a:hlinkClick r:id="rId9"/>
              </a:rPr>
              <a:t>http://www.tananews.com/2011/10/alexander-von-bismarck-enquete-en-foret-tropicale/</a:t>
            </a:r>
            <a:r>
              <a:rPr lang="fr-FR" sz="1200" dirty="0">
                <a:solidFill>
                  <a:srgbClr val="002060"/>
                </a:solidFill>
              </a:rPr>
              <a:t> </a:t>
            </a:r>
            <a:endParaRPr lang="fr-FR" sz="1200" dirty="0" smtClean="0">
              <a:solidFill>
                <a:srgbClr val="002060"/>
              </a:solidFill>
            </a:endParaRPr>
          </a:p>
          <a:p>
            <a:pPr algn="just"/>
            <a:r>
              <a:rPr lang="fr-FR" sz="1200" dirty="0" smtClean="0">
                <a:solidFill>
                  <a:srgbClr val="002060"/>
                </a:solidFill>
              </a:rPr>
              <a:t>(+) a) Selon </a:t>
            </a:r>
            <a:r>
              <a:rPr lang="fr-FR" sz="1200" dirty="0">
                <a:solidFill>
                  <a:srgbClr val="002060"/>
                </a:solidFill>
              </a:rPr>
              <a:t>Albert </a:t>
            </a:r>
            <a:r>
              <a:rPr lang="fr-FR" sz="1200" dirty="0" err="1">
                <a:solidFill>
                  <a:srgbClr val="002060"/>
                </a:solidFill>
              </a:rPr>
              <a:t>Zafy</a:t>
            </a:r>
            <a:r>
              <a:rPr lang="fr-FR" sz="1200" dirty="0">
                <a:solidFill>
                  <a:srgbClr val="002060"/>
                </a:solidFill>
              </a:rPr>
              <a:t>, ancien président de la République, </a:t>
            </a:r>
            <a:r>
              <a:rPr lang="fr-FR" sz="1200" dirty="0" smtClean="0">
                <a:solidFill>
                  <a:srgbClr val="002060"/>
                </a:solidFill>
              </a:rPr>
              <a:t>ce trafic aurait servi à financer le gouvernement d’</a:t>
            </a:r>
            <a:r>
              <a:rPr lang="fr-FR" sz="1200" dirty="0" err="1" smtClean="0">
                <a:solidFill>
                  <a:srgbClr val="002060"/>
                </a:solidFill>
              </a:rPr>
              <a:t>Andry</a:t>
            </a:r>
            <a:r>
              <a:rPr lang="fr-FR" sz="1200" dirty="0" smtClean="0">
                <a:solidFill>
                  <a:srgbClr val="002060"/>
                </a:solidFill>
              </a:rPr>
              <a:t> </a:t>
            </a:r>
            <a:r>
              <a:rPr lang="fr-FR" sz="1200" dirty="0" err="1" smtClean="0">
                <a:solidFill>
                  <a:srgbClr val="002060"/>
                </a:solidFill>
              </a:rPr>
              <a:t>Rajoelina</a:t>
            </a:r>
            <a:r>
              <a:rPr lang="fr-FR" sz="1200" dirty="0" smtClean="0">
                <a:solidFill>
                  <a:srgbClr val="002060"/>
                </a:solidFill>
              </a:rPr>
              <a:t>, lors de la période d’embargo international qui le frappait (entre 2008 et 2013). Or nous </a:t>
            </a:r>
            <a:r>
              <a:rPr lang="fr-FR" sz="1200" dirty="0">
                <a:solidFill>
                  <a:srgbClr val="002060"/>
                </a:solidFill>
              </a:rPr>
              <a:t>avons effectué une compilation de tous les articles parues sur une possible « implication du président </a:t>
            </a:r>
            <a:r>
              <a:rPr lang="fr-FR" sz="1200" dirty="0" err="1" smtClean="0">
                <a:solidFill>
                  <a:srgbClr val="002060"/>
                </a:solidFill>
              </a:rPr>
              <a:t>Rajoelina</a:t>
            </a:r>
            <a:r>
              <a:rPr lang="fr-FR" sz="1200" dirty="0">
                <a:solidFill>
                  <a:srgbClr val="002060"/>
                </a:solidFill>
              </a:rPr>
              <a:t> » dans le trafic de bois. Or aucun n’apporte « scientifiquement » cette preuve</a:t>
            </a:r>
            <a:r>
              <a:rPr lang="fr-FR" sz="1200" dirty="0" smtClean="0">
                <a:solidFill>
                  <a:srgbClr val="002060"/>
                </a:solidFill>
              </a:rPr>
              <a:t>. Madagascar </a:t>
            </a:r>
            <a:r>
              <a:rPr lang="fr-FR" sz="1200" dirty="0">
                <a:solidFill>
                  <a:srgbClr val="002060"/>
                </a:solidFill>
              </a:rPr>
              <a:t>étant le « pays de la rumeur </a:t>
            </a:r>
            <a:r>
              <a:rPr lang="fr-FR" sz="1200" dirty="0" smtClean="0">
                <a:solidFill>
                  <a:srgbClr val="002060"/>
                </a:solidFill>
              </a:rPr>
              <a:t>», </a:t>
            </a:r>
            <a:r>
              <a:rPr lang="fr-FR" sz="1200" dirty="0">
                <a:solidFill>
                  <a:srgbClr val="002060"/>
                </a:solidFill>
              </a:rPr>
              <a:t>dans le doute, il </a:t>
            </a:r>
            <a:r>
              <a:rPr lang="fr-FR" sz="1200" dirty="0" smtClean="0">
                <a:solidFill>
                  <a:srgbClr val="002060"/>
                </a:solidFill>
              </a:rPr>
              <a:t>semble </a:t>
            </a:r>
            <a:r>
              <a:rPr lang="fr-FR" sz="1200" dirty="0">
                <a:solidFill>
                  <a:srgbClr val="002060"/>
                </a:solidFill>
              </a:rPr>
              <a:t>raisonnable d’éviter de colporter cette </a:t>
            </a:r>
            <a:r>
              <a:rPr lang="fr-FR" sz="1200" dirty="0" smtClean="0">
                <a:solidFill>
                  <a:srgbClr val="002060"/>
                </a:solidFill>
              </a:rPr>
              <a:t>rumeur.</a:t>
            </a:r>
          </a:p>
          <a:p>
            <a:pPr algn="just"/>
            <a:r>
              <a:rPr lang="fr-FR" sz="1200" dirty="0" smtClean="0">
                <a:solidFill>
                  <a:srgbClr val="002060"/>
                </a:solidFill>
              </a:rPr>
              <a:t>b) Selon l’ONG </a:t>
            </a:r>
            <a:r>
              <a:rPr lang="en-US" sz="1200" dirty="0">
                <a:solidFill>
                  <a:srgbClr val="002060"/>
                </a:solidFill>
              </a:rPr>
              <a:t>Global Witness et </a:t>
            </a:r>
            <a:r>
              <a:rPr lang="en-US" sz="1200" dirty="0" err="1">
                <a:solidFill>
                  <a:srgbClr val="002060"/>
                </a:solidFill>
              </a:rPr>
              <a:t>l’EIA</a:t>
            </a:r>
            <a:r>
              <a:rPr lang="en-US" sz="1200" dirty="0">
                <a:solidFill>
                  <a:srgbClr val="002060"/>
                </a:solidFill>
              </a:rPr>
              <a:t> (Environmental Investigation Agency), </a:t>
            </a:r>
            <a:r>
              <a:rPr lang="en-US" sz="1200" dirty="0">
                <a:solidFill>
                  <a:srgbClr val="002060"/>
                </a:solidFill>
                <a:hlinkClick r:id="rId10"/>
              </a:rPr>
              <a:t>http://</a:t>
            </a:r>
            <a:r>
              <a:rPr lang="en-US" sz="1200" dirty="0" smtClean="0">
                <a:solidFill>
                  <a:srgbClr val="002060"/>
                </a:solidFill>
                <a:hlinkClick r:id="rId10"/>
              </a:rPr>
              <a:t>www.globalwitness.org/fr/nos-campagnes/environnement/madagascar</a:t>
            </a:r>
            <a:r>
              <a:rPr lang="en-US" sz="1200" dirty="0" smtClean="0">
                <a:solidFill>
                  <a:srgbClr val="002060"/>
                </a:solidFill>
              </a:rPr>
              <a:t> </a:t>
            </a:r>
            <a:endParaRPr lang="fr-FR" sz="1200" dirty="0">
              <a:solidFill>
                <a:srgbClr val="002060"/>
              </a:solidFill>
            </a:endParaRPr>
          </a:p>
          <a:p>
            <a:endParaRPr lang="fr-FR" dirty="0"/>
          </a:p>
        </p:txBody>
      </p:sp>
      <p:sp>
        <p:nvSpPr>
          <p:cNvPr id="7" name="ZoneTexte 6"/>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ZoneTexte 7"/>
          <p:cNvSpPr txBox="1"/>
          <p:nvPr/>
        </p:nvSpPr>
        <p:spPr>
          <a:xfrm>
            <a:off x="1" y="5964539"/>
            <a:ext cx="4494882" cy="861774"/>
          </a:xfrm>
          <a:prstGeom prst="rect">
            <a:avLst/>
          </a:prstGeom>
          <a:noFill/>
        </p:spPr>
        <p:txBody>
          <a:bodyPr wrap="square" rtlCol="0">
            <a:spAutoFit/>
          </a:bodyPr>
          <a:lstStyle/>
          <a:p>
            <a:pPr algn="ctr"/>
            <a:r>
              <a:rPr lang="fr-FR" sz="1000" dirty="0">
                <a:solidFill>
                  <a:srgbClr val="002060"/>
                </a:solidFill>
              </a:rPr>
              <a:t>Stocks de rondins près du parc de </a:t>
            </a:r>
            <a:r>
              <a:rPr lang="fr-FR" sz="1000" dirty="0" err="1">
                <a:solidFill>
                  <a:srgbClr val="002060"/>
                </a:solidFill>
              </a:rPr>
              <a:t>Mananara</a:t>
            </a:r>
            <a:r>
              <a:rPr lang="fr-FR" sz="1000" dirty="0">
                <a:solidFill>
                  <a:srgbClr val="002060"/>
                </a:solidFill>
              </a:rPr>
              <a:t>-Nord</a:t>
            </a:r>
            <a:r>
              <a:rPr lang="fr-FR" sz="1000" dirty="0" smtClean="0">
                <a:solidFill>
                  <a:srgbClr val="002060"/>
                </a:solidFill>
              </a:rPr>
              <a:t>. </a:t>
            </a:r>
            <a:r>
              <a:rPr lang="fr-FR" sz="1000" dirty="0">
                <a:solidFill>
                  <a:srgbClr val="002060"/>
                </a:solidFill>
              </a:rPr>
              <a:t>Les stocks de bois de rose découverts et photographiés par un de nos Observateurs. Les peintures indiquent la provenance </a:t>
            </a:r>
            <a:r>
              <a:rPr lang="fr-FR" sz="1000" dirty="0" err="1">
                <a:solidFill>
                  <a:srgbClr val="002060"/>
                </a:solidFill>
              </a:rPr>
              <a:t>géographiqe</a:t>
            </a:r>
            <a:r>
              <a:rPr lang="fr-FR" sz="1000" dirty="0">
                <a:solidFill>
                  <a:srgbClr val="002060"/>
                </a:solidFill>
              </a:rPr>
              <a:t> des arbres</a:t>
            </a:r>
            <a:r>
              <a:rPr lang="fr-FR" sz="1000" dirty="0" smtClean="0">
                <a:solidFill>
                  <a:srgbClr val="002060"/>
                </a:solidFill>
              </a:rPr>
              <a:t>. Source : En </a:t>
            </a:r>
            <a:r>
              <a:rPr lang="fr-FR" sz="1000" dirty="0">
                <a:solidFill>
                  <a:srgbClr val="002060"/>
                </a:solidFill>
              </a:rPr>
              <a:t>images : le trafic du bois de rose bat son plein à Madagascar, </a:t>
            </a:r>
            <a:r>
              <a:rPr lang="fr-FR" sz="1000" dirty="0">
                <a:solidFill>
                  <a:srgbClr val="002060"/>
                </a:solidFill>
                <a:hlinkClick r:id="rId11"/>
              </a:rPr>
              <a:t>http://</a:t>
            </a:r>
            <a:r>
              <a:rPr lang="fr-FR" sz="1000" dirty="0" smtClean="0">
                <a:solidFill>
                  <a:srgbClr val="002060"/>
                </a:solidFill>
                <a:hlinkClick r:id="rId11"/>
              </a:rPr>
              <a:t>observers.france24.com/fr/content/20140617-images-trafic-bois-rose-bat-son-plein-madagascar</a:t>
            </a:r>
            <a:r>
              <a:rPr lang="fr-FR" sz="1000" dirty="0" smtClean="0">
                <a:solidFill>
                  <a:srgbClr val="002060"/>
                </a:solidFill>
              </a:rPr>
              <a:t> </a:t>
            </a:r>
            <a:endParaRPr lang="fr-FR" sz="1000" dirty="0">
              <a:solidFill>
                <a:srgbClr val="002060"/>
              </a:solidFill>
            </a:endParaRPr>
          </a:p>
        </p:txBody>
      </p:sp>
      <p:pic>
        <p:nvPicPr>
          <p:cNvPr id="9" name="Imag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5930" y="4107164"/>
            <a:ext cx="2476500" cy="1857375"/>
          </a:xfrm>
          <a:prstGeom prst="rect">
            <a:avLst/>
          </a:prstGeom>
        </p:spPr>
      </p:pic>
      <p:sp>
        <p:nvSpPr>
          <p:cNvPr id="10" name="ZoneTexte 9"/>
          <p:cNvSpPr txBox="1"/>
          <p:nvPr/>
        </p:nvSpPr>
        <p:spPr>
          <a:xfrm>
            <a:off x="9017114" y="6184856"/>
            <a:ext cx="2924985" cy="553998"/>
          </a:xfrm>
          <a:prstGeom prst="rect">
            <a:avLst/>
          </a:prstGeom>
          <a:noFill/>
        </p:spPr>
        <p:txBody>
          <a:bodyPr wrap="square" rtlCol="0">
            <a:spAutoFit/>
          </a:bodyPr>
          <a:lstStyle/>
          <a:p>
            <a:pPr algn="ctr"/>
            <a:r>
              <a:rPr lang="fr-FR" sz="1000" dirty="0" smtClean="0">
                <a:solidFill>
                  <a:srgbClr val="002060"/>
                </a:solidFill>
              </a:rPr>
              <a:t>Source : Les </a:t>
            </a:r>
            <a:r>
              <a:rPr lang="fr-FR" sz="1000" dirty="0">
                <a:solidFill>
                  <a:srgbClr val="002060"/>
                </a:solidFill>
              </a:rPr>
              <a:t>bois de rose de Madagascar, encore épiés, </a:t>
            </a:r>
            <a:r>
              <a:rPr lang="fr-FR" sz="1000" dirty="0">
                <a:hlinkClick r:id="rId13"/>
              </a:rPr>
              <a:t>http://</a:t>
            </a:r>
            <a:r>
              <a:rPr lang="fr-FR" sz="1000" dirty="0" smtClean="0">
                <a:hlinkClick r:id="rId13"/>
              </a:rPr>
              <a:t>vaovaogasy.blogspot.fr/2010/06/les-bois-de-rose-de-madagascar-encore.html</a:t>
            </a:r>
            <a:r>
              <a:rPr lang="fr-FR" sz="1000" dirty="0" smtClean="0"/>
              <a:t> </a:t>
            </a:r>
            <a:endParaRPr lang="fr-FR" sz="1000" dirty="0"/>
          </a:p>
        </p:txBody>
      </p:sp>
      <p:pic>
        <p:nvPicPr>
          <p:cNvPr id="11" name="Image 1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10007" y="4107164"/>
            <a:ext cx="2609180" cy="2100390"/>
          </a:xfrm>
          <a:prstGeom prst="rect">
            <a:avLst/>
          </a:prstGeom>
        </p:spPr>
      </p:pic>
      <p:sp>
        <p:nvSpPr>
          <p:cNvPr id="5" name="ZoneTexte 4"/>
          <p:cNvSpPr txBox="1"/>
          <p:nvPr/>
        </p:nvSpPr>
        <p:spPr>
          <a:xfrm>
            <a:off x="4615644" y="5964539"/>
            <a:ext cx="3602939" cy="553998"/>
          </a:xfrm>
          <a:prstGeom prst="rect">
            <a:avLst/>
          </a:prstGeom>
          <a:noFill/>
        </p:spPr>
        <p:txBody>
          <a:bodyPr wrap="square" rtlCol="0">
            <a:spAutoFit/>
          </a:bodyPr>
          <a:lstStyle/>
          <a:p>
            <a:pPr algn="ctr"/>
            <a:r>
              <a:rPr lang="fr-FR" sz="1000" dirty="0" smtClean="0">
                <a:solidFill>
                  <a:srgbClr val="002060"/>
                </a:solidFill>
              </a:rPr>
              <a:t>Bois </a:t>
            </a:r>
            <a:r>
              <a:rPr lang="fr-FR" sz="1000" dirty="0">
                <a:solidFill>
                  <a:srgbClr val="002060"/>
                </a:solidFill>
              </a:rPr>
              <a:t>de rose </a:t>
            </a:r>
            <a:r>
              <a:rPr lang="fr-FR" sz="1000" dirty="0" smtClean="0">
                <a:solidFill>
                  <a:srgbClr val="002060"/>
                </a:solidFill>
              </a:rPr>
              <a:t>illégaux provenant des parcs de </a:t>
            </a:r>
            <a:r>
              <a:rPr lang="fr-FR" sz="1000" dirty="0" err="1">
                <a:solidFill>
                  <a:srgbClr val="002060"/>
                </a:solidFill>
              </a:rPr>
              <a:t>Masoala</a:t>
            </a:r>
            <a:r>
              <a:rPr lang="fr-FR" sz="1000" dirty="0">
                <a:solidFill>
                  <a:srgbClr val="002060"/>
                </a:solidFill>
              </a:rPr>
              <a:t> et de </a:t>
            </a:r>
            <a:r>
              <a:rPr lang="fr-FR" sz="1000" dirty="0" err="1" smtClean="0">
                <a:solidFill>
                  <a:srgbClr val="002060"/>
                </a:solidFill>
              </a:rPr>
              <a:t>Marojejy</a:t>
            </a:r>
            <a:r>
              <a:rPr lang="fr-FR" sz="1000" dirty="0" smtClean="0">
                <a:solidFill>
                  <a:srgbClr val="002060"/>
                </a:solidFill>
              </a:rPr>
              <a:t> et stockés ici </a:t>
            </a:r>
            <a:r>
              <a:rPr lang="fr-FR" sz="1000" dirty="0">
                <a:solidFill>
                  <a:srgbClr val="002060"/>
                </a:solidFill>
              </a:rPr>
              <a:t>à </a:t>
            </a:r>
            <a:r>
              <a:rPr lang="fr-FR" sz="1000" dirty="0" smtClean="0">
                <a:solidFill>
                  <a:srgbClr val="002060"/>
                </a:solidFill>
              </a:rPr>
              <a:t>Antalaha. </a:t>
            </a:r>
            <a:r>
              <a:rPr lang="fr-FR" sz="1000" dirty="0">
                <a:solidFill>
                  <a:srgbClr val="002060"/>
                </a:solidFill>
              </a:rPr>
              <a:t>Source : </a:t>
            </a:r>
            <a:r>
              <a:rPr lang="fr-FR" sz="1000" dirty="0" smtClean="0">
                <a:solidFill>
                  <a:srgbClr val="002060"/>
                </a:solidFill>
              </a:rPr>
              <a:t>© Erik </a:t>
            </a:r>
            <a:r>
              <a:rPr lang="fr-FR" sz="1000" dirty="0">
                <a:solidFill>
                  <a:srgbClr val="002060"/>
                </a:solidFill>
              </a:rPr>
              <a:t>Patel</a:t>
            </a:r>
            <a:r>
              <a:rPr lang="fr-FR" sz="1000" dirty="0" smtClean="0">
                <a:solidFill>
                  <a:srgbClr val="002060"/>
                </a:solidFill>
              </a:rPr>
              <a:t> </a:t>
            </a:r>
            <a:r>
              <a:rPr lang="fr-FR" sz="1000" dirty="0" smtClean="0">
                <a:solidFill>
                  <a:srgbClr val="002060"/>
                </a:solidFill>
                <a:hlinkClick r:id="rId15"/>
              </a:rPr>
              <a:t>http</a:t>
            </a:r>
            <a:r>
              <a:rPr lang="fr-FR" sz="1000" dirty="0">
                <a:solidFill>
                  <a:srgbClr val="002060"/>
                </a:solidFill>
                <a:hlinkClick r:id="rId15"/>
              </a:rPr>
              <a:t>://</a:t>
            </a:r>
            <a:r>
              <a:rPr lang="fr-FR" sz="1000" dirty="0" smtClean="0">
                <a:solidFill>
                  <a:srgbClr val="002060"/>
                </a:solidFill>
                <a:hlinkClick r:id="rId15"/>
              </a:rPr>
              <a:t>en.wikipedia.org/wiki/Illegal_logging_in_Madagascar</a:t>
            </a:r>
            <a:r>
              <a:rPr lang="fr-FR" sz="1000" dirty="0" smtClean="0">
                <a:solidFill>
                  <a:srgbClr val="002060"/>
                </a:solidFill>
              </a:rPr>
              <a:t> </a:t>
            </a:r>
            <a:endParaRPr lang="fr-FR" sz="1000" dirty="0">
              <a:solidFill>
                <a:srgbClr val="002060"/>
              </a:solidFill>
            </a:endParaRPr>
          </a:p>
        </p:txBody>
      </p:sp>
      <p:pic>
        <p:nvPicPr>
          <p:cNvPr id="12" name="Imag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29523" y="4067071"/>
            <a:ext cx="2583411" cy="1937559"/>
          </a:xfrm>
          <a:prstGeom prst="rect">
            <a:avLst/>
          </a:prstGeom>
        </p:spPr>
      </p:pic>
    </p:spTree>
    <p:extLst>
      <p:ext uri="{BB962C8B-B14F-4D97-AF65-F5344CB8AC3E}">
        <p14:creationId xmlns:p14="http://schemas.microsoft.com/office/powerpoint/2010/main" val="1611707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p:txBody>
          <a:bodyPr/>
          <a:lstStyle/>
          <a:p>
            <a:fld id="{814B13E8-1059-4FEE-952E-0153852B3488}" type="slidenum">
              <a:rPr lang="fr-FR" smtClean="0"/>
              <a:t>40</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64405" y="541455"/>
            <a:ext cx="6191479" cy="369332"/>
          </a:xfrm>
          <a:prstGeom prst="rect">
            <a:avLst/>
          </a:prstGeom>
          <a:noFill/>
        </p:spPr>
        <p:txBody>
          <a:bodyPr wrap="square" rtlCol="0">
            <a:spAutoFit/>
          </a:bodyPr>
          <a:lstStyle/>
          <a:p>
            <a:r>
              <a:rPr lang="fr-FR" b="1" dirty="0" smtClean="0">
                <a:solidFill>
                  <a:srgbClr val="002060"/>
                </a:solidFill>
              </a:rPr>
              <a:t>10. Comment finissent les arbres « bois de rose » ?</a:t>
            </a:r>
            <a:endParaRPr lang="fr-FR" b="1" dirty="0">
              <a:solidFill>
                <a:srgbClr val="002060"/>
              </a:solidFill>
            </a:endParaRPr>
          </a:p>
        </p:txBody>
      </p:sp>
      <p:sp>
        <p:nvSpPr>
          <p:cNvPr id="6" name="ZoneTexte 5"/>
          <p:cNvSpPr txBox="1"/>
          <p:nvPr/>
        </p:nvSpPr>
        <p:spPr>
          <a:xfrm>
            <a:off x="264405" y="910787"/>
            <a:ext cx="11633812" cy="923330"/>
          </a:xfrm>
          <a:prstGeom prst="rect">
            <a:avLst/>
          </a:prstGeom>
          <a:noFill/>
        </p:spPr>
        <p:txBody>
          <a:bodyPr wrap="square" rtlCol="0">
            <a:spAutoFit/>
          </a:bodyPr>
          <a:lstStyle/>
          <a:p>
            <a:pPr algn="just"/>
            <a:r>
              <a:rPr lang="fr-FR" dirty="0" smtClean="0">
                <a:solidFill>
                  <a:srgbClr val="002060"/>
                </a:solidFill>
              </a:rPr>
              <a:t>Les arbres « bois de rose », </a:t>
            </a:r>
            <a:r>
              <a:rPr lang="fr-FR" dirty="0">
                <a:solidFill>
                  <a:srgbClr val="002060"/>
                </a:solidFill>
              </a:rPr>
              <a:t>au sens générique</a:t>
            </a:r>
            <a:r>
              <a:rPr lang="fr-FR" dirty="0" smtClean="0">
                <a:solidFill>
                  <a:srgbClr val="002060"/>
                </a:solidFill>
              </a:rPr>
              <a:t>, sont une source importante  </a:t>
            </a:r>
            <a:r>
              <a:rPr lang="fr-FR" dirty="0">
                <a:solidFill>
                  <a:srgbClr val="002060"/>
                </a:solidFill>
              </a:rPr>
              <a:t>de bois </a:t>
            </a:r>
            <a:r>
              <a:rPr lang="fr-FR" dirty="0" smtClean="0">
                <a:solidFill>
                  <a:srgbClr val="002060"/>
                </a:solidFill>
              </a:rPr>
              <a:t>précieux, appréciés </a:t>
            </a:r>
            <a:r>
              <a:rPr lang="fr-FR" dirty="0">
                <a:solidFill>
                  <a:srgbClr val="002060"/>
                </a:solidFill>
              </a:rPr>
              <a:t>pour </a:t>
            </a:r>
            <a:r>
              <a:rPr lang="fr-FR" dirty="0" smtClean="0">
                <a:solidFill>
                  <a:srgbClr val="002060"/>
                </a:solidFill>
              </a:rPr>
              <a:t>leur bois dur, odorant, </a:t>
            </a:r>
            <a:r>
              <a:rPr lang="fr-FR" dirty="0">
                <a:solidFill>
                  <a:srgbClr val="002060"/>
                </a:solidFill>
              </a:rPr>
              <a:t>de </a:t>
            </a:r>
            <a:r>
              <a:rPr lang="fr-FR" dirty="0" smtClean="0">
                <a:solidFill>
                  <a:srgbClr val="002060"/>
                </a:solidFill>
              </a:rPr>
              <a:t>couleur bourgogne ou rouge violacé. Leur bois [souvent imputrescible] est </a:t>
            </a:r>
            <a:r>
              <a:rPr lang="fr-FR" dirty="0">
                <a:solidFill>
                  <a:srgbClr val="002060"/>
                </a:solidFill>
              </a:rPr>
              <a:t>utilisé pour la production de beaux meubles et </a:t>
            </a:r>
            <a:r>
              <a:rPr lang="fr-FR" dirty="0" smtClean="0">
                <a:solidFill>
                  <a:srgbClr val="002060"/>
                </a:solidFill>
              </a:rPr>
              <a:t>d’instruments </a:t>
            </a:r>
            <a:r>
              <a:rPr lang="fr-FR" dirty="0">
                <a:solidFill>
                  <a:srgbClr val="002060"/>
                </a:solidFill>
              </a:rPr>
              <a:t>de </a:t>
            </a:r>
            <a:r>
              <a:rPr lang="fr-FR" dirty="0" smtClean="0">
                <a:solidFill>
                  <a:srgbClr val="002060"/>
                </a:solidFill>
              </a:rPr>
              <a:t>musique (guitares …).</a:t>
            </a:r>
            <a:endParaRPr lang="fr-FR"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117" y="4310062"/>
            <a:ext cx="2800350" cy="16383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386" y="1951821"/>
            <a:ext cx="2800350" cy="16383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328" y="4216648"/>
            <a:ext cx="2600325" cy="1762125"/>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5467" y="1951821"/>
            <a:ext cx="2705100" cy="1695450"/>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360" y="4205287"/>
            <a:ext cx="2466975" cy="1847850"/>
          </a:xfrm>
          <a:prstGeom prst="rect">
            <a:avLst/>
          </a:prstGeom>
        </p:spPr>
      </p:pic>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048" y="1951821"/>
            <a:ext cx="2133600" cy="1676400"/>
          </a:xfrm>
          <a:prstGeom prst="rect">
            <a:avLst/>
          </a:prstGeom>
        </p:spPr>
      </p:pic>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7407" y="4130923"/>
            <a:ext cx="2466975" cy="184785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4005" y="1742271"/>
            <a:ext cx="2466975" cy="1847850"/>
          </a:xfrm>
          <a:prstGeom prst="rect">
            <a:avLst/>
          </a:prstGeom>
        </p:spPr>
      </p:pic>
      <p:sp>
        <p:nvSpPr>
          <p:cNvPr id="15" name="ZoneTexte 14"/>
          <p:cNvSpPr txBox="1"/>
          <p:nvPr/>
        </p:nvSpPr>
        <p:spPr>
          <a:xfrm>
            <a:off x="3035117" y="3590121"/>
            <a:ext cx="2458211" cy="246221"/>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0"/>
              </a:rPr>
              <a:t>http://www.rosewoodfurniture.us</a:t>
            </a:r>
            <a:r>
              <a:rPr lang="fr-FR" sz="1000" dirty="0" smtClean="0">
                <a:solidFill>
                  <a:srgbClr val="002060"/>
                </a:solidFill>
                <a:hlinkClick r:id="rId10"/>
              </a:rPr>
              <a:t>/</a:t>
            </a:r>
            <a:r>
              <a:rPr lang="fr-FR" sz="1000" dirty="0" smtClean="0">
                <a:solidFill>
                  <a:srgbClr val="002060"/>
                </a:solidFill>
              </a:rPr>
              <a:t> </a:t>
            </a:r>
            <a:endParaRPr lang="fr-FR" sz="1000" dirty="0">
              <a:solidFill>
                <a:srgbClr val="002060"/>
              </a:solidFill>
            </a:endParaRPr>
          </a:p>
        </p:txBody>
      </p:sp>
      <p:sp>
        <p:nvSpPr>
          <p:cNvPr id="16" name="ZoneTexte 15"/>
          <p:cNvSpPr txBox="1"/>
          <p:nvPr/>
        </p:nvSpPr>
        <p:spPr>
          <a:xfrm>
            <a:off x="6031907" y="6001628"/>
            <a:ext cx="2721166"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1"/>
              </a:rPr>
              <a:t>http://</a:t>
            </a:r>
            <a:r>
              <a:rPr lang="fr-FR" sz="1000" dirty="0" smtClean="0">
                <a:solidFill>
                  <a:srgbClr val="002060"/>
                </a:solidFill>
                <a:hlinkClick r:id="rId11"/>
              </a:rPr>
              <a:t>www.vvg-vietnam.com/furniture_inlaid.htm</a:t>
            </a:r>
            <a:r>
              <a:rPr lang="fr-FR" sz="1000" dirty="0" smtClean="0">
                <a:solidFill>
                  <a:srgbClr val="002060"/>
                </a:solidFill>
              </a:rPr>
              <a:t> </a:t>
            </a:r>
            <a:endParaRPr lang="fr-FR" sz="1000" dirty="0">
              <a:solidFill>
                <a:srgbClr val="002060"/>
              </a:solidFill>
            </a:endParaRPr>
          </a:p>
        </p:txBody>
      </p:sp>
      <p:sp>
        <p:nvSpPr>
          <p:cNvPr id="17" name="ZoneTexte 16"/>
          <p:cNvSpPr txBox="1"/>
          <p:nvPr/>
        </p:nvSpPr>
        <p:spPr>
          <a:xfrm>
            <a:off x="76780" y="3590121"/>
            <a:ext cx="2822606"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2"/>
              </a:rPr>
              <a:t>http://www.rosewoodfurniture.com</a:t>
            </a:r>
            <a:r>
              <a:rPr lang="fr-FR" sz="1000" dirty="0" smtClean="0">
                <a:solidFill>
                  <a:srgbClr val="002060"/>
                </a:solidFill>
                <a:hlinkClick r:id="rId12"/>
              </a:rPr>
              <a:t>/</a:t>
            </a:r>
            <a:endParaRPr lang="fr-FR" sz="1000" dirty="0" smtClean="0">
              <a:solidFill>
                <a:srgbClr val="002060"/>
              </a:solidFill>
            </a:endParaRPr>
          </a:p>
          <a:p>
            <a:pPr algn="ctr"/>
            <a:r>
              <a:rPr lang="fr-FR" sz="1000" dirty="0">
                <a:solidFill>
                  <a:srgbClr val="002060"/>
                </a:solidFill>
                <a:hlinkClick r:id="rId13"/>
              </a:rPr>
              <a:t>http://</a:t>
            </a:r>
            <a:r>
              <a:rPr lang="fr-FR" sz="1000" dirty="0" smtClean="0">
                <a:solidFill>
                  <a:srgbClr val="002060"/>
                </a:solidFill>
                <a:hlinkClick r:id="rId13"/>
              </a:rPr>
              <a:t>www.rosewoodfurniture.com/sitemap.html</a:t>
            </a:r>
            <a:r>
              <a:rPr lang="fr-FR" sz="1000" dirty="0" smtClean="0">
                <a:solidFill>
                  <a:srgbClr val="002060"/>
                </a:solidFill>
              </a:rPr>
              <a:t>  </a:t>
            </a:r>
            <a:endParaRPr lang="fr-FR" sz="1000" dirty="0">
              <a:solidFill>
                <a:srgbClr val="002060"/>
              </a:solidFill>
            </a:endParaRPr>
          </a:p>
        </p:txBody>
      </p:sp>
      <p:sp>
        <p:nvSpPr>
          <p:cNvPr id="18" name="ZoneTexte 17"/>
          <p:cNvSpPr txBox="1"/>
          <p:nvPr/>
        </p:nvSpPr>
        <p:spPr>
          <a:xfrm>
            <a:off x="5629059" y="3647271"/>
            <a:ext cx="3217486"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4"/>
              </a:rPr>
              <a:t>http://</a:t>
            </a:r>
            <a:r>
              <a:rPr lang="fr-FR" sz="1000" dirty="0" smtClean="0">
                <a:solidFill>
                  <a:srgbClr val="002060"/>
                </a:solidFill>
                <a:hlinkClick r:id="rId14"/>
              </a:rPr>
              <a:t>www.dachong.gov.cn/main/english/index.action</a:t>
            </a:r>
            <a:r>
              <a:rPr lang="fr-FR" sz="1000" dirty="0" smtClean="0">
                <a:solidFill>
                  <a:srgbClr val="002060"/>
                </a:solidFill>
              </a:rPr>
              <a:t> </a:t>
            </a:r>
            <a:endParaRPr lang="fr-FR" sz="1000" dirty="0">
              <a:solidFill>
                <a:srgbClr val="002060"/>
              </a:solidFill>
            </a:endParaRPr>
          </a:p>
        </p:txBody>
      </p:sp>
      <p:sp>
        <p:nvSpPr>
          <p:cNvPr id="19" name="ZoneTexte 18"/>
          <p:cNvSpPr txBox="1"/>
          <p:nvPr/>
        </p:nvSpPr>
        <p:spPr>
          <a:xfrm>
            <a:off x="8989764" y="3647271"/>
            <a:ext cx="2996588"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5"/>
              </a:rPr>
              <a:t>http://</a:t>
            </a:r>
            <a:r>
              <a:rPr lang="fr-FR" sz="1000" dirty="0" smtClean="0">
                <a:solidFill>
                  <a:srgbClr val="002060"/>
                </a:solidFill>
                <a:hlinkClick r:id="rId15"/>
              </a:rPr>
              <a:t>www.rosewoodfurniture.com/rw-dining10.html</a:t>
            </a:r>
            <a:r>
              <a:rPr lang="fr-FR" sz="1000" dirty="0" smtClean="0">
                <a:solidFill>
                  <a:srgbClr val="002060"/>
                </a:solidFill>
              </a:rPr>
              <a:t> </a:t>
            </a:r>
            <a:endParaRPr lang="fr-FR" sz="1000" dirty="0">
              <a:solidFill>
                <a:srgbClr val="002060"/>
              </a:solidFill>
            </a:endParaRPr>
          </a:p>
        </p:txBody>
      </p:sp>
      <p:sp>
        <p:nvSpPr>
          <p:cNvPr id="20" name="ZoneTexte 19"/>
          <p:cNvSpPr txBox="1"/>
          <p:nvPr/>
        </p:nvSpPr>
        <p:spPr>
          <a:xfrm>
            <a:off x="2899386" y="6001628"/>
            <a:ext cx="3192942" cy="246221"/>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0"/>
              </a:rPr>
              <a:t>http://www.rosewoodfurniture.us</a:t>
            </a:r>
            <a:r>
              <a:rPr lang="fr-FR" sz="1000" dirty="0" smtClean="0">
                <a:solidFill>
                  <a:srgbClr val="002060"/>
                </a:solidFill>
                <a:hlinkClick r:id="rId10"/>
              </a:rPr>
              <a:t>/</a:t>
            </a:r>
            <a:r>
              <a:rPr lang="fr-FR" sz="1000" dirty="0" smtClean="0">
                <a:solidFill>
                  <a:srgbClr val="002060"/>
                </a:solidFill>
              </a:rPr>
              <a:t> </a:t>
            </a:r>
            <a:endParaRPr lang="fr-FR" sz="1000" dirty="0">
              <a:solidFill>
                <a:srgbClr val="002060"/>
              </a:solidFill>
            </a:endParaRPr>
          </a:p>
        </p:txBody>
      </p:sp>
      <p:sp>
        <p:nvSpPr>
          <p:cNvPr id="21" name="ZoneTexte 20"/>
          <p:cNvSpPr txBox="1"/>
          <p:nvPr/>
        </p:nvSpPr>
        <p:spPr>
          <a:xfrm>
            <a:off x="83609" y="6053137"/>
            <a:ext cx="2958337"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6"/>
              </a:rPr>
              <a:t>http://</a:t>
            </a:r>
            <a:r>
              <a:rPr lang="fr-FR" sz="1000" dirty="0" smtClean="0">
                <a:solidFill>
                  <a:srgbClr val="002060"/>
                </a:solidFill>
                <a:hlinkClick r:id="rId16"/>
              </a:rPr>
              <a:t>www.i-china.org/news.asp?type=15&amp;id=1247</a:t>
            </a:r>
            <a:r>
              <a:rPr lang="fr-FR" sz="1000" dirty="0" smtClean="0">
                <a:solidFill>
                  <a:srgbClr val="002060"/>
                </a:solidFill>
              </a:rPr>
              <a:t> </a:t>
            </a:r>
            <a:endParaRPr lang="fr-FR" sz="1000" dirty="0">
              <a:solidFill>
                <a:srgbClr val="002060"/>
              </a:solidFill>
            </a:endParaRPr>
          </a:p>
        </p:txBody>
      </p:sp>
      <p:sp>
        <p:nvSpPr>
          <p:cNvPr id="22" name="ZoneTexte 21"/>
          <p:cNvSpPr txBox="1"/>
          <p:nvPr/>
        </p:nvSpPr>
        <p:spPr>
          <a:xfrm>
            <a:off x="8913560" y="5933385"/>
            <a:ext cx="2958337"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6"/>
              </a:rPr>
              <a:t>http://</a:t>
            </a:r>
            <a:r>
              <a:rPr lang="fr-FR" sz="1000" dirty="0" smtClean="0">
                <a:solidFill>
                  <a:srgbClr val="002060"/>
                </a:solidFill>
                <a:hlinkClick r:id="rId16"/>
              </a:rPr>
              <a:t>www.i-china.org/news.asp?type=15&amp;id=1247</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2267586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038600" y="6492440"/>
            <a:ext cx="2791858" cy="229035"/>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64405" y="149045"/>
            <a:ext cx="447101" cy="265591"/>
          </a:xfrm>
        </p:spPr>
        <p:txBody>
          <a:bodyPr/>
          <a:lstStyle/>
          <a:p>
            <a:fld id="{814B13E8-1059-4FEE-952E-0153852B3488}" type="slidenum">
              <a:rPr lang="fr-FR" smtClean="0"/>
              <a:t>41</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64405" y="541455"/>
            <a:ext cx="6191479" cy="369332"/>
          </a:xfrm>
          <a:prstGeom prst="rect">
            <a:avLst/>
          </a:prstGeom>
          <a:noFill/>
        </p:spPr>
        <p:txBody>
          <a:bodyPr wrap="square" rtlCol="0">
            <a:spAutoFit/>
          </a:bodyPr>
          <a:lstStyle/>
          <a:p>
            <a:r>
              <a:rPr lang="fr-FR" b="1" dirty="0" smtClean="0">
                <a:solidFill>
                  <a:srgbClr val="002060"/>
                </a:solidFill>
              </a:rPr>
              <a:t>10. Comment finissent les arbres « bois de rose » ? (suite)</a:t>
            </a:r>
            <a:endParaRPr lang="fr-FR" b="1" dirty="0">
              <a:solidFill>
                <a:srgbClr val="002060"/>
              </a:solidFill>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144" y="968930"/>
            <a:ext cx="2305050" cy="19812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17" y="1009650"/>
            <a:ext cx="2819400" cy="1619250"/>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7394" y="3788064"/>
            <a:ext cx="2146300" cy="1739900"/>
          </a:xfrm>
          <a:prstGeom prst="rect">
            <a:avLst/>
          </a:prstGeom>
        </p:spPr>
      </p:pic>
      <p:sp>
        <p:nvSpPr>
          <p:cNvPr id="14" name="ZoneTexte 13"/>
          <p:cNvSpPr txBox="1"/>
          <p:nvPr/>
        </p:nvSpPr>
        <p:spPr>
          <a:xfrm>
            <a:off x="5863094" y="5492880"/>
            <a:ext cx="2902027"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5"/>
              </a:rPr>
              <a:t>http://www.rosewoodfurniture.com</a:t>
            </a:r>
            <a:r>
              <a:rPr lang="fr-FR" sz="1000" dirty="0" smtClean="0">
                <a:solidFill>
                  <a:srgbClr val="002060"/>
                </a:solidFill>
                <a:hlinkClick r:id="rId5"/>
              </a:rPr>
              <a:t>/</a:t>
            </a:r>
            <a:endParaRPr lang="fr-FR" sz="1000" dirty="0" smtClean="0">
              <a:solidFill>
                <a:srgbClr val="002060"/>
              </a:solidFill>
            </a:endParaRPr>
          </a:p>
          <a:p>
            <a:pPr algn="ctr"/>
            <a:r>
              <a:rPr lang="fr-FR" sz="1000" dirty="0">
                <a:solidFill>
                  <a:srgbClr val="002060"/>
                </a:solidFill>
                <a:hlinkClick r:id="rId6"/>
              </a:rPr>
              <a:t>http://</a:t>
            </a:r>
            <a:r>
              <a:rPr lang="fr-FR" sz="1000" dirty="0" smtClean="0">
                <a:solidFill>
                  <a:srgbClr val="002060"/>
                </a:solidFill>
                <a:hlinkClick r:id="rId6"/>
              </a:rPr>
              <a:t>www.rosewoodfurniture.com/sitemap.html</a:t>
            </a:r>
            <a:r>
              <a:rPr lang="fr-FR" sz="1000" dirty="0" smtClean="0">
                <a:solidFill>
                  <a:srgbClr val="002060"/>
                </a:solidFill>
              </a:rPr>
              <a:t>  </a:t>
            </a:r>
            <a:endParaRPr lang="fr-FR" sz="1000" dirty="0">
              <a:solidFill>
                <a:srgbClr val="002060"/>
              </a:solidFill>
            </a:endParaRPr>
          </a:p>
        </p:txBody>
      </p:sp>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9421" y="4355525"/>
            <a:ext cx="2466975" cy="1847850"/>
          </a:xfrm>
          <a:prstGeom prst="rect">
            <a:avLst/>
          </a:prstGeom>
        </p:spPr>
      </p:pic>
      <p:sp>
        <p:nvSpPr>
          <p:cNvPr id="16" name="ZoneTexte 15"/>
          <p:cNvSpPr txBox="1"/>
          <p:nvPr/>
        </p:nvSpPr>
        <p:spPr>
          <a:xfrm>
            <a:off x="8930663" y="6369329"/>
            <a:ext cx="3022638" cy="246221"/>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8"/>
              </a:rPr>
              <a:t>http://</a:t>
            </a:r>
            <a:r>
              <a:rPr lang="fr-FR" sz="1000" dirty="0" smtClean="0">
                <a:solidFill>
                  <a:srgbClr val="002060"/>
                </a:solidFill>
                <a:hlinkClick r:id="rId8"/>
              </a:rPr>
              <a:t>www.sfrosewood.com/SF201C.html</a:t>
            </a:r>
            <a:r>
              <a:rPr lang="fr-FR" sz="1000" dirty="0" smtClean="0">
                <a:solidFill>
                  <a:srgbClr val="002060"/>
                </a:solidFill>
              </a:rPr>
              <a:t> </a:t>
            </a:r>
            <a:endParaRPr lang="fr-FR" sz="1000" dirty="0">
              <a:solidFill>
                <a:srgbClr val="002060"/>
              </a:solidFill>
            </a:endParaRPr>
          </a:p>
        </p:txBody>
      </p:sp>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317" y="3348274"/>
            <a:ext cx="2909780" cy="2179690"/>
          </a:xfrm>
          <a:prstGeom prst="rect">
            <a:avLst/>
          </a:prstGeom>
        </p:spPr>
      </p:pic>
      <p:sp>
        <p:nvSpPr>
          <p:cNvPr id="18" name="ZoneTexte 17"/>
          <p:cNvSpPr txBox="1"/>
          <p:nvPr/>
        </p:nvSpPr>
        <p:spPr>
          <a:xfrm>
            <a:off x="55848" y="5583518"/>
            <a:ext cx="2958337"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0"/>
              </a:rPr>
              <a:t>http://</a:t>
            </a:r>
            <a:r>
              <a:rPr lang="fr-FR" sz="1000" dirty="0" smtClean="0">
                <a:solidFill>
                  <a:srgbClr val="002060"/>
                </a:solidFill>
                <a:hlinkClick r:id="rId10"/>
              </a:rPr>
              <a:t>www.i-china.org/news.asp?type=15&amp;id=1247</a:t>
            </a:r>
            <a:r>
              <a:rPr lang="fr-FR" sz="1000" dirty="0" smtClean="0">
                <a:solidFill>
                  <a:srgbClr val="002060"/>
                </a:solidFill>
              </a:rPr>
              <a:t> </a:t>
            </a:r>
            <a:endParaRPr lang="fr-FR" sz="1000" dirty="0">
              <a:solidFill>
                <a:srgbClr val="002060"/>
              </a:solidFill>
            </a:endParaRPr>
          </a:p>
        </p:txBody>
      </p:sp>
      <p:sp>
        <p:nvSpPr>
          <p:cNvPr id="19" name="ZoneTexte 18"/>
          <p:cNvSpPr txBox="1"/>
          <p:nvPr/>
        </p:nvSpPr>
        <p:spPr>
          <a:xfrm>
            <a:off x="125317" y="2709643"/>
            <a:ext cx="2993718" cy="246221"/>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1"/>
              </a:rPr>
              <a:t>http://</a:t>
            </a:r>
            <a:r>
              <a:rPr lang="fr-FR" sz="1000" dirty="0" smtClean="0">
                <a:solidFill>
                  <a:srgbClr val="002060"/>
                </a:solidFill>
                <a:hlinkClick r:id="rId11"/>
              </a:rPr>
              <a:t>www.sfrosewood.com/SF603.html</a:t>
            </a:r>
            <a:r>
              <a:rPr lang="fr-FR" sz="1000" dirty="0" smtClean="0">
                <a:solidFill>
                  <a:srgbClr val="002060"/>
                </a:solidFill>
              </a:rPr>
              <a:t> </a:t>
            </a:r>
            <a:endParaRPr lang="fr-FR" sz="1000" dirty="0">
              <a:solidFill>
                <a:srgbClr val="002060"/>
              </a:solidFill>
            </a:endParaRPr>
          </a:p>
        </p:txBody>
      </p:sp>
      <p:pic>
        <p:nvPicPr>
          <p:cNvPr id="22" name="Image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1965" y="661833"/>
            <a:ext cx="1993900" cy="2540000"/>
          </a:xfrm>
          <a:prstGeom prst="rect">
            <a:avLst/>
          </a:prstGeom>
        </p:spPr>
      </p:pic>
      <p:sp>
        <p:nvSpPr>
          <p:cNvPr id="23" name="ZoneTexte 22"/>
          <p:cNvSpPr txBox="1"/>
          <p:nvPr/>
        </p:nvSpPr>
        <p:spPr>
          <a:xfrm>
            <a:off x="6455255" y="3157836"/>
            <a:ext cx="1790577" cy="553998"/>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3"/>
              </a:rPr>
              <a:t>http://</a:t>
            </a:r>
            <a:r>
              <a:rPr lang="fr-FR" sz="1000" dirty="0" smtClean="0">
                <a:solidFill>
                  <a:srgbClr val="002060"/>
                </a:solidFill>
                <a:hlinkClick r:id="rId13"/>
              </a:rPr>
              <a:t>www.rosewoodfurniture.com/rw-misc.html</a:t>
            </a:r>
            <a:r>
              <a:rPr lang="fr-FR" sz="1000" dirty="0" smtClean="0">
                <a:solidFill>
                  <a:srgbClr val="002060"/>
                </a:solidFill>
              </a:rPr>
              <a:t> </a:t>
            </a:r>
            <a:endParaRPr lang="fr-FR" sz="1000" dirty="0">
              <a:solidFill>
                <a:srgbClr val="002060"/>
              </a:solidFill>
            </a:endParaRPr>
          </a:p>
        </p:txBody>
      </p:sp>
      <p:sp>
        <p:nvSpPr>
          <p:cNvPr id="24" name="ZoneTexte 23"/>
          <p:cNvSpPr txBox="1"/>
          <p:nvPr/>
        </p:nvSpPr>
        <p:spPr>
          <a:xfrm>
            <a:off x="3119035" y="2999610"/>
            <a:ext cx="2787268" cy="246221"/>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4"/>
              </a:rPr>
              <a:t>http://</a:t>
            </a:r>
            <a:r>
              <a:rPr lang="fr-FR" sz="1000" dirty="0" smtClean="0">
                <a:solidFill>
                  <a:srgbClr val="002060"/>
                </a:solidFill>
                <a:hlinkClick r:id="rId14"/>
              </a:rPr>
              <a:t>www.sfrosewood.com/SF411.html</a:t>
            </a:r>
            <a:r>
              <a:rPr lang="fr-FR" sz="1000" dirty="0" smtClean="0">
                <a:solidFill>
                  <a:srgbClr val="002060"/>
                </a:solidFill>
              </a:rPr>
              <a:t> </a:t>
            </a:r>
            <a:endParaRPr lang="fr-FR" sz="1000" dirty="0">
              <a:solidFill>
                <a:srgbClr val="002060"/>
              </a:solidFill>
            </a:endParaRPr>
          </a:p>
        </p:txBody>
      </p:sp>
      <p:pic>
        <p:nvPicPr>
          <p:cNvPr id="25" name="Imag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187033" y="3339862"/>
            <a:ext cx="2466975" cy="1847850"/>
          </a:xfrm>
          <a:prstGeom prst="rect">
            <a:avLst/>
          </a:prstGeom>
        </p:spPr>
      </p:pic>
      <p:sp>
        <p:nvSpPr>
          <p:cNvPr id="26" name="ZoneTexte 25"/>
          <p:cNvSpPr txBox="1"/>
          <p:nvPr/>
        </p:nvSpPr>
        <p:spPr>
          <a:xfrm>
            <a:off x="3060519" y="5187712"/>
            <a:ext cx="2756240" cy="1015663"/>
          </a:xfrm>
          <a:prstGeom prst="rect">
            <a:avLst/>
          </a:prstGeom>
          <a:noFill/>
        </p:spPr>
        <p:txBody>
          <a:bodyPr wrap="square" rtlCol="0">
            <a:spAutoFit/>
          </a:bodyPr>
          <a:lstStyle/>
          <a:p>
            <a:pPr algn="ctr"/>
            <a:r>
              <a:rPr lang="fr-FR" sz="1000" dirty="0">
                <a:solidFill>
                  <a:srgbClr val="002060"/>
                </a:solidFill>
              </a:rPr>
              <a:t>Le meuble chinois et ses salons professionnels : au premier plan, un ensemble en bois de </a:t>
            </a:r>
            <a:r>
              <a:rPr lang="fr-FR" sz="1000" dirty="0" smtClean="0">
                <a:solidFill>
                  <a:srgbClr val="002060"/>
                </a:solidFill>
              </a:rPr>
              <a:t>rose. Source </a:t>
            </a:r>
            <a:r>
              <a:rPr lang="fr-FR" sz="1000" dirty="0">
                <a:solidFill>
                  <a:srgbClr val="002060"/>
                </a:solidFill>
              </a:rPr>
              <a:t>: </a:t>
            </a:r>
            <a:r>
              <a:rPr lang="fr-FR" sz="1000" dirty="0">
                <a:solidFill>
                  <a:srgbClr val="002060"/>
                </a:solidFill>
                <a:hlinkClick r:id="rId16"/>
              </a:rPr>
              <a:t>http://</a:t>
            </a:r>
            <a:r>
              <a:rPr lang="fr-FR" sz="1000" dirty="0" smtClean="0">
                <a:solidFill>
                  <a:srgbClr val="002060"/>
                </a:solidFill>
                <a:hlinkClick r:id="rId16"/>
              </a:rPr>
              <a:t>www.planetaryecology.com/index.php?option=com_content&amp;view=article&amp;id=163:la-tete-a-l-envers&amp;catid=9&amp;Itemid=470</a:t>
            </a:r>
            <a:r>
              <a:rPr lang="fr-FR" sz="1000" dirty="0" smtClean="0">
                <a:solidFill>
                  <a:srgbClr val="002060"/>
                </a:solidFill>
              </a:rPr>
              <a:t> </a:t>
            </a:r>
            <a:endParaRPr lang="fr-FR" sz="1000" dirty="0">
              <a:solidFill>
                <a:srgbClr val="002060"/>
              </a:solidFill>
            </a:endParaRPr>
          </a:p>
        </p:txBody>
      </p:sp>
      <p:pic>
        <p:nvPicPr>
          <p:cNvPr id="27" name="Imag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16229" y="605133"/>
            <a:ext cx="2593358" cy="2357598"/>
          </a:xfrm>
          <a:prstGeom prst="rect">
            <a:avLst/>
          </a:prstGeom>
        </p:spPr>
      </p:pic>
      <p:sp>
        <p:nvSpPr>
          <p:cNvPr id="28" name="ZoneTexte 27"/>
          <p:cNvSpPr txBox="1"/>
          <p:nvPr/>
        </p:nvSpPr>
        <p:spPr>
          <a:xfrm>
            <a:off x="8798127" y="3034665"/>
            <a:ext cx="3243263" cy="1015663"/>
          </a:xfrm>
          <a:prstGeom prst="rect">
            <a:avLst/>
          </a:prstGeom>
          <a:noFill/>
        </p:spPr>
        <p:txBody>
          <a:bodyPr wrap="square" rtlCol="0">
            <a:spAutoFit/>
          </a:bodyPr>
          <a:lstStyle/>
          <a:p>
            <a:pPr algn="ctr"/>
            <a:r>
              <a:rPr lang="fr-FR" sz="1000" dirty="0">
                <a:solidFill>
                  <a:srgbClr val="002060"/>
                </a:solidFill>
              </a:rPr>
              <a:t>Lit chinois en bois de rose. </a:t>
            </a:r>
            <a:r>
              <a:rPr lang="fr-FR" sz="1000" dirty="0" smtClean="0">
                <a:solidFill>
                  <a:srgbClr val="002060"/>
                </a:solidFill>
              </a:rPr>
              <a:t>© </a:t>
            </a:r>
            <a:r>
              <a:rPr lang="fr-FR" sz="1000" dirty="0" err="1" smtClean="0">
                <a:solidFill>
                  <a:srgbClr val="002060"/>
                </a:solidFill>
              </a:rPr>
              <a:t>Environmental</a:t>
            </a:r>
            <a:r>
              <a:rPr lang="fr-FR" sz="1000" dirty="0" smtClean="0">
                <a:solidFill>
                  <a:srgbClr val="002060"/>
                </a:solidFill>
              </a:rPr>
              <a:t> </a:t>
            </a:r>
            <a:r>
              <a:rPr lang="fr-FR" sz="1000" dirty="0">
                <a:solidFill>
                  <a:srgbClr val="002060"/>
                </a:solidFill>
              </a:rPr>
              <a:t>Investigation Agency. Source : </a:t>
            </a:r>
            <a:r>
              <a:rPr lang="fr-FR" sz="1000" i="1" dirty="0" err="1">
                <a:solidFill>
                  <a:srgbClr val="002060"/>
                </a:solidFill>
              </a:rPr>
              <a:t>Chinese</a:t>
            </a:r>
            <a:r>
              <a:rPr lang="fr-FR" sz="1000" i="1" dirty="0">
                <a:solidFill>
                  <a:srgbClr val="002060"/>
                </a:solidFill>
              </a:rPr>
              <a:t> </a:t>
            </a:r>
            <a:r>
              <a:rPr lang="fr-FR" sz="1000" i="1" dirty="0" err="1">
                <a:solidFill>
                  <a:srgbClr val="002060"/>
                </a:solidFill>
              </a:rPr>
              <a:t>Luxury</a:t>
            </a:r>
            <a:r>
              <a:rPr lang="fr-FR" sz="1000" i="1" dirty="0">
                <a:solidFill>
                  <a:srgbClr val="002060"/>
                </a:solidFill>
              </a:rPr>
              <a:t> Wood </a:t>
            </a:r>
            <a:r>
              <a:rPr lang="fr-FR" sz="1000" i="1" dirty="0" err="1">
                <a:solidFill>
                  <a:srgbClr val="002060"/>
                </a:solidFill>
              </a:rPr>
              <a:t>Demand</a:t>
            </a:r>
            <a:r>
              <a:rPr lang="fr-FR" sz="1000" i="1" dirty="0">
                <a:solidFill>
                  <a:srgbClr val="002060"/>
                </a:solidFill>
              </a:rPr>
              <a:t> </a:t>
            </a:r>
            <a:r>
              <a:rPr lang="fr-FR" sz="1000" i="1" dirty="0" err="1">
                <a:solidFill>
                  <a:srgbClr val="002060"/>
                </a:solidFill>
              </a:rPr>
              <a:t>Driving</a:t>
            </a:r>
            <a:r>
              <a:rPr lang="fr-FR" sz="1000" i="1" dirty="0">
                <a:solidFill>
                  <a:srgbClr val="002060"/>
                </a:solidFill>
              </a:rPr>
              <a:t> Massive Madagascar </a:t>
            </a:r>
            <a:r>
              <a:rPr lang="fr-FR" sz="1000" i="1" dirty="0" err="1" smtClean="0">
                <a:solidFill>
                  <a:srgbClr val="002060"/>
                </a:solidFill>
              </a:rPr>
              <a:t>Deforestation</a:t>
            </a:r>
            <a:r>
              <a:rPr lang="fr-FR" sz="1000" i="1" dirty="0" smtClean="0">
                <a:solidFill>
                  <a:srgbClr val="002060"/>
                </a:solidFill>
              </a:rPr>
              <a:t>,</a:t>
            </a:r>
            <a:r>
              <a:rPr lang="fr-FR" sz="1000" dirty="0" smtClean="0">
                <a:solidFill>
                  <a:srgbClr val="002060"/>
                </a:solidFill>
              </a:rPr>
              <a:t> </a:t>
            </a:r>
            <a:r>
              <a:rPr lang="fr-FR" sz="1000" dirty="0">
                <a:solidFill>
                  <a:srgbClr val="002060"/>
                </a:solidFill>
              </a:rPr>
              <a:t>Mat McDermott, oct. 2010, </a:t>
            </a:r>
            <a:r>
              <a:rPr lang="fr-FR" sz="1000" dirty="0">
                <a:solidFill>
                  <a:srgbClr val="002060"/>
                </a:solidFill>
                <a:hlinkClick r:id="rId18"/>
              </a:rPr>
              <a:t>http://</a:t>
            </a:r>
            <a:r>
              <a:rPr lang="fr-FR" sz="1000" dirty="0" smtClean="0">
                <a:solidFill>
                  <a:srgbClr val="002060"/>
                </a:solidFill>
                <a:hlinkClick r:id="rId18"/>
              </a:rPr>
              <a:t>www.treehugger.com/corporate-responsibility/chinese-luxury-wood-demand-driving-massive-madagascar-deforestation.html</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658028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446523" y="6543798"/>
            <a:ext cx="2714740"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51339" y="120156"/>
            <a:ext cx="524219" cy="290974"/>
          </a:xfrm>
        </p:spPr>
        <p:txBody>
          <a:bodyPr/>
          <a:lstStyle/>
          <a:p>
            <a:fld id="{814B13E8-1059-4FEE-952E-0153852B3488}" type="slidenum">
              <a:rPr lang="fr-FR" smtClean="0"/>
              <a:t>42</a:t>
            </a:fld>
            <a:endParaRPr lang="fr-FR" dirty="0"/>
          </a:p>
        </p:txBody>
      </p:sp>
      <p:sp>
        <p:nvSpPr>
          <p:cNvPr id="4" name="ZoneTexte 3"/>
          <p:cNvSpPr txBox="1"/>
          <p:nvPr/>
        </p:nvSpPr>
        <p:spPr>
          <a:xfrm>
            <a:off x="4179845" y="126550"/>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091" y="1063581"/>
            <a:ext cx="2286000" cy="1714500"/>
          </a:xfrm>
          <a:prstGeom prst="rect">
            <a:avLst/>
          </a:prstGeom>
        </p:spPr>
      </p:pic>
      <p:sp>
        <p:nvSpPr>
          <p:cNvPr id="6" name="ZoneTexte 5"/>
          <p:cNvSpPr txBox="1"/>
          <p:nvPr/>
        </p:nvSpPr>
        <p:spPr>
          <a:xfrm>
            <a:off x="151339" y="564287"/>
            <a:ext cx="6191479" cy="369332"/>
          </a:xfrm>
          <a:prstGeom prst="rect">
            <a:avLst/>
          </a:prstGeom>
          <a:noFill/>
        </p:spPr>
        <p:txBody>
          <a:bodyPr wrap="square" rtlCol="0">
            <a:spAutoFit/>
          </a:bodyPr>
          <a:lstStyle/>
          <a:p>
            <a:r>
              <a:rPr lang="fr-FR" b="1" dirty="0" smtClean="0">
                <a:solidFill>
                  <a:srgbClr val="002060"/>
                </a:solidFill>
              </a:rPr>
              <a:t>10. Comment finissent les arbres « bois de rose » ? (suite)</a:t>
            </a:r>
            <a:endParaRPr lang="fr-FR" b="1" dirty="0">
              <a:solidFill>
                <a:srgbClr val="002060"/>
              </a:solidFill>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288" y="587180"/>
            <a:ext cx="2619375" cy="1743075"/>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196" y="946295"/>
            <a:ext cx="2143125" cy="2143125"/>
          </a:xfrm>
          <a:prstGeom prst="rect">
            <a:avLst/>
          </a:prstGeom>
        </p:spPr>
      </p:pic>
      <p:sp>
        <p:nvSpPr>
          <p:cNvPr id="17" name="ZoneTexte 16"/>
          <p:cNvSpPr txBox="1"/>
          <p:nvPr/>
        </p:nvSpPr>
        <p:spPr>
          <a:xfrm>
            <a:off x="2820318" y="3178191"/>
            <a:ext cx="3863736" cy="861774"/>
          </a:xfrm>
          <a:prstGeom prst="rect">
            <a:avLst/>
          </a:prstGeom>
          <a:noFill/>
        </p:spPr>
        <p:txBody>
          <a:bodyPr wrap="square" rtlCol="0">
            <a:spAutoFit/>
          </a:bodyPr>
          <a:lstStyle/>
          <a:p>
            <a:pPr algn="just"/>
            <a:r>
              <a:rPr lang="fr-FR" sz="1000" dirty="0" smtClean="0">
                <a:solidFill>
                  <a:srgbClr val="002060"/>
                </a:solidFill>
                <a:latin typeface="Calibri" panose="020F0502020204030204" pitchFamily="34" charset="0"/>
              </a:rPr>
              <a:t>↑ </a:t>
            </a:r>
            <a:r>
              <a:rPr lang="fr-FR" sz="1000" dirty="0" smtClean="0">
                <a:solidFill>
                  <a:srgbClr val="002060"/>
                </a:solidFill>
              </a:rPr>
              <a:t>Armoire </a:t>
            </a:r>
            <a:r>
              <a:rPr lang="fr-FR" sz="1000" dirty="0">
                <a:solidFill>
                  <a:srgbClr val="002060"/>
                </a:solidFill>
              </a:rPr>
              <a:t>miniature en bois de rose [selon la </a:t>
            </a:r>
            <a:r>
              <a:rPr lang="fr-FR" sz="1000" dirty="0" smtClean="0">
                <a:solidFill>
                  <a:srgbClr val="002060"/>
                </a:solidFill>
              </a:rPr>
              <a:t>notice fait avec du </a:t>
            </a:r>
            <a:r>
              <a:rPr lang="fr-FR" sz="1000" i="1" dirty="0" smtClean="0">
                <a:solidFill>
                  <a:srgbClr val="002060"/>
                </a:solidFill>
              </a:rPr>
              <a:t>Dalbergia</a:t>
            </a:r>
            <a:r>
              <a:rPr lang="fr-FR" sz="1000" dirty="0" smtClean="0">
                <a:solidFill>
                  <a:srgbClr val="002060"/>
                </a:solidFill>
              </a:rPr>
              <a:t> </a:t>
            </a:r>
            <a:r>
              <a:rPr lang="fr-FR" sz="1000" dirty="0">
                <a:solidFill>
                  <a:srgbClr val="002060"/>
                </a:solidFill>
              </a:rPr>
              <a:t>provenant principalement </a:t>
            </a:r>
            <a:r>
              <a:rPr lang="fr-FR" sz="1000" dirty="0" smtClean="0">
                <a:solidFill>
                  <a:srgbClr val="002060"/>
                </a:solidFill>
              </a:rPr>
              <a:t>d‘Inde </a:t>
            </a:r>
            <a:r>
              <a:rPr lang="fr-FR" sz="1000" dirty="0">
                <a:solidFill>
                  <a:srgbClr val="002060"/>
                </a:solidFill>
              </a:rPr>
              <a:t>et de certains pays d'Asie du sud]. Source : </a:t>
            </a:r>
            <a:r>
              <a:rPr lang="fr-FR" sz="1000" dirty="0">
                <a:solidFill>
                  <a:srgbClr val="002060"/>
                </a:solidFill>
                <a:hlinkClick r:id="rId5"/>
              </a:rPr>
              <a:t>http://</a:t>
            </a:r>
            <a:r>
              <a:rPr lang="fr-FR" sz="1000" dirty="0" smtClean="0">
                <a:solidFill>
                  <a:srgbClr val="002060"/>
                </a:solidFill>
                <a:hlinkClick r:id="rId5"/>
              </a:rPr>
              <a:t>fr.aliexpress.com/item/Carved-mahogany-furniture-miniature-model-Rosewood-glass-cabinet-antique-miniature-ornaments-decorations-home-decor/32248101757.html</a:t>
            </a:r>
            <a:r>
              <a:rPr lang="fr-FR" sz="1000" dirty="0" smtClean="0">
                <a:solidFill>
                  <a:srgbClr val="002060"/>
                </a:solidFill>
              </a:rPr>
              <a:t> </a:t>
            </a:r>
            <a:endParaRPr lang="fr-FR" sz="1000" dirty="0">
              <a:solidFill>
                <a:srgbClr val="002060"/>
              </a:solidFill>
            </a:endParaRPr>
          </a:p>
        </p:txBody>
      </p:sp>
      <p:sp>
        <p:nvSpPr>
          <p:cNvPr id="18" name="Rectangle 17"/>
          <p:cNvSpPr/>
          <p:nvPr/>
        </p:nvSpPr>
        <p:spPr>
          <a:xfrm>
            <a:off x="4307643" y="2825097"/>
            <a:ext cx="2936291" cy="400110"/>
          </a:xfrm>
          <a:prstGeom prst="rect">
            <a:avLst/>
          </a:prstGeom>
        </p:spPr>
        <p:txBody>
          <a:bodyPr wrap="square">
            <a:spAutoFit/>
          </a:bodyPr>
          <a:lstStyle/>
          <a:p>
            <a:pPr algn="ctr"/>
            <a:r>
              <a:rPr lang="fr-FR" sz="1000" dirty="0" smtClean="0">
                <a:solidFill>
                  <a:srgbClr val="002060"/>
                </a:solidFill>
              </a:rPr>
              <a:t>Source : </a:t>
            </a:r>
            <a:r>
              <a:rPr lang="fr-FR" sz="1000" dirty="0" smtClean="0">
                <a:solidFill>
                  <a:srgbClr val="002060"/>
                </a:solidFill>
                <a:hlinkClick r:id="rId6"/>
              </a:rPr>
              <a:t>http</a:t>
            </a:r>
            <a:r>
              <a:rPr lang="fr-FR" sz="1000" dirty="0">
                <a:solidFill>
                  <a:srgbClr val="002060"/>
                </a:solidFill>
                <a:hlinkClick r:id="rId6"/>
              </a:rPr>
              <a:t>://</a:t>
            </a:r>
            <a:r>
              <a:rPr lang="fr-FR" sz="1000" dirty="0" smtClean="0">
                <a:solidFill>
                  <a:srgbClr val="002060"/>
                </a:solidFill>
                <a:hlinkClick r:id="rId6"/>
              </a:rPr>
              <a:t>www.rosewoodfurniture.com/195mop.html</a:t>
            </a:r>
            <a:endParaRPr lang="fr-FR" sz="1000" dirty="0">
              <a:solidFill>
                <a:srgbClr val="002060"/>
              </a:solidFill>
            </a:endParaRPr>
          </a:p>
        </p:txBody>
      </p:sp>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4423" y="971647"/>
            <a:ext cx="2466975" cy="1847850"/>
          </a:xfrm>
          <a:prstGeom prst="rect">
            <a:avLst/>
          </a:prstGeom>
        </p:spPr>
      </p:pic>
      <p:sp>
        <p:nvSpPr>
          <p:cNvPr id="20" name="Rectangle 19"/>
          <p:cNvSpPr/>
          <p:nvPr/>
        </p:nvSpPr>
        <p:spPr>
          <a:xfrm>
            <a:off x="9170161" y="2363356"/>
            <a:ext cx="2953969" cy="1323439"/>
          </a:xfrm>
          <a:prstGeom prst="rect">
            <a:avLst/>
          </a:prstGeom>
        </p:spPr>
        <p:txBody>
          <a:bodyPr wrap="square">
            <a:spAutoFit/>
          </a:bodyPr>
          <a:lstStyle/>
          <a:p>
            <a:pPr algn="ctr"/>
            <a:r>
              <a:rPr lang="fr-FR" sz="1000" dirty="0">
                <a:solidFill>
                  <a:srgbClr val="002060"/>
                </a:solidFill>
              </a:rPr>
              <a:t>Dans son magasin, Li Sheng Peng, directeur de </a:t>
            </a:r>
            <a:r>
              <a:rPr lang="fr-FR" sz="1000" dirty="0" err="1">
                <a:solidFill>
                  <a:srgbClr val="002060"/>
                </a:solidFill>
              </a:rPr>
              <a:t>Yimu</a:t>
            </a:r>
            <a:r>
              <a:rPr lang="fr-FR" sz="1000" dirty="0">
                <a:solidFill>
                  <a:srgbClr val="002060"/>
                </a:solidFill>
              </a:rPr>
              <a:t> </a:t>
            </a:r>
            <a:r>
              <a:rPr lang="fr-FR" sz="1000" dirty="0" err="1">
                <a:solidFill>
                  <a:srgbClr val="002060"/>
                </a:solidFill>
              </a:rPr>
              <a:t>Xian</a:t>
            </a:r>
            <a:r>
              <a:rPr lang="fr-FR" sz="1000" dirty="0">
                <a:solidFill>
                  <a:srgbClr val="002060"/>
                </a:solidFill>
              </a:rPr>
              <a:t> </a:t>
            </a:r>
            <a:r>
              <a:rPr lang="fr-FR" sz="1000" dirty="0" err="1">
                <a:solidFill>
                  <a:srgbClr val="002060"/>
                </a:solidFill>
              </a:rPr>
              <a:t>Ju</a:t>
            </a:r>
            <a:r>
              <a:rPr lang="fr-FR" sz="1000" dirty="0">
                <a:solidFill>
                  <a:srgbClr val="002060"/>
                </a:solidFill>
              </a:rPr>
              <a:t>, montre un lit fabriqué en bois de rose de Madagascar</a:t>
            </a:r>
            <a:r>
              <a:rPr lang="fr-FR" sz="1000" dirty="0" smtClean="0">
                <a:solidFill>
                  <a:srgbClr val="002060"/>
                </a:solidFill>
              </a:rPr>
              <a:t>. © Michael </a:t>
            </a:r>
            <a:r>
              <a:rPr lang="fr-FR" sz="1000" dirty="0" err="1">
                <a:solidFill>
                  <a:srgbClr val="002060"/>
                </a:solidFill>
              </a:rPr>
              <a:t>Zumstein</a:t>
            </a:r>
            <a:r>
              <a:rPr lang="fr-FR" sz="1000" dirty="0">
                <a:solidFill>
                  <a:srgbClr val="002060"/>
                </a:solidFill>
              </a:rPr>
              <a:t>,</a:t>
            </a:r>
          </a:p>
          <a:p>
            <a:pPr algn="ctr"/>
            <a:r>
              <a:rPr lang="fr-FR" sz="1000" dirty="0" smtClean="0">
                <a:solidFill>
                  <a:srgbClr val="002060"/>
                </a:solidFill>
              </a:rPr>
              <a:t>Source </a:t>
            </a:r>
            <a:r>
              <a:rPr lang="fr-FR" sz="1000" dirty="0">
                <a:solidFill>
                  <a:srgbClr val="002060"/>
                </a:solidFill>
              </a:rPr>
              <a:t>: </a:t>
            </a:r>
            <a:r>
              <a:rPr lang="fr-FR" sz="1000" i="1" dirty="0" err="1">
                <a:solidFill>
                  <a:srgbClr val="002060"/>
                </a:solidFill>
              </a:rPr>
              <a:t>Bolabola</a:t>
            </a:r>
            <a:r>
              <a:rPr lang="fr-FR" sz="1000" i="1" dirty="0">
                <a:solidFill>
                  <a:srgbClr val="002060"/>
                </a:solidFill>
              </a:rPr>
              <a:t>, le bois qui saigne, </a:t>
            </a:r>
            <a:r>
              <a:rPr lang="fr-FR" sz="1000" dirty="0">
                <a:solidFill>
                  <a:srgbClr val="002060"/>
                </a:solidFill>
              </a:rPr>
              <a:t>Laurence Caramel (envoyée spéciale à Madagascar et </a:t>
            </a:r>
            <a:r>
              <a:rPr lang="fr-FR" sz="1000" dirty="0" err="1">
                <a:solidFill>
                  <a:srgbClr val="002060"/>
                </a:solidFill>
              </a:rPr>
              <a:t>Xianyou</a:t>
            </a:r>
            <a:r>
              <a:rPr lang="fr-FR" sz="1000" dirty="0">
                <a:solidFill>
                  <a:srgbClr val="002060"/>
                </a:solidFill>
              </a:rPr>
              <a:t> ( Chine)), Le Monde, 24.01.2015, </a:t>
            </a:r>
            <a:r>
              <a:rPr lang="fr-FR" sz="1000" dirty="0">
                <a:solidFill>
                  <a:srgbClr val="002060"/>
                </a:solidFill>
                <a:hlinkClick r:id="rId8"/>
              </a:rPr>
              <a:t>http://</a:t>
            </a:r>
            <a:r>
              <a:rPr lang="fr-FR" sz="1000" dirty="0" smtClean="0">
                <a:solidFill>
                  <a:srgbClr val="002060"/>
                </a:solidFill>
                <a:hlinkClick r:id="rId8"/>
              </a:rPr>
              <a:t>www.lemonde.fr/planete/article/2015/01/24/bolabola-le-bois-qui-saigne_4562855_3244.html</a:t>
            </a:r>
            <a:r>
              <a:rPr lang="fr-FR" sz="1000" dirty="0" smtClean="0">
                <a:solidFill>
                  <a:srgbClr val="002060"/>
                </a:solidFill>
              </a:rPr>
              <a:t> </a:t>
            </a:r>
            <a:endParaRPr lang="fr-FR" sz="1000" dirty="0">
              <a:solidFill>
                <a:srgbClr val="002060"/>
              </a:solidFill>
            </a:endParaRPr>
          </a:p>
        </p:txBody>
      </p:sp>
      <p:sp>
        <p:nvSpPr>
          <p:cNvPr id="21" name="ZoneTexte 20"/>
          <p:cNvSpPr txBox="1"/>
          <p:nvPr/>
        </p:nvSpPr>
        <p:spPr>
          <a:xfrm>
            <a:off x="0" y="2778081"/>
            <a:ext cx="2820318" cy="400110"/>
          </a:xfrm>
          <a:prstGeom prst="rect">
            <a:avLst/>
          </a:prstGeom>
          <a:noFill/>
        </p:spPr>
        <p:txBody>
          <a:bodyPr wrap="square" rtlCol="0">
            <a:spAutoFit/>
          </a:bodyPr>
          <a:lstStyle/>
          <a:p>
            <a:pPr algn="ctr"/>
            <a:r>
              <a:rPr lang="fr-FR" sz="1000" dirty="0">
                <a:solidFill>
                  <a:srgbClr val="002060"/>
                </a:solidFill>
              </a:rPr>
              <a:t>Source : </a:t>
            </a:r>
            <a:r>
              <a:rPr lang="fr-FR" sz="1000" dirty="0" smtClean="0">
                <a:solidFill>
                  <a:srgbClr val="002060"/>
                </a:solidFill>
                <a:hlinkClick r:id="rId9"/>
              </a:rPr>
              <a:t>http</a:t>
            </a:r>
            <a:r>
              <a:rPr lang="fr-FR" sz="1000" dirty="0">
                <a:solidFill>
                  <a:srgbClr val="002060"/>
                </a:solidFill>
                <a:hlinkClick r:id="rId9"/>
              </a:rPr>
              <a:t>://</a:t>
            </a:r>
            <a:r>
              <a:rPr lang="fr-FR" sz="1000" dirty="0" smtClean="0">
                <a:solidFill>
                  <a:srgbClr val="002060"/>
                </a:solidFill>
                <a:hlinkClick r:id="rId9"/>
              </a:rPr>
              <a:t>www.rosewoodfurniture.com/sitemap.html</a:t>
            </a:r>
            <a:r>
              <a:rPr lang="fr-FR" sz="1000" dirty="0" smtClean="0">
                <a:solidFill>
                  <a:srgbClr val="002060"/>
                </a:solidFill>
              </a:rPr>
              <a:t>  </a:t>
            </a:r>
            <a:endParaRPr lang="fr-FR" sz="1000" dirty="0">
              <a:solidFill>
                <a:srgbClr val="002060"/>
              </a:solidFill>
            </a:endParaRPr>
          </a:p>
        </p:txBody>
      </p:sp>
      <p:sp>
        <p:nvSpPr>
          <p:cNvPr id="22" name="Rectangle 21"/>
          <p:cNvSpPr/>
          <p:nvPr/>
        </p:nvSpPr>
        <p:spPr>
          <a:xfrm>
            <a:off x="-93422" y="6096221"/>
            <a:ext cx="3404211" cy="711001"/>
          </a:xfrm>
          <a:prstGeom prst="rect">
            <a:avLst/>
          </a:prstGeom>
        </p:spPr>
        <p:txBody>
          <a:bodyPr wrap="square">
            <a:spAutoFit/>
          </a:bodyPr>
          <a:lstStyle/>
          <a:p>
            <a:pPr algn="ctr"/>
            <a:r>
              <a:rPr lang="fr-FR" sz="1000" dirty="0">
                <a:solidFill>
                  <a:srgbClr val="002060"/>
                </a:solidFill>
              </a:rPr>
              <a:t>Du mobilier en bois de rose exposé dans un salon de professionnels à </a:t>
            </a:r>
            <a:r>
              <a:rPr lang="fr-FR" sz="1000" dirty="0" err="1">
                <a:solidFill>
                  <a:srgbClr val="002060"/>
                </a:solidFill>
              </a:rPr>
              <a:t>Shangaï</a:t>
            </a:r>
            <a:r>
              <a:rPr lang="fr-FR" sz="1000" dirty="0">
                <a:solidFill>
                  <a:srgbClr val="002060"/>
                </a:solidFill>
              </a:rPr>
              <a:t>. Le lit à droite est vendu </a:t>
            </a:r>
            <a:r>
              <a:rPr lang="fr-FR" sz="1000" dirty="0">
                <a:solidFill>
                  <a:srgbClr val="FF0000"/>
                </a:solidFill>
              </a:rPr>
              <a:t>800.000 $</a:t>
            </a:r>
            <a:r>
              <a:rPr lang="fr-FR" sz="1000" dirty="0">
                <a:solidFill>
                  <a:srgbClr val="002060"/>
                </a:solidFill>
              </a:rPr>
              <a:t>. </a:t>
            </a:r>
            <a:r>
              <a:rPr lang="fr-FR" sz="1000" dirty="0" smtClean="0">
                <a:solidFill>
                  <a:srgbClr val="002060"/>
                </a:solidFill>
              </a:rPr>
              <a:t>Source : Les </a:t>
            </a:r>
            <a:r>
              <a:rPr lang="fr-FR" sz="1000" dirty="0">
                <a:solidFill>
                  <a:srgbClr val="002060"/>
                </a:solidFill>
              </a:rPr>
              <a:t>bois précieux de Madagascar: une richesse tant convoitée, </a:t>
            </a:r>
            <a:r>
              <a:rPr lang="fr-FR" sz="1000" dirty="0">
                <a:solidFill>
                  <a:srgbClr val="002060"/>
                </a:solidFill>
                <a:hlinkClick r:id="rId10"/>
              </a:rPr>
              <a:t>http://</a:t>
            </a:r>
            <a:r>
              <a:rPr lang="fr-FR" sz="1000" dirty="0" smtClean="0">
                <a:solidFill>
                  <a:srgbClr val="002060"/>
                </a:solidFill>
                <a:hlinkClick r:id="rId10"/>
              </a:rPr>
              <a:t>www.craam.mg/cms/article/66/652</a:t>
            </a:r>
            <a:r>
              <a:rPr lang="fr-FR" sz="1000" dirty="0" smtClean="0">
                <a:solidFill>
                  <a:srgbClr val="002060"/>
                </a:solidFill>
              </a:rPr>
              <a:t> </a:t>
            </a:r>
            <a:endParaRPr lang="fr-FR" sz="1000" dirty="0">
              <a:solidFill>
                <a:srgbClr val="002060"/>
              </a:solidFill>
            </a:endParaRPr>
          </a:p>
        </p:txBody>
      </p:sp>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358" y="4128736"/>
            <a:ext cx="2152650" cy="1952625"/>
          </a:xfrm>
          <a:prstGeom prst="rect">
            <a:avLst/>
          </a:prstGeom>
        </p:spPr>
      </p:pic>
      <p:pic>
        <p:nvPicPr>
          <p:cNvPr id="24" name="Image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1633" y="4138789"/>
            <a:ext cx="2619375" cy="1743075"/>
          </a:xfrm>
          <a:prstGeom prst="rect">
            <a:avLst/>
          </a:prstGeom>
        </p:spPr>
      </p:pic>
      <p:sp>
        <p:nvSpPr>
          <p:cNvPr id="25" name="Rectangle 24"/>
          <p:cNvSpPr/>
          <p:nvPr/>
        </p:nvSpPr>
        <p:spPr>
          <a:xfrm>
            <a:off x="3116817" y="5881864"/>
            <a:ext cx="3232428" cy="553998"/>
          </a:xfrm>
          <a:prstGeom prst="rect">
            <a:avLst/>
          </a:prstGeom>
        </p:spPr>
        <p:txBody>
          <a:bodyPr wrap="square">
            <a:spAutoFit/>
          </a:bodyPr>
          <a:lstStyle/>
          <a:p>
            <a:pPr algn="ctr"/>
            <a:r>
              <a:rPr lang="fr-FR" sz="1000" dirty="0" smtClean="0">
                <a:solidFill>
                  <a:srgbClr val="002060"/>
                </a:solidFill>
              </a:rPr>
              <a:t>Source </a:t>
            </a:r>
            <a:r>
              <a:rPr lang="fr-FR" sz="1000" dirty="0">
                <a:solidFill>
                  <a:srgbClr val="002060"/>
                </a:solidFill>
              </a:rPr>
              <a:t>: Ecocide, épisode 1, le bois qui saigne, le </a:t>
            </a:r>
            <a:r>
              <a:rPr lang="fr-FR" sz="1000" dirty="0" smtClean="0">
                <a:solidFill>
                  <a:srgbClr val="002060"/>
                </a:solidFill>
              </a:rPr>
              <a:t>Monde, </a:t>
            </a:r>
            <a:r>
              <a:rPr lang="fr-FR" sz="1000" dirty="0">
                <a:solidFill>
                  <a:srgbClr val="002060"/>
                </a:solidFill>
                <a:hlinkClick r:id="rId13"/>
              </a:rPr>
              <a:t>http://www.lemonde.fr/planete/visuel/2015/01/24/ecocide-episode-1-le-bois-qui-saigne_4527270_3244.html</a:t>
            </a:r>
            <a:r>
              <a:rPr lang="fr-FR" sz="1000" dirty="0">
                <a:solidFill>
                  <a:srgbClr val="002060"/>
                </a:solidFill>
              </a:rPr>
              <a:t> </a:t>
            </a:r>
          </a:p>
        </p:txBody>
      </p:sp>
      <p:pic>
        <p:nvPicPr>
          <p:cNvPr id="26" name="Image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70743" y="975995"/>
            <a:ext cx="1981200" cy="1600200"/>
          </a:xfrm>
          <a:prstGeom prst="rect">
            <a:avLst/>
          </a:prstGeom>
        </p:spPr>
      </p:pic>
      <p:sp>
        <p:nvSpPr>
          <p:cNvPr id="27" name="ZoneTexte 26"/>
          <p:cNvSpPr txBox="1"/>
          <p:nvPr/>
        </p:nvSpPr>
        <p:spPr>
          <a:xfrm>
            <a:off x="7057790" y="2561658"/>
            <a:ext cx="2177668"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5"/>
              </a:rPr>
              <a:t>http://www.rosewoodfurniture.com</a:t>
            </a:r>
            <a:r>
              <a:rPr lang="fr-FR" sz="1000" dirty="0" smtClean="0">
                <a:solidFill>
                  <a:srgbClr val="002060"/>
                </a:solidFill>
                <a:hlinkClick r:id="rId15"/>
              </a:rPr>
              <a:t>/</a:t>
            </a:r>
            <a:r>
              <a:rPr lang="fr-FR" sz="1000" dirty="0" smtClean="0">
                <a:solidFill>
                  <a:srgbClr val="002060"/>
                </a:solidFill>
              </a:rPr>
              <a:t> </a:t>
            </a:r>
            <a:endParaRPr lang="fr-FR" sz="1000" dirty="0">
              <a:solidFill>
                <a:srgbClr val="002060"/>
              </a:solidFill>
            </a:endParaRPr>
          </a:p>
        </p:txBody>
      </p:sp>
      <p:sp>
        <p:nvSpPr>
          <p:cNvPr id="28" name="Rectangle 27"/>
          <p:cNvSpPr/>
          <p:nvPr/>
        </p:nvSpPr>
        <p:spPr>
          <a:xfrm>
            <a:off x="6296998" y="5897718"/>
            <a:ext cx="2806940" cy="861774"/>
          </a:xfrm>
          <a:prstGeom prst="rect">
            <a:avLst/>
          </a:prstGeom>
        </p:spPr>
        <p:txBody>
          <a:bodyPr wrap="square">
            <a:spAutoFit/>
          </a:bodyPr>
          <a:lstStyle/>
          <a:p>
            <a:pPr algn="ctr"/>
            <a:r>
              <a:rPr lang="fr-FR" sz="1000" dirty="0" smtClean="0">
                <a:solidFill>
                  <a:srgbClr val="002060"/>
                </a:solidFill>
                <a:latin typeface="Arial" panose="020B0604020202020204" pitchFamily="34" charset="0"/>
              </a:rPr>
              <a:t>Sculptures </a:t>
            </a:r>
            <a:r>
              <a:rPr lang="fr-FR" sz="1000" dirty="0">
                <a:solidFill>
                  <a:srgbClr val="002060"/>
                </a:solidFill>
                <a:latin typeface="Arial" panose="020B0604020202020204" pitchFamily="34" charset="0"/>
              </a:rPr>
              <a:t>en bois de rose à la 9ème exposition Chine-Asean à </a:t>
            </a:r>
            <a:r>
              <a:rPr lang="fr-FR" sz="1000" dirty="0" smtClean="0">
                <a:solidFill>
                  <a:srgbClr val="002060"/>
                </a:solidFill>
                <a:latin typeface="Arial" panose="020B0604020202020204" pitchFamily="34" charset="0"/>
              </a:rPr>
              <a:t>Nanning. </a:t>
            </a:r>
            <a:r>
              <a:rPr lang="fr-FR" sz="1000" dirty="0">
                <a:solidFill>
                  <a:srgbClr val="002060"/>
                </a:solidFill>
              </a:rPr>
              <a:t>Source : </a:t>
            </a:r>
            <a:r>
              <a:rPr lang="fr-FR" sz="1000" dirty="0">
                <a:solidFill>
                  <a:srgbClr val="002060"/>
                </a:solidFill>
                <a:hlinkClick r:id="rId16"/>
              </a:rPr>
              <a:t>http://www.planetaryecology.com/index.php?option=com_content&amp;view=article&amp;id=163:la-tete-a-l-envers&amp;catid=9&amp;Itemid=470</a:t>
            </a:r>
            <a:r>
              <a:rPr lang="fr-FR" sz="1000" dirty="0">
                <a:solidFill>
                  <a:srgbClr val="002060"/>
                </a:solidFill>
              </a:rPr>
              <a:t> </a:t>
            </a:r>
          </a:p>
        </p:txBody>
      </p:sp>
      <p:pic>
        <p:nvPicPr>
          <p:cNvPr id="29" name="Imag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45635" y="3912956"/>
            <a:ext cx="2858303" cy="1973590"/>
          </a:xfrm>
          <a:prstGeom prst="rect">
            <a:avLst/>
          </a:prstGeom>
        </p:spPr>
      </p:pic>
      <p:pic>
        <p:nvPicPr>
          <p:cNvPr id="32" name="Image 3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670263" y="3895946"/>
            <a:ext cx="2076450" cy="2200275"/>
          </a:xfrm>
          <a:prstGeom prst="rect">
            <a:avLst/>
          </a:prstGeom>
        </p:spPr>
      </p:pic>
      <p:sp>
        <p:nvSpPr>
          <p:cNvPr id="33" name="ZoneTexte 32"/>
          <p:cNvSpPr txBox="1"/>
          <p:nvPr/>
        </p:nvSpPr>
        <p:spPr>
          <a:xfrm>
            <a:off x="9335454" y="6129322"/>
            <a:ext cx="2780166" cy="414476"/>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9"/>
              </a:rPr>
              <a:t>http://</a:t>
            </a:r>
            <a:r>
              <a:rPr lang="fr-FR" sz="1000" dirty="0" smtClean="0">
                <a:solidFill>
                  <a:srgbClr val="002060"/>
                </a:solidFill>
                <a:hlinkClick r:id="rId19"/>
              </a:rPr>
              <a:t>www.rosewoodfurniture.com/rw-misc.html</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40154953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89297" y="120156"/>
            <a:ext cx="2714740"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51339" y="120156"/>
            <a:ext cx="524219" cy="290974"/>
          </a:xfrm>
        </p:spPr>
        <p:txBody>
          <a:bodyPr/>
          <a:lstStyle/>
          <a:p>
            <a:fld id="{814B13E8-1059-4FEE-952E-0153852B3488}" type="slidenum">
              <a:rPr lang="fr-FR" smtClean="0"/>
              <a:t>43</a:t>
            </a:fld>
            <a:endParaRPr lang="fr-FR" dirty="0"/>
          </a:p>
        </p:txBody>
      </p:sp>
      <p:sp>
        <p:nvSpPr>
          <p:cNvPr id="4" name="ZoneTexte 3"/>
          <p:cNvSpPr txBox="1"/>
          <p:nvPr/>
        </p:nvSpPr>
        <p:spPr>
          <a:xfrm>
            <a:off x="4179845" y="126550"/>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51339" y="564287"/>
            <a:ext cx="6191479" cy="369332"/>
          </a:xfrm>
          <a:prstGeom prst="rect">
            <a:avLst/>
          </a:prstGeom>
          <a:noFill/>
        </p:spPr>
        <p:txBody>
          <a:bodyPr wrap="square" rtlCol="0">
            <a:spAutoFit/>
          </a:bodyPr>
          <a:lstStyle/>
          <a:p>
            <a:r>
              <a:rPr lang="fr-FR" b="1" dirty="0" smtClean="0">
                <a:solidFill>
                  <a:srgbClr val="002060"/>
                </a:solidFill>
              </a:rPr>
              <a:t>10. Comment finissent les arbres « bois de rose » ? (suite)</a:t>
            </a:r>
            <a:endParaRPr lang="fr-FR" b="1" dirty="0">
              <a:solidFill>
                <a:srgbClr val="002060"/>
              </a:solidFill>
            </a:endParaRPr>
          </a:p>
        </p:txBody>
      </p:sp>
      <p:sp>
        <p:nvSpPr>
          <p:cNvPr id="22" name="ZoneTexte 21"/>
          <p:cNvSpPr txBox="1"/>
          <p:nvPr/>
        </p:nvSpPr>
        <p:spPr>
          <a:xfrm>
            <a:off x="3128789" y="1002024"/>
            <a:ext cx="8956713" cy="5570756"/>
          </a:xfrm>
          <a:prstGeom prst="rect">
            <a:avLst/>
          </a:prstGeom>
          <a:noFill/>
          <a:ln>
            <a:solidFill>
              <a:srgbClr val="FF0000"/>
            </a:solidFill>
          </a:ln>
        </p:spPr>
        <p:txBody>
          <a:bodyPr wrap="square" rtlCol="0">
            <a:spAutoFit/>
          </a:bodyPr>
          <a:lstStyle/>
          <a:p>
            <a:r>
              <a:rPr lang="fr-FR" sz="1200" b="1" dirty="0"/>
              <a:t>Les guitares Gibson ont trop saigné le bois malgache</a:t>
            </a:r>
          </a:p>
          <a:p>
            <a:r>
              <a:rPr lang="fr-FR" sz="1200" dirty="0"/>
              <a:t>Claudine Mulard (Anaheim, Californie, envoyée </a:t>
            </a:r>
            <a:r>
              <a:rPr lang="fr-FR" sz="1200" dirty="0" smtClean="0"/>
              <a:t>spéciale, Le Monde,</a:t>
            </a:r>
            <a:r>
              <a:rPr lang="fr-FR" sz="1200" dirty="0"/>
              <a:t> 21.01.2012</a:t>
            </a:r>
          </a:p>
          <a:p>
            <a:endParaRPr lang="fr-FR" sz="1200" dirty="0" smtClean="0"/>
          </a:p>
          <a:p>
            <a:pPr algn="just"/>
            <a:r>
              <a:rPr lang="fr-FR" sz="1200" dirty="0" smtClean="0"/>
              <a:t>« </a:t>
            </a:r>
            <a:r>
              <a:rPr lang="fr-FR" sz="1200" b="1" i="1" dirty="0"/>
              <a:t> Voulez-</a:t>
            </a:r>
            <a:r>
              <a:rPr lang="fr-FR" sz="1200" b="1" i="1" dirty="0">
                <a:hlinkClick r:id="rId2" tooltip="Toute l’actualité vous"/>
              </a:rPr>
              <a:t>vous</a:t>
            </a:r>
            <a:r>
              <a:rPr lang="fr-FR" sz="1200" b="1" i="1" dirty="0"/>
              <a:t> du bois illégal dans votre guitare ?"</a:t>
            </a:r>
            <a:r>
              <a:rPr lang="fr-FR" sz="1200" b="1" dirty="0"/>
              <a:t>, interpellait la chanteuse malgache </a:t>
            </a:r>
            <a:r>
              <a:rPr lang="fr-FR" sz="1200" b="1" dirty="0" err="1">
                <a:solidFill>
                  <a:srgbClr val="7030A0"/>
                </a:solidFill>
              </a:rPr>
              <a:t>Razia</a:t>
            </a:r>
            <a:r>
              <a:rPr lang="fr-FR" sz="1200" b="1" dirty="0">
                <a:solidFill>
                  <a:srgbClr val="7030A0"/>
                </a:solidFill>
              </a:rPr>
              <a:t> Saïd </a:t>
            </a:r>
            <a:r>
              <a:rPr lang="fr-FR" sz="1200" b="1" dirty="0"/>
              <a:t>à l'entrée du Convention Center d'Anaheim (Californie), où se réunissait la National Association of Music </a:t>
            </a:r>
            <a:r>
              <a:rPr lang="fr-FR" sz="1200" b="1" dirty="0" err="1"/>
              <a:t>Merchants</a:t>
            </a:r>
            <a:r>
              <a:rPr lang="fr-FR" sz="1200" b="1" dirty="0"/>
              <a:t> (NAMM), jeudi 19 janvier. Avec l'ONG Friends of the </a:t>
            </a:r>
            <a:r>
              <a:rPr lang="fr-FR" sz="1200" b="1" dirty="0" err="1"/>
              <a:t>Earth</a:t>
            </a:r>
            <a:r>
              <a:rPr lang="fr-FR" sz="1200" b="1" dirty="0"/>
              <a:t>, elle mène campagne contre le fabricant américain de guitares Gibson, qui utilise, selon elle, du bois de rose abattu illégalement sur l'île de </a:t>
            </a:r>
            <a:r>
              <a:rPr lang="fr-FR" sz="1200" b="1" dirty="0">
                <a:hlinkClick r:id="rId3" tooltip="Toute l’actualité Madagascar"/>
              </a:rPr>
              <a:t>Madagascar</a:t>
            </a:r>
            <a:r>
              <a:rPr lang="fr-FR" sz="1200" b="1" dirty="0"/>
              <a:t>.</a:t>
            </a:r>
          </a:p>
          <a:p>
            <a:pPr algn="just"/>
            <a:r>
              <a:rPr lang="fr-FR" sz="1200" dirty="0"/>
              <a:t>Le légendaire fabricant d'instruments de musique est aussi accusé de </a:t>
            </a:r>
            <a:r>
              <a:rPr lang="fr-FR" sz="1200" dirty="0">
                <a:hlinkClick r:id="rId4" tooltip="Conjugaison du verbe faire"/>
              </a:rPr>
              <a:t>faire</a:t>
            </a:r>
            <a:r>
              <a:rPr lang="fr-FR" sz="1200" dirty="0"/>
              <a:t> pression sur le Congrès américain pour qu'il annule certaines dispositions du </a:t>
            </a:r>
            <a:r>
              <a:rPr lang="fr-FR" sz="1200" dirty="0" err="1"/>
              <a:t>Lacey</a:t>
            </a:r>
            <a:r>
              <a:rPr lang="fr-FR" sz="1200" dirty="0"/>
              <a:t> </a:t>
            </a:r>
            <a:r>
              <a:rPr lang="fr-FR" sz="1200" dirty="0" err="1"/>
              <a:t>Act</a:t>
            </a:r>
            <a:r>
              <a:rPr lang="fr-FR" sz="1200" dirty="0"/>
              <a:t>. Cette loi, adoptée en 2008 pour </a:t>
            </a:r>
            <a:r>
              <a:rPr lang="fr-FR" sz="1200" dirty="0">
                <a:hlinkClick r:id="rId5" tooltip="Conjugaison du verbe prévenir"/>
              </a:rPr>
              <a:t>prévenir</a:t>
            </a:r>
            <a:r>
              <a:rPr lang="fr-FR" sz="1200" dirty="0"/>
              <a:t> l'importation de bois précieux illégalement abattus, impose aux acquéreurs de </a:t>
            </a:r>
            <a:r>
              <a:rPr lang="fr-FR" sz="1200" dirty="0">
                <a:hlinkClick r:id="rId6" tooltip="Conjugaison du verbe déclarer"/>
              </a:rPr>
              <a:t>déclarer</a:t>
            </a:r>
            <a:r>
              <a:rPr lang="fr-FR" sz="1200" dirty="0"/>
              <a:t> la provenance de leur marchandise et de </a:t>
            </a:r>
            <a:r>
              <a:rPr lang="fr-FR" sz="1200" dirty="0">
                <a:hlinkClick r:id="rId7" tooltip="Conjugaison du verbe prouver"/>
              </a:rPr>
              <a:t>prouver</a:t>
            </a:r>
            <a:r>
              <a:rPr lang="fr-FR" sz="1200" dirty="0"/>
              <a:t> leur légalité. A défaut, ceux-ci risquent de lourdes amendes. En 2011, les usines Gibson de Nashville ont fait l'objet de "descentes" des </a:t>
            </a:r>
            <a:r>
              <a:rPr lang="fr-FR" sz="1200" dirty="0">
                <a:hlinkClick r:id="rId8" tooltip="Toute l’actualité services"/>
              </a:rPr>
              <a:t>services</a:t>
            </a:r>
            <a:r>
              <a:rPr lang="fr-FR" sz="1200" dirty="0"/>
              <a:t> de contrôle des autorités fédérales. Le fabricant était soupçonné d'</a:t>
            </a:r>
            <a:r>
              <a:rPr lang="fr-FR" sz="1200" dirty="0">
                <a:hlinkClick r:id="rId9" tooltip="Conjugaison du verbe utiliser"/>
              </a:rPr>
              <a:t>utiliser</a:t>
            </a:r>
            <a:r>
              <a:rPr lang="fr-FR" sz="1200" dirty="0"/>
              <a:t> du bois d'ébène en provenance d'</a:t>
            </a:r>
            <a:r>
              <a:rPr lang="fr-FR" sz="1200" dirty="0">
                <a:hlinkClick r:id="rId10" tooltip="Toute l’actualité Inde"/>
              </a:rPr>
              <a:t>Inde</a:t>
            </a:r>
            <a:r>
              <a:rPr lang="fr-FR" sz="1200" dirty="0"/>
              <a:t>.</a:t>
            </a:r>
          </a:p>
          <a:p>
            <a:pPr algn="just"/>
            <a:r>
              <a:rPr lang="fr-FR" sz="1200" dirty="0" err="1"/>
              <a:t>Razia</a:t>
            </a:r>
            <a:r>
              <a:rPr lang="fr-FR" sz="1200" dirty="0"/>
              <a:t> Saïd a entamé son combat en 2007, de retour d'un </a:t>
            </a:r>
            <a:r>
              <a:rPr lang="fr-FR" sz="1200" dirty="0">
                <a:hlinkClick r:id="rId11" tooltip="Toute l’actualité voyage"/>
              </a:rPr>
              <a:t>voyage</a:t>
            </a:r>
            <a:r>
              <a:rPr lang="fr-FR" sz="1200" dirty="0"/>
              <a:t> dans son village natal, Antalaha, devenu l'un des lieux du trafic de bois sur la </a:t>
            </a:r>
            <a:r>
              <a:rPr lang="fr-FR" sz="1200" dirty="0">
                <a:hlinkClick r:id="rId12"/>
              </a:rPr>
              <a:t>Grande Ile</a:t>
            </a:r>
            <a:r>
              <a:rPr lang="fr-FR" sz="1200" dirty="0"/>
              <a:t>. </a:t>
            </a:r>
            <a:r>
              <a:rPr lang="fr-FR" sz="1200" i="1" dirty="0"/>
              <a:t>"Je voyais même des proches impliqués dans ce commerce souvent nocturne</a:t>
            </a:r>
            <a:r>
              <a:rPr lang="fr-FR" sz="1200" dirty="0"/>
              <a:t>, se souvient-elle</a:t>
            </a:r>
            <a:r>
              <a:rPr lang="fr-FR" sz="1200" i="1" dirty="0"/>
              <a:t>. Les profits </a:t>
            </a:r>
            <a:r>
              <a:rPr lang="fr-FR" sz="1200" i="1" dirty="0" err="1"/>
              <a:t>étaientdémesurés</a:t>
            </a:r>
            <a:r>
              <a:rPr lang="fr-FR" sz="1200" i="1" dirty="0"/>
              <a:t>, une palette de bois achetée 10 à 15 dollars se revendant jusqu'à 1 million de dollars (773 000 d'euros) !"</a:t>
            </a:r>
            <a:endParaRPr lang="fr-FR" sz="1200" dirty="0"/>
          </a:p>
          <a:p>
            <a:pPr algn="just"/>
            <a:r>
              <a:rPr lang="fr-FR" sz="1200" dirty="0"/>
              <a:t>Pour </a:t>
            </a:r>
            <a:r>
              <a:rPr lang="fr-FR" sz="1200" dirty="0">
                <a:hlinkClick r:id="rId13" tooltip="Conjugaison du verbe alerter"/>
              </a:rPr>
              <a:t>alerter</a:t>
            </a:r>
            <a:r>
              <a:rPr lang="fr-FR" sz="1200" dirty="0"/>
              <a:t> l'opinion, elle a lancé la pétition "</a:t>
            </a:r>
            <a:r>
              <a:rPr lang="fr-FR" sz="1200" dirty="0" err="1"/>
              <a:t>Musicians</a:t>
            </a:r>
            <a:r>
              <a:rPr lang="fr-FR" sz="1200" dirty="0"/>
              <a:t> Against </a:t>
            </a:r>
            <a:r>
              <a:rPr lang="fr-FR" sz="1200" dirty="0" err="1"/>
              <a:t>Illegal</a:t>
            </a:r>
            <a:r>
              <a:rPr lang="fr-FR" sz="1200" dirty="0"/>
              <a:t> </a:t>
            </a:r>
            <a:r>
              <a:rPr lang="fr-FR" sz="1200" dirty="0" err="1"/>
              <a:t>Logging</a:t>
            </a:r>
            <a:r>
              <a:rPr lang="fr-FR" sz="1200" dirty="0"/>
              <a:t>" ("musiciens contre la déforestation") et, en octobre 2011, elle a organisé Réveillez-vous </a:t>
            </a:r>
            <a:r>
              <a:rPr lang="fr-FR" sz="1200" dirty="0" err="1"/>
              <a:t>Masoala</a:t>
            </a:r>
            <a:r>
              <a:rPr lang="fr-FR" sz="1200" dirty="0"/>
              <a:t>, un festival qui a connu un grand succès auprès de </a:t>
            </a:r>
            <a:r>
              <a:rPr lang="fr-FR" sz="1200" dirty="0">
                <a:hlinkClick r:id="rId14"/>
              </a:rPr>
              <a:t>ses</a:t>
            </a:r>
            <a:r>
              <a:rPr lang="fr-FR" sz="1200" dirty="0"/>
              <a:t> compatriotes.</a:t>
            </a:r>
          </a:p>
          <a:p>
            <a:pPr algn="just"/>
            <a:r>
              <a:rPr lang="fr-FR" sz="1200" i="1" dirty="0"/>
              <a:t>"Des milliers de gens ont marché cinq jours pour </a:t>
            </a:r>
            <a:r>
              <a:rPr lang="fr-FR" sz="1200" i="1" dirty="0">
                <a:hlinkClick r:id="rId15" tooltip="Conjugaison du verbe assister"/>
              </a:rPr>
              <a:t>assister</a:t>
            </a:r>
            <a:r>
              <a:rPr lang="fr-FR" sz="1200" i="1" dirty="0"/>
              <a:t> aux concerts à l'</a:t>
            </a:r>
            <a:r>
              <a:rPr lang="fr-FR" sz="1200" i="1" dirty="0">
                <a:hlinkClick r:id="rId16"/>
              </a:rPr>
              <a:t>or</a:t>
            </a:r>
            <a:r>
              <a:rPr lang="fr-FR" sz="1200" i="1" dirty="0"/>
              <a:t>ée du parc national de </a:t>
            </a:r>
            <a:r>
              <a:rPr lang="fr-FR" sz="1200" i="1" dirty="0" err="1"/>
              <a:t>Masoala</a:t>
            </a:r>
            <a:r>
              <a:rPr lang="fr-FR" sz="1200" i="1" dirty="0"/>
              <a:t>, où la forêt est le plus en danger"</a:t>
            </a:r>
            <a:r>
              <a:rPr lang="fr-FR" sz="1200" dirty="0"/>
              <a:t>, raconte-t-elle. Les Amis de la Terre ont replanté 20 000 arbres, bois de rose, ébène, palissandre</a:t>
            </a:r>
            <a:r>
              <a:rPr lang="fr-FR" sz="1200" dirty="0" smtClean="0"/>
              <a:t>...</a:t>
            </a:r>
          </a:p>
          <a:p>
            <a:pPr algn="just"/>
            <a:endParaRPr lang="fr-FR" sz="1200" dirty="0"/>
          </a:p>
          <a:p>
            <a:pPr algn="just"/>
            <a:r>
              <a:rPr lang="fr-FR" sz="1200" b="1" dirty="0"/>
              <a:t>CONFISCATION</a:t>
            </a:r>
            <a:endParaRPr lang="fr-FR" sz="1200" dirty="0"/>
          </a:p>
          <a:p>
            <a:pPr algn="just"/>
            <a:r>
              <a:rPr lang="fr-FR" sz="1200" dirty="0"/>
              <a:t>Au même moment, à Nashville, l'</a:t>
            </a:r>
            <a:r>
              <a:rPr lang="fr-FR" sz="1200" dirty="0">
                <a:hlinkClick r:id="rId17" tooltip="Toute l’actualité industrie"/>
              </a:rPr>
              <a:t>industrie</a:t>
            </a:r>
            <a:r>
              <a:rPr lang="fr-FR" sz="1200" dirty="0"/>
              <a:t> du disque organisait sa riposte en tentant d'</a:t>
            </a:r>
            <a:r>
              <a:rPr lang="fr-FR" sz="1200" dirty="0">
                <a:hlinkClick r:id="rId18" tooltip="Conjugaison du verbe effrayer"/>
              </a:rPr>
              <a:t>effrayer</a:t>
            </a:r>
            <a:r>
              <a:rPr lang="fr-FR" sz="1200" dirty="0"/>
              <a:t> les musiciens sur la possible confiscation de leur instrument si le message de </a:t>
            </a:r>
            <a:r>
              <a:rPr lang="fr-FR" sz="1200" dirty="0" err="1">
                <a:hlinkClick r:id="rId19"/>
              </a:rPr>
              <a:t>Razia</a:t>
            </a:r>
            <a:r>
              <a:rPr lang="fr-FR" sz="1200" dirty="0">
                <a:hlinkClick r:id="rId19"/>
              </a:rPr>
              <a:t> Saïd</a:t>
            </a:r>
            <a:r>
              <a:rPr lang="fr-FR" sz="1200" dirty="0"/>
              <a:t> était entendu. Mais c'est mensonger, rétorque la chanteuse : </a:t>
            </a:r>
            <a:r>
              <a:rPr lang="fr-FR" sz="1200" i="1" dirty="0"/>
              <a:t>"Les musiciens détenteurs de guitares Gibson ne seront jamais inquiétés, seul le fabricant sera visé par les autorités fédérales."</a:t>
            </a:r>
            <a:endParaRPr lang="fr-FR" sz="1200" dirty="0"/>
          </a:p>
          <a:p>
            <a:pPr algn="just"/>
            <a:r>
              <a:rPr lang="fr-FR" sz="1200" dirty="0"/>
              <a:t>Devant cette querelle mettant à mal l'un de leurs principaux concurrents, des représentants des guitares Taylor, fabriquées à </a:t>
            </a:r>
            <a:r>
              <a:rPr lang="fr-FR" sz="1200" dirty="0">
                <a:hlinkClick r:id="rId20"/>
              </a:rPr>
              <a:t>San Diego</a:t>
            </a:r>
            <a:r>
              <a:rPr lang="fr-FR" sz="1200" dirty="0"/>
              <a:t>, commentent sereinement : </a:t>
            </a:r>
            <a:r>
              <a:rPr lang="fr-FR" sz="1200" i="1" dirty="0"/>
              <a:t>"Il n'y a pas de bois illégal dans les guitares Taylor, notre direction a toujours été très soucieuse de l'environnement."</a:t>
            </a:r>
            <a:r>
              <a:rPr lang="fr-FR" sz="1200" dirty="0"/>
              <a:t> Ce que les défenseurs de la forêt ne remettent pas en cause. Un marchand de guitares constate toutefois que, depuis le début de cette campagne, ses clients posent davantage de questions sur l'origine exacte du bois de leur cher instrument à cordes.</a:t>
            </a:r>
          </a:p>
          <a:p>
            <a:r>
              <a:rPr lang="fr-FR" sz="1000" dirty="0"/>
              <a:t/>
            </a:r>
            <a:br>
              <a:rPr lang="fr-FR" sz="1000" dirty="0"/>
            </a:br>
            <a:r>
              <a:rPr lang="fr-FR" sz="1000" dirty="0" smtClean="0"/>
              <a:t>Source : </a:t>
            </a:r>
            <a:r>
              <a:rPr lang="fr-FR" sz="1000" dirty="0" smtClean="0">
                <a:hlinkClick r:id="rId21"/>
              </a:rPr>
              <a:t>http</a:t>
            </a:r>
            <a:r>
              <a:rPr lang="fr-FR" sz="1000" dirty="0">
                <a:hlinkClick r:id="rId21"/>
              </a:rPr>
              <a:t>://</a:t>
            </a:r>
            <a:r>
              <a:rPr lang="fr-FR" sz="1000" dirty="0" smtClean="0">
                <a:hlinkClick r:id="rId21"/>
              </a:rPr>
              <a:t>www.lemonde.fr/planete/article/2012/01/21/les-guitares-gibson-ont-trop-saigne-le-bois-malgache_1632729_3244.html</a:t>
            </a:r>
            <a:r>
              <a:rPr lang="fr-FR" sz="1000" dirty="0" smtClean="0"/>
              <a:t> </a:t>
            </a:r>
            <a:endParaRPr lang="fr-FR" sz="1000" dirty="0"/>
          </a:p>
        </p:txBody>
      </p:sp>
      <p:pic>
        <p:nvPicPr>
          <p:cNvPr id="23" name="Image 2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1338" y="1002024"/>
            <a:ext cx="2815705" cy="1608974"/>
          </a:xfrm>
          <a:prstGeom prst="rect">
            <a:avLst/>
          </a:prstGeom>
        </p:spPr>
      </p:pic>
      <p:pic>
        <p:nvPicPr>
          <p:cNvPr id="7" name="Image 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2005" y="2679403"/>
            <a:ext cx="2805038" cy="1407772"/>
          </a:xfrm>
          <a:prstGeom prst="rect">
            <a:avLst/>
          </a:prstGeom>
        </p:spPr>
      </p:pic>
      <p:sp>
        <p:nvSpPr>
          <p:cNvPr id="14" name="ZoneTexte 13"/>
          <p:cNvSpPr txBox="1"/>
          <p:nvPr/>
        </p:nvSpPr>
        <p:spPr>
          <a:xfrm>
            <a:off x="151338" y="4087175"/>
            <a:ext cx="2966784" cy="1200329"/>
          </a:xfrm>
          <a:prstGeom prst="rect">
            <a:avLst/>
          </a:prstGeom>
          <a:noFill/>
        </p:spPr>
        <p:txBody>
          <a:bodyPr wrap="square" rtlCol="0">
            <a:spAutoFit/>
          </a:bodyPr>
          <a:lstStyle/>
          <a:p>
            <a:pPr algn="just"/>
            <a:r>
              <a:rPr lang="fr-FR" sz="1200" dirty="0"/>
              <a:t>Les guitares Gibson utiliseraient du bois de rose abattu illégalement sur l'île de Madagascar. </a:t>
            </a:r>
            <a:r>
              <a:rPr lang="fr-FR" sz="1200" dirty="0" smtClean="0"/>
              <a:t>Flickr. Source : </a:t>
            </a:r>
            <a:r>
              <a:rPr lang="fr-FR" sz="1200" dirty="0" smtClean="0">
                <a:hlinkClick r:id="rId21"/>
              </a:rPr>
              <a:t>http</a:t>
            </a:r>
            <a:r>
              <a:rPr lang="fr-FR" sz="1200" dirty="0">
                <a:hlinkClick r:id="rId21"/>
              </a:rPr>
              <a:t>://</a:t>
            </a:r>
            <a:r>
              <a:rPr lang="fr-FR" sz="1200" dirty="0" smtClean="0">
                <a:hlinkClick r:id="rId21"/>
              </a:rPr>
              <a:t>www.lemonde.fr/planete/article/2012/01/21/les-guitares-gibson-ont-trop-saigne-le-bois-malgache_1632729_3244.html</a:t>
            </a:r>
            <a:endParaRPr lang="fr-FR" sz="1200" dirty="0" smtClean="0"/>
          </a:p>
        </p:txBody>
      </p:sp>
      <p:pic>
        <p:nvPicPr>
          <p:cNvPr id="24" name="Image 2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6410" y="5287504"/>
            <a:ext cx="2338824" cy="1520236"/>
          </a:xfrm>
          <a:prstGeom prst="rect">
            <a:avLst/>
          </a:prstGeom>
        </p:spPr>
      </p:pic>
    </p:spTree>
    <p:extLst>
      <p:ext uri="{BB962C8B-B14F-4D97-AF65-F5344CB8AC3E}">
        <p14:creationId xmlns:p14="http://schemas.microsoft.com/office/powerpoint/2010/main" val="37942703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51339" y="120156"/>
            <a:ext cx="524219" cy="290974"/>
          </a:xfrm>
        </p:spPr>
        <p:txBody>
          <a:bodyPr/>
          <a:lstStyle/>
          <a:p>
            <a:fld id="{814B13E8-1059-4FEE-952E-0153852B3488}" type="slidenum">
              <a:rPr lang="fr-FR" smtClean="0"/>
              <a:t>44</a:t>
            </a:fld>
            <a:endParaRPr lang="fr-FR" dirty="0"/>
          </a:p>
        </p:txBody>
      </p:sp>
      <p:sp>
        <p:nvSpPr>
          <p:cNvPr id="4" name="ZoneTexte 3"/>
          <p:cNvSpPr txBox="1"/>
          <p:nvPr/>
        </p:nvSpPr>
        <p:spPr>
          <a:xfrm>
            <a:off x="4179845" y="126550"/>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51339" y="564287"/>
            <a:ext cx="6191479" cy="369332"/>
          </a:xfrm>
          <a:prstGeom prst="rect">
            <a:avLst/>
          </a:prstGeom>
          <a:noFill/>
        </p:spPr>
        <p:txBody>
          <a:bodyPr wrap="square" rtlCol="0">
            <a:spAutoFit/>
          </a:bodyPr>
          <a:lstStyle/>
          <a:p>
            <a:r>
              <a:rPr lang="fr-FR" b="1" dirty="0" smtClean="0">
                <a:solidFill>
                  <a:srgbClr val="002060"/>
                </a:solidFill>
              </a:rPr>
              <a:t>10. Comment finissent les arbres « bois de rose » ? (suite)</a:t>
            </a:r>
            <a:endParaRPr lang="fr-FR" b="1" dirty="0">
              <a:solidFill>
                <a:srgbClr val="002060"/>
              </a:solidFill>
            </a:endParaRPr>
          </a:p>
        </p:txBody>
      </p:sp>
      <p:sp>
        <p:nvSpPr>
          <p:cNvPr id="11" name="Espace réservé du pied de page 1"/>
          <p:cNvSpPr txBox="1">
            <a:spLocks/>
          </p:cNvSpPr>
          <p:nvPr/>
        </p:nvSpPr>
        <p:spPr>
          <a:xfrm>
            <a:off x="1199897" y="163914"/>
            <a:ext cx="2714740" cy="243557"/>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Le trafic du bois de rose à Madagascar</a:t>
            </a:r>
            <a:endParaRPr lang="fr-FR" dirty="0"/>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35" y="4302951"/>
            <a:ext cx="2714625" cy="1685925"/>
          </a:xfrm>
          <a:prstGeom prst="rect">
            <a:avLst/>
          </a:prstGeom>
        </p:spPr>
      </p:pic>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054" y="962255"/>
            <a:ext cx="1885950" cy="242887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5944" y="311216"/>
            <a:ext cx="2495550" cy="1838325"/>
          </a:xfrm>
          <a:prstGeom prst="rect">
            <a:avLst/>
          </a:prstGeom>
        </p:spPr>
      </p:pic>
      <p:sp>
        <p:nvSpPr>
          <p:cNvPr id="7" name="ZoneTexte 6"/>
          <p:cNvSpPr txBox="1"/>
          <p:nvPr/>
        </p:nvSpPr>
        <p:spPr>
          <a:xfrm>
            <a:off x="9100736" y="2149541"/>
            <a:ext cx="3025966" cy="1015663"/>
          </a:xfrm>
          <a:prstGeom prst="rect">
            <a:avLst/>
          </a:prstGeom>
          <a:noFill/>
        </p:spPr>
        <p:txBody>
          <a:bodyPr wrap="square" rtlCol="0">
            <a:spAutoFit/>
          </a:bodyPr>
          <a:lstStyle/>
          <a:p>
            <a:pPr algn="ctr"/>
            <a:r>
              <a:rPr lang="fr-FR" sz="1200" dirty="0">
                <a:solidFill>
                  <a:srgbClr val="002060"/>
                </a:solidFill>
              </a:rPr>
              <a:t>Guitare de concert classique en palissandre (</a:t>
            </a:r>
            <a:r>
              <a:rPr lang="fr-FR" sz="1200" dirty="0" err="1">
                <a:solidFill>
                  <a:srgbClr val="002060"/>
                </a:solidFill>
              </a:rPr>
              <a:t>rosewood</a:t>
            </a:r>
            <a:r>
              <a:rPr lang="fr-FR" sz="1200" dirty="0">
                <a:solidFill>
                  <a:srgbClr val="002060"/>
                </a:solidFill>
              </a:rPr>
              <a:t>) de </a:t>
            </a:r>
            <a:r>
              <a:rPr lang="fr-FR" sz="1200" dirty="0" smtClean="0">
                <a:solidFill>
                  <a:srgbClr val="002060"/>
                </a:solidFill>
              </a:rPr>
              <a:t>Madagascar. Source : </a:t>
            </a:r>
            <a:r>
              <a:rPr lang="fr-FR" sz="1200" dirty="0">
                <a:solidFill>
                  <a:srgbClr val="002060"/>
                </a:solidFill>
                <a:hlinkClick r:id="rId5"/>
              </a:rPr>
              <a:t>http://</a:t>
            </a:r>
            <a:r>
              <a:rPr lang="fr-FR" sz="1200" dirty="0" smtClean="0">
                <a:solidFill>
                  <a:srgbClr val="002060"/>
                </a:solidFill>
                <a:hlinkClick r:id="rId5"/>
              </a:rPr>
              <a:t>french.alibaba.com/product-gs/esc-509-handmade-concert-classical-guitar-madagascar-rosewood-522298572.html</a:t>
            </a:r>
            <a:r>
              <a:rPr lang="fr-FR" sz="1200" dirty="0" smtClean="0">
                <a:solidFill>
                  <a:srgbClr val="002060"/>
                </a:solidFill>
              </a:rPr>
              <a:t> </a:t>
            </a:r>
            <a:endParaRPr lang="fr-FR" sz="1200" dirty="0">
              <a:solidFill>
                <a:srgbClr val="002060"/>
              </a:solidFill>
            </a:endParaRPr>
          </a:p>
        </p:txBody>
      </p:sp>
      <p:sp>
        <p:nvSpPr>
          <p:cNvPr id="8" name="ZoneTexte 7"/>
          <p:cNvSpPr txBox="1"/>
          <p:nvPr/>
        </p:nvSpPr>
        <p:spPr>
          <a:xfrm>
            <a:off x="0" y="3391130"/>
            <a:ext cx="3374675" cy="461665"/>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6"/>
              </a:rPr>
              <a:t>http://</a:t>
            </a:r>
            <a:r>
              <a:rPr lang="fr-FR" sz="1200" dirty="0" smtClean="0">
                <a:solidFill>
                  <a:srgbClr val="002060"/>
                </a:solidFill>
                <a:hlinkClick r:id="rId6"/>
              </a:rPr>
              <a:t>www.alliedlutherie.com/madagascarrw.htm</a:t>
            </a:r>
            <a:r>
              <a:rPr lang="fr-FR" sz="1200" dirty="0" smtClean="0">
                <a:solidFill>
                  <a:srgbClr val="002060"/>
                </a:solidFill>
              </a:rPr>
              <a:t> </a:t>
            </a:r>
            <a:endParaRPr lang="fr-FR" sz="1200" dirty="0">
              <a:solidFill>
                <a:srgbClr val="002060"/>
              </a:solidFill>
            </a:endParaRPr>
          </a:p>
        </p:txBody>
      </p:sp>
      <p:sp>
        <p:nvSpPr>
          <p:cNvPr id="9" name="ZoneTexte 8"/>
          <p:cNvSpPr txBox="1"/>
          <p:nvPr/>
        </p:nvSpPr>
        <p:spPr>
          <a:xfrm>
            <a:off x="183054" y="6148916"/>
            <a:ext cx="2389208" cy="646331"/>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7"/>
              </a:rPr>
              <a:t>http://</a:t>
            </a:r>
            <a:r>
              <a:rPr lang="fr-FR" sz="1200" dirty="0" smtClean="0">
                <a:solidFill>
                  <a:srgbClr val="002060"/>
                </a:solidFill>
                <a:hlinkClick r:id="rId7"/>
              </a:rPr>
              <a:t>www.sheppardguitars.com/02prices.htm</a:t>
            </a:r>
            <a:r>
              <a:rPr lang="fr-FR" sz="1200" dirty="0" smtClean="0">
                <a:solidFill>
                  <a:srgbClr val="002060"/>
                </a:solidFill>
              </a:rPr>
              <a:t> </a:t>
            </a:r>
            <a:endParaRPr lang="fr-FR" sz="1200" dirty="0">
              <a:solidFill>
                <a:srgbClr val="002060"/>
              </a:solidFill>
            </a:endParaRPr>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2041" y="1503593"/>
            <a:ext cx="1473200" cy="134620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4988" y="4175172"/>
            <a:ext cx="1000125" cy="1304925"/>
          </a:xfrm>
          <a:prstGeom prst="rect">
            <a:avLst/>
          </a:prstGeom>
        </p:spPr>
      </p:pic>
      <p:sp>
        <p:nvSpPr>
          <p:cNvPr id="19" name="ZoneTexte 18"/>
          <p:cNvSpPr txBox="1"/>
          <p:nvPr/>
        </p:nvSpPr>
        <p:spPr>
          <a:xfrm>
            <a:off x="3255409" y="5570386"/>
            <a:ext cx="2853368" cy="1015663"/>
          </a:xfrm>
          <a:prstGeom prst="rect">
            <a:avLst/>
          </a:prstGeom>
          <a:noFill/>
        </p:spPr>
        <p:txBody>
          <a:bodyPr wrap="square" rtlCol="0">
            <a:spAutoFit/>
          </a:bodyPr>
          <a:lstStyle/>
          <a:p>
            <a:pPr algn="ctr"/>
            <a:r>
              <a:rPr lang="fr-FR" sz="1200" dirty="0">
                <a:solidFill>
                  <a:srgbClr val="002060"/>
                </a:solidFill>
              </a:rPr>
              <a:t>Source </a:t>
            </a:r>
            <a:r>
              <a:rPr lang="fr-FR" sz="1200" dirty="0" smtClean="0">
                <a:solidFill>
                  <a:srgbClr val="002060"/>
                </a:solidFill>
              </a:rPr>
              <a:t>: Madagascar </a:t>
            </a:r>
            <a:r>
              <a:rPr lang="fr-FR" sz="1200" dirty="0" err="1" smtClean="0">
                <a:solidFill>
                  <a:srgbClr val="002060"/>
                </a:solidFill>
              </a:rPr>
              <a:t>rosewood</a:t>
            </a:r>
            <a:r>
              <a:rPr lang="fr-FR" sz="1200" dirty="0" smtClean="0">
                <a:solidFill>
                  <a:srgbClr val="002060"/>
                </a:solidFill>
              </a:rPr>
              <a:t>, </a:t>
            </a:r>
            <a:r>
              <a:rPr lang="fr-FR" sz="1200" dirty="0">
                <a:solidFill>
                  <a:srgbClr val="002060"/>
                </a:solidFill>
                <a:hlinkClick r:id="rId10"/>
              </a:rPr>
              <a:t>http://www.luthierguitar.com/product/587/LV10E45thMR%20Larrivee%20MADAGASCAR%20ROSEWOOD%20Custom%20Shop%20guitar</a:t>
            </a:r>
            <a:r>
              <a:rPr lang="fr-FR" sz="1200" dirty="0" smtClean="0">
                <a:solidFill>
                  <a:srgbClr val="002060"/>
                </a:solidFill>
                <a:hlinkClick r:id="rId10"/>
              </a:rPr>
              <a:t>/</a:t>
            </a:r>
            <a:r>
              <a:rPr lang="fr-FR" sz="1200" dirty="0" smtClean="0">
                <a:solidFill>
                  <a:srgbClr val="002060"/>
                </a:solidFill>
              </a:rPr>
              <a:t> </a:t>
            </a:r>
            <a:endParaRPr lang="fr-FR" sz="1200" dirty="0">
              <a:solidFill>
                <a:srgbClr val="002060"/>
              </a:solidFill>
            </a:endParaRPr>
          </a:p>
        </p:txBody>
      </p:sp>
      <p:sp>
        <p:nvSpPr>
          <p:cNvPr id="20" name="ZoneTexte 19"/>
          <p:cNvSpPr txBox="1"/>
          <p:nvPr/>
        </p:nvSpPr>
        <p:spPr>
          <a:xfrm>
            <a:off x="6089983" y="5960354"/>
            <a:ext cx="2707574" cy="646331"/>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11"/>
              </a:rPr>
              <a:t>http://</a:t>
            </a:r>
            <a:r>
              <a:rPr lang="fr-FR" sz="1200" dirty="0" smtClean="0">
                <a:solidFill>
                  <a:srgbClr val="002060"/>
                </a:solidFill>
                <a:hlinkClick r:id="rId11"/>
              </a:rPr>
              <a:t>www.monradguitars.com/instrumentpages/old/21backfull.htm</a:t>
            </a:r>
            <a:r>
              <a:rPr lang="fr-FR" sz="1200" dirty="0" smtClean="0">
                <a:solidFill>
                  <a:srgbClr val="002060"/>
                </a:solidFill>
              </a:rPr>
              <a:t> </a:t>
            </a:r>
            <a:endParaRPr lang="fr-FR" sz="1200" dirty="0">
              <a:solidFill>
                <a:srgbClr val="002060"/>
              </a:solidFill>
            </a:endParaRPr>
          </a:p>
        </p:txBody>
      </p:sp>
      <p:pic>
        <p:nvPicPr>
          <p:cNvPr id="21" name="Imag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34791" y="3509735"/>
            <a:ext cx="1933575" cy="2362200"/>
          </a:xfrm>
          <a:prstGeom prst="rect">
            <a:avLst/>
          </a:prstGeom>
        </p:spPr>
      </p:pic>
      <p:sp>
        <p:nvSpPr>
          <p:cNvPr id="22" name="ZoneTexte 21"/>
          <p:cNvSpPr txBox="1"/>
          <p:nvPr/>
        </p:nvSpPr>
        <p:spPr>
          <a:xfrm>
            <a:off x="9100736" y="5969037"/>
            <a:ext cx="2826415" cy="830997"/>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13"/>
              </a:rPr>
              <a:t>http://</a:t>
            </a:r>
            <a:r>
              <a:rPr lang="fr-FR" sz="1200" dirty="0" smtClean="0">
                <a:solidFill>
                  <a:srgbClr val="002060"/>
                </a:solidFill>
                <a:hlinkClick r:id="rId13"/>
              </a:rPr>
              <a:t>www.acousticguitarcommunity.com/photo/madagascar-rosewood?context=user</a:t>
            </a:r>
            <a:r>
              <a:rPr lang="fr-FR" sz="1200" dirty="0" smtClean="0">
                <a:solidFill>
                  <a:srgbClr val="002060"/>
                </a:solidFill>
              </a:rPr>
              <a:t> </a:t>
            </a:r>
            <a:endParaRPr lang="fr-FR" sz="1200" dirty="0">
              <a:solidFill>
                <a:srgbClr val="002060"/>
              </a:solidFill>
            </a:endParaRPr>
          </a:p>
        </p:txBody>
      </p:sp>
      <p:pic>
        <p:nvPicPr>
          <p:cNvPr id="23" name="Imag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88044" y="3331454"/>
            <a:ext cx="1743075" cy="2628900"/>
          </a:xfrm>
          <a:prstGeom prst="rect">
            <a:avLst/>
          </a:prstGeom>
        </p:spPr>
      </p:pic>
      <p:sp>
        <p:nvSpPr>
          <p:cNvPr id="24" name="ZoneTexte 23"/>
          <p:cNvSpPr txBox="1"/>
          <p:nvPr/>
        </p:nvSpPr>
        <p:spPr>
          <a:xfrm>
            <a:off x="4179845" y="2815164"/>
            <a:ext cx="4088521" cy="461665"/>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15"/>
              </a:rPr>
              <a:t>http://www.luthierguitar.com/product-catalog/264/Flamenco%20Signature%20Series</a:t>
            </a:r>
            <a:r>
              <a:rPr lang="fr-FR" sz="1200" dirty="0" smtClean="0">
                <a:solidFill>
                  <a:srgbClr val="002060"/>
                </a:solidFill>
                <a:hlinkClick r:id="rId15"/>
              </a:rPr>
              <a:t>/</a:t>
            </a:r>
            <a:r>
              <a:rPr lang="fr-FR" sz="1200" dirty="0" smtClean="0">
                <a:solidFill>
                  <a:srgbClr val="002060"/>
                </a:solidFill>
              </a:rPr>
              <a:t> </a:t>
            </a:r>
            <a:endParaRPr lang="fr-FR" sz="1200" dirty="0">
              <a:solidFill>
                <a:srgbClr val="002060"/>
              </a:solidFill>
            </a:endParaRPr>
          </a:p>
        </p:txBody>
      </p:sp>
      <p:pic>
        <p:nvPicPr>
          <p:cNvPr id="25" name="Imag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01885" y="1074939"/>
            <a:ext cx="2667000" cy="1714500"/>
          </a:xfrm>
          <a:prstGeom prst="rect">
            <a:avLst/>
          </a:prstGeom>
        </p:spPr>
      </p:pic>
    </p:spTree>
    <p:extLst>
      <p:ext uri="{BB962C8B-B14F-4D97-AF65-F5344CB8AC3E}">
        <p14:creationId xmlns:p14="http://schemas.microsoft.com/office/powerpoint/2010/main" val="1944647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957590" y="6477918"/>
            <a:ext cx="2689034" cy="243557"/>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209321" y="212044"/>
            <a:ext cx="436085" cy="217717"/>
          </a:xfrm>
        </p:spPr>
        <p:txBody>
          <a:bodyPr/>
          <a:lstStyle/>
          <a:p>
            <a:fld id="{814B13E8-1059-4FEE-952E-0153852B3488}" type="slidenum">
              <a:rPr lang="fr-FR" smtClean="0"/>
              <a:t>45</a:t>
            </a:fld>
            <a:endParaRPr lang="fr-FR"/>
          </a:p>
        </p:txBody>
      </p:sp>
      <p:sp>
        <p:nvSpPr>
          <p:cNvPr id="4" name="Rectangle 3"/>
          <p:cNvSpPr/>
          <p:nvPr/>
        </p:nvSpPr>
        <p:spPr>
          <a:xfrm>
            <a:off x="182698" y="1216639"/>
            <a:ext cx="11854150" cy="2862322"/>
          </a:xfrm>
          <a:prstGeom prst="rect">
            <a:avLst/>
          </a:prstGeom>
        </p:spPr>
        <p:txBody>
          <a:bodyPr wrap="square">
            <a:spAutoFit/>
          </a:bodyPr>
          <a:lstStyle/>
          <a:p>
            <a:r>
              <a:rPr lang="fr-FR" b="1" dirty="0" smtClean="0">
                <a:solidFill>
                  <a:schemeClr val="accent5">
                    <a:lumMod val="50000"/>
                  </a:schemeClr>
                </a:solidFill>
              </a:rPr>
              <a:t>11.1. Reproduire les Dalbergia malgaches en danger</a:t>
            </a:r>
          </a:p>
          <a:p>
            <a:endParaRPr lang="fr-FR" b="1" dirty="0">
              <a:solidFill>
                <a:schemeClr val="accent5">
                  <a:lumMod val="50000"/>
                </a:schemeClr>
              </a:solidFill>
            </a:endParaRPr>
          </a:p>
          <a:p>
            <a:r>
              <a:rPr lang="fr-FR" b="1" dirty="0" smtClean="0">
                <a:solidFill>
                  <a:schemeClr val="accent5">
                    <a:lumMod val="50000"/>
                  </a:schemeClr>
                </a:solidFill>
              </a:rPr>
              <a:t>Germination des graines </a:t>
            </a:r>
            <a:r>
              <a:rPr lang="fr-FR" dirty="0" smtClean="0">
                <a:solidFill>
                  <a:schemeClr val="accent5">
                    <a:lumMod val="50000"/>
                  </a:schemeClr>
                </a:solidFill>
              </a:rPr>
              <a:t>:</a:t>
            </a:r>
          </a:p>
          <a:p>
            <a:pPr algn="just"/>
            <a:endParaRPr lang="fr-FR" dirty="0" smtClean="0">
              <a:solidFill>
                <a:schemeClr val="accent5">
                  <a:lumMod val="50000"/>
                </a:schemeClr>
              </a:solidFill>
            </a:endParaRPr>
          </a:p>
          <a:p>
            <a:pPr algn="just"/>
            <a:r>
              <a:rPr lang="fr-FR" dirty="0" smtClean="0">
                <a:solidFill>
                  <a:schemeClr val="accent5">
                    <a:lumMod val="50000"/>
                  </a:schemeClr>
                </a:solidFill>
              </a:rPr>
              <a:t>Comme </a:t>
            </a:r>
            <a:r>
              <a:rPr lang="fr-FR" dirty="0">
                <a:solidFill>
                  <a:schemeClr val="accent5">
                    <a:lumMod val="50000"/>
                  </a:schemeClr>
                </a:solidFill>
              </a:rPr>
              <a:t>beaucoup d'espèces de la famille des Fabacées, une fois qu'ils ont été séchés pour </a:t>
            </a:r>
            <a:r>
              <a:rPr lang="fr-FR" dirty="0" smtClean="0">
                <a:solidFill>
                  <a:schemeClr val="accent5">
                    <a:lumMod val="50000"/>
                  </a:schemeClr>
                </a:solidFill>
              </a:rPr>
              <a:t>leur stockage, les </a:t>
            </a:r>
            <a:r>
              <a:rPr lang="fr-FR" dirty="0">
                <a:solidFill>
                  <a:schemeClr val="accent5">
                    <a:lumMod val="50000"/>
                  </a:schemeClr>
                </a:solidFill>
              </a:rPr>
              <a:t>graines de cette espèce peuvent bénéficier de la scarification avant le semis afin d'accélérer </a:t>
            </a:r>
            <a:r>
              <a:rPr lang="fr-FR" dirty="0" smtClean="0">
                <a:solidFill>
                  <a:schemeClr val="accent5">
                    <a:lumMod val="50000"/>
                  </a:schemeClr>
                </a:solidFill>
              </a:rPr>
              <a:t>leur </a:t>
            </a:r>
            <a:r>
              <a:rPr lang="fr-FR" dirty="0">
                <a:solidFill>
                  <a:schemeClr val="accent5">
                    <a:lumMod val="50000"/>
                  </a:schemeClr>
                </a:solidFill>
              </a:rPr>
              <a:t>germination. </a:t>
            </a:r>
            <a:r>
              <a:rPr lang="fr-FR" dirty="0" smtClean="0">
                <a:solidFill>
                  <a:schemeClr val="accent5">
                    <a:lumMod val="50000"/>
                  </a:schemeClr>
                </a:solidFill>
              </a:rPr>
              <a:t>Cela </a:t>
            </a:r>
            <a:r>
              <a:rPr lang="fr-FR" dirty="0">
                <a:solidFill>
                  <a:schemeClr val="accent5">
                    <a:lumMod val="50000"/>
                  </a:schemeClr>
                </a:solidFill>
              </a:rPr>
              <a:t>peut être fait en versant une petite quantité d'eau bouillante sur </a:t>
            </a:r>
            <a:r>
              <a:rPr lang="fr-FR" dirty="0" smtClean="0">
                <a:solidFill>
                  <a:schemeClr val="accent5">
                    <a:lumMod val="50000"/>
                  </a:schemeClr>
                </a:solidFill>
              </a:rPr>
              <a:t>les </a:t>
            </a:r>
            <a:r>
              <a:rPr lang="fr-FR" dirty="0">
                <a:solidFill>
                  <a:schemeClr val="accent5">
                    <a:lumMod val="50000"/>
                  </a:schemeClr>
                </a:solidFill>
              </a:rPr>
              <a:t>graines (en faisant attention de ne pas les cuire</a:t>
            </a:r>
            <a:r>
              <a:rPr lang="fr-FR" dirty="0" smtClean="0">
                <a:solidFill>
                  <a:schemeClr val="accent5">
                    <a:lumMod val="50000"/>
                  </a:schemeClr>
                </a:solidFill>
              </a:rPr>
              <a:t>!). Puis on </a:t>
            </a:r>
            <a:r>
              <a:rPr lang="fr-FR" dirty="0">
                <a:solidFill>
                  <a:schemeClr val="accent5">
                    <a:lumMod val="50000"/>
                  </a:schemeClr>
                </a:solidFill>
              </a:rPr>
              <a:t>les </a:t>
            </a:r>
            <a:r>
              <a:rPr lang="fr-FR" dirty="0" smtClean="0">
                <a:solidFill>
                  <a:schemeClr val="accent5">
                    <a:lumMod val="50000"/>
                  </a:schemeClr>
                </a:solidFill>
              </a:rPr>
              <a:t>trempe </a:t>
            </a:r>
            <a:r>
              <a:rPr lang="fr-FR" dirty="0">
                <a:solidFill>
                  <a:schemeClr val="accent5">
                    <a:lumMod val="50000"/>
                  </a:schemeClr>
                </a:solidFill>
              </a:rPr>
              <a:t>pendant 12 à 24 heures dans l'eau chaude. A </a:t>
            </a:r>
            <a:r>
              <a:rPr lang="fr-FR" dirty="0" smtClean="0">
                <a:solidFill>
                  <a:schemeClr val="accent5">
                    <a:lumMod val="50000"/>
                  </a:schemeClr>
                </a:solidFill>
              </a:rPr>
              <a:t>ce moment, </a:t>
            </a:r>
            <a:r>
              <a:rPr lang="fr-FR" dirty="0">
                <a:solidFill>
                  <a:schemeClr val="accent5">
                    <a:lumMod val="50000"/>
                  </a:schemeClr>
                </a:solidFill>
              </a:rPr>
              <a:t>ils </a:t>
            </a:r>
            <a:r>
              <a:rPr lang="fr-FR" dirty="0" smtClean="0">
                <a:solidFill>
                  <a:schemeClr val="accent5">
                    <a:lumMod val="50000"/>
                  </a:schemeClr>
                </a:solidFill>
              </a:rPr>
              <a:t>auront </a:t>
            </a:r>
            <a:r>
              <a:rPr lang="fr-FR" dirty="0">
                <a:solidFill>
                  <a:schemeClr val="accent5">
                    <a:lumMod val="50000"/>
                  </a:schemeClr>
                </a:solidFill>
              </a:rPr>
              <a:t>bu l'humidité et </a:t>
            </a:r>
            <a:r>
              <a:rPr lang="fr-FR" dirty="0" smtClean="0">
                <a:solidFill>
                  <a:schemeClr val="accent5">
                    <a:lumMod val="50000"/>
                  </a:schemeClr>
                </a:solidFill>
              </a:rPr>
              <a:t>gonflé. Si ce n’était pas le cas, faire soigneusement une </a:t>
            </a:r>
            <a:r>
              <a:rPr lang="fr-FR" dirty="0">
                <a:solidFill>
                  <a:schemeClr val="accent5">
                    <a:lumMod val="50000"/>
                  </a:schemeClr>
                </a:solidFill>
              </a:rPr>
              <a:t>entaille dans le tégument (en faisant attention à ne pas endommager l'embryon) et laisser tremper pendant 12 heures supplémentaires avant le semis. </a:t>
            </a:r>
            <a:r>
              <a:rPr lang="fr-FR" sz="1200" dirty="0">
                <a:solidFill>
                  <a:schemeClr val="accent5">
                    <a:lumMod val="50000"/>
                  </a:schemeClr>
                </a:solidFill>
              </a:rPr>
              <a:t>Source : </a:t>
            </a:r>
            <a:r>
              <a:rPr lang="fr-FR" sz="1200" dirty="0">
                <a:solidFill>
                  <a:schemeClr val="accent5">
                    <a:lumMod val="50000"/>
                  </a:schemeClr>
                </a:solidFill>
                <a:hlinkClick r:id="rId2"/>
              </a:rPr>
              <a:t>http://</a:t>
            </a:r>
            <a:r>
              <a:rPr lang="fr-FR" sz="1200" dirty="0" smtClean="0">
                <a:solidFill>
                  <a:schemeClr val="accent5">
                    <a:lumMod val="50000"/>
                  </a:schemeClr>
                </a:solidFill>
                <a:hlinkClick r:id="rId2"/>
              </a:rPr>
              <a:t>tropical.theferns.info/viewtropical.php?id=Dalbergia+davidii</a:t>
            </a:r>
            <a:r>
              <a:rPr lang="fr-FR" sz="1200" dirty="0" smtClean="0">
                <a:solidFill>
                  <a:schemeClr val="accent5">
                    <a:lumMod val="50000"/>
                  </a:schemeClr>
                </a:solidFill>
              </a:rPr>
              <a:t> </a:t>
            </a: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a:t>
            </a:r>
            <a:endParaRPr lang="fr-FR" b="1" dirty="0">
              <a:solidFill>
                <a:srgbClr val="00206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102" y="4287734"/>
            <a:ext cx="2466975" cy="1847850"/>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1700" y="4249634"/>
            <a:ext cx="2428875" cy="1885950"/>
          </a:xfrm>
          <a:prstGeom prst="rect">
            <a:avLst/>
          </a:prstGeom>
        </p:spPr>
      </p:pic>
    </p:spTree>
    <p:extLst>
      <p:ext uri="{BB962C8B-B14F-4D97-AF65-F5344CB8AC3E}">
        <p14:creationId xmlns:p14="http://schemas.microsoft.com/office/powerpoint/2010/main" val="3744540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885274" y="6517664"/>
            <a:ext cx="2689034"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9321" y="212044"/>
            <a:ext cx="436085" cy="217717"/>
          </a:xfrm>
        </p:spPr>
        <p:txBody>
          <a:bodyPr/>
          <a:lstStyle/>
          <a:p>
            <a:fld id="{814B13E8-1059-4FEE-952E-0153852B3488}" type="slidenum">
              <a:rPr lang="fr-FR" smtClean="0"/>
              <a:t>46</a:t>
            </a:fld>
            <a:endParaRPr lang="fr-FR"/>
          </a:p>
        </p:txBody>
      </p:sp>
      <p:sp>
        <p:nvSpPr>
          <p:cNvPr id="4" name="Rectangle 3"/>
          <p:cNvSpPr/>
          <p:nvPr/>
        </p:nvSpPr>
        <p:spPr>
          <a:xfrm>
            <a:off x="182698" y="1216639"/>
            <a:ext cx="11825688" cy="3416320"/>
          </a:xfrm>
          <a:prstGeom prst="rect">
            <a:avLst/>
          </a:prstGeom>
        </p:spPr>
        <p:txBody>
          <a:bodyPr wrap="square">
            <a:spAutoFit/>
          </a:bodyPr>
          <a:lstStyle/>
          <a:p>
            <a:r>
              <a:rPr lang="fr-FR" b="1" dirty="0" smtClean="0">
                <a:solidFill>
                  <a:schemeClr val="accent5">
                    <a:lumMod val="50000"/>
                  </a:schemeClr>
                </a:solidFill>
              </a:rPr>
              <a:t>11.1. Reproduire les Dalbergia malgaches en danger (suite)</a:t>
            </a:r>
          </a:p>
          <a:p>
            <a:endParaRPr lang="fr-FR" dirty="0" smtClean="0">
              <a:solidFill>
                <a:schemeClr val="accent5">
                  <a:lumMod val="50000"/>
                </a:schemeClr>
              </a:solidFill>
            </a:endParaRPr>
          </a:p>
          <a:p>
            <a:r>
              <a:rPr lang="fr-FR" b="1" dirty="0" smtClean="0">
                <a:solidFill>
                  <a:schemeClr val="accent5">
                    <a:lumMod val="50000"/>
                  </a:schemeClr>
                </a:solidFill>
              </a:rPr>
              <a:t>Autres méthodes de reproduction </a:t>
            </a:r>
            <a:r>
              <a:rPr lang="fr-FR" dirty="0" smtClean="0">
                <a:solidFill>
                  <a:schemeClr val="accent5">
                    <a:lumMod val="50000"/>
                  </a:schemeClr>
                </a:solidFill>
              </a:rPr>
              <a:t>:</a:t>
            </a:r>
          </a:p>
          <a:p>
            <a:endParaRPr lang="fr-FR" dirty="0">
              <a:solidFill>
                <a:schemeClr val="accent5">
                  <a:lumMod val="50000"/>
                </a:schemeClr>
              </a:solidFill>
            </a:endParaRPr>
          </a:p>
          <a:p>
            <a:pPr marL="285750" indent="-285750">
              <a:buFont typeface="Arial" panose="020B0604020202020204" pitchFamily="34" charset="0"/>
              <a:buChar char="•"/>
            </a:pPr>
            <a:r>
              <a:rPr lang="fr-FR" b="1" dirty="0" smtClean="0">
                <a:solidFill>
                  <a:srgbClr val="008000"/>
                </a:solidFill>
              </a:rPr>
              <a:t>Les </a:t>
            </a:r>
            <a:r>
              <a:rPr lang="fr-FR" b="1" i="1" dirty="0">
                <a:solidFill>
                  <a:srgbClr val="008000"/>
                </a:solidFill>
              </a:rPr>
              <a:t>Dalbergia</a:t>
            </a:r>
            <a:r>
              <a:rPr lang="fr-FR" b="1" dirty="0">
                <a:solidFill>
                  <a:srgbClr val="008000"/>
                </a:solidFill>
              </a:rPr>
              <a:t> </a:t>
            </a:r>
            <a:r>
              <a:rPr lang="fr-FR" b="1" dirty="0" smtClean="0">
                <a:solidFill>
                  <a:srgbClr val="008000"/>
                </a:solidFill>
              </a:rPr>
              <a:t>malgaches se bouturent facilement </a:t>
            </a:r>
            <a:r>
              <a:rPr lang="fr-FR" dirty="0" smtClean="0">
                <a:solidFill>
                  <a:schemeClr val="accent5">
                    <a:lumMod val="50000"/>
                  </a:schemeClr>
                </a:solidFill>
              </a:rPr>
              <a:t>(source : ONG ADEFA) (°) (+).</a:t>
            </a:r>
          </a:p>
          <a:p>
            <a:pPr marL="285750" indent="-285750">
              <a:buFont typeface="Arial" panose="020B0604020202020204" pitchFamily="34" charset="0"/>
              <a:buChar char="•"/>
            </a:pPr>
            <a:r>
              <a:rPr lang="fr-FR" b="1" dirty="0" smtClean="0">
                <a:solidFill>
                  <a:srgbClr val="008000"/>
                </a:solidFill>
              </a:rPr>
              <a:t>Les marcottages aériens des </a:t>
            </a:r>
            <a:r>
              <a:rPr lang="fr-FR" b="1" i="1" dirty="0">
                <a:solidFill>
                  <a:srgbClr val="008000"/>
                </a:solidFill>
              </a:rPr>
              <a:t>Dalbergia</a:t>
            </a:r>
            <a:r>
              <a:rPr lang="fr-FR" b="1" dirty="0">
                <a:solidFill>
                  <a:srgbClr val="008000"/>
                </a:solidFill>
              </a:rPr>
              <a:t> malgaches </a:t>
            </a:r>
            <a:r>
              <a:rPr lang="fr-FR" b="1" dirty="0" smtClean="0">
                <a:solidFill>
                  <a:srgbClr val="008000"/>
                </a:solidFill>
              </a:rPr>
              <a:t>sont aussi facile à réaliser </a:t>
            </a:r>
            <a:r>
              <a:rPr lang="fr-FR" dirty="0" smtClean="0">
                <a:solidFill>
                  <a:schemeClr val="accent5">
                    <a:lumMod val="50000"/>
                  </a:schemeClr>
                </a:solidFill>
              </a:rPr>
              <a:t>(source : Missouri </a:t>
            </a:r>
            <a:r>
              <a:rPr lang="fr-FR" dirty="0" err="1" smtClean="0">
                <a:solidFill>
                  <a:schemeClr val="accent5">
                    <a:lumMod val="50000"/>
                  </a:schemeClr>
                </a:solidFill>
              </a:rPr>
              <a:t>Botanical</a:t>
            </a:r>
            <a:r>
              <a:rPr lang="fr-FR" dirty="0" smtClean="0">
                <a:solidFill>
                  <a:schemeClr val="accent5">
                    <a:lumMod val="50000"/>
                  </a:schemeClr>
                </a:solidFill>
              </a:rPr>
              <a:t> Garden).</a:t>
            </a:r>
          </a:p>
          <a:p>
            <a:endParaRPr lang="fr-FR" sz="1200" dirty="0" smtClean="0">
              <a:solidFill>
                <a:schemeClr val="accent5">
                  <a:lumMod val="50000"/>
                </a:schemeClr>
              </a:solidFill>
            </a:endParaRPr>
          </a:p>
          <a:p>
            <a:endParaRPr lang="fr-FR" sz="1200" dirty="0">
              <a:solidFill>
                <a:srgbClr val="002060"/>
              </a:solidFill>
            </a:endParaRPr>
          </a:p>
          <a:p>
            <a:r>
              <a:rPr lang="fr-FR" sz="1200" dirty="0">
                <a:solidFill>
                  <a:srgbClr val="002060"/>
                </a:solidFill>
              </a:rPr>
              <a:t>(°) L’OG ADEFA affirme dit qu’elle a réussi à bouturer les bois de rose, en prélevant, sur eux, un bout terminal feuillé, juste coupé sous un œil ou une sorte d’anneau ( ?).</a:t>
            </a:r>
          </a:p>
          <a:p>
            <a:r>
              <a:rPr lang="fr-FR" sz="1200" dirty="0">
                <a:solidFill>
                  <a:schemeClr val="accent5">
                    <a:lumMod val="50000"/>
                  </a:schemeClr>
                </a:solidFill>
              </a:rPr>
              <a:t>Source : </a:t>
            </a:r>
            <a:r>
              <a:rPr lang="fr-FR" sz="1200" dirty="0">
                <a:solidFill>
                  <a:schemeClr val="accent5">
                    <a:lumMod val="50000"/>
                  </a:schemeClr>
                </a:solidFill>
                <a:hlinkClick r:id="rId2"/>
              </a:rPr>
              <a:t>http://tropical.theferns.info/viewtropical.php?id=Dalbergia+davidii</a:t>
            </a:r>
            <a:r>
              <a:rPr lang="fr-FR" sz="1200" dirty="0">
                <a:solidFill>
                  <a:schemeClr val="accent5">
                    <a:lumMod val="50000"/>
                  </a:schemeClr>
                </a:solidFill>
              </a:rPr>
              <a:t> </a:t>
            </a:r>
          </a:p>
          <a:p>
            <a:pPr algn="just"/>
            <a:endParaRPr lang="fr-FR" sz="1200" dirty="0">
              <a:solidFill>
                <a:srgbClr val="002060"/>
              </a:solidFill>
            </a:endParaRPr>
          </a:p>
          <a:p>
            <a:pPr algn="just"/>
            <a:r>
              <a:rPr lang="fr-FR" sz="1200" dirty="0">
                <a:solidFill>
                  <a:srgbClr val="002060"/>
                </a:solidFill>
              </a:rPr>
              <a:t>(+) Mlle Annick RAZAFINTSALAMA, Chercheuse au </a:t>
            </a:r>
            <a:r>
              <a:rPr lang="fr-FR" sz="1200" b="1" dirty="0">
                <a:solidFill>
                  <a:srgbClr val="002060"/>
                </a:solidFill>
              </a:rPr>
              <a:t>SNGF</a:t>
            </a:r>
            <a:r>
              <a:rPr lang="fr-FR" sz="1200" dirty="0">
                <a:solidFill>
                  <a:srgbClr val="002060"/>
                </a:solidFill>
              </a:rPr>
              <a:t>, a entrepris des recherches sur le genre Dalbergia. Il s'agit d'une étude intégrée pour la mise en place d'une stratégie de gestion durable de ces ressources, incluant, entre autre, une étude écologique et démographique des espèces du genre Dalbergia, un </a:t>
            </a:r>
            <a:r>
              <a:rPr lang="fr-FR" sz="1200" i="1" dirty="0">
                <a:solidFill>
                  <a:srgbClr val="002060"/>
                </a:solidFill>
              </a:rPr>
              <a:t>essai de multiplication en vue de la conservation in situ des espèces</a:t>
            </a:r>
            <a:r>
              <a:rPr lang="fr-FR" sz="1200" dirty="0">
                <a:solidFill>
                  <a:srgbClr val="002060"/>
                </a:solidFill>
              </a:rPr>
              <a:t> (c'est dans ce cadre qu’elle fait des essais de bouturage), et une partie analyse génétique des espèces (Source : mail reçu de Mlle Annick RAZAFINTSALAMA du jeu. 25/04/2013 07:40</a:t>
            </a:r>
            <a:r>
              <a:rPr lang="fr-FR" sz="1200" dirty="0" smtClean="0">
                <a:solidFill>
                  <a:srgbClr val="002060"/>
                </a:solidFill>
              </a:rPr>
              <a:t>).</a:t>
            </a:r>
            <a:endParaRPr lang="fr-FR" sz="1200" dirty="0">
              <a:solidFill>
                <a:srgbClr val="002060"/>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7" name="Rectangle 6"/>
          <p:cNvSpPr/>
          <p:nvPr/>
        </p:nvSpPr>
        <p:spPr>
          <a:xfrm>
            <a:off x="5688419" y="6240665"/>
            <a:ext cx="860685" cy="276999"/>
          </a:xfrm>
          <a:prstGeom prst="rect">
            <a:avLst/>
          </a:prstGeom>
        </p:spPr>
        <p:txBody>
          <a:bodyPr wrap="none">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bouture</a:t>
            </a:r>
            <a:endParaRPr lang="fr-FR" sz="1200" dirty="0">
              <a:solidFill>
                <a:srgbClr val="002060"/>
              </a:solidFill>
            </a:endParaRPr>
          </a:p>
        </p:txBody>
      </p:sp>
      <p:pic>
        <p:nvPicPr>
          <p:cNvPr id="3074" name="Picture 2" descr="D:\Users\blisan\Pictures\perso\bois de rose Madagascar\bou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274" y="4460943"/>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309325" y="6402552"/>
            <a:ext cx="1640963" cy="276999"/>
          </a:xfrm>
          <a:prstGeom prst="rect">
            <a:avLst/>
          </a:prstGeom>
        </p:spPr>
        <p:txBody>
          <a:bodyPr wrap="none">
            <a:spAutoFit/>
          </a:bodyPr>
          <a:lstStyle/>
          <a:p>
            <a:pPr algn="ctr"/>
            <a:r>
              <a:rPr lang="fr-FR" sz="1200" dirty="0">
                <a:solidFill>
                  <a:srgbClr val="002060"/>
                </a:solidFill>
              </a:rPr>
              <a:t>marcottage </a:t>
            </a:r>
            <a:r>
              <a:rPr lang="fr-FR" sz="1200" dirty="0" smtClean="0">
                <a:solidFill>
                  <a:srgbClr val="002060"/>
                </a:solidFill>
              </a:rPr>
              <a:t>aérien </a:t>
            </a:r>
            <a:r>
              <a:rPr lang="fr-FR" sz="1200" dirty="0" smtClean="0">
                <a:solidFill>
                  <a:srgbClr val="002060"/>
                </a:solidFill>
                <a:latin typeface="Calibri" panose="020F0502020204030204" pitchFamily="34" charset="0"/>
              </a:rPr>
              <a:t>↗→</a:t>
            </a:r>
            <a:endParaRPr lang="fr-FR" sz="1200" dirty="0">
              <a:solidFill>
                <a:srgbClr val="002060"/>
              </a:solidFill>
            </a:endParaRPr>
          </a:p>
        </p:txBody>
      </p:sp>
      <p:pic>
        <p:nvPicPr>
          <p:cNvPr id="3075" name="Picture 3" descr="D:\Users\blisan\Pictures\perso\bois de rose Madagascar\marcottage aérie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7673" y="4552339"/>
            <a:ext cx="16192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Users\blisan\Pictures\perso\bois de rose Madagascar\marcottage aérie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748" y="4540694"/>
            <a:ext cx="2447925" cy="18669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721790" y="1693000"/>
            <a:ext cx="3929204" cy="461665"/>
          </a:xfrm>
          <a:prstGeom prst="rect">
            <a:avLst/>
          </a:prstGeom>
          <a:noFill/>
        </p:spPr>
        <p:txBody>
          <a:bodyPr wrap="square" rtlCol="0">
            <a:spAutoFit/>
          </a:bodyPr>
          <a:lstStyle/>
          <a:p>
            <a:pPr algn="r"/>
            <a:r>
              <a:rPr lang="fr-FR" sz="1200" dirty="0" smtClean="0">
                <a:solidFill>
                  <a:srgbClr val="002060"/>
                </a:solidFill>
              </a:rPr>
              <a:t>Bouture molle</a:t>
            </a:r>
          </a:p>
          <a:p>
            <a:pPr algn="r"/>
            <a:r>
              <a:rPr lang="fr-FR" sz="1200" dirty="0" smtClean="0">
                <a:solidFill>
                  <a:srgbClr val="002060"/>
                </a:solidFill>
              </a:rPr>
              <a:t>Source </a:t>
            </a:r>
            <a:r>
              <a:rPr lang="fr-FR" sz="1200" dirty="0">
                <a:solidFill>
                  <a:srgbClr val="002060"/>
                </a:solidFill>
              </a:rPr>
              <a:t>: </a:t>
            </a:r>
            <a:r>
              <a:rPr lang="fr-FR" sz="1200" dirty="0">
                <a:solidFill>
                  <a:srgbClr val="002060"/>
                </a:solidFill>
                <a:hlinkClick r:id="rId6"/>
              </a:rPr>
              <a:t>http://</a:t>
            </a:r>
            <a:r>
              <a:rPr lang="fr-FR" sz="1200" dirty="0" smtClean="0">
                <a:solidFill>
                  <a:srgbClr val="002060"/>
                </a:solidFill>
                <a:hlinkClick r:id="rId6"/>
              </a:rPr>
              <a:t>www.jardinoise.com/pages/page39.asp</a:t>
            </a:r>
            <a:r>
              <a:rPr lang="fr-FR" sz="1200" dirty="0" smtClean="0">
                <a:solidFill>
                  <a:srgbClr val="002060"/>
                </a:solidFill>
              </a:rPr>
              <a:t> → </a:t>
            </a:r>
            <a:endParaRPr lang="fr-FR" sz="1200" dirty="0">
              <a:solidFill>
                <a:srgbClr val="002060"/>
              </a:solidFill>
            </a:endParaRPr>
          </a:p>
        </p:txBody>
      </p:sp>
      <p:pic>
        <p:nvPicPr>
          <p:cNvPr id="3077" name="Picture 5" descr="D:\Users\blisan\Pictures\perso\bois de rose Madagascar\bouture_mol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10750" y="0"/>
            <a:ext cx="238125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6897" y="4478540"/>
            <a:ext cx="2590800" cy="1762125"/>
          </a:xfrm>
          <a:prstGeom prst="rect">
            <a:avLst/>
          </a:prstGeom>
        </p:spPr>
      </p:pic>
      <p:sp>
        <p:nvSpPr>
          <p:cNvPr id="11" name="ZoneTexte 10"/>
          <p:cNvSpPr txBox="1"/>
          <p:nvPr/>
        </p:nvSpPr>
        <p:spPr>
          <a:xfrm>
            <a:off x="41235" y="6240665"/>
            <a:ext cx="4844039" cy="553998"/>
          </a:xfrm>
          <a:prstGeom prst="rect">
            <a:avLst/>
          </a:prstGeom>
          <a:noFill/>
        </p:spPr>
        <p:txBody>
          <a:bodyPr wrap="square" rtlCol="0">
            <a:spAutoFit/>
          </a:bodyPr>
          <a:lstStyle/>
          <a:p>
            <a:pPr algn="ctr"/>
            <a:r>
              <a:rPr lang="fr-FR" sz="1000" dirty="0" smtClean="0">
                <a:solidFill>
                  <a:srgbClr val="002060"/>
                </a:solidFill>
                <a:latin typeface="Calibri" panose="020F0502020204030204" pitchFamily="34" charset="0"/>
              </a:rPr>
              <a:t>↗ </a:t>
            </a:r>
            <a:r>
              <a:rPr lang="fr-FR" sz="1000" dirty="0" smtClean="0">
                <a:solidFill>
                  <a:srgbClr val="002060"/>
                </a:solidFill>
              </a:rPr>
              <a:t>Pépinière </a:t>
            </a:r>
            <a:r>
              <a:rPr lang="fr-FR" sz="1000" dirty="0">
                <a:solidFill>
                  <a:srgbClr val="002060"/>
                </a:solidFill>
              </a:rPr>
              <a:t>du Silo national des graines forestières (SNGF) </a:t>
            </a:r>
            <a:r>
              <a:rPr lang="fr-FR" sz="1000" dirty="0" smtClean="0">
                <a:solidFill>
                  <a:srgbClr val="002060"/>
                </a:solidFill>
              </a:rPr>
              <a:t>basée </a:t>
            </a:r>
            <a:r>
              <a:rPr lang="fr-FR" sz="1000" dirty="0">
                <a:solidFill>
                  <a:srgbClr val="002060"/>
                </a:solidFill>
              </a:rPr>
              <a:t>à </a:t>
            </a:r>
            <a:r>
              <a:rPr lang="fr-FR" sz="1000" dirty="0" err="1">
                <a:solidFill>
                  <a:srgbClr val="002060"/>
                </a:solidFill>
              </a:rPr>
              <a:t>Ambatobe</a:t>
            </a:r>
            <a:r>
              <a:rPr lang="fr-FR" sz="1000" dirty="0">
                <a:solidFill>
                  <a:srgbClr val="002060"/>
                </a:solidFill>
              </a:rPr>
              <a:t>, </a:t>
            </a:r>
            <a:r>
              <a:rPr lang="fr-FR" sz="1000" dirty="0">
                <a:solidFill>
                  <a:srgbClr val="002060"/>
                </a:solidFill>
                <a:hlinkClick r:id="rId9"/>
              </a:rPr>
              <a:t>http://</a:t>
            </a:r>
            <a:r>
              <a:rPr lang="fr-FR" sz="1000" dirty="0" smtClean="0">
                <a:solidFill>
                  <a:srgbClr val="002060"/>
                </a:solidFill>
                <a:hlinkClick r:id="rId9"/>
              </a:rPr>
              <a:t>www.terresacree.org/actualites/1643/actualite-preservation-de-la-foret-quatre-tonnes-de-graines-chaque-annee-88563</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4071753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957590" y="6477918"/>
            <a:ext cx="2689034" cy="243557"/>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209321" y="212044"/>
            <a:ext cx="436085" cy="217717"/>
          </a:xfrm>
        </p:spPr>
        <p:txBody>
          <a:bodyPr/>
          <a:lstStyle/>
          <a:p>
            <a:fld id="{814B13E8-1059-4FEE-952E-0153852B3488}" type="slidenum">
              <a:rPr lang="fr-FR" smtClean="0"/>
              <a:t>47</a:t>
            </a:fld>
            <a:endParaRPr lang="fr-FR"/>
          </a:p>
        </p:txBody>
      </p:sp>
      <p:sp>
        <p:nvSpPr>
          <p:cNvPr id="4" name="Rectangle 3"/>
          <p:cNvSpPr/>
          <p:nvPr/>
        </p:nvSpPr>
        <p:spPr>
          <a:xfrm>
            <a:off x="182698" y="1216639"/>
            <a:ext cx="11825688" cy="4801314"/>
          </a:xfrm>
          <a:prstGeom prst="rect">
            <a:avLst/>
          </a:prstGeom>
        </p:spPr>
        <p:txBody>
          <a:bodyPr wrap="square">
            <a:spAutoFit/>
          </a:bodyPr>
          <a:lstStyle/>
          <a:p>
            <a:r>
              <a:rPr lang="fr-FR" b="1" dirty="0" smtClean="0">
                <a:solidFill>
                  <a:schemeClr val="accent5">
                    <a:lumMod val="50000"/>
                  </a:schemeClr>
                </a:solidFill>
              </a:rPr>
              <a:t>11.1. Reproduire les Dalbergia malgaches en danger (suite)</a:t>
            </a:r>
          </a:p>
          <a:p>
            <a:endParaRPr lang="fr-FR" dirty="0" smtClean="0">
              <a:solidFill>
                <a:schemeClr val="accent5">
                  <a:lumMod val="50000"/>
                </a:schemeClr>
              </a:solidFill>
            </a:endParaRPr>
          </a:p>
          <a:p>
            <a:r>
              <a:rPr lang="fr-FR" b="1" dirty="0" smtClean="0">
                <a:solidFill>
                  <a:schemeClr val="accent5">
                    <a:lumMod val="50000"/>
                  </a:schemeClr>
                </a:solidFill>
              </a:rPr>
              <a:t>Bouturage (suite) </a:t>
            </a:r>
            <a:r>
              <a:rPr lang="fr-FR" dirty="0" smtClean="0">
                <a:solidFill>
                  <a:schemeClr val="accent5">
                    <a:lumMod val="50000"/>
                  </a:schemeClr>
                </a:solidFill>
              </a:rPr>
              <a:t>:</a:t>
            </a:r>
          </a:p>
          <a:p>
            <a:endParaRPr lang="fr-FR" sz="1200" dirty="0" smtClean="0">
              <a:solidFill>
                <a:schemeClr val="accent5">
                  <a:lumMod val="50000"/>
                </a:schemeClr>
              </a:solidFill>
            </a:endParaRPr>
          </a:p>
          <a:p>
            <a:pPr marL="0" lvl="1"/>
            <a:r>
              <a:rPr lang="fr-FR" b="1" dirty="0">
                <a:solidFill>
                  <a:srgbClr val="002060"/>
                </a:solidFill>
              </a:rPr>
              <a:t>S’inspirer des techniques actuelles de bouturage du </a:t>
            </a:r>
            <a:r>
              <a:rPr lang="fr-FR" b="1" i="1" dirty="0">
                <a:solidFill>
                  <a:srgbClr val="002060"/>
                </a:solidFill>
              </a:rPr>
              <a:t>Dalbergia </a:t>
            </a:r>
            <a:r>
              <a:rPr lang="fr-FR" b="1" i="1" dirty="0" err="1">
                <a:solidFill>
                  <a:srgbClr val="002060"/>
                </a:solidFill>
              </a:rPr>
              <a:t>sisso</a:t>
            </a:r>
            <a:endParaRPr lang="fr-FR" b="1" dirty="0">
              <a:solidFill>
                <a:srgbClr val="002060"/>
              </a:solidFill>
            </a:endParaRPr>
          </a:p>
          <a:p>
            <a:endParaRPr lang="fr-FR" sz="1200" dirty="0" smtClean="0">
              <a:solidFill>
                <a:srgbClr val="002060"/>
              </a:solidFill>
            </a:endParaRPr>
          </a:p>
          <a:p>
            <a:pPr algn="just" eaLnBrk="0" fontAlgn="base" hangingPunct="0"/>
            <a:r>
              <a:rPr lang="fr-FR" dirty="0">
                <a:solidFill>
                  <a:srgbClr val="002060"/>
                </a:solidFill>
              </a:rPr>
              <a:t>On pourrait s’inspirer des techniques connues du </a:t>
            </a:r>
            <a:r>
              <a:rPr lang="fr-FR" i="1" dirty="0">
                <a:solidFill>
                  <a:srgbClr val="002060"/>
                </a:solidFill>
              </a:rPr>
              <a:t>Dalbergia </a:t>
            </a:r>
            <a:r>
              <a:rPr lang="fr-FR" i="1" dirty="0" err="1">
                <a:solidFill>
                  <a:srgbClr val="002060"/>
                </a:solidFill>
              </a:rPr>
              <a:t>sisso</a:t>
            </a:r>
            <a:r>
              <a:rPr lang="fr-FR" dirty="0">
                <a:solidFill>
                  <a:srgbClr val="002060"/>
                </a:solidFill>
              </a:rPr>
              <a:t>, un des rares bois de rose cultivé « industriellement » (en Inde, Népal, Bangladesh, Bhoutan, Myanmar, Afghanistan et Malaisie), fournissant un bois ayant toute les qualités des autres bois de rose.</a:t>
            </a:r>
          </a:p>
          <a:p>
            <a:pPr algn="just" eaLnBrk="0" fontAlgn="base" hangingPunct="0"/>
            <a:r>
              <a:rPr lang="fr-FR" sz="1200" dirty="0">
                <a:solidFill>
                  <a:srgbClr val="002060"/>
                </a:solidFill>
              </a:rPr>
              <a:t> </a:t>
            </a:r>
          </a:p>
          <a:p>
            <a:pPr algn="just"/>
            <a:r>
              <a:rPr lang="fr-FR" sz="1200" u="sng" dirty="0">
                <a:solidFill>
                  <a:srgbClr val="002060"/>
                </a:solidFill>
              </a:rPr>
              <a:t>Note</a:t>
            </a:r>
            <a:r>
              <a:rPr lang="fr-FR" sz="1200" dirty="0">
                <a:solidFill>
                  <a:srgbClr val="002060"/>
                </a:solidFill>
              </a:rPr>
              <a:t> : ce qui ne veut pas dire qu’il faut nécessairement cultiver, à Madagascar, le </a:t>
            </a:r>
            <a:r>
              <a:rPr lang="fr-FR" sz="1200" i="1" dirty="0">
                <a:solidFill>
                  <a:srgbClr val="002060"/>
                </a:solidFill>
              </a:rPr>
              <a:t>Dalbergia </a:t>
            </a:r>
            <a:r>
              <a:rPr lang="fr-FR" sz="1200" i="1" dirty="0" err="1">
                <a:solidFill>
                  <a:srgbClr val="002060"/>
                </a:solidFill>
              </a:rPr>
              <a:t>sisso</a:t>
            </a:r>
            <a:r>
              <a:rPr lang="fr-FR" sz="1200" dirty="0">
                <a:solidFill>
                  <a:srgbClr val="002060"/>
                </a:solidFill>
              </a:rPr>
              <a:t> _ une espèce dont la commercialisation internationale est autorisée _ pour sauver les autres espèces de bois de rose endémiques à Madagascar. </a:t>
            </a:r>
            <a:r>
              <a:rPr lang="fr-FR" sz="1200" dirty="0" smtClean="0">
                <a:solidFill>
                  <a:srgbClr val="002060"/>
                </a:solidFill>
              </a:rPr>
              <a:t>Car en </a:t>
            </a:r>
            <a:r>
              <a:rPr lang="fr-FR" sz="1200" dirty="0">
                <a:solidFill>
                  <a:srgbClr val="002060"/>
                </a:solidFill>
              </a:rPr>
              <a:t>effet, il y aurait le risque qu’on fasse passer des troncs de bois de roses protégés issus de coupes illégales pour du bois de rose (</a:t>
            </a:r>
            <a:r>
              <a:rPr lang="fr-FR" sz="1200" i="1" dirty="0">
                <a:solidFill>
                  <a:srgbClr val="002060"/>
                </a:solidFill>
              </a:rPr>
              <a:t>Dalbergia </a:t>
            </a:r>
            <a:r>
              <a:rPr lang="fr-FR" sz="1200" i="1" dirty="0" err="1">
                <a:solidFill>
                  <a:srgbClr val="002060"/>
                </a:solidFill>
              </a:rPr>
              <a:t>sisso</a:t>
            </a:r>
            <a:r>
              <a:rPr lang="fr-FR" sz="1200" dirty="0">
                <a:solidFill>
                  <a:srgbClr val="002060"/>
                </a:solidFill>
              </a:rPr>
              <a:t>) légalement exportable</a:t>
            </a:r>
            <a:r>
              <a:rPr lang="fr-FR" sz="1200" dirty="0" smtClean="0">
                <a:solidFill>
                  <a:srgbClr val="002060"/>
                </a:solidFill>
              </a:rPr>
              <a:t>. De plus, le </a:t>
            </a:r>
            <a:r>
              <a:rPr lang="fr-FR" sz="1200" i="1" dirty="0" smtClean="0">
                <a:solidFill>
                  <a:srgbClr val="002060"/>
                </a:solidFill>
              </a:rPr>
              <a:t>Dalbergia </a:t>
            </a:r>
            <a:r>
              <a:rPr lang="fr-FR" sz="1200" i="1" dirty="0" err="1">
                <a:solidFill>
                  <a:srgbClr val="002060"/>
                </a:solidFill>
              </a:rPr>
              <a:t>sisso</a:t>
            </a:r>
            <a:r>
              <a:rPr lang="fr-FR" sz="1200" dirty="0">
                <a:solidFill>
                  <a:srgbClr val="002060"/>
                </a:solidFill>
              </a:rPr>
              <a:t> </a:t>
            </a:r>
            <a:r>
              <a:rPr lang="fr-FR" sz="1200" dirty="0" smtClean="0">
                <a:solidFill>
                  <a:srgbClr val="002060"/>
                </a:solidFill>
              </a:rPr>
              <a:t>est le seul bois de rose, de qualité, connu pour être à pousse rapide. </a:t>
            </a:r>
          </a:p>
          <a:p>
            <a:pPr algn="just"/>
            <a:r>
              <a:rPr lang="fr-FR" sz="1200" b="1" dirty="0" smtClean="0">
                <a:solidFill>
                  <a:srgbClr val="FF0000"/>
                </a:solidFill>
              </a:rPr>
              <a:t>Enfin,  il est </a:t>
            </a:r>
            <a:r>
              <a:rPr lang="fr-FR" sz="1200" b="1" u="sng" dirty="0" smtClean="0">
                <a:solidFill>
                  <a:srgbClr val="FF0000"/>
                </a:solidFill>
              </a:rPr>
              <a:t>invasif</a:t>
            </a:r>
            <a:r>
              <a:rPr lang="fr-FR" sz="1200" b="1" dirty="0" smtClean="0">
                <a:solidFill>
                  <a:srgbClr val="FF0000"/>
                </a:solidFill>
              </a:rPr>
              <a:t>. Donc si l’on l’introduit à Madagascar,  ne constituera-t-il pas un risque pour la flore endémique malgache, en particulier pour les </a:t>
            </a:r>
            <a:r>
              <a:rPr lang="fr-FR" sz="1200" b="1" i="1" dirty="0" smtClean="0">
                <a:solidFill>
                  <a:srgbClr val="FF0000"/>
                </a:solidFill>
              </a:rPr>
              <a:t>Dalbergia</a:t>
            </a:r>
            <a:r>
              <a:rPr lang="fr-FR" sz="1200" b="1" dirty="0" smtClean="0">
                <a:solidFill>
                  <a:srgbClr val="FF0000"/>
                </a:solidFill>
              </a:rPr>
              <a:t> malgaches ?</a:t>
            </a:r>
          </a:p>
          <a:p>
            <a:pPr algn="just"/>
            <a:r>
              <a:rPr lang="fr-FR" sz="1200" dirty="0" smtClean="0">
                <a:solidFill>
                  <a:srgbClr val="002060"/>
                </a:solidFill>
              </a:rPr>
              <a:t>Source / informations sur le </a:t>
            </a:r>
            <a:r>
              <a:rPr lang="fr-FR" sz="1200" i="1" dirty="0">
                <a:solidFill>
                  <a:srgbClr val="002060"/>
                </a:solidFill>
              </a:rPr>
              <a:t>Dalbergia </a:t>
            </a:r>
            <a:r>
              <a:rPr lang="fr-FR" sz="1200" i="1" dirty="0" err="1" smtClean="0">
                <a:solidFill>
                  <a:srgbClr val="002060"/>
                </a:solidFill>
              </a:rPr>
              <a:t>sissoo</a:t>
            </a:r>
            <a:r>
              <a:rPr lang="fr-FR" sz="1200" dirty="0" smtClean="0">
                <a:solidFill>
                  <a:srgbClr val="002060"/>
                </a:solidFill>
              </a:rPr>
              <a:t> </a:t>
            </a:r>
            <a:r>
              <a:rPr lang="fr-FR" sz="1200" dirty="0">
                <a:solidFill>
                  <a:srgbClr val="002060"/>
                </a:solidFill>
              </a:rPr>
              <a:t>: </a:t>
            </a:r>
            <a:r>
              <a:rPr lang="fr-FR" sz="1200" dirty="0">
                <a:solidFill>
                  <a:srgbClr val="002060"/>
                </a:solidFill>
                <a:hlinkClick r:id="rId2"/>
              </a:rPr>
              <a:t>http://</a:t>
            </a:r>
            <a:r>
              <a:rPr lang="fr-FR" sz="1200" dirty="0" smtClean="0">
                <a:solidFill>
                  <a:srgbClr val="002060"/>
                </a:solidFill>
                <a:hlinkClick r:id="rId2"/>
              </a:rPr>
              <a:t>benjamin.lisan.free.fr/projetsreforestation/Fiche-presentation-Dalbergia-sissoo.pdf</a:t>
            </a:r>
            <a:r>
              <a:rPr lang="fr-FR" sz="1200" dirty="0" smtClean="0">
                <a:solidFill>
                  <a:srgbClr val="002060"/>
                </a:solidFill>
              </a:rPr>
              <a:t>  </a:t>
            </a:r>
            <a:endParaRPr lang="fr-FR" sz="1200" dirty="0">
              <a:solidFill>
                <a:srgbClr val="002060"/>
              </a:solidFill>
            </a:endParaRPr>
          </a:p>
          <a:p>
            <a:endParaRPr lang="fr-FR" sz="1200" dirty="0" smtClean="0">
              <a:solidFill>
                <a:schemeClr val="accent5">
                  <a:lumMod val="50000"/>
                </a:schemeClr>
              </a:solidFill>
            </a:endParaRPr>
          </a:p>
          <a:p>
            <a:r>
              <a:rPr lang="fr-FR" b="1" dirty="0" smtClean="0">
                <a:solidFill>
                  <a:schemeClr val="accent5">
                    <a:lumMod val="50000"/>
                  </a:schemeClr>
                </a:solidFill>
              </a:rPr>
              <a:t>Plantation dans la pépinière </a:t>
            </a:r>
            <a:r>
              <a:rPr lang="fr-FR" dirty="0" smtClean="0">
                <a:solidFill>
                  <a:schemeClr val="accent5">
                    <a:lumMod val="50000"/>
                  </a:schemeClr>
                </a:solidFill>
              </a:rPr>
              <a:t>:</a:t>
            </a:r>
          </a:p>
          <a:p>
            <a:endParaRPr lang="fr-FR" dirty="0" smtClean="0">
              <a:solidFill>
                <a:schemeClr val="accent5">
                  <a:lumMod val="50000"/>
                </a:schemeClr>
              </a:solidFill>
            </a:endParaRPr>
          </a:p>
          <a:p>
            <a:r>
              <a:rPr lang="fr-FR" dirty="0" smtClean="0">
                <a:solidFill>
                  <a:schemeClr val="accent5">
                    <a:lumMod val="50000"/>
                  </a:schemeClr>
                </a:solidFill>
              </a:rPr>
              <a:t>Nous avons peu d'informations </a:t>
            </a:r>
            <a:r>
              <a:rPr lang="fr-FR" dirty="0">
                <a:solidFill>
                  <a:schemeClr val="accent5">
                    <a:lumMod val="50000"/>
                  </a:schemeClr>
                </a:solidFill>
              </a:rPr>
              <a:t>spécifiques sur </a:t>
            </a:r>
            <a:r>
              <a:rPr lang="fr-FR" dirty="0" smtClean="0">
                <a:solidFill>
                  <a:schemeClr val="accent5">
                    <a:lumMod val="50000"/>
                  </a:schemeClr>
                </a:solidFill>
              </a:rPr>
              <a:t>les espèces de </a:t>
            </a:r>
            <a:r>
              <a:rPr lang="fr-FR" i="1" dirty="0" smtClean="0">
                <a:solidFill>
                  <a:schemeClr val="accent5">
                    <a:lumMod val="50000"/>
                  </a:schemeClr>
                </a:solidFill>
              </a:rPr>
              <a:t>Dalbergia</a:t>
            </a:r>
            <a:r>
              <a:rPr lang="fr-FR" dirty="0" smtClean="0">
                <a:solidFill>
                  <a:schemeClr val="accent5">
                    <a:lumMod val="50000"/>
                  </a:schemeClr>
                </a:solidFill>
              </a:rPr>
              <a:t> malgaches, </a:t>
            </a:r>
            <a:r>
              <a:rPr lang="fr-FR" dirty="0">
                <a:solidFill>
                  <a:schemeClr val="accent5">
                    <a:lumMod val="50000"/>
                  </a:schemeClr>
                </a:solidFill>
              </a:rPr>
              <a:t>mais les membres de ce genre </a:t>
            </a:r>
            <a:r>
              <a:rPr lang="fr-FR" dirty="0" smtClean="0">
                <a:solidFill>
                  <a:schemeClr val="accent5">
                    <a:lumMod val="50000"/>
                  </a:schemeClr>
                </a:solidFill>
              </a:rPr>
              <a:t>préfèrent, </a:t>
            </a:r>
            <a:r>
              <a:rPr lang="fr-FR" dirty="0">
                <a:solidFill>
                  <a:schemeClr val="accent5">
                    <a:lumMod val="50000"/>
                  </a:schemeClr>
                </a:solidFill>
              </a:rPr>
              <a:t>généralement, un </a:t>
            </a:r>
            <a:r>
              <a:rPr lang="fr-FR" dirty="0" smtClean="0">
                <a:solidFill>
                  <a:schemeClr val="accent5">
                    <a:lumMod val="50000"/>
                  </a:schemeClr>
                </a:solidFill>
              </a:rPr>
              <a:t>terreau fertile </a:t>
            </a:r>
            <a:r>
              <a:rPr lang="fr-FR" dirty="0">
                <a:solidFill>
                  <a:schemeClr val="accent5">
                    <a:lumMod val="50000"/>
                  </a:schemeClr>
                </a:solidFill>
              </a:rPr>
              <a:t>et une </a:t>
            </a:r>
            <a:r>
              <a:rPr lang="fr-FR" dirty="0" smtClean="0">
                <a:solidFill>
                  <a:schemeClr val="accent5">
                    <a:lumMod val="50000"/>
                  </a:schemeClr>
                </a:solidFill>
              </a:rPr>
              <a:t>exposition au soleil. </a:t>
            </a: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pic>
        <p:nvPicPr>
          <p:cNvPr id="7" name="Image 6" descr="Dalbergia-sissoo-wood.jpg"/>
          <p:cNvPicPr/>
          <p:nvPr/>
        </p:nvPicPr>
        <p:blipFill>
          <a:blip r:embed="rId3" cstate="print"/>
          <a:stretch>
            <a:fillRect/>
          </a:stretch>
        </p:blipFill>
        <p:spPr>
          <a:xfrm>
            <a:off x="9191969" y="572008"/>
            <a:ext cx="1409700" cy="1409700"/>
          </a:xfrm>
          <a:prstGeom prst="rect">
            <a:avLst/>
          </a:prstGeom>
        </p:spPr>
      </p:pic>
      <p:sp>
        <p:nvSpPr>
          <p:cNvPr id="8" name="ZoneTexte 7"/>
          <p:cNvSpPr txBox="1"/>
          <p:nvPr/>
        </p:nvSpPr>
        <p:spPr>
          <a:xfrm>
            <a:off x="7943106" y="2037929"/>
            <a:ext cx="4065280" cy="461665"/>
          </a:xfrm>
          <a:prstGeom prst="rect">
            <a:avLst/>
          </a:prstGeom>
          <a:noFill/>
        </p:spPr>
        <p:txBody>
          <a:bodyPr wrap="none" rtlCol="0">
            <a:spAutoFit/>
          </a:bodyPr>
          <a:lstStyle/>
          <a:p>
            <a:pPr algn="ctr" eaLnBrk="0" fontAlgn="base" hangingPunct="0"/>
            <a:r>
              <a:rPr lang="fr-FR" sz="1200" dirty="0">
                <a:solidFill>
                  <a:srgbClr val="002060"/>
                </a:solidFill>
              </a:rPr>
              <a:t>Aspect du bois de </a:t>
            </a:r>
            <a:r>
              <a:rPr lang="fr-FR" sz="1200" i="1" dirty="0">
                <a:solidFill>
                  <a:srgbClr val="002060"/>
                </a:solidFill>
              </a:rPr>
              <a:t>Dalbergia </a:t>
            </a:r>
            <a:r>
              <a:rPr lang="fr-FR" sz="1200" i="1" dirty="0" err="1" smtClean="0">
                <a:solidFill>
                  <a:srgbClr val="002060"/>
                </a:solidFill>
              </a:rPr>
              <a:t>sissoo</a:t>
            </a:r>
            <a:r>
              <a:rPr lang="fr-FR" sz="1200" dirty="0" smtClean="0">
                <a:solidFill>
                  <a:srgbClr val="002060"/>
                </a:solidFill>
              </a:rPr>
              <a:t>. </a:t>
            </a:r>
            <a:endParaRPr lang="fr-FR" sz="1200" dirty="0">
              <a:solidFill>
                <a:srgbClr val="002060"/>
              </a:solidFill>
            </a:endParaRPr>
          </a:p>
          <a:p>
            <a:pPr algn="ctr" eaLnBrk="0" fontAlgn="base" hangingPunct="0"/>
            <a:r>
              <a:rPr lang="fr-FR" sz="1200" dirty="0">
                <a:solidFill>
                  <a:srgbClr val="002060"/>
                </a:solidFill>
              </a:rPr>
              <a:t>Source image :  </a:t>
            </a:r>
            <a:r>
              <a:rPr lang="fr-FR" sz="1200" u="sng" dirty="0">
                <a:solidFill>
                  <a:srgbClr val="002060"/>
                </a:solidFill>
                <a:hlinkClick r:id="rId4"/>
              </a:rPr>
              <a:t>http://</a:t>
            </a:r>
            <a:r>
              <a:rPr lang="fr-FR" sz="1200" u="sng" dirty="0" smtClean="0">
                <a:solidFill>
                  <a:srgbClr val="002060"/>
                </a:solidFill>
                <a:hlinkClick r:id="rId4"/>
              </a:rPr>
              <a:t>www.chessusa.com/about/woodp.html</a:t>
            </a:r>
            <a:endParaRPr lang="fr-FR" sz="1200" dirty="0">
              <a:solidFill>
                <a:srgbClr val="002060"/>
              </a:solidFill>
            </a:endParaRPr>
          </a:p>
        </p:txBody>
      </p:sp>
    </p:spTree>
    <p:extLst>
      <p:ext uri="{BB962C8B-B14F-4D97-AF65-F5344CB8AC3E}">
        <p14:creationId xmlns:p14="http://schemas.microsoft.com/office/powerpoint/2010/main" val="26609878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077899" y="199123"/>
            <a:ext cx="2689034"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09321" y="212044"/>
            <a:ext cx="436085" cy="217717"/>
          </a:xfrm>
        </p:spPr>
        <p:txBody>
          <a:bodyPr/>
          <a:lstStyle/>
          <a:p>
            <a:fld id="{814B13E8-1059-4FEE-952E-0153852B3488}" type="slidenum">
              <a:rPr lang="fr-FR" smtClean="0"/>
              <a:t>48</a:t>
            </a:fld>
            <a:endParaRPr lang="fr-FR"/>
          </a:p>
        </p:txBody>
      </p:sp>
      <p:sp>
        <p:nvSpPr>
          <p:cNvPr id="4" name="Rectangle 3"/>
          <p:cNvSpPr/>
          <p:nvPr/>
        </p:nvSpPr>
        <p:spPr>
          <a:xfrm>
            <a:off x="168924" y="959001"/>
            <a:ext cx="11854150" cy="3693319"/>
          </a:xfrm>
          <a:prstGeom prst="rect">
            <a:avLst/>
          </a:prstGeom>
        </p:spPr>
        <p:txBody>
          <a:bodyPr wrap="square">
            <a:spAutoFit/>
          </a:bodyPr>
          <a:lstStyle/>
          <a:p>
            <a:r>
              <a:rPr lang="fr-FR" b="1" dirty="0" smtClean="0">
                <a:solidFill>
                  <a:schemeClr val="accent5">
                    <a:lumMod val="50000"/>
                  </a:schemeClr>
                </a:solidFill>
              </a:rPr>
              <a:t>11.2. Lancer des projet de reforestation</a:t>
            </a:r>
          </a:p>
          <a:p>
            <a:endParaRPr lang="fr-FR" b="1" dirty="0">
              <a:solidFill>
                <a:schemeClr val="accent5">
                  <a:lumMod val="50000"/>
                </a:schemeClr>
              </a:solidFill>
            </a:endParaRPr>
          </a:p>
          <a:p>
            <a:r>
              <a:rPr lang="fr-FR" b="1" dirty="0" smtClean="0">
                <a:solidFill>
                  <a:srgbClr val="FF0000"/>
                </a:solidFill>
              </a:rPr>
              <a:t>Quelques « bémols » devant inciter à la prudence avant le lancement de tout projet à Madagascar</a:t>
            </a:r>
            <a:endParaRPr lang="fr-FR" dirty="0" smtClean="0">
              <a:solidFill>
                <a:srgbClr val="FF0000"/>
              </a:solidFill>
            </a:endParaRPr>
          </a:p>
          <a:p>
            <a:endParaRPr lang="fr-FR" dirty="0">
              <a:solidFill>
                <a:schemeClr val="accent5">
                  <a:lumMod val="50000"/>
                </a:schemeClr>
              </a:solidFill>
            </a:endParaRPr>
          </a:p>
          <a:p>
            <a:pPr marL="342900" indent="-342900" algn="just">
              <a:buFont typeface="+mj-lt"/>
              <a:buAutoNum type="arabicPeriod"/>
            </a:pPr>
            <a:r>
              <a:rPr lang="fr-FR" dirty="0" smtClean="0">
                <a:solidFill>
                  <a:schemeClr val="accent5">
                    <a:lumMod val="50000"/>
                  </a:schemeClr>
                </a:solidFill>
              </a:rPr>
              <a:t>Les malgaches, dans leur immense majorité, ont une très faible conscience écologique et se fichent pas mal de l’avenir des bois de rose. Un ami écrivait récemment à l’auteur : « </a:t>
            </a:r>
            <a:r>
              <a:rPr lang="fr-FR" dirty="0"/>
              <a:t> </a:t>
            </a:r>
            <a:r>
              <a:rPr lang="fr-FR" i="1" dirty="0">
                <a:solidFill>
                  <a:schemeClr val="accent2">
                    <a:lumMod val="50000"/>
                  </a:schemeClr>
                </a:solidFill>
              </a:rPr>
              <a:t>ici a Madagascar</a:t>
            </a:r>
            <a:r>
              <a:rPr lang="fr-FR" i="1" dirty="0" smtClean="0">
                <a:solidFill>
                  <a:schemeClr val="accent2">
                    <a:lumMod val="50000"/>
                  </a:schemeClr>
                </a:solidFill>
              </a:rPr>
              <a:t>, </a:t>
            </a:r>
            <a:r>
              <a:rPr lang="fr-FR" i="1" dirty="0">
                <a:solidFill>
                  <a:schemeClr val="accent2">
                    <a:lumMod val="50000"/>
                  </a:schemeClr>
                </a:solidFill>
              </a:rPr>
              <a:t>ces efforts sont mal compris par les </a:t>
            </a:r>
            <a:r>
              <a:rPr lang="fr-FR" i="1" dirty="0" smtClean="0">
                <a:solidFill>
                  <a:schemeClr val="accent2">
                    <a:lumMod val="50000"/>
                  </a:schemeClr>
                </a:solidFill>
              </a:rPr>
              <a:t>indigènes. Lorsque </a:t>
            </a:r>
            <a:r>
              <a:rPr lang="fr-FR" i="1" dirty="0">
                <a:solidFill>
                  <a:schemeClr val="accent2">
                    <a:lumMod val="50000"/>
                  </a:schemeClr>
                </a:solidFill>
              </a:rPr>
              <a:t>l'arbre se </a:t>
            </a:r>
            <a:r>
              <a:rPr lang="fr-FR" i="1" dirty="0" smtClean="0">
                <a:solidFill>
                  <a:schemeClr val="accent2">
                    <a:lumMod val="50000"/>
                  </a:schemeClr>
                </a:solidFill>
              </a:rPr>
              <a:t>développe </a:t>
            </a:r>
            <a:r>
              <a:rPr lang="fr-FR" i="1" dirty="0">
                <a:solidFill>
                  <a:schemeClr val="accent2">
                    <a:lumMod val="50000"/>
                  </a:schemeClr>
                </a:solidFill>
              </a:rPr>
              <a:t>dans un </a:t>
            </a:r>
            <a:r>
              <a:rPr lang="fr-FR" i="1" dirty="0" smtClean="0">
                <a:solidFill>
                  <a:schemeClr val="accent2">
                    <a:lumMod val="50000"/>
                  </a:schemeClr>
                </a:solidFill>
              </a:rPr>
              <a:t>matière suffisamment </a:t>
            </a:r>
            <a:r>
              <a:rPr lang="fr-FR" i="1" dirty="0">
                <a:solidFill>
                  <a:schemeClr val="accent2">
                    <a:lumMod val="50000"/>
                  </a:schemeClr>
                </a:solidFill>
              </a:rPr>
              <a:t>utile pour ê</a:t>
            </a:r>
            <a:r>
              <a:rPr lang="fr-FR" i="1" dirty="0" smtClean="0">
                <a:solidFill>
                  <a:schemeClr val="accent2">
                    <a:lumMod val="50000"/>
                  </a:schemeClr>
                </a:solidFill>
              </a:rPr>
              <a:t>tre utilisé </a:t>
            </a:r>
            <a:r>
              <a:rPr lang="fr-FR" i="1" dirty="0">
                <a:solidFill>
                  <a:schemeClr val="accent2">
                    <a:lumMod val="50000"/>
                  </a:schemeClr>
                </a:solidFill>
              </a:rPr>
              <a:t>comme bois de feu, l'arbre </a:t>
            </a:r>
            <a:r>
              <a:rPr lang="fr-FR" i="1" dirty="0" smtClean="0">
                <a:solidFill>
                  <a:schemeClr val="accent2">
                    <a:lumMod val="50000"/>
                  </a:schemeClr>
                </a:solidFill>
              </a:rPr>
              <a:t>est alors coupé. Et donc, finis </a:t>
            </a:r>
            <a:r>
              <a:rPr lang="fr-FR" i="1" dirty="0">
                <a:solidFill>
                  <a:schemeClr val="accent2">
                    <a:lumMod val="50000"/>
                  </a:schemeClr>
                </a:solidFill>
              </a:rPr>
              <a:t>votre projet de </a:t>
            </a:r>
            <a:r>
              <a:rPr lang="fr-FR" i="1" dirty="0" smtClean="0">
                <a:solidFill>
                  <a:schemeClr val="accent2">
                    <a:lumMod val="50000"/>
                  </a:schemeClr>
                </a:solidFill>
              </a:rPr>
              <a:t>reforestation</a:t>
            </a:r>
            <a:r>
              <a:rPr lang="fr-FR" i="1" dirty="0">
                <a:solidFill>
                  <a:schemeClr val="accent2">
                    <a:lumMod val="50000"/>
                  </a:schemeClr>
                </a:solidFill>
              </a:rPr>
              <a:t>. </a:t>
            </a:r>
            <a:r>
              <a:rPr lang="fr-FR" i="1" dirty="0" smtClean="0">
                <a:solidFill>
                  <a:schemeClr val="accent2">
                    <a:lumMod val="50000"/>
                  </a:schemeClr>
                </a:solidFill>
              </a:rPr>
              <a:t>C’est </a:t>
            </a:r>
            <a:r>
              <a:rPr lang="fr-FR" i="1" dirty="0">
                <a:solidFill>
                  <a:schemeClr val="accent2">
                    <a:lumMod val="50000"/>
                  </a:schemeClr>
                </a:solidFill>
              </a:rPr>
              <a:t>comme </a:t>
            </a:r>
            <a:r>
              <a:rPr lang="fr-FR" i="1" dirty="0" smtClean="0">
                <a:solidFill>
                  <a:schemeClr val="accent2">
                    <a:lumMod val="50000"/>
                  </a:schemeClr>
                </a:solidFill>
              </a:rPr>
              <a:t>ça </a:t>
            </a:r>
            <a:r>
              <a:rPr lang="fr-FR" i="1" dirty="0">
                <a:solidFill>
                  <a:schemeClr val="accent2">
                    <a:lumMod val="50000"/>
                  </a:schemeClr>
                </a:solidFill>
              </a:rPr>
              <a:t>la vie </a:t>
            </a:r>
            <a:r>
              <a:rPr lang="fr-FR" i="1" dirty="0" smtClean="0">
                <a:solidFill>
                  <a:schemeClr val="accent2">
                    <a:lumMod val="50000"/>
                  </a:schemeClr>
                </a:solidFill>
              </a:rPr>
              <a:t>à Madagascar</a:t>
            </a:r>
            <a:r>
              <a:rPr lang="fr-FR" dirty="0" smtClean="0">
                <a:solidFill>
                  <a:schemeClr val="accent5">
                    <a:lumMod val="50000"/>
                  </a:schemeClr>
                </a:solidFill>
              </a:rPr>
              <a:t> ». </a:t>
            </a:r>
          </a:p>
          <a:p>
            <a:pPr marL="342900" indent="-342900" algn="just">
              <a:buFont typeface="+mj-lt"/>
              <a:buAutoNum type="arabicPeriod"/>
            </a:pPr>
            <a:r>
              <a:rPr lang="fr-FR" dirty="0" smtClean="0">
                <a:solidFill>
                  <a:schemeClr val="accent5">
                    <a:lumMod val="50000"/>
                  </a:schemeClr>
                </a:solidFill>
              </a:rPr>
              <a:t>Chaque fois, que vous lancer dans un tel projet à Madagascar, tout le monde ou presque, dans la région environnante ou la zone concernée par le projet, réclame de l’argent [son dû] à l’ONG occidentale (pour tel ou tel prétexte) [car dans l’esprit d’une majorité de Malgaches, tous les ONG et les occidentaux sont tous riches et donc sont potentiellement des « vaches à lait ». « </a:t>
            </a:r>
            <a:r>
              <a:rPr lang="fr-FR" i="1" dirty="0" smtClean="0">
                <a:solidFill>
                  <a:schemeClr val="accent5">
                    <a:lumMod val="50000"/>
                  </a:schemeClr>
                </a:solidFill>
              </a:rPr>
              <a:t>On prélève, on prend tant qu’il y a prélever</a:t>
            </a:r>
            <a:r>
              <a:rPr lang="fr-FR" dirty="0" smtClean="0">
                <a:solidFill>
                  <a:schemeClr val="accent5">
                    <a:lumMod val="50000"/>
                  </a:schemeClr>
                </a:solidFill>
              </a:rPr>
              <a:t> ». S’ils n’obtiennent pas leur « dû », ils peuvent se venger en brûlant alors votre plantation (sorte de racket. Voir page suivante).  </a:t>
            </a: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45058" y="565562"/>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7" name="ZoneTexte 6"/>
          <p:cNvSpPr txBox="1"/>
          <p:nvPr/>
        </p:nvSpPr>
        <p:spPr>
          <a:xfrm>
            <a:off x="5438661" y="5988259"/>
            <a:ext cx="6753339" cy="861774"/>
          </a:xfrm>
          <a:prstGeom prst="rect">
            <a:avLst/>
          </a:prstGeom>
          <a:noFill/>
        </p:spPr>
        <p:txBody>
          <a:bodyPr wrap="square" rtlCol="0">
            <a:spAutoFit/>
          </a:bodyPr>
          <a:lstStyle/>
          <a:p>
            <a:pPr algn="just"/>
            <a:r>
              <a:rPr lang="fr-FR" sz="1000" dirty="0">
                <a:solidFill>
                  <a:srgbClr val="002060"/>
                </a:solidFill>
              </a:rPr>
              <a:t>Vingt hectares ont brûlé, sur une superficie totale de 320 hectares, principalement sur l'aire protégée de </a:t>
            </a:r>
            <a:r>
              <a:rPr lang="fr-FR" sz="1000" dirty="0" err="1">
                <a:solidFill>
                  <a:srgbClr val="002060"/>
                </a:solidFill>
              </a:rPr>
              <a:t>Bekonazy</a:t>
            </a:r>
            <a:r>
              <a:rPr lang="fr-FR" sz="1000" dirty="0">
                <a:solidFill>
                  <a:srgbClr val="002060"/>
                </a:solidFill>
              </a:rPr>
              <a:t>. Aucun baobab géant n’a été détruit. Les dégâts concernent principalement la parcelle de reboisement et une partie de la savane et des</a:t>
            </a:r>
            <a:r>
              <a:rPr lang="fr-FR" sz="1000" b="1" dirty="0">
                <a:solidFill>
                  <a:srgbClr val="002060"/>
                </a:solidFill>
                <a:hlinkClick r:id="rId2"/>
              </a:rPr>
              <a:t> jujubiers</a:t>
            </a:r>
            <a:r>
              <a:rPr lang="fr-FR" sz="1000" dirty="0" smtClean="0">
                <a:solidFill>
                  <a:srgbClr val="002060"/>
                </a:solidFill>
              </a:rPr>
              <a:t>. L’origine </a:t>
            </a:r>
            <a:r>
              <a:rPr lang="fr-FR" sz="1000" dirty="0">
                <a:solidFill>
                  <a:srgbClr val="002060"/>
                </a:solidFill>
              </a:rPr>
              <a:t>du feu n’a pas été déterminée. Les autorités suspectent un incendie criminel, alors que Madagascar est touché par un scandale de</a:t>
            </a:r>
            <a:r>
              <a:rPr lang="fr-FR" sz="1000" b="1" dirty="0">
                <a:solidFill>
                  <a:srgbClr val="002060"/>
                </a:solidFill>
                <a:hlinkClick r:id="rId3"/>
              </a:rPr>
              <a:t> trafic de bois rose</a:t>
            </a:r>
            <a:r>
              <a:rPr lang="fr-FR" sz="1000" dirty="0" smtClean="0">
                <a:solidFill>
                  <a:srgbClr val="002060"/>
                </a:solidFill>
              </a:rPr>
              <a:t>. Source : </a:t>
            </a:r>
            <a:r>
              <a:rPr lang="fr-FR" sz="1000" i="1" dirty="0">
                <a:solidFill>
                  <a:srgbClr val="002060"/>
                </a:solidFill>
              </a:rPr>
              <a:t>Coup de chaud sur l’Allée des baobabs à </a:t>
            </a:r>
            <a:r>
              <a:rPr lang="fr-FR" sz="1000" i="1" dirty="0" smtClean="0">
                <a:solidFill>
                  <a:srgbClr val="002060"/>
                </a:solidFill>
              </a:rPr>
              <a:t>Madagascar</a:t>
            </a:r>
            <a:r>
              <a:rPr lang="fr-FR" sz="1000" dirty="0">
                <a:solidFill>
                  <a:srgbClr val="002060"/>
                </a:solidFill>
              </a:rPr>
              <a:t>, </a:t>
            </a:r>
            <a:r>
              <a:rPr lang="fr-FR" sz="1000" cap="all" dirty="0">
                <a:solidFill>
                  <a:srgbClr val="002060"/>
                </a:solidFill>
              </a:rPr>
              <a:t>28/11/2012</a:t>
            </a:r>
            <a:r>
              <a:rPr lang="fr-FR" sz="1000" dirty="0" smtClean="0">
                <a:solidFill>
                  <a:srgbClr val="002060"/>
                </a:solidFill>
              </a:rPr>
              <a:t>, </a:t>
            </a:r>
            <a:r>
              <a:rPr lang="fr-FR" sz="1000" dirty="0">
                <a:solidFill>
                  <a:srgbClr val="002060"/>
                </a:solidFill>
                <a:hlinkClick r:id="rId4"/>
              </a:rPr>
              <a:t>http://</a:t>
            </a:r>
            <a:r>
              <a:rPr lang="fr-FR" sz="1000" dirty="0" smtClean="0">
                <a:solidFill>
                  <a:srgbClr val="002060"/>
                </a:solidFill>
                <a:hlinkClick r:id="rId4"/>
              </a:rPr>
              <a:t>observers.france24.com/fr/content/20121128-incendie-allee-baobabs-madagascar-mondorova-bekonazy-fanamby</a:t>
            </a:r>
            <a:r>
              <a:rPr lang="fr-FR" sz="1000" dirty="0" smtClean="0">
                <a:solidFill>
                  <a:srgbClr val="002060"/>
                </a:solidFill>
              </a:rPr>
              <a:t> </a:t>
            </a:r>
            <a:endParaRPr lang="fr-FR" sz="1000" dirty="0">
              <a:solidFill>
                <a:srgbClr val="002060"/>
              </a:solidFill>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7055" y="4397584"/>
            <a:ext cx="2876550" cy="1590675"/>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0579" y="4652320"/>
            <a:ext cx="2857500" cy="1600200"/>
          </a:xfrm>
          <a:prstGeom prst="rect">
            <a:avLst/>
          </a:prstGeom>
        </p:spPr>
      </p:pic>
      <p:sp>
        <p:nvSpPr>
          <p:cNvPr id="10" name="ZoneTexte 9"/>
          <p:cNvSpPr txBox="1"/>
          <p:nvPr/>
        </p:nvSpPr>
        <p:spPr>
          <a:xfrm>
            <a:off x="-1" y="6252520"/>
            <a:ext cx="5438661" cy="553998"/>
          </a:xfrm>
          <a:prstGeom prst="rect">
            <a:avLst/>
          </a:prstGeom>
          <a:noFill/>
        </p:spPr>
        <p:txBody>
          <a:bodyPr wrap="square" rtlCol="0">
            <a:spAutoFit/>
          </a:bodyPr>
          <a:lstStyle/>
          <a:p>
            <a:pPr algn="ctr"/>
            <a:r>
              <a:rPr lang="fr-FR" sz="1000" dirty="0" smtClean="0">
                <a:solidFill>
                  <a:srgbClr val="002060"/>
                </a:solidFill>
              </a:rPr>
              <a:t>Sur la banderole : «</a:t>
            </a:r>
            <a:r>
              <a:rPr lang="fr-FR" sz="1000" dirty="0">
                <a:solidFill>
                  <a:srgbClr val="002060"/>
                </a:solidFill>
              </a:rPr>
              <a:t> </a:t>
            </a:r>
            <a:r>
              <a:rPr lang="fr-FR" sz="1000" b="1" i="1" dirty="0">
                <a:solidFill>
                  <a:srgbClr val="002060"/>
                </a:solidFill>
              </a:rPr>
              <a:t>La population de </a:t>
            </a:r>
            <a:r>
              <a:rPr lang="fr-FR" sz="1000" b="1" i="1" dirty="0" err="1">
                <a:solidFill>
                  <a:srgbClr val="002060"/>
                </a:solidFill>
              </a:rPr>
              <a:t>Mananara</a:t>
            </a:r>
            <a:r>
              <a:rPr lang="fr-FR" sz="1000" b="1" i="1" dirty="0">
                <a:solidFill>
                  <a:srgbClr val="002060"/>
                </a:solidFill>
              </a:rPr>
              <a:t> Nord exige la transparence sur le bois de rose</a:t>
            </a:r>
            <a:r>
              <a:rPr lang="fr-FR" sz="1000" dirty="0">
                <a:solidFill>
                  <a:srgbClr val="002060"/>
                </a:solidFill>
              </a:rPr>
              <a:t> »</a:t>
            </a:r>
            <a:r>
              <a:rPr lang="fr-FR" sz="1000" dirty="0" smtClean="0">
                <a:solidFill>
                  <a:srgbClr val="002060"/>
                </a:solidFill>
              </a:rPr>
              <a:t>, </a:t>
            </a:r>
          </a:p>
          <a:p>
            <a:pPr algn="ctr"/>
            <a:r>
              <a:rPr lang="fr-FR" sz="1000" i="1" dirty="0" err="1" smtClean="0">
                <a:solidFill>
                  <a:srgbClr val="002060"/>
                </a:solidFill>
              </a:rPr>
              <a:t>Fitsidihana</a:t>
            </a:r>
            <a:r>
              <a:rPr lang="fr-FR" sz="1000" i="1" dirty="0" smtClean="0">
                <a:solidFill>
                  <a:srgbClr val="002060"/>
                </a:solidFill>
              </a:rPr>
              <a:t> </a:t>
            </a:r>
            <a:r>
              <a:rPr lang="fr-FR" sz="1000" i="1" dirty="0" err="1">
                <a:solidFill>
                  <a:srgbClr val="002060"/>
                </a:solidFill>
              </a:rPr>
              <a:t>an’i</a:t>
            </a:r>
            <a:r>
              <a:rPr lang="fr-FR" sz="1000" i="1" dirty="0">
                <a:solidFill>
                  <a:srgbClr val="002060"/>
                </a:solidFill>
              </a:rPr>
              <a:t> </a:t>
            </a:r>
            <a:r>
              <a:rPr lang="fr-FR" sz="1000" i="1" dirty="0" err="1">
                <a:solidFill>
                  <a:srgbClr val="002060"/>
                </a:solidFill>
              </a:rPr>
              <a:t>Mananara</a:t>
            </a:r>
            <a:r>
              <a:rPr lang="fr-FR" sz="1000" i="1" dirty="0">
                <a:solidFill>
                  <a:srgbClr val="002060"/>
                </a:solidFill>
              </a:rPr>
              <a:t>, </a:t>
            </a:r>
            <a:r>
              <a:rPr lang="fr-FR" sz="1000" dirty="0">
                <a:solidFill>
                  <a:srgbClr val="002060"/>
                </a:solidFill>
              </a:rPr>
              <a:t>8 octobre 2010, Solo </a:t>
            </a:r>
            <a:r>
              <a:rPr lang="fr-FR" sz="1000" dirty="0" err="1">
                <a:solidFill>
                  <a:srgbClr val="002060"/>
                </a:solidFill>
              </a:rPr>
              <a:t>Razafy</a:t>
            </a:r>
            <a:r>
              <a:rPr lang="fr-FR" sz="1000" dirty="0">
                <a:solidFill>
                  <a:srgbClr val="002060"/>
                </a:solidFill>
              </a:rPr>
              <a:t>, </a:t>
            </a:r>
            <a:r>
              <a:rPr lang="fr-FR" sz="1000" dirty="0">
                <a:solidFill>
                  <a:srgbClr val="002060"/>
                </a:solidFill>
                <a:hlinkClick r:id="rId7"/>
              </a:rPr>
              <a:t>http://mydago.com/2010/10/vaovaonny-ankolafo-telo-07102010/</a:t>
            </a:r>
            <a:r>
              <a:rPr lang="fr-FR" sz="1000" dirty="0">
                <a:solidFill>
                  <a:srgbClr val="002060"/>
                </a:solidFill>
              </a:rPr>
              <a:t> </a:t>
            </a:r>
          </a:p>
        </p:txBody>
      </p:sp>
    </p:spTree>
    <p:extLst>
      <p:ext uri="{BB962C8B-B14F-4D97-AF65-F5344CB8AC3E}">
        <p14:creationId xmlns:p14="http://schemas.microsoft.com/office/powerpoint/2010/main" val="2443414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39925" y="173863"/>
            <a:ext cx="2777169" cy="1884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99152" y="172123"/>
            <a:ext cx="634388" cy="232540"/>
          </a:xfrm>
        </p:spPr>
        <p:txBody>
          <a:bodyPr/>
          <a:lstStyle/>
          <a:p>
            <a:fld id="{814B13E8-1059-4FEE-952E-0153852B3488}" type="slidenum">
              <a:rPr lang="fr-FR" smtClean="0"/>
              <a:t>49</a:t>
            </a:fld>
            <a:endParaRPr lang="fr-FR"/>
          </a:p>
        </p:txBody>
      </p:sp>
      <p:sp>
        <p:nvSpPr>
          <p:cNvPr id="4" name="Rectangle 3"/>
          <p:cNvSpPr/>
          <p:nvPr/>
        </p:nvSpPr>
        <p:spPr>
          <a:xfrm>
            <a:off x="99152" y="958808"/>
            <a:ext cx="11964318" cy="5816977"/>
          </a:xfrm>
          <a:prstGeom prst="rect">
            <a:avLst/>
          </a:prstGeom>
        </p:spPr>
        <p:txBody>
          <a:bodyPr wrap="square">
            <a:spAutoFit/>
          </a:bodyPr>
          <a:lstStyle/>
          <a:p>
            <a:r>
              <a:rPr lang="fr-FR" b="1" dirty="0" smtClean="0">
                <a:solidFill>
                  <a:schemeClr val="accent5">
                    <a:lumMod val="50000"/>
                  </a:schemeClr>
                </a:solidFill>
              </a:rPr>
              <a:t>11.2. Lancer </a:t>
            </a:r>
            <a:r>
              <a:rPr lang="fr-FR" b="1" dirty="0">
                <a:solidFill>
                  <a:schemeClr val="accent5">
                    <a:lumMod val="50000"/>
                  </a:schemeClr>
                </a:solidFill>
              </a:rPr>
              <a:t>des projet de </a:t>
            </a:r>
            <a:r>
              <a:rPr lang="fr-FR" b="1" dirty="0" smtClean="0">
                <a:solidFill>
                  <a:schemeClr val="accent5">
                    <a:lumMod val="50000"/>
                  </a:schemeClr>
                </a:solidFill>
              </a:rPr>
              <a:t>reforestation (suite)</a:t>
            </a:r>
            <a:endParaRPr lang="fr-FR" b="1" dirty="0">
              <a:solidFill>
                <a:schemeClr val="accent5">
                  <a:lumMod val="50000"/>
                </a:schemeClr>
              </a:solidFill>
            </a:endParaRPr>
          </a:p>
          <a:p>
            <a:endParaRPr lang="fr-FR" b="1" dirty="0">
              <a:solidFill>
                <a:schemeClr val="accent5">
                  <a:lumMod val="50000"/>
                </a:schemeClr>
              </a:solidFill>
            </a:endParaRPr>
          </a:p>
          <a:p>
            <a:r>
              <a:rPr lang="fr-FR" b="1" dirty="0">
                <a:solidFill>
                  <a:srgbClr val="FF0000"/>
                </a:solidFill>
              </a:rPr>
              <a:t>Quelques « bémols » devant inciter à la prudence avant le lancement de tout projet à Madagascar </a:t>
            </a:r>
            <a:r>
              <a:rPr lang="fr-FR" b="1" dirty="0" smtClean="0">
                <a:solidFill>
                  <a:srgbClr val="FF0000"/>
                </a:solidFill>
              </a:rPr>
              <a:t>(suite) </a:t>
            </a:r>
            <a:r>
              <a:rPr lang="fr-FR" dirty="0" smtClean="0">
                <a:solidFill>
                  <a:srgbClr val="FF0000"/>
                </a:solidFill>
              </a:rPr>
              <a:t>:</a:t>
            </a:r>
            <a:endParaRPr lang="fr-FR" dirty="0">
              <a:solidFill>
                <a:srgbClr val="FF0000"/>
              </a:solidFill>
            </a:endParaRPr>
          </a:p>
          <a:p>
            <a:endParaRPr lang="fr-FR" dirty="0" smtClean="0">
              <a:solidFill>
                <a:schemeClr val="accent5">
                  <a:lumMod val="50000"/>
                </a:schemeClr>
              </a:solidFill>
            </a:endParaRPr>
          </a:p>
          <a:p>
            <a:pPr marL="342900" indent="-342900" algn="just">
              <a:buFont typeface="+mj-lt"/>
              <a:buAutoNum type="arabicPeriod" startAt="4"/>
            </a:pPr>
            <a:r>
              <a:rPr lang="fr-FR" dirty="0" smtClean="0">
                <a:solidFill>
                  <a:schemeClr val="accent5">
                    <a:lumMod val="50000"/>
                  </a:schemeClr>
                </a:solidFill>
              </a:rPr>
              <a:t>Nous ne devons pas attendre des Malgaches la même « rationalité cartésienne » qu’en France. Le </a:t>
            </a:r>
            <a:r>
              <a:rPr lang="fr-FR" dirty="0">
                <a:solidFill>
                  <a:schemeClr val="accent5">
                    <a:lumMod val="50000"/>
                  </a:schemeClr>
                </a:solidFill>
              </a:rPr>
              <a:t>Malgaches </a:t>
            </a:r>
            <a:r>
              <a:rPr lang="fr-FR" dirty="0" smtClean="0">
                <a:solidFill>
                  <a:schemeClr val="accent5">
                    <a:lumMod val="50000"/>
                  </a:schemeClr>
                </a:solidFill>
              </a:rPr>
              <a:t>est souvent très religieux, voire superstitieux [son comportement peut mélanger superstition et pragmatisme]. L’emprise de la religion est élevée chez les malgaches.</a:t>
            </a:r>
          </a:p>
          <a:p>
            <a:pPr marL="342900" indent="-342900" algn="just">
              <a:buFont typeface="+mj-lt"/>
              <a:buAutoNum type="arabicPeriod" startAt="4"/>
            </a:pPr>
            <a:r>
              <a:rPr lang="fr-FR" dirty="0" smtClean="0">
                <a:solidFill>
                  <a:schemeClr val="accent5">
                    <a:lumMod val="50000"/>
                  </a:schemeClr>
                </a:solidFill>
              </a:rPr>
              <a:t>Le niveau d’éducation et </a:t>
            </a:r>
            <a:r>
              <a:rPr lang="fr-FR" dirty="0">
                <a:solidFill>
                  <a:schemeClr val="accent5">
                    <a:lumMod val="50000"/>
                  </a:schemeClr>
                </a:solidFill>
              </a:rPr>
              <a:t>d’instruction des Malgaches est majoritairement très </a:t>
            </a:r>
            <a:r>
              <a:rPr lang="fr-FR" dirty="0" smtClean="0">
                <a:solidFill>
                  <a:schemeClr val="accent5">
                    <a:lumMod val="50000"/>
                  </a:schemeClr>
                </a:solidFill>
              </a:rPr>
              <a:t>bas </a:t>
            </a:r>
            <a:r>
              <a:rPr lang="fr-FR" dirty="0">
                <a:solidFill>
                  <a:schemeClr val="accent5">
                    <a:lumMod val="50000"/>
                  </a:schemeClr>
                </a:solidFill>
              </a:rPr>
              <a:t>_ Le taux total d'alphabétisation des adultes 2008-2012 </a:t>
            </a:r>
            <a:r>
              <a:rPr lang="fr-FR" dirty="0" smtClean="0">
                <a:solidFill>
                  <a:schemeClr val="accent5">
                    <a:lumMod val="50000"/>
                  </a:schemeClr>
                </a:solidFill>
              </a:rPr>
              <a:t>y est </a:t>
            </a:r>
            <a:r>
              <a:rPr lang="fr-FR" dirty="0">
                <a:solidFill>
                  <a:schemeClr val="accent5">
                    <a:lumMod val="50000"/>
                  </a:schemeClr>
                </a:solidFill>
              </a:rPr>
              <a:t>de </a:t>
            </a:r>
            <a:r>
              <a:rPr lang="fr-FR" b="1" dirty="0">
                <a:solidFill>
                  <a:srgbClr val="FF0000"/>
                </a:solidFill>
              </a:rPr>
              <a:t>64.5</a:t>
            </a:r>
            <a:r>
              <a:rPr lang="fr-FR" b="1" dirty="0" smtClean="0">
                <a:solidFill>
                  <a:srgbClr val="FF0000"/>
                </a:solidFill>
              </a:rPr>
              <a:t>%</a:t>
            </a:r>
            <a:r>
              <a:rPr lang="fr-FR" dirty="0" smtClean="0">
                <a:solidFill>
                  <a:schemeClr val="accent5">
                    <a:lumMod val="50000"/>
                  </a:schemeClr>
                </a:solidFill>
              </a:rPr>
              <a:t> (+) _, tout comme l’apprentissage à l’esprit critique ou l’instruction civique, dans les écoles. L’argent manque partout. Et sans argent, l’on ne peut faire d’étude ou s’instruire. Sans instruction, l’on reste très pauvre. L’on est alors plus vulnérable face aux autorités religieuses [qui ont beaucoup d’importance à Madagascar], les politiciens démagogues et les populistes, désignant souvent </a:t>
            </a:r>
            <a:r>
              <a:rPr lang="fr-FR" dirty="0">
                <a:solidFill>
                  <a:schemeClr val="accent5">
                    <a:lumMod val="50000"/>
                  </a:schemeClr>
                </a:solidFill>
              </a:rPr>
              <a:t>d</a:t>
            </a:r>
            <a:r>
              <a:rPr lang="fr-FR" dirty="0" smtClean="0">
                <a:solidFill>
                  <a:schemeClr val="accent5">
                    <a:lumMod val="50000"/>
                  </a:schemeClr>
                </a:solidFill>
              </a:rPr>
              <a:t>es boucs émissaires extérieurs pour expliquer la pauvreté </a:t>
            </a:r>
            <a:r>
              <a:rPr lang="fr-FR" dirty="0">
                <a:solidFill>
                  <a:srgbClr val="002060"/>
                </a:solidFill>
              </a:rPr>
              <a:t>endémique</a:t>
            </a:r>
            <a:r>
              <a:rPr lang="fr-FR" dirty="0" smtClean="0">
                <a:solidFill>
                  <a:srgbClr val="002060"/>
                </a:solidFill>
              </a:rPr>
              <a:t> </a:t>
            </a:r>
            <a:r>
              <a:rPr lang="fr-FR" dirty="0" smtClean="0">
                <a:solidFill>
                  <a:schemeClr val="accent5">
                    <a:lumMod val="50000"/>
                  </a:schemeClr>
                </a:solidFill>
              </a:rPr>
              <a:t>du </a:t>
            </a:r>
            <a:r>
              <a:rPr lang="fr-FR" dirty="0" smtClean="0">
                <a:solidFill>
                  <a:schemeClr val="accent5">
                    <a:lumMod val="50000"/>
                  </a:schemeClr>
                </a:solidFill>
              </a:rPr>
              <a:t>pays, promettant </a:t>
            </a:r>
            <a:r>
              <a:rPr lang="fr-FR" dirty="0" smtClean="0">
                <a:solidFill>
                  <a:schemeClr val="accent5">
                    <a:lumMod val="50000"/>
                  </a:schemeClr>
                </a:solidFill>
              </a:rPr>
              <a:t>mont et </a:t>
            </a:r>
            <a:r>
              <a:rPr lang="fr-FR" dirty="0" smtClean="0">
                <a:solidFill>
                  <a:schemeClr val="accent5">
                    <a:lumMod val="50000"/>
                  </a:schemeClr>
                </a:solidFill>
              </a:rPr>
              <a:t>merveille. </a:t>
            </a:r>
            <a:endParaRPr lang="fr-FR" dirty="0" smtClean="0">
              <a:solidFill>
                <a:schemeClr val="accent5">
                  <a:lumMod val="50000"/>
                </a:schemeClr>
              </a:solidFill>
            </a:endParaRPr>
          </a:p>
          <a:p>
            <a:pPr marL="342900" indent="-342900" algn="just">
              <a:buFont typeface="+mj-lt"/>
              <a:buAutoNum type="arabicPeriod" startAt="4"/>
            </a:pPr>
            <a:r>
              <a:rPr lang="fr-FR" dirty="0" smtClean="0">
                <a:solidFill>
                  <a:schemeClr val="accent5">
                    <a:lumMod val="50000"/>
                  </a:schemeClr>
                </a:solidFill>
              </a:rPr>
              <a:t>Cela peut pousser les </a:t>
            </a:r>
            <a:r>
              <a:rPr lang="fr-FR" dirty="0">
                <a:solidFill>
                  <a:schemeClr val="accent5">
                    <a:lumMod val="50000"/>
                  </a:schemeClr>
                </a:solidFill>
              </a:rPr>
              <a:t>Malgaches </a:t>
            </a:r>
            <a:r>
              <a:rPr lang="fr-FR" dirty="0" smtClean="0">
                <a:solidFill>
                  <a:schemeClr val="accent5">
                    <a:lumMod val="50000"/>
                  </a:schemeClr>
                </a:solidFill>
              </a:rPr>
              <a:t>à se méfier et à résister de toute innovation et à rester fortement attaché à la </a:t>
            </a:r>
            <a:r>
              <a:rPr lang="fr-FR" b="1" dirty="0" smtClean="0">
                <a:solidFill>
                  <a:schemeClr val="accent5">
                    <a:lumMod val="50000"/>
                  </a:schemeClr>
                </a:solidFill>
              </a:rPr>
              <a:t>Tradition</a:t>
            </a:r>
            <a:r>
              <a:rPr lang="fr-FR" dirty="0" smtClean="0">
                <a:solidFill>
                  <a:schemeClr val="accent5">
                    <a:lumMod val="50000"/>
                  </a:schemeClr>
                </a:solidFill>
              </a:rPr>
              <a:t>.</a:t>
            </a:r>
          </a:p>
          <a:p>
            <a:pPr algn="just"/>
            <a:endParaRPr lang="fr-FR" sz="1200" dirty="0" smtClean="0">
              <a:solidFill>
                <a:schemeClr val="accent5">
                  <a:lumMod val="50000"/>
                </a:schemeClr>
              </a:solidFill>
            </a:endParaRPr>
          </a:p>
          <a:p>
            <a:pPr algn="just"/>
            <a:endParaRPr lang="fr-FR" sz="1200" dirty="0">
              <a:solidFill>
                <a:schemeClr val="accent5">
                  <a:lumMod val="50000"/>
                </a:schemeClr>
              </a:solidFill>
            </a:endParaRPr>
          </a:p>
          <a:p>
            <a:pPr algn="just"/>
            <a:endParaRPr lang="fr-FR" sz="1200" dirty="0" smtClean="0">
              <a:solidFill>
                <a:schemeClr val="accent5">
                  <a:lumMod val="50000"/>
                </a:schemeClr>
              </a:solidFill>
            </a:endParaRPr>
          </a:p>
          <a:p>
            <a:pPr algn="just"/>
            <a:endParaRPr lang="fr-FR" sz="1200" dirty="0">
              <a:solidFill>
                <a:schemeClr val="accent5">
                  <a:lumMod val="50000"/>
                </a:schemeClr>
              </a:solidFill>
            </a:endParaRPr>
          </a:p>
          <a:p>
            <a:pPr algn="just"/>
            <a:endParaRPr lang="fr-FR" sz="1200" dirty="0" smtClean="0">
              <a:solidFill>
                <a:schemeClr val="accent5">
                  <a:lumMod val="50000"/>
                </a:schemeClr>
              </a:solidFill>
            </a:endParaRPr>
          </a:p>
          <a:p>
            <a:pPr algn="just"/>
            <a:endParaRPr lang="fr-FR" sz="1200" dirty="0">
              <a:solidFill>
                <a:schemeClr val="accent5">
                  <a:lumMod val="50000"/>
                </a:schemeClr>
              </a:solidFill>
            </a:endParaRPr>
          </a:p>
          <a:p>
            <a:pPr algn="just"/>
            <a:endParaRPr lang="fr-FR" sz="1200" dirty="0" smtClean="0">
              <a:solidFill>
                <a:schemeClr val="accent5">
                  <a:lumMod val="50000"/>
                </a:schemeClr>
              </a:solidFill>
            </a:endParaRPr>
          </a:p>
          <a:p>
            <a:pPr algn="just"/>
            <a:endParaRPr lang="fr-FR" sz="1200" dirty="0" smtClean="0">
              <a:solidFill>
                <a:schemeClr val="accent5">
                  <a:lumMod val="50000"/>
                </a:schemeClr>
              </a:solidFill>
            </a:endParaRPr>
          </a:p>
          <a:p>
            <a:pPr algn="just"/>
            <a:r>
              <a:rPr lang="fr-FR" sz="1200" dirty="0" smtClean="0">
                <a:solidFill>
                  <a:srgbClr val="002060"/>
                </a:solidFill>
              </a:rPr>
              <a:t>(+) </a:t>
            </a:r>
            <a:r>
              <a:rPr lang="fr-FR" sz="1200" dirty="0" smtClean="0">
                <a:solidFill>
                  <a:srgbClr val="002060"/>
                </a:solidFill>
              </a:rPr>
              <a:t>Source :  </a:t>
            </a:r>
            <a:r>
              <a:rPr lang="fr-FR" sz="1200" dirty="0">
                <a:solidFill>
                  <a:srgbClr val="002060"/>
                </a:solidFill>
                <a:hlinkClick r:id="rId2"/>
              </a:rPr>
              <a:t>http://</a:t>
            </a:r>
            <a:r>
              <a:rPr lang="fr-FR" sz="1200" dirty="0" smtClean="0">
                <a:solidFill>
                  <a:srgbClr val="002060"/>
                </a:solidFill>
                <a:hlinkClick r:id="rId2"/>
              </a:rPr>
              <a:t>www.unicef.org/french/infobycountry/madagascar_statistics.html</a:t>
            </a:r>
            <a:r>
              <a:rPr lang="fr-FR" sz="1200" dirty="0" smtClean="0">
                <a:solidFill>
                  <a:srgbClr val="002060"/>
                </a:solidFill>
              </a:rPr>
              <a:t> </a:t>
            </a: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145058" y="565562"/>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ZoneTexte 7"/>
          <p:cNvSpPr txBox="1"/>
          <p:nvPr/>
        </p:nvSpPr>
        <p:spPr>
          <a:xfrm>
            <a:off x="6336537" y="6287510"/>
            <a:ext cx="3846724" cy="400110"/>
          </a:xfrm>
          <a:prstGeom prst="rect">
            <a:avLst/>
          </a:prstGeom>
          <a:noFill/>
        </p:spPr>
        <p:txBody>
          <a:bodyPr wrap="square" rtlCol="0">
            <a:spAutoFit/>
          </a:bodyPr>
          <a:lstStyle/>
          <a:p>
            <a:pPr algn="r"/>
            <a:r>
              <a:rPr lang="fr-FR" sz="1000" dirty="0">
                <a:solidFill>
                  <a:srgbClr val="002060"/>
                </a:solidFill>
              </a:rPr>
              <a:t>Source : </a:t>
            </a:r>
            <a:r>
              <a:rPr lang="fr-FR" sz="1000" i="1" dirty="0">
                <a:solidFill>
                  <a:srgbClr val="002060"/>
                </a:solidFill>
              </a:rPr>
              <a:t>Crise malgache: Et si l’on mettait la Grande île sous tutelle </a:t>
            </a:r>
            <a:r>
              <a:rPr lang="fr-FR" sz="1000" dirty="0">
                <a:solidFill>
                  <a:srgbClr val="002060"/>
                </a:solidFill>
              </a:rPr>
              <a:t>?, 24 juillet 2013, </a:t>
            </a:r>
            <a:r>
              <a:rPr lang="fr-FR" sz="1000" dirty="0">
                <a:solidFill>
                  <a:srgbClr val="002060"/>
                </a:solidFill>
                <a:hlinkClick r:id="rId3"/>
              </a:rPr>
              <a:t>https://jomerberizky.wordpress.com/2013/07</a:t>
            </a:r>
            <a:r>
              <a:rPr lang="fr-FR" sz="1000" dirty="0" smtClean="0">
                <a:solidFill>
                  <a:srgbClr val="002060"/>
                </a:solidFill>
                <a:hlinkClick r:id="rId3"/>
              </a:rPr>
              <a:t>/</a:t>
            </a:r>
            <a:r>
              <a:rPr lang="fr-FR" sz="1000" dirty="0" smtClean="0">
                <a:solidFill>
                  <a:srgbClr val="002060"/>
                </a:solidFill>
              </a:rPr>
              <a:t> </a:t>
            </a:r>
            <a:r>
              <a:rPr lang="fr-FR" sz="1000" dirty="0" smtClean="0">
                <a:solidFill>
                  <a:srgbClr val="002060"/>
                </a:solidFill>
                <a:latin typeface="Calibri" panose="020F0502020204030204" pitchFamily="34" charset="0"/>
              </a:rPr>
              <a:t>→</a:t>
            </a:r>
            <a:endParaRPr lang="fr-FR" sz="1000" dirty="0">
              <a:solidFill>
                <a:srgbClr val="002060"/>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2119" y="4929283"/>
            <a:ext cx="1704975" cy="1781175"/>
          </a:xfrm>
          <a:prstGeom prst="rect">
            <a:avLst/>
          </a:prstGeom>
        </p:spPr>
      </p:pic>
      <p:sp>
        <p:nvSpPr>
          <p:cNvPr id="10" name="ZoneTexte 9"/>
          <p:cNvSpPr txBox="1"/>
          <p:nvPr/>
        </p:nvSpPr>
        <p:spPr>
          <a:xfrm>
            <a:off x="99152" y="4838876"/>
            <a:ext cx="9959248" cy="1200329"/>
          </a:xfrm>
          <a:prstGeom prst="rect">
            <a:avLst/>
          </a:prstGeom>
          <a:noFill/>
        </p:spPr>
        <p:txBody>
          <a:bodyPr wrap="square" rtlCol="0">
            <a:spAutoFit/>
          </a:bodyPr>
          <a:lstStyle/>
          <a:p>
            <a:pPr marL="342900" indent="-342900">
              <a:buFont typeface="+mj-lt"/>
              <a:buAutoNum type="arabicPeriod" startAt="7"/>
            </a:pPr>
            <a:r>
              <a:rPr lang="fr-FR" b="1" dirty="0" smtClean="0">
                <a:solidFill>
                  <a:srgbClr val="002060"/>
                </a:solidFill>
              </a:rPr>
              <a:t>Madagascar </a:t>
            </a:r>
            <a:r>
              <a:rPr lang="fr-FR" b="1" dirty="0">
                <a:solidFill>
                  <a:srgbClr val="002060"/>
                </a:solidFill>
              </a:rPr>
              <a:t>n’est pas un </a:t>
            </a:r>
            <a:r>
              <a:rPr lang="fr-FR" b="1" dirty="0" smtClean="0">
                <a:solidFill>
                  <a:srgbClr val="002060"/>
                </a:solidFill>
              </a:rPr>
              <a:t>encore état </a:t>
            </a:r>
            <a:r>
              <a:rPr lang="fr-FR" b="1" dirty="0">
                <a:solidFill>
                  <a:srgbClr val="002060"/>
                </a:solidFill>
              </a:rPr>
              <a:t>de droit</a:t>
            </a:r>
            <a:r>
              <a:rPr lang="fr-FR" dirty="0">
                <a:solidFill>
                  <a:srgbClr val="002060"/>
                </a:solidFill>
              </a:rPr>
              <a:t>. Par exemple, la garantie de la propriété privée n’y est pas toujours certaine. </a:t>
            </a:r>
            <a:r>
              <a:rPr lang="fr-FR" dirty="0" smtClean="0">
                <a:solidFill>
                  <a:srgbClr val="002060"/>
                </a:solidFill>
              </a:rPr>
              <a:t>On y rencontre</a:t>
            </a:r>
            <a:r>
              <a:rPr lang="fr-FR" dirty="0" smtClean="0">
                <a:solidFill>
                  <a:srgbClr val="002060"/>
                </a:solidFill>
              </a:rPr>
              <a:t> aussi </a:t>
            </a:r>
            <a:r>
              <a:rPr lang="fr-FR" dirty="0" smtClean="0">
                <a:solidFill>
                  <a:srgbClr val="002060"/>
                </a:solidFill>
              </a:rPr>
              <a:t>la lenteur </a:t>
            </a:r>
            <a:r>
              <a:rPr lang="fr-FR" dirty="0">
                <a:solidFill>
                  <a:srgbClr val="002060"/>
                </a:solidFill>
              </a:rPr>
              <a:t>de la procédure </a:t>
            </a:r>
            <a:r>
              <a:rPr lang="fr-FR" dirty="0" smtClean="0">
                <a:solidFill>
                  <a:srgbClr val="002060"/>
                </a:solidFill>
              </a:rPr>
              <a:t>judiciaire, la corruption de l’appareil judiciaire </a:t>
            </a:r>
            <a:r>
              <a:rPr lang="fr-FR" dirty="0">
                <a:solidFill>
                  <a:srgbClr val="002060"/>
                </a:solidFill>
              </a:rPr>
              <a:t>et la </a:t>
            </a:r>
            <a:r>
              <a:rPr lang="fr-FR" dirty="0" smtClean="0">
                <a:solidFill>
                  <a:srgbClr val="002060"/>
                </a:solidFill>
              </a:rPr>
              <a:t>défiance du Malgache </a:t>
            </a:r>
            <a:r>
              <a:rPr lang="fr-FR" dirty="0">
                <a:solidFill>
                  <a:srgbClr val="002060"/>
                </a:solidFill>
              </a:rPr>
              <a:t>envers la Justice. </a:t>
            </a:r>
            <a:endParaRPr lang="fr-FR" dirty="0" smtClean="0">
              <a:solidFill>
                <a:srgbClr val="002060"/>
              </a:solidFill>
            </a:endParaRPr>
          </a:p>
          <a:p>
            <a:pPr marL="342900" indent="-342900">
              <a:buFont typeface="+mj-lt"/>
              <a:buAutoNum type="arabicPeriod" startAt="7"/>
            </a:pPr>
            <a:r>
              <a:rPr lang="fr-FR" dirty="0" smtClean="0">
                <a:solidFill>
                  <a:srgbClr val="FF0000"/>
                </a:solidFill>
              </a:rPr>
              <a:t>Sinon, environ </a:t>
            </a:r>
            <a:r>
              <a:rPr lang="fr-FR" dirty="0">
                <a:solidFill>
                  <a:srgbClr val="FF0000"/>
                </a:solidFill>
              </a:rPr>
              <a:t>tous les 7 ans, Madagascar est agité par des </a:t>
            </a:r>
            <a:r>
              <a:rPr lang="fr-FR" dirty="0" smtClean="0">
                <a:solidFill>
                  <a:srgbClr val="FF0000"/>
                </a:solidFill>
              </a:rPr>
              <a:t>révoltes, </a:t>
            </a:r>
            <a:r>
              <a:rPr lang="fr-FR" dirty="0" smtClean="0">
                <a:solidFill>
                  <a:srgbClr val="FF0000"/>
                </a:solidFill>
              </a:rPr>
              <a:t>souvent violentes.</a:t>
            </a:r>
            <a:endParaRPr lang="fr-FR" dirty="0">
              <a:solidFill>
                <a:srgbClr val="FF0000"/>
              </a:solidFill>
            </a:endParaRPr>
          </a:p>
        </p:txBody>
      </p:sp>
    </p:spTree>
    <p:extLst>
      <p:ext uri="{BB962C8B-B14F-4D97-AF65-F5344CB8AC3E}">
        <p14:creationId xmlns:p14="http://schemas.microsoft.com/office/powerpoint/2010/main" val="703760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018319" y="6480085"/>
            <a:ext cx="2633949" cy="31784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13474" y="171358"/>
            <a:ext cx="480152" cy="343474"/>
          </a:xfrm>
        </p:spPr>
        <p:txBody>
          <a:bodyPr/>
          <a:lstStyle/>
          <a:p>
            <a:fld id="{814B13E8-1059-4FEE-952E-0153852B3488}" type="slidenum">
              <a:rPr lang="fr-FR" smtClean="0"/>
              <a:t>5</a:t>
            </a:fld>
            <a:endParaRPr lang="fr-FR" dirty="0"/>
          </a:p>
        </p:txBody>
      </p:sp>
      <p:sp>
        <p:nvSpPr>
          <p:cNvPr id="4" name="ZoneTexte 3"/>
          <p:cNvSpPr txBox="1"/>
          <p:nvPr/>
        </p:nvSpPr>
        <p:spPr>
          <a:xfrm>
            <a:off x="212992" y="646115"/>
            <a:ext cx="4215257" cy="369332"/>
          </a:xfrm>
          <a:prstGeom prst="rect">
            <a:avLst/>
          </a:prstGeom>
          <a:noFill/>
        </p:spPr>
        <p:txBody>
          <a:bodyPr wrap="none" rtlCol="0">
            <a:spAutoFit/>
          </a:bodyPr>
          <a:lstStyle/>
          <a:p>
            <a:r>
              <a:rPr lang="fr-FR" b="1" dirty="0">
                <a:solidFill>
                  <a:srgbClr val="002060"/>
                </a:solidFill>
              </a:rPr>
              <a:t>2</a:t>
            </a:r>
            <a:r>
              <a:rPr lang="fr-FR" b="1" dirty="0" smtClean="0">
                <a:solidFill>
                  <a:srgbClr val="002060"/>
                </a:solidFill>
              </a:rPr>
              <a:t>. Volume, chiffres et importance du trafic</a:t>
            </a:r>
            <a:endParaRPr lang="fr-FR" b="1" dirty="0">
              <a:solidFill>
                <a:srgbClr val="002060"/>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12992" y="1120107"/>
            <a:ext cx="11766014" cy="3139321"/>
          </a:xfrm>
          <a:prstGeom prst="rect">
            <a:avLst/>
          </a:prstGeom>
          <a:noFill/>
        </p:spPr>
        <p:txBody>
          <a:bodyPr wrap="square" rtlCol="0">
            <a:spAutoFit/>
          </a:bodyPr>
          <a:lstStyle/>
          <a:p>
            <a:pPr algn="just"/>
            <a:r>
              <a:rPr lang="fr-FR" dirty="0">
                <a:solidFill>
                  <a:srgbClr val="002060"/>
                </a:solidFill>
              </a:rPr>
              <a:t>Avant de gagner leur destination finale, les bois sont expédiés sur des pays intermédiaires. Ils y sont « blanchis » avec des faux papiers. Rien qu’en 2009, la valeur des bois de rose expédiés à l’extérieur est estimée à 500 000 US$ par jour. C’est dire l’importance </a:t>
            </a:r>
            <a:r>
              <a:rPr lang="fr-FR" dirty="0" smtClean="0">
                <a:solidFill>
                  <a:srgbClr val="002060"/>
                </a:solidFill>
              </a:rPr>
              <a:t>du trafic alimenté par la pauvreté, car près </a:t>
            </a:r>
            <a:r>
              <a:rPr lang="fr-FR" dirty="0">
                <a:solidFill>
                  <a:srgbClr val="002060"/>
                </a:solidFill>
              </a:rPr>
              <a:t>de 3/4 des Malagasy n’empochent même pas l’équivalent de 2 US$ par jour</a:t>
            </a:r>
            <a:r>
              <a:rPr lang="fr-FR" dirty="0" smtClean="0">
                <a:solidFill>
                  <a:srgbClr val="002060"/>
                </a:solidFill>
              </a:rPr>
              <a:t>. </a:t>
            </a:r>
            <a:r>
              <a:rPr lang="fr-FR" dirty="0">
                <a:solidFill>
                  <a:srgbClr val="002060"/>
                </a:solidFill>
              </a:rPr>
              <a:t>U</a:t>
            </a:r>
            <a:r>
              <a:rPr lang="fr-FR" dirty="0" smtClean="0">
                <a:solidFill>
                  <a:srgbClr val="002060"/>
                </a:solidFill>
              </a:rPr>
              <a:t>ne </a:t>
            </a:r>
            <a:r>
              <a:rPr lang="fr-FR" dirty="0">
                <a:solidFill>
                  <a:srgbClr val="002060"/>
                </a:solidFill>
              </a:rPr>
              <a:t>tonne de rondins de bois de rose en </a:t>
            </a:r>
            <a:r>
              <a:rPr lang="fr-FR" dirty="0" smtClean="0">
                <a:solidFill>
                  <a:srgbClr val="002060"/>
                </a:solidFill>
              </a:rPr>
              <a:t>Chine atteint </a:t>
            </a:r>
            <a:r>
              <a:rPr lang="fr-FR" dirty="0">
                <a:solidFill>
                  <a:srgbClr val="002060"/>
                </a:solidFill>
              </a:rPr>
              <a:t>les 25 000 dollars</a:t>
            </a:r>
            <a:r>
              <a:rPr lang="fr-FR" dirty="0" smtClean="0">
                <a:solidFill>
                  <a:srgbClr val="002060"/>
                </a:solidFill>
              </a:rPr>
              <a:t>. </a:t>
            </a:r>
            <a:r>
              <a:rPr lang="fr-FR" dirty="0">
                <a:solidFill>
                  <a:srgbClr val="002060"/>
                </a:solidFill>
              </a:rPr>
              <a:t>Les principaux clients, les Chinois de Hong Kong, sont prêts à payer in fine 220 000 dollars le conteneur.</a:t>
            </a:r>
            <a:endParaRPr lang="fr-FR" dirty="0" smtClean="0">
              <a:solidFill>
                <a:srgbClr val="002060"/>
              </a:solidFill>
            </a:endParaRPr>
          </a:p>
          <a:p>
            <a:pPr algn="just"/>
            <a:r>
              <a:rPr lang="fr-FR" dirty="0" smtClean="0">
                <a:solidFill>
                  <a:srgbClr val="002060"/>
                </a:solidFill>
              </a:rPr>
              <a:t>Chiffres lors des saisies : Une saisie, </a:t>
            </a:r>
            <a:r>
              <a:rPr lang="fr-FR" dirty="0">
                <a:solidFill>
                  <a:srgbClr val="002060"/>
                </a:solidFill>
              </a:rPr>
              <a:t>effectuée à Singapour, </a:t>
            </a:r>
            <a:r>
              <a:rPr lang="fr-FR" dirty="0" smtClean="0">
                <a:solidFill>
                  <a:srgbClr val="002060"/>
                </a:solidFill>
              </a:rPr>
              <a:t>portait </a:t>
            </a:r>
            <a:r>
              <a:rPr lang="fr-FR" dirty="0">
                <a:solidFill>
                  <a:srgbClr val="002060"/>
                </a:solidFill>
              </a:rPr>
              <a:t>sur 29 000 rondins de bois de rose (3 000 tonnes</a:t>
            </a:r>
            <a:r>
              <a:rPr lang="fr-FR" dirty="0" smtClean="0">
                <a:solidFill>
                  <a:srgbClr val="002060"/>
                </a:solidFill>
              </a:rPr>
              <a:t>). 34 </a:t>
            </a:r>
            <a:r>
              <a:rPr lang="fr-FR" dirty="0">
                <a:solidFill>
                  <a:srgbClr val="002060"/>
                </a:solidFill>
              </a:rPr>
              <a:t>conteneurs </a:t>
            </a:r>
            <a:r>
              <a:rPr lang="fr-FR" dirty="0" smtClean="0">
                <a:solidFill>
                  <a:srgbClr val="002060"/>
                </a:solidFill>
              </a:rPr>
              <a:t>ont été saisis, en mai 2014, </a:t>
            </a:r>
            <a:r>
              <a:rPr lang="fr-FR" dirty="0">
                <a:solidFill>
                  <a:srgbClr val="002060"/>
                </a:solidFill>
              </a:rPr>
              <a:t>au port de Mombasa au Kenya contenant 4 400 rondins de bois de rose pesant 500 tonnes pour une valeur de 12,8 millions de dollar.</a:t>
            </a:r>
            <a:endParaRPr lang="fr-FR" dirty="0" smtClean="0">
              <a:solidFill>
                <a:srgbClr val="002060"/>
              </a:solidFill>
            </a:endParaRPr>
          </a:p>
          <a:p>
            <a:r>
              <a:rPr lang="fr-FR" sz="1200" dirty="0" smtClean="0">
                <a:solidFill>
                  <a:srgbClr val="002060"/>
                </a:solidFill>
              </a:rPr>
              <a:t>Sources : a) </a:t>
            </a:r>
            <a:r>
              <a:rPr lang="fr-FR" sz="1200" i="1" dirty="0">
                <a:solidFill>
                  <a:srgbClr val="002060"/>
                </a:solidFill>
              </a:rPr>
              <a:t>Scandale des bois de rose: Madagascar sur l’atlas mondial des conflits </a:t>
            </a:r>
            <a:r>
              <a:rPr lang="fr-FR" sz="1200" i="1" dirty="0" smtClean="0">
                <a:solidFill>
                  <a:srgbClr val="002060"/>
                </a:solidFill>
              </a:rPr>
              <a:t>écologiques,</a:t>
            </a:r>
            <a:r>
              <a:rPr lang="fr-FR" i="1" dirty="0">
                <a:solidFill>
                  <a:srgbClr val="002060"/>
                </a:solidFill>
              </a:rPr>
              <a:t> </a:t>
            </a:r>
            <a:r>
              <a:rPr lang="fr-FR" sz="1200" dirty="0">
                <a:solidFill>
                  <a:srgbClr val="002060"/>
                </a:solidFill>
                <a:hlinkClick r:id="rId3"/>
              </a:rPr>
              <a:t>http://www.xchange-madagascar.com/actualites/index.php/scandale-des-bois-de-rose-madagascar-sur-latlas-mondial-des-conflits-ecologiques</a:t>
            </a:r>
            <a:r>
              <a:rPr lang="fr-FR" sz="1200" dirty="0" smtClean="0">
                <a:solidFill>
                  <a:srgbClr val="002060"/>
                </a:solidFill>
                <a:hlinkClick r:id="rId3"/>
              </a:rPr>
              <a:t>/</a:t>
            </a:r>
            <a:r>
              <a:rPr lang="fr-FR" sz="1200" dirty="0" smtClean="0">
                <a:solidFill>
                  <a:srgbClr val="002060"/>
                </a:solidFill>
              </a:rPr>
              <a:t> </a:t>
            </a:r>
          </a:p>
          <a:p>
            <a:r>
              <a:rPr lang="fr-FR" sz="1200" dirty="0" smtClean="0">
                <a:solidFill>
                  <a:srgbClr val="002060"/>
                </a:solidFill>
              </a:rPr>
              <a:t>b) </a:t>
            </a:r>
            <a:r>
              <a:rPr lang="fr-FR" sz="1200" dirty="0">
                <a:solidFill>
                  <a:srgbClr val="002060"/>
                </a:solidFill>
              </a:rPr>
              <a:t>Trafic – Bois de rose saisis à Mombasa, 30.05.2014, </a:t>
            </a:r>
            <a:r>
              <a:rPr lang="fr-FR" sz="1200" dirty="0">
                <a:solidFill>
                  <a:srgbClr val="002060"/>
                </a:solidFill>
                <a:hlinkClick r:id="rId4"/>
              </a:rPr>
              <a:t>http://www.lexpressmada.com/blog/actualites/trafic-bois-de-rose-saisis-a-mombasa-11542</a:t>
            </a:r>
            <a:r>
              <a:rPr lang="fr-FR" sz="1200" dirty="0">
                <a:solidFill>
                  <a:srgbClr val="002060"/>
                </a:solidFill>
              </a:rPr>
              <a:t> </a:t>
            </a:r>
            <a:endParaRPr lang="fr-FR" sz="1200" dirty="0" smtClean="0">
              <a:solidFill>
                <a:srgbClr val="002060"/>
              </a:solidFill>
            </a:endParaRPr>
          </a:p>
          <a:p>
            <a:r>
              <a:rPr lang="fr-FR" sz="1200" dirty="0">
                <a:solidFill>
                  <a:srgbClr val="002060"/>
                </a:solidFill>
              </a:rPr>
              <a:t>c) Madagascar : le pillage du bois de </a:t>
            </a:r>
            <a:r>
              <a:rPr lang="fr-FR" sz="1200" dirty="0" smtClean="0">
                <a:solidFill>
                  <a:srgbClr val="002060"/>
                </a:solidFill>
              </a:rPr>
              <a:t>rose, déc. 2009, </a:t>
            </a:r>
            <a:r>
              <a:rPr lang="fr-FR" sz="1200" dirty="0">
                <a:solidFill>
                  <a:srgbClr val="002060"/>
                </a:solidFill>
                <a:hlinkClick r:id="rId5"/>
              </a:rPr>
              <a:t>http://</a:t>
            </a:r>
            <a:r>
              <a:rPr lang="fr-FR" sz="1200" dirty="0" smtClean="0">
                <a:solidFill>
                  <a:srgbClr val="002060"/>
                </a:solidFill>
                <a:hlinkClick r:id="rId5"/>
              </a:rPr>
              <a:t>www.ipreunion.com/photo-du-jour/reportage/2009/12/03/ocean-indien,madagascar-le-pillage-du-bois-de-rose,6568.html</a:t>
            </a:r>
            <a:r>
              <a:rPr lang="fr-FR" sz="1200" dirty="0" smtClean="0">
                <a:solidFill>
                  <a:srgbClr val="002060"/>
                </a:solidFill>
              </a:rPr>
              <a:t> </a:t>
            </a:r>
            <a:endParaRPr lang="fr-FR" sz="1200" dirty="0">
              <a:solidFill>
                <a:srgbClr val="002060"/>
              </a:solidFill>
            </a:endParaRPr>
          </a:p>
        </p:txBody>
      </p:sp>
      <p:sp>
        <p:nvSpPr>
          <p:cNvPr id="8" name="ZoneTexte 7"/>
          <p:cNvSpPr txBox="1"/>
          <p:nvPr/>
        </p:nvSpPr>
        <p:spPr>
          <a:xfrm>
            <a:off x="-9498" y="5934935"/>
            <a:ext cx="3545912" cy="769441"/>
          </a:xfrm>
          <a:prstGeom prst="rect">
            <a:avLst/>
          </a:prstGeom>
          <a:noFill/>
        </p:spPr>
        <p:txBody>
          <a:bodyPr wrap="square" rtlCol="0">
            <a:spAutoFit/>
          </a:bodyPr>
          <a:lstStyle/>
          <a:p>
            <a:pPr algn="ctr"/>
            <a:r>
              <a:rPr lang="fr-FR" sz="1100" dirty="0">
                <a:solidFill>
                  <a:srgbClr val="002060"/>
                </a:solidFill>
              </a:rPr>
              <a:t>Chargement de bois de rose au port de Tamatave, </a:t>
            </a:r>
            <a:r>
              <a:rPr lang="fr-FR" sz="1100" dirty="0" smtClean="0">
                <a:solidFill>
                  <a:srgbClr val="002060"/>
                </a:solidFill>
              </a:rPr>
              <a:t>2009.  © Pierre-Yves </a:t>
            </a:r>
            <a:r>
              <a:rPr lang="fr-FR" sz="1100" dirty="0" err="1">
                <a:solidFill>
                  <a:srgbClr val="002060"/>
                </a:solidFill>
              </a:rPr>
              <a:t>Babelon</a:t>
            </a:r>
            <a:r>
              <a:rPr lang="fr-FR" sz="1100" dirty="0">
                <a:solidFill>
                  <a:srgbClr val="002060"/>
                </a:solidFill>
              </a:rPr>
              <a:t>, </a:t>
            </a:r>
            <a:r>
              <a:rPr lang="fr-FR" sz="1100" dirty="0">
                <a:solidFill>
                  <a:srgbClr val="002060"/>
                </a:solidFill>
                <a:hlinkClick r:id="rId5"/>
              </a:rPr>
              <a:t>http://</a:t>
            </a:r>
            <a:r>
              <a:rPr lang="fr-FR" sz="1100" dirty="0" smtClean="0">
                <a:solidFill>
                  <a:srgbClr val="002060"/>
                </a:solidFill>
                <a:hlinkClick r:id="rId5"/>
              </a:rPr>
              <a:t>www.ipreunion.com/photo-du-jour/reportage/2009/12/03/ocean-indien,madagascar-le-pillage-du-bois-de-rose,6568.html</a:t>
            </a:r>
            <a:r>
              <a:rPr lang="fr-FR" sz="1100" dirty="0" smtClean="0">
                <a:solidFill>
                  <a:srgbClr val="002060"/>
                </a:solidFill>
              </a:rPr>
              <a:t> </a:t>
            </a:r>
            <a:endParaRPr lang="fr-FR" sz="1100" dirty="0">
              <a:solidFill>
                <a:srgbClr val="002060"/>
              </a:solidFill>
            </a:endParaRPr>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894" y="4297082"/>
            <a:ext cx="2857500" cy="1600200"/>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5815" y="4242536"/>
            <a:ext cx="2619375" cy="1743075"/>
          </a:xfrm>
          <a:prstGeom prst="rect">
            <a:avLst/>
          </a:prstGeom>
        </p:spPr>
      </p:pic>
      <p:sp>
        <p:nvSpPr>
          <p:cNvPr id="11" name="ZoneTexte 10"/>
          <p:cNvSpPr txBox="1"/>
          <p:nvPr/>
        </p:nvSpPr>
        <p:spPr>
          <a:xfrm>
            <a:off x="5871991" y="5949108"/>
            <a:ext cx="2860364" cy="938719"/>
          </a:xfrm>
          <a:prstGeom prst="rect">
            <a:avLst/>
          </a:prstGeom>
          <a:noFill/>
        </p:spPr>
        <p:txBody>
          <a:bodyPr wrap="square" rtlCol="0">
            <a:spAutoFit/>
          </a:bodyPr>
          <a:lstStyle/>
          <a:p>
            <a:pPr algn="ctr"/>
            <a:r>
              <a:rPr lang="fr-FR" sz="1100" dirty="0">
                <a:solidFill>
                  <a:srgbClr val="002060"/>
                </a:solidFill>
              </a:rPr>
              <a:t>Port d'Antalaha </a:t>
            </a:r>
            <a:r>
              <a:rPr lang="fr-FR" sz="1100" dirty="0" smtClean="0">
                <a:solidFill>
                  <a:srgbClr val="002060"/>
                </a:solidFill>
              </a:rPr>
              <a:t>à Madagascar. Source </a:t>
            </a:r>
            <a:r>
              <a:rPr lang="fr-FR" sz="1100" dirty="0">
                <a:solidFill>
                  <a:srgbClr val="002060"/>
                </a:solidFill>
              </a:rPr>
              <a:t>: </a:t>
            </a:r>
            <a:r>
              <a:rPr lang="fr-FR" sz="1100" dirty="0">
                <a:solidFill>
                  <a:srgbClr val="002060"/>
                </a:solidFill>
                <a:hlinkClick r:id="rId8"/>
              </a:rPr>
              <a:t>https://</a:t>
            </a:r>
            <a:r>
              <a:rPr lang="fr-FR" sz="1100" dirty="0" smtClean="0">
                <a:solidFill>
                  <a:srgbClr val="002060"/>
                </a:solidFill>
                <a:hlinkClick r:id="rId8"/>
              </a:rPr>
              <a:t>encrypted-tbn0.gstatic.com/images?q=tbn:ANd9GcS_mYVhH7NZET64gjvezQ9LS2pQfkBWkS4LAqX82L9lmWXRXBR_vA</a:t>
            </a:r>
            <a:r>
              <a:rPr lang="fr-FR" sz="1100" dirty="0" smtClean="0">
                <a:solidFill>
                  <a:srgbClr val="002060"/>
                </a:solidFill>
              </a:rPr>
              <a:t> </a:t>
            </a:r>
            <a:endParaRPr lang="fr-FR" sz="1100" dirty="0">
              <a:solidFill>
                <a:srgbClr val="002060"/>
              </a:solidFill>
            </a:endParaRPr>
          </a:p>
        </p:txBody>
      </p:sp>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18796" y="4225645"/>
            <a:ext cx="2619375" cy="1743075"/>
          </a:xfrm>
          <a:prstGeom prst="rect">
            <a:avLst/>
          </a:prstGeom>
        </p:spPr>
      </p:pic>
      <p:sp>
        <p:nvSpPr>
          <p:cNvPr id="13" name="ZoneTexte 12"/>
          <p:cNvSpPr txBox="1"/>
          <p:nvPr/>
        </p:nvSpPr>
        <p:spPr>
          <a:xfrm>
            <a:off x="8689938" y="5985611"/>
            <a:ext cx="3502062" cy="878666"/>
          </a:xfrm>
          <a:prstGeom prst="rect">
            <a:avLst/>
          </a:prstGeom>
          <a:noFill/>
        </p:spPr>
        <p:txBody>
          <a:bodyPr wrap="square" rtlCol="0">
            <a:spAutoFit/>
          </a:bodyPr>
          <a:lstStyle/>
          <a:p>
            <a:pPr algn="ctr"/>
            <a:r>
              <a:rPr lang="fr-FR" sz="1000" dirty="0">
                <a:solidFill>
                  <a:srgbClr val="002060"/>
                </a:solidFill>
              </a:rPr>
              <a:t>Une fois coupé, le bois de rose est évacué du parc de </a:t>
            </a:r>
            <a:r>
              <a:rPr lang="fr-FR" sz="1000" dirty="0" err="1">
                <a:solidFill>
                  <a:srgbClr val="002060"/>
                </a:solidFill>
              </a:rPr>
              <a:t>Masoala</a:t>
            </a:r>
            <a:r>
              <a:rPr lang="fr-FR" sz="1000" dirty="0">
                <a:solidFill>
                  <a:srgbClr val="002060"/>
                </a:solidFill>
              </a:rPr>
              <a:t> sur des radeaux fabriqués avec des chambres à air de camion. </a:t>
            </a:r>
            <a:r>
              <a:rPr lang="fr-FR" sz="1000" dirty="0" smtClean="0">
                <a:solidFill>
                  <a:srgbClr val="002060"/>
                </a:solidFill>
              </a:rPr>
              <a:t>© MICHAEL </a:t>
            </a:r>
            <a:r>
              <a:rPr lang="fr-FR" sz="1000" dirty="0">
                <a:solidFill>
                  <a:srgbClr val="002060"/>
                </a:solidFill>
              </a:rPr>
              <a:t>ZUMSTEIN / AGENCE VU POUR LE MONDE, Source : </a:t>
            </a:r>
            <a:r>
              <a:rPr lang="fr-FR" sz="1000" dirty="0">
                <a:solidFill>
                  <a:srgbClr val="002060"/>
                </a:solidFill>
                <a:hlinkClick r:id="rId10"/>
              </a:rPr>
              <a:t>http://</a:t>
            </a:r>
            <a:r>
              <a:rPr lang="fr-FR" sz="1000" dirty="0" smtClean="0">
                <a:solidFill>
                  <a:srgbClr val="002060"/>
                </a:solidFill>
                <a:hlinkClick r:id="rId10"/>
              </a:rPr>
              <a:t>www.lemonde.fr/planete/article/2015/01/24/bolabola-le-bois-qui-saigne_4562855_3244.html</a:t>
            </a:r>
            <a:r>
              <a:rPr lang="fr-FR"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2032984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707414" y="6552962"/>
            <a:ext cx="2777169" cy="1884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99152" y="172123"/>
            <a:ext cx="634388" cy="232540"/>
          </a:xfrm>
        </p:spPr>
        <p:txBody>
          <a:bodyPr/>
          <a:lstStyle/>
          <a:p>
            <a:fld id="{814B13E8-1059-4FEE-952E-0153852B3488}" type="slidenum">
              <a:rPr lang="fr-FR" smtClean="0"/>
              <a:t>50</a:t>
            </a:fld>
            <a:endParaRPr lang="fr-FR"/>
          </a:p>
        </p:txBody>
      </p:sp>
      <p:sp>
        <p:nvSpPr>
          <p:cNvPr id="4" name="Rectangle 3"/>
          <p:cNvSpPr/>
          <p:nvPr/>
        </p:nvSpPr>
        <p:spPr>
          <a:xfrm>
            <a:off x="145057" y="1080306"/>
            <a:ext cx="10236071" cy="923330"/>
          </a:xfrm>
          <a:prstGeom prst="rect">
            <a:avLst/>
          </a:prstGeom>
        </p:spPr>
        <p:txBody>
          <a:bodyPr wrap="square">
            <a:spAutoFit/>
          </a:bodyPr>
          <a:lstStyle/>
          <a:p>
            <a:r>
              <a:rPr lang="fr-FR" b="1" dirty="0" smtClean="0">
                <a:solidFill>
                  <a:schemeClr val="accent5">
                    <a:lumMod val="50000"/>
                  </a:schemeClr>
                </a:solidFill>
              </a:rPr>
              <a:t>11.2. Lancer </a:t>
            </a:r>
            <a:r>
              <a:rPr lang="fr-FR" b="1" dirty="0">
                <a:solidFill>
                  <a:schemeClr val="accent5">
                    <a:lumMod val="50000"/>
                  </a:schemeClr>
                </a:solidFill>
              </a:rPr>
              <a:t>des projet de </a:t>
            </a:r>
            <a:r>
              <a:rPr lang="fr-FR" b="1" dirty="0" smtClean="0">
                <a:solidFill>
                  <a:schemeClr val="accent5">
                    <a:lumMod val="50000"/>
                  </a:schemeClr>
                </a:solidFill>
              </a:rPr>
              <a:t>reforestation (suite)</a:t>
            </a:r>
            <a:endParaRPr lang="fr-FR" b="1" dirty="0">
              <a:solidFill>
                <a:schemeClr val="accent5">
                  <a:lumMod val="50000"/>
                </a:schemeClr>
              </a:solidFill>
            </a:endParaRPr>
          </a:p>
          <a:p>
            <a:endParaRPr lang="fr-FR" b="1" dirty="0">
              <a:solidFill>
                <a:schemeClr val="accent5">
                  <a:lumMod val="50000"/>
                </a:schemeClr>
              </a:solidFill>
            </a:endParaRPr>
          </a:p>
          <a:p>
            <a:r>
              <a:rPr lang="fr-FR" b="1" dirty="0">
                <a:solidFill>
                  <a:srgbClr val="FF0000"/>
                </a:solidFill>
              </a:rPr>
              <a:t>Quelques « bémols » devant inciter à la prudence avant le lancement de </a:t>
            </a:r>
            <a:r>
              <a:rPr lang="fr-FR" b="1" dirty="0" smtClean="0">
                <a:solidFill>
                  <a:srgbClr val="FF0000"/>
                </a:solidFill>
              </a:rPr>
              <a:t>tout projet </a:t>
            </a:r>
            <a:r>
              <a:rPr lang="fr-FR" b="1" dirty="0">
                <a:solidFill>
                  <a:srgbClr val="FF0000"/>
                </a:solidFill>
              </a:rPr>
              <a:t>à Madagascar </a:t>
            </a:r>
            <a:r>
              <a:rPr lang="fr-FR" b="1" dirty="0" smtClean="0">
                <a:solidFill>
                  <a:srgbClr val="FF0000"/>
                </a:solidFill>
              </a:rPr>
              <a:t>(suite) </a:t>
            </a:r>
            <a:r>
              <a:rPr lang="fr-FR" dirty="0" smtClean="0">
                <a:solidFill>
                  <a:srgbClr val="FF0000"/>
                </a:solidFill>
              </a:rPr>
              <a:t>:</a:t>
            </a:r>
            <a:endParaRPr lang="fr-FR" dirty="0">
              <a:solidFill>
                <a:srgbClr val="FF0000"/>
              </a:solidFill>
            </a:endParaRP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145058" y="589183"/>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71" y="2335453"/>
            <a:ext cx="3874071" cy="2890653"/>
          </a:xfrm>
          <a:prstGeom prst="rect">
            <a:avLst/>
          </a:prstGeom>
        </p:spPr>
      </p:pic>
      <p:sp>
        <p:nvSpPr>
          <p:cNvPr id="12" name="ZoneTexte 11"/>
          <p:cNvSpPr txBox="1"/>
          <p:nvPr/>
        </p:nvSpPr>
        <p:spPr>
          <a:xfrm>
            <a:off x="135371" y="5216980"/>
            <a:ext cx="11867461" cy="1015663"/>
          </a:xfrm>
          <a:prstGeom prst="rect">
            <a:avLst/>
          </a:prstGeom>
          <a:noFill/>
        </p:spPr>
        <p:txBody>
          <a:bodyPr wrap="square" rtlCol="0">
            <a:spAutoFit/>
          </a:bodyPr>
          <a:lstStyle/>
          <a:p>
            <a:pPr algn="ctr"/>
            <a:r>
              <a:rPr lang="fr-FR" sz="1000" dirty="0" smtClean="0">
                <a:solidFill>
                  <a:srgbClr val="002060"/>
                </a:solidFill>
              </a:rPr>
              <a:t>↑ Deux </a:t>
            </a:r>
            <a:r>
              <a:rPr lang="fr-FR" sz="1000" dirty="0">
                <a:solidFill>
                  <a:srgbClr val="002060"/>
                </a:solidFill>
              </a:rPr>
              <a:t>journalistes du quotidien Madagascar Matin sont en détention provisoire pour diffamation ce mardi 22 juillet 2014. Le directeur de la publication et le rédacteur en chef du journal sont sous mandat de dépôt suite à la publication d'un courrier des lecteurs dans lequel membres du gouvernement sont accusés d'un trafic de bois de rose. </a:t>
            </a:r>
            <a:r>
              <a:rPr lang="fr-FR" sz="1000" dirty="0" err="1">
                <a:solidFill>
                  <a:srgbClr val="002060"/>
                </a:solidFill>
              </a:rPr>
              <a:t>Rivo</a:t>
            </a:r>
            <a:r>
              <a:rPr lang="fr-FR" sz="1000" dirty="0">
                <a:solidFill>
                  <a:srgbClr val="002060"/>
                </a:solidFill>
              </a:rPr>
              <a:t> </a:t>
            </a:r>
            <a:r>
              <a:rPr lang="fr-FR" sz="1000" dirty="0" err="1">
                <a:solidFill>
                  <a:srgbClr val="002060"/>
                </a:solidFill>
              </a:rPr>
              <a:t>Rakotovao</a:t>
            </a:r>
            <a:r>
              <a:rPr lang="fr-FR" sz="1000" dirty="0">
                <a:solidFill>
                  <a:srgbClr val="002060"/>
                </a:solidFill>
              </a:rPr>
              <a:t>, ministre d'Etat chargé de l'aménagement du territoire, avait notamment porté plainte. Le procès des deux hommes doit avoir lieu ce mercredi. (capture d'écran Madagate.com)</a:t>
            </a:r>
            <a:endParaRPr lang="fr-FR" sz="1000" dirty="0" smtClean="0">
              <a:solidFill>
                <a:srgbClr val="002060"/>
              </a:solidFill>
            </a:endParaRPr>
          </a:p>
          <a:p>
            <a:pPr algn="ctr"/>
            <a:r>
              <a:rPr lang="fr-FR" sz="1000" dirty="0" smtClean="0">
                <a:solidFill>
                  <a:srgbClr val="002060"/>
                </a:solidFill>
              </a:rPr>
              <a:t>Sources </a:t>
            </a:r>
            <a:r>
              <a:rPr lang="fr-FR" sz="1000" dirty="0">
                <a:solidFill>
                  <a:srgbClr val="002060"/>
                </a:solidFill>
              </a:rPr>
              <a:t>: a) Madagascar : le journaliste Jean-Luc </a:t>
            </a:r>
            <a:r>
              <a:rPr lang="fr-FR" sz="1000" dirty="0" err="1">
                <a:solidFill>
                  <a:srgbClr val="002060"/>
                </a:solidFill>
              </a:rPr>
              <a:t>Rahaga</a:t>
            </a:r>
            <a:r>
              <a:rPr lang="fr-FR" sz="1000" dirty="0">
                <a:solidFill>
                  <a:srgbClr val="002060"/>
                </a:solidFill>
              </a:rPr>
              <a:t> placé sous mandat de dépôt, </a:t>
            </a:r>
            <a:r>
              <a:rPr lang="fr-FR" sz="1000" dirty="0" err="1">
                <a:solidFill>
                  <a:srgbClr val="002060"/>
                </a:solidFill>
              </a:rPr>
              <a:t>Madagate</a:t>
            </a:r>
            <a:r>
              <a:rPr lang="fr-FR" sz="1000" dirty="0">
                <a:solidFill>
                  <a:srgbClr val="002060"/>
                </a:solidFill>
              </a:rPr>
              <a:t> 22/07/14, </a:t>
            </a:r>
            <a:r>
              <a:rPr lang="fr-FR" sz="1000" dirty="0">
                <a:solidFill>
                  <a:srgbClr val="002060"/>
                </a:solidFill>
                <a:hlinkClick r:id="rId3"/>
              </a:rPr>
              <a:t>http://</a:t>
            </a:r>
            <a:r>
              <a:rPr lang="fr-FR" sz="1000" dirty="0" smtClean="0">
                <a:solidFill>
                  <a:srgbClr val="002060"/>
                </a:solidFill>
                <a:hlinkClick r:id="rId3"/>
              </a:rPr>
              <a:t>fr.africatime.com/madagascar/articles/madagascar-le-journaliste-jean-luc-rahaga-place-sous-mandat-de-depot</a:t>
            </a:r>
            <a:r>
              <a:rPr lang="fr-FR" sz="1000" dirty="0" smtClean="0">
                <a:solidFill>
                  <a:srgbClr val="002060"/>
                </a:solidFill>
              </a:rPr>
              <a:t> </a:t>
            </a:r>
            <a:endParaRPr lang="fr-FR" sz="1000" dirty="0">
              <a:solidFill>
                <a:srgbClr val="002060"/>
              </a:solidFill>
            </a:endParaRPr>
          </a:p>
          <a:p>
            <a:pPr algn="ctr"/>
            <a:r>
              <a:rPr lang="fr-FR" sz="1000" dirty="0">
                <a:solidFill>
                  <a:srgbClr val="002060"/>
                </a:solidFill>
              </a:rPr>
              <a:t>b) UN MINISTRE VISÉ PAR UN COURRIER DES LECTEURS AVAIT PORTÉ PLAINTE. Madagascar : deux journalistes emprisonnés pour diffamation, IPR, Mardi 22 Juillet 2014, </a:t>
            </a:r>
            <a:r>
              <a:rPr lang="fr-FR" sz="1000" dirty="0">
                <a:solidFill>
                  <a:srgbClr val="002060"/>
                </a:solidFill>
                <a:hlinkClick r:id="rId4"/>
              </a:rPr>
              <a:t>http://</a:t>
            </a:r>
            <a:r>
              <a:rPr lang="fr-FR" sz="1000" dirty="0" smtClean="0">
                <a:solidFill>
                  <a:srgbClr val="002060"/>
                </a:solidFill>
                <a:hlinkClick r:id="rId4"/>
              </a:rPr>
              <a:t>www.ipreunion.com/photo-du-jour/reportage/2014/07/22/un-ministre-vise-par-un-courrier-des-lecteurs-avait-porte-plainte-madagascar-deux-journalistes-emprisonnes-pour-diffamation,26444.html</a:t>
            </a:r>
            <a:r>
              <a:rPr lang="fr-FR" sz="1000" dirty="0" smtClean="0">
                <a:solidFill>
                  <a:srgbClr val="002060"/>
                </a:solidFill>
              </a:rPr>
              <a:t> </a:t>
            </a:r>
            <a:endParaRPr lang="fr-FR" sz="1000" dirty="0">
              <a:solidFill>
                <a:srgbClr val="002060"/>
              </a:solidFill>
            </a:endParaRPr>
          </a:p>
        </p:txBody>
      </p:sp>
      <p:sp>
        <p:nvSpPr>
          <p:cNvPr id="5" name="ZoneTexte 4"/>
          <p:cNvSpPr txBox="1"/>
          <p:nvPr/>
        </p:nvSpPr>
        <p:spPr>
          <a:xfrm>
            <a:off x="4081095" y="2323955"/>
            <a:ext cx="3925043" cy="2862322"/>
          </a:xfrm>
          <a:prstGeom prst="rect">
            <a:avLst/>
          </a:prstGeom>
          <a:noFill/>
          <a:ln>
            <a:solidFill>
              <a:srgbClr val="FF0000"/>
            </a:solidFill>
          </a:ln>
        </p:spPr>
        <p:txBody>
          <a:bodyPr wrap="square" rtlCol="0">
            <a:spAutoFit/>
          </a:bodyPr>
          <a:lstStyle/>
          <a:p>
            <a:pPr algn="just"/>
            <a:r>
              <a:rPr lang="fr-FR" b="1" dirty="0" smtClean="0">
                <a:solidFill>
                  <a:srgbClr val="FF0000"/>
                </a:solidFill>
              </a:rPr>
              <a:t>Le contexte politique malgache est en grande partie responsable du trafic du bois de rose :</a:t>
            </a:r>
          </a:p>
          <a:p>
            <a:pPr algn="just"/>
            <a:endParaRPr lang="fr-FR" b="1" dirty="0" smtClean="0">
              <a:solidFill>
                <a:srgbClr val="FF0000"/>
              </a:solidFill>
            </a:endParaRPr>
          </a:p>
          <a:p>
            <a:pPr marL="285750" indent="-285750" algn="just">
              <a:buFont typeface="Arial" panose="020B0604020202020204" pitchFamily="34" charset="0"/>
              <a:buChar char="•"/>
            </a:pPr>
            <a:r>
              <a:rPr lang="fr-FR" b="1" dirty="0">
                <a:solidFill>
                  <a:srgbClr val="FF0000"/>
                </a:solidFill>
              </a:rPr>
              <a:t>P</a:t>
            </a:r>
            <a:r>
              <a:rPr lang="fr-FR" b="1" dirty="0" smtClean="0">
                <a:solidFill>
                  <a:srgbClr val="FF0000"/>
                </a:solidFill>
              </a:rPr>
              <a:t>as de politique volontariste, du gouvernement malgache, pour éradiquer ce trafic,</a:t>
            </a:r>
          </a:p>
          <a:p>
            <a:pPr marL="285750" indent="-285750" algn="just">
              <a:buFont typeface="Arial" panose="020B0604020202020204" pitchFamily="34" charset="0"/>
              <a:buChar char="•"/>
            </a:pPr>
            <a:r>
              <a:rPr lang="fr-FR" b="1" dirty="0" smtClean="0">
                <a:solidFill>
                  <a:srgbClr val="FF0000"/>
                </a:solidFill>
              </a:rPr>
              <a:t>Manque d’argent pour cette lutte,</a:t>
            </a:r>
          </a:p>
          <a:p>
            <a:pPr marL="285750" indent="-285750" algn="just">
              <a:buFont typeface="Arial" panose="020B0604020202020204" pitchFamily="34" charset="0"/>
              <a:buChar char="•"/>
            </a:pPr>
            <a:r>
              <a:rPr lang="fr-FR" b="1" dirty="0" smtClean="0">
                <a:solidFill>
                  <a:srgbClr val="FF0000"/>
                </a:solidFill>
              </a:rPr>
              <a:t>Corruption généralisée des politiciens malgaches etc.</a:t>
            </a:r>
            <a:endParaRPr lang="fr-FR" b="1" dirty="0">
              <a:solidFill>
                <a:srgbClr val="FF0000"/>
              </a:solidFill>
            </a:endParaRPr>
          </a:p>
        </p:txBody>
      </p:sp>
      <p:sp>
        <p:nvSpPr>
          <p:cNvPr id="10" name="ZoneTexte 9"/>
          <p:cNvSpPr txBox="1"/>
          <p:nvPr/>
        </p:nvSpPr>
        <p:spPr>
          <a:xfrm>
            <a:off x="8077791" y="2323955"/>
            <a:ext cx="4066304" cy="2708434"/>
          </a:xfrm>
          <a:prstGeom prst="rect">
            <a:avLst/>
          </a:prstGeom>
          <a:noFill/>
          <a:ln>
            <a:solidFill>
              <a:srgbClr val="FF0000"/>
            </a:solidFill>
          </a:ln>
        </p:spPr>
        <p:txBody>
          <a:bodyPr wrap="square" rtlCol="0">
            <a:spAutoFit/>
          </a:bodyPr>
          <a:lstStyle/>
          <a:p>
            <a:pPr algn="just"/>
            <a:r>
              <a:rPr lang="fr-FR" sz="1700" b="1" dirty="0" smtClean="0">
                <a:solidFill>
                  <a:srgbClr val="FF0000"/>
                </a:solidFill>
              </a:rPr>
              <a:t>La lutte contre le trafic du bois de rose et des bois précieux, à Madagascar, nécessite de l’argent. </a:t>
            </a:r>
            <a:r>
              <a:rPr lang="fr-FR" sz="1700" b="1" dirty="0">
                <a:solidFill>
                  <a:srgbClr val="FF0000"/>
                </a:solidFill>
              </a:rPr>
              <a:t>Or </a:t>
            </a:r>
            <a:r>
              <a:rPr lang="fr-FR" sz="1700" b="1" dirty="0" smtClean="0">
                <a:solidFill>
                  <a:srgbClr val="FF0000"/>
                </a:solidFill>
              </a:rPr>
              <a:t>actuellement, aucun bailleur international n’est vraiment motivée pour financer cette lutte, à la hauteur de cet enjeu. Or, déjà, pour lancer l’inventaire des populations restantes de bois de rose, il faudrait aussi de l’argent. Argent que les botanistes n’arrivent justement pas à trouver pour démarrer cet inventaire.</a:t>
            </a:r>
            <a:endParaRPr lang="fr-FR" sz="1700" b="1" dirty="0">
              <a:solidFill>
                <a:srgbClr val="FF0000"/>
              </a:solidFill>
            </a:endParaRPr>
          </a:p>
        </p:txBody>
      </p:sp>
    </p:spTree>
    <p:extLst>
      <p:ext uri="{BB962C8B-B14F-4D97-AF65-F5344CB8AC3E}">
        <p14:creationId xmlns:p14="http://schemas.microsoft.com/office/powerpoint/2010/main" val="3571870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257384" y="95773"/>
            <a:ext cx="2777169" cy="1884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45058" y="167976"/>
            <a:ext cx="511366" cy="232540"/>
          </a:xfrm>
        </p:spPr>
        <p:txBody>
          <a:bodyPr/>
          <a:lstStyle/>
          <a:p>
            <a:fld id="{814B13E8-1059-4FEE-952E-0153852B3488}" type="slidenum">
              <a:rPr lang="fr-FR" smtClean="0"/>
              <a:t>51</a:t>
            </a:fld>
            <a:endParaRPr lang="fr-FR"/>
          </a:p>
        </p:txBody>
      </p:sp>
      <p:sp>
        <p:nvSpPr>
          <p:cNvPr id="4" name="Rectangle 3"/>
          <p:cNvSpPr/>
          <p:nvPr/>
        </p:nvSpPr>
        <p:spPr>
          <a:xfrm>
            <a:off x="70235" y="954266"/>
            <a:ext cx="11964318" cy="3662541"/>
          </a:xfrm>
          <a:prstGeom prst="rect">
            <a:avLst/>
          </a:prstGeom>
        </p:spPr>
        <p:txBody>
          <a:bodyPr wrap="square">
            <a:spAutoFit/>
          </a:bodyPr>
          <a:lstStyle/>
          <a:p>
            <a:r>
              <a:rPr lang="fr-FR" b="1" dirty="0" smtClean="0">
                <a:solidFill>
                  <a:schemeClr val="accent5">
                    <a:lumMod val="50000"/>
                  </a:schemeClr>
                </a:solidFill>
              </a:rPr>
              <a:t>11.2. Lancer </a:t>
            </a:r>
            <a:r>
              <a:rPr lang="fr-FR" b="1" dirty="0">
                <a:solidFill>
                  <a:schemeClr val="accent5">
                    <a:lumMod val="50000"/>
                  </a:schemeClr>
                </a:solidFill>
              </a:rPr>
              <a:t>des projet de </a:t>
            </a:r>
            <a:r>
              <a:rPr lang="fr-FR" b="1" dirty="0" smtClean="0">
                <a:solidFill>
                  <a:schemeClr val="accent5">
                    <a:lumMod val="50000"/>
                  </a:schemeClr>
                </a:solidFill>
              </a:rPr>
              <a:t>reforestation (suite)</a:t>
            </a:r>
            <a:endParaRPr lang="fr-FR" b="1" dirty="0">
              <a:solidFill>
                <a:schemeClr val="accent5">
                  <a:lumMod val="50000"/>
                </a:schemeClr>
              </a:solidFill>
            </a:endParaRPr>
          </a:p>
          <a:p>
            <a:endParaRPr lang="fr-FR" b="1" dirty="0">
              <a:solidFill>
                <a:schemeClr val="accent5">
                  <a:lumMod val="50000"/>
                </a:schemeClr>
              </a:solidFill>
            </a:endParaRPr>
          </a:p>
          <a:p>
            <a:r>
              <a:rPr lang="fr-FR" b="1" dirty="0">
                <a:solidFill>
                  <a:srgbClr val="FF0000"/>
                </a:solidFill>
              </a:rPr>
              <a:t>Quelques « bémols » devant inciter à la prudence avant le lancement de tout projet à Madagascar </a:t>
            </a:r>
            <a:r>
              <a:rPr lang="fr-FR" b="1" dirty="0" smtClean="0">
                <a:solidFill>
                  <a:srgbClr val="FF0000"/>
                </a:solidFill>
              </a:rPr>
              <a:t>(suite) </a:t>
            </a:r>
            <a:r>
              <a:rPr lang="fr-FR" dirty="0" smtClean="0">
                <a:solidFill>
                  <a:srgbClr val="FF0000"/>
                </a:solidFill>
              </a:rPr>
              <a:t>:</a:t>
            </a:r>
            <a:endParaRPr lang="fr-FR" dirty="0">
              <a:solidFill>
                <a:srgbClr val="FF0000"/>
              </a:solidFill>
            </a:endParaRPr>
          </a:p>
          <a:p>
            <a:endParaRPr lang="fr-FR" dirty="0" smtClean="0">
              <a:solidFill>
                <a:schemeClr val="accent5">
                  <a:lumMod val="50000"/>
                </a:schemeClr>
              </a:solidFill>
            </a:endParaRPr>
          </a:p>
          <a:p>
            <a:pPr marL="342900" indent="-342900" algn="just">
              <a:buFont typeface="+mj-lt"/>
              <a:buAutoNum type="arabicPeriod" startAt="7"/>
            </a:pPr>
            <a:r>
              <a:rPr lang="fr-FR" sz="1700" dirty="0" smtClean="0">
                <a:solidFill>
                  <a:schemeClr val="accent5">
                    <a:lumMod val="50000"/>
                  </a:schemeClr>
                </a:solidFill>
              </a:rPr>
              <a:t>L’appât du gain (°), le désir de gagner rapidement de l’argent facilement et sans effort, est très </a:t>
            </a:r>
            <a:r>
              <a:rPr lang="fr-FR" sz="1700" dirty="0">
                <a:solidFill>
                  <a:schemeClr val="accent5">
                    <a:lumMod val="50000"/>
                  </a:schemeClr>
                </a:solidFill>
              </a:rPr>
              <a:t>répandu chez les jeunes </a:t>
            </a:r>
            <a:r>
              <a:rPr lang="fr-FR" sz="1700" dirty="0" smtClean="0">
                <a:solidFill>
                  <a:schemeClr val="accent5">
                    <a:lumMod val="50000"/>
                  </a:schemeClr>
                </a:solidFill>
              </a:rPr>
              <a:t>(surtout dans les villes) et devance, chez eux, souvent le désir de s’instruire [ou le désir d’accroitre leur culture générales ou leurs valeurs morales]. </a:t>
            </a:r>
          </a:p>
          <a:p>
            <a:pPr marL="342900" indent="-342900" algn="just">
              <a:buFont typeface="+mj-lt"/>
              <a:buAutoNum type="arabicPeriod" startAt="7"/>
            </a:pPr>
            <a:r>
              <a:rPr lang="fr-FR" sz="1700" dirty="0" smtClean="0">
                <a:solidFill>
                  <a:schemeClr val="accent5">
                    <a:lumMod val="50000"/>
                  </a:schemeClr>
                </a:solidFill>
              </a:rPr>
              <a:t>Les politiciens ne donnent souvent pas l’exemple, par leur comportement. Par exemple, en février 2015, des députés malgaches avaient fait grève parce qu’ils n’avaient pas reçu leur 4x4, alors que leur salaire net mensuel est </a:t>
            </a:r>
            <a:r>
              <a:rPr lang="fr-FR" sz="1600" b="1" dirty="0">
                <a:solidFill>
                  <a:srgbClr val="FF0000"/>
                </a:solidFill>
              </a:rPr>
              <a:t>4.900</a:t>
            </a:r>
            <a:r>
              <a:rPr lang="fr-FR" sz="1600" b="1" dirty="0" smtClean="0">
                <a:solidFill>
                  <a:srgbClr val="FF0000"/>
                </a:solidFill>
              </a:rPr>
              <a:t>€</a:t>
            </a:r>
            <a:r>
              <a:rPr lang="fr-FR" sz="1700" dirty="0">
                <a:solidFill>
                  <a:schemeClr val="accent5">
                    <a:lumMod val="50000"/>
                  </a:schemeClr>
                </a:solidFill>
              </a:rPr>
              <a:t> </a:t>
            </a:r>
            <a:r>
              <a:rPr lang="fr-FR" sz="1700" dirty="0" smtClean="0">
                <a:solidFill>
                  <a:schemeClr val="accent5">
                    <a:lumMod val="50000"/>
                  </a:schemeClr>
                </a:solidFill>
              </a:rPr>
              <a:t>… </a:t>
            </a:r>
            <a:r>
              <a:rPr lang="fr-FR" sz="1700" i="1" dirty="0" smtClean="0">
                <a:solidFill>
                  <a:schemeClr val="accent5">
                    <a:lumMod val="50000"/>
                  </a:schemeClr>
                </a:solidFill>
              </a:rPr>
              <a:t>un salaire pourtant suffisant pour pouvoir s’acheter un 4X4 à 33.000 </a:t>
            </a:r>
            <a:r>
              <a:rPr lang="fr-FR" sz="1700" i="1" dirty="0">
                <a:solidFill>
                  <a:schemeClr val="accent5">
                    <a:lumMod val="50000"/>
                  </a:schemeClr>
                </a:solidFill>
              </a:rPr>
              <a:t>€ </a:t>
            </a:r>
            <a:r>
              <a:rPr lang="fr-FR" sz="1700" dirty="0">
                <a:solidFill>
                  <a:schemeClr val="accent5">
                    <a:lumMod val="50000"/>
                  </a:schemeClr>
                </a:solidFill>
              </a:rPr>
              <a:t>(</a:t>
            </a:r>
            <a:r>
              <a:rPr lang="fr-FR" sz="1700" dirty="0" smtClean="0">
                <a:solidFill>
                  <a:schemeClr val="accent5">
                    <a:lumMod val="50000"/>
                  </a:schemeClr>
                </a:solidFill>
              </a:rPr>
              <a:t>d’ailleurs </a:t>
            </a:r>
            <a:r>
              <a:rPr lang="fr-FR" sz="1700" dirty="0">
                <a:solidFill>
                  <a:schemeClr val="accent5">
                    <a:lumMod val="50000"/>
                  </a:schemeClr>
                </a:solidFill>
              </a:rPr>
              <a:t>sur ce sujet</a:t>
            </a:r>
            <a:r>
              <a:rPr lang="fr-FR" sz="1700" dirty="0" smtClean="0">
                <a:solidFill>
                  <a:schemeClr val="accent5">
                    <a:lumMod val="50000"/>
                  </a:schemeClr>
                </a:solidFill>
              </a:rPr>
              <a:t>, </a:t>
            </a:r>
            <a:r>
              <a:rPr lang="fr-FR" sz="1700" dirty="0">
                <a:solidFill>
                  <a:schemeClr val="accent5">
                    <a:lumMod val="50000"/>
                  </a:schemeClr>
                </a:solidFill>
              </a:rPr>
              <a:t>voir </a:t>
            </a:r>
            <a:r>
              <a:rPr lang="fr-FR" sz="1700" dirty="0" smtClean="0">
                <a:solidFill>
                  <a:schemeClr val="accent5">
                    <a:lumMod val="50000"/>
                  </a:schemeClr>
                </a:solidFill>
              </a:rPr>
              <a:t>les deux articles</a:t>
            </a:r>
            <a:r>
              <a:rPr lang="fr-FR" sz="1700" dirty="0">
                <a:solidFill>
                  <a:schemeClr val="accent5">
                    <a:lumMod val="50000"/>
                  </a:schemeClr>
                </a:solidFill>
              </a:rPr>
              <a:t> </a:t>
            </a:r>
            <a:r>
              <a:rPr lang="fr-FR" sz="1700" dirty="0" smtClean="0">
                <a:solidFill>
                  <a:schemeClr val="accent5">
                    <a:lumMod val="50000"/>
                  </a:schemeClr>
                </a:solidFill>
              </a:rPr>
              <a:t>présentés page 53).</a:t>
            </a:r>
          </a:p>
          <a:p>
            <a:pPr marL="342900" indent="-342900" algn="just">
              <a:buFont typeface="+mj-lt"/>
              <a:buAutoNum type="arabicPeriod" startAt="7"/>
            </a:pPr>
            <a:r>
              <a:rPr lang="fr-FR" sz="1700" dirty="0" smtClean="0">
                <a:solidFill>
                  <a:schemeClr val="accent5">
                    <a:lumMod val="50000"/>
                  </a:schemeClr>
                </a:solidFill>
              </a:rPr>
              <a:t>Or un étranger qui voudrait critiquer cet état de fait risquerait de heurter la fierté malgache.</a:t>
            </a:r>
          </a:p>
          <a:p>
            <a:pPr marL="342900" indent="-342900" algn="just">
              <a:buFont typeface="+mj-lt"/>
              <a:buAutoNum type="arabicPeriod" startAt="7"/>
            </a:pPr>
            <a:r>
              <a:rPr lang="fr-FR" sz="1700" b="1" i="1" dirty="0" smtClean="0">
                <a:solidFill>
                  <a:schemeClr val="accent5">
                    <a:lumMod val="50000"/>
                  </a:schemeClr>
                </a:solidFill>
              </a:rPr>
              <a:t>Pour résumer, il ne sera jamais facile de lancer un </a:t>
            </a:r>
            <a:r>
              <a:rPr lang="fr-FR" sz="1700" b="1" i="1" dirty="0">
                <a:solidFill>
                  <a:schemeClr val="accent5">
                    <a:lumMod val="50000"/>
                  </a:schemeClr>
                </a:solidFill>
              </a:rPr>
              <a:t>projet à </a:t>
            </a:r>
            <a:r>
              <a:rPr lang="fr-FR" sz="1700" b="1" i="1" dirty="0" smtClean="0">
                <a:solidFill>
                  <a:schemeClr val="accent5">
                    <a:lumMod val="50000"/>
                  </a:schemeClr>
                </a:solidFill>
              </a:rPr>
              <a:t>Madagascar. Il faudra s’y attendre à tout. </a:t>
            </a:r>
            <a:endParaRPr lang="fr-FR" sz="1200" dirty="0">
              <a:solidFill>
                <a:schemeClr val="accent5">
                  <a:lumMod val="50000"/>
                </a:schemeClr>
              </a:solidFill>
            </a:endParaRPr>
          </a:p>
          <a:p>
            <a:pPr algn="just"/>
            <a:endParaRPr lang="fr-FR" sz="1200" dirty="0" smtClean="0">
              <a:solidFill>
                <a:schemeClr val="accent5">
                  <a:lumMod val="50000"/>
                </a:schemeClr>
              </a:solidFill>
            </a:endParaRPr>
          </a:p>
          <a:p>
            <a:pPr algn="just"/>
            <a:r>
              <a:rPr lang="fr-FR" sz="1200" dirty="0" smtClean="0">
                <a:solidFill>
                  <a:schemeClr val="accent5">
                    <a:lumMod val="50000"/>
                  </a:schemeClr>
                </a:solidFill>
              </a:rPr>
              <a:t>(°) principale motivation </a:t>
            </a:r>
            <a:r>
              <a:rPr lang="fr-FR" sz="1200" dirty="0">
                <a:solidFill>
                  <a:schemeClr val="accent5">
                    <a:lumMod val="50000"/>
                  </a:schemeClr>
                </a:solidFill>
              </a:rPr>
              <a:t>des </a:t>
            </a:r>
            <a:r>
              <a:rPr lang="fr-FR" sz="1200" dirty="0" smtClean="0">
                <a:solidFill>
                  <a:schemeClr val="accent5">
                    <a:lumMod val="50000"/>
                  </a:schemeClr>
                </a:solidFill>
              </a:rPr>
              <a:t>trafiquants, au niveau de vie très élevé pour le pays.</a:t>
            </a:r>
            <a:endParaRPr lang="fr-FR" sz="1200" dirty="0">
              <a:solidFill>
                <a:schemeClr val="accent5">
                  <a:lumMod val="50000"/>
                </a:schemeClr>
              </a:solidFill>
            </a:endParaRPr>
          </a:p>
        </p:txBody>
      </p:sp>
      <p:sp>
        <p:nvSpPr>
          <p:cNvPr id="6" name="ZoneTexte 5"/>
          <p:cNvSpPr txBox="1"/>
          <p:nvPr/>
        </p:nvSpPr>
        <p:spPr>
          <a:xfrm>
            <a:off x="3210692" y="31184"/>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70235" y="486309"/>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8644" y="4173967"/>
            <a:ext cx="3403355" cy="267694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82" y="4616807"/>
            <a:ext cx="2262688" cy="1694832"/>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3370" y="4715432"/>
            <a:ext cx="2847975" cy="1609725"/>
          </a:xfrm>
          <a:prstGeom prst="rect">
            <a:avLst/>
          </a:prstGeom>
        </p:spPr>
      </p:pic>
      <p:sp>
        <p:nvSpPr>
          <p:cNvPr id="10" name="ZoneTexte 9"/>
          <p:cNvSpPr txBox="1"/>
          <p:nvPr/>
        </p:nvSpPr>
        <p:spPr>
          <a:xfrm>
            <a:off x="5941791" y="4485939"/>
            <a:ext cx="2846854" cy="1200329"/>
          </a:xfrm>
          <a:prstGeom prst="rect">
            <a:avLst/>
          </a:prstGeom>
          <a:noFill/>
        </p:spPr>
        <p:txBody>
          <a:bodyPr wrap="square" rtlCol="0">
            <a:spAutoFit/>
          </a:bodyPr>
          <a:lstStyle/>
          <a:p>
            <a:pPr algn="r"/>
            <a:r>
              <a:rPr lang="fr-FR" sz="1200" dirty="0">
                <a:solidFill>
                  <a:srgbClr val="002060"/>
                </a:solidFill>
              </a:rPr>
              <a:t>Source : </a:t>
            </a:r>
            <a:r>
              <a:rPr lang="fr-FR" sz="1200" i="1" dirty="0">
                <a:solidFill>
                  <a:srgbClr val="002060"/>
                </a:solidFill>
              </a:rPr>
              <a:t>Madagascar. On oublie l'essentiel: les morts de 1972, 1991, 2002, </a:t>
            </a:r>
            <a:r>
              <a:rPr lang="fr-FR" sz="1200" i="1" dirty="0" smtClean="0">
                <a:solidFill>
                  <a:srgbClr val="002060"/>
                </a:solidFill>
              </a:rPr>
              <a:t>2009,  →</a:t>
            </a:r>
          </a:p>
          <a:p>
            <a:pPr algn="r"/>
            <a:r>
              <a:rPr lang="fr-FR" sz="1200" dirty="0" smtClean="0">
                <a:solidFill>
                  <a:srgbClr val="002060"/>
                </a:solidFill>
              </a:rPr>
              <a:t>Jeannot </a:t>
            </a:r>
            <a:r>
              <a:rPr lang="fr-FR" sz="1200" dirty="0" err="1">
                <a:solidFill>
                  <a:srgbClr val="002060"/>
                </a:solidFill>
              </a:rPr>
              <a:t>Ramambazafy</a:t>
            </a:r>
            <a:r>
              <a:rPr lang="fr-FR" sz="1200" dirty="0">
                <a:solidFill>
                  <a:srgbClr val="002060"/>
                </a:solidFill>
              </a:rPr>
              <a:t>, 12 Juin 2013, </a:t>
            </a:r>
            <a:r>
              <a:rPr lang="fr-FR" sz="1200" dirty="0">
                <a:solidFill>
                  <a:srgbClr val="002060"/>
                </a:solidFill>
                <a:hlinkClick r:id="rId5"/>
              </a:rPr>
              <a:t>http://jeannotramambazafy.overblog.com/madagascar.-</a:t>
            </a:r>
            <a:r>
              <a:rPr lang="fr-FR" sz="1200" dirty="0" smtClean="0">
                <a:solidFill>
                  <a:srgbClr val="002060"/>
                </a:solidFill>
                <a:hlinkClick r:id="rId5"/>
              </a:rPr>
              <a:t>on-oublie-l-essentiel-les-morts-de-1972-1991-2002-2009</a:t>
            </a:r>
            <a:r>
              <a:rPr lang="fr-FR" sz="1200" dirty="0" smtClean="0">
                <a:solidFill>
                  <a:srgbClr val="002060"/>
                </a:solidFill>
              </a:rPr>
              <a:t> </a:t>
            </a:r>
            <a:endParaRPr lang="fr-FR" sz="1200" dirty="0">
              <a:solidFill>
                <a:srgbClr val="002060"/>
              </a:solidFill>
            </a:endParaRPr>
          </a:p>
        </p:txBody>
      </p:sp>
      <p:sp>
        <p:nvSpPr>
          <p:cNvPr id="11" name="ZoneTexte 10"/>
          <p:cNvSpPr txBox="1"/>
          <p:nvPr/>
        </p:nvSpPr>
        <p:spPr>
          <a:xfrm>
            <a:off x="0" y="6325157"/>
            <a:ext cx="6512113" cy="553998"/>
          </a:xfrm>
          <a:prstGeom prst="rect">
            <a:avLst/>
          </a:prstGeom>
          <a:noFill/>
        </p:spPr>
        <p:txBody>
          <a:bodyPr wrap="square" rtlCol="0">
            <a:spAutoFit/>
          </a:bodyPr>
          <a:lstStyle/>
          <a:p>
            <a:pPr algn="ctr"/>
            <a:r>
              <a:rPr lang="fi-FI" sz="1000" dirty="0">
                <a:solidFill>
                  <a:srgbClr val="002060"/>
                </a:solidFill>
              </a:rPr>
              <a:t>Marc Ravalomanana et Andry </a:t>
            </a:r>
            <a:r>
              <a:rPr lang="fi-FI" sz="1000" dirty="0" smtClean="0">
                <a:solidFill>
                  <a:srgbClr val="002060"/>
                </a:solidFill>
              </a:rPr>
              <a:t>Rajoelina, deux anciens présidents et deux adversaires farouches.</a:t>
            </a:r>
          </a:p>
          <a:p>
            <a:pPr algn="ctr"/>
            <a:r>
              <a:rPr lang="fi-FI" sz="1000" dirty="0" smtClean="0">
                <a:solidFill>
                  <a:srgbClr val="002060"/>
                </a:solidFill>
              </a:rPr>
              <a:t>Source : </a:t>
            </a:r>
            <a:r>
              <a:rPr lang="fr-FR" sz="1000" i="1" dirty="0">
                <a:solidFill>
                  <a:srgbClr val="002060"/>
                </a:solidFill>
              </a:rPr>
              <a:t>Putain, 2 ans après, les deux zozos continuent toujours à foutre la merde</a:t>
            </a:r>
            <a:r>
              <a:rPr lang="fi-FI" sz="1000" dirty="0" smtClean="0">
                <a:solidFill>
                  <a:srgbClr val="002060"/>
                </a:solidFill>
              </a:rPr>
              <a:t>, </a:t>
            </a:r>
            <a:r>
              <a:rPr lang="fr-FR" sz="1000" dirty="0" smtClean="0">
                <a:solidFill>
                  <a:srgbClr val="002060"/>
                </a:solidFill>
              </a:rPr>
              <a:t>16 </a:t>
            </a:r>
            <a:r>
              <a:rPr lang="fr-FR" sz="1000" dirty="0">
                <a:solidFill>
                  <a:srgbClr val="002060"/>
                </a:solidFill>
              </a:rPr>
              <a:t>mars </a:t>
            </a:r>
            <a:r>
              <a:rPr lang="fr-FR" sz="1000" dirty="0" smtClean="0">
                <a:solidFill>
                  <a:srgbClr val="002060"/>
                </a:solidFill>
              </a:rPr>
              <a:t>2011</a:t>
            </a:r>
            <a:r>
              <a:rPr lang="fi-FI" sz="1000" dirty="0" smtClean="0">
                <a:solidFill>
                  <a:srgbClr val="002060"/>
                </a:solidFill>
              </a:rPr>
              <a:t>, </a:t>
            </a:r>
            <a:r>
              <a:rPr lang="fi-FI" sz="1000" dirty="0" smtClean="0">
                <a:solidFill>
                  <a:srgbClr val="002060"/>
                </a:solidFill>
                <a:hlinkClick r:id="rId6"/>
              </a:rPr>
              <a:t>http://gasikarasahy.blogvie.com/2011/03/16/putain-2-ans-apres-les-deux-zozos-continuent-toujours-de-foutre-la-merde/</a:t>
            </a:r>
            <a:r>
              <a:rPr lang="fi-FI" sz="1000" dirty="0" smtClean="0">
                <a:solidFill>
                  <a:srgbClr val="002060"/>
                </a:solidFill>
              </a:rPr>
              <a:t> </a:t>
            </a:r>
            <a:endParaRPr lang="fr-FR" sz="1000" dirty="0">
              <a:solidFill>
                <a:srgbClr val="002060"/>
              </a:solidFill>
            </a:endParaRPr>
          </a:p>
        </p:txBody>
      </p:sp>
    </p:spTree>
    <p:extLst>
      <p:ext uri="{BB962C8B-B14F-4D97-AF65-F5344CB8AC3E}">
        <p14:creationId xmlns:p14="http://schemas.microsoft.com/office/powerpoint/2010/main" val="29243516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257384" y="190009"/>
            <a:ext cx="2777169" cy="1884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45058" y="167976"/>
            <a:ext cx="511366" cy="232540"/>
          </a:xfrm>
        </p:spPr>
        <p:txBody>
          <a:bodyPr/>
          <a:lstStyle/>
          <a:p>
            <a:fld id="{814B13E8-1059-4FEE-952E-0153852B3488}" type="slidenum">
              <a:rPr lang="fr-FR" smtClean="0"/>
              <a:t>52</a:t>
            </a:fld>
            <a:endParaRPr lang="fr-FR"/>
          </a:p>
        </p:txBody>
      </p:sp>
      <p:sp>
        <p:nvSpPr>
          <p:cNvPr id="6" name="ZoneTexte 5"/>
          <p:cNvSpPr txBox="1"/>
          <p:nvPr/>
        </p:nvSpPr>
        <p:spPr>
          <a:xfrm>
            <a:off x="4135850" y="123279"/>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145058" y="596612"/>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13" name="ZoneTexte 12"/>
          <p:cNvSpPr txBox="1"/>
          <p:nvPr/>
        </p:nvSpPr>
        <p:spPr>
          <a:xfrm>
            <a:off x="145058" y="1069945"/>
            <a:ext cx="6427864" cy="2554545"/>
          </a:xfrm>
          <a:prstGeom prst="rect">
            <a:avLst/>
          </a:prstGeom>
          <a:noFill/>
          <a:ln>
            <a:solidFill>
              <a:srgbClr val="FF0000"/>
            </a:solidFill>
          </a:ln>
        </p:spPr>
        <p:txBody>
          <a:bodyPr wrap="square" rtlCol="0">
            <a:spAutoFit/>
          </a:bodyPr>
          <a:lstStyle/>
          <a:p>
            <a:pPr algn="just"/>
            <a:r>
              <a:rPr lang="fr-FR" sz="1700" b="1" dirty="0">
                <a:solidFill>
                  <a:srgbClr val="FF0000"/>
                </a:solidFill>
              </a:rPr>
              <a:t>Dans le classement PIB des pays les plus pauvres du monde, Madagascar arrive 5e, avec 475,4 dollars de PIB par habitant (son </a:t>
            </a:r>
            <a:r>
              <a:rPr lang="fr-FR" sz="1700" b="1" dirty="0" smtClean="0">
                <a:solidFill>
                  <a:srgbClr val="FF0000"/>
                </a:solidFill>
              </a:rPr>
              <a:t>PIB/habitant, en 2014, ayant </a:t>
            </a:r>
            <a:r>
              <a:rPr lang="fr-FR" sz="1700" b="1" dirty="0">
                <a:solidFill>
                  <a:srgbClr val="FF0000"/>
                </a:solidFill>
              </a:rPr>
              <a:t>doublé en 10 </a:t>
            </a:r>
            <a:r>
              <a:rPr lang="fr-FR" sz="1700" b="1" dirty="0" smtClean="0">
                <a:solidFill>
                  <a:srgbClr val="FF0000"/>
                </a:solidFill>
              </a:rPr>
              <a:t>ans). </a:t>
            </a:r>
          </a:p>
          <a:p>
            <a:pPr algn="just"/>
            <a:r>
              <a:rPr lang="fr-FR" sz="1200" dirty="0" smtClean="0">
                <a:solidFill>
                  <a:srgbClr val="FF0000"/>
                </a:solidFill>
              </a:rPr>
              <a:t>Source </a:t>
            </a:r>
            <a:r>
              <a:rPr lang="fr-FR" sz="1200" dirty="0">
                <a:solidFill>
                  <a:srgbClr val="FF0000"/>
                </a:solidFill>
              </a:rPr>
              <a:t>: </a:t>
            </a:r>
            <a:r>
              <a:rPr lang="fr-FR" sz="1200" dirty="0">
                <a:solidFill>
                  <a:srgbClr val="FF0000"/>
                </a:solidFill>
                <a:hlinkClick r:id="rId2"/>
              </a:rPr>
              <a:t>http://</a:t>
            </a:r>
            <a:r>
              <a:rPr lang="fr-FR" sz="1200" dirty="0" smtClean="0">
                <a:solidFill>
                  <a:srgbClr val="FF0000"/>
                </a:solidFill>
                <a:hlinkClick r:id="rId2"/>
              </a:rPr>
              <a:t>www.journaldunet.com/economie/magazine/pays-pauvres/madagascar.shtml</a:t>
            </a:r>
            <a:endParaRPr lang="fr-FR" sz="1200" dirty="0" smtClean="0">
              <a:solidFill>
                <a:srgbClr val="FF0000"/>
              </a:solidFill>
            </a:endParaRPr>
          </a:p>
          <a:p>
            <a:pPr algn="just"/>
            <a:endParaRPr lang="fr-FR" sz="1700" b="1" dirty="0">
              <a:solidFill>
                <a:srgbClr val="FF0000"/>
              </a:solidFill>
            </a:endParaRPr>
          </a:p>
          <a:p>
            <a:pPr algn="just"/>
            <a:r>
              <a:rPr lang="fr-FR" sz="1700" b="1" dirty="0">
                <a:solidFill>
                  <a:srgbClr val="FF0000"/>
                </a:solidFill>
              </a:rPr>
              <a:t>Selon l’Indice de Perception de la Corruption </a:t>
            </a:r>
            <a:r>
              <a:rPr lang="fr-FR" sz="1700" b="1" dirty="0" smtClean="0">
                <a:solidFill>
                  <a:srgbClr val="FF0000"/>
                </a:solidFill>
              </a:rPr>
              <a:t>2014 (IPC de l’ONG </a:t>
            </a:r>
            <a:r>
              <a:rPr lang="fr-FR" sz="1700" b="1" dirty="0" err="1" smtClean="0">
                <a:solidFill>
                  <a:srgbClr val="FF0000"/>
                </a:solidFill>
              </a:rPr>
              <a:t>Transparency</a:t>
            </a:r>
            <a:r>
              <a:rPr lang="fr-FR" sz="1700" b="1" dirty="0" smtClean="0">
                <a:solidFill>
                  <a:srgbClr val="FF0000"/>
                </a:solidFill>
              </a:rPr>
              <a:t> International), </a:t>
            </a:r>
            <a:r>
              <a:rPr lang="fr-FR" sz="1700" b="1" dirty="0">
                <a:solidFill>
                  <a:srgbClr val="FF0000"/>
                </a:solidFill>
              </a:rPr>
              <a:t>Madagascar arrive 133e / 175 rang mondial, avec le score de 28/100 (score en baisse de 0,26 par rapport à </a:t>
            </a:r>
            <a:r>
              <a:rPr lang="fr-FR" sz="1700" b="1" dirty="0" smtClean="0">
                <a:solidFill>
                  <a:srgbClr val="FF0000"/>
                </a:solidFill>
              </a:rPr>
              <a:t>celui de 2013</a:t>
            </a:r>
            <a:r>
              <a:rPr lang="fr-FR" sz="1700" b="1" dirty="0">
                <a:solidFill>
                  <a:srgbClr val="FF0000"/>
                </a:solidFill>
              </a:rPr>
              <a:t>). </a:t>
            </a:r>
            <a:endParaRPr lang="fr-FR" sz="1700" b="1" dirty="0" smtClean="0">
              <a:solidFill>
                <a:srgbClr val="FF0000"/>
              </a:solidFill>
            </a:endParaRPr>
          </a:p>
          <a:p>
            <a:pPr algn="just"/>
            <a:r>
              <a:rPr lang="fr-FR" sz="1200" dirty="0" smtClean="0">
                <a:solidFill>
                  <a:srgbClr val="FF0000"/>
                </a:solidFill>
              </a:rPr>
              <a:t>Source </a:t>
            </a:r>
            <a:r>
              <a:rPr lang="fr-FR" sz="1200" dirty="0">
                <a:solidFill>
                  <a:srgbClr val="FF0000"/>
                </a:solidFill>
              </a:rPr>
              <a:t>: </a:t>
            </a:r>
            <a:r>
              <a:rPr lang="fr-FR" sz="1200" dirty="0">
                <a:solidFill>
                  <a:srgbClr val="FF0000"/>
                </a:solidFill>
                <a:hlinkClick r:id="rId3"/>
              </a:rPr>
              <a:t>http://www.transparency.org/country/#</a:t>
            </a:r>
            <a:r>
              <a:rPr lang="fr-FR" sz="1200" dirty="0" smtClean="0">
                <a:solidFill>
                  <a:srgbClr val="FF0000"/>
                </a:solidFill>
                <a:hlinkClick r:id="rId3"/>
              </a:rPr>
              <a:t>MDG</a:t>
            </a:r>
            <a:r>
              <a:rPr lang="fr-FR" sz="1200" dirty="0">
                <a:solidFill>
                  <a:srgbClr val="FF0000"/>
                </a:solidFill>
              </a:rPr>
              <a:t> </a:t>
            </a:r>
            <a:endParaRPr lang="fr-FR" sz="1200" dirty="0" smtClean="0">
              <a:solidFill>
                <a:srgbClr val="FF0000"/>
              </a:solidFill>
            </a:endParaRPr>
          </a:p>
        </p:txBody>
      </p:sp>
      <p:sp>
        <p:nvSpPr>
          <p:cNvPr id="8" name="ZoneTexte 7"/>
          <p:cNvSpPr txBox="1"/>
          <p:nvPr/>
        </p:nvSpPr>
        <p:spPr>
          <a:xfrm>
            <a:off x="6852939" y="618659"/>
            <a:ext cx="5181614" cy="5293757"/>
          </a:xfrm>
          <a:prstGeom prst="rect">
            <a:avLst/>
          </a:prstGeom>
          <a:noFill/>
          <a:ln>
            <a:solidFill>
              <a:srgbClr val="FF0000"/>
            </a:solidFill>
          </a:ln>
        </p:spPr>
        <p:txBody>
          <a:bodyPr wrap="square">
            <a:spAutoFit/>
          </a:bodyPr>
          <a:lstStyle/>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2060"/>
                </a:solidFill>
                <a:latin typeface="+mn-lt"/>
              </a:rPr>
              <a:t>Un député touche un salaire net mensuel _ presque équivalent à celui d’un député d’un pays développé _ de 16 millions d’</a:t>
            </a:r>
            <a:r>
              <a:rPr lang="fr-FR" dirty="0" err="1">
                <a:solidFill>
                  <a:srgbClr val="002060"/>
                </a:solidFill>
                <a:latin typeface="+mn-lt"/>
              </a:rPr>
              <a:t>Ariary</a:t>
            </a:r>
            <a:r>
              <a:rPr lang="fr-FR" dirty="0">
                <a:solidFill>
                  <a:srgbClr val="002060"/>
                </a:solidFill>
                <a:latin typeface="+mn-lt"/>
              </a:rPr>
              <a:t> (soit </a:t>
            </a:r>
            <a:r>
              <a:rPr lang="fr-FR" b="1" dirty="0">
                <a:solidFill>
                  <a:srgbClr val="FF0000"/>
                </a:solidFill>
                <a:latin typeface="+mn-lt"/>
              </a:rPr>
              <a:t>4.900€</a:t>
            </a:r>
            <a:r>
              <a:rPr lang="fr-FR" dirty="0">
                <a:solidFill>
                  <a:srgbClr val="002060"/>
                </a:solidFill>
                <a:latin typeface="+mn-lt"/>
              </a:rPr>
              <a:t>). Un député touche 194.040.000 Ar annuel, soit 58.800€ net d’impôt.</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2060"/>
                </a:solidFill>
                <a:latin typeface="+mn-lt"/>
              </a:rPr>
              <a:t>Le président de l’Assemblée nationale touche 36 millions d’</a:t>
            </a:r>
            <a:r>
              <a:rPr lang="fr-FR" dirty="0" err="1">
                <a:solidFill>
                  <a:srgbClr val="002060"/>
                </a:solidFill>
                <a:latin typeface="+mn-lt"/>
              </a:rPr>
              <a:t>Ariary</a:t>
            </a:r>
            <a:r>
              <a:rPr lang="fr-FR" dirty="0">
                <a:solidFill>
                  <a:srgbClr val="002060"/>
                </a:solidFill>
                <a:latin typeface="+mn-lt"/>
              </a:rPr>
              <a:t> (soit </a:t>
            </a:r>
            <a:r>
              <a:rPr lang="fr-FR" b="1" dirty="0">
                <a:solidFill>
                  <a:srgbClr val="FF0000"/>
                </a:solidFill>
                <a:latin typeface="+mn-lt"/>
              </a:rPr>
              <a:t>10.900€</a:t>
            </a:r>
            <a:r>
              <a:rPr lang="fr-FR" dirty="0">
                <a:solidFill>
                  <a:srgbClr val="002060"/>
                </a:solidFill>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2060"/>
                </a:solidFill>
                <a:latin typeface="+mn-lt"/>
              </a:rPr>
              <a:t>Salaire minimum (non agricole) M1-1A : 104.040 Ar [10] (soit </a:t>
            </a:r>
            <a:r>
              <a:rPr lang="fr-FR" b="1" dirty="0">
                <a:solidFill>
                  <a:srgbClr val="FF0000"/>
                </a:solidFill>
                <a:latin typeface="+mn-lt"/>
              </a:rPr>
              <a:t>30€</a:t>
            </a:r>
            <a:r>
              <a:rPr lang="fr-FR" dirty="0">
                <a:solidFill>
                  <a:srgbClr val="002060"/>
                </a:solidFill>
                <a:latin typeface="+mn-lt"/>
              </a:rPr>
              <a:t>) (le salaire de la majorité des enseignants FRAM). </a:t>
            </a:r>
          </a:p>
          <a:p>
            <a:pPr marL="285750" indent="-285750" algn="just" eaLnBrk="1" fontAlgn="auto" hangingPunct="1">
              <a:spcBef>
                <a:spcPts val="0"/>
              </a:spcBef>
              <a:spcAft>
                <a:spcPts val="0"/>
              </a:spcAft>
              <a:buFont typeface="Arial" panose="020B0604020202020204" pitchFamily="34" charset="0"/>
              <a:buChar char="•"/>
              <a:defRPr/>
            </a:pPr>
            <a:r>
              <a:rPr lang="fr-FR" dirty="0">
                <a:solidFill>
                  <a:srgbClr val="002060"/>
                </a:solidFill>
                <a:latin typeface="+mn-lt"/>
              </a:rPr>
              <a:t>Salaire Tranche supérieur OP3-5B : 222.880 Ar [11] (soit </a:t>
            </a:r>
            <a:r>
              <a:rPr lang="fr-FR" b="1" dirty="0">
                <a:solidFill>
                  <a:srgbClr val="FF0000"/>
                </a:solidFill>
                <a:latin typeface="+mn-lt"/>
              </a:rPr>
              <a:t>67€</a:t>
            </a:r>
            <a:r>
              <a:rPr lang="fr-FR" dirty="0">
                <a:solidFill>
                  <a:srgbClr val="002060"/>
                </a:solidFill>
                <a:latin typeface="+mn-lt"/>
              </a:rPr>
              <a:t>).</a:t>
            </a:r>
          </a:p>
          <a:p>
            <a:pPr marL="285750" indent="-285750" algn="just" eaLnBrk="1" fontAlgn="auto" hangingPunct="1">
              <a:spcBef>
                <a:spcPts val="0"/>
              </a:spcBef>
              <a:spcAft>
                <a:spcPts val="0"/>
              </a:spcAft>
              <a:buFont typeface="Arial" panose="020B0604020202020204" pitchFamily="34" charset="0"/>
              <a:buChar char="•"/>
              <a:defRPr/>
            </a:pPr>
            <a:r>
              <a:rPr lang="fr-FR" i="1" dirty="0">
                <a:solidFill>
                  <a:srgbClr val="FF0000"/>
                </a:solidFill>
                <a:latin typeface="+mn-lt"/>
              </a:rPr>
              <a:t>Un député touche en UN MOIS 13 années (163 Mois) de salaire pour un ouvrier, et 6 années (73 Mois) de salaire pour un cadre dans le secteur public.</a:t>
            </a:r>
          </a:p>
          <a:p>
            <a:pPr eaLnBrk="1" fontAlgn="auto" hangingPunct="1">
              <a:spcBef>
                <a:spcPts val="0"/>
              </a:spcBef>
              <a:spcAft>
                <a:spcPts val="0"/>
              </a:spcAft>
              <a:defRPr/>
            </a:pPr>
            <a:endParaRPr lang="fr-FR" sz="1000" dirty="0" smtClean="0">
              <a:solidFill>
                <a:srgbClr val="002060"/>
              </a:solidFill>
              <a:latin typeface="+mn-lt"/>
            </a:endParaRPr>
          </a:p>
          <a:p>
            <a:pPr eaLnBrk="1" fontAlgn="auto" hangingPunct="1">
              <a:spcBef>
                <a:spcPts val="0"/>
              </a:spcBef>
              <a:spcAft>
                <a:spcPts val="0"/>
              </a:spcAft>
              <a:defRPr/>
            </a:pPr>
            <a:r>
              <a:rPr lang="fr-FR" sz="1000" dirty="0" smtClean="0">
                <a:solidFill>
                  <a:srgbClr val="002060"/>
                </a:solidFill>
                <a:latin typeface="+mn-lt"/>
              </a:rPr>
              <a:t>Source </a:t>
            </a:r>
            <a:r>
              <a:rPr lang="fr-FR" sz="1000" dirty="0">
                <a:solidFill>
                  <a:srgbClr val="002060"/>
                </a:solidFill>
                <a:latin typeface="+mn-lt"/>
              </a:rPr>
              <a:t>: </a:t>
            </a:r>
            <a:r>
              <a:rPr lang="fr-FR" sz="1000" i="1" dirty="0">
                <a:solidFill>
                  <a:srgbClr val="002060"/>
                </a:solidFill>
                <a:latin typeface="+mn-lt"/>
              </a:rPr>
              <a:t>Madagascar : la rémunération mensuelle d’un député équivaut à 13 années de salaire d’un ouvrier</a:t>
            </a:r>
            <a:r>
              <a:rPr lang="fr-FR" sz="1000" dirty="0">
                <a:solidFill>
                  <a:srgbClr val="002060"/>
                </a:solidFill>
                <a:latin typeface="+mn-lt"/>
              </a:rPr>
              <a:t>, A. </a:t>
            </a:r>
            <a:r>
              <a:rPr lang="fr-FR" sz="1000" dirty="0" err="1">
                <a:solidFill>
                  <a:srgbClr val="002060"/>
                </a:solidFill>
                <a:latin typeface="+mn-lt"/>
              </a:rPr>
              <a:t>Joa</a:t>
            </a:r>
            <a:r>
              <a:rPr lang="fr-FR" sz="1000" dirty="0">
                <a:solidFill>
                  <a:srgbClr val="002060"/>
                </a:solidFill>
                <a:latin typeface="+mn-lt"/>
              </a:rPr>
              <a:t>, 10 septembre 2014,  </a:t>
            </a:r>
            <a:r>
              <a:rPr lang="fr-FR" sz="1000" dirty="0">
                <a:solidFill>
                  <a:srgbClr val="002060"/>
                </a:solidFill>
                <a:latin typeface="+mn-lt"/>
                <a:hlinkClick r:id="rId4"/>
              </a:rPr>
              <a:t>http://www.tanjona.org/madagascar-la-remuneration-mensuelle-dun-depute-equivaut-a-13-annees-de-salaire-dun-ouvrier/</a:t>
            </a:r>
            <a:r>
              <a:rPr lang="fr-FR" sz="1000" dirty="0">
                <a:solidFill>
                  <a:srgbClr val="002060"/>
                </a:solidFill>
                <a:latin typeface="+mn-lt"/>
              </a:rPr>
              <a:t> </a:t>
            </a:r>
            <a:endParaRPr lang="fr-FR" sz="1000" dirty="0" smtClean="0">
              <a:solidFill>
                <a:srgbClr val="002060"/>
              </a:solidFill>
              <a:latin typeface="+mn-lt"/>
            </a:endParaRPr>
          </a:p>
          <a:p>
            <a:pPr eaLnBrk="1" fontAlgn="auto" hangingPunct="1">
              <a:spcBef>
                <a:spcPts val="0"/>
              </a:spcBef>
              <a:spcAft>
                <a:spcPts val="0"/>
              </a:spcAft>
              <a:defRPr/>
            </a:pPr>
            <a:r>
              <a:rPr lang="fr-FR" sz="1000" dirty="0" smtClean="0">
                <a:solidFill>
                  <a:srgbClr val="002060"/>
                </a:solidFill>
              </a:rPr>
              <a:t>Note : selon une autre source, le salaire net des députés serait moins élevé.</a:t>
            </a:r>
            <a:endParaRPr lang="fr-FR" sz="1000" dirty="0">
              <a:solidFill>
                <a:srgbClr val="002060"/>
              </a:solidFill>
              <a:latin typeface="+mn-lt"/>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058" y="3714750"/>
            <a:ext cx="5715000" cy="3143250"/>
          </a:xfrm>
          <a:prstGeom prst="rect">
            <a:avLst/>
          </a:prstGeom>
        </p:spPr>
      </p:pic>
      <p:sp>
        <p:nvSpPr>
          <p:cNvPr id="10" name="ZoneTexte 9"/>
          <p:cNvSpPr txBox="1"/>
          <p:nvPr/>
        </p:nvSpPr>
        <p:spPr>
          <a:xfrm>
            <a:off x="5860058" y="5998705"/>
            <a:ext cx="6253053" cy="830997"/>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 </a:t>
            </a:r>
            <a:r>
              <a:rPr lang="fr-FR" sz="1200" dirty="0" smtClean="0">
                <a:solidFill>
                  <a:srgbClr val="FF0000"/>
                </a:solidFill>
                <a:latin typeface="Calibri" panose="020F0502020204030204" pitchFamily="34" charset="0"/>
              </a:rPr>
              <a:t>Un taux d’alphabétisation sans cesse en base à Madagascar, avec une chute de 9% en 9 ans.</a:t>
            </a:r>
            <a:r>
              <a:rPr lang="fr-FR" sz="1200" dirty="0" smtClean="0">
                <a:solidFill>
                  <a:srgbClr val="002060"/>
                </a:solidFill>
                <a:latin typeface="Calibri" panose="020F0502020204030204" pitchFamily="34" charset="0"/>
              </a:rPr>
              <a:t> </a:t>
            </a:r>
            <a:r>
              <a:rPr lang="fr-FR" sz="1200" dirty="0">
                <a:solidFill>
                  <a:srgbClr val="002060"/>
                </a:solidFill>
                <a:latin typeface="Calibri" panose="020F0502020204030204" pitchFamily="34" charset="0"/>
              </a:rPr>
              <a:t>Source : Degré d'alphabétisation - adultes (% des adultes </a:t>
            </a:r>
            <a:r>
              <a:rPr lang="fr-FR" sz="1200" dirty="0" smtClean="0">
                <a:solidFill>
                  <a:srgbClr val="002060"/>
                </a:solidFill>
                <a:latin typeface="Calibri" panose="020F0502020204030204" pitchFamily="34" charset="0"/>
              </a:rPr>
              <a:t>âgés </a:t>
            </a:r>
            <a:r>
              <a:rPr lang="fr-FR" sz="1200" dirty="0">
                <a:solidFill>
                  <a:srgbClr val="002060"/>
                </a:solidFill>
                <a:latin typeface="Calibri" panose="020F0502020204030204" pitchFamily="34" charset="0"/>
              </a:rPr>
              <a:t>de plus de 15 ans), Madagascar, </a:t>
            </a:r>
            <a:r>
              <a:rPr lang="fr-FR" sz="1200" dirty="0">
                <a:solidFill>
                  <a:srgbClr val="002060"/>
                </a:solidFill>
                <a:latin typeface="Calibri" panose="020F0502020204030204" pitchFamily="34" charset="0"/>
                <a:hlinkClick r:id="rId6"/>
              </a:rPr>
              <a:t>http://</a:t>
            </a:r>
            <a:r>
              <a:rPr lang="fr-FR" sz="1200" dirty="0" smtClean="0">
                <a:solidFill>
                  <a:srgbClr val="002060"/>
                </a:solidFill>
                <a:latin typeface="Calibri" panose="020F0502020204030204" pitchFamily="34" charset="0"/>
                <a:hlinkClick r:id="rId6"/>
              </a:rPr>
              <a:t>perspective.usherbrooke.ca/bilan/servlet/BMTendanceStatPays?langue=fr&amp;codePays=MDG&amp;codeStat=SE.ADT.LITR.ZS&amp;codeStat2=x</a:t>
            </a:r>
            <a:r>
              <a:rPr lang="fr-FR" sz="1200" dirty="0" smtClean="0">
                <a:solidFill>
                  <a:srgbClr val="002060"/>
                </a:solidFill>
                <a:latin typeface="Calibri" panose="020F0502020204030204" pitchFamily="34" charset="0"/>
              </a:rPr>
              <a:t>  </a:t>
            </a:r>
            <a:endParaRPr lang="fr-FR" sz="1200" dirty="0">
              <a:solidFill>
                <a:srgbClr val="002060"/>
              </a:solidFill>
            </a:endParaRPr>
          </a:p>
        </p:txBody>
      </p:sp>
    </p:spTree>
    <p:extLst>
      <p:ext uri="{BB962C8B-B14F-4D97-AF65-F5344CB8AC3E}">
        <p14:creationId xmlns:p14="http://schemas.microsoft.com/office/powerpoint/2010/main" val="3258799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45058" y="167976"/>
            <a:ext cx="511366" cy="232540"/>
          </a:xfrm>
        </p:spPr>
        <p:txBody>
          <a:bodyPr/>
          <a:lstStyle/>
          <a:p>
            <a:fld id="{814B13E8-1059-4FEE-952E-0153852B3488}" type="slidenum">
              <a:rPr lang="fr-FR" smtClean="0"/>
              <a:t>53</a:t>
            </a:fld>
            <a:endParaRPr lang="fr-FR"/>
          </a:p>
        </p:txBody>
      </p:sp>
      <p:sp>
        <p:nvSpPr>
          <p:cNvPr id="4" name="Rectangle 3"/>
          <p:cNvSpPr/>
          <p:nvPr/>
        </p:nvSpPr>
        <p:spPr>
          <a:xfrm>
            <a:off x="70235" y="954266"/>
            <a:ext cx="11964318" cy="923330"/>
          </a:xfrm>
          <a:prstGeom prst="rect">
            <a:avLst/>
          </a:prstGeom>
        </p:spPr>
        <p:txBody>
          <a:bodyPr wrap="square">
            <a:spAutoFit/>
          </a:bodyPr>
          <a:lstStyle/>
          <a:p>
            <a:r>
              <a:rPr lang="fr-FR" b="1" dirty="0" smtClean="0">
                <a:solidFill>
                  <a:schemeClr val="accent5">
                    <a:lumMod val="50000"/>
                  </a:schemeClr>
                </a:solidFill>
              </a:rPr>
              <a:t>11.2. Lancer </a:t>
            </a:r>
            <a:r>
              <a:rPr lang="fr-FR" b="1" dirty="0">
                <a:solidFill>
                  <a:schemeClr val="accent5">
                    <a:lumMod val="50000"/>
                  </a:schemeClr>
                </a:solidFill>
              </a:rPr>
              <a:t>des projet de </a:t>
            </a:r>
            <a:r>
              <a:rPr lang="fr-FR" b="1" dirty="0" smtClean="0">
                <a:solidFill>
                  <a:schemeClr val="accent5">
                    <a:lumMod val="50000"/>
                  </a:schemeClr>
                </a:solidFill>
              </a:rPr>
              <a:t>reforestation (suite)</a:t>
            </a:r>
            <a:endParaRPr lang="fr-FR" b="1" dirty="0">
              <a:solidFill>
                <a:schemeClr val="accent5">
                  <a:lumMod val="50000"/>
                </a:schemeClr>
              </a:solidFill>
            </a:endParaRPr>
          </a:p>
          <a:p>
            <a:endParaRPr lang="fr-FR" b="1" dirty="0">
              <a:solidFill>
                <a:schemeClr val="accent5">
                  <a:lumMod val="50000"/>
                </a:schemeClr>
              </a:solidFill>
            </a:endParaRPr>
          </a:p>
          <a:p>
            <a:r>
              <a:rPr lang="fr-FR" b="1" dirty="0">
                <a:solidFill>
                  <a:srgbClr val="FF0000"/>
                </a:solidFill>
              </a:rPr>
              <a:t>Quelques « bémols » devant inciter à la prudence avant le lancement de tout projet à Madagascar </a:t>
            </a:r>
            <a:r>
              <a:rPr lang="fr-FR" b="1" dirty="0" smtClean="0">
                <a:solidFill>
                  <a:srgbClr val="FF0000"/>
                </a:solidFill>
              </a:rPr>
              <a:t>(suite) </a:t>
            </a:r>
            <a:r>
              <a:rPr lang="fr-FR" dirty="0" smtClean="0">
                <a:solidFill>
                  <a:srgbClr val="FF0000"/>
                </a:solidFill>
              </a:rPr>
              <a:t>:</a:t>
            </a:r>
            <a:endParaRPr lang="fr-FR" dirty="0">
              <a:solidFill>
                <a:srgbClr val="FF0000"/>
              </a:solidFill>
            </a:endParaRPr>
          </a:p>
        </p:txBody>
      </p:sp>
      <p:sp>
        <p:nvSpPr>
          <p:cNvPr id="6" name="ZoneTexte 5"/>
          <p:cNvSpPr txBox="1"/>
          <p:nvPr/>
        </p:nvSpPr>
        <p:spPr>
          <a:xfrm>
            <a:off x="3479634" y="110169"/>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70235" y="486309"/>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12" name="ZoneTexte 11"/>
          <p:cNvSpPr txBox="1"/>
          <p:nvPr/>
        </p:nvSpPr>
        <p:spPr>
          <a:xfrm>
            <a:off x="145058" y="1877597"/>
            <a:ext cx="5745755" cy="4154984"/>
          </a:xfrm>
          <a:prstGeom prst="rect">
            <a:avLst/>
          </a:prstGeom>
          <a:noFill/>
          <a:ln>
            <a:solidFill>
              <a:srgbClr val="FF0000"/>
            </a:solidFill>
          </a:ln>
        </p:spPr>
        <p:txBody>
          <a:bodyPr wrap="square" rtlCol="0">
            <a:spAutoFit/>
          </a:bodyPr>
          <a:lstStyle/>
          <a:p>
            <a:r>
              <a:rPr lang="fr-FR" sz="1600" b="1" dirty="0">
                <a:solidFill>
                  <a:srgbClr val="FF0000"/>
                </a:solidFill>
              </a:rPr>
              <a:t>L'incroyable chantage des députés Malgaches : un 4X4 sinon rien </a:t>
            </a:r>
            <a:r>
              <a:rPr lang="fr-FR" sz="1600" b="1" dirty="0" smtClean="0">
                <a:solidFill>
                  <a:srgbClr val="FF0000"/>
                </a:solidFill>
              </a:rPr>
              <a:t>! </a:t>
            </a:r>
          </a:p>
          <a:p>
            <a:r>
              <a:rPr lang="fr-FR" sz="1600" dirty="0"/>
              <a:t>Réunion 1ère avec </a:t>
            </a:r>
            <a:r>
              <a:rPr lang="fr-FR" sz="1600" dirty="0" smtClean="0"/>
              <a:t>RFI.fr, le </a:t>
            </a:r>
            <a:r>
              <a:rPr lang="fr-FR" sz="1600" dirty="0"/>
              <a:t>12/02/2015</a:t>
            </a:r>
          </a:p>
          <a:p>
            <a:r>
              <a:rPr lang="fr-FR" sz="1600" dirty="0"/>
              <a:t>Le Premier ministre a, dans un premier temps, dû renoncer mercredi 11 février à son discours devant le chantage des députés. La plupart des élus de l'Assemblée nationale réclament un 4x4 : « </a:t>
            </a:r>
            <a:r>
              <a:rPr lang="fr-FR" sz="1600" i="1" dirty="0"/>
              <a:t>Nous avons fait comprendre à notre président d’informer le Premier ministre qu’on ne pourra pas le recevoir dans l’hémicycle pour présenter son programme général de l’Etat tant que les problèmes relatifs à cet outil de travail ne seront pas résolus</a:t>
            </a:r>
            <a:r>
              <a:rPr lang="fr-FR" sz="1600" dirty="0"/>
              <a:t>. »</a:t>
            </a:r>
            <a:br>
              <a:rPr lang="fr-FR" sz="1600" dirty="0"/>
            </a:br>
            <a:r>
              <a:rPr lang="fr-FR" sz="1600" dirty="0" smtClean="0"/>
              <a:t>Même </a:t>
            </a:r>
            <a:r>
              <a:rPr lang="fr-FR" sz="1600" dirty="0"/>
              <a:t>si le parking de l'Assemblée nationale est rempli de voitures de luxe et que le pays vient de demander l'aide financière de la communauté internationale </a:t>
            </a:r>
            <a:r>
              <a:rPr lang="fr-FR" sz="1600" dirty="0">
                <a:hlinkClick r:id="rId2"/>
              </a:rPr>
              <a:t>face aux catastrophes climatiques</a:t>
            </a:r>
            <a:r>
              <a:rPr lang="fr-FR" sz="1600" dirty="0"/>
              <a:t>, ils ne veulent pas renoncer à une voiture de fonction.</a:t>
            </a:r>
            <a:br>
              <a:rPr lang="fr-FR" sz="1600" dirty="0"/>
            </a:br>
            <a:r>
              <a:rPr lang="fr-FR" sz="1600" dirty="0" smtClean="0"/>
              <a:t>Pour </a:t>
            </a:r>
            <a:r>
              <a:rPr lang="fr-FR" sz="1600" dirty="0"/>
              <a:t>financer ces véhicules, 2 milliards d'</a:t>
            </a:r>
            <a:r>
              <a:rPr lang="fr-FR" sz="1600" dirty="0" err="1"/>
              <a:t>ariary</a:t>
            </a:r>
            <a:r>
              <a:rPr lang="fr-FR" sz="1600" dirty="0"/>
              <a:t> soit près de 3,8 millions d'euros seraient nécessaires.</a:t>
            </a:r>
            <a:r>
              <a:rPr lang="fr-FR" dirty="0"/>
              <a:t> </a:t>
            </a:r>
            <a:endParaRPr lang="fr-FR" sz="1200" dirty="0" smtClean="0"/>
          </a:p>
          <a:p>
            <a:r>
              <a:rPr lang="fr-FR" sz="1100" dirty="0"/>
              <a:t>Source : </a:t>
            </a:r>
            <a:r>
              <a:rPr lang="fr-FR" sz="1100" dirty="0">
                <a:hlinkClick r:id="rId3"/>
              </a:rPr>
              <a:t>http://</a:t>
            </a:r>
            <a:r>
              <a:rPr lang="fr-FR" sz="1100" dirty="0" smtClean="0">
                <a:hlinkClick r:id="rId3"/>
              </a:rPr>
              <a:t>reunion.la1ere.fr/2015/02/12/l-incroyable-chantage-des-deputes-malgaches-un-4x4-sinon-rien-228949.html</a:t>
            </a:r>
            <a:r>
              <a:rPr lang="fr-FR" sz="1100" dirty="0" smtClean="0"/>
              <a:t> </a:t>
            </a:r>
            <a:endParaRPr lang="fr-FR" sz="1100" dirty="0"/>
          </a:p>
        </p:txBody>
      </p:sp>
      <p:sp>
        <p:nvSpPr>
          <p:cNvPr id="13" name="ZoneTexte 12"/>
          <p:cNvSpPr txBox="1"/>
          <p:nvPr/>
        </p:nvSpPr>
        <p:spPr>
          <a:xfrm>
            <a:off x="5965636" y="1877596"/>
            <a:ext cx="6068917" cy="5016758"/>
          </a:xfrm>
          <a:prstGeom prst="rect">
            <a:avLst/>
          </a:prstGeom>
          <a:noFill/>
          <a:ln>
            <a:solidFill>
              <a:srgbClr val="FF0000"/>
            </a:solidFill>
          </a:ln>
        </p:spPr>
        <p:txBody>
          <a:bodyPr wrap="square" rtlCol="0">
            <a:spAutoFit/>
          </a:bodyPr>
          <a:lstStyle/>
          <a:p>
            <a:r>
              <a:rPr lang="fr-FR" sz="1600" b="1" dirty="0">
                <a:solidFill>
                  <a:srgbClr val="FF0000"/>
                </a:solidFill>
              </a:rPr>
              <a:t>I</a:t>
            </a:r>
            <a:r>
              <a:rPr lang="fr-FR" sz="1600" b="1" dirty="0" smtClean="0">
                <a:solidFill>
                  <a:srgbClr val="FF0000"/>
                </a:solidFill>
              </a:rPr>
              <a:t>nfo </a:t>
            </a:r>
            <a:r>
              <a:rPr lang="fr-FR" sz="1600" b="1" dirty="0">
                <a:solidFill>
                  <a:srgbClr val="FF0000"/>
                </a:solidFill>
              </a:rPr>
              <a:t>Madagascar </a:t>
            </a:r>
            <a:r>
              <a:rPr lang="fr-FR" sz="1600" b="1" dirty="0" smtClean="0">
                <a:solidFill>
                  <a:srgbClr val="FF0000"/>
                </a:solidFill>
              </a:rPr>
              <a:t>: 83 </a:t>
            </a:r>
            <a:r>
              <a:rPr lang="fr-FR" sz="1600" b="1" dirty="0">
                <a:solidFill>
                  <a:srgbClr val="FF0000"/>
                </a:solidFill>
              </a:rPr>
              <a:t>millions d’</a:t>
            </a:r>
            <a:r>
              <a:rPr lang="fr-FR" sz="1600" b="1" dirty="0" err="1">
                <a:solidFill>
                  <a:srgbClr val="FF0000"/>
                </a:solidFill>
              </a:rPr>
              <a:t>ariary</a:t>
            </a:r>
            <a:r>
              <a:rPr lang="fr-FR" sz="1600" b="1" dirty="0">
                <a:solidFill>
                  <a:srgbClr val="FF0000"/>
                </a:solidFill>
              </a:rPr>
              <a:t> par député pour le 4X4</a:t>
            </a:r>
          </a:p>
          <a:p>
            <a:r>
              <a:rPr lang="fr-FR" sz="1600" dirty="0" smtClean="0"/>
              <a:t>25</a:t>
            </a:r>
            <a:r>
              <a:rPr lang="fr-FR" sz="1600" dirty="0"/>
              <a:t> janvier</a:t>
            </a:r>
            <a:r>
              <a:rPr lang="fr-FR" sz="1600" dirty="0" smtClean="0"/>
              <a:t> </a:t>
            </a:r>
            <a:r>
              <a:rPr lang="fr-FR" sz="1600" dirty="0"/>
              <a:t>2015 </a:t>
            </a:r>
            <a:r>
              <a:rPr lang="fr-FR" sz="1600" dirty="0" smtClean="0"/>
              <a:t>par </a:t>
            </a:r>
            <a:r>
              <a:rPr lang="fr-FR" sz="1600" dirty="0">
                <a:hlinkClick r:id="rId4"/>
              </a:rPr>
              <a:t>Léa </a:t>
            </a:r>
            <a:r>
              <a:rPr lang="fr-FR" sz="1600" dirty="0" err="1">
                <a:hlinkClick r:id="rId4"/>
              </a:rPr>
              <a:t>Ratsiazo</a:t>
            </a:r>
            <a:r>
              <a:rPr lang="fr-FR" sz="1600" dirty="0" smtClean="0"/>
              <a:t>,</a:t>
            </a:r>
            <a:r>
              <a:rPr lang="fr-FR" sz="1600" dirty="0"/>
              <a:t> </a:t>
            </a:r>
            <a:r>
              <a:rPr lang="fr-FR" sz="1600" dirty="0" err="1">
                <a:hlinkClick r:id="rId5" tooltip="Articles par lagazettedeputeaux"/>
              </a:rPr>
              <a:t>lagazettedeputeaux</a:t>
            </a:r>
            <a:endParaRPr lang="fr-FR" sz="1600" dirty="0"/>
          </a:p>
          <a:p>
            <a:pPr algn="just"/>
            <a:r>
              <a:rPr lang="fr-FR" sz="1400" dirty="0"/>
              <a:t>Qui a dit que Madagascar est un pays pauvre ? Pas les députés ni les dirigeants en général en tout cas. Et tout est question de priorité. L’État a décidé que la priorité du moment consiste à doter les députés de véhicules 4X4 et il va débloquer 12,6 milliards d’</a:t>
            </a:r>
            <a:r>
              <a:rPr lang="fr-FR" sz="1400" dirty="0" err="1"/>
              <a:t>ariary</a:t>
            </a:r>
            <a:r>
              <a:rPr lang="fr-FR" sz="1400" dirty="0"/>
              <a:t>, soit </a:t>
            </a:r>
            <a:r>
              <a:rPr lang="fr-FR" sz="1400" dirty="0">
                <a:solidFill>
                  <a:srgbClr val="FF0000"/>
                </a:solidFill>
              </a:rPr>
              <a:t>83 millions </a:t>
            </a:r>
            <a:r>
              <a:rPr lang="fr-FR" sz="1400" dirty="0" smtClean="0">
                <a:solidFill>
                  <a:srgbClr val="FF0000"/>
                </a:solidFill>
              </a:rPr>
              <a:t>d’</a:t>
            </a:r>
            <a:r>
              <a:rPr lang="fr-FR" sz="1400" dirty="0" err="1" smtClean="0">
                <a:solidFill>
                  <a:srgbClr val="FF0000"/>
                </a:solidFill>
              </a:rPr>
              <a:t>ariary</a:t>
            </a:r>
            <a:r>
              <a:rPr lang="fr-FR" sz="1400" dirty="0" smtClean="0">
                <a:solidFill>
                  <a:srgbClr val="FF0000"/>
                </a:solidFill>
              </a:rPr>
              <a:t> </a:t>
            </a:r>
            <a:r>
              <a:rPr lang="fr-FR" sz="1400" dirty="0" smtClean="0"/>
              <a:t>[</a:t>
            </a:r>
            <a:r>
              <a:rPr lang="fr-FR" sz="1400" dirty="0" smtClean="0">
                <a:solidFill>
                  <a:srgbClr val="FF0000"/>
                </a:solidFill>
              </a:rPr>
              <a:t>~</a:t>
            </a:r>
            <a:r>
              <a:rPr lang="fr-FR" sz="1400" dirty="0" smtClean="0">
                <a:solidFill>
                  <a:srgbClr val="FF0000"/>
                </a:solidFill>
              </a:rPr>
              <a:t>33000 </a:t>
            </a:r>
            <a:r>
              <a:rPr lang="fr-FR" sz="1400" dirty="0" smtClean="0">
                <a:solidFill>
                  <a:srgbClr val="FF0000"/>
                </a:solidFill>
              </a:rPr>
              <a:t>€</a:t>
            </a:r>
            <a:r>
              <a:rPr lang="fr-FR" sz="1400" dirty="0" smtClean="0"/>
              <a:t>] </a:t>
            </a:r>
            <a:r>
              <a:rPr lang="fr-FR" sz="1400" dirty="0" smtClean="0"/>
              <a:t>/ député </a:t>
            </a:r>
            <a:r>
              <a:rPr lang="fr-FR" sz="1400" dirty="0"/>
              <a:t>pour le faire. Les concessionnaires de voitures sont venus présenter quelques modèles ce 23 janvier à l’Assemblée nationale. Mais les modèles présentés ne sont pas vraiment du goût de nos chers élus.</a:t>
            </a:r>
          </a:p>
          <a:p>
            <a:pPr algn="just"/>
            <a:r>
              <a:rPr lang="fr-FR" sz="1400" dirty="0"/>
              <a:t>Il leur a été expliqué alors que « </a:t>
            </a:r>
            <a:r>
              <a:rPr lang="fr-FR" sz="1400" i="1" dirty="0"/>
              <a:t>l’État ne dispose que de ces 83 millions d’</a:t>
            </a:r>
            <a:r>
              <a:rPr lang="fr-FR" sz="1400" i="1" dirty="0" err="1"/>
              <a:t>ariary</a:t>
            </a:r>
            <a:r>
              <a:rPr lang="fr-FR" sz="1400" i="1" dirty="0"/>
              <a:t> par député ; s’ils veulent acquérir des 4X4 au dessus de ce prix, ils doivent payer la différence de leurs poches</a:t>
            </a:r>
            <a:r>
              <a:rPr lang="fr-FR" sz="1400" dirty="0"/>
              <a:t> ». Un député explique que s’il veut acheter un V8 qui vaut quelques 200 millions d’</a:t>
            </a:r>
            <a:r>
              <a:rPr lang="fr-FR" sz="1400" dirty="0" err="1"/>
              <a:t>ariary</a:t>
            </a:r>
            <a:r>
              <a:rPr lang="fr-FR" sz="1400" dirty="0"/>
              <a:t>, la différence sera perçue sur son salaire pendant 36 mois. Une situation qui n’a pas l’air de le réjouir compte tenu du « petit salaire » des députés de 3 millions d’</a:t>
            </a:r>
            <a:r>
              <a:rPr lang="fr-FR" sz="1400" dirty="0" err="1"/>
              <a:t>ariary</a:t>
            </a:r>
            <a:r>
              <a:rPr lang="fr-FR" sz="1400" dirty="0"/>
              <a:t>.</a:t>
            </a:r>
          </a:p>
          <a:p>
            <a:pPr algn="just"/>
            <a:r>
              <a:rPr lang="fr-FR" sz="1400" dirty="0"/>
              <a:t>Il est fort à parier que l’explication qui va être donnée sera : « </a:t>
            </a:r>
            <a:r>
              <a:rPr lang="fr-FR" sz="1400" i="1" dirty="0"/>
              <a:t>les députés ne peuvent pas travailler sans 4X4 vu le mauvais état de la route</a:t>
            </a:r>
            <a:r>
              <a:rPr lang="fr-FR" sz="1400" dirty="0"/>
              <a:t> ». La preuve, même les députés d’Antananarivo, tous courants politiques confondus, ne peuvent même pas aller voter à </a:t>
            </a:r>
            <a:r>
              <a:rPr lang="fr-FR" sz="1400" dirty="0" err="1"/>
              <a:t>Tsimbazaza</a:t>
            </a:r>
            <a:r>
              <a:rPr lang="fr-FR" sz="1400" dirty="0"/>
              <a:t> car ils n’ont pas encore obtenu de 4X4. Une chose est sûre, les députés s’entendent très bien quand il s’agit de défendre leurs intérêts personnels</a:t>
            </a:r>
            <a:r>
              <a:rPr lang="fr-FR" sz="1400" dirty="0" smtClean="0"/>
              <a:t>.</a:t>
            </a:r>
          </a:p>
          <a:p>
            <a:r>
              <a:rPr lang="fr-FR" sz="1100" dirty="0" smtClean="0"/>
              <a:t>Source </a:t>
            </a:r>
            <a:r>
              <a:rPr lang="fr-FR" sz="1100" dirty="0" smtClean="0"/>
              <a:t>:</a:t>
            </a:r>
            <a:r>
              <a:rPr lang="fr-FR" sz="1100" dirty="0"/>
              <a:t> </a:t>
            </a:r>
            <a:r>
              <a:rPr lang="fr-FR" sz="1100" dirty="0" smtClean="0">
                <a:hlinkClick r:id="rId6"/>
              </a:rPr>
              <a:t>https</a:t>
            </a:r>
            <a:r>
              <a:rPr lang="fr-FR" sz="1100" dirty="0">
                <a:hlinkClick r:id="rId6"/>
              </a:rPr>
              <a:t>://lagazettedeputeaux.wordpress.com/2015/01/25/info-madagascar-83-millions-dariary-par-depute-pour-le-4x4</a:t>
            </a:r>
            <a:r>
              <a:rPr lang="fr-FR" sz="1100" dirty="0" smtClean="0">
                <a:hlinkClick r:id="rId6"/>
              </a:rPr>
              <a:t>/</a:t>
            </a:r>
            <a:r>
              <a:rPr lang="fr-FR" sz="1100" dirty="0" smtClean="0"/>
              <a:t> </a:t>
            </a:r>
            <a:endParaRPr lang="fr-FR" sz="1100" dirty="0"/>
          </a:p>
        </p:txBody>
      </p:sp>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29620" y="131251"/>
            <a:ext cx="2204933" cy="1345009"/>
          </a:xfrm>
          <a:prstGeom prst="rect">
            <a:avLst/>
          </a:prstGeom>
        </p:spPr>
      </p:pic>
      <p:sp>
        <p:nvSpPr>
          <p:cNvPr id="15" name="ZoneTexte 14"/>
          <p:cNvSpPr txBox="1"/>
          <p:nvPr/>
        </p:nvSpPr>
        <p:spPr>
          <a:xfrm>
            <a:off x="6899133" y="460597"/>
            <a:ext cx="2930487" cy="1015663"/>
          </a:xfrm>
          <a:prstGeom prst="rect">
            <a:avLst/>
          </a:prstGeom>
          <a:noFill/>
        </p:spPr>
        <p:txBody>
          <a:bodyPr wrap="square" rtlCol="0">
            <a:spAutoFit/>
          </a:bodyPr>
          <a:lstStyle/>
          <a:p>
            <a:pPr algn="r"/>
            <a:r>
              <a:rPr lang="fr-FR" sz="1200" dirty="0" smtClean="0">
                <a:solidFill>
                  <a:srgbClr val="002060"/>
                </a:solidFill>
              </a:rPr>
              <a:t>Les 4x4 des députés malgaches </a:t>
            </a:r>
            <a:r>
              <a:rPr lang="fr-FR" sz="1200" dirty="0" smtClean="0">
                <a:solidFill>
                  <a:srgbClr val="002060"/>
                </a:solidFill>
                <a:latin typeface="Calibri" panose="020F0502020204030204" pitchFamily="34" charset="0"/>
              </a:rPr>
              <a:t>→</a:t>
            </a:r>
          </a:p>
          <a:p>
            <a:pPr algn="r"/>
            <a:r>
              <a:rPr lang="fr-FR" sz="1200" dirty="0">
                <a:solidFill>
                  <a:srgbClr val="002060"/>
                </a:solidFill>
                <a:latin typeface="Calibri" panose="020F0502020204030204" pitchFamily="34" charset="0"/>
              </a:rPr>
              <a:t>Source : </a:t>
            </a:r>
            <a:r>
              <a:rPr lang="fr-FR" sz="1200" dirty="0">
                <a:solidFill>
                  <a:srgbClr val="002060"/>
                </a:solidFill>
                <a:latin typeface="Calibri" panose="020F0502020204030204" pitchFamily="34" charset="0"/>
                <a:hlinkClick r:id="rId6"/>
              </a:rPr>
              <a:t>https://lagazettedeputeaux.wordpress.com/2015/01/25/info-madagascar-83-millions-dariary-par-depute-pour-le-4x4</a:t>
            </a:r>
            <a:r>
              <a:rPr lang="fr-FR" sz="1200" dirty="0" smtClean="0">
                <a:solidFill>
                  <a:srgbClr val="002060"/>
                </a:solidFill>
                <a:latin typeface="Calibri" panose="020F0502020204030204" pitchFamily="34" charset="0"/>
                <a:hlinkClick r:id="rId6"/>
              </a:rPr>
              <a:t>/</a:t>
            </a:r>
            <a:r>
              <a:rPr lang="fr-FR" sz="1200" dirty="0" smtClean="0">
                <a:solidFill>
                  <a:srgbClr val="002060"/>
                </a:solidFill>
                <a:latin typeface="Calibri" panose="020F0502020204030204" pitchFamily="34" charset="0"/>
              </a:rPr>
              <a:t> </a:t>
            </a:r>
            <a:endParaRPr lang="fr-FR" sz="1200" dirty="0">
              <a:solidFill>
                <a:srgbClr val="002060"/>
              </a:solidFill>
            </a:endParaRPr>
          </a:p>
        </p:txBody>
      </p:sp>
      <p:sp>
        <p:nvSpPr>
          <p:cNvPr id="2" name="ZoneTexte 1"/>
          <p:cNvSpPr txBox="1"/>
          <p:nvPr/>
        </p:nvSpPr>
        <p:spPr>
          <a:xfrm>
            <a:off x="70236" y="6032581"/>
            <a:ext cx="5895400" cy="646331"/>
          </a:xfrm>
          <a:prstGeom prst="rect">
            <a:avLst/>
          </a:prstGeom>
          <a:noFill/>
        </p:spPr>
        <p:txBody>
          <a:bodyPr wrap="square" rtlCol="0">
            <a:spAutoFit/>
          </a:bodyPr>
          <a:lstStyle/>
          <a:p>
            <a:r>
              <a:rPr lang="fr-FR" sz="1200" u="sng" dirty="0" smtClean="0"/>
              <a:t>Note (et avis personnel)</a:t>
            </a:r>
            <a:r>
              <a:rPr lang="fr-FR" sz="1200" dirty="0" smtClean="0"/>
              <a:t> : Un député, avec son salaire, pourrait s’acheter, par exemple, un Mitsubishi L200 double- cabine, d’occasion en bon état, sans pour autant se ruiner. Il </a:t>
            </a:r>
            <a:r>
              <a:rPr lang="fr-FR" sz="1200" dirty="0"/>
              <a:t>en </a:t>
            </a:r>
            <a:r>
              <a:rPr lang="fr-FR" sz="1200" dirty="0" smtClean="0"/>
              <a:t>existe à vendre, à Madagascar, entre </a:t>
            </a:r>
            <a:r>
              <a:rPr lang="fr-FR" sz="1200" dirty="0"/>
              <a:t>26 à 35 Millions </a:t>
            </a:r>
            <a:r>
              <a:rPr lang="fr-FR" sz="1200" dirty="0" err="1"/>
              <a:t>Ariary</a:t>
            </a:r>
            <a:r>
              <a:rPr lang="fr-FR" sz="1200" dirty="0"/>
              <a:t> (entre 8100 </a:t>
            </a:r>
            <a:r>
              <a:rPr lang="fr-FR" sz="1200" dirty="0" smtClean="0"/>
              <a:t>et 10000 </a:t>
            </a:r>
            <a:r>
              <a:rPr lang="fr-FR" sz="1200" dirty="0"/>
              <a:t>Euros).</a:t>
            </a:r>
          </a:p>
        </p:txBody>
      </p:sp>
    </p:spTree>
    <p:extLst>
      <p:ext uri="{BB962C8B-B14F-4D97-AF65-F5344CB8AC3E}">
        <p14:creationId xmlns:p14="http://schemas.microsoft.com/office/powerpoint/2010/main" val="4168929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957590" y="6477918"/>
            <a:ext cx="2689034" cy="243557"/>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209321" y="212044"/>
            <a:ext cx="436085" cy="217717"/>
          </a:xfrm>
        </p:spPr>
        <p:txBody>
          <a:bodyPr/>
          <a:lstStyle/>
          <a:p>
            <a:fld id="{814B13E8-1059-4FEE-952E-0153852B3488}" type="slidenum">
              <a:rPr lang="fr-FR" smtClean="0"/>
              <a:t>54</a:t>
            </a:fld>
            <a:endParaRPr lang="fr-FR"/>
          </a:p>
        </p:txBody>
      </p:sp>
      <p:sp>
        <p:nvSpPr>
          <p:cNvPr id="4" name="Rectangle 3"/>
          <p:cNvSpPr/>
          <p:nvPr/>
        </p:nvSpPr>
        <p:spPr>
          <a:xfrm>
            <a:off x="168924" y="1104945"/>
            <a:ext cx="11854150" cy="5416868"/>
          </a:xfrm>
          <a:prstGeom prst="rect">
            <a:avLst/>
          </a:prstGeom>
        </p:spPr>
        <p:txBody>
          <a:bodyPr wrap="square">
            <a:spAutoFit/>
          </a:bodyPr>
          <a:lstStyle/>
          <a:p>
            <a:r>
              <a:rPr lang="fr-FR" sz="1400" b="1" dirty="0" smtClean="0">
                <a:solidFill>
                  <a:schemeClr val="accent2">
                    <a:lumMod val="50000"/>
                  </a:schemeClr>
                </a:solidFill>
              </a:rPr>
              <a:t>11.2bis) Exemple des «</a:t>
            </a:r>
            <a:r>
              <a:rPr lang="fr-FR" sz="1400" b="1" dirty="0">
                <a:solidFill>
                  <a:schemeClr val="accent2">
                    <a:lumMod val="50000"/>
                  </a:schemeClr>
                </a:solidFill>
              </a:rPr>
              <a:t> </a:t>
            </a:r>
            <a:r>
              <a:rPr lang="fr-FR" sz="1400" b="1" dirty="0" smtClean="0">
                <a:solidFill>
                  <a:schemeClr val="accent2">
                    <a:lumMod val="50000"/>
                  </a:schemeClr>
                </a:solidFill>
              </a:rPr>
              <a:t>Galères</a:t>
            </a:r>
            <a:r>
              <a:rPr lang="fr-FR" sz="1400" b="1" dirty="0">
                <a:solidFill>
                  <a:schemeClr val="accent2">
                    <a:lumMod val="50000"/>
                  </a:schemeClr>
                </a:solidFill>
              </a:rPr>
              <a:t> » </a:t>
            </a:r>
            <a:r>
              <a:rPr lang="fr-FR" sz="1400" b="1" dirty="0" smtClean="0">
                <a:solidFill>
                  <a:schemeClr val="accent2">
                    <a:lumMod val="50000"/>
                  </a:schemeClr>
                </a:solidFill>
              </a:rPr>
              <a:t>vécues par l’ONG ADEFA et exposées </a:t>
            </a:r>
            <a:r>
              <a:rPr lang="fr-FR" sz="1400" b="1" dirty="0">
                <a:solidFill>
                  <a:schemeClr val="accent2">
                    <a:lumMod val="50000"/>
                  </a:schemeClr>
                </a:solidFill>
              </a:rPr>
              <a:t>dans </a:t>
            </a:r>
            <a:r>
              <a:rPr lang="fr-FR" sz="1400" b="1" dirty="0" smtClean="0">
                <a:solidFill>
                  <a:schemeClr val="accent2">
                    <a:lumMod val="50000"/>
                  </a:schemeClr>
                </a:solidFill>
              </a:rPr>
              <a:t>ses </a:t>
            </a:r>
            <a:r>
              <a:rPr lang="fr-FR" sz="1400" b="1" dirty="0">
                <a:solidFill>
                  <a:schemeClr val="accent2">
                    <a:lumMod val="50000"/>
                  </a:schemeClr>
                </a:solidFill>
              </a:rPr>
              <a:t>bulletins </a:t>
            </a:r>
            <a:r>
              <a:rPr lang="fr-FR" sz="1400" dirty="0">
                <a:solidFill>
                  <a:schemeClr val="accent2">
                    <a:lumMod val="50000"/>
                  </a:schemeClr>
                </a:solidFill>
              </a:rPr>
              <a:t> : </a:t>
            </a:r>
          </a:p>
          <a:p>
            <a:r>
              <a:rPr lang="fr-FR" sz="1400" dirty="0">
                <a:solidFill>
                  <a:schemeClr val="accent2">
                    <a:lumMod val="50000"/>
                  </a:schemeClr>
                </a:solidFill>
              </a:rPr>
              <a:t> </a:t>
            </a:r>
          </a:p>
          <a:p>
            <a:pPr marL="342900" lvl="0" indent="-342900" algn="just">
              <a:buFont typeface="+mj-lt"/>
              <a:buAutoNum type="arabicPeriod"/>
            </a:pPr>
            <a:r>
              <a:rPr lang="fr-FR" sz="1400" dirty="0">
                <a:solidFill>
                  <a:schemeClr val="accent2">
                    <a:lumMod val="50000"/>
                  </a:schemeClr>
                </a:solidFill>
              </a:rPr>
              <a:t>Piétinement et dégâts causés sur les plants (dans les plantations), par les poules, les chiens, les zébus et les « chenapans ».</a:t>
            </a:r>
          </a:p>
          <a:p>
            <a:pPr marL="342900" lvl="0" indent="-342900" algn="just">
              <a:buFont typeface="+mj-lt"/>
              <a:buAutoNum type="arabicPeriod"/>
            </a:pPr>
            <a:r>
              <a:rPr lang="fr-FR" sz="1400" dirty="0">
                <a:solidFill>
                  <a:srgbClr val="FF0000"/>
                </a:solidFill>
              </a:rPr>
              <a:t>Un membre fondateur </a:t>
            </a:r>
            <a:r>
              <a:rPr lang="fr-FR" sz="1400" dirty="0" smtClean="0">
                <a:solidFill>
                  <a:srgbClr val="FF0000"/>
                </a:solidFill>
              </a:rPr>
              <a:t>de l’ONG malgache EZAKA </a:t>
            </a:r>
            <a:r>
              <a:rPr lang="fr-FR" sz="1400" dirty="0">
                <a:solidFill>
                  <a:srgbClr val="FF0000"/>
                </a:solidFill>
              </a:rPr>
              <a:t>surpris en train de couper 180 plants de la parcelle expérimentale de </a:t>
            </a:r>
            <a:r>
              <a:rPr lang="fr-FR" sz="1400" dirty="0" smtClean="0">
                <a:solidFill>
                  <a:srgbClr val="FF0000"/>
                </a:solidFill>
              </a:rPr>
              <a:t>reboisement d’ADEFA (par jalousie ?).</a:t>
            </a:r>
            <a:endParaRPr lang="fr-FR" sz="1400" dirty="0">
              <a:solidFill>
                <a:srgbClr val="FF0000"/>
              </a:solidFill>
            </a:endParaRPr>
          </a:p>
          <a:p>
            <a:pPr marL="342900" lvl="0" indent="-342900" algn="just">
              <a:buFont typeface="+mj-lt"/>
              <a:buAutoNum type="arabicPeriod"/>
            </a:pPr>
            <a:r>
              <a:rPr lang="fr-FR" sz="1400" dirty="0">
                <a:solidFill>
                  <a:schemeClr val="accent2">
                    <a:lumMod val="50000"/>
                  </a:schemeClr>
                </a:solidFill>
              </a:rPr>
              <a:t>Problèmes fonciers à Madagascar, à la fois incontournables et insolubles, </a:t>
            </a:r>
            <a:r>
              <a:rPr lang="fr-FR" sz="1400" dirty="0" smtClean="0">
                <a:solidFill>
                  <a:schemeClr val="accent2">
                    <a:lumMod val="50000"/>
                  </a:schemeClr>
                </a:solidFill>
              </a:rPr>
              <a:t>pour les étrangers et les ONG étrangères.</a:t>
            </a:r>
            <a:endParaRPr lang="fr-FR" sz="1400" dirty="0">
              <a:solidFill>
                <a:schemeClr val="accent2">
                  <a:lumMod val="50000"/>
                </a:schemeClr>
              </a:solidFill>
            </a:endParaRPr>
          </a:p>
          <a:p>
            <a:pPr marL="342900" lvl="0" indent="-342900" algn="just">
              <a:buFont typeface="+mj-lt"/>
              <a:buAutoNum type="arabicPeriod"/>
            </a:pPr>
            <a:r>
              <a:rPr lang="fr-FR" sz="1400" dirty="0">
                <a:solidFill>
                  <a:schemeClr val="accent2">
                    <a:lumMod val="50000"/>
                  </a:schemeClr>
                </a:solidFill>
              </a:rPr>
              <a:t>« Les </a:t>
            </a:r>
            <a:r>
              <a:rPr lang="fr-FR" sz="1400" dirty="0" err="1">
                <a:solidFill>
                  <a:schemeClr val="accent2">
                    <a:lumMod val="50000"/>
                  </a:schemeClr>
                </a:solidFill>
              </a:rPr>
              <a:t>taratasy</a:t>
            </a:r>
            <a:r>
              <a:rPr lang="fr-FR" sz="1400" dirty="0">
                <a:solidFill>
                  <a:schemeClr val="accent2">
                    <a:lumMod val="50000"/>
                  </a:schemeClr>
                </a:solidFill>
              </a:rPr>
              <a:t> » … toutes les paperasses, utiles ou non, que demande l’obtention des autorisations _ aspect négatif et décourageant de la lourdeur administrative malgache, l’ennemi de toute réalisation à Madagascar.</a:t>
            </a:r>
          </a:p>
          <a:p>
            <a:pPr marL="342900" indent="-342900" algn="just">
              <a:buFont typeface="+mj-lt"/>
              <a:buAutoNum type="arabicPeriod"/>
            </a:pPr>
            <a:r>
              <a:rPr lang="fr-FR" sz="1400" dirty="0">
                <a:solidFill>
                  <a:schemeClr val="accent2">
                    <a:lumMod val="50000"/>
                  </a:schemeClr>
                </a:solidFill>
              </a:rPr>
              <a:t>Conditions climatiques locales imprévisibles (crues) et cyclones (</a:t>
            </a:r>
            <a:r>
              <a:rPr lang="fr-FR" sz="1400" dirty="0" err="1">
                <a:solidFill>
                  <a:schemeClr val="accent2">
                    <a:lumMod val="50000"/>
                  </a:schemeClr>
                </a:solidFill>
              </a:rPr>
              <a:t>Gafilo</a:t>
            </a:r>
            <a:r>
              <a:rPr lang="fr-FR" sz="1400" dirty="0">
                <a:solidFill>
                  <a:schemeClr val="accent2">
                    <a:lumMod val="50000"/>
                  </a:schemeClr>
                </a:solidFill>
              </a:rPr>
              <a:t> </a:t>
            </a:r>
            <a:r>
              <a:rPr lang="fr-FR" sz="1400" dirty="0" smtClean="0">
                <a:solidFill>
                  <a:schemeClr val="accent2">
                    <a:lumMod val="50000"/>
                  </a:schemeClr>
                </a:solidFill>
              </a:rPr>
              <a:t>…). </a:t>
            </a:r>
            <a:r>
              <a:rPr lang="fr-FR" sz="1400" dirty="0">
                <a:solidFill>
                  <a:schemeClr val="accent2">
                    <a:lumMod val="50000"/>
                  </a:schemeClr>
                </a:solidFill>
              </a:rPr>
              <a:t>Le samedi 8 mars </a:t>
            </a:r>
            <a:r>
              <a:rPr lang="fr-FR" sz="1400" dirty="0" smtClean="0">
                <a:solidFill>
                  <a:schemeClr val="accent2">
                    <a:lumMod val="50000"/>
                  </a:schemeClr>
                </a:solidFill>
              </a:rPr>
              <a:t>2004 : </a:t>
            </a:r>
            <a:r>
              <a:rPr lang="fr-FR" sz="1400" dirty="0">
                <a:solidFill>
                  <a:schemeClr val="accent2">
                    <a:lumMod val="50000"/>
                  </a:schemeClr>
                </a:solidFill>
              </a:rPr>
              <a:t>crue énorme avec des vagues de plus de 4 mètres de hauteur ayant tout balayé sur son passage : sable, cailloux, filtre. Perte de tous les matériaux de construction, pour un projet d’irrigation, de documents de formation et de pellicules photo</a:t>
            </a:r>
            <a:r>
              <a:rPr lang="fr-FR" sz="1400" dirty="0" smtClean="0">
                <a:solidFill>
                  <a:schemeClr val="accent2">
                    <a:lumMod val="50000"/>
                  </a:schemeClr>
                </a:solidFill>
              </a:rPr>
              <a:t>.</a:t>
            </a:r>
            <a:endParaRPr lang="fr-FR" sz="1400" dirty="0">
              <a:solidFill>
                <a:schemeClr val="accent2">
                  <a:lumMod val="50000"/>
                </a:schemeClr>
              </a:solidFill>
            </a:endParaRPr>
          </a:p>
          <a:p>
            <a:pPr marL="342900" lvl="0" indent="-342900" algn="just">
              <a:buFont typeface="+mj-lt"/>
              <a:buAutoNum type="arabicPeriod"/>
            </a:pPr>
            <a:r>
              <a:rPr lang="fr-FR" sz="1400" dirty="0">
                <a:solidFill>
                  <a:schemeClr val="accent2">
                    <a:lumMod val="50000"/>
                  </a:schemeClr>
                </a:solidFill>
              </a:rPr>
              <a:t>Dureté des roches sous-jacentes,  gneiss, granite, basalte, demandant un outillage sérieux, masse et barre à mine.</a:t>
            </a:r>
          </a:p>
          <a:p>
            <a:pPr marL="342900" lvl="0" indent="-342900" algn="just">
              <a:buFont typeface="+mj-lt"/>
              <a:buAutoNum type="arabicPeriod"/>
            </a:pPr>
            <a:r>
              <a:rPr lang="fr-FR" sz="1400" dirty="0">
                <a:solidFill>
                  <a:schemeClr val="accent2">
                    <a:lumMod val="50000"/>
                  </a:schemeClr>
                </a:solidFill>
              </a:rPr>
              <a:t>En raison de la configuration irrégulière des parcelles, de la forte pente, du manque de compétences des personnes, du manque de matériel de mesure, incapacité à évaluer les superficies reboisées (et donc de faire des évaluations des surfaces).</a:t>
            </a:r>
          </a:p>
          <a:p>
            <a:pPr marL="342900" lvl="0" indent="-342900" algn="just">
              <a:buFont typeface="+mj-lt"/>
              <a:buAutoNum type="arabicPeriod"/>
            </a:pPr>
            <a:r>
              <a:rPr lang="fr-FR" sz="1400" dirty="0">
                <a:solidFill>
                  <a:schemeClr val="accent2">
                    <a:lumMod val="50000"/>
                  </a:schemeClr>
                </a:solidFill>
              </a:rPr>
              <a:t>Le manque de circulation </a:t>
            </a:r>
            <a:r>
              <a:rPr lang="fr-FR" sz="1400" dirty="0" smtClean="0">
                <a:solidFill>
                  <a:schemeClr val="accent2">
                    <a:lumMod val="50000"/>
                  </a:schemeClr>
                </a:solidFill>
              </a:rPr>
              <a:t>et la rétention des informations </a:t>
            </a:r>
            <a:r>
              <a:rPr lang="fr-FR" sz="1400" dirty="0">
                <a:solidFill>
                  <a:schemeClr val="accent2">
                    <a:lumMod val="50000"/>
                  </a:schemeClr>
                </a:solidFill>
              </a:rPr>
              <a:t>entre villageois.</a:t>
            </a:r>
          </a:p>
          <a:p>
            <a:pPr marL="342900" indent="-342900" algn="just">
              <a:buFont typeface="+mj-lt"/>
              <a:buAutoNum type="arabicPeriod"/>
            </a:pPr>
            <a:r>
              <a:rPr lang="fr-FR" sz="1400" dirty="0">
                <a:solidFill>
                  <a:schemeClr val="accent2">
                    <a:lumMod val="50000"/>
                  </a:schemeClr>
                </a:solidFill>
              </a:rPr>
              <a:t>Difficultés pour les agriculteurs traditionnels à imaginer autre chose que la culture du riz. Ces paysans n’ont souvent pas le matériel intellectuel suffisant pour explorer d’autres techniques culturales, d’autres cultures alimentaires, pour comprendre les enjeux environnementaux locaux. ADEFA a passé beaucoup de temps en explications et discussions ce qui a nuit à la rentabilité du projet</a:t>
            </a:r>
            <a:r>
              <a:rPr lang="fr-FR" sz="1400" dirty="0" smtClean="0">
                <a:solidFill>
                  <a:schemeClr val="accent2">
                    <a:lumMod val="50000"/>
                  </a:schemeClr>
                </a:solidFill>
              </a:rPr>
              <a:t>.</a:t>
            </a:r>
            <a:endParaRPr lang="fr-FR" sz="1400" dirty="0">
              <a:solidFill>
                <a:schemeClr val="accent2">
                  <a:lumMod val="50000"/>
                </a:schemeClr>
              </a:solidFill>
            </a:endParaRPr>
          </a:p>
          <a:p>
            <a:pPr marL="342900" lvl="0" indent="-342900" algn="just">
              <a:buFont typeface="+mj-lt"/>
              <a:buAutoNum type="arabicPeriod"/>
            </a:pPr>
            <a:r>
              <a:rPr lang="fr-FR" sz="1400" dirty="0">
                <a:solidFill>
                  <a:schemeClr val="accent2">
                    <a:lumMod val="50000"/>
                  </a:schemeClr>
                </a:solidFill>
              </a:rPr>
              <a:t>Faiblesses de rendements locaux liées aux pratiques culturales locales [riz pluvial …].</a:t>
            </a:r>
          </a:p>
          <a:p>
            <a:pPr marL="342900" lvl="0" indent="-342900" algn="just">
              <a:buFont typeface="+mj-lt"/>
              <a:buAutoNum type="arabicPeriod"/>
            </a:pPr>
            <a:r>
              <a:rPr lang="fr-FR" sz="1400" dirty="0">
                <a:solidFill>
                  <a:schemeClr val="accent2">
                    <a:lumMod val="50000"/>
                  </a:schemeClr>
                </a:solidFill>
              </a:rPr>
              <a:t>Retard dans le versement des subventions [ce qui retarde d’autant l’avancement des projets</a:t>
            </a:r>
            <a:r>
              <a:rPr lang="fr-FR" sz="1400" dirty="0" smtClean="0">
                <a:solidFill>
                  <a:schemeClr val="accent2">
                    <a:lumMod val="50000"/>
                  </a:schemeClr>
                </a:solidFill>
              </a:rPr>
              <a:t>].</a:t>
            </a:r>
          </a:p>
          <a:p>
            <a:pPr marL="342900" indent="-342900" algn="just">
              <a:buFont typeface="+mj-lt"/>
              <a:buAutoNum type="arabicPeriod"/>
            </a:pPr>
            <a:r>
              <a:rPr lang="fr-FR" sz="1400" dirty="0">
                <a:solidFill>
                  <a:schemeClr val="accent2">
                    <a:lumMod val="50000"/>
                  </a:schemeClr>
                </a:solidFill>
              </a:rPr>
              <a:t>La complexité des procédures à mettre en œuvre pour </a:t>
            </a:r>
            <a:r>
              <a:rPr lang="fr-FR" sz="1400" dirty="0" smtClean="0">
                <a:solidFill>
                  <a:schemeClr val="accent2">
                    <a:lumMod val="50000"/>
                  </a:schemeClr>
                </a:solidFill>
              </a:rPr>
              <a:t>atteindre l’autonomie </a:t>
            </a:r>
            <a:r>
              <a:rPr lang="fr-FR" sz="1400" dirty="0">
                <a:solidFill>
                  <a:schemeClr val="accent2">
                    <a:lumMod val="50000"/>
                  </a:schemeClr>
                </a:solidFill>
              </a:rPr>
              <a:t>de gestion villageoise et le flou dans lequel les autorités sont restées sur les mesures d’accompagnement, </a:t>
            </a:r>
            <a:r>
              <a:rPr lang="fr-FR" sz="1400" dirty="0" smtClean="0">
                <a:solidFill>
                  <a:schemeClr val="accent2">
                    <a:lumMod val="50000"/>
                  </a:schemeClr>
                </a:solidFill>
              </a:rPr>
              <a:t>ce qui pousse </a:t>
            </a:r>
            <a:r>
              <a:rPr lang="fr-FR" sz="1400" dirty="0">
                <a:solidFill>
                  <a:schemeClr val="accent2">
                    <a:lumMod val="50000"/>
                  </a:schemeClr>
                </a:solidFill>
              </a:rPr>
              <a:t>ADEFA à ne pas lancer les villageois dans des démarches coûteuses et improductives (comme par </a:t>
            </a:r>
            <a:r>
              <a:rPr lang="fr-FR" sz="1400" dirty="0" smtClean="0">
                <a:solidFill>
                  <a:schemeClr val="accent2">
                    <a:lumMod val="50000"/>
                  </a:schemeClr>
                </a:solidFill>
              </a:rPr>
              <a:t>exemple, ne pas inciter à participer au CLB </a:t>
            </a:r>
            <a:r>
              <a:rPr lang="fr-FR" sz="1400" dirty="0">
                <a:solidFill>
                  <a:schemeClr val="accent2">
                    <a:lumMod val="50000"/>
                  </a:schemeClr>
                </a:solidFill>
              </a:rPr>
              <a:t>VAHONA … une coquille vide sans argent et sans pouvoir</a:t>
            </a:r>
            <a:r>
              <a:rPr lang="fr-FR" sz="1400" dirty="0" smtClean="0">
                <a:solidFill>
                  <a:schemeClr val="accent2">
                    <a:lumMod val="50000"/>
                  </a:schemeClr>
                </a:solidFill>
              </a:rPr>
              <a:t>).</a:t>
            </a:r>
            <a:endParaRPr lang="fr-FR" sz="1400" dirty="0">
              <a:solidFill>
                <a:schemeClr val="accent2">
                  <a:lumMod val="50000"/>
                </a:schemeClr>
              </a:solidFill>
            </a:endParaRPr>
          </a:p>
          <a:p>
            <a:r>
              <a:rPr lang="fr-FR" sz="1400" dirty="0">
                <a:solidFill>
                  <a:schemeClr val="accent2">
                    <a:lumMod val="50000"/>
                  </a:schemeClr>
                </a:solidFill>
              </a:rPr>
              <a:t> </a:t>
            </a:r>
            <a:endParaRPr lang="fr-FR" sz="1200" dirty="0">
              <a:solidFill>
                <a:schemeClr val="accent2">
                  <a:lumMod val="50000"/>
                </a:schemeClr>
              </a:solidFill>
            </a:endParaRPr>
          </a:p>
          <a:p>
            <a:r>
              <a:rPr lang="fr-FR" sz="1200" dirty="0">
                <a:solidFill>
                  <a:schemeClr val="accent2">
                    <a:lumMod val="50000"/>
                  </a:schemeClr>
                </a:solidFill>
              </a:rPr>
              <a:t>Sources : </a:t>
            </a:r>
            <a:r>
              <a:rPr lang="fr-FR" sz="1200" dirty="0" smtClean="0">
                <a:solidFill>
                  <a:schemeClr val="accent2">
                    <a:lumMod val="50000"/>
                  </a:schemeClr>
                </a:solidFill>
              </a:rPr>
              <a:t>a) MIHAMANANA</a:t>
            </a:r>
            <a:r>
              <a:rPr lang="fr-FR" sz="1200" dirty="0">
                <a:solidFill>
                  <a:schemeClr val="accent2">
                    <a:lumMod val="50000"/>
                  </a:schemeClr>
                </a:solidFill>
              </a:rPr>
              <a:t>, Bulletin spécial d’information d'ADEFA, juin 2004 (diffusion interne à ADEFA).</a:t>
            </a:r>
          </a:p>
          <a:p>
            <a:r>
              <a:rPr lang="fr-FR" sz="1200" dirty="0">
                <a:solidFill>
                  <a:schemeClr val="accent2">
                    <a:lumMod val="50000"/>
                  </a:schemeClr>
                </a:solidFill>
              </a:rPr>
              <a:t>b</a:t>
            </a:r>
            <a:r>
              <a:rPr lang="fr-FR" sz="1200" dirty="0" smtClean="0">
                <a:solidFill>
                  <a:schemeClr val="accent2">
                    <a:lumMod val="50000"/>
                  </a:schemeClr>
                </a:solidFill>
              </a:rPr>
              <a:t>) MIHAMANANA</a:t>
            </a:r>
            <a:r>
              <a:rPr lang="fr-FR" sz="1200" dirty="0">
                <a:solidFill>
                  <a:schemeClr val="accent2">
                    <a:lumMod val="50000"/>
                  </a:schemeClr>
                </a:solidFill>
              </a:rPr>
              <a:t>, Bulletin spécial d’information d'ADEFA, septembre 2003 (diffusion interne à ADEFA</a:t>
            </a:r>
            <a:r>
              <a:rPr lang="fr-FR" sz="1200" dirty="0" smtClean="0">
                <a:solidFill>
                  <a:schemeClr val="accent2">
                    <a:lumMod val="50000"/>
                  </a:schemeClr>
                </a:solidFill>
              </a:rPr>
              <a:t>).</a:t>
            </a:r>
            <a:endParaRPr lang="fr-FR" sz="1200" dirty="0">
              <a:solidFill>
                <a:schemeClr val="accent2">
                  <a:lumMod val="50000"/>
                </a:schemeClr>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Tree>
    <p:extLst>
      <p:ext uri="{BB962C8B-B14F-4D97-AF65-F5344CB8AC3E}">
        <p14:creationId xmlns:p14="http://schemas.microsoft.com/office/powerpoint/2010/main" val="1383799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713164" y="6527890"/>
            <a:ext cx="2571520" cy="243557"/>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11372161" y="160724"/>
            <a:ext cx="601337" cy="365125"/>
          </a:xfrm>
        </p:spPr>
        <p:txBody>
          <a:bodyPr/>
          <a:lstStyle/>
          <a:p>
            <a:fld id="{814B13E8-1059-4FEE-952E-0153852B3488}" type="slidenum">
              <a:rPr lang="fr-FR" smtClean="0"/>
              <a:t>55</a:t>
            </a:fld>
            <a:endParaRPr lang="fr-FR"/>
          </a:p>
        </p:txBody>
      </p:sp>
      <p:sp>
        <p:nvSpPr>
          <p:cNvPr id="4" name="ZoneTexte 3"/>
          <p:cNvSpPr txBox="1"/>
          <p:nvPr/>
        </p:nvSpPr>
        <p:spPr>
          <a:xfrm>
            <a:off x="209321" y="1571356"/>
            <a:ext cx="11754997" cy="4801314"/>
          </a:xfrm>
          <a:prstGeom prst="rect">
            <a:avLst/>
          </a:prstGeom>
          <a:noFill/>
        </p:spPr>
        <p:txBody>
          <a:bodyPr wrap="square" rtlCol="0">
            <a:spAutoFit/>
          </a:bodyPr>
          <a:lstStyle/>
          <a:p>
            <a:pPr marL="342900" indent="-342900" algn="just">
              <a:buFont typeface="+mj-lt"/>
              <a:buAutoNum type="arabicPeriod"/>
            </a:pPr>
            <a:r>
              <a:rPr lang="fr-FR" dirty="0" smtClean="0">
                <a:solidFill>
                  <a:srgbClr val="002060"/>
                </a:solidFill>
              </a:rPr>
              <a:t>Certaines espèces de Dalbergia sont actuellement </a:t>
            </a:r>
            <a:r>
              <a:rPr lang="fr-FR" dirty="0">
                <a:solidFill>
                  <a:srgbClr val="002060"/>
                </a:solidFill>
              </a:rPr>
              <a:t>connus pour se produire dans certaines zones protégées, comme la réserve </a:t>
            </a:r>
            <a:r>
              <a:rPr lang="fr-FR" dirty="0" smtClean="0">
                <a:solidFill>
                  <a:srgbClr val="002060"/>
                </a:solidFill>
              </a:rPr>
              <a:t>spéciale de </a:t>
            </a:r>
            <a:r>
              <a:rPr lang="fr-FR" dirty="0" err="1" smtClean="0">
                <a:solidFill>
                  <a:srgbClr val="002060"/>
                </a:solidFill>
              </a:rPr>
              <a:t>Manombo</a:t>
            </a:r>
            <a:r>
              <a:rPr lang="fr-FR" dirty="0" smtClean="0">
                <a:solidFill>
                  <a:srgbClr val="002060"/>
                </a:solidFill>
              </a:rPr>
              <a:t>, la réserve de </a:t>
            </a:r>
            <a:r>
              <a:rPr lang="fr-FR" dirty="0" err="1" smtClean="0">
                <a:solidFill>
                  <a:srgbClr val="002060"/>
                </a:solidFill>
              </a:rPr>
              <a:t>Périnet</a:t>
            </a:r>
            <a:r>
              <a:rPr lang="fr-FR" dirty="0" smtClean="0">
                <a:solidFill>
                  <a:srgbClr val="002060"/>
                </a:solidFill>
              </a:rPr>
              <a:t>- </a:t>
            </a:r>
            <a:r>
              <a:rPr lang="fr-FR" dirty="0" err="1">
                <a:solidFill>
                  <a:srgbClr val="002060"/>
                </a:solidFill>
              </a:rPr>
              <a:t>Analamazaotra</a:t>
            </a:r>
            <a:r>
              <a:rPr lang="fr-FR" dirty="0" smtClean="0">
                <a:solidFill>
                  <a:srgbClr val="002060"/>
                </a:solidFill>
              </a:rPr>
              <a:t>, le parc </a:t>
            </a:r>
            <a:r>
              <a:rPr lang="fr-FR" dirty="0">
                <a:solidFill>
                  <a:srgbClr val="002060"/>
                </a:solidFill>
              </a:rPr>
              <a:t>national </a:t>
            </a:r>
            <a:r>
              <a:rPr lang="fr-FR" dirty="0" smtClean="0">
                <a:solidFill>
                  <a:srgbClr val="002060"/>
                </a:solidFill>
              </a:rPr>
              <a:t>d’</a:t>
            </a:r>
            <a:r>
              <a:rPr lang="fr-FR" dirty="0" err="1" smtClean="0">
                <a:solidFill>
                  <a:srgbClr val="002060"/>
                </a:solidFill>
              </a:rPr>
              <a:t>Andohahela</a:t>
            </a:r>
            <a:r>
              <a:rPr lang="fr-FR" dirty="0">
                <a:solidFill>
                  <a:srgbClr val="002060"/>
                </a:solidFill>
              </a:rPr>
              <a:t>, </a:t>
            </a:r>
            <a:r>
              <a:rPr lang="fr-FR" dirty="0" smtClean="0">
                <a:solidFill>
                  <a:srgbClr val="002060"/>
                </a:solidFill>
              </a:rPr>
              <a:t>la </a:t>
            </a:r>
            <a:r>
              <a:rPr lang="fr-FR" dirty="0">
                <a:solidFill>
                  <a:srgbClr val="002060"/>
                </a:solidFill>
              </a:rPr>
              <a:t>Reserve </a:t>
            </a:r>
            <a:r>
              <a:rPr lang="fr-FR" dirty="0" smtClean="0">
                <a:solidFill>
                  <a:srgbClr val="002060"/>
                </a:solidFill>
              </a:rPr>
              <a:t> de </a:t>
            </a:r>
            <a:r>
              <a:rPr lang="fr-FR" dirty="0" err="1" smtClean="0">
                <a:solidFill>
                  <a:srgbClr val="002060"/>
                </a:solidFill>
              </a:rPr>
              <a:t>Betampona</a:t>
            </a:r>
            <a:r>
              <a:rPr lang="fr-FR" dirty="0" smtClean="0">
                <a:solidFill>
                  <a:srgbClr val="002060"/>
                </a:solidFill>
              </a:rPr>
              <a:t>, le Parc </a:t>
            </a:r>
            <a:r>
              <a:rPr lang="fr-FR" dirty="0">
                <a:solidFill>
                  <a:srgbClr val="002060"/>
                </a:solidFill>
              </a:rPr>
              <a:t>national </a:t>
            </a:r>
            <a:r>
              <a:rPr lang="fr-FR" dirty="0" err="1">
                <a:solidFill>
                  <a:srgbClr val="002060"/>
                </a:solidFill>
              </a:rPr>
              <a:t>Midongy</a:t>
            </a:r>
            <a:r>
              <a:rPr lang="fr-FR" dirty="0">
                <a:solidFill>
                  <a:srgbClr val="002060"/>
                </a:solidFill>
              </a:rPr>
              <a:t> </a:t>
            </a:r>
            <a:r>
              <a:rPr lang="fr-FR" dirty="0" smtClean="0">
                <a:solidFill>
                  <a:srgbClr val="002060"/>
                </a:solidFill>
              </a:rPr>
              <a:t>Sud</a:t>
            </a:r>
            <a:r>
              <a:rPr lang="fr-FR" dirty="0">
                <a:solidFill>
                  <a:srgbClr val="002060"/>
                </a:solidFill>
              </a:rPr>
              <a:t>, </a:t>
            </a:r>
            <a:r>
              <a:rPr lang="fr-FR" dirty="0" smtClean="0">
                <a:solidFill>
                  <a:srgbClr val="002060"/>
                </a:solidFill>
              </a:rPr>
              <a:t>la </a:t>
            </a:r>
            <a:r>
              <a:rPr lang="fr-FR" dirty="0">
                <a:solidFill>
                  <a:srgbClr val="002060"/>
                </a:solidFill>
              </a:rPr>
              <a:t>Réserve </a:t>
            </a:r>
            <a:r>
              <a:rPr lang="fr-FR" dirty="0" smtClean="0">
                <a:solidFill>
                  <a:srgbClr val="002060"/>
                </a:solidFill>
              </a:rPr>
              <a:t>du Pic d'</a:t>
            </a:r>
            <a:r>
              <a:rPr lang="fr-FR" dirty="0" err="1" smtClean="0">
                <a:solidFill>
                  <a:srgbClr val="002060"/>
                </a:solidFill>
              </a:rPr>
              <a:t>Ivohibe</a:t>
            </a:r>
            <a:r>
              <a:rPr lang="fr-FR" dirty="0" smtClean="0">
                <a:solidFill>
                  <a:srgbClr val="002060"/>
                </a:solidFill>
              </a:rPr>
              <a:t> </a:t>
            </a:r>
            <a:r>
              <a:rPr lang="fr-FR" dirty="0">
                <a:solidFill>
                  <a:srgbClr val="002060"/>
                </a:solidFill>
              </a:rPr>
              <a:t>et le parc national de </a:t>
            </a:r>
            <a:r>
              <a:rPr lang="fr-FR" dirty="0" err="1">
                <a:solidFill>
                  <a:srgbClr val="002060"/>
                </a:solidFill>
              </a:rPr>
              <a:t>Ranomafana</a:t>
            </a:r>
            <a:r>
              <a:rPr lang="fr-FR" dirty="0">
                <a:solidFill>
                  <a:srgbClr val="002060"/>
                </a:solidFill>
              </a:rPr>
              <a:t>. </a:t>
            </a:r>
            <a:endParaRPr lang="fr-FR" dirty="0" smtClean="0">
              <a:solidFill>
                <a:srgbClr val="002060"/>
              </a:solidFill>
            </a:endParaRPr>
          </a:p>
          <a:p>
            <a:pPr marL="342900" indent="-342900" algn="just">
              <a:buFont typeface="+mj-lt"/>
              <a:buAutoNum type="arabicPeriod"/>
            </a:pPr>
            <a:r>
              <a:rPr lang="fr-FR" dirty="0" smtClean="0">
                <a:solidFill>
                  <a:srgbClr val="002060"/>
                </a:solidFill>
              </a:rPr>
              <a:t>Les </a:t>
            </a:r>
            <a:r>
              <a:rPr lang="fr-FR" dirty="0">
                <a:solidFill>
                  <a:srgbClr val="002060"/>
                </a:solidFill>
              </a:rPr>
              <a:t>échantillons de </a:t>
            </a:r>
            <a:r>
              <a:rPr lang="fr-FR" dirty="0" smtClean="0">
                <a:solidFill>
                  <a:srgbClr val="002060"/>
                </a:solidFill>
              </a:rPr>
              <a:t>semences de bonnes qualités (non percées par les insectes foreurs ou moisies) </a:t>
            </a:r>
            <a:r>
              <a:rPr lang="fr-FR" dirty="0">
                <a:solidFill>
                  <a:srgbClr val="002060"/>
                </a:solidFill>
              </a:rPr>
              <a:t>de </a:t>
            </a:r>
            <a:r>
              <a:rPr lang="fr-FR" dirty="0" smtClean="0">
                <a:solidFill>
                  <a:srgbClr val="002060"/>
                </a:solidFill>
              </a:rPr>
              <a:t>ces espèces devraient être, très rapidement (°), </a:t>
            </a:r>
            <a:r>
              <a:rPr lang="fr-FR" dirty="0">
                <a:solidFill>
                  <a:srgbClr val="002060"/>
                </a:solidFill>
              </a:rPr>
              <a:t>collectées et </a:t>
            </a:r>
            <a:r>
              <a:rPr lang="fr-FR" dirty="0" smtClean="0">
                <a:solidFill>
                  <a:srgbClr val="002060"/>
                </a:solidFill>
              </a:rPr>
              <a:t>stockées, </a:t>
            </a:r>
            <a:r>
              <a:rPr lang="fr-FR" dirty="0">
                <a:solidFill>
                  <a:srgbClr val="002060"/>
                </a:solidFill>
              </a:rPr>
              <a:t>dans des </a:t>
            </a:r>
            <a:r>
              <a:rPr lang="fr-FR" dirty="0" smtClean="0">
                <a:solidFill>
                  <a:srgbClr val="002060"/>
                </a:solidFill>
              </a:rPr>
              <a:t>banques de graines, </a:t>
            </a:r>
            <a:r>
              <a:rPr lang="fr-FR" dirty="0">
                <a:solidFill>
                  <a:srgbClr val="002060"/>
                </a:solidFill>
              </a:rPr>
              <a:t>en tant que mesure de conservation ex </a:t>
            </a:r>
            <a:r>
              <a:rPr lang="fr-FR" dirty="0" smtClean="0">
                <a:solidFill>
                  <a:srgbClr val="002060"/>
                </a:solidFill>
              </a:rPr>
              <a:t>situ. Puis ces </a:t>
            </a:r>
            <a:r>
              <a:rPr lang="fr-FR" dirty="0">
                <a:solidFill>
                  <a:srgbClr val="002060"/>
                </a:solidFill>
              </a:rPr>
              <a:t>semences </a:t>
            </a:r>
            <a:r>
              <a:rPr lang="fr-FR" dirty="0" smtClean="0">
                <a:solidFill>
                  <a:srgbClr val="002060"/>
                </a:solidFill>
              </a:rPr>
              <a:t>devraient être germées afin de préparer, en pépinières, un peuplement avec ces espèces. </a:t>
            </a:r>
            <a:r>
              <a:rPr lang="fr-FR" sz="1200" dirty="0" smtClean="0">
                <a:solidFill>
                  <a:srgbClr val="002060"/>
                </a:solidFill>
              </a:rPr>
              <a:t>Suggestion de S. C</a:t>
            </a:r>
            <a:r>
              <a:rPr lang="it-IT" sz="1200" dirty="0" smtClean="0">
                <a:solidFill>
                  <a:srgbClr val="002060"/>
                </a:solidFill>
              </a:rPr>
              <a:t>ontu</a:t>
            </a:r>
            <a:r>
              <a:rPr lang="it-IT" sz="1200" dirty="0">
                <a:solidFill>
                  <a:srgbClr val="002060"/>
                </a:solidFill>
              </a:rPr>
              <a:t>, S. 2012. </a:t>
            </a:r>
            <a:r>
              <a:rPr lang="it-IT" sz="1200" i="1" dirty="0">
                <a:solidFill>
                  <a:srgbClr val="002060"/>
                </a:solidFill>
              </a:rPr>
              <a:t>Dalbergia </a:t>
            </a:r>
            <a:r>
              <a:rPr lang="it-IT" sz="1200" i="1" dirty="0" smtClean="0">
                <a:solidFill>
                  <a:srgbClr val="002060"/>
                </a:solidFill>
              </a:rPr>
              <a:t>chapelieri</a:t>
            </a:r>
            <a:r>
              <a:rPr lang="it-IT" sz="1200" dirty="0">
                <a:solidFill>
                  <a:srgbClr val="002060"/>
                </a:solidFill>
              </a:rPr>
              <a:t>, </a:t>
            </a:r>
            <a:r>
              <a:rPr lang="it-IT" sz="1200" dirty="0">
                <a:solidFill>
                  <a:srgbClr val="002060"/>
                </a:solidFill>
                <a:hlinkClick r:id="rId2"/>
              </a:rPr>
              <a:t>http://</a:t>
            </a:r>
            <a:r>
              <a:rPr lang="it-IT" sz="1200" dirty="0" smtClean="0">
                <a:solidFill>
                  <a:srgbClr val="002060"/>
                </a:solidFill>
                <a:hlinkClick r:id="rId2"/>
              </a:rPr>
              <a:t>www.iucnredlist.org/details/38189/0</a:t>
            </a:r>
            <a:r>
              <a:rPr lang="it-IT" sz="1200" dirty="0" smtClean="0">
                <a:solidFill>
                  <a:srgbClr val="002060"/>
                </a:solidFill>
              </a:rPr>
              <a:t> </a:t>
            </a:r>
            <a:endParaRPr lang="fr-FR" sz="1200" dirty="0" smtClean="0">
              <a:solidFill>
                <a:srgbClr val="002060"/>
              </a:solidFill>
            </a:endParaRPr>
          </a:p>
          <a:p>
            <a:pPr marL="342900" indent="-342900" algn="just">
              <a:buFont typeface="+mj-lt"/>
              <a:buAutoNum type="arabicPeriod"/>
            </a:pPr>
            <a:r>
              <a:rPr lang="fr-FR" dirty="0" smtClean="0">
                <a:solidFill>
                  <a:srgbClr val="002060"/>
                </a:solidFill>
              </a:rPr>
              <a:t>Puis les jeunes plants obtenus devraient être replantées dans des zones cachées de ces réserves.</a:t>
            </a:r>
          </a:p>
          <a:p>
            <a:pPr marL="342900" indent="-342900" algn="just">
              <a:buFont typeface="+mj-lt"/>
              <a:buAutoNum type="arabicPeriod"/>
            </a:pPr>
            <a:r>
              <a:rPr lang="fr-FR" dirty="0" smtClean="0">
                <a:solidFill>
                  <a:srgbClr val="002060"/>
                </a:solidFill>
              </a:rPr>
              <a:t>Une autre suggestion : En </a:t>
            </a:r>
            <a:r>
              <a:rPr lang="fr-FR" dirty="0">
                <a:solidFill>
                  <a:srgbClr val="002060"/>
                </a:solidFill>
              </a:rPr>
              <a:t>2010, le ministre de l'Environnement et des </a:t>
            </a:r>
            <a:r>
              <a:rPr lang="fr-FR" dirty="0" smtClean="0">
                <a:solidFill>
                  <a:srgbClr val="002060"/>
                </a:solidFill>
              </a:rPr>
              <a:t>Forêts [de Madagascar] </a:t>
            </a:r>
            <a:r>
              <a:rPr lang="fr-FR" dirty="0">
                <a:solidFill>
                  <a:srgbClr val="002060"/>
                </a:solidFill>
              </a:rPr>
              <a:t>a présenté une demande au Secrétariat de la CITES (Convention sur le commerce international des espèces menacées d'extinction) </a:t>
            </a:r>
            <a:r>
              <a:rPr lang="fr-FR" dirty="0" smtClean="0">
                <a:solidFill>
                  <a:srgbClr val="002060"/>
                </a:solidFill>
              </a:rPr>
              <a:t>d’inscrire toutes </a:t>
            </a:r>
            <a:r>
              <a:rPr lang="fr-FR" dirty="0">
                <a:solidFill>
                  <a:srgbClr val="002060"/>
                </a:solidFill>
              </a:rPr>
              <a:t>les espèces de </a:t>
            </a:r>
            <a:r>
              <a:rPr lang="fr-FR" i="1" dirty="0">
                <a:solidFill>
                  <a:srgbClr val="002060"/>
                </a:solidFill>
              </a:rPr>
              <a:t>Dalbergia</a:t>
            </a:r>
            <a:r>
              <a:rPr lang="fr-FR" dirty="0">
                <a:solidFill>
                  <a:srgbClr val="002060"/>
                </a:solidFill>
              </a:rPr>
              <a:t> et </a:t>
            </a:r>
            <a:r>
              <a:rPr lang="fr-FR" i="1" dirty="0" err="1">
                <a:solidFill>
                  <a:srgbClr val="002060"/>
                </a:solidFill>
              </a:rPr>
              <a:t>Diospyros</a:t>
            </a:r>
            <a:r>
              <a:rPr lang="fr-FR" dirty="0">
                <a:solidFill>
                  <a:srgbClr val="002060"/>
                </a:solidFill>
              </a:rPr>
              <a:t> malgache (à laquelle appartiennent ébène, bois de rose et le palissandre) à l'Annexe III de la convention CITES (Global </a:t>
            </a:r>
            <a:r>
              <a:rPr lang="fr-FR" dirty="0" err="1">
                <a:solidFill>
                  <a:srgbClr val="002060"/>
                </a:solidFill>
              </a:rPr>
              <a:t>Witness</a:t>
            </a:r>
            <a:r>
              <a:rPr lang="fr-FR" dirty="0">
                <a:solidFill>
                  <a:srgbClr val="002060"/>
                </a:solidFill>
              </a:rPr>
              <a:t> et l'</a:t>
            </a:r>
            <a:r>
              <a:rPr lang="fr-FR" dirty="0" err="1">
                <a:solidFill>
                  <a:srgbClr val="002060"/>
                </a:solidFill>
              </a:rPr>
              <a:t>Environmental</a:t>
            </a:r>
            <a:r>
              <a:rPr lang="fr-FR" dirty="0">
                <a:solidFill>
                  <a:srgbClr val="002060"/>
                </a:solidFill>
              </a:rPr>
              <a:t> Investigation Agency (US) 2010</a:t>
            </a:r>
            <a:r>
              <a:rPr lang="fr-FR" dirty="0" smtClean="0">
                <a:solidFill>
                  <a:srgbClr val="002060"/>
                </a:solidFill>
              </a:rPr>
              <a:t>). </a:t>
            </a:r>
            <a:r>
              <a:rPr lang="fr-FR" b="1" dirty="0" smtClean="0">
                <a:solidFill>
                  <a:srgbClr val="002060"/>
                </a:solidFill>
              </a:rPr>
              <a:t>Il faudrait soutenir cette démarche et renforcer, par l’envoi de contrôleurs et policiers et par un soutien financier solide et garanti à ces démarches, le contrôle du commerce et du trafic de ces bois à Madagascar. Sinon, l’interdire totalement.</a:t>
            </a:r>
          </a:p>
          <a:p>
            <a:pPr marL="342900" indent="-342900" algn="just">
              <a:buFont typeface="+mj-lt"/>
              <a:buAutoNum type="arabicPeriod"/>
            </a:pPr>
            <a:r>
              <a:rPr lang="fr-FR" b="1" dirty="0" smtClean="0">
                <a:solidFill>
                  <a:srgbClr val="008000"/>
                </a:solidFill>
              </a:rPr>
              <a:t>Il faudrait que les métiers agricoles (agriculteurs …) soient plus valorisés à l’école, à la télévision, que le(s) métier(s) du </a:t>
            </a:r>
            <a:r>
              <a:rPr lang="fr-FR" b="1" dirty="0">
                <a:solidFill>
                  <a:srgbClr val="008000"/>
                </a:solidFill>
              </a:rPr>
              <a:t>fonctionnariat. </a:t>
            </a:r>
            <a:r>
              <a:rPr lang="fr-FR" dirty="0" smtClean="0">
                <a:solidFill>
                  <a:srgbClr val="008000"/>
                </a:solidFill>
              </a:rPr>
              <a:t>Il faudrait enseigner aux enfants, le jardinage, les cultures, l’agriculture, la </a:t>
            </a:r>
            <a:r>
              <a:rPr lang="fr-FR" dirty="0" err="1" smtClean="0">
                <a:solidFill>
                  <a:srgbClr val="008000"/>
                </a:solidFill>
              </a:rPr>
              <a:t>permaculture</a:t>
            </a:r>
            <a:r>
              <a:rPr lang="fr-FR" dirty="0" smtClean="0">
                <a:solidFill>
                  <a:srgbClr val="008000"/>
                </a:solidFill>
              </a:rPr>
              <a:t>, dès l’école, et par elle, et par / grâce à une </a:t>
            </a:r>
            <a:r>
              <a:rPr lang="fr-FR" b="1" dirty="0" smtClean="0">
                <a:solidFill>
                  <a:srgbClr val="008000"/>
                </a:solidFill>
              </a:rPr>
              <a:t>télévision scolaire</a:t>
            </a:r>
            <a:r>
              <a:rPr lang="fr-FR" dirty="0" smtClean="0">
                <a:solidFill>
                  <a:srgbClr val="008000"/>
                </a:solidFill>
              </a:rPr>
              <a:t>,</a:t>
            </a:r>
            <a:r>
              <a:rPr lang="fr-FR" b="1" dirty="0" smtClean="0">
                <a:solidFill>
                  <a:srgbClr val="008000"/>
                </a:solidFill>
              </a:rPr>
              <a:t> </a:t>
            </a:r>
            <a:r>
              <a:rPr lang="fr-FR" dirty="0" smtClean="0">
                <a:solidFill>
                  <a:srgbClr val="008000"/>
                </a:solidFill>
              </a:rPr>
              <a:t>qui serait diffusée tôt, chaque matin, sur une chaîne de TV nationale.</a:t>
            </a:r>
            <a:endParaRPr lang="fr-FR" b="1" dirty="0">
              <a:solidFill>
                <a:srgbClr val="008000"/>
              </a:solidFill>
            </a:endParaRP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7"/>
          <p:cNvSpPr/>
          <p:nvPr/>
        </p:nvSpPr>
        <p:spPr>
          <a:xfrm>
            <a:off x="218501" y="1104945"/>
            <a:ext cx="2746329" cy="369332"/>
          </a:xfrm>
          <a:prstGeom prst="rect">
            <a:avLst/>
          </a:prstGeom>
        </p:spPr>
        <p:txBody>
          <a:bodyPr wrap="none">
            <a:spAutoFit/>
          </a:bodyPr>
          <a:lstStyle/>
          <a:p>
            <a:r>
              <a:rPr lang="fr-FR" b="1" dirty="0" smtClean="0">
                <a:solidFill>
                  <a:schemeClr val="accent5">
                    <a:lumMod val="50000"/>
                  </a:schemeClr>
                </a:solidFill>
              </a:rPr>
              <a:t>11.3. Autres pistes et idées</a:t>
            </a:r>
            <a:endParaRPr lang="fr-FR" b="1" dirty="0">
              <a:solidFill>
                <a:schemeClr val="accent5">
                  <a:lumMod val="50000"/>
                </a:schemeClr>
              </a:solidFill>
            </a:endParaRPr>
          </a:p>
        </p:txBody>
      </p:sp>
      <p:sp>
        <p:nvSpPr>
          <p:cNvPr id="5" name="ZoneTexte 4"/>
          <p:cNvSpPr txBox="1"/>
          <p:nvPr/>
        </p:nvSpPr>
        <p:spPr>
          <a:xfrm>
            <a:off x="218501" y="6311781"/>
            <a:ext cx="11490592" cy="276999"/>
          </a:xfrm>
          <a:prstGeom prst="rect">
            <a:avLst/>
          </a:prstGeom>
          <a:noFill/>
        </p:spPr>
        <p:txBody>
          <a:bodyPr wrap="square" rtlCol="0">
            <a:spAutoFit/>
          </a:bodyPr>
          <a:lstStyle/>
          <a:p>
            <a:r>
              <a:rPr lang="fr-FR" sz="1200" dirty="0" smtClean="0">
                <a:solidFill>
                  <a:srgbClr val="002060"/>
                </a:solidFill>
              </a:rPr>
              <a:t>(°) Cela pour éviter le « goulot d’étranglement génétique », </a:t>
            </a:r>
            <a:r>
              <a:rPr lang="fr-FR" sz="1200" dirty="0" smtClean="0">
                <a:solidFill>
                  <a:srgbClr val="FF0000"/>
                </a:solidFill>
              </a:rPr>
              <a:t>quand une espèce se raréfie trop </a:t>
            </a:r>
            <a:r>
              <a:rPr lang="fr-FR" sz="1200" dirty="0" smtClean="0">
                <a:solidFill>
                  <a:srgbClr val="002060"/>
                </a:solidFill>
              </a:rPr>
              <a:t>et devient alors plus vulnérable face aux maladies nouvelles.</a:t>
            </a:r>
            <a:endParaRPr lang="fr-FR" sz="1200" dirty="0">
              <a:solidFill>
                <a:srgbClr val="002060"/>
              </a:solidFill>
            </a:endParaRPr>
          </a:p>
        </p:txBody>
      </p:sp>
    </p:spTree>
    <p:extLst>
      <p:ext uri="{BB962C8B-B14F-4D97-AF65-F5344CB8AC3E}">
        <p14:creationId xmlns:p14="http://schemas.microsoft.com/office/powerpoint/2010/main" val="25698617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713164" y="6527890"/>
            <a:ext cx="2571520" cy="243557"/>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101905" y="120211"/>
            <a:ext cx="601337" cy="365125"/>
          </a:xfrm>
        </p:spPr>
        <p:txBody>
          <a:bodyPr/>
          <a:lstStyle/>
          <a:p>
            <a:fld id="{814B13E8-1059-4FEE-952E-0153852B3488}" type="slidenum">
              <a:rPr lang="fr-FR" smtClean="0"/>
              <a:t>56</a:t>
            </a:fld>
            <a:endParaRPr lang="fr-FR" dirty="0"/>
          </a:p>
        </p:txBody>
      </p:sp>
      <p:sp>
        <p:nvSpPr>
          <p:cNvPr id="4" name="ZoneTexte 3"/>
          <p:cNvSpPr txBox="1"/>
          <p:nvPr/>
        </p:nvSpPr>
        <p:spPr>
          <a:xfrm>
            <a:off x="209321" y="1571355"/>
            <a:ext cx="11898216" cy="452431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solidFill>
                  <a:srgbClr val="002060"/>
                </a:solidFill>
              </a:rPr>
              <a:t>Envoyer les </a:t>
            </a:r>
            <a:r>
              <a:rPr lang="fr-FR" dirty="0">
                <a:solidFill>
                  <a:srgbClr val="002060"/>
                </a:solidFill>
              </a:rPr>
              <a:t>graines [récoltés par les botanistes et bucherons] à tous les arborétums en milieux tropicaux humides (ou jardins avec serres tropicales humides) dans le monde (pour reproduction et préservation des espèces).</a:t>
            </a:r>
          </a:p>
          <a:p>
            <a:pPr marL="285750" indent="-285750" algn="just">
              <a:buFont typeface="Wingdings" panose="05000000000000000000" pitchFamily="2" charset="2"/>
              <a:buChar char="Ø"/>
            </a:pPr>
            <a:r>
              <a:rPr lang="fr-FR" dirty="0">
                <a:solidFill>
                  <a:srgbClr val="002060"/>
                </a:solidFill>
              </a:rPr>
              <a:t>C</a:t>
            </a:r>
            <a:r>
              <a:rPr lang="fr-FR" dirty="0" smtClean="0">
                <a:solidFill>
                  <a:srgbClr val="002060"/>
                </a:solidFill>
              </a:rPr>
              <a:t>réer </a:t>
            </a:r>
            <a:r>
              <a:rPr lang="fr-FR" dirty="0">
                <a:solidFill>
                  <a:srgbClr val="002060"/>
                </a:solidFill>
              </a:rPr>
              <a:t>des plantations de bois de rose et de bois d’ébènes, (</a:t>
            </a:r>
            <a:r>
              <a:rPr lang="fr-FR" dirty="0" smtClean="0">
                <a:solidFill>
                  <a:srgbClr val="002060"/>
                </a:solidFill>
              </a:rPr>
              <a:t>surveillées, voire clôturés) </a:t>
            </a:r>
            <a:r>
              <a:rPr lang="fr-FR" dirty="0">
                <a:solidFill>
                  <a:srgbClr val="002060"/>
                </a:solidFill>
              </a:rPr>
              <a:t>dans les pays développés, possédant des zones tropicales humides, où il y aurait un risque plutôt minime de développement d’une mafia des bois précieux (par exemple, dans le périmètre </a:t>
            </a:r>
            <a:r>
              <a:rPr lang="fr-FR" dirty="0" smtClean="0">
                <a:solidFill>
                  <a:srgbClr val="002060"/>
                </a:solidFill>
              </a:rPr>
              <a:t>de sécurité de lancements </a:t>
            </a:r>
            <a:r>
              <a:rPr lang="fr-FR" dirty="0">
                <a:solidFill>
                  <a:srgbClr val="002060"/>
                </a:solidFill>
              </a:rPr>
              <a:t>des fusées à Kourou en Guyane </a:t>
            </a:r>
            <a:r>
              <a:rPr lang="fr-FR" dirty="0" smtClean="0">
                <a:solidFill>
                  <a:srgbClr val="002060"/>
                </a:solidFill>
              </a:rPr>
              <a:t>française ou à Cap Canaveral en Floride. </a:t>
            </a:r>
            <a:r>
              <a:rPr lang="fr-FR" dirty="0">
                <a:solidFill>
                  <a:srgbClr val="002060"/>
                </a:solidFill>
              </a:rPr>
              <a:t>A cet endroit, il y aurait peu de risque que les plants soient volés.</a:t>
            </a:r>
            <a:r>
              <a:rPr lang="fr-FR" dirty="0" smtClean="0">
                <a:solidFill>
                  <a:srgbClr val="002060"/>
                </a:solidFill>
              </a:rPr>
              <a:t> </a:t>
            </a:r>
            <a:r>
              <a:rPr lang="fr-FR" dirty="0">
                <a:solidFill>
                  <a:srgbClr val="002060"/>
                </a:solidFill>
              </a:rPr>
              <a:t>Ou </a:t>
            </a:r>
            <a:r>
              <a:rPr lang="fr-FR" dirty="0" smtClean="0">
                <a:solidFill>
                  <a:srgbClr val="002060"/>
                </a:solidFill>
              </a:rPr>
              <a:t>bien encore</a:t>
            </a:r>
            <a:r>
              <a:rPr lang="fr-FR" dirty="0">
                <a:solidFill>
                  <a:srgbClr val="002060"/>
                </a:solidFill>
              </a:rPr>
              <a:t>, dans </a:t>
            </a:r>
            <a:r>
              <a:rPr lang="fr-FR" dirty="0" smtClean="0">
                <a:solidFill>
                  <a:srgbClr val="002060"/>
                </a:solidFill>
              </a:rPr>
              <a:t>un parc national australien de la </a:t>
            </a:r>
            <a:r>
              <a:rPr lang="fr-FR" dirty="0">
                <a:solidFill>
                  <a:srgbClr val="002060"/>
                </a:solidFill>
              </a:rPr>
              <a:t>région de Darwin en Australie _ </a:t>
            </a:r>
            <a:r>
              <a:rPr lang="fr-FR" dirty="0" err="1">
                <a:solidFill>
                  <a:srgbClr val="002060"/>
                </a:solidFill>
              </a:rPr>
              <a:t>Kakadu</a:t>
            </a:r>
            <a:r>
              <a:rPr lang="fr-FR" dirty="0">
                <a:solidFill>
                  <a:srgbClr val="002060"/>
                </a:solidFill>
              </a:rPr>
              <a:t>, </a:t>
            </a:r>
            <a:r>
              <a:rPr lang="fr-FR" dirty="0" err="1" smtClean="0">
                <a:solidFill>
                  <a:srgbClr val="002060"/>
                </a:solidFill>
              </a:rPr>
              <a:t>Litchfield</a:t>
            </a:r>
            <a:r>
              <a:rPr lang="fr-FR" dirty="0" smtClean="0">
                <a:solidFill>
                  <a:srgbClr val="002060"/>
                </a:solidFill>
              </a:rPr>
              <a:t>, </a:t>
            </a:r>
            <a:r>
              <a:rPr lang="fr-FR" dirty="0">
                <a:solidFill>
                  <a:srgbClr val="002060"/>
                </a:solidFill>
              </a:rPr>
              <a:t>gorges </a:t>
            </a:r>
            <a:r>
              <a:rPr lang="fr-FR" dirty="0" smtClean="0">
                <a:solidFill>
                  <a:srgbClr val="002060"/>
                </a:solidFill>
              </a:rPr>
              <a:t>d'</a:t>
            </a:r>
            <a:r>
              <a:rPr lang="fr-FR" dirty="0" err="1" smtClean="0">
                <a:solidFill>
                  <a:srgbClr val="002060"/>
                </a:solidFill>
              </a:rPr>
              <a:t>Umbrawarra</a:t>
            </a:r>
            <a:r>
              <a:rPr lang="fr-FR" dirty="0" smtClean="0">
                <a:solidFill>
                  <a:srgbClr val="002060"/>
                </a:solidFill>
              </a:rPr>
              <a:t> … _ (?) …). </a:t>
            </a:r>
          </a:p>
          <a:p>
            <a:pPr marL="285750" indent="-285750" algn="just">
              <a:buFont typeface="Wingdings" panose="05000000000000000000" pitchFamily="2" charset="2"/>
              <a:buChar char="Ø"/>
            </a:pPr>
            <a:r>
              <a:rPr lang="fr-FR" dirty="0" smtClean="0">
                <a:solidFill>
                  <a:srgbClr val="002060"/>
                </a:solidFill>
              </a:rPr>
              <a:t>On bien (?) fabriquer du </a:t>
            </a:r>
            <a:r>
              <a:rPr lang="fr-FR" dirty="0" smtClean="0">
                <a:solidFill>
                  <a:srgbClr val="7030A0"/>
                </a:solidFill>
              </a:rPr>
              <a:t>bois rose au bois de cœur violet ou rouge Bordeaux</a:t>
            </a:r>
            <a:r>
              <a:rPr lang="fr-FR" dirty="0" smtClean="0">
                <a:solidFill>
                  <a:srgbClr val="002060"/>
                </a:solidFill>
              </a:rPr>
              <a:t>, en </a:t>
            </a:r>
            <a:r>
              <a:rPr lang="fr-FR" i="1" dirty="0" smtClean="0">
                <a:solidFill>
                  <a:srgbClr val="002060"/>
                </a:solidFill>
              </a:rPr>
              <a:t>teignant dans la masse (+) </a:t>
            </a:r>
            <a:r>
              <a:rPr lang="fr-FR" dirty="0" smtClean="0">
                <a:solidFill>
                  <a:srgbClr val="002060"/>
                </a:solidFill>
              </a:rPr>
              <a:t>du bois de </a:t>
            </a:r>
            <a:r>
              <a:rPr lang="fr-FR" i="1" dirty="0">
                <a:solidFill>
                  <a:srgbClr val="002060"/>
                </a:solidFill>
              </a:rPr>
              <a:t>Dalbergia </a:t>
            </a:r>
            <a:r>
              <a:rPr lang="fr-FR" i="1" dirty="0" err="1" smtClean="0">
                <a:solidFill>
                  <a:srgbClr val="002060"/>
                </a:solidFill>
              </a:rPr>
              <a:t>sisso</a:t>
            </a:r>
            <a:r>
              <a:rPr lang="fr-FR" dirty="0" smtClean="0">
                <a:solidFill>
                  <a:srgbClr val="002060"/>
                </a:solidFill>
              </a:rPr>
              <a:t>, un bois de rose de qualité, à pousse rapide, rentable et actuellement cultivé à grande échelle (en Inde …). </a:t>
            </a:r>
            <a:endParaRPr lang="fr-FR" dirty="0"/>
          </a:p>
          <a:p>
            <a:pPr marL="285750" indent="-285750" algn="just">
              <a:buFont typeface="Wingdings" panose="05000000000000000000" pitchFamily="2" charset="2"/>
              <a:buChar char="Ø"/>
            </a:pPr>
            <a:r>
              <a:rPr lang="fr-FR" b="1" dirty="0">
                <a:solidFill>
                  <a:srgbClr val="002060"/>
                </a:solidFill>
              </a:rPr>
              <a:t>I</a:t>
            </a:r>
            <a:r>
              <a:rPr lang="fr-FR" b="1" dirty="0" smtClean="0">
                <a:solidFill>
                  <a:srgbClr val="002060"/>
                </a:solidFill>
              </a:rPr>
              <a:t>l </a:t>
            </a:r>
            <a:r>
              <a:rPr lang="fr-FR" b="1" dirty="0">
                <a:solidFill>
                  <a:srgbClr val="002060"/>
                </a:solidFill>
              </a:rPr>
              <a:t>faudrait que les principales pépinières de Madagascar cultivent les jeunes plants des espèces protégées</a:t>
            </a:r>
            <a:r>
              <a:rPr lang="fr-FR" dirty="0">
                <a:solidFill>
                  <a:srgbClr val="002060"/>
                </a:solidFill>
              </a:rPr>
              <a:t>, pour les vendre aux particuliers qui veulent les cultiver. </a:t>
            </a:r>
            <a:r>
              <a:rPr lang="fr-FR" dirty="0" smtClean="0">
                <a:solidFill>
                  <a:srgbClr val="002060"/>
                </a:solidFill>
              </a:rPr>
              <a:t>Comme, par exemple, </a:t>
            </a:r>
            <a:r>
              <a:rPr lang="fr-FR" dirty="0">
                <a:solidFill>
                  <a:srgbClr val="002060"/>
                </a:solidFill>
              </a:rPr>
              <a:t>l’organisme malgache, semi-public, le </a:t>
            </a:r>
            <a:r>
              <a:rPr lang="fr-FR" b="1" dirty="0">
                <a:solidFill>
                  <a:srgbClr val="002060"/>
                </a:solidFill>
              </a:rPr>
              <a:t>SNGF</a:t>
            </a:r>
            <a:r>
              <a:rPr lang="fr-FR" dirty="0">
                <a:solidFill>
                  <a:srgbClr val="002060"/>
                </a:solidFill>
              </a:rPr>
              <a:t>, </a:t>
            </a:r>
            <a:r>
              <a:rPr lang="fr-FR" dirty="0" smtClean="0">
                <a:solidFill>
                  <a:srgbClr val="002060"/>
                </a:solidFill>
              </a:rPr>
              <a:t>qui vend, diffuse </a:t>
            </a:r>
            <a:r>
              <a:rPr lang="fr-FR" dirty="0">
                <a:solidFill>
                  <a:srgbClr val="002060"/>
                </a:solidFill>
              </a:rPr>
              <a:t>aussi </a:t>
            </a:r>
            <a:r>
              <a:rPr lang="fr-FR" dirty="0" smtClean="0">
                <a:solidFill>
                  <a:srgbClr val="002060"/>
                </a:solidFill>
              </a:rPr>
              <a:t>des </a:t>
            </a:r>
            <a:r>
              <a:rPr lang="fr-FR" dirty="0">
                <a:solidFill>
                  <a:srgbClr val="002060"/>
                </a:solidFill>
              </a:rPr>
              <a:t>graines </a:t>
            </a:r>
            <a:r>
              <a:rPr lang="fr-FR" dirty="0" smtClean="0">
                <a:solidFill>
                  <a:srgbClr val="002060"/>
                </a:solidFill>
              </a:rPr>
              <a:t>d’espèces </a:t>
            </a:r>
            <a:r>
              <a:rPr lang="fr-FR" dirty="0">
                <a:solidFill>
                  <a:srgbClr val="002060"/>
                </a:solidFill>
              </a:rPr>
              <a:t>protégées</a:t>
            </a:r>
            <a:r>
              <a:rPr lang="fr-FR" dirty="0" smtClean="0">
                <a:solidFill>
                  <a:srgbClr val="002060"/>
                </a:solidFill>
              </a:rPr>
              <a:t>. </a:t>
            </a:r>
            <a:r>
              <a:rPr lang="fr-FR" dirty="0">
                <a:solidFill>
                  <a:srgbClr val="002060"/>
                </a:solidFill>
              </a:rPr>
              <a:t>La société malgache semi-privée </a:t>
            </a:r>
            <a:r>
              <a:rPr lang="fr-FR" b="1" dirty="0">
                <a:solidFill>
                  <a:srgbClr val="002060"/>
                </a:solidFill>
              </a:rPr>
              <a:t>SNGF</a:t>
            </a:r>
            <a:r>
              <a:rPr lang="fr-FR" dirty="0">
                <a:solidFill>
                  <a:srgbClr val="002060"/>
                </a:solidFill>
              </a:rPr>
              <a:t> (Silo National des Graines Forestières</a:t>
            </a:r>
            <a:r>
              <a:rPr lang="fr-FR" dirty="0" smtClean="0">
                <a:solidFill>
                  <a:srgbClr val="002060"/>
                </a:solidFill>
              </a:rPr>
              <a:t>) (°) </a:t>
            </a:r>
            <a:r>
              <a:rPr lang="fr-FR" dirty="0">
                <a:solidFill>
                  <a:srgbClr val="002060"/>
                </a:solidFill>
              </a:rPr>
              <a:t>possèdent 5 pépinières à Madagascar, dont une sur la côte Est. Elle se propose d’en faire la culture, </a:t>
            </a:r>
            <a:r>
              <a:rPr lang="fr-FR" i="1" dirty="0">
                <a:solidFill>
                  <a:srgbClr val="7030A0"/>
                </a:solidFill>
              </a:rPr>
              <a:t>si un organisme international lui finance l</a:t>
            </a:r>
            <a:r>
              <a:rPr lang="fr-FR" i="1" dirty="0" smtClean="0">
                <a:solidFill>
                  <a:srgbClr val="7030A0"/>
                </a:solidFill>
              </a:rPr>
              <a:t>e projet qu’il a lui-même imaginé</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Ou </a:t>
            </a:r>
            <a:r>
              <a:rPr lang="fr-FR" dirty="0">
                <a:solidFill>
                  <a:srgbClr val="002060"/>
                </a:solidFill>
              </a:rPr>
              <a:t>bien (autre piste), dans des forêts primaires expérimentales, l’on y cultiverait de façon intensive </a:t>
            </a:r>
            <a:r>
              <a:rPr lang="fr-FR" dirty="0" smtClean="0">
                <a:solidFill>
                  <a:srgbClr val="002060"/>
                </a:solidFill>
              </a:rPr>
              <a:t>(et jardinée</a:t>
            </a:r>
            <a:r>
              <a:rPr lang="fr-FR" dirty="0">
                <a:solidFill>
                  <a:srgbClr val="002060"/>
                </a:solidFill>
              </a:rPr>
              <a:t>) les espèces protégées et arbres endémiques de Madagascar </a:t>
            </a:r>
            <a:r>
              <a:rPr lang="fr-FR" dirty="0" smtClean="0">
                <a:solidFill>
                  <a:srgbClr val="002060"/>
                </a:solidFill>
              </a:rPr>
              <a:t>(</a:t>
            </a:r>
            <a:r>
              <a:rPr lang="fr-FR" i="1" dirty="0" smtClean="0">
                <a:solidFill>
                  <a:srgbClr val="002060"/>
                </a:solidFill>
              </a:rPr>
              <a:t>Dalbergia(s</a:t>
            </a:r>
            <a:r>
              <a:rPr lang="fr-FR" dirty="0" smtClean="0">
                <a:solidFill>
                  <a:srgbClr val="002060"/>
                </a:solidFill>
              </a:rPr>
              <a:t>), </a:t>
            </a:r>
            <a:r>
              <a:rPr lang="fr-FR" dirty="0" err="1" smtClean="0">
                <a:solidFill>
                  <a:srgbClr val="002060"/>
                </a:solidFill>
              </a:rPr>
              <a:t>Ramy</a:t>
            </a:r>
            <a:r>
              <a:rPr lang="fr-FR" dirty="0">
                <a:solidFill>
                  <a:srgbClr val="002060"/>
                </a:solidFill>
              </a:rPr>
              <a:t>, </a:t>
            </a:r>
            <a:r>
              <a:rPr lang="fr-FR" dirty="0" err="1">
                <a:solidFill>
                  <a:srgbClr val="002060"/>
                </a:solidFill>
              </a:rPr>
              <a:t>Hintsy</a:t>
            </a:r>
            <a:r>
              <a:rPr lang="fr-FR" dirty="0">
                <a:solidFill>
                  <a:srgbClr val="002060"/>
                </a:solidFill>
              </a:rPr>
              <a:t> …). </a:t>
            </a: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7"/>
          <p:cNvSpPr/>
          <p:nvPr/>
        </p:nvSpPr>
        <p:spPr>
          <a:xfrm>
            <a:off x="218501" y="1104945"/>
            <a:ext cx="3450432" cy="369332"/>
          </a:xfrm>
          <a:prstGeom prst="rect">
            <a:avLst/>
          </a:prstGeom>
        </p:spPr>
        <p:txBody>
          <a:bodyPr wrap="none">
            <a:spAutoFit/>
          </a:bodyPr>
          <a:lstStyle/>
          <a:p>
            <a:r>
              <a:rPr lang="fr-FR" b="1" dirty="0" smtClean="0">
                <a:solidFill>
                  <a:schemeClr val="accent5">
                    <a:lumMod val="50000"/>
                  </a:schemeClr>
                </a:solidFill>
              </a:rPr>
              <a:t>11.3. Autres pistes et idées (suite)</a:t>
            </a:r>
            <a:endParaRPr lang="fr-FR" b="1" dirty="0">
              <a:solidFill>
                <a:schemeClr val="accent5">
                  <a:lumMod val="50000"/>
                </a:schemeClr>
              </a:solidFill>
            </a:endParaRPr>
          </a:p>
        </p:txBody>
      </p:sp>
      <p:sp>
        <p:nvSpPr>
          <p:cNvPr id="9" name="ZoneTexte 8"/>
          <p:cNvSpPr txBox="1"/>
          <p:nvPr/>
        </p:nvSpPr>
        <p:spPr>
          <a:xfrm>
            <a:off x="209321" y="6173281"/>
            <a:ext cx="11668699" cy="461665"/>
          </a:xfrm>
          <a:prstGeom prst="rect">
            <a:avLst/>
          </a:prstGeom>
          <a:noFill/>
        </p:spPr>
        <p:txBody>
          <a:bodyPr wrap="square" rtlCol="0">
            <a:spAutoFit/>
          </a:bodyPr>
          <a:lstStyle/>
          <a:p>
            <a:r>
              <a:rPr lang="fr-FR" sz="1200" dirty="0">
                <a:solidFill>
                  <a:srgbClr val="002060"/>
                </a:solidFill>
              </a:rPr>
              <a:t>(°) </a:t>
            </a:r>
            <a:r>
              <a:rPr lang="fr-FR" sz="1200" dirty="0" smtClean="0">
                <a:solidFill>
                  <a:srgbClr val="002060"/>
                </a:solidFill>
              </a:rPr>
              <a:t>SNGF </a:t>
            </a:r>
            <a:r>
              <a:rPr lang="fr-FR" sz="1200" dirty="0">
                <a:solidFill>
                  <a:srgbClr val="002060"/>
                </a:solidFill>
              </a:rPr>
              <a:t>- Silo National des Graines Forestières. </a:t>
            </a:r>
            <a:r>
              <a:rPr lang="fr-FR" sz="1200" dirty="0" err="1">
                <a:solidFill>
                  <a:srgbClr val="002060"/>
                </a:solidFill>
              </a:rPr>
              <a:t>Ambatobe</a:t>
            </a:r>
            <a:r>
              <a:rPr lang="fr-FR" sz="1200" dirty="0">
                <a:solidFill>
                  <a:srgbClr val="002060"/>
                </a:solidFill>
              </a:rPr>
              <a:t> Antananarivo Téléphone : 261 20 22 412 30 / 261 20 22 402 </a:t>
            </a:r>
            <a:r>
              <a:rPr lang="fr-FR" sz="1200" dirty="0" smtClean="0">
                <a:solidFill>
                  <a:srgbClr val="002060"/>
                </a:solidFill>
              </a:rPr>
              <a:t>85, site : </a:t>
            </a:r>
            <a:r>
              <a:rPr lang="fr-FR" sz="1200" dirty="0">
                <a:solidFill>
                  <a:srgbClr val="002060"/>
                </a:solidFill>
                <a:hlinkClick r:id="rId2"/>
              </a:rPr>
              <a:t>http://</a:t>
            </a:r>
            <a:r>
              <a:rPr lang="fr-FR" sz="1200" dirty="0" smtClean="0">
                <a:solidFill>
                  <a:srgbClr val="002060"/>
                </a:solidFill>
                <a:hlinkClick r:id="rId2"/>
              </a:rPr>
              <a:t>sngf-madagascar.mg</a:t>
            </a:r>
            <a:endParaRPr lang="fr-FR" sz="1200" dirty="0" smtClean="0">
              <a:solidFill>
                <a:srgbClr val="002060"/>
              </a:solidFill>
            </a:endParaRPr>
          </a:p>
          <a:p>
            <a:r>
              <a:rPr lang="fr-FR" sz="1200" dirty="0" smtClean="0">
                <a:solidFill>
                  <a:srgbClr val="002060"/>
                </a:solidFill>
              </a:rPr>
              <a:t>(+) En le faisant tremper, durant 1 à quelques mois, dans de </a:t>
            </a:r>
            <a:r>
              <a:rPr lang="fr-FR" sz="1200" i="1" dirty="0" smtClean="0">
                <a:solidFill>
                  <a:srgbClr val="002060"/>
                </a:solidFill>
              </a:rPr>
              <a:t>l’eau contenant du permanganate </a:t>
            </a:r>
            <a:r>
              <a:rPr lang="fr-FR" sz="1200" i="1" dirty="0" err="1" smtClean="0">
                <a:solidFill>
                  <a:srgbClr val="002060"/>
                </a:solidFill>
              </a:rPr>
              <a:t>dissou</a:t>
            </a:r>
            <a:r>
              <a:rPr lang="fr-FR" sz="1200" dirty="0" smtClean="0">
                <a:solidFill>
                  <a:srgbClr val="002060"/>
                </a:solidFill>
              </a:rPr>
              <a:t>.  </a:t>
            </a:r>
            <a:endParaRPr lang="fr-FR" sz="1200" dirty="0">
              <a:solidFill>
                <a:srgbClr val="002060"/>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7217" y="266657"/>
            <a:ext cx="952500" cy="952500"/>
          </a:xfrm>
          <a:prstGeom prst="rect">
            <a:avLst/>
          </a:prstGeom>
        </p:spPr>
      </p:pic>
      <p:sp>
        <p:nvSpPr>
          <p:cNvPr id="10" name="ZoneTexte 9"/>
          <p:cNvSpPr txBox="1"/>
          <p:nvPr/>
        </p:nvSpPr>
        <p:spPr>
          <a:xfrm>
            <a:off x="10942017" y="1245817"/>
            <a:ext cx="522900" cy="276999"/>
          </a:xfrm>
          <a:prstGeom prst="rect">
            <a:avLst/>
          </a:prstGeom>
          <a:noFill/>
        </p:spPr>
        <p:txBody>
          <a:bodyPr wrap="none" rtlCol="0">
            <a:spAutoFit/>
          </a:bodyPr>
          <a:lstStyle/>
          <a:p>
            <a:pPr algn="ctr"/>
            <a:r>
              <a:rPr lang="fr-FR" sz="1200" dirty="0" smtClean="0">
                <a:solidFill>
                  <a:srgbClr val="002060"/>
                </a:solidFill>
              </a:rPr>
              <a:t>SNGF</a:t>
            </a:r>
            <a:endParaRPr lang="fr-FR" sz="1200" dirty="0">
              <a:solidFill>
                <a:srgbClr val="002060"/>
              </a:solidFill>
            </a:endParaRPr>
          </a:p>
        </p:txBody>
      </p:sp>
    </p:spTree>
    <p:extLst>
      <p:ext uri="{BB962C8B-B14F-4D97-AF65-F5344CB8AC3E}">
        <p14:creationId xmlns:p14="http://schemas.microsoft.com/office/powerpoint/2010/main" val="29348651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401978" y="6524303"/>
            <a:ext cx="2571520"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72161" y="160724"/>
            <a:ext cx="601337" cy="365125"/>
          </a:xfrm>
        </p:spPr>
        <p:txBody>
          <a:bodyPr/>
          <a:lstStyle/>
          <a:p>
            <a:fld id="{814B13E8-1059-4FEE-952E-0153852B3488}" type="slidenum">
              <a:rPr lang="fr-FR" smtClean="0"/>
              <a:t>57</a:t>
            </a:fld>
            <a:endParaRPr lang="fr-FR"/>
          </a:p>
        </p:txBody>
      </p:sp>
      <p:sp>
        <p:nvSpPr>
          <p:cNvPr id="4" name="ZoneTexte 3"/>
          <p:cNvSpPr txBox="1"/>
          <p:nvPr/>
        </p:nvSpPr>
        <p:spPr>
          <a:xfrm>
            <a:off x="218501" y="1571356"/>
            <a:ext cx="11793556" cy="5262979"/>
          </a:xfrm>
          <a:prstGeom prst="rect">
            <a:avLst/>
          </a:prstGeom>
          <a:noFill/>
        </p:spPr>
        <p:txBody>
          <a:bodyPr wrap="square" rtlCol="0">
            <a:spAutoFit/>
          </a:bodyPr>
          <a:lstStyle/>
          <a:p>
            <a:pPr algn="just"/>
            <a:r>
              <a:rPr lang="fr-FR" dirty="0">
                <a:solidFill>
                  <a:srgbClr val="002060"/>
                </a:solidFill>
              </a:rPr>
              <a:t>Le problème se situe à plusieurs niveaux :</a:t>
            </a:r>
          </a:p>
          <a:p>
            <a:pPr algn="just"/>
            <a:r>
              <a:rPr lang="fr-FR" dirty="0">
                <a:solidFill>
                  <a:srgbClr val="002060"/>
                </a:solidFill>
              </a:rPr>
              <a:t> </a:t>
            </a:r>
          </a:p>
          <a:p>
            <a:pPr algn="just"/>
            <a:r>
              <a:rPr lang="fr-FR" dirty="0" smtClean="0">
                <a:solidFill>
                  <a:srgbClr val="002060"/>
                </a:solidFill>
              </a:rPr>
              <a:t>- Les </a:t>
            </a:r>
            <a:r>
              <a:rPr lang="fr-FR" dirty="0">
                <a:solidFill>
                  <a:srgbClr val="002060"/>
                </a:solidFill>
              </a:rPr>
              <a:t>politiciens, pourtant suffisamment riches, mais qui en veulent toujours plus (pour satisfaire leur appât du gain, ils </a:t>
            </a:r>
            <a:r>
              <a:rPr lang="fr-FR" dirty="0" smtClean="0">
                <a:solidFill>
                  <a:srgbClr val="002060"/>
                </a:solidFill>
              </a:rPr>
              <a:t>sont ou seraient « capables </a:t>
            </a:r>
            <a:r>
              <a:rPr lang="fr-FR" dirty="0">
                <a:solidFill>
                  <a:srgbClr val="002060"/>
                </a:solidFill>
              </a:rPr>
              <a:t>de </a:t>
            </a:r>
            <a:r>
              <a:rPr lang="fr-FR" dirty="0" smtClean="0">
                <a:solidFill>
                  <a:srgbClr val="002060"/>
                </a:solidFill>
              </a:rPr>
              <a:t>tout » (?), pour </a:t>
            </a:r>
            <a:r>
              <a:rPr lang="fr-FR" dirty="0">
                <a:solidFill>
                  <a:srgbClr val="002060"/>
                </a:solidFill>
              </a:rPr>
              <a:t>préserver leurs profits élevés. Car ils n’ont aucune préoccupation pour la sauvegarde de l’environnement de leur île).</a:t>
            </a:r>
          </a:p>
          <a:p>
            <a:pPr marL="285750" indent="-285750" algn="just">
              <a:buFont typeface="Wingdings" panose="05000000000000000000" pitchFamily="2" charset="2"/>
              <a:buChar char="Ø"/>
            </a:pPr>
            <a:r>
              <a:rPr lang="fr-FR" dirty="0" smtClean="0">
                <a:solidFill>
                  <a:srgbClr val="002060"/>
                </a:solidFill>
              </a:rPr>
              <a:t>Contre </a:t>
            </a:r>
            <a:r>
              <a:rPr lang="fr-FR" dirty="0">
                <a:solidFill>
                  <a:srgbClr val="002060"/>
                </a:solidFill>
              </a:rPr>
              <a:t>eux, il faudrait une justice et une police puissantes et intègres</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Il </a:t>
            </a:r>
            <a:r>
              <a:rPr lang="fr-FR" dirty="0">
                <a:solidFill>
                  <a:srgbClr val="002060"/>
                </a:solidFill>
              </a:rPr>
              <a:t>faudrait créer une brigade militaire environnementale, dans la région SAVA à Madagascar, financée par un regroupement de pays donateurs (USA, UE …), brigade qui protège les botanistes en forêt pour la récolte de graines</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Il </a:t>
            </a:r>
            <a:r>
              <a:rPr lang="fr-FR" dirty="0">
                <a:solidFill>
                  <a:srgbClr val="002060"/>
                </a:solidFill>
              </a:rPr>
              <a:t>faudrait des aires protégées, gardées, où il serait impossible d’y couper les espèces protégées, afin que la diversité génétique de ces espèces y reste diversifiée (par exemple, on utiliserait des forêts primaires, sur des îles « inhabitée » ou bien à la population conscientisée à la préservation de l’environnement local</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A </a:t>
            </a:r>
            <a:r>
              <a:rPr lang="fr-FR" dirty="0">
                <a:solidFill>
                  <a:srgbClr val="002060"/>
                </a:solidFill>
              </a:rPr>
              <a:t>tous les importateurs en Chine et exportateurs à Madagascar, dont l’adresse est connue, leur envoyer un courrier les informant sur les conséquences à termes de l’exploitation de type « minière » [non durable] du bois de rose et les incitant à cultiver les bois de rose et d’ébène d’une façon </a:t>
            </a:r>
            <a:r>
              <a:rPr lang="fr-FR" dirty="0" smtClean="0">
                <a:solidFill>
                  <a:srgbClr val="002060"/>
                </a:solidFill>
              </a:rPr>
              <a:t>durable(°).</a:t>
            </a:r>
            <a:endParaRPr lang="fr-FR" dirty="0">
              <a:solidFill>
                <a:srgbClr val="002060"/>
              </a:solidFill>
            </a:endParaRPr>
          </a:p>
          <a:p>
            <a:pPr algn="just"/>
            <a:r>
              <a:rPr lang="fr-FR" sz="1200" dirty="0" smtClean="0">
                <a:solidFill>
                  <a:srgbClr val="002060"/>
                </a:solidFill>
              </a:rPr>
              <a:t>(°) Mais </a:t>
            </a:r>
            <a:r>
              <a:rPr lang="fr-FR" sz="1200" dirty="0">
                <a:solidFill>
                  <a:srgbClr val="002060"/>
                </a:solidFill>
              </a:rPr>
              <a:t>il n’est pas certains que, face à des criminels ou des mafieux endurcis, ce genre de courrier ait beaucoup d’effet sur eux</a:t>
            </a:r>
            <a:r>
              <a:rPr lang="fr-FR" sz="1200" dirty="0" smtClean="0">
                <a:solidFill>
                  <a:srgbClr val="002060"/>
                </a:solidFill>
              </a:rPr>
              <a:t>.</a:t>
            </a:r>
          </a:p>
          <a:p>
            <a:pPr algn="just"/>
            <a:endParaRPr lang="fr-FR" sz="1200" dirty="0" smtClean="0">
              <a:solidFill>
                <a:srgbClr val="002060"/>
              </a:solidFill>
            </a:endParaRPr>
          </a:p>
          <a:p>
            <a:pPr algn="just"/>
            <a:r>
              <a:rPr lang="fr-FR" dirty="0" smtClean="0">
                <a:solidFill>
                  <a:srgbClr val="002060"/>
                </a:solidFill>
              </a:rPr>
              <a:t>- </a:t>
            </a:r>
            <a:r>
              <a:rPr lang="fr-FR" dirty="0">
                <a:solidFill>
                  <a:srgbClr val="002060"/>
                </a:solidFill>
              </a:rPr>
              <a:t>Pour l’instant Madagascar est dans une situation de blocage et attend actuellement 70 millions de dollars d’aide internationales pour financer de nouvelles </a:t>
            </a:r>
            <a:r>
              <a:rPr lang="fr-FR" dirty="0" smtClean="0">
                <a:solidFill>
                  <a:srgbClr val="002060"/>
                </a:solidFill>
              </a:rPr>
              <a:t>élections [c’était, du moins, la situation avant la fin de l’embargo destiné à pénaliser le gouvernement issu du coup d’état d’</a:t>
            </a:r>
            <a:r>
              <a:rPr lang="fi-FI" dirty="0" smtClean="0">
                <a:solidFill>
                  <a:srgbClr val="002060"/>
                </a:solidFill>
              </a:rPr>
              <a:t>Andry Rajoelina, en 2008</a:t>
            </a:r>
            <a:r>
              <a:rPr lang="fr-FR" dirty="0" smtClean="0">
                <a:solidFill>
                  <a:srgbClr val="002060"/>
                </a:solidFill>
              </a:rPr>
              <a:t>]. </a:t>
            </a:r>
            <a:endParaRPr lang="fr-FR" dirty="0">
              <a:solidFill>
                <a:srgbClr val="002060"/>
              </a:solidFill>
            </a:endParaRP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7"/>
          <p:cNvSpPr/>
          <p:nvPr/>
        </p:nvSpPr>
        <p:spPr>
          <a:xfrm>
            <a:off x="218501" y="1104945"/>
            <a:ext cx="4770280" cy="369332"/>
          </a:xfrm>
          <a:prstGeom prst="rect">
            <a:avLst/>
          </a:prstGeom>
        </p:spPr>
        <p:txBody>
          <a:bodyPr wrap="none">
            <a:spAutoFit/>
          </a:bodyPr>
          <a:lstStyle/>
          <a:p>
            <a:r>
              <a:rPr lang="fr-FR" b="1" dirty="0" smtClean="0">
                <a:solidFill>
                  <a:schemeClr val="accent5">
                    <a:lumMod val="50000"/>
                  </a:schemeClr>
                </a:solidFill>
              </a:rPr>
              <a:t>11.4. Pistes </a:t>
            </a:r>
            <a:r>
              <a:rPr lang="fr-FR" b="1" dirty="0">
                <a:solidFill>
                  <a:schemeClr val="accent5">
                    <a:lumMod val="50000"/>
                  </a:schemeClr>
                </a:solidFill>
              </a:rPr>
              <a:t>judiciaires, répressives et défensives</a:t>
            </a:r>
          </a:p>
        </p:txBody>
      </p:sp>
    </p:spTree>
    <p:extLst>
      <p:ext uri="{BB962C8B-B14F-4D97-AF65-F5344CB8AC3E}">
        <p14:creationId xmlns:p14="http://schemas.microsoft.com/office/powerpoint/2010/main" val="27166048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rot="16200000">
            <a:off x="-1028700" y="4684788"/>
            <a:ext cx="2571520" cy="24355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72161" y="160724"/>
            <a:ext cx="601337" cy="365125"/>
          </a:xfrm>
        </p:spPr>
        <p:txBody>
          <a:bodyPr/>
          <a:lstStyle/>
          <a:p>
            <a:fld id="{814B13E8-1059-4FEE-952E-0153852B3488}" type="slidenum">
              <a:rPr lang="fr-FR" smtClean="0"/>
              <a:t>58</a:t>
            </a:fld>
            <a:endParaRPr lang="fr-FR"/>
          </a:p>
        </p:txBody>
      </p:sp>
      <p:sp>
        <p:nvSpPr>
          <p:cNvPr id="4" name="ZoneTexte 3"/>
          <p:cNvSpPr txBox="1"/>
          <p:nvPr/>
        </p:nvSpPr>
        <p:spPr>
          <a:xfrm>
            <a:off x="209321" y="1571356"/>
            <a:ext cx="11754997" cy="295465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solidFill>
                  <a:srgbClr val="002060"/>
                </a:solidFill>
              </a:rPr>
              <a:t>Il </a:t>
            </a:r>
            <a:r>
              <a:rPr lang="fr-FR" dirty="0">
                <a:solidFill>
                  <a:srgbClr val="002060"/>
                </a:solidFill>
              </a:rPr>
              <a:t>faudrait donc un accord qui suspende le versement de ces fonds en échange de la certitude que les lois environnementales seront enfin appliquées. Cela pourrait prendre la forme d’un accord tripartite entre le gouvernement malgache, la société civile et la communauté internationale. Actuellement nous savons que 2500 conteneurs de bois de rose sont encore bloqués à Madagascar et que potentiellement se sont des milliers d’autres qui pourraient produits. Il faut que l’Europe notamment signe des accords avec Madagascar en vue de stopper ces trafics</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Voire </a:t>
            </a:r>
            <a:r>
              <a:rPr lang="fr-FR" dirty="0">
                <a:solidFill>
                  <a:srgbClr val="002060"/>
                </a:solidFill>
              </a:rPr>
              <a:t>mettre en place un commerce licite des ces espèces protégées, à partir de plantation forestières contrôlées. Ces forêts seraient protégées de la coupe illégale, par la mise en place de gardiens, gardes (ou de milices villageoises ( ?)), de murs (avec barbelés) ou/et protégées par plusieurs haies vives défensives, épineuses (à  base de </a:t>
            </a:r>
            <a:r>
              <a:rPr lang="fr-FR" i="1" dirty="0" err="1">
                <a:solidFill>
                  <a:srgbClr val="002060"/>
                </a:solidFill>
              </a:rPr>
              <a:t>Barbelana</a:t>
            </a:r>
            <a:r>
              <a:rPr lang="fr-FR" i="1" dirty="0">
                <a:solidFill>
                  <a:srgbClr val="002060"/>
                </a:solidFill>
              </a:rPr>
              <a:t> </a:t>
            </a:r>
            <a:r>
              <a:rPr lang="fr-FR" i="1" dirty="0" err="1">
                <a:solidFill>
                  <a:srgbClr val="002060"/>
                </a:solidFill>
              </a:rPr>
              <a:t>lupunana</a:t>
            </a:r>
            <a:r>
              <a:rPr lang="fr-FR" dirty="0">
                <a:solidFill>
                  <a:srgbClr val="002060"/>
                </a:solidFill>
              </a:rPr>
              <a:t>, de </a:t>
            </a:r>
            <a:r>
              <a:rPr lang="fr-FR" i="1" dirty="0" err="1">
                <a:solidFill>
                  <a:srgbClr val="002060"/>
                </a:solidFill>
              </a:rPr>
              <a:t>Berberia</a:t>
            </a:r>
            <a:r>
              <a:rPr lang="fr-FR" dirty="0">
                <a:solidFill>
                  <a:srgbClr val="002060"/>
                </a:solidFill>
              </a:rPr>
              <a:t> </a:t>
            </a:r>
            <a:r>
              <a:rPr lang="fr-FR" dirty="0" smtClean="0">
                <a:solidFill>
                  <a:srgbClr val="002060"/>
                </a:solidFill>
              </a:rPr>
              <a:t>…).</a:t>
            </a:r>
            <a:endParaRPr lang="fr-FR" dirty="0">
              <a:solidFill>
                <a:srgbClr val="002060"/>
              </a:solidFill>
            </a:endParaRPr>
          </a:p>
          <a:p>
            <a:pPr algn="just"/>
            <a:endParaRPr lang="en-US" sz="1200" dirty="0" smtClean="0">
              <a:solidFill>
                <a:srgbClr val="002060"/>
              </a:solidFill>
            </a:endParaRPr>
          </a:p>
          <a:p>
            <a:pPr algn="just"/>
            <a:r>
              <a:rPr lang="en-US" sz="1200" dirty="0" smtClean="0">
                <a:solidFill>
                  <a:srgbClr val="002060"/>
                </a:solidFill>
              </a:rPr>
              <a:t>        Cf</a:t>
            </a:r>
            <a:r>
              <a:rPr lang="en-US" sz="1200" dirty="0">
                <a:solidFill>
                  <a:srgbClr val="002060"/>
                </a:solidFill>
              </a:rPr>
              <a:t>. suggestions </a:t>
            </a:r>
            <a:r>
              <a:rPr lang="en-US" sz="1200" dirty="0" err="1">
                <a:solidFill>
                  <a:srgbClr val="002060"/>
                </a:solidFill>
              </a:rPr>
              <a:t>d’Augustin</a:t>
            </a:r>
            <a:r>
              <a:rPr lang="en-US" sz="1200" dirty="0">
                <a:solidFill>
                  <a:srgbClr val="002060"/>
                </a:solidFill>
              </a:rPr>
              <a:t> </a:t>
            </a:r>
            <a:r>
              <a:rPr lang="en-US" sz="1200" dirty="0" err="1">
                <a:solidFill>
                  <a:srgbClr val="002060"/>
                </a:solidFill>
              </a:rPr>
              <a:t>Sarovy</a:t>
            </a:r>
            <a:r>
              <a:rPr lang="en-US" sz="1200" dirty="0">
                <a:solidFill>
                  <a:srgbClr val="002060"/>
                </a:solidFill>
              </a:rPr>
              <a:t>, in </a:t>
            </a:r>
            <a:r>
              <a:rPr lang="en-US" sz="1200" u="sng" dirty="0">
                <a:solidFill>
                  <a:srgbClr val="002060"/>
                </a:solidFill>
                <a:hlinkClick r:id="rId2"/>
              </a:rPr>
              <a:t>http://www.goodplanet.info/Contenu/Focus/Augustin-Sarovy-menace-de-mort-pour-avoir-denonce-le-trafic-de-bois-a-Madagascar</a:t>
            </a:r>
            <a:r>
              <a:rPr lang="en-US" sz="1200" dirty="0">
                <a:solidFill>
                  <a:srgbClr val="002060"/>
                </a:solidFill>
              </a:rPr>
              <a:t> </a:t>
            </a:r>
            <a:endParaRPr lang="fr-FR" b="1" dirty="0">
              <a:solidFill>
                <a:srgbClr val="002060"/>
              </a:solidFill>
            </a:endParaRPr>
          </a:p>
        </p:txBody>
      </p:sp>
      <p:sp>
        <p:nvSpPr>
          <p:cNvPr id="6" name="ZoneTexte 5"/>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7" name="ZoneTexte 6"/>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7"/>
          <p:cNvSpPr/>
          <p:nvPr/>
        </p:nvSpPr>
        <p:spPr>
          <a:xfrm>
            <a:off x="218501" y="1104945"/>
            <a:ext cx="5431102" cy="369332"/>
          </a:xfrm>
          <a:prstGeom prst="rect">
            <a:avLst/>
          </a:prstGeom>
        </p:spPr>
        <p:txBody>
          <a:bodyPr wrap="none">
            <a:spAutoFit/>
          </a:bodyPr>
          <a:lstStyle/>
          <a:p>
            <a:r>
              <a:rPr lang="fr-FR" b="1" dirty="0" smtClean="0">
                <a:solidFill>
                  <a:schemeClr val="accent5">
                    <a:lumMod val="50000"/>
                  </a:schemeClr>
                </a:solidFill>
              </a:rPr>
              <a:t>11.4. Pistes </a:t>
            </a:r>
            <a:r>
              <a:rPr lang="fr-FR" b="1" dirty="0">
                <a:solidFill>
                  <a:schemeClr val="accent5">
                    <a:lumMod val="50000"/>
                  </a:schemeClr>
                </a:solidFill>
              </a:rPr>
              <a:t>judiciaires, répressives et </a:t>
            </a:r>
            <a:r>
              <a:rPr lang="fr-FR" b="1" dirty="0" smtClean="0">
                <a:solidFill>
                  <a:schemeClr val="accent5">
                    <a:lumMod val="50000"/>
                  </a:schemeClr>
                </a:solidFill>
              </a:rPr>
              <a:t>défensives (suite)</a:t>
            </a:r>
            <a:endParaRPr lang="fr-FR" b="1" dirty="0">
              <a:solidFill>
                <a:schemeClr val="accent5">
                  <a:lumMod val="50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431" y="4558573"/>
            <a:ext cx="2619375" cy="1743075"/>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173" y="4558573"/>
            <a:ext cx="2619375" cy="1743075"/>
          </a:xfrm>
          <a:prstGeom prst="rect">
            <a:avLst/>
          </a:prstGeom>
        </p:spPr>
      </p:pic>
      <p:sp>
        <p:nvSpPr>
          <p:cNvPr id="10" name="ZoneTexte 9"/>
          <p:cNvSpPr txBox="1"/>
          <p:nvPr/>
        </p:nvSpPr>
        <p:spPr>
          <a:xfrm>
            <a:off x="209321" y="6301648"/>
            <a:ext cx="6995710" cy="400110"/>
          </a:xfrm>
          <a:prstGeom prst="rect">
            <a:avLst/>
          </a:prstGeom>
          <a:noFill/>
        </p:spPr>
        <p:txBody>
          <a:bodyPr wrap="square" rtlCol="0">
            <a:spAutoFit/>
          </a:bodyPr>
          <a:lstStyle/>
          <a:p>
            <a:pPr algn="ctr"/>
            <a:r>
              <a:rPr lang="fr-FR" sz="1000" dirty="0">
                <a:solidFill>
                  <a:srgbClr val="002060"/>
                </a:solidFill>
              </a:rPr>
              <a:t>Célébration de la </a:t>
            </a:r>
            <a:r>
              <a:rPr lang="fr-FR" sz="1000" i="1" dirty="0">
                <a:solidFill>
                  <a:srgbClr val="002060"/>
                </a:solidFill>
              </a:rPr>
              <a:t>Journée mondiale de l’Environnement. </a:t>
            </a:r>
            <a:r>
              <a:rPr lang="fr-FR" sz="1000" i="1" dirty="0" smtClean="0">
                <a:solidFill>
                  <a:srgbClr val="002060"/>
                </a:solidFill>
              </a:rPr>
              <a:t>Source : </a:t>
            </a:r>
            <a:r>
              <a:rPr lang="fr-FR" sz="1000" dirty="0" smtClean="0">
                <a:solidFill>
                  <a:srgbClr val="002060"/>
                </a:solidFill>
              </a:rPr>
              <a:t>Le </a:t>
            </a:r>
            <a:r>
              <a:rPr lang="fr-FR" sz="1000" dirty="0">
                <a:solidFill>
                  <a:srgbClr val="002060"/>
                </a:solidFill>
              </a:rPr>
              <a:t>trafic de bois de rose et la destruction de l’Environnement interpellent, jeudi 7 juin 2012, Bill, </a:t>
            </a:r>
            <a:r>
              <a:rPr lang="fr-FR" sz="1000" dirty="0">
                <a:solidFill>
                  <a:srgbClr val="002060"/>
                </a:solidFill>
                <a:hlinkClick r:id="rId5"/>
              </a:rPr>
              <a:t>http://</a:t>
            </a:r>
            <a:r>
              <a:rPr lang="fr-FR" sz="1000" dirty="0" smtClean="0">
                <a:solidFill>
                  <a:srgbClr val="002060"/>
                </a:solidFill>
                <a:hlinkClick r:id="rId5"/>
              </a:rPr>
              <a:t>www.madagascar-tribune.com/Le-trafic-de-bois-de-rose-et-la,17543.html</a:t>
            </a:r>
            <a:r>
              <a:rPr lang="fr-FR" sz="1000" dirty="0" smtClean="0">
                <a:solidFill>
                  <a:srgbClr val="002060"/>
                </a:solidFill>
              </a:rPr>
              <a:t> </a:t>
            </a:r>
            <a:endParaRPr lang="fr-FR" sz="1000" dirty="0">
              <a:solidFill>
                <a:srgbClr val="002060"/>
              </a:solidFill>
            </a:endParaRPr>
          </a:p>
        </p:txBody>
      </p:sp>
      <p:sp>
        <p:nvSpPr>
          <p:cNvPr id="11" name="ZoneTexte 10"/>
          <p:cNvSpPr txBox="1"/>
          <p:nvPr/>
        </p:nvSpPr>
        <p:spPr>
          <a:xfrm>
            <a:off x="7221039" y="6224704"/>
            <a:ext cx="4986969" cy="553998"/>
          </a:xfrm>
          <a:prstGeom prst="rect">
            <a:avLst/>
          </a:prstGeom>
          <a:noFill/>
        </p:spPr>
        <p:txBody>
          <a:bodyPr wrap="square" rtlCol="0">
            <a:spAutoFit/>
          </a:bodyPr>
          <a:lstStyle/>
          <a:p>
            <a:pPr algn="ctr"/>
            <a:r>
              <a:rPr lang="fr-FR" sz="1000" dirty="0">
                <a:solidFill>
                  <a:srgbClr val="002060"/>
                </a:solidFill>
              </a:rPr>
              <a:t>Libération du directeur du </a:t>
            </a:r>
            <a:r>
              <a:rPr lang="fr-FR" sz="1000" dirty="0" smtClean="0">
                <a:solidFill>
                  <a:srgbClr val="002060"/>
                </a:solidFill>
              </a:rPr>
              <a:t>quotidien </a:t>
            </a:r>
            <a:r>
              <a:rPr lang="fr-FR" sz="1000" dirty="0">
                <a:solidFill>
                  <a:srgbClr val="002060"/>
                </a:solidFill>
              </a:rPr>
              <a:t>« Madagascar Matin », Jean-Luc </a:t>
            </a:r>
            <a:r>
              <a:rPr lang="fr-FR" sz="1000" dirty="0" err="1">
                <a:solidFill>
                  <a:srgbClr val="002060"/>
                </a:solidFill>
              </a:rPr>
              <a:t>Rahaga</a:t>
            </a:r>
            <a:r>
              <a:rPr lang="fr-FR" sz="1000" dirty="0">
                <a:solidFill>
                  <a:srgbClr val="002060"/>
                </a:solidFill>
              </a:rPr>
              <a:t> à Antananarivo. Source : Boycottage de l’information gouvernementale à Madagascar, 11 août 2014, </a:t>
            </a:r>
            <a:r>
              <a:rPr lang="fr-FR" sz="1000" dirty="0">
                <a:solidFill>
                  <a:srgbClr val="002060"/>
                </a:solidFill>
                <a:hlinkClick r:id="rId6"/>
              </a:rPr>
              <a:t>http://lencrenoir.com/boycottage-de-linformation-gouvernementale-a-madagascar</a:t>
            </a:r>
            <a:r>
              <a:rPr lang="fr-FR" sz="1000" dirty="0" smtClean="0">
                <a:solidFill>
                  <a:srgbClr val="002060"/>
                </a:solidFill>
                <a:hlinkClick r:id="rId6"/>
              </a:rPr>
              <a:t>/</a:t>
            </a:r>
            <a:r>
              <a:rPr lang="fr-FR" sz="1000" dirty="0" smtClean="0">
                <a:solidFill>
                  <a:srgbClr val="002060"/>
                </a:solidFill>
              </a:rPr>
              <a:t> </a:t>
            </a:r>
            <a:endParaRPr lang="fr-FR" sz="1000" dirty="0">
              <a:solidFill>
                <a:srgbClr val="002060"/>
              </a:solidFill>
            </a:endParaRPr>
          </a:p>
        </p:txBody>
      </p:sp>
      <p:pic>
        <p:nvPicPr>
          <p:cNvPr id="12" name="Imag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94070" y="4591910"/>
            <a:ext cx="2724150" cy="1676400"/>
          </a:xfrm>
          <a:prstGeom prst="rect">
            <a:avLst/>
          </a:prstGeom>
        </p:spPr>
      </p:pic>
    </p:spTree>
    <p:extLst>
      <p:ext uri="{BB962C8B-B14F-4D97-AF65-F5344CB8AC3E}">
        <p14:creationId xmlns:p14="http://schemas.microsoft.com/office/powerpoint/2010/main" val="5518297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59</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18501" y="1104945"/>
            <a:ext cx="5128520"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a:t>
            </a:r>
            <a:r>
              <a:rPr lang="fr-FR" b="1" dirty="0" smtClean="0">
                <a:solidFill>
                  <a:schemeClr val="accent5">
                    <a:lumMod val="50000"/>
                  </a:schemeClr>
                </a:solidFill>
              </a:rPr>
              <a:t>conservatoires</a:t>
            </a:r>
            <a:endParaRPr lang="fr-FR" b="1" dirty="0">
              <a:solidFill>
                <a:schemeClr val="accent5">
                  <a:lumMod val="50000"/>
                </a:schemeClr>
              </a:solidFill>
            </a:endParaRPr>
          </a:p>
        </p:txBody>
      </p:sp>
      <p:sp>
        <p:nvSpPr>
          <p:cNvPr id="7" name="ZoneTexte 6"/>
          <p:cNvSpPr txBox="1"/>
          <p:nvPr/>
        </p:nvSpPr>
        <p:spPr>
          <a:xfrm>
            <a:off x="218501" y="1597446"/>
            <a:ext cx="11745817" cy="5078313"/>
          </a:xfrm>
          <a:prstGeom prst="rect">
            <a:avLst/>
          </a:prstGeom>
          <a:noFill/>
        </p:spPr>
        <p:txBody>
          <a:bodyPr wrap="square" rtlCol="0">
            <a:spAutoFit/>
          </a:bodyPr>
          <a:lstStyle/>
          <a:p>
            <a:pPr algn="just"/>
            <a:r>
              <a:rPr lang="fr-FR" dirty="0">
                <a:solidFill>
                  <a:srgbClr val="002060"/>
                </a:solidFill>
              </a:rPr>
              <a:t>- </a:t>
            </a:r>
            <a:r>
              <a:rPr lang="fr-FR" dirty="0" smtClean="0">
                <a:solidFill>
                  <a:srgbClr val="002060"/>
                </a:solidFill>
              </a:rPr>
              <a:t>Pour les </a:t>
            </a:r>
            <a:r>
              <a:rPr lang="fr-FR" dirty="0">
                <a:solidFill>
                  <a:srgbClr val="002060"/>
                </a:solidFill>
              </a:rPr>
              <a:t>policiers et magistrats, qui veulent « améliorer » leur niveau de </a:t>
            </a:r>
            <a:r>
              <a:rPr lang="fr-FR" dirty="0" smtClean="0">
                <a:solidFill>
                  <a:srgbClr val="002060"/>
                </a:solidFill>
              </a:rPr>
              <a:t>vie : </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Pour </a:t>
            </a:r>
            <a:r>
              <a:rPr lang="fr-FR" dirty="0">
                <a:solidFill>
                  <a:srgbClr val="002060"/>
                </a:solidFill>
              </a:rPr>
              <a:t>les policiers et magistrats, il faudrait des salaires suffisants et décents, pour qu’ils ne soient pas tentés par la corruption. Il faudrait, aussi, qu’ils soient formés dans des écoles de policiers ou de magistrats intègres (voire qui seraient gérés sous le contrôle de l’organisme de lutte internationale contre la corruption, situé en Autriche</a:t>
            </a:r>
            <a:r>
              <a:rPr lang="fr-FR" dirty="0" smtClean="0">
                <a:solidFill>
                  <a:srgbClr val="002060"/>
                </a:solidFill>
              </a:rPr>
              <a:t>).</a:t>
            </a:r>
            <a:endParaRPr lang="fr-FR" dirty="0">
              <a:solidFill>
                <a:srgbClr val="002060"/>
              </a:solidFill>
            </a:endParaRPr>
          </a:p>
          <a:p>
            <a:pPr algn="just"/>
            <a:r>
              <a:rPr lang="fr-FR" dirty="0">
                <a:solidFill>
                  <a:srgbClr val="002060"/>
                </a:solidFill>
              </a:rPr>
              <a:t>- </a:t>
            </a:r>
            <a:r>
              <a:rPr lang="fr-FR" dirty="0" smtClean="0">
                <a:solidFill>
                  <a:srgbClr val="002060"/>
                </a:solidFill>
              </a:rPr>
              <a:t> Pour les </a:t>
            </a:r>
            <a:r>
              <a:rPr lang="fr-FR" dirty="0">
                <a:solidFill>
                  <a:srgbClr val="002060"/>
                </a:solidFill>
              </a:rPr>
              <a:t>bûcherons, situés en bas de l’échelle sociale de ce trafic. Ils y participent avant tout pour survivre, voire par « inconscience des dégâts » irréversibles qu’ils infligent à leur forêt </a:t>
            </a:r>
            <a:r>
              <a:rPr lang="fr-FR" dirty="0" smtClean="0">
                <a:solidFill>
                  <a:srgbClr val="002060"/>
                </a:solidFill>
              </a:rPr>
              <a:t>…). Pour </a:t>
            </a:r>
            <a:r>
              <a:rPr lang="fr-FR" dirty="0">
                <a:solidFill>
                  <a:srgbClr val="002060"/>
                </a:solidFill>
              </a:rPr>
              <a:t>ces derniers, le problème est plus difficile. Car même si l’on  subventionne leur salaire, afin qu’ils ne coupent plus les espèces protégées, il est possible qu’ils continuent à participer à ce trafic, pour gagner plus (ou bien à cause des intimidations des mafias de ces bois</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Une </a:t>
            </a:r>
            <a:r>
              <a:rPr lang="fr-FR" dirty="0">
                <a:solidFill>
                  <a:srgbClr val="002060"/>
                </a:solidFill>
              </a:rPr>
              <a:t>idée serait de les orienter vers d’autres métiers et activités, bien rémunérées (subventionnées), grâce des formations adéquates (activités de replantation, de pépinière, de reforestation …) … ce qui aurait peut-être pour effet de les sensibiliser, un peu plus ( ?), au problème de la déforestation de </a:t>
            </a:r>
            <a:r>
              <a:rPr lang="fr-FR" dirty="0" smtClean="0">
                <a:solidFill>
                  <a:srgbClr val="002060"/>
                </a:solidFill>
              </a:rPr>
              <a:t>l’île (au </a:t>
            </a:r>
            <a:r>
              <a:rPr lang="fr-FR" dirty="0">
                <a:solidFill>
                  <a:srgbClr val="002060"/>
                </a:solidFill>
              </a:rPr>
              <a:t>problème de</a:t>
            </a:r>
            <a:r>
              <a:rPr lang="fr-FR" dirty="0" smtClean="0">
                <a:solidFill>
                  <a:srgbClr val="002060"/>
                </a:solidFill>
              </a:rPr>
              <a:t> </a:t>
            </a:r>
            <a:r>
              <a:rPr lang="fr-FR" dirty="0">
                <a:solidFill>
                  <a:srgbClr val="002060"/>
                </a:solidFill>
              </a:rPr>
              <a:t>la « dérive forestière » selon l’expression consacrée ici à </a:t>
            </a:r>
            <a:r>
              <a:rPr lang="fr-FR" dirty="0" smtClean="0">
                <a:solidFill>
                  <a:srgbClr val="002060"/>
                </a:solidFill>
              </a:rPr>
              <a:t>Madagascar</a:t>
            </a:r>
            <a:r>
              <a:rPr lang="fr-FR" dirty="0">
                <a:solidFill>
                  <a:srgbClr val="002060"/>
                </a:solidFill>
              </a:rPr>
              <a:t>)</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Ou </a:t>
            </a:r>
            <a:r>
              <a:rPr lang="fr-FR" dirty="0">
                <a:solidFill>
                  <a:srgbClr val="002060"/>
                </a:solidFill>
              </a:rPr>
              <a:t>bien, après les avoir sensibilisés, il faudrait leur donner des graines des espèces protégées (et pourtant  coupées), pour qu’ils plantent trois graines de la même espèce, à l’endroit même où ils ont coupé une espèce protégée (afin d’assurer le futur de ces espèces).</a:t>
            </a:r>
          </a:p>
          <a:p>
            <a:pPr marL="285750" indent="-285750" algn="just">
              <a:buFont typeface="Wingdings" panose="05000000000000000000" pitchFamily="2" charset="2"/>
              <a:buChar char="Ø"/>
            </a:pPr>
            <a:r>
              <a:rPr lang="fr-FR" dirty="0" smtClean="0">
                <a:solidFill>
                  <a:srgbClr val="002060"/>
                </a:solidFill>
              </a:rPr>
              <a:t>Peut-être </a:t>
            </a:r>
            <a:r>
              <a:rPr lang="fr-FR" dirty="0">
                <a:solidFill>
                  <a:srgbClr val="002060"/>
                </a:solidFill>
              </a:rPr>
              <a:t>donner une récompense aux bucherons malgaches qui récolteront les graines pour les botanistes</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Il </a:t>
            </a:r>
            <a:r>
              <a:rPr lang="fr-FR" dirty="0">
                <a:solidFill>
                  <a:srgbClr val="002060"/>
                </a:solidFill>
              </a:rPr>
              <a:t>faudrait faire de la sensibilisation à la protection de l’environnement, dans les écoles des régions concernées par ce trafic illicite (région et côte Nord-est, région </a:t>
            </a:r>
            <a:r>
              <a:rPr lang="fr-FR" dirty="0" smtClean="0">
                <a:solidFill>
                  <a:srgbClr val="002060"/>
                </a:solidFill>
              </a:rPr>
              <a:t>d’</a:t>
            </a:r>
            <a:r>
              <a:rPr lang="fr-FR" dirty="0" err="1" smtClean="0">
                <a:solidFill>
                  <a:srgbClr val="002060"/>
                </a:solidFill>
              </a:rPr>
              <a:t>Antahala</a:t>
            </a:r>
            <a:r>
              <a:rPr lang="fr-FR" dirty="0" smtClean="0">
                <a:solidFill>
                  <a:srgbClr val="002060"/>
                </a:solidFill>
              </a:rPr>
              <a:t>, </a:t>
            </a:r>
            <a:r>
              <a:rPr lang="fr-FR" dirty="0" err="1" smtClean="0">
                <a:solidFill>
                  <a:srgbClr val="002060"/>
                </a:solidFill>
              </a:rPr>
              <a:t>Maraontsetra</a:t>
            </a:r>
            <a:r>
              <a:rPr lang="fr-FR" dirty="0" smtClean="0">
                <a:solidFill>
                  <a:srgbClr val="002060"/>
                </a:solidFill>
              </a:rPr>
              <a:t> </a:t>
            </a:r>
            <a:r>
              <a:rPr lang="fr-FR" dirty="0">
                <a:solidFill>
                  <a:srgbClr val="002060"/>
                </a:solidFill>
              </a:rPr>
              <a:t>…). </a:t>
            </a:r>
          </a:p>
        </p:txBody>
      </p:sp>
    </p:spTree>
    <p:extLst>
      <p:ext uri="{BB962C8B-B14F-4D97-AF65-F5344CB8AC3E}">
        <p14:creationId xmlns:p14="http://schemas.microsoft.com/office/powerpoint/2010/main" val="21506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692882" y="6425001"/>
            <a:ext cx="2633949" cy="31784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13474" y="171358"/>
            <a:ext cx="480152" cy="343474"/>
          </a:xfrm>
        </p:spPr>
        <p:txBody>
          <a:bodyPr/>
          <a:lstStyle/>
          <a:p>
            <a:fld id="{814B13E8-1059-4FEE-952E-0153852B3488}" type="slidenum">
              <a:rPr lang="fr-FR" smtClean="0"/>
              <a:t>6</a:t>
            </a:fld>
            <a:endParaRPr lang="fr-FR" dirty="0"/>
          </a:p>
        </p:txBody>
      </p:sp>
      <p:sp>
        <p:nvSpPr>
          <p:cNvPr id="4" name="ZoneTexte 3"/>
          <p:cNvSpPr txBox="1"/>
          <p:nvPr/>
        </p:nvSpPr>
        <p:spPr>
          <a:xfrm>
            <a:off x="212992" y="646115"/>
            <a:ext cx="4876078" cy="369332"/>
          </a:xfrm>
          <a:prstGeom prst="rect">
            <a:avLst/>
          </a:prstGeom>
          <a:noFill/>
        </p:spPr>
        <p:txBody>
          <a:bodyPr wrap="none" rtlCol="0">
            <a:spAutoFit/>
          </a:bodyPr>
          <a:lstStyle/>
          <a:p>
            <a:r>
              <a:rPr lang="fr-FR" b="1" dirty="0">
                <a:solidFill>
                  <a:srgbClr val="002060"/>
                </a:solidFill>
              </a:rPr>
              <a:t>2</a:t>
            </a:r>
            <a:r>
              <a:rPr lang="fr-FR" b="1" dirty="0" smtClean="0">
                <a:solidFill>
                  <a:srgbClr val="002060"/>
                </a:solidFill>
              </a:rPr>
              <a:t>. Volume, chiffres et importance du trafic (suite)</a:t>
            </a:r>
            <a:endParaRPr lang="fr-FR" b="1" dirty="0">
              <a:solidFill>
                <a:srgbClr val="002060"/>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212992" y="1120107"/>
            <a:ext cx="7113839" cy="5201424"/>
          </a:xfrm>
          <a:prstGeom prst="rect">
            <a:avLst/>
          </a:prstGeom>
          <a:noFill/>
        </p:spPr>
        <p:txBody>
          <a:bodyPr wrap="square" rtlCol="0">
            <a:spAutoFit/>
          </a:bodyPr>
          <a:lstStyle/>
          <a:p>
            <a:pPr algn="just"/>
            <a:r>
              <a:rPr lang="fr-FR" sz="1400" dirty="0">
                <a:solidFill>
                  <a:srgbClr val="002060"/>
                </a:solidFill>
              </a:rPr>
              <a:t>Selon un article de 2011, de la revue malgache </a:t>
            </a:r>
            <a:r>
              <a:rPr lang="fr-FR" sz="1400" dirty="0" err="1">
                <a:solidFill>
                  <a:srgbClr val="002060"/>
                </a:solidFill>
              </a:rPr>
              <a:t>Tana’News</a:t>
            </a:r>
            <a:r>
              <a:rPr lang="fr-FR" sz="1400" dirty="0">
                <a:solidFill>
                  <a:srgbClr val="002060"/>
                </a:solidFill>
              </a:rPr>
              <a:t> </a:t>
            </a:r>
            <a:r>
              <a:rPr lang="fr-FR" sz="1400" dirty="0" smtClean="0">
                <a:solidFill>
                  <a:srgbClr val="002060"/>
                </a:solidFill>
              </a:rPr>
              <a:t>: </a:t>
            </a:r>
            <a:r>
              <a:rPr lang="fr-FR" sz="1400" i="1" dirty="0" smtClean="0">
                <a:solidFill>
                  <a:srgbClr val="002060"/>
                </a:solidFill>
              </a:rPr>
              <a:t>«  […] Au </a:t>
            </a:r>
            <a:r>
              <a:rPr lang="fr-FR" sz="1400" i="1" dirty="0">
                <a:solidFill>
                  <a:srgbClr val="002060"/>
                </a:solidFill>
              </a:rPr>
              <a:t>cours de la période 2009-2010, plus de </a:t>
            </a:r>
            <a:r>
              <a:rPr lang="fr-FR" sz="1400" b="1" i="1" dirty="0" smtClean="0">
                <a:solidFill>
                  <a:srgbClr val="002060"/>
                </a:solidFill>
              </a:rPr>
              <a:t>50000</a:t>
            </a:r>
            <a:r>
              <a:rPr lang="fr-FR" sz="1400" i="1" dirty="0" smtClean="0">
                <a:solidFill>
                  <a:srgbClr val="002060"/>
                </a:solidFill>
              </a:rPr>
              <a:t> </a:t>
            </a:r>
            <a:r>
              <a:rPr lang="fr-FR" sz="1400" i="1" dirty="0">
                <a:solidFill>
                  <a:srgbClr val="002060"/>
                </a:solidFill>
              </a:rPr>
              <a:t>tonnes de bois précieux ont été exporté illégalement. Les rapports font état de plus de 200 000 Dalbergia (bois de rose) abattus et entre </a:t>
            </a:r>
            <a:r>
              <a:rPr lang="fr-FR" sz="1400" b="1" i="1" dirty="0" smtClean="0">
                <a:solidFill>
                  <a:srgbClr val="002060"/>
                </a:solidFill>
              </a:rPr>
              <a:t>75000</a:t>
            </a:r>
            <a:r>
              <a:rPr lang="fr-FR" sz="1400" i="1" dirty="0" smtClean="0">
                <a:solidFill>
                  <a:srgbClr val="002060"/>
                </a:solidFill>
              </a:rPr>
              <a:t> </a:t>
            </a:r>
            <a:r>
              <a:rPr lang="fr-FR" sz="1400" i="1" dirty="0">
                <a:solidFill>
                  <a:srgbClr val="002060"/>
                </a:solidFill>
              </a:rPr>
              <a:t>et </a:t>
            </a:r>
            <a:r>
              <a:rPr lang="fr-FR" sz="1400" b="1" i="1" dirty="0" smtClean="0">
                <a:solidFill>
                  <a:srgbClr val="002060"/>
                </a:solidFill>
              </a:rPr>
              <a:t>150000</a:t>
            </a:r>
            <a:r>
              <a:rPr lang="fr-FR" sz="1400" i="1" dirty="0" smtClean="0">
                <a:solidFill>
                  <a:srgbClr val="002060"/>
                </a:solidFill>
              </a:rPr>
              <a:t> </a:t>
            </a:r>
            <a:r>
              <a:rPr lang="fr-FR" sz="1400" i="1" dirty="0">
                <a:solidFill>
                  <a:srgbClr val="002060"/>
                </a:solidFill>
              </a:rPr>
              <a:t>autres </a:t>
            </a:r>
            <a:r>
              <a:rPr lang="fr-FR" sz="1400" i="1" dirty="0" err="1">
                <a:solidFill>
                  <a:srgbClr val="002060"/>
                </a:solidFill>
              </a:rPr>
              <a:t>Diospyros</a:t>
            </a:r>
            <a:r>
              <a:rPr lang="fr-FR" sz="1400" i="1" dirty="0">
                <a:solidFill>
                  <a:srgbClr val="002060"/>
                </a:solidFill>
              </a:rPr>
              <a:t> (bois d’ébène). Près de </a:t>
            </a:r>
            <a:r>
              <a:rPr lang="fr-FR" sz="1400" b="1" i="1" dirty="0" smtClean="0">
                <a:solidFill>
                  <a:srgbClr val="002060"/>
                </a:solidFill>
              </a:rPr>
              <a:t>13000</a:t>
            </a:r>
            <a:r>
              <a:rPr lang="fr-FR" sz="1400" i="1" dirty="0" smtClean="0">
                <a:solidFill>
                  <a:srgbClr val="002060"/>
                </a:solidFill>
              </a:rPr>
              <a:t> </a:t>
            </a:r>
            <a:r>
              <a:rPr lang="fr-FR" sz="1400" i="1" dirty="0">
                <a:solidFill>
                  <a:srgbClr val="002060"/>
                </a:solidFill>
              </a:rPr>
              <a:t>hectares de forêts ont été surexploités, quelques 500 000 arbres ont été abattus pour servir de radeaux lors de l’acheminement des bois précieux et </a:t>
            </a:r>
            <a:r>
              <a:rPr lang="fr-FR" sz="1400" b="1" i="1" dirty="0">
                <a:solidFill>
                  <a:srgbClr val="002060"/>
                </a:solidFill>
              </a:rPr>
              <a:t>plus d’une vingtaine de millions de dollars</a:t>
            </a:r>
            <a:r>
              <a:rPr lang="fr-FR" sz="1400" i="1" dirty="0">
                <a:solidFill>
                  <a:srgbClr val="002060"/>
                </a:solidFill>
              </a:rPr>
              <a:t> sont allés au bénéfice des trafiquants </a:t>
            </a:r>
            <a:r>
              <a:rPr lang="fr-FR" sz="1400" i="1" dirty="0" smtClean="0">
                <a:solidFill>
                  <a:srgbClr val="002060"/>
                </a:solidFill>
              </a:rPr>
              <a:t>».</a:t>
            </a:r>
            <a:endParaRPr lang="fr-FR" sz="1400" dirty="0">
              <a:solidFill>
                <a:srgbClr val="002060"/>
              </a:solidFill>
            </a:endParaRPr>
          </a:p>
          <a:p>
            <a:r>
              <a:rPr lang="fr-FR" sz="1400" dirty="0">
                <a:solidFill>
                  <a:srgbClr val="002060"/>
                </a:solidFill>
              </a:rPr>
              <a:t>Selon le Député français du Finistère, Jacques Le Guen, en 2009, </a:t>
            </a:r>
            <a:r>
              <a:rPr lang="fr-FR" sz="1400" b="1" dirty="0" smtClean="0">
                <a:solidFill>
                  <a:srgbClr val="002060"/>
                </a:solidFill>
              </a:rPr>
              <a:t>56000</a:t>
            </a:r>
            <a:r>
              <a:rPr lang="fr-FR" sz="1400" dirty="0" smtClean="0">
                <a:solidFill>
                  <a:srgbClr val="002060"/>
                </a:solidFill>
              </a:rPr>
              <a:t> </a:t>
            </a:r>
            <a:r>
              <a:rPr lang="fr-FR" sz="1400" dirty="0">
                <a:solidFill>
                  <a:srgbClr val="002060"/>
                </a:solidFill>
              </a:rPr>
              <a:t>tonnes de bois de rose ont été exportés de Madagascar. A 6 euros le kg de bois de rose, cela fait </a:t>
            </a:r>
            <a:r>
              <a:rPr lang="fr-FR" sz="1400" b="1" dirty="0">
                <a:solidFill>
                  <a:srgbClr val="002060"/>
                </a:solidFill>
              </a:rPr>
              <a:t>336 Millions d’Euros </a:t>
            </a:r>
            <a:r>
              <a:rPr lang="fr-FR" sz="1400" dirty="0">
                <a:solidFill>
                  <a:srgbClr val="002060"/>
                </a:solidFill>
              </a:rPr>
              <a:t>(en 2009</a:t>
            </a:r>
            <a:r>
              <a:rPr lang="fr-FR" sz="1400" dirty="0" smtClean="0">
                <a:solidFill>
                  <a:srgbClr val="002060"/>
                </a:solidFill>
              </a:rPr>
              <a:t>).</a:t>
            </a:r>
            <a:endParaRPr lang="fr-FR" sz="1400" dirty="0">
              <a:solidFill>
                <a:srgbClr val="002060"/>
              </a:solidFill>
            </a:endParaRPr>
          </a:p>
          <a:p>
            <a:r>
              <a:rPr lang="fr-FR" sz="1400" dirty="0">
                <a:solidFill>
                  <a:srgbClr val="002060"/>
                </a:solidFill>
              </a:rPr>
              <a:t>Selon Global </a:t>
            </a:r>
            <a:r>
              <a:rPr lang="fr-FR" sz="1400" dirty="0" err="1">
                <a:solidFill>
                  <a:srgbClr val="002060"/>
                </a:solidFill>
              </a:rPr>
              <a:t>Witness</a:t>
            </a:r>
            <a:r>
              <a:rPr lang="fr-FR" sz="1400" dirty="0">
                <a:solidFill>
                  <a:srgbClr val="002060"/>
                </a:solidFill>
              </a:rPr>
              <a:t>, en 2009, </a:t>
            </a:r>
            <a:r>
              <a:rPr lang="fr-FR" sz="1400" b="1" dirty="0" smtClean="0">
                <a:solidFill>
                  <a:srgbClr val="002060"/>
                </a:solidFill>
              </a:rPr>
              <a:t>800000</a:t>
            </a:r>
            <a:r>
              <a:rPr lang="fr-FR" sz="1400" dirty="0" smtClean="0">
                <a:solidFill>
                  <a:srgbClr val="002060"/>
                </a:solidFill>
              </a:rPr>
              <a:t> </a:t>
            </a:r>
            <a:r>
              <a:rPr lang="fr-FR" sz="1400" b="1" dirty="0">
                <a:solidFill>
                  <a:srgbClr val="002060"/>
                </a:solidFill>
              </a:rPr>
              <a:t>US dollars </a:t>
            </a:r>
            <a:r>
              <a:rPr lang="fr-FR" sz="1400" dirty="0">
                <a:solidFill>
                  <a:srgbClr val="002060"/>
                </a:solidFill>
              </a:rPr>
              <a:t>de bois de rose seraient abattu illégalement chaque jour (2009</a:t>
            </a:r>
            <a:r>
              <a:rPr lang="fr-FR" sz="1400" dirty="0" smtClean="0">
                <a:solidFill>
                  <a:srgbClr val="002060"/>
                </a:solidFill>
              </a:rPr>
              <a:t>).</a:t>
            </a:r>
            <a:endParaRPr lang="fr-FR" sz="1400" dirty="0">
              <a:solidFill>
                <a:srgbClr val="002060"/>
              </a:solidFill>
            </a:endParaRPr>
          </a:p>
          <a:p>
            <a:r>
              <a:rPr lang="fr-FR" sz="1400" dirty="0">
                <a:solidFill>
                  <a:srgbClr val="002060"/>
                </a:solidFill>
              </a:rPr>
              <a:t>Selon le documentaire d’Alexander Von Bismarck [voir références sur ce documentaire dans la </a:t>
            </a:r>
            <a:r>
              <a:rPr lang="fr-FR" sz="1400" i="1" dirty="0">
                <a:solidFill>
                  <a:srgbClr val="002060"/>
                </a:solidFill>
              </a:rPr>
              <a:t>partie bibliographie</a:t>
            </a:r>
            <a:r>
              <a:rPr lang="fr-FR" sz="1400" dirty="0">
                <a:solidFill>
                  <a:srgbClr val="002060"/>
                </a:solidFill>
              </a:rPr>
              <a:t> en fin de ce document], le chiffre d'affaires de ce trafic s'élèverait à </a:t>
            </a:r>
            <a:r>
              <a:rPr lang="fr-FR" sz="1400" b="1" dirty="0">
                <a:solidFill>
                  <a:srgbClr val="002060"/>
                </a:solidFill>
              </a:rPr>
              <a:t>50 millions de dollars</a:t>
            </a:r>
            <a:r>
              <a:rPr lang="fr-FR" sz="1400" dirty="0">
                <a:solidFill>
                  <a:srgbClr val="002060"/>
                </a:solidFill>
              </a:rPr>
              <a:t> (en 2011) « </a:t>
            </a:r>
            <a:r>
              <a:rPr lang="fr-FR" sz="1400" i="1" dirty="0">
                <a:solidFill>
                  <a:srgbClr val="002060"/>
                </a:solidFill>
              </a:rPr>
              <a:t>En Chine, les lits en bois de rose de Madagascar se vendent à un million de dollars pièce, pourtant moins de 0,1% des bénéfices reviennent aux gens de Madagascar</a:t>
            </a:r>
            <a:r>
              <a:rPr lang="fr-FR" sz="1400" dirty="0">
                <a:solidFill>
                  <a:srgbClr val="002060"/>
                </a:solidFill>
              </a:rPr>
              <a:t> » selon Alexander </a:t>
            </a:r>
            <a:r>
              <a:rPr lang="fr-FR" sz="1400" dirty="0" err="1">
                <a:solidFill>
                  <a:srgbClr val="002060"/>
                </a:solidFill>
              </a:rPr>
              <a:t>von</a:t>
            </a:r>
            <a:r>
              <a:rPr lang="fr-FR" sz="1400" dirty="0">
                <a:solidFill>
                  <a:srgbClr val="002060"/>
                </a:solidFill>
              </a:rPr>
              <a:t> Bismarck </a:t>
            </a:r>
            <a:r>
              <a:rPr lang="fr-FR" sz="1400" dirty="0" smtClean="0">
                <a:solidFill>
                  <a:srgbClr val="002060"/>
                </a:solidFill>
              </a:rPr>
              <a:t>d’EIA (</a:t>
            </a:r>
            <a:r>
              <a:rPr lang="fr-FR" sz="1400" dirty="0" err="1">
                <a:hlinkClick r:id="rId3"/>
              </a:rPr>
              <a:t>Environmental</a:t>
            </a:r>
            <a:r>
              <a:rPr lang="fr-FR" sz="1400" dirty="0">
                <a:hlinkClick r:id="rId3"/>
              </a:rPr>
              <a:t> Investigation </a:t>
            </a:r>
            <a:r>
              <a:rPr lang="fr-FR" sz="1400" dirty="0" smtClean="0">
                <a:hlinkClick r:id="rId3"/>
              </a:rPr>
              <a:t>Agency</a:t>
            </a:r>
            <a:r>
              <a:rPr lang="fr-FR" sz="1400" dirty="0" smtClean="0">
                <a:solidFill>
                  <a:srgbClr val="002060"/>
                </a:solidFill>
              </a:rPr>
              <a:t>).</a:t>
            </a:r>
          </a:p>
          <a:p>
            <a:pPr algn="just"/>
            <a:endParaRPr lang="fr-FR" sz="1200" dirty="0" smtClean="0">
              <a:solidFill>
                <a:srgbClr val="002060"/>
              </a:solidFill>
            </a:endParaRPr>
          </a:p>
          <a:p>
            <a:pPr algn="just"/>
            <a:r>
              <a:rPr lang="fr-FR" sz="1200" dirty="0" smtClean="0">
                <a:solidFill>
                  <a:srgbClr val="002060"/>
                </a:solidFill>
              </a:rPr>
              <a:t>Sources : a) </a:t>
            </a:r>
            <a:r>
              <a:rPr lang="fr-FR" sz="1200" i="1" dirty="0">
                <a:solidFill>
                  <a:srgbClr val="002060"/>
                </a:solidFill>
              </a:rPr>
              <a:t>Trafic de bois précieux : puisqu’ils ne révèleront jamais</a:t>
            </a:r>
            <a:r>
              <a:rPr lang="fr-FR" sz="1200" dirty="0">
                <a:solidFill>
                  <a:srgbClr val="002060"/>
                </a:solidFill>
              </a:rPr>
              <a:t>. 29/07/2011, </a:t>
            </a:r>
            <a:r>
              <a:rPr lang="fr-FR" sz="1200" u="sng" dirty="0">
                <a:hlinkClick r:id="rId4"/>
              </a:rPr>
              <a:t>http://www.tananews.com/2011/07/trafic-de-bois-precieux-puisqu%E2%80%99ils-ne-reveleront-jamais/</a:t>
            </a:r>
            <a:r>
              <a:rPr lang="fr-FR" sz="1200" dirty="0"/>
              <a:t> </a:t>
            </a:r>
            <a:r>
              <a:rPr lang="fr-FR" sz="1200" dirty="0" smtClean="0">
                <a:solidFill>
                  <a:srgbClr val="002060"/>
                </a:solidFill>
              </a:rPr>
              <a:t>b) </a:t>
            </a:r>
            <a:r>
              <a:rPr lang="fr-FR" sz="1200" dirty="0">
                <a:solidFill>
                  <a:srgbClr val="002060"/>
                </a:solidFill>
              </a:rPr>
              <a:t>« </a:t>
            </a:r>
            <a:r>
              <a:rPr lang="fr-FR" sz="1200" i="1" dirty="0">
                <a:solidFill>
                  <a:srgbClr val="002060"/>
                </a:solidFill>
              </a:rPr>
              <a:t>En Chine, les lits en bois de rose de Madagascar se vendent à un million de dollars pièce, pourtant moins de 0,1% des bénéfices reviennent aux gens de Madagascar</a:t>
            </a:r>
            <a:r>
              <a:rPr lang="fr-FR" sz="1200" dirty="0">
                <a:solidFill>
                  <a:srgbClr val="002060"/>
                </a:solidFill>
              </a:rPr>
              <a:t> » selon Alexander </a:t>
            </a:r>
            <a:r>
              <a:rPr lang="fr-FR" sz="1200" dirty="0" err="1">
                <a:solidFill>
                  <a:srgbClr val="002060"/>
                </a:solidFill>
              </a:rPr>
              <a:t>von</a:t>
            </a:r>
            <a:r>
              <a:rPr lang="fr-FR" sz="1200" dirty="0">
                <a:solidFill>
                  <a:srgbClr val="002060"/>
                </a:solidFill>
              </a:rPr>
              <a:t> Bismarck d’EIA. </a:t>
            </a:r>
            <a:r>
              <a:rPr lang="fr-FR" sz="1200" dirty="0" smtClean="0">
                <a:solidFill>
                  <a:srgbClr val="002060"/>
                </a:solidFill>
              </a:rPr>
              <a:t>« </a:t>
            </a:r>
            <a:r>
              <a:rPr lang="fr-FR" sz="1200" i="1" dirty="0" smtClean="0">
                <a:solidFill>
                  <a:srgbClr val="002060"/>
                </a:solidFill>
              </a:rPr>
              <a:t>A Madagascar, </a:t>
            </a:r>
            <a:r>
              <a:rPr lang="fr-FR" sz="1200" i="1" dirty="0">
                <a:solidFill>
                  <a:srgbClr val="002060"/>
                </a:solidFill>
              </a:rPr>
              <a:t>La demande des consommateurs pour les meubles en bois de rose </a:t>
            </a:r>
            <a:r>
              <a:rPr lang="fr-FR" sz="1200" i="1" dirty="0" smtClean="0">
                <a:solidFill>
                  <a:srgbClr val="002060"/>
                </a:solidFill>
              </a:rPr>
              <a:t>chers et pour les </a:t>
            </a:r>
            <a:r>
              <a:rPr lang="fr-FR" sz="1200" i="1" dirty="0">
                <a:solidFill>
                  <a:srgbClr val="002060"/>
                </a:solidFill>
              </a:rPr>
              <a:t>instruments de musique en Chine et ailleurs </a:t>
            </a:r>
            <a:r>
              <a:rPr lang="fr-FR" sz="1200" i="1" dirty="0" smtClean="0">
                <a:solidFill>
                  <a:srgbClr val="002060"/>
                </a:solidFill>
              </a:rPr>
              <a:t>sont les principaux moteurs </a:t>
            </a:r>
            <a:r>
              <a:rPr lang="fr-FR" sz="1200" i="1" dirty="0">
                <a:solidFill>
                  <a:srgbClr val="002060"/>
                </a:solidFill>
              </a:rPr>
              <a:t>du commerce de bois illégal. L'infiltration </a:t>
            </a:r>
            <a:r>
              <a:rPr lang="fr-FR" sz="1200" i="1" dirty="0" smtClean="0">
                <a:solidFill>
                  <a:srgbClr val="002060"/>
                </a:solidFill>
              </a:rPr>
              <a:t>des enquêteurs de </a:t>
            </a:r>
            <a:r>
              <a:rPr lang="fr-FR" sz="1200" i="1" dirty="0">
                <a:solidFill>
                  <a:srgbClr val="002060"/>
                </a:solidFill>
              </a:rPr>
              <a:t>l'EIA </a:t>
            </a:r>
            <a:r>
              <a:rPr lang="fr-FR" sz="1200" i="1" dirty="0" smtClean="0">
                <a:solidFill>
                  <a:srgbClr val="002060"/>
                </a:solidFill>
              </a:rPr>
              <a:t>à </a:t>
            </a:r>
            <a:r>
              <a:rPr lang="fr-FR" sz="1200" i="1" dirty="0">
                <a:solidFill>
                  <a:srgbClr val="002060"/>
                </a:solidFill>
              </a:rPr>
              <a:t>Madagascar a montré à quel point le commerce illégal a été facilitée par les autorités malgaches et </a:t>
            </a:r>
            <a:r>
              <a:rPr lang="fr-FR" sz="1200" i="1" dirty="0" smtClean="0">
                <a:solidFill>
                  <a:srgbClr val="002060"/>
                </a:solidFill>
              </a:rPr>
              <a:t>la faible </a:t>
            </a:r>
            <a:r>
              <a:rPr lang="fr-FR" sz="1200" i="1" dirty="0">
                <a:solidFill>
                  <a:srgbClr val="002060"/>
                </a:solidFill>
              </a:rPr>
              <a:t>application de la </a:t>
            </a:r>
            <a:r>
              <a:rPr lang="fr-FR" sz="1200" i="1" dirty="0" smtClean="0">
                <a:solidFill>
                  <a:srgbClr val="002060"/>
                </a:solidFill>
              </a:rPr>
              <a:t>loi</a:t>
            </a:r>
            <a:r>
              <a:rPr lang="fr-FR" sz="1200" dirty="0" smtClean="0">
                <a:solidFill>
                  <a:srgbClr val="002060"/>
                </a:solidFill>
              </a:rPr>
              <a:t> ». </a:t>
            </a:r>
            <a:r>
              <a:rPr lang="fr-FR" sz="1200" dirty="0">
                <a:solidFill>
                  <a:srgbClr val="002060"/>
                </a:solidFill>
                <a:hlinkClick r:id="rId5"/>
              </a:rPr>
              <a:t>http://</a:t>
            </a:r>
            <a:r>
              <a:rPr lang="fr-FR" sz="1200" dirty="0" smtClean="0">
                <a:solidFill>
                  <a:srgbClr val="002060"/>
                </a:solidFill>
                <a:hlinkClick r:id="rId5"/>
              </a:rPr>
              <a:t>eia-global.org/campaigns/forests-campaign</a:t>
            </a:r>
            <a:r>
              <a:rPr lang="fr-FR" sz="1200" dirty="0" smtClean="0">
                <a:solidFill>
                  <a:srgbClr val="002060"/>
                </a:solidFill>
              </a:rPr>
              <a:t> </a:t>
            </a:r>
            <a:endParaRPr lang="fr-FR" sz="1200" dirty="0">
              <a:solidFill>
                <a:srgbClr val="002060"/>
              </a:solidFill>
            </a:endParaRPr>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6831" y="1230275"/>
            <a:ext cx="4820490" cy="3165455"/>
          </a:xfrm>
          <a:prstGeom prst="rect">
            <a:avLst/>
          </a:prstGeom>
        </p:spPr>
      </p:pic>
      <p:sp>
        <p:nvSpPr>
          <p:cNvPr id="16" name="ZoneTexte 15"/>
          <p:cNvSpPr txBox="1"/>
          <p:nvPr/>
        </p:nvSpPr>
        <p:spPr>
          <a:xfrm>
            <a:off x="7326831" y="4395730"/>
            <a:ext cx="4722564" cy="830997"/>
          </a:xfrm>
          <a:prstGeom prst="rect">
            <a:avLst/>
          </a:prstGeom>
          <a:noFill/>
        </p:spPr>
        <p:txBody>
          <a:bodyPr wrap="square" rtlCol="0">
            <a:spAutoFit/>
          </a:bodyPr>
          <a:lstStyle/>
          <a:p>
            <a:pPr algn="ctr"/>
            <a:r>
              <a:rPr lang="fr-FR" sz="1200" b="1" dirty="0">
                <a:solidFill>
                  <a:srgbClr val="002060"/>
                </a:solidFill>
                <a:latin typeface="Calibri" panose="020F0502020204030204" pitchFamily="34" charset="0"/>
              </a:rPr>
              <a:t>↑ Grandes saisies récentes de bois de rose malgaches</a:t>
            </a:r>
            <a:r>
              <a:rPr lang="fr-FR" sz="1200" dirty="0">
                <a:solidFill>
                  <a:srgbClr val="002060"/>
                </a:solidFill>
                <a:latin typeface="Calibri" panose="020F0502020204030204" pitchFamily="34" charset="0"/>
              </a:rPr>
              <a:t>. Source : </a:t>
            </a:r>
            <a:r>
              <a:rPr lang="fr-FR" sz="1200" i="1" dirty="0">
                <a:solidFill>
                  <a:srgbClr val="002060"/>
                </a:solidFill>
                <a:latin typeface="Calibri" panose="020F0502020204030204" pitchFamily="34" charset="0"/>
              </a:rPr>
              <a:t>Singapore </a:t>
            </a:r>
            <a:r>
              <a:rPr lang="fr-FR" sz="1200" i="1" dirty="0" err="1">
                <a:solidFill>
                  <a:srgbClr val="002060"/>
                </a:solidFill>
                <a:latin typeface="Calibri" panose="020F0502020204030204" pitchFamily="34" charset="0"/>
              </a:rPr>
              <a:t>intercepts</a:t>
            </a:r>
            <a:r>
              <a:rPr lang="fr-FR" sz="1200" i="1" dirty="0">
                <a:solidFill>
                  <a:srgbClr val="002060"/>
                </a:solidFill>
                <a:latin typeface="Calibri" panose="020F0502020204030204" pitchFamily="34" charset="0"/>
              </a:rPr>
              <a:t> massive </a:t>
            </a:r>
            <a:r>
              <a:rPr lang="fr-FR" sz="1200" i="1" dirty="0" err="1">
                <a:solidFill>
                  <a:srgbClr val="002060"/>
                </a:solidFill>
                <a:latin typeface="Calibri" panose="020F0502020204030204" pitchFamily="34" charset="0"/>
              </a:rPr>
              <a:t>illegal</a:t>
            </a:r>
            <a:r>
              <a:rPr lang="fr-FR" sz="1200" i="1" dirty="0">
                <a:solidFill>
                  <a:srgbClr val="002060"/>
                </a:solidFill>
                <a:latin typeface="Calibri" panose="020F0502020204030204" pitchFamily="34" charset="0"/>
              </a:rPr>
              <a:t> </a:t>
            </a:r>
            <a:r>
              <a:rPr lang="fr-FR" sz="1200" i="1" dirty="0" err="1">
                <a:solidFill>
                  <a:srgbClr val="002060"/>
                </a:solidFill>
                <a:latin typeface="Calibri" panose="020F0502020204030204" pitchFamily="34" charset="0"/>
              </a:rPr>
              <a:t>shipment</a:t>
            </a:r>
            <a:r>
              <a:rPr lang="fr-FR" sz="1200" i="1" dirty="0">
                <a:solidFill>
                  <a:srgbClr val="002060"/>
                </a:solidFill>
                <a:latin typeface="Calibri" panose="020F0502020204030204" pitchFamily="34" charset="0"/>
              </a:rPr>
              <a:t> of Madagascar </a:t>
            </a:r>
            <a:r>
              <a:rPr lang="fr-FR" sz="1200" i="1" dirty="0" err="1">
                <a:solidFill>
                  <a:srgbClr val="002060"/>
                </a:solidFill>
                <a:latin typeface="Calibri" panose="020F0502020204030204" pitchFamily="34" charset="0"/>
              </a:rPr>
              <a:t>rosewood</a:t>
            </a:r>
            <a:r>
              <a:rPr lang="fr-FR" sz="1200" dirty="0">
                <a:solidFill>
                  <a:srgbClr val="002060"/>
                </a:solidFill>
                <a:latin typeface="Calibri" panose="020F0502020204030204" pitchFamily="34" charset="0"/>
              </a:rPr>
              <a:t>, Rhett A. Butler, 3 Juin 2014, </a:t>
            </a:r>
            <a:r>
              <a:rPr lang="fr-FR" sz="1200" dirty="0">
                <a:solidFill>
                  <a:srgbClr val="002060"/>
                </a:solidFill>
                <a:latin typeface="Calibri" panose="020F0502020204030204" pitchFamily="34" charset="0"/>
                <a:hlinkClick r:id="rId7"/>
              </a:rPr>
              <a:t>http://</a:t>
            </a:r>
            <a:r>
              <a:rPr lang="fr-FR" sz="1200" dirty="0" smtClean="0">
                <a:solidFill>
                  <a:srgbClr val="002060"/>
                </a:solidFill>
                <a:latin typeface="Calibri" panose="020F0502020204030204" pitchFamily="34" charset="0"/>
                <a:hlinkClick r:id="rId7"/>
              </a:rPr>
              <a:t>news.mongabay.com/2014/0603-singpore-madagascar-rosewood-bust.html</a:t>
            </a:r>
            <a:r>
              <a:rPr lang="fr-FR" sz="1200" dirty="0" smtClean="0">
                <a:solidFill>
                  <a:srgbClr val="002060"/>
                </a:solidFill>
                <a:latin typeface="Calibri" panose="020F0502020204030204" pitchFamily="34" charset="0"/>
              </a:rPr>
              <a:t> </a:t>
            </a:r>
            <a:endParaRPr lang="fr-FR" sz="1200" dirty="0">
              <a:solidFill>
                <a:srgbClr val="002060"/>
              </a:solidFill>
            </a:endParaRPr>
          </a:p>
        </p:txBody>
      </p:sp>
    </p:spTree>
    <p:extLst>
      <p:ext uri="{BB962C8B-B14F-4D97-AF65-F5344CB8AC3E}">
        <p14:creationId xmlns:p14="http://schemas.microsoft.com/office/powerpoint/2010/main" val="2226160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195556" y="20584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60</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09321" y="105640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conservatoires (suite</a:t>
            </a:r>
            <a:r>
              <a:rPr lang="fr-FR" b="1" dirty="0" smtClean="0">
                <a:solidFill>
                  <a:schemeClr val="accent5">
                    <a:lumMod val="50000"/>
                  </a:schemeClr>
                </a:solidFill>
              </a:rPr>
              <a:t>)</a:t>
            </a:r>
            <a:endParaRPr lang="fr-FR" b="1" dirty="0">
              <a:solidFill>
                <a:schemeClr val="accent5">
                  <a:lumMod val="50000"/>
                </a:schemeClr>
              </a:solidFill>
            </a:endParaRPr>
          </a:p>
        </p:txBody>
      </p:sp>
      <p:sp>
        <p:nvSpPr>
          <p:cNvPr id="7" name="ZoneTexte 6"/>
          <p:cNvSpPr txBox="1"/>
          <p:nvPr/>
        </p:nvSpPr>
        <p:spPr>
          <a:xfrm>
            <a:off x="175052" y="1425737"/>
            <a:ext cx="7372120" cy="5355312"/>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solidFill>
                  <a:srgbClr val="002060"/>
                </a:solidFill>
              </a:rPr>
              <a:t>Dans </a:t>
            </a:r>
            <a:r>
              <a:rPr lang="fr-FR" dirty="0">
                <a:solidFill>
                  <a:srgbClr val="002060"/>
                </a:solidFill>
              </a:rPr>
              <a:t>chaque école serait créée (ou associée) un </a:t>
            </a:r>
            <a:r>
              <a:rPr lang="fr-FR" b="1" dirty="0">
                <a:solidFill>
                  <a:srgbClr val="002060"/>
                </a:solidFill>
              </a:rPr>
              <a:t>jardin ou ferme pédagogique</a:t>
            </a:r>
            <a:r>
              <a:rPr lang="fr-FR" dirty="0">
                <a:solidFill>
                  <a:srgbClr val="002060"/>
                </a:solidFill>
              </a:rPr>
              <a:t>, où les enfants apprendraient à cultiver les plantes alimentaires locales et à planter des arbres utiles et les arbres des espèces </a:t>
            </a:r>
            <a:r>
              <a:rPr lang="fr-FR" dirty="0" smtClean="0">
                <a:solidFill>
                  <a:srgbClr val="002060"/>
                </a:solidFill>
              </a:rPr>
              <a:t>protégées (</a:t>
            </a:r>
            <a:r>
              <a:rPr lang="fr-FR" i="1" dirty="0" smtClean="0">
                <a:solidFill>
                  <a:srgbClr val="002060"/>
                </a:solidFill>
              </a:rPr>
              <a:t>Dalbergia</a:t>
            </a:r>
            <a:r>
              <a:rPr lang="fr-FR" dirty="0" smtClean="0">
                <a:solidFill>
                  <a:srgbClr val="002060"/>
                </a:solidFill>
              </a:rPr>
              <a:t> …). Mettre en place un réseau de jardins scolaires.</a:t>
            </a:r>
          </a:p>
          <a:p>
            <a:pPr marL="285750" indent="-285750" algn="just">
              <a:buFont typeface="Wingdings" panose="05000000000000000000" pitchFamily="2" charset="2"/>
              <a:buChar char="Ø"/>
            </a:pPr>
            <a:r>
              <a:rPr lang="fr-FR" dirty="0">
                <a:solidFill>
                  <a:srgbClr val="002060"/>
                </a:solidFill>
              </a:rPr>
              <a:t>Il faut soutenir tous les projets de sauvegarde des forêts, y compris les </a:t>
            </a:r>
            <a:r>
              <a:rPr lang="fr-FR" dirty="0" smtClean="0">
                <a:solidFill>
                  <a:srgbClr val="002060"/>
                </a:solidFill>
              </a:rPr>
              <a:t>ONG, malgaches ou non, </a:t>
            </a:r>
            <a:r>
              <a:rPr lang="fr-FR" dirty="0">
                <a:solidFill>
                  <a:srgbClr val="002060"/>
                </a:solidFill>
              </a:rPr>
              <a:t>n’ayant que peu de moyens (</a:t>
            </a:r>
            <a:r>
              <a:rPr lang="fr-FR" dirty="0">
                <a:solidFill>
                  <a:srgbClr val="002060"/>
                </a:solidFill>
                <a:hlinkClick r:id="rId2"/>
              </a:rPr>
              <a:t>ADEFA</a:t>
            </a:r>
            <a:r>
              <a:rPr lang="fr-FR" dirty="0">
                <a:solidFill>
                  <a:srgbClr val="002060"/>
                </a:solidFill>
              </a:rPr>
              <a:t>, </a:t>
            </a:r>
            <a:r>
              <a:rPr lang="fr-FR" dirty="0">
                <a:solidFill>
                  <a:srgbClr val="002060"/>
                </a:solidFill>
                <a:hlinkClick r:id="rId3"/>
              </a:rPr>
              <a:t>CALA </a:t>
            </a:r>
            <a:r>
              <a:rPr lang="fr-FR" dirty="0" smtClean="0">
                <a:solidFill>
                  <a:srgbClr val="002060"/>
                </a:solidFill>
              </a:rPr>
              <a:t>…).</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Il </a:t>
            </a:r>
            <a:r>
              <a:rPr lang="fr-FR" dirty="0">
                <a:solidFill>
                  <a:srgbClr val="002060"/>
                </a:solidFill>
              </a:rPr>
              <a:t>faudrait </a:t>
            </a:r>
            <a:r>
              <a:rPr lang="fr-FR" dirty="0" smtClean="0">
                <a:solidFill>
                  <a:srgbClr val="002060"/>
                </a:solidFill>
              </a:rPr>
              <a:t>faire ou inciter à ce que l’on fasse </a:t>
            </a:r>
            <a:r>
              <a:rPr lang="fr-FR" dirty="0">
                <a:solidFill>
                  <a:srgbClr val="002060"/>
                </a:solidFill>
              </a:rPr>
              <a:t>des campagnes de sensibilisation à la radio et TV </a:t>
            </a:r>
            <a:r>
              <a:rPr lang="fr-FR" dirty="0" smtClean="0">
                <a:solidFill>
                  <a:srgbClr val="002060"/>
                </a:solidFill>
              </a:rPr>
              <a:t>malgaches (inexistants ou presque).</a:t>
            </a:r>
            <a:endParaRPr lang="fr-FR" dirty="0">
              <a:solidFill>
                <a:srgbClr val="002060"/>
              </a:solidFill>
            </a:endParaRPr>
          </a:p>
          <a:p>
            <a:pPr marL="285750" indent="-285750" algn="just">
              <a:buFont typeface="Wingdings" panose="05000000000000000000" pitchFamily="2" charset="2"/>
              <a:buChar char="Ø"/>
            </a:pPr>
            <a:r>
              <a:rPr lang="fr-FR" dirty="0" smtClean="0">
                <a:solidFill>
                  <a:srgbClr val="002060"/>
                </a:solidFill>
              </a:rPr>
              <a:t>Il </a:t>
            </a:r>
            <a:r>
              <a:rPr lang="fr-FR" dirty="0">
                <a:solidFill>
                  <a:srgbClr val="002060"/>
                </a:solidFill>
              </a:rPr>
              <a:t>faudrait surtout résoudre le problème de la pauvreté locale (dans les régions de trafics illicites), afin de diminuer ce trafic, par le développement durable et l’augmentation du niveau de vie local et par l’éducation.</a:t>
            </a:r>
          </a:p>
          <a:p>
            <a:pPr marL="285750" indent="-285750" algn="just">
              <a:buFont typeface="Wingdings" panose="05000000000000000000" pitchFamily="2" charset="2"/>
              <a:buChar char="Ø"/>
            </a:pPr>
            <a:r>
              <a:rPr lang="fr-FR" dirty="0" smtClean="0">
                <a:solidFill>
                  <a:srgbClr val="002060"/>
                </a:solidFill>
              </a:rPr>
              <a:t>Pour </a:t>
            </a:r>
            <a:r>
              <a:rPr lang="fr-FR" dirty="0">
                <a:solidFill>
                  <a:srgbClr val="002060"/>
                </a:solidFill>
              </a:rPr>
              <a:t>ces projets, il faudrait un vrai soutien financier, en compétences, policier et judiciaire, de la communauté internationale (ONU, CEE </a:t>
            </a:r>
            <a:r>
              <a:rPr lang="fr-FR" dirty="0" smtClean="0">
                <a:solidFill>
                  <a:srgbClr val="002060"/>
                </a:solidFill>
              </a:rPr>
              <a:t>…).</a:t>
            </a:r>
          </a:p>
          <a:p>
            <a:pPr marL="285750" indent="-285750" algn="just">
              <a:buFont typeface="Wingdings" panose="05000000000000000000" pitchFamily="2" charset="2"/>
              <a:buChar char="Ø"/>
            </a:pPr>
            <a:r>
              <a:rPr lang="fr-FR" dirty="0" smtClean="0">
                <a:solidFill>
                  <a:srgbClr val="002060"/>
                </a:solidFill>
              </a:rPr>
              <a:t>Il faudrait faire paraître un livre ou ouvrage collectif, auxquels participent tous les personnes impliquées dans la préservation de l’environnement à Madagascar (M. </a:t>
            </a:r>
            <a:r>
              <a:rPr lang="fr-FR" b="1" dirty="0" err="1">
                <a:solidFill>
                  <a:srgbClr val="002060"/>
                </a:solidFill>
              </a:rPr>
              <a:t>Aro</a:t>
            </a:r>
            <a:r>
              <a:rPr lang="fr-FR" b="1" dirty="0">
                <a:solidFill>
                  <a:srgbClr val="002060"/>
                </a:solidFill>
              </a:rPr>
              <a:t> </a:t>
            </a:r>
            <a:r>
              <a:rPr lang="fr-FR" b="1" dirty="0" err="1">
                <a:solidFill>
                  <a:srgbClr val="002060"/>
                </a:solidFill>
              </a:rPr>
              <a:t>Vonjy</a:t>
            </a:r>
            <a:r>
              <a:rPr lang="fr-FR" b="1" dirty="0">
                <a:solidFill>
                  <a:srgbClr val="002060"/>
                </a:solidFill>
              </a:rPr>
              <a:t> </a:t>
            </a:r>
            <a:r>
              <a:rPr lang="fr-FR" b="1" dirty="0" err="1" smtClean="0">
                <a:solidFill>
                  <a:srgbClr val="002060"/>
                </a:solidFill>
              </a:rPr>
              <a:t>Ramarosandratana</a:t>
            </a:r>
            <a:r>
              <a:rPr lang="fr-FR" dirty="0" smtClean="0">
                <a:solidFill>
                  <a:srgbClr val="002060"/>
                </a:solidFill>
              </a:rPr>
              <a:t>, les scientifiques du MNHN, du Missouri </a:t>
            </a:r>
            <a:r>
              <a:rPr lang="fr-FR" dirty="0" err="1" smtClean="0">
                <a:solidFill>
                  <a:srgbClr val="002060"/>
                </a:solidFill>
              </a:rPr>
              <a:t>Botanical</a:t>
            </a:r>
            <a:r>
              <a:rPr lang="fr-FR" dirty="0" smtClean="0">
                <a:solidFill>
                  <a:srgbClr val="002060"/>
                </a:solidFill>
              </a:rPr>
              <a:t> Garden, du Kew Garden de Londres, </a:t>
            </a:r>
            <a:r>
              <a:rPr lang="fr-FR" dirty="0" err="1" smtClean="0">
                <a:solidFill>
                  <a:srgbClr val="002060"/>
                </a:solidFill>
              </a:rPr>
              <a:t>Razia</a:t>
            </a:r>
            <a:r>
              <a:rPr lang="fr-FR" dirty="0" smtClean="0">
                <a:solidFill>
                  <a:srgbClr val="002060"/>
                </a:solidFill>
              </a:rPr>
              <a:t> Saïd etc. …).</a:t>
            </a:r>
          </a:p>
        </p:txBody>
      </p:sp>
      <p:sp>
        <p:nvSpPr>
          <p:cNvPr id="8" name="ZoneTexte 7"/>
          <p:cNvSpPr txBox="1"/>
          <p:nvPr/>
        </p:nvSpPr>
        <p:spPr>
          <a:xfrm>
            <a:off x="7590622" y="4636793"/>
            <a:ext cx="4483865" cy="2105530"/>
          </a:xfrm>
          <a:prstGeom prst="rect">
            <a:avLst/>
          </a:prstGeom>
          <a:noFill/>
        </p:spPr>
        <p:txBody>
          <a:bodyPr wrap="square" rtlCol="0">
            <a:spAutoFit/>
          </a:bodyPr>
          <a:lstStyle/>
          <a:p>
            <a:pPr algn="just"/>
            <a:r>
              <a:rPr lang="fr-FR" sz="1200" dirty="0" smtClean="0"/>
              <a:t>a) </a:t>
            </a:r>
            <a:r>
              <a:rPr lang="fr-FR" sz="1200" dirty="0"/>
              <a:t>Luffa (</a:t>
            </a:r>
            <a:r>
              <a:rPr lang="fr-FR" sz="1200" dirty="0" err="1"/>
              <a:t>pipangaille</a:t>
            </a:r>
            <a:r>
              <a:rPr lang="fr-FR" sz="1200" dirty="0" smtClean="0"/>
              <a:t>), b) piments, c) Panneau </a:t>
            </a:r>
            <a:r>
              <a:rPr lang="fr-FR" sz="1200" dirty="0"/>
              <a:t>explicatif posé à l’entrée de la </a:t>
            </a:r>
            <a:r>
              <a:rPr lang="fr-FR" sz="1200" dirty="0" smtClean="0"/>
              <a:t>ferme pédagogique; initiée par les associations ADEFA et YAPLUKA dans le village de </a:t>
            </a:r>
            <a:r>
              <a:rPr lang="fr-FR" sz="1200" dirty="0" err="1" smtClean="0"/>
              <a:t>Manonpana</a:t>
            </a:r>
            <a:r>
              <a:rPr lang="fr-FR" sz="1200" dirty="0" smtClean="0"/>
              <a:t> (côte Est de Madagascar) </a:t>
            </a:r>
            <a:r>
              <a:rPr lang="fr-FR" sz="1200" dirty="0"/>
              <a:t>(© Benjamin Lisan</a:t>
            </a:r>
            <a:r>
              <a:rPr lang="fr-FR" sz="1200" dirty="0" smtClean="0"/>
              <a:t>). </a:t>
            </a:r>
            <a:r>
              <a:rPr lang="fr-FR" sz="1200" dirty="0"/>
              <a:t>L’association YAPLUKA a construit une ferme pédagogique dans l’enceinte de </a:t>
            </a:r>
            <a:r>
              <a:rPr lang="fr-FR" sz="1200" dirty="0" smtClean="0"/>
              <a:t>l’école de </a:t>
            </a:r>
            <a:r>
              <a:rPr lang="fr-FR" sz="1200" dirty="0" err="1"/>
              <a:t>Manonpana</a:t>
            </a:r>
            <a:r>
              <a:rPr lang="fr-FR" sz="1200" dirty="0" smtClean="0"/>
              <a:t> </a:t>
            </a:r>
            <a:r>
              <a:rPr lang="fr-FR" sz="1200" dirty="0"/>
              <a:t>afin de sensibiliser et former la population à la culture maraîchère. Elle a fait en sorte de végétaliser le terrain et de planter avec les enfants. </a:t>
            </a:r>
          </a:p>
          <a:p>
            <a:pPr algn="r"/>
            <a:r>
              <a:rPr lang="fr-FR" sz="1200" dirty="0"/>
              <a:t>Le dossier : </a:t>
            </a:r>
            <a:r>
              <a:rPr lang="fr-FR" sz="1200" u="sng" dirty="0">
                <a:hlinkClick r:id="rId4"/>
              </a:rPr>
              <a:t>http://issuu.com/yapluka/docs/dossier_projet_yapluka</a:t>
            </a:r>
            <a:endParaRPr lang="fr-FR" sz="1200" dirty="0">
              <a:solidFill>
                <a:srgbClr val="002060"/>
              </a:solidFill>
            </a:endParaRPr>
          </a:p>
          <a:p>
            <a:pPr algn="r"/>
            <a:r>
              <a:rPr lang="fr-FR" sz="1200" dirty="0" smtClean="0"/>
              <a:t>Sites</a:t>
            </a:r>
            <a:r>
              <a:rPr lang="fr-FR" sz="1200" dirty="0"/>
              <a:t> : </a:t>
            </a:r>
            <a:r>
              <a:rPr lang="fr-FR" sz="1200" u="sng" dirty="0">
                <a:hlinkClick r:id="rId5"/>
              </a:rPr>
              <a:t>http://</a:t>
            </a:r>
            <a:r>
              <a:rPr lang="fr-FR" sz="1200" u="sng" dirty="0" smtClean="0">
                <a:hlinkClick r:id="rId5"/>
              </a:rPr>
              <a:t>www.fermeecole-Manonpana.com</a:t>
            </a:r>
            <a:r>
              <a:rPr lang="fr-FR" sz="1200" u="sng" dirty="0" smtClean="0"/>
              <a:t> </a:t>
            </a:r>
            <a:r>
              <a:rPr lang="fr-FR" sz="1200" dirty="0" smtClean="0"/>
              <a:t>&amp; </a:t>
            </a:r>
            <a:r>
              <a:rPr lang="fr-FR" sz="1200" u="sng" dirty="0" smtClean="0">
                <a:hlinkClick r:id="rId6"/>
              </a:rPr>
              <a:t>http</a:t>
            </a:r>
            <a:r>
              <a:rPr lang="fr-FR" sz="1200" u="sng" dirty="0">
                <a:hlinkClick r:id="rId6"/>
              </a:rPr>
              <a:t>://yapluka.aiderenligne.fr/Creation-D-une-Ferme-Pedagogique-a-Manonpana.html</a:t>
            </a:r>
            <a:r>
              <a:rPr lang="fr-FR" sz="1200" dirty="0"/>
              <a:t> </a:t>
            </a:r>
          </a:p>
        </p:txBody>
      </p:sp>
      <p:pic>
        <p:nvPicPr>
          <p:cNvPr id="1027" name="Imag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43000" y="17416"/>
            <a:ext cx="1714959" cy="228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1413" y="2364144"/>
            <a:ext cx="29813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7062" y="49399"/>
            <a:ext cx="1715014" cy="228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405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195556" y="20584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61</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09321" y="105640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conservatoires (suite</a:t>
            </a:r>
            <a:r>
              <a:rPr lang="fr-FR" b="1" dirty="0" smtClean="0">
                <a:solidFill>
                  <a:schemeClr val="accent5">
                    <a:lumMod val="50000"/>
                  </a:schemeClr>
                </a:solidFill>
              </a:rPr>
              <a:t>)</a:t>
            </a:r>
            <a:endParaRPr lang="fr-FR" b="1" dirty="0">
              <a:solidFill>
                <a:schemeClr val="accent5">
                  <a:lumMod val="50000"/>
                </a:schemeClr>
              </a:solidFill>
            </a:endParaRPr>
          </a:p>
        </p:txBody>
      </p:sp>
      <p:sp>
        <p:nvSpPr>
          <p:cNvPr id="12" name="ZoneTexte 11"/>
          <p:cNvSpPr txBox="1"/>
          <p:nvPr/>
        </p:nvSpPr>
        <p:spPr>
          <a:xfrm>
            <a:off x="209321" y="1464744"/>
            <a:ext cx="11745817" cy="584775"/>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solidFill>
                  <a:srgbClr val="002060"/>
                </a:solidFill>
              </a:rPr>
              <a:t>Il </a:t>
            </a:r>
            <a:r>
              <a:rPr lang="fr-FR" i="1" dirty="0" smtClean="0">
                <a:solidFill>
                  <a:srgbClr val="002060"/>
                </a:solidFill>
              </a:rPr>
              <a:t>faut soutenir tous les projets d’agroforesterie, d’agro-forêts étagés ou multi-strates, de jardins-forêts (voir page 65)</a:t>
            </a:r>
            <a:r>
              <a:rPr lang="fr-FR" dirty="0" smtClean="0">
                <a:solidFill>
                  <a:srgbClr val="002060"/>
                </a:solidFill>
              </a:rPr>
              <a:t>.</a:t>
            </a:r>
          </a:p>
          <a:p>
            <a:pPr marL="285750" indent="-285750" algn="just">
              <a:buFont typeface="Wingdings" panose="05000000000000000000" pitchFamily="2" charset="2"/>
              <a:buChar char="Ø"/>
            </a:pPr>
            <a:r>
              <a:rPr lang="fr-FR" sz="1400" dirty="0" smtClean="0">
                <a:solidFill>
                  <a:srgbClr val="002060"/>
                </a:solidFill>
              </a:rPr>
              <a:t>Il faudrait diversifier ou changer les techniques culturales, les sources alimentaires et de revenus pour les paysans malgaches (vœux pieux) (voir page 65). </a:t>
            </a:r>
            <a:endParaRPr lang="fr-FR" sz="1400" dirty="0">
              <a:solidFill>
                <a:srgbClr val="002060"/>
              </a:solidFill>
            </a:endParaRPr>
          </a:p>
        </p:txBody>
      </p:sp>
      <p:sp>
        <p:nvSpPr>
          <p:cNvPr id="13" name="Rectangle 12"/>
          <p:cNvSpPr/>
          <p:nvPr/>
        </p:nvSpPr>
        <p:spPr>
          <a:xfrm>
            <a:off x="1" y="5987994"/>
            <a:ext cx="8240616" cy="830997"/>
          </a:xfrm>
          <a:prstGeom prst="rect">
            <a:avLst/>
          </a:prstGeom>
        </p:spPr>
        <p:txBody>
          <a:bodyPr wrap="square">
            <a:spAutoFit/>
          </a:bodyPr>
          <a:lstStyle/>
          <a:p>
            <a:pPr algn="ctr"/>
            <a:r>
              <a:rPr lang="fr-FR" sz="1200" dirty="0" smtClean="0">
                <a:solidFill>
                  <a:srgbClr val="002060"/>
                </a:solidFill>
                <a:latin typeface="Calibri" panose="020F0502020204030204" pitchFamily="34" charset="0"/>
              </a:rPr>
              <a:t>↑</a:t>
            </a:r>
            <a:r>
              <a:rPr lang="fr-FR" sz="1200" dirty="0" smtClean="0">
                <a:solidFill>
                  <a:srgbClr val="002060"/>
                </a:solidFill>
              </a:rPr>
              <a:t>Le </a:t>
            </a:r>
            <a:r>
              <a:rPr lang="fr-FR" sz="1200" i="1" dirty="0">
                <a:solidFill>
                  <a:srgbClr val="002060"/>
                </a:solidFill>
              </a:rPr>
              <a:t>verger domestique peut présenter les </a:t>
            </a:r>
            <a:r>
              <a:rPr lang="fr-FR" sz="1200" i="1" dirty="0" smtClean="0">
                <a:solidFill>
                  <a:srgbClr val="002060"/>
                </a:solidFill>
              </a:rPr>
              <a:t>mêmes </a:t>
            </a:r>
            <a:r>
              <a:rPr lang="fr-FR" sz="1200" i="1" dirty="0">
                <a:solidFill>
                  <a:srgbClr val="002060"/>
                </a:solidFill>
              </a:rPr>
              <a:t>étagements qu'une forêt vierge</a:t>
            </a:r>
            <a:r>
              <a:rPr lang="fr-FR" sz="1200" dirty="0">
                <a:solidFill>
                  <a:srgbClr val="002060"/>
                </a:solidFill>
              </a:rPr>
              <a:t>, où les espèces de hauteurs variées partagent la lumière et les nutriments. Avec ce type d'agencement, si la pluie ne tombe pas toute l'année, il est nécessaire d'apporter de l'eau pendant la saison sèche. Source : </a:t>
            </a:r>
            <a:r>
              <a:rPr lang="fr-FR" sz="1200" i="1" dirty="0">
                <a:solidFill>
                  <a:srgbClr val="002060"/>
                </a:solidFill>
              </a:rPr>
              <a:t>Introduction à la </a:t>
            </a:r>
            <a:r>
              <a:rPr lang="fr-FR" sz="1200" i="1" dirty="0" err="1">
                <a:solidFill>
                  <a:srgbClr val="002060"/>
                </a:solidFill>
              </a:rPr>
              <a:t>Permaculture</a:t>
            </a:r>
            <a:r>
              <a:rPr lang="fr-FR" sz="1200" dirty="0">
                <a:solidFill>
                  <a:srgbClr val="002060"/>
                </a:solidFill>
              </a:rPr>
              <a:t>, Bill </a:t>
            </a:r>
            <a:r>
              <a:rPr lang="fr-FR" sz="1200" dirty="0" err="1">
                <a:solidFill>
                  <a:srgbClr val="002060"/>
                </a:solidFill>
              </a:rPr>
              <a:t>Mollison</a:t>
            </a:r>
            <a:r>
              <a:rPr lang="fr-FR" sz="1200" dirty="0">
                <a:solidFill>
                  <a:srgbClr val="002060"/>
                </a:solidFill>
              </a:rPr>
              <a:t>, </a:t>
            </a:r>
            <a:r>
              <a:rPr lang="fr-FR" sz="1200" dirty="0" smtClean="0">
                <a:solidFill>
                  <a:srgbClr val="002060"/>
                </a:solidFill>
              </a:rPr>
              <a:t>Ed. Passerelle Eco, 2012 et aussi </a:t>
            </a:r>
          </a:p>
          <a:p>
            <a:pPr algn="ctr"/>
            <a:r>
              <a:rPr lang="fr-FR" sz="1200" dirty="0" smtClean="0">
                <a:solidFill>
                  <a:srgbClr val="002060"/>
                </a:solidFill>
                <a:hlinkClick r:id="rId2"/>
              </a:rPr>
              <a:t>https</a:t>
            </a:r>
            <a:r>
              <a:rPr lang="fr-FR" sz="1200" dirty="0">
                <a:solidFill>
                  <a:srgbClr val="002060"/>
                </a:solidFill>
                <a:hlinkClick r:id="rId2"/>
              </a:rPr>
              <a:t>://treeyopermacultureedu.wordpress.com/chapter-10-the-humid-tropics/soil-building-techniques-part-2</a:t>
            </a:r>
            <a:r>
              <a:rPr lang="fr-FR" sz="1200" dirty="0" smtClean="0">
                <a:solidFill>
                  <a:srgbClr val="002060"/>
                </a:solidFill>
                <a:hlinkClick r:id="rId2"/>
              </a:rPr>
              <a:t>/</a:t>
            </a:r>
            <a:r>
              <a:rPr lang="fr-FR" sz="1200" dirty="0" smtClean="0">
                <a:solidFill>
                  <a:srgbClr val="002060"/>
                </a:solidFill>
              </a:rPr>
              <a:t> </a:t>
            </a:r>
            <a:endParaRPr lang="fr-FR" sz="1200" dirty="0">
              <a:solidFill>
                <a:srgbClr val="002060"/>
              </a:solidFill>
            </a:endParaRPr>
          </a:p>
        </p:txBody>
      </p:sp>
      <p:sp>
        <p:nvSpPr>
          <p:cNvPr id="14" name="Rectangle 13"/>
          <p:cNvSpPr/>
          <p:nvPr/>
        </p:nvSpPr>
        <p:spPr>
          <a:xfrm>
            <a:off x="7369730" y="2247941"/>
            <a:ext cx="826820" cy="23461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2060"/>
                </a:solidFill>
              </a:rPr>
              <a:t>Succès économique</a:t>
            </a:r>
            <a:endParaRPr lang="fr-FR" b="1" dirty="0">
              <a:solidFill>
                <a:srgbClr val="002060"/>
              </a:solidFill>
            </a:endParaRPr>
          </a:p>
        </p:txBody>
      </p:sp>
      <p:sp>
        <p:nvSpPr>
          <p:cNvPr id="15" name="Rectangle 14"/>
          <p:cNvSpPr/>
          <p:nvPr/>
        </p:nvSpPr>
        <p:spPr>
          <a:xfrm>
            <a:off x="8459097" y="2247940"/>
            <a:ext cx="1007361" cy="23461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002060"/>
                </a:solidFill>
              </a:rPr>
              <a:t>Optimisation de la production</a:t>
            </a:r>
          </a:p>
          <a:p>
            <a:pPr algn="ctr"/>
            <a:endParaRPr lang="fr-FR" sz="1200" dirty="0">
              <a:solidFill>
                <a:srgbClr val="002060"/>
              </a:solidFill>
            </a:endParaRPr>
          </a:p>
          <a:p>
            <a:pPr algn="ctr"/>
            <a:r>
              <a:rPr lang="fr-FR" sz="1200" dirty="0">
                <a:solidFill>
                  <a:srgbClr val="002060"/>
                </a:solidFill>
              </a:rPr>
              <a:t>- qualité </a:t>
            </a:r>
          </a:p>
          <a:p>
            <a:pPr algn="ctr"/>
            <a:r>
              <a:rPr lang="fr-FR" sz="1200" dirty="0">
                <a:solidFill>
                  <a:srgbClr val="002060"/>
                </a:solidFill>
              </a:rPr>
              <a:t>- quantité</a:t>
            </a:r>
          </a:p>
          <a:p>
            <a:pPr algn="ctr"/>
            <a:r>
              <a:rPr lang="fr-FR" sz="1200" dirty="0">
                <a:solidFill>
                  <a:srgbClr val="002060"/>
                </a:solidFill>
              </a:rPr>
              <a:t>- pas de perte (tout semis donne récolte)</a:t>
            </a:r>
          </a:p>
          <a:p>
            <a:pPr algn="ctr"/>
            <a:endParaRPr lang="fr-FR" sz="1200" dirty="0">
              <a:solidFill>
                <a:srgbClr val="002060"/>
              </a:solidFill>
            </a:endParaRPr>
          </a:p>
        </p:txBody>
      </p:sp>
      <p:sp>
        <p:nvSpPr>
          <p:cNvPr id="16" name="Rectangle 15"/>
          <p:cNvSpPr/>
          <p:nvPr/>
        </p:nvSpPr>
        <p:spPr>
          <a:xfrm>
            <a:off x="9699698" y="2247940"/>
            <a:ext cx="1058173" cy="2346147"/>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2060"/>
                </a:solidFill>
              </a:rPr>
              <a:t>Stratégie commerciale</a:t>
            </a:r>
          </a:p>
          <a:p>
            <a:pPr algn="ctr"/>
            <a:endParaRPr lang="fr-FR" sz="1200" dirty="0">
              <a:solidFill>
                <a:srgbClr val="002060"/>
              </a:solidFill>
            </a:endParaRPr>
          </a:p>
          <a:p>
            <a:pPr algn="ctr"/>
            <a:r>
              <a:rPr lang="fr-FR" sz="1200" dirty="0">
                <a:solidFill>
                  <a:srgbClr val="002060"/>
                </a:solidFill>
              </a:rPr>
              <a:t>- tout vendre</a:t>
            </a:r>
          </a:p>
          <a:p>
            <a:pPr algn="ctr"/>
            <a:r>
              <a:rPr lang="fr-FR" sz="1200" dirty="0">
                <a:solidFill>
                  <a:srgbClr val="002060"/>
                </a:solidFill>
              </a:rPr>
              <a:t>- à un bon prix</a:t>
            </a:r>
          </a:p>
          <a:p>
            <a:pPr algn="ctr"/>
            <a:r>
              <a:rPr lang="fr-FR" sz="1200" dirty="0">
                <a:solidFill>
                  <a:srgbClr val="002060"/>
                </a:solidFill>
              </a:rPr>
              <a:t>- </a:t>
            </a:r>
            <a:r>
              <a:rPr lang="fr-FR" sz="1200" dirty="0" smtClean="0">
                <a:solidFill>
                  <a:srgbClr val="002060"/>
                </a:solidFill>
              </a:rPr>
              <a:t>résilience </a:t>
            </a:r>
            <a:r>
              <a:rPr lang="fr-FR" sz="1200" dirty="0">
                <a:solidFill>
                  <a:srgbClr val="002060"/>
                </a:solidFill>
              </a:rPr>
              <a:t>(diversité des débouchés)</a:t>
            </a:r>
          </a:p>
        </p:txBody>
      </p:sp>
      <p:sp>
        <p:nvSpPr>
          <p:cNvPr id="17" name="Rectangle 16"/>
          <p:cNvSpPr/>
          <p:nvPr/>
        </p:nvSpPr>
        <p:spPr>
          <a:xfrm>
            <a:off x="10991110" y="2248386"/>
            <a:ext cx="1014709" cy="2345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2060"/>
                </a:solidFill>
              </a:rPr>
              <a:t>Coûts</a:t>
            </a:r>
          </a:p>
          <a:p>
            <a:pPr algn="ctr"/>
            <a:r>
              <a:rPr lang="fr-FR" sz="1200" dirty="0">
                <a:solidFill>
                  <a:srgbClr val="002060"/>
                </a:solidFill>
              </a:rPr>
              <a:t>- investissements</a:t>
            </a:r>
          </a:p>
          <a:p>
            <a:pPr algn="ctr"/>
            <a:r>
              <a:rPr lang="fr-FR" sz="1200" dirty="0">
                <a:solidFill>
                  <a:srgbClr val="002060"/>
                </a:solidFill>
              </a:rPr>
              <a:t>- charges de </a:t>
            </a:r>
            <a:r>
              <a:rPr lang="fr-FR" sz="1200" dirty="0" err="1" smtClean="0">
                <a:solidFill>
                  <a:srgbClr val="002060"/>
                </a:solidFill>
              </a:rPr>
              <a:t>fonctionne-ment</a:t>
            </a:r>
            <a:endParaRPr lang="fr-FR" sz="1200" dirty="0">
              <a:solidFill>
                <a:srgbClr val="002060"/>
              </a:solidFill>
            </a:endParaRPr>
          </a:p>
        </p:txBody>
      </p:sp>
      <p:sp>
        <p:nvSpPr>
          <p:cNvPr id="18" name="ZoneTexte 17"/>
          <p:cNvSpPr txBox="1"/>
          <p:nvPr/>
        </p:nvSpPr>
        <p:spPr>
          <a:xfrm>
            <a:off x="8211567" y="3307355"/>
            <a:ext cx="300083" cy="369332"/>
          </a:xfrm>
          <a:prstGeom prst="rect">
            <a:avLst/>
          </a:prstGeom>
          <a:noFill/>
        </p:spPr>
        <p:txBody>
          <a:bodyPr wrap="none" rtlCol="0">
            <a:spAutoFit/>
          </a:bodyPr>
          <a:lstStyle/>
          <a:p>
            <a:pPr algn="ctr"/>
            <a:r>
              <a:rPr lang="fr-FR" b="1" dirty="0" smtClean="0">
                <a:solidFill>
                  <a:srgbClr val="002060"/>
                </a:solidFill>
              </a:rPr>
              <a:t>=</a:t>
            </a:r>
            <a:endParaRPr lang="fr-FR" b="1" dirty="0">
              <a:solidFill>
                <a:srgbClr val="002060"/>
              </a:solidFill>
            </a:endParaRPr>
          </a:p>
        </p:txBody>
      </p:sp>
      <p:sp>
        <p:nvSpPr>
          <p:cNvPr id="19" name="ZoneTexte 18"/>
          <p:cNvSpPr txBox="1"/>
          <p:nvPr/>
        </p:nvSpPr>
        <p:spPr>
          <a:xfrm>
            <a:off x="9437151" y="3307355"/>
            <a:ext cx="284052" cy="369332"/>
          </a:xfrm>
          <a:prstGeom prst="rect">
            <a:avLst/>
          </a:prstGeom>
          <a:noFill/>
        </p:spPr>
        <p:txBody>
          <a:bodyPr wrap="none" rtlCol="0">
            <a:spAutoFit/>
          </a:bodyPr>
          <a:lstStyle/>
          <a:p>
            <a:pPr algn="ctr"/>
            <a:r>
              <a:rPr lang="fr-FR" dirty="0">
                <a:solidFill>
                  <a:srgbClr val="002060"/>
                </a:solidFill>
              </a:rPr>
              <a:t>x</a:t>
            </a:r>
          </a:p>
        </p:txBody>
      </p:sp>
      <p:sp>
        <p:nvSpPr>
          <p:cNvPr id="20" name="ZoneTexte 19"/>
          <p:cNvSpPr txBox="1"/>
          <p:nvPr/>
        </p:nvSpPr>
        <p:spPr>
          <a:xfrm>
            <a:off x="10735912" y="3236347"/>
            <a:ext cx="255199" cy="369332"/>
          </a:xfrm>
          <a:prstGeom prst="rect">
            <a:avLst/>
          </a:prstGeom>
          <a:noFill/>
        </p:spPr>
        <p:txBody>
          <a:bodyPr wrap="none" rtlCol="0">
            <a:spAutoFit/>
          </a:bodyPr>
          <a:lstStyle/>
          <a:p>
            <a:pPr algn="ctr"/>
            <a:r>
              <a:rPr lang="fr-FR" b="1" dirty="0" smtClean="0">
                <a:solidFill>
                  <a:srgbClr val="002060"/>
                </a:solidFill>
              </a:rPr>
              <a:t>-</a:t>
            </a:r>
            <a:endParaRPr lang="fr-FR" b="1" dirty="0">
              <a:solidFill>
                <a:srgbClr val="002060"/>
              </a:solidFill>
            </a:endParaRPr>
          </a:p>
        </p:txBody>
      </p:sp>
      <p:sp>
        <p:nvSpPr>
          <p:cNvPr id="21" name="ZoneTexte 20"/>
          <p:cNvSpPr txBox="1"/>
          <p:nvPr/>
        </p:nvSpPr>
        <p:spPr>
          <a:xfrm>
            <a:off x="7369730" y="4691168"/>
            <a:ext cx="4690067" cy="1015663"/>
          </a:xfrm>
          <a:prstGeom prst="rect">
            <a:avLst/>
          </a:prstGeom>
          <a:noFill/>
        </p:spPr>
        <p:txBody>
          <a:bodyPr wrap="square" rtlCol="0">
            <a:spAutoFit/>
          </a:bodyPr>
          <a:lstStyle/>
          <a:p>
            <a:pPr algn="ctr"/>
            <a:r>
              <a:rPr lang="fr-FR" sz="1200" dirty="0" smtClean="0">
                <a:solidFill>
                  <a:srgbClr val="002060"/>
                </a:solidFill>
              </a:rPr>
              <a:t>Equation de base du succès d’une micro-ferme. </a:t>
            </a:r>
            <a:r>
              <a:rPr lang="fr-FR" sz="1200" dirty="0">
                <a:solidFill>
                  <a:srgbClr val="002060"/>
                </a:solidFill>
              </a:rPr>
              <a:t>Source : </a:t>
            </a:r>
            <a:r>
              <a:rPr lang="fr-FR" sz="1200" i="1" dirty="0">
                <a:solidFill>
                  <a:srgbClr val="002060"/>
                </a:solidFill>
              </a:rPr>
              <a:t>Micro-ferme de la </a:t>
            </a:r>
            <a:r>
              <a:rPr lang="fr-FR" sz="1200" i="1" dirty="0" err="1">
                <a:solidFill>
                  <a:srgbClr val="002060"/>
                </a:solidFill>
              </a:rPr>
              <a:t>Bourdaisière</a:t>
            </a:r>
            <a:r>
              <a:rPr lang="fr-FR" sz="1200" i="1" dirty="0">
                <a:solidFill>
                  <a:srgbClr val="002060"/>
                </a:solidFill>
              </a:rPr>
              <a:t>, conception inspirée de la </a:t>
            </a:r>
            <a:r>
              <a:rPr lang="fr-FR" sz="1200" i="1" dirty="0" err="1">
                <a:solidFill>
                  <a:srgbClr val="002060"/>
                </a:solidFill>
              </a:rPr>
              <a:t>permaculture</a:t>
            </a:r>
            <a:r>
              <a:rPr lang="fr-FR" sz="1200" dirty="0">
                <a:solidFill>
                  <a:srgbClr val="002060"/>
                </a:solidFill>
              </a:rPr>
              <a:t>, Rédigé par Claire Uzan &amp; Gildas </a:t>
            </a:r>
            <a:r>
              <a:rPr lang="fr-FR" sz="1200" dirty="0" err="1">
                <a:solidFill>
                  <a:srgbClr val="002060"/>
                </a:solidFill>
              </a:rPr>
              <a:t>Véret</a:t>
            </a:r>
            <a:r>
              <a:rPr lang="fr-FR" sz="1200" dirty="0">
                <a:solidFill>
                  <a:srgbClr val="002060"/>
                </a:solidFill>
              </a:rPr>
              <a:t>, Horizonpermaculture.wix.com/</a:t>
            </a:r>
            <a:r>
              <a:rPr lang="fr-FR" sz="1200" dirty="0" err="1">
                <a:solidFill>
                  <a:srgbClr val="002060"/>
                </a:solidFill>
              </a:rPr>
              <a:t>perma</a:t>
            </a:r>
            <a:r>
              <a:rPr lang="fr-FR" sz="1200" dirty="0">
                <a:solidFill>
                  <a:srgbClr val="002060"/>
                </a:solidFill>
              </a:rPr>
              <a:t>, Mars 2014,  </a:t>
            </a:r>
            <a:r>
              <a:rPr lang="fr-FR" sz="1200" dirty="0">
                <a:solidFill>
                  <a:srgbClr val="002060"/>
                </a:solidFill>
                <a:hlinkClick r:id="rId3"/>
              </a:rPr>
              <a:t>http://</a:t>
            </a:r>
            <a:r>
              <a:rPr lang="fr-FR" sz="1200" dirty="0" smtClean="0">
                <a:solidFill>
                  <a:srgbClr val="002060"/>
                </a:solidFill>
                <a:hlinkClick r:id="rId3"/>
              </a:rPr>
              <a:t>www.fermesdavenir.org/wp-content/uploads/2014/09/rapport-Bourdaisi%C3%A8re-avril-2014-modifications-couleur-1.pdf</a:t>
            </a:r>
            <a:r>
              <a:rPr lang="fr-FR" sz="1200" dirty="0" smtClean="0">
                <a:solidFill>
                  <a:srgbClr val="002060"/>
                </a:solidFill>
              </a:rPr>
              <a:t> </a:t>
            </a:r>
            <a:endParaRPr lang="fr-FR" sz="1200" dirty="0">
              <a:solidFill>
                <a:srgbClr val="002060"/>
              </a:solidFill>
            </a:endParaRPr>
          </a:p>
        </p:txBody>
      </p:sp>
      <p:pic>
        <p:nvPicPr>
          <p:cNvPr id="22" name="Picture 2" descr="D:\Users\blisan\Documents\divers\Forêts-arbres\agroforestrie-tropica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21" y="2043519"/>
            <a:ext cx="6810375" cy="3924300"/>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6369315" y="2697143"/>
            <a:ext cx="737868" cy="400083"/>
          </a:xfrm>
          <a:prstGeom prst="rect">
            <a:avLst/>
          </a:prstGeom>
          <a:noFill/>
        </p:spPr>
        <p:txBody>
          <a:bodyPr wrap="square" rtlCol="0">
            <a:spAutoFit/>
          </a:bodyPr>
          <a:lstStyle/>
          <a:p>
            <a:pPr algn="ctr"/>
            <a:r>
              <a:rPr lang="fr-FR" sz="1000" dirty="0" smtClean="0">
                <a:solidFill>
                  <a:srgbClr val="002060"/>
                </a:solidFill>
              </a:rPr>
              <a:t>Palmiers productifs</a:t>
            </a:r>
            <a:endParaRPr lang="fr-FR" sz="1000" dirty="0">
              <a:solidFill>
                <a:srgbClr val="002060"/>
              </a:solidFill>
            </a:endParaRPr>
          </a:p>
        </p:txBody>
      </p:sp>
      <p:sp>
        <p:nvSpPr>
          <p:cNvPr id="24" name="ZoneTexte 23"/>
          <p:cNvSpPr txBox="1"/>
          <p:nvPr/>
        </p:nvSpPr>
        <p:spPr>
          <a:xfrm>
            <a:off x="6584077" y="3345538"/>
            <a:ext cx="798630" cy="707886"/>
          </a:xfrm>
          <a:prstGeom prst="rect">
            <a:avLst/>
          </a:prstGeom>
          <a:noFill/>
        </p:spPr>
        <p:txBody>
          <a:bodyPr wrap="square" rtlCol="0">
            <a:spAutoFit/>
          </a:bodyPr>
          <a:lstStyle/>
          <a:p>
            <a:pPr algn="ctr"/>
            <a:r>
              <a:rPr lang="fr-FR" sz="1000" dirty="0" smtClean="0">
                <a:solidFill>
                  <a:srgbClr val="002060"/>
                </a:solidFill>
              </a:rPr>
              <a:t>Arbres légumineux à feuillage clairsemé</a:t>
            </a:r>
            <a:endParaRPr lang="fr-FR" sz="1000" dirty="0">
              <a:solidFill>
                <a:srgbClr val="002060"/>
              </a:solidFill>
            </a:endParaRPr>
          </a:p>
        </p:txBody>
      </p:sp>
      <p:sp>
        <p:nvSpPr>
          <p:cNvPr id="25" name="ZoneTexte 24"/>
          <p:cNvSpPr txBox="1"/>
          <p:nvPr/>
        </p:nvSpPr>
        <p:spPr>
          <a:xfrm>
            <a:off x="6427585" y="4101964"/>
            <a:ext cx="902958" cy="553998"/>
          </a:xfrm>
          <a:prstGeom prst="rect">
            <a:avLst/>
          </a:prstGeom>
          <a:noFill/>
        </p:spPr>
        <p:txBody>
          <a:bodyPr wrap="square" rtlCol="0">
            <a:spAutoFit/>
          </a:bodyPr>
          <a:lstStyle/>
          <a:p>
            <a:pPr algn="ctr"/>
            <a:r>
              <a:rPr lang="fr-FR" sz="1000" dirty="0" smtClean="0">
                <a:solidFill>
                  <a:srgbClr val="002060"/>
                </a:solidFill>
              </a:rPr>
              <a:t>Fruits à chair ou à coque (noix)</a:t>
            </a:r>
            <a:endParaRPr lang="fr-FR" sz="1000" dirty="0">
              <a:solidFill>
                <a:srgbClr val="002060"/>
              </a:solidFill>
            </a:endParaRPr>
          </a:p>
        </p:txBody>
      </p:sp>
      <p:sp>
        <p:nvSpPr>
          <p:cNvPr id="26" name="ZoneTexte 25"/>
          <p:cNvSpPr txBox="1"/>
          <p:nvPr/>
        </p:nvSpPr>
        <p:spPr>
          <a:xfrm>
            <a:off x="6374936" y="4643010"/>
            <a:ext cx="1107511" cy="1015663"/>
          </a:xfrm>
          <a:prstGeom prst="rect">
            <a:avLst/>
          </a:prstGeom>
          <a:noFill/>
        </p:spPr>
        <p:txBody>
          <a:bodyPr wrap="square" rtlCol="0">
            <a:spAutoFit/>
          </a:bodyPr>
          <a:lstStyle/>
          <a:p>
            <a:pPr algn="ctr"/>
            <a:r>
              <a:rPr lang="fr-FR" sz="1000" dirty="0" smtClean="0">
                <a:solidFill>
                  <a:srgbClr val="002060"/>
                </a:solidFill>
              </a:rPr>
              <a:t>Caféier,</a:t>
            </a:r>
          </a:p>
          <a:p>
            <a:pPr algn="ctr"/>
            <a:r>
              <a:rPr lang="fr-FR" sz="1000" dirty="0" smtClean="0">
                <a:solidFill>
                  <a:srgbClr val="002060"/>
                </a:solidFill>
              </a:rPr>
              <a:t>Ananas,</a:t>
            </a:r>
          </a:p>
          <a:p>
            <a:pPr algn="ctr"/>
            <a:r>
              <a:rPr lang="fr-FR" sz="1000" dirty="0" smtClean="0">
                <a:solidFill>
                  <a:srgbClr val="002060"/>
                </a:solidFill>
              </a:rPr>
              <a:t>Gingembre,</a:t>
            </a:r>
          </a:p>
          <a:p>
            <a:pPr algn="ctr"/>
            <a:r>
              <a:rPr lang="fr-FR" sz="1000" dirty="0" smtClean="0">
                <a:solidFill>
                  <a:srgbClr val="002060"/>
                </a:solidFill>
              </a:rPr>
              <a:t>Manioc, patate douce</a:t>
            </a:r>
          </a:p>
          <a:p>
            <a:pPr algn="ctr"/>
            <a:r>
              <a:rPr lang="fr-FR" sz="1000" dirty="0" smtClean="0">
                <a:solidFill>
                  <a:srgbClr val="002060"/>
                </a:solidFill>
              </a:rPr>
              <a:t>Etc.</a:t>
            </a:r>
            <a:endParaRPr lang="fr-FR" sz="1000" dirty="0">
              <a:solidFill>
                <a:srgbClr val="002060"/>
              </a:solidFill>
            </a:endParaRPr>
          </a:p>
        </p:txBody>
      </p:sp>
    </p:spTree>
    <p:extLst>
      <p:ext uri="{BB962C8B-B14F-4D97-AF65-F5344CB8AC3E}">
        <p14:creationId xmlns:p14="http://schemas.microsoft.com/office/powerpoint/2010/main" val="60307374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62</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18501" y="110494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conservatoires (suite</a:t>
            </a:r>
            <a:r>
              <a:rPr lang="fr-FR" b="1" dirty="0" smtClean="0">
                <a:solidFill>
                  <a:schemeClr val="accent5">
                    <a:lumMod val="50000"/>
                  </a:schemeClr>
                </a:solidFill>
              </a:rPr>
              <a:t>)</a:t>
            </a:r>
            <a:endParaRPr lang="fr-FR" b="1" dirty="0">
              <a:solidFill>
                <a:schemeClr val="accent5">
                  <a:lumMod val="50000"/>
                </a:schemeClr>
              </a:solidFill>
            </a:endParaRPr>
          </a:p>
        </p:txBody>
      </p:sp>
      <p:sp>
        <p:nvSpPr>
          <p:cNvPr id="7" name="ZoneTexte 6"/>
          <p:cNvSpPr txBox="1"/>
          <p:nvPr/>
        </p:nvSpPr>
        <p:spPr>
          <a:xfrm>
            <a:off x="218501" y="1597446"/>
            <a:ext cx="11858997" cy="2585323"/>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solidFill>
                  <a:srgbClr val="002060"/>
                </a:solidFill>
              </a:rPr>
              <a:t>Il faut soutenir tous les projets de sauvegarde des forêts, y compris les ONG n’ayant que peu de moyens (</a:t>
            </a:r>
            <a:r>
              <a:rPr lang="fr-FR" dirty="0" smtClean="0">
                <a:solidFill>
                  <a:srgbClr val="002060"/>
                </a:solidFill>
                <a:hlinkClick r:id="rId2"/>
              </a:rPr>
              <a:t>ADEFA</a:t>
            </a:r>
            <a:r>
              <a:rPr lang="fr-FR" dirty="0" smtClean="0">
                <a:solidFill>
                  <a:srgbClr val="002060"/>
                </a:solidFill>
              </a:rPr>
              <a:t>, </a:t>
            </a:r>
            <a:r>
              <a:rPr lang="fr-FR" dirty="0" smtClean="0">
                <a:solidFill>
                  <a:srgbClr val="002060"/>
                </a:solidFill>
                <a:hlinkClick r:id="rId3"/>
              </a:rPr>
              <a:t>CALA </a:t>
            </a:r>
            <a:r>
              <a:rPr lang="fr-FR" dirty="0" smtClean="0">
                <a:solidFill>
                  <a:srgbClr val="002060"/>
                </a:solidFill>
              </a:rPr>
              <a:t>…).</a:t>
            </a:r>
          </a:p>
          <a:p>
            <a:pPr marL="285750" indent="-285750" algn="just">
              <a:buFont typeface="Wingdings" panose="05000000000000000000" pitchFamily="2" charset="2"/>
              <a:buChar char="Ø"/>
            </a:pPr>
            <a:r>
              <a:rPr lang="fr-FR" dirty="0" smtClean="0">
                <a:solidFill>
                  <a:srgbClr val="002060"/>
                </a:solidFill>
              </a:rPr>
              <a:t>Il faudrait organiser des colloques, avec différents intervenants, pour présenter le problème aux habitants </a:t>
            </a:r>
            <a:r>
              <a:rPr lang="fr-FR" dirty="0">
                <a:solidFill>
                  <a:srgbClr val="002060"/>
                </a:solidFill>
              </a:rPr>
              <a:t>à </a:t>
            </a:r>
            <a:r>
              <a:rPr lang="fr-FR" b="1" dirty="0">
                <a:solidFill>
                  <a:srgbClr val="002060"/>
                </a:solidFill>
              </a:rPr>
              <a:t>A</a:t>
            </a:r>
            <a:r>
              <a:rPr lang="fr-FR" b="1" dirty="0" smtClean="0">
                <a:solidFill>
                  <a:srgbClr val="002060"/>
                </a:solidFill>
              </a:rPr>
              <a:t>ntalaha, </a:t>
            </a:r>
            <a:r>
              <a:rPr lang="fr-FR" b="1" dirty="0" err="1" smtClean="0">
                <a:solidFill>
                  <a:srgbClr val="002060"/>
                </a:solidFill>
              </a:rPr>
              <a:t>Vohémar</a:t>
            </a:r>
            <a:r>
              <a:rPr lang="fr-FR" b="1" dirty="0" smtClean="0">
                <a:solidFill>
                  <a:srgbClr val="002060"/>
                </a:solidFill>
              </a:rPr>
              <a:t> </a:t>
            </a:r>
            <a:r>
              <a:rPr lang="fr-FR" dirty="0">
                <a:solidFill>
                  <a:srgbClr val="002060"/>
                </a:solidFill>
              </a:rPr>
              <a:t>(</a:t>
            </a:r>
            <a:r>
              <a:rPr lang="fr-FR" dirty="0" smtClean="0">
                <a:solidFill>
                  <a:srgbClr val="002060"/>
                </a:solidFill>
              </a:rPr>
              <a:t>colloques, conférences … organisés sous protection policière) (?) etc.</a:t>
            </a:r>
          </a:p>
          <a:p>
            <a:pPr marL="285750" indent="-285750" algn="just">
              <a:buFont typeface="Wingdings" panose="05000000000000000000" pitchFamily="2" charset="2"/>
              <a:buChar char="Ø"/>
            </a:pPr>
            <a:r>
              <a:rPr lang="fr-FR" dirty="0" smtClean="0">
                <a:solidFill>
                  <a:srgbClr val="002060"/>
                </a:solidFill>
              </a:rPr>
              <a:t>Organiser </a:t>
            </a:r>
            <a:r>
              <a:rPr lang="fr-FR" dirty="0">
                <a:solidFill>
                  <a:srgbClr val="002060"/>
                </a:solidFill>
              </a:rPr>
              <a:t>des </a:t>
            </a:r>
            <a:r>
              <a:rPr lang="fr-FR" dirty="0" smtClean="0">
                <a:solidFill>
                  <a:srgbClr val="002060"/>
                </a:solidFill>
              </a:rPr>
              <a:t>concerts de sensibilisation sur la côte Est _ par exemple, avec </a:t>
            </a:r>
            <a:r>
              <a:rPr lang="fr-FR" dirty="0">
                <a:solidFill>
                  <a:srgbClr val="002060"/>
                </a:solidFill>
              </a:rPr>
              <a:t>la chanteuse </a:t>
            </a:r>
            <a:r>
              <a:rPr lang="fr-FR" dirty="0" err="1">
                <a:solidFill>
                  <a:srgbClr val="002060"/>
                </a:solidFill>
                <a:hlinkClick r:id="rId4"/>
              </a:rPr>
              <a:t>Razia</a:t>
            </a:r>
            <a:r>
              <a:rPr lang="fr-FR" dirty="0">
                <a:solidFill>
                  <a:srgbClr val="002060"/>
                </a:solidFill>
                <a:hlinkClick r:id="rId4"/>
              </a:rPr>
              <a:t> </a:t>
            </a:r>
            <a:r>
              <a:rPr lang="fr-FR" dirty="0" err="1" smtClean="0">
                <a:solidFill>
                  <a:srgbClr val="002060"/>
                </a:solidFill>
                <a:hlinkClick r:id="rId4"/>
              </a:rPr>
              <a:t>Said</a:t>
            </a:r>
            <a:r>
              <a:rPr lang="fr-FR" dirty="0" smtClean="0">
                <a:solidFill>
                  <a:srgbClr val="002060"/>
                </a:solidFill>
              </a:rPr>
              <a:t> qui a </a:t>
            </a:r>
            <a:r>
              <a:rPr lang="fr-FR" dirty="0">
                <a:solidFill>
                  <a:srgbClr val="002060"/>
                </a:solidFill>
              </a:rPr>
              <a:t>lancé plusieurs projets de reforestation à Madagascar </a:t>
            </a:r>
            <a:r>
              <a:rPr lang="fr-FR" dirty="0" smtClean="0">
                <a:solidFill>
                  <a:srgbClr val="002060"/>
                </a:solidFill>
              </a:rPr>
              <a:t>etc. ... _, « </a:t>
            </a:r>
            <a:r>
              <a:rPr lang="fr-FR" i="1" dirty="0">
                <a:solidFill>
                  <a:srgbClr val="002060"/>
                </a:solidFill>
              </a:rPr>
              <a:t>c</a:t>
            </a:r>
            <a:r>
              <a:rPr lang="fr-FR" i="1" dirty="0" smtClean="0">
                <a:solidFill>
                  <a:srgbClr val="002060"/>
                </a:solidFill>
              </a:rPr>
              <a:t>ar tout pays qui brûle ses forêts s’appauvrit</a:t>
            </a:r>
            <a:r>
              <a:rPr lang="fr-FR" dirty="0" smtClean="0">
                <a:solidFill>
                  <a:srgbClr val="002060"/>
                </a:solidFill>
              </a:rPr>
              <a:t> ».</a:t>
            </a:r>
          </a:p>
          <a:p>
            <a:pPr marL="285750" indent="-285750" algn="just">
              <a:buFont typeface="Wingdings" panose="05000000000000000000" pitchFamily="2" charset="2"/>
              <a:buChar char="Ø"/>
            </a:pPr>
            <a:r>
              <a:rPr lang="fr-FR" dirty="0" smtClean="0">
                <a:solidFill>
                  <a:srgbClr val="002060"/>
                </a:solidFill>
              </a:rPr>
              <a:t>Faire de </a:t>
            </a:r>
            <a:r>
              <a:rPr lang="fr-FR" dirty="0">
                <a:solidFill>
                  <a:srgbClr val="002060"/>
                </a:solidFill>
              </a:rPr>
              <a:t>la sensibilisation </a:t>
            </a:r>
            <a:r>
              <a:rPr lang="fr-FR" dirty="0" smtClean="0">
                <a:solidFill>
                  <a:srgbClr val="002060"/>
                </a:solidFill>
              </a:rPr>
              <a:t>à l’environnement auprès des enfants dans les écoles malgaches </a:t>
            </a:r>
            <a:r>
              <a:rPr lang="fr-FR" dirty="0">
                <a:solidFill>
                  <a:srgbClr val="002060"/>
                </a:solidFill>
              </a:rPr>
              <a:t>(sensibilisation </a:t>
            </a:r>
            <a:r>
              <a:rPr lang="fr-FR" dirty="0" smtClean="0">
                <a:solidFill>
                  <a:srgbClr val="002060"/>
                </a:solidFill>
              </a:rPr>
              <a:t>à la protection de l’environnement, sur le caractère destructeur de la culture sur brûlis (</a:t>
            </a:r>
            <a:r>
              <a:rPr lang="fr-FR" dirty="0" err="1" smtClean="0">
                <a:solidFill>
                  <a:srgbClr val="002060"/>
                </a:solidFill>
              </a:rPr>
              <a:t>Tavy</a:t>
            </a:r>
            <a:r>
              <a:rPr lang="fr-FR" dirty="0" smtClean="0">
                <a:solidFill>
                  <a:srgbClr val="002060"/>
                </a:solidFill>
              </a:rPr>
              <a:t>) …), via les jardins scolaires etc. …</a:t>
            </a:r>
          </a:p>
          <a:p>
            <a:pPr marL="285750" indent="-285750" algn="just">
              <a:buFont typeface="Wingdings" panose="05000000000000000000" pitchFamily="2" charset="2"/>
              <a:buChar char="Ø"/>
            </a:pPr>
            <a:r>
              <a:rPr lang="fr-FR" dirty="0" smtClean="0">
                <a:solidFill>
                  <a:srgbClr val="002060"/>
                </a:solidFill>
              </a:rPr>
              <a:t>Financer l’accès à Internet et la visibilité d’associations, d’ONG malgaches (°), pour faire connaître leur travail sur le terrain.</a:t>
            </a:r>
          </a:p>
          <a:p>
            <a:pPr marL="285750" indent="-285750" algn="just">
              <a:buFont typeface="Wingdings" panose="05000000000000000000" pitchFamily="2" charset="2"/>
              <a:buChar char="Ø"/>
            </a:pPr>
            <a:r>
              <a:rPr lang="fr-FR" dirty="0" smtClean="0">
                <a:solidFill>
                  <a:srgbClr val="002060"/>
                </a:solidFill>
              </a:rPr>
              <a:t>Financer et former les journaux et les journalistes d’investigation malgaches.</a:t>
            </a:r>
            <a:endParaRPr lang="fr-FR" dirty="0">
              <a:solidFill>
                <a:srgbClr val="002060"/>
              </a:solidFill>
            </a:endParaRPr>
          </a:p>
        </p:txBody>
      </p:sp>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391" y="4221128"/>
            <a:ext cx="2667000" cy="1714500"/>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2689" y="4211116"/>
            <a:ext cx="2065115" cy="1755348"/>
          </a:xfrm>
          <a:prstGeom prst="rect">
            <a:avLst/>
          </a:prstGeom>
        </p:spPr>
      </p:pic>
      <p:sp>
        <p:nvSpPr>
          <p:cNvPr id="10" name="Rectangle 9"/>
          <p:cNvSpPr/>
          <p:nvPr/>
        </p:nvSpPr>
        <p:spPr>
          <a:xfrm>
            <a:off x="131654" y="5916980"/>
            <a:ext cx="8108414" cy="830997"/>
          </a:xfrm>
          <a:prstGeom prst="rect">
            <a:avLst/>
          </a:prstGeom>
        </p:spPr>
        <p:txBody>
          <a:bodyPr wrap="square">
            <a:spAutoFit/>
          </a:bodyPr>
          <a:lstStyle/>
          <a:p>
            <a:pPr algn="ctr"/>
            <a:r>
              <a:rPr lang="fr-FR" sz="1200" dirty="0" smtClean="0">
                <a:solidFill>
                  <a:srgbClr val="002060"/>
                </a:solidFill>
              </a:rPr>
              <a:t>La chanteuse malgache</a:t>
            </a:r>
            <a:r>
              <a:rPr lang="fr-FR" sz="1200" dirty="0">
                <a:solidFill>
                  <a:srgbClr val="002060"/>
                </a:solidFill>
              </a:rPr>
              <a:t>, </a:t>
            </a:r>
            <a:r>
              <a:rPr lang="fr-FR" sz="1200" b="1" dirty="0" err="1">
                <a:solidFill>
                  <a:srgbClr val="7030A0"/>
                </a:solidFill>
              </a:rPr>
              <a:t>Razia</a:t>
            </a:r>
            <a:r>
              <a:rPr lang="fr-FR" sz="1200" b="1" dirty="0">
                <a:solidFill>
                  <a:srgbClr val="7030A0"/>
                </a:solidFill>
              </a:rPr>
              <a:t> </a:t>
            </a:r>
            <a:r>
              <a:rPr lang="fr-FR" sz="1200" b="1" dirty="0" err="1">
                <a:solidFill>
                  <a:srgbClr val="7030A0"/>
                </a:solidFill>
              </a:rPr>
              <a:t>Said</a:t>
            </a:r>
            <a:r>
              <a:rPr lang="fr-FR" sz="1200" dirty="0">
                <a:solidFill>
                  <a:srgbClr val="002060"/>
                </a:solidFill>
              </a:rPr>
              <a:t>, s’est </a:t>
            </a:r>
            <a:r>
              <a:rPr lang="fr-FR" sz="1200" dirty="0" smtClean="0">
                <a:solidFill>
                  <a:srgbClr val="002060"/>
                </a:solidFill>
              </a:rPr>
              <a:t>beaucoup </a:t>
            </a:r>
            <a:r>
              <a:rPr lang="fr-FR" sz="1200" dirty="0">
                <a:solidFill>
                  <a:srgbClr val="002060"/>
                </a:solidFill>
              </a:rPr>
              <a:t>impliquée contre la destruction </a:t>
            </a:r>
            <a:r>
              <a:rPr lang="fr-FR" sz="1200" dirty="0" smtClean="0">
                <a:solidFill>
                  <a:srgbClr val="002060"/>
                </a:solidFill>
              </a:rPr>
              <a:t>de </a:t>
            </a:r>
            <a:r>
              <a:rPr lang="fr-FR" sz="1200" dirty="0">
                <a:solidFill>
                  <a:srgbClr val="002060"/>
                </a:solidFill>
              </a:rPr>
              <a:t>l'environnement, essentiellement due à la culture sur brulis, à la coupure illégale de bois et au changement climatique. Le désir de </a:t>
            </a:r>
            <a:r>
              <a:rPr lang="fr-FR" sz="1200" dirty="0" err="1">
                <a:solidFill>
                  <a:srgbClr val="002060"/>
                </a:solidFill>
              </a:rPr>
              <a:t>Razia</a:t>
            </a:r>
            <a:r>
              <a:rPr lang="fr-FR" sz="1200" dirty="0">
                <a:solidFill>
                  <a:srgbClr val="002060"/>
                </a:solidFill>
              </a:rPr>
              <a:t> de protéger et préserver le patrimoine environnemental et culturel de son pays natal</a:t>
            </a:r>
            <a:r>
              <a:rPr lang="fr-FR" sz="1200" dirty="0" smtClean="0">
                <a:solidFill>
                  <a:srgbClr val="002060"/>
                </a:solidFill>
              </a:rPr>
              <a:t>. </a:t>
            </a:r>
            <a:r>
              <a:rPr lang="en-US" sz="1200" dirty="0" smtClean="0">
                <a:solidFill>
                  <a:srgbClr val="002060"/>
                </a:solidFill>
              </a:rPr>
              <a:t>Sources </a:t>
            </a:r>
            <a:r>
              <a:rPr lang="en-US" sz="1200" dirty="0">
                <a:solidFill>
                  <a:srgbClr val="002060"/>
                </a:solidFill>
              </a:rPr>
              <a:t>images : </a:t>
            </a:r>
            <a:r>
              <a:rPr lang="en-US" sz="1200" dirty="0" smtClean="0">
                <a:solidFill>
                  <a:srgbClr val="002060"/>
                </a:solidFill>
                <a:hlinkClick r:id="rId7"/>
              </a:rPr>
              <a:t>http</a:t>
            </a:r>
            <a:r>
              <a:rPr lang="en-US" sz="1200" dirty="0">
                <a:solidFill>
                  <a:srgbClr val="002060"/>
                </a:solidFill>
                <a:hlinkClick r:id="rId7"/>
              </a:rPr>
              <a:t>://</a:t>
            </a:r>
            <a:r>
              <a:rPr lang="en-US" sz="1200" dirty="0" smtClean="0">
                <a:solidFill>
                  <a:srgbClr val="002060"/>
                </a:solidFill>
                <a:hlinkClick r:id="rId7"/>
              </a:rPr>
              <a:t>raziasaid.com</a:t>
            </a:r>
            <a:endParaRPr lang="en-US" sz="1200" dirty="0" smtClean="0">
              <a:solidFill>
                <a:srgbClr val="002060"/>
              </a:solidFill>
            </a:endParaRPr>
          </a:p>
          <a:p>
            <a:pPr algn="ctr"/>
            <a:r>
              <a:rPr lang="en-US" sz="1200" dirty="0" smtClean="0">
                <a:solidFill>
                  <a:srgbClr val="002060"/>
                </a:solidFill>
              </a:rPr>
              <a:t>(°) </a:t>
            </a:r>
            <a:r>
              <a:rPr lang="fr-FR" sz="1200" dirty="0" smtClean="0">
                <a:solidFill>
                  <a:srgbClr val="002060"/>
                </a:solidFill>
              </a:rPr>
              <a:t>ONG dont les comptes sont </a:t>
            </a:r>
            <a:r>
              <a:rPr lang="fr-FR" sz="1200" dirty="0" err="1" smtClean="0">
                <a:solidFill>
                  <a:srgbClr val="002060"/>
                </a:solidFill>
              </a:rPr>
              <a:t>verifiés</a:t>
            </a:r>
            <a:r>
              <a:rPr lang="fr-FR" sz="1200" dirty="0" smtClean="0">
                <a:solidFill>
                  <a:srgbClr val="002060"/>
                </a:solidFill>
              </a:rPr>
              <a:t> par des experts comptables et des Fondations tells que </a:t>
            </a:r>
            <a:r>
              <a:rPr lang="fr-FR" sz="1200" dirty="0" err="1" smtClean="0">
                <a:solidFill>
                  <a:srgbClr val="002060"/>
                </a:solidFill>
              </a:rPr>
              <a:t>Tany</a:t>
            </a:r>
            <a:r>
              <a:rPr lang="fr-FR" sz="1200" dirty="0" smtClean="0">
                <a:solidFill>
                  <a:srgbClr val="002060"/>
                </a:solidFill>
              </a:rPr>
              <a:t> </a:t>
            </a:r>
            <a:r>
              <a:rPr lang="fr-FR" sz="1200" dirty="0" err="1" smtClean="0">
                <a:solidFill>
                  <a:srgbClr val="002060"/>
                </a:solidFill>
              </a:rPr>
              <a:t>Meva</a:t>
            </a:r>
            <a:r>
              <a:rPr lang="fr-FR" sz="1200" dirty="0" smtClean="0">
                <a:solidFill>
                  <a:srgbClr val="002060"/>
                </a:solidFill>
              </a:rPr>
              <a:t> ().</a:t>
            </a:r>
            <a:endParaRPr lang="fr-FR" sz="1200" dirty="0">
              <a:solidFill>
                <a:srgbClr val="002060"/>
              </a:solidFill>
            </a:endParaRPr>
          </a:p>
        </p:txBody>
      </p:sp>
      <p:sp>
        <p:nvSpPr>
          <p:cNvPr id="11" name="ZoneTexte 10"/>
          <p:cNvSpPr txBox="1"/>
          <p:nvPr/>
        </p:nvSpPr>
        <p:spPr>
          <a:xfrm>
            <a:off x="8243545" y="5563062"/>
            <a:ext cx="3833953" cy="1189692"/>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 </a:t>
            </a:r>
            <a:r>
              <a:rPr lang="fr-FR" sz="1200" dirty="0" smtClean="0">
                <a:solidFill>
                  <a:srgbClr val="002060"/>
                </a:solidFill>
              </a:rPr>
              <a:t>Dix </a:t>
            </a:r>
            <a:r>
              <a:rPr lang="fr-FR" sz="1200" dirty="0">
                <a:solidFill>
                  <a:srgbClr val="002060"/>
                </a:solidFill>
              </a:rPr>
              <a:t>pour cent des bénéfices </a:t>
            </a:r>
            <a:r>
              <a:rPr lang="fr-FR" sz="1200" dirty="0" smtClean="0">
                <a:solidFill>
                  <a:srgbClr val="002060"/>
                </a:solidFill>
              </a:rPr>
              <a:t>sur les </a:t>
            </a:r>
            <a:r>
              <a:rPr lang="fr-FR" sz="1200" dirty="0">
                <a:solidFill>
                  <a:srgbClr val="002060"/>
                </a:solidFill>
              </a:rPr>
              <a:t>CD de </a:t>
            </a:r>
            <a:r>
              <a:rPr lang="fr-FR" sz="1200" dirty="0" err="1">
                <a:solidFill>
                  <a:srgbClr val="002060"/>
                </a:solidFill>
              </a:rPr>
              <a:t>Razia</a:t>
            </a:r>
            <a:r>
              <a:rPr lang="fr-FR" sz="1200" dirty="0">
                <a:solidFill>
                  <a:srgbClr val="002060"/>
                </a:solidFill>
              </a:rPr>
              <a:t> Saïd </a:t>
            </a:r>
            <a:r>
              <a:rPr lang="fr-FR" sz="1200" dirty="0" smtClean="0">
                <a:solidFill>
                  <a:srgbClr val="002060"/>
                </a:solidFill>
              </a:rPr>
              <a:t>vont à </a:t>
            </a:r>
            <a:r>
              <a:rPr lang="fr-FR" sz="1200" dirty="0">
                <a:solidFill>
                  <a:srgbClr val="002060"/>
                </a:solidFill>
              </a:rPr>
              <a:t>la reforestation près de Parc National de </a:t>
            </a:r>
            <a:r>
              <a:rPr lang="fr-FR" sz="1200" dirty="0" err="1">
                <a:solidFill>
                  <a:srgbClr val="002060"/>
                </a:solidFill>
              </a:rPr>
              <a:t>Masoala</a:t>
            </a:r>
            <a:r>
              <a:rPr lang="fr-FR" sz="1200" dirty="0">
                <a:solidFill>
                  <a:srgbClr val="002060"/>
                </a:solidFill>
              </a:rPr>
              <a:t>. (Photo: </a:t>
            </a:r>
            <a:r>
              <a:rPr lang="fr-FR" sz="1200" dirty="0" err="1">
                <a:solidFill>
                  <a:srgbClr val="002060"/>
                </a:solidFill>
              </a:rPr>
              <a:t>Razia</a:t>
            </a:r>
            <a:r>
              <a:rPr lang="fr-FR" sz="1200" dirty="0">
                <a:solidFill>
                  <a:srgbClr val="002060"/>
                </a:solidFill>
              </a:rPr>
              <a:t> Saïd). Source : </a:t>
            </a:r>
            <a:r>
              <a:rPr lang="fr-FR" sz="1200" i="1" dirty="0">
                <a:solidFill>
                  <a:srgbClr val="002060"/>
                </a:solidFill>
              </a:rPr>
              <a:t>Music to Help the </a:t>
            </a:r>
            <a:r>
              <a:rPr lang="fr-FR" sz="1200" i="1" dirty="0" err="1">
                <a:solidFill>
                  <a:srgbClr val="002060"/>
                </a:solidFill>
              </a:rPr>
              <a:t>Forests</a:t>
            </a:r>
            <a:r>
              <a:rPr lang="fr-FR" sz="1200" i="1" dirty="0">
                <a:solidFill>
                  <a:srgbClr val="002060"/>
                </a:solidFill>
              </a:rPr>
              <a:t> of Madagascar, Living On </a:t>
            </a:r>
            <a:r>
              <a:rPr lang="fr-FR" sz="1200" i="1" dirty="0" err="1">
                <a:solidFill>
                  <a:srgbClr val="002060"/>
                </a:solidFill>
              </a:rPr>
              <a:t>Earth</a:t>
            </a:r>
            <a:r>
              <a:rPr lang="fr-FR" sz="1200" dirty="0">
                <a:solidFill>
                  <a:srgbClr val="002060"/>
                </a:solidFill>
              </a:rPr>
              <a:t>, 27 juillet 2012, </a:t>
            </a:r>
            <a:r>
              <a:rPr lang="fr-FR" sz="1200" dirty="0">
                <a:solidFill>
                  <a:srgbClr val="002060"/>
                </a:solidFill>
                <a:hlinkClick r:id="rId8"/>
              </a:rPr>
              <a:t>http://</a:t>
            </a:r>
            <a:r>
              <a:rPr lang="fr-FR" sz="1200" dirty="0" smtClean="0">
                <a:solidFill>
                  <a:srgbClr val="002060"/>
                </a:solidFill>
                <a:hlinkClick r:id="rId8"/>
              </a:rPr>
              <a:t>loe.org/shows/segments.html?programID=12-P13-00030&amp;segmentID=4</a:t>
            </a:r>
            <a:r>
              <a:rPr lang="fr-FR" sz="1200" dirty="0" smtClean="0">
                <a:solidFill>
                  <a:srgbClr val="002060"/>
                </a:solidFill>
              </a:rPr>
              <a:t> </a:t>
            </a:r>
            <a:endParaRPr lang="fr-FR" sz="1200" dirty="0">
              <a:solidFill>
                <a:srgbClr val="002060"/>
              </a:solidFill>
            </a:endParaRPr>
          </a:p>
        </p:txBody>
      </p:sp>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50833" y="3819987"/>
            <a:ext cx="2619375" cy="1743075"/>
          </a:xfrm>
          <a:prstGeom prst="rect">
            <a:avLst/>
          </a:prstGeom>
        </p:spPr>
      </p:pic>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4820" y="4211116"/>
            <a:ext cx="2743200" cy="1666875"/>
          </a:xfrm>
          <a:prstGeom prst="rect">
            <a:avLst/>
          </a:prstGeom>
        </p:spPr>
      </p:pic>
    </p:spTree>
    <p:extLst>
      <p:ext uri="{BB962C8B-B14F-4D97-AF65-F5344CB8AC3E}">
        <p14:creationId xmlns:p14="http://schemas.microsoft.com/office/powerpoint/2010/main" val="13634664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63</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18501" y="110494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a:t>
            </a:r>
            <a:r>
              <a:rPr lang="fr-FR" b="1" dirty="0" smtClean="0">
                <a:solidFill>
                  <a:schemeClr val="accent5">
                    <a:lumMod val="50000"/>
                  </a:schemeClr>
                </a:solidFill>
              </a:rPr>
              <a:t>conservatoires (suite)</a:t>
            </a:r>
            <a:endParaRPr lang="fr-FR" b="1" dirty="0">
              <a:solidFill>
                <a:schemeClr val="accent5">
                  <a:lumMod val="50000"/>
                </a:schemeClr>
              </a:solidFill>
            </a:endParaRPr>
          </a:p>
        </p:txBody>
      </p:sp>
      <p:sp>
        <p:nvSpPr>
          <p:cNvPr id="7" name="ZoneTexte 6"/>
          <p:cNvSpPr txBox="1"/>
          <p:nvPr/>
        </p:nvSpPr>
        <p:spPr>
          <a:xfrm>
            <a:off x="218501" y="1597446"/>
            <a:ext cx="11745817" cy="369332"/>
          </a:xfrm>
          <a:prstGeom prst="rect">
            <a:avLst/>
          </a:prstGeom>
          <a:noFill/>
        </p:spPr>
        <p:txBody>
          <a:bodyPr wrap="square" rtlCol="0">
            <a:spAutoFit/>
          </a:bodyPr>
          <a:lstStyle/>
          <a:p>
            <a:pPr algn="just"/>
            <a:r>
              <a:rPr lang="fr-FR" dirty="0">
                <a:solidFill>
                  <a:srgbClr val="002060"/>
                </a:solidFill>
              </a:rPr>
              <a:t>.</a:t>
            </a:r>
          </a:p>
        </p:txBody>
      </p:sp>
      <p:pic>
        <p:nvPicPr>
          <p:cNvPr id="13" name="Picture 3" descr="D:\Users\blisan\Documents\divers\bois-de-rose\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44" y="4788238"/>
            <a:ext cx="4145939" cy="155472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5120" y="4788237"/>
            <a:ext cx="2579232" cy="1563171"/>
          </a:xfrm>
          <a:prstGeom prst="rect">
            <a:avLst/>
          </a:prstGeom>
        </p:spPr>
      </p:pic>
      <p:sp>
        <p:nvSpPr>
          <p:cNvPr id="15" name="ZoneTexte 14"/>
          <p:cNvSpPr txBox="1"/>
          <p:nvPr/>
        </p:nvSpPr>
        <p:spPr>
          <a:xfrm>
            <a:off x="0" y="3779446"/>
            <a:ext cx="9753124" cy="830997"/>
          </a:xfrm>
          <a:prstGeom prst="rect">
            <a:avLst/>
          </a:prstGeom>
          <a:noFill/>
        </p:spPr>
        <p:txBody>
          <a:bodyPr wrap="square" rtlCol="0">
            <a:spAutoFit/>
          </a:bodyPr>
          <a:lstStyle/>
          <a:p>
            <a:pPr algn="ctr"/>
            <a:r>
              <a:rPr lang="en-US" sz="1200" dirty="0">
                <a:solidFill>
                  <a:srgbClr val="002060"/>
                </a:solidFill>
              </a:rPr>
              <a:t>Festival “</a:t>
            </a:r>
            <a:r>
              <a:rPr lang="en-US" sz="1200" b="1" i="1" dirty="0" err="1" smtClean="0">
                <a:solidFill>
                  <a:srgbClr val="002060"/>
                </a:solidFill>
              </a:rPr>
              <a:t>Réveillez-vous</a:t>
            </a:r>
            <a:r>
              <a:rPr lang="en-US" sz="1200" b="1" i="1" dirty="0" smtClean="0">
                <a:solidFill>
                  <a:srgbClr val="002060"/>
                </a:solidFill>
              </a:rPr>
              <a:t> </a:t>
            </a:r>
            <a:r>
              <a:rPr lang="en-US" sz="1200" b="1" i="1" dirty="0" err="1">
                <a:solidFill>
                  <a:srgbClr val="002060"/>
                </a:solidFill>
              </a:rPr>
              <a:t>Masoala</a:t>
            </a:r>
            <a:r>
              <a:rPr lang="en-US" sz="1200" dirty="0">
                <a:solidFill>
                  <a:srgbClr val="002060"/>
                </a:solidFill>
              </a:rPr>
              <a:t>” "</a:t>
            </a:r>
            <a:r>
              <a:rPr lang="en-US" sz="1200" b="1" i="1" dirty="0" err="1">
                <a:solidFill>
                  <a:srgbClr val="002060"/>
                </a:solidFill>
              </a:rPr>
              <a:t>Mifohaza</a:t>
            </a:r>
            <a:r>
              <a:rPr lang="en-US" sz="1200" b="1" i="1" dirty="0">
                <a:solidFill>
                  <a:srgbClr val="002060"/>
                </a:solidFill>
              </a:rPr>
              <a:t> </a:t>
            </a:r>
            <a:r>
              <a:rPr lang="en-US" sz="1200" b="1" i="1" dirty="0" err="1">
                <a:solidFill>
                  <a:srgbClr val="002060"/>
                </a:solidFill>
              </a:rPr>
              <a:t>Masoala</a:t>
            </a:r>
            <a:r>
              <a:rPr lang="en-US" sz="1200" dirty="0">
                <a:solidFill>
                  <a:srgbClr val="002060"/>
                </a:solidFill>
              </a:rPr>
              <a:t>", "</a:t>
            </a:r>
            <a:r>
              <a:rPr lang="en-US" sz="1200" b="1" i="1" dirty="0">
                <a:solidFill>
                  <a:srgbClr val="002060"/>
                </a:solidFill>
              </a:rPr>
              <a:t>The March of 10 </a:t>
            </a:r>
            <a:r>
              <a:rPr lang="en-US" sz="1200" b="1" i="1" dirty="0" smtClean="0">
                <a:solidFill>
                  <a:srgbClr val="002060"/>
                </a:solidFill>
              </a:rPr>
              <a:t>000 trees</a:t>
            </a:r>
            <a:r>
              <a:rPr lang="en-US" sz="1200" dirty="0">
                <a:solidFill>
                  <a:srgbClr val="002060"/>
                </a:solidFill>
              </a:rPr>
              <a:t>", </a:t>
            </a:r>
            <a:r>
              <a:rPr lang="fr-FR" sz="1200" dirty="0" smtClean="0">
                <a:solidFill>
                  <a:srgbClr val="002060"/>
                </a:solidFill>
              </a:rPr>
              <a:t>du 24 septembre au 1er octobre 2011</a:t>
            </a:r>
            <a:r>
              <a:rPr lang="en-US" sz="1200" dirty="0" smtClean="0">
                <a:solidFill>
                  <a:srgbClr val="002060"/>
                </a:solidFill>
              </a:rPr>
              <a:t>. </a:t>
            </a:r>
            <a:r>
              <a:rPr lang="fr-FR" sz="1200" dirty="0" smtClean="0">
                <a:solidFill>
                  <a:srgbClr val="002060"/>
                </a:solidFill>
              </a:rPr>
              <a:t>Avec les artistes malgaches </a:t>
            </a:r>
            <a:r>
              <a:rPr lang="en-US" sz="1200" dirty="0" smtClean="0">
                <a:solidFill>
                  <a:srgbClr val="002060"/>
                </a:solidFill>
              </a:rPr>
              <a:t>: </a:t>
            </a:r>
            <a:r>
              <a:rPr lang="en-US" sz="1200" b="1" i="1" dirty="0" err="1" smtClean="0">
                <a:solidFill>
                  <a:srgbClr val="002060"/>
                </a:solidFill>
              </a:rPr>
              <a:t>Razia</a:t>
            </a:r>
            <a:r>
              <a:rPr lang="en-US" sz="1200" b="1" i="1" dirty="0" smtClean="0">
                <a:solidFill>
                  <a:srgbClr val="002060"/>
                </a:solidFill>
              </a:rPr>
              <a:t> </a:t>
            </a:r>
            <a:r>
              <a:rPr lang="en-US" sz="1200" b="1" i="1" dirty="0" err="1" smtClean="0">
                <a:solidFill>
                  <a:srgbClr val="002060"/>
                </a:solidFill>
              </a:rPr>
              <a:t>Saïd</a:t>
            </a:r>
            <a:r>
              <a:rPr lang="en-US" sz="1200" b="1" i="1" dirty="0">
                <a:solidFill>
                  <a:srgbClr val="002060"/>
                </a:solidFill>
              </a:rPr>
              <a:t>, </a:t>
            </a:r>
            <a:r>
              <a:rPr lang="en-US" sz="1200" b="1" i="1" dirty="0" err="1">
                <a:solidFill>
                  <a:srgbClr val="002060"/>
                </a:solidFill>
              </a:rPr>
              <a:t>Eusèbe</a:t>
            </a:r>
            <a:r>
              <a:rPr lang="en-US" sz="1200" b="1" i="1" dirty="0">
                <a:solidFill>
                  <a:srgbClr val="002060"/>
                </a:solidFill>
              </a:rPr>
              <a:t> </a:t>
            </a:r>
            <a:r>
              <a:rPr lang="en-US" sz="1200" b="1" i="1" dirty="0" err="1" smtClean="0">
                <a:solidFill>
                  <a:srgbClr val="002060"/>
                </a:solidFill>
              </a:rPr>
              <a:t>Jaojoby</a:t>
            </a:r>
            <a:r>
              <a:rPr lang="en-US" sz="1200" b="1" i="1" dirty="0">
                <a:solidFill>
                  <a:srgbClr val="002060"/>
                </a:solidFill>
              </a:rPr>
              <a:t>, Charles </a:t>
            </a:r>
            <a:r>
              <a:rPr lang="en-US" sz="1200" b="1" i="1" dirty="0" err="1" smtClean="0">
                <a:solidFill>
                  <a:srgbClr val="002060"/>
                </a:solidFill>
              </a:rPr>
              <a:t>Kely</a:t>
            </a:r>
            <a:r>
              <a:rPr lang="en-US" sz="1200" b="1" i="1" dirty="0">
                <a:solidFill>
                  <a:srgbClr val="002060"/>
                </a:solidFill>
              </a:rPr>
              <a:t>, Claudine Robert </a:t>
            </a:r>
            <a:r>
              <a:rPr lang="en-US" sz="1200" b="1" i="1" dirty="0" err="1" smtClean="0">
                <a:solidFill>
                  <a:srgbClr val="002060"/>
                </a:solidFill>
              </a:rPr>
              <a:t>Zafinera</a:t>
            </a:r>
            <a:r>
              <a:rPr lang="en-US" sz="1200" dirty="0">
                <a:solidFill>
                  <a:srgbClr val="002060"/>
                </a:solidFill>
              </a:rPr>
              <a:t> </a:t>
            </a:r>
            <a:r>
              <a:rPr lang="en-US" sz="1200" dirty="0" smtClean="0">
                <a:solidFill>
                  <a:srgbClr val="002060"/>
                </a:solidFill>
              </a:rPr>
              <a:t>, le </a:t>
            </a:r>
            <a:r>
              <a:rPr lang="en-US" sz="1200" dirty="0" err="1" smtClean="0">
                <a:solidFill>
                  <a:srgbClr val="002060"/>
                </a:solidFill>
              </a:rPr>
              <a:t>groupe</a:t>
            </a:r>
            <a:r>
              <a:rPr lang="en-US" sz="1200" dirty="0" smtClean="0">
                <a:solidFill>
                  <a:srgbClr val="002060"/>
                </a:solidFill>
              </a:rPr>
              <a:t> </a:t>
            </a:r>
            <a:r>
              <a:rPr lang="en-US" sz="1200" dirty="0" err="1" smtClean="0">
                <a:solidFill>
                  <a:srgbClr val="002060"/>
                </a:solidFill>
              </a:rPr>
              <a:t>malgache</a:t>
            </a:r>
            <a:r>
              <a:rPr lang="en-US" sz="1200" dirty="0" smtClean="0">
                <a:solidFill>
                  <a:srgbClr val="002060"/>
                </a:solidFill>
              </a:rPr>
              <a:t> </a:t>
            </a:r>
            <a:r>
              <a:rPr lang="fr-FR" sz="1200" b="1" dirty="0" err="1">
                <a:solidFill>
                  <a:srgbClr val="002060"/>
                </a:solidFill>
              </a:rPr>
              <a:t>Saramba</a:t>
            </a:r>
            <a:r>
              <a:rPr lang="fr-FR" sz="1200" b="1" dirty="0">
                <a:solidFill>
                  <a:srgbClr val="002060"/>
                </a:solidFill>
              </a:rPr>
              <a:t> </a:t>
            </a:r>
            <a:r>
              <a:rPr lang="en-US" sz="1200" dirty="0" smtClean="0">
                <a:solidFill>
                  <a:srgbClr val="002060"/>
                </a:solidFill>
              </a:rPr>
              <a:t>etc. </a:t>
            </a:r>
          </a:p>
          <a:p>
            <a:pPr algn="ctr"/>
            <a:r>
              <a:rPr lang="en-US" sz="1200" dirty="0" smtClean="0">
                <a:solidFill>
                  <a:srgbClr val="002060"/>
                </a:solidFill>
              </a:rPr>
              <a:t>Sources </a:t>
            </a:r>
            <a:r>
              <a:rPr lang="en-US" sz="1200" dirty="0">
                <a:solidFill>
                  <a:srgbClr val="002060"/>
                </a:solidFill>
              </a:rPr>
              <a:t>images : a) </a:t>
            </a:r>
            <a:r>
              <a:rPr lang="en-US" sz="1200" dirty="0">
                <a:solidFill>
                  <a:srgbClr val="002060"/>
                </a:solidFill>
                <a:hlinkClick r:id="rId4"/>
              </a:rPr>
              <a:t>http://</a:t>
            </a:r>
            <a:r>
              <a:rPr lang="en-US" sz="1200" dirty="0" smtClean="0">
                <a:solidFill>
                  <a:srgbClr val="002060"/>
                </a:solidFill>
                <a:hlinkClick r:id="rId4"/>
              </a:rPr>
              <a:t>raziasaid.com/mm/cause.htm</a:t>
            </a:r>
            <a:r>
              <a:rPr lang="en-US" sz="1200" dirty="0" smtClean="0">
                <a:solidFill>
                  <a:srgbClr val="002060"/>
                </a:solidFill>
              </a:rPr>
              <a:t>, b) </a:t>
            </a:r>
            <a:r>
              <a:rPr lang="en-US" sz="1200" dirty="0" smtClean="0">
                <a:solidFill>
                  <a:srgbClr val="002060"/>
                </a:solidFill>
                <a:hlinkClick r:id="rId5"/>
              </a:rPr>
              <a:t>https</a:t>
            </a:r>
            <a:r>
              <a:rPr lang="en-US" sz="1200" dirty="0">
                <a:solidFill>
                  <a:srgbClr val="002060"/>
                </a:solidFill>
                <a:hlinkClick r:id="rId5"/>
              </a:rPr>
              <a:t>://prettyzoely.wordpress.com/tag/protegeons-notre-patrimoine/page/5</a:t>
            </a:r>
            <a:r>
              <a:rPr lang="en-US" sz="1200" dirty="0" smtClean="0">
                <a:solidFill>
                  <a:srgbClr val="002060"/>
                </a:solidFill>
                <a:hlinkClick r:id="rId5"/>
              </a:rPr>
              <a:t>/</a:t>
            </a:r>
            <a:r>
              <a:rPr lang="en-US" sz="1200" dirty="0" smtClean="0">
                <a:solidFill>
                  <a:srgbClr val="002060"/>
                </a:solidFill>
              </a:rPr>
              <a:t>, </a:t>
            </a:r>
          </a:p>
          <a:p>
            <a:pPr algn="ctr"/>
            <a:r>
              <a:rPr lang="en-US" sz="1200" dirty="0" smtClean="0">
                <a:solidFill>
                  <a:srgbClr val="002060"/>
                </a:solidFill>
              </a:rPr>
              <a:t>c) </a:t>
            </a:r>
            <a:r>
              <a:rPr lang="en-US" sz="1200" dirty="0" smtClean="0">
                <a:solidFill>
                  <a:srgbClr val="002060"/>
                </a:solidFill>
                <a:hlinkClick r:id="rId6"/>
              </a:rPr>
              <a:t>http</a:t>
            </a:r>
            <a:r>
              <a:rPr lang="en-US" sz="1200" dirty="0">
                <a:solidFill>
                  <a:srgbClr val="002060"/>
                </a:solidFill>
                <a:hlinkClick r:id="rId6"/>
              </a:rPr>
              <a:t>://alacasecatherine.uniterre.com/friends</a:t>
            </a:r>
            <a:r>
              <a:rPr lang="en-US" sz="1200" dirty="0" smtClean="0">
                <a:solidFill>
                  <a:srgbClr val="002060"/>
                </a:solidFill>
                <a:hlinkClick r:id="rId6"/>
              </a:rPr>
              <a:t>/</a:t>
            </a:r>
            <a:r>
              <a:rPr lang="en-US" sz="1200" dirty="0" smtClean="0">
                <a:solidFill>
                  <a:srgbClr val="002060"/>
                </a:solidFill>
              </a:rPr>
              <a:t>, d) </a:t>
            </a:r>
            <a:r>
              <a:rPr lang="en-US" sz="1200" dirty="0" smtClean="0">
                <a:solidFill>
                  <a:srgbClr val="002060"/>
                </a:solidFill>
                <a:hlinkClick r:id="rId7"/>
              </a:rPr>
              <a:t>http</a:t>
            </a:r>
            <a:r>
              <a:rPr lang="en-US" sz="1200" dirty="0">
                <a:solidFill>
                  <a:srgbClr val="002060"/>
                </a:solidFill>
                <a:hlinkClick r:id="rId7"/>
              </a:rPr>
              <a:t>://</a:t>
            </a:r>
            <a:r>
              <a:rPr lang="en-US" sz="1200" dirty="0" smtClean="0">
                <a:solidFill>
                  <a:srgbClr val="002060"/>
                </a:solidFill>
                <a:hlinkClick r:id="rId7"/>
              </a:rPr>
              <a:t>raziasaid.com/mm/event.htm</a:t>
            </a:r>
            <a:r>
              <a:rPr lang="en-US" sz="1200" dirty="0" smtClean="0">
                <a:solidFill>
                  <a:srgbClr val="002060"/>
                </a:solidFill>
              </a:rPr>
              <a:t>  </a:t>
            </a:r>
            <a:endParaRPr lang="fr-FR" sz="1200" dirty="0">
              <a:solidFill>
                <a:srgbClr val="002060"/>
              </a:solidFill>
            </a:endParaRPr>
          </a:p>
        </p:txBody>
      </p:sp>
      <p:sp>
        <p:nvSpPr>
          <p:cNvPr id="16" name="ZoneTexte 15"/>
          <p:cNvSpPr txBox="1"/>
          <p:nvPr/>
        </p:nvSpPr>
        <p:spPr>
          <a:xfrm>
            <a:off x="1672572" y="6342965"/>
            <a:ext cx="5346912" cy="461665"/>
          </a:xfrm>
          <a:prstGeom prst="rect">
            <a:avLst/>
          </a:prstGeom>
          <a:noFill/>
        </p:spPr>
        <p:txBody>
          <a:bodyPr wrap="square" rtlCol="0">
            <a:spAutoFit/>
          </a:bodyPr>
          <a:lstStyle/>
          <a:p>
            <a:pPr algn="ctr"/>
            <a:r>
              <a:rPr lang="fr-FR" sz="1200" dirty="0" smtClean="0">
                <a:solidFill>
                  <a:srgbClr val="002060"/>
                </a:solidFill>
              </a:rPr>
              <a:t>Actions de protestation non violente de Greenpeace contre le trafic du bois illégal. </a:t>
            </a:r>
            <a:r>
              <a:rPr lang="fr-FR" sz="1200" dirty="0">
                <a:solidFill>
                  <a:srgbClr val="002060"/>
                </a:solidFill>
              </a:rPr>
              <a:t>Source : </a:t>
            </a:r>
            <a:r>
              <a:rPr lang="fr-FR" sz="1200" dirty="0">
                <a:solidFill>
                  <a:srgbClr val="002060"/>
                </a:solidFill>
                <a:hlinkClick r:id="rId8"/>
              </a:rPr>
              <a:t>http://www.greenpeace.org/france/fr/campagnes/forets/trafic-bois</a:t>
            </a:r>
            <a:r>
              <a:rPr lang="fr-FR" sz="1200" dirty="0" smtClean="0">
                <a:solidFill>
                  <a:srgbClr val="002060"/>
                </a:solidFill>
                <a:hlinkClick r:id="rId8"/>
              </a:rPr>
              <a:t>/</a:t>
            </a:r>
            <a:r>
              <a:rPr lang="fr-FR" sz="1200" dirty="0" smtClean="0">
                <a:solidFill>
                  <a:srgbClr val="002060"/>
                </a:solidFill>
              </a:rPr>
              <a:t> </a:t>
            </a:r>
            <a:endParaRPr lang="fr-FR" sz="1200" dirty="0">
              <a:solidFill>
                <a:srgbClr val="002060"/>
              </a:solidFill>
            </a:endParaRPr>
          </a:p>
        </p:txBody>
      </p:sp>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1867" y="1957930"/>
            <a:ext cx="990600" cy="1790700"/>
          </a:xfrm>
          <a:prstGeom prst="rect">
            <a:avLst/>
          </a:prstGeom>
        </p:spPr>
      </p:pic>
      <p:pic>
        <p:nvPicPr>
          <p:cNvPr id="18" name="Imag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0074" y="638534"/>
            <a:ext cx="2401863" cy="1477146"/>
          </a:xfrm>
          <a:prstGeom prst="rect">
            <a:avLst/>
          </a:prstGeom>
        </p:spPr>
      </p:pic>
      <p:pic>
        <p:nvPicPr>
          <p:cNvPr id="19" name="Imag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2575" y="1647105"/>
            <a:ext cx="2162175" cy="2114550"/>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3217" y="2092716"/>
            <a:ext cx="2743200" cy="1666875"/>
          </a:xfrm>
          <a:prstGeom prst="rect">
            <a:avLst/>
          </a:prstGeom>
        </p:spPr>
      </p:pic>
      <p:pic>
        <p:nvPicPr>
          <p:cNvPr id="21" name="Imag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88913" y="823200"/>
            <a:ext cx="2999637" cy="2959819"/>
          </a:xfrm>
          <a:prstGeom prst="rect">
            <a:avLst/>
          </a:prstGeom>
        </p:spPr>
      </p:pic>
      <p:pic>
        <p:nvPicPr>
          <p:cNvPr id="22" name="Imag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731598" y="2266263"/>
            <a:ext cx="2358813" cy="3393158"/>
          </a:xfrm>
          <a:prstGeom prst="rect">
            <a:avLst/>
          </a:prstGeom>
        </p:spPr>
      </p:pic>
      <p:sp>
        <p:nvSpPr>
          <p:cNvPr id="23" name="ZoneTexte 22"/>
          <p:cNvSpPr txBox="1"/>
          <p:nvPr/>
        </p:nvSpPr>
        <p:spPr>
          <a:xfrm>
            <a:off x="8313085" y="5659421"/>
            <a:ext cx="3798852" cy="1015663"/>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a:t>
            </a:r>
            <a:r>
              <a:rPr lang="fr-FR" sz="1200" b="1" i="1" dirty="0">
                <a:solidFill>
                  <a:srgbClr val="002060"/>
                </a:solidFill>
              </a:rPr>
              <a:t>L'abus de beaux discours sans acte est fatal pour les forêts et le climat</a:t>
            </a:r>
            <a:r>
              <a:rPr lang="fr-FR" sz="1200" dirty="0">
                <a:solidFill>
                  <a:srgbClr val="002060"/>
                </a:solidFill>
              </a:rPr>
              <a:t>". Source : Affiche de Greenpeace contre la déforestation, </a:t>
            </a:r>
            <a:r>
              <a:rPr lang="fr-FR" sz="1200" dirty="0" smtClean="0">
                <a:solidFill>
                  <a:srgbClr val="002060"/>
                </a:solidFill>
              </a:rPr>
              <a:t> lors </a:t>
            </a:r>
            <a:r>
              <a:rPr lang="fr-FR" sz="1200" dirty="0">
                <a:solidFill>
                  <a:srgbClr val="002060"/>
                </a:solidFill>
              </a:rPr>
              <a:t>du </a:t>
            </a:r>
            <a:r>
              <a:rPr lang="fr-FR" sz="1200" dirty="0" smtClean="0">
                <a:solidFill>
                  <a:srgbClr val="002060"/>
                </a:solidFill>
              </a:rPr>
              <a:t>Sommet de Copenhague en 2009, </a:t>
            </a:r>
            <a:r>
              <a:rPr lang="fr-FR" sz="1200" dirty="0" smtClean="0">
                <a:solidFill>
                  <a:srgbClr val="002060"/>
                </a:solidFill>
                <a:hlinkClick r:id="rId15"/>
              </a:rPr>
              <a:t>http</a:t>
            </a:r>
            <a:r>
              <a:rPr lang="fr-FR" sz="1200" dirty="0">
                <a:solidFill>
                  <a:srgbClr val="002060"/>
                </a:solidFill>
                <a:hlinkClick r:id="rId15"/>
              </a:rPr>
              <a:t>://www.metronews.fr/info/la-deforestation-en-haut-de-l-affiche/milo!IWsdH0aY5dfMc</a:t>
            </a:r>
            <a:r>
              <a:rPr lang="fr-FR" sz="1200" dirty="0" smtClean="0">
                <a:solidFill>
                  <a:srgbClr val="002060"/>
                </a:solidFill>
                <a:hlinkClick r:id="rId15"/>
              </a:rPr>
              <a:t>/</a:t>
            </a:r>
            <a:r>
              <a:rPr lang="fr-FR" sz="1200" dirty="0" smtClean="0">
                <a:solidFill>
                  <a:srgbClr val="002060"/>
                </a:solidFill>
              </a:rPr>
              <a:t>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Tree>
    <p:extLst>
      <p:ext uri="{BB962C8B-B14F-4D97-AF65-F5344CB8AC3E}">
        <p14:creationId xmlns:p14="http://schemas.microsoft.com/office/powerpoint/2010/main" val="677130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6929149" y="6531528"/>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64</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18501" y="110494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a:t>
            </a:r>
            <a:r>
              <a:rPr lang="fr-FR" b="1" dirty="0" smtClean="0">
                <a:solidFill>
                  <a:schemeClr val="accent5">
                    <a:lumMod val="50000"/>
                  </a:schemeClr>
                </a:solidFill>
              </a:rPr>
              <a:t>conservatoires (suite)</a:t>
            </a:r>
            <a:endParaRPr lang="fr-FR" b="1" dirty="0">
              <a:solidFill>
                <a:schemeClr val="accent5">
                  <a:lumMod val="50000"/>
                </a:schemeClr>
              </a:solidFill>
            </a:endParaRPr>
          </a:p>
        </p:txBody>
      </p:sp>
      <p:sp>
        <p:nvSpPr>
          <p:cNvPr id="7" name="ZoneTexte 6"/>
          <p:cNvSpPr txBox="1"/>
          <p:nvPr/>
        </p:nvSpPr>
        <p:spPr>
          <a:xfrm>
            <a:off x="218501" y="1597446"/>
            <a:ext cx="11745817" cy="369332"/>
          </a:xfrm>
          <a:prstGeom prst="rect">
            <a:avLst/>
          </a:prstGeom>
          <a:noFill/>
        </p:spPr>
        <p:txBody>
          <a:bodyPr wrap="square" rtlCol="0">
            <a:spAutoFit/>
          </a:bodyPr>
          <a:lstStyle/>
          <a:p>
            <a:pPr algn="just"/>
            <a:r>
              <a:rPr lang="fr-FR" dirty="0">
                <a:solidFill>
                  <a:srgbClr val="002060"/>
                </a:solidFill>
              </a:rPr>
              <a:t>.</a:t>
            </a:r>
          </a:p>
        </p:txBody>
      </p:sp>
      <p:sp>
        <p:nvSpPr>
          <p:cNvPr id="15" name="ZoneTexte 14"/>
          <p:cNvSpPr txBox="1"/>
          <p:nvPr/>
        </p:nvSpPr>
        <p:spPr>
          <a:xfrm>
            <a:off x="6786390" y="5642826"/>
            <a:ext cx="5244029" cy="830997"/>
          </a:xfrm>
          <a:prstGeom prst="rect">
            <a:avLst/>
          </a:prstGeom>
          <a:noFill/>
        </p:spPr>
        <p:txBody>
          <a:bodyPr wrap="square" rtlCol="0">
            <a:spAutoFit/>
          </a:bodyPr>
          <a:lstStyle/>
          <a:p>
            <a:pPr algn="ctr"/>
            <a:r>
              <a:rPr lang="en-US" sz="1200" dirty="0" smtClean="0">
                <a:solidFill>
                  <a:srgbClr val="002060"/>
                </a:solidFill>
                <a:latin typeface="Calibri" panose="020F0502020204030204" pitchFamily="34" charset="0"/>
              </a:rPr>
              <a:t>↗ </a:t>
            </a:r>
            <a:r>
              <a:rPr lang="en-US" sz="1200" dirty="0" smtClean="0">
                <a:solidFill>
                  <a:srgbClr val="002060"/>
                </a:solidFill>
              </a:rPr>
              <a:t>Festival </a:t>
            </a:r>
            <a:r>
              <a:rPr lang="en-US" sz="1200" dirty="0">
                <a:solidFill>
                  <a:srgbClr val="002060"/>
                </a:solidFill>
              </a:rPr>
              <a:t>“</a:t>
            </a:r>
            <a:r>
              <a:rPr lang="en-US" sz="1200" b="1" i="1" dirty="0" err="1" smtClean="0">
                <a:solidFill>
                  <a:srgbClr val="002060"/>
                </a:solidFill>
              </a:rPr>
              <a:t>Réveillez-vous</a:t>
            </a:r>
            <a:r>
              <a:rPr lang="en-US" sz="1200" b="1" i="1" dirty="0" smtClean="0">
                <a:solidFill>
                  <a:srgbClr val="002060"/>
                </a:solidFill>
              </a:rPr>
              <a:t> </a:t>
            </a:r>
            <a:r>
              <a:rPr lang="en-US" sz="1200" b="1" i="1" dirty="0" err="1">
                <a:solidFill>
                  <a:srgbClr val="002060"/>
                </a:solidFill>
              </a:rPr>
              <a:t>Masoala</a:t>
            </a:r>
            <a:r>
              <a:rPr lang="en-US" sz="1200" dirty="0">
                <a:solidFill>
                  <a:srgbClr val="002060"/>
                </a:solidFill>
              </a:rPr>
              <a:t>” "</a:t>
            </a:r>
            <a:r>
              <a:rPr lang="en-US" sz="1200" b="1" i="1" dirty="0" err="1">
                <a:solidFill>
                  <a:srgbClr val="002060"/>
                </a:solidFill>
              </a:rPr>
              <a:t>Mifohaza</a:t>
            </a:r>
            <a:r>
              <a:rPr lang="en-US" sz="1200" b="1" i="1" dirty="0">
                <a:solidFill>
                  <a:srgbClr val="002060"/>
                </a:solidFill>
              </a:rPr>
              <a:t> </a:t>
            </a:r>
            <a:r>
              <a:rPr lang="en-US" sz="1200" b="1" i="1" dirty="0" err="1">
                <a:solidFill>
                  <a:srgbClr val="002060"/>
                </a:solidFill>
              </a:rPr>
              <a:t>Masoala</a:t>
            </a:r>
            <a:r>
              <a:rPr lang="en-US" sz="1200" dirty="0">
                <a:solidFill>
                  <a:srgbClr val="002060"/>
                </a:solidFill>
              </a:rPr>
              <a:t>", "</a:t>
            </a:r>
            <a:r>
              <a:rPr lang="en-US" sz="1200" b="1" i="1" dirty="0">
                <a:solidFill>
                  <a:srgbClr val="002060"/>
                </a:solidFill>
              </a:rPr>
              <a:t>The March of 10 </a:t>
            </a:r>
            <a:r>
              <a:rPr lang="en-US" sz="1200" b="1" i="1" dirty="0" smtClean="0">
                <a:solidFill>
                  <a:srgbClr val="002060"/>
                </a:solidFill>
              </a:rPr>
              <a:t>000 trees</a:t>
            </a:r>
            <a:r>
              <a:rPr lang="en-US" sz="1200" dirty="0">
                <a:solidFill>
                  <a:srgbClr val="002060"/>
                </a:solidFill>
              </a:rPr>
              <a:t>", </a:t>
            </a:r>
            <a:r>
              <a:rPr lang="fr-FR" sz="1200" dirty="0" smtClean="0">
                <a:solidFill>
                  <a:srgbClr val="002060"/>
                </a:solidFill>
              </a:rPr>
              <a:t>du 24 septembre au 1er octobre 2011</a:t>
            </a:r>
            <a:r>
              <a:rPr lang="en-US" sz="1200" dirty="0" smtClean="0">
                <a:solidFill>
                  <a:srgbClr val="002060"/>
                </a:solidFill>
              </a:rPr>
              <a:t>. </a:t>
            </a:r>
            <a:r>
              <a:rPr lang="fr-FR" sz="1200" dirty="0" smtClean="0">
                <a:solidFill>
                  <a:srgbClr val="002060"/>
                </a:solidFill>
              </a:rPr>
              <a:t>Avec les artistes malgaches </a:t>
            </a:r>
            <a:r>
              <a:rPr lang="en-US" sz="1200" dirty="0" smtClean="0">
                <a:solidFill>
                  <a:srgbClr val="002060"/>
                </a:solidFill>
              </a:rPr>
              <a:t>: </a:t>
            </a:r>
            <a:r>
              <a:rPr lang="en-US" sz="1200" b="1" i="1" dirty="0" err="1" smtClean="0">
                <a:solidFill>
                  <a:srgbClr val="002060"/>
                </a:solidFill>
              </a:rPr>
              <a:t>Razia</a:t>
            </a:r>
            <a:r>
              <a:rPr lang="en-US" sz="1200" b="1" i="1" dirty="0" smtClean="0">
                <a:solidFill>
                  <a:srgbClr val="002060"/>
                </a:solidFill>
              </a:rPr>
              <a:t> </a:t>
            </a:r>
            <a:r>
              <a:rPr lang="en-US" sz="1200" b="1" i="1" dirty="0" err="1" smtClean="0">
                <a:solidFill>
                  <a:srgbClr val="002060"/>
                </a:solidFill>
              </a:rPr>
              <a:t>Saïd</a:t>
            </a:r>
            <a:r>
              <a:rPr lang="en-US" sz="1200" b="1" i="1" dirty="0">
                <a:solidFill>
                  <a:srgbClr val="002060"/>
                </a:solidFill>
              </a:rPr>
              <a:t>, </a:t>
            </a:r>
            <a:r>
              <a:rPr lang="en-US" sz="1200" b="1" i="1" dirty="0" err="1">
                <a:solidFill>
                  <a:srgbClr val="002060"/>
                </a:solidFill>
              </a:rPr>
              <a:t>Eusèbe</a:t>
            </a:r>
            <a:r>
              <a:rPr lang="en-US" sz="1200" b="1" i="1" dirty="0">
                <a:solidFill>
                  <a:srgbClr val="002060"/>
                </a:solidFill>
              </a:rPr>
              <a:t> </a:t>
            </a:r>
            <a:r>
              <a:rPr lang="en-US" sz="1200" b="1" i="1" dirty="0" err="1" smtClean="0">
                <a:solidFill>
                  <a:srgbClr val="002060"/>
                </a:solidFill>
              </a:rPr>
              <a:t>Jaojoby</a:t>
            </a:r>
            <a:r>
              <a:rPr lang="en-US" sz="1200" b="1" i="1" dirty="0">
                <a:solidFill>
                  <a:srgbClr val="002060"/>
                </a:solidFill>
              </a:rPr>
              <a:t>, </a:t>
            </a:r>
            <a:r>
              <a:rPr lang="en-US" sz="1200" dirty="0" smtClean="0">
                <a:solidFill>
                  <a:srgbClr val="002060"/>
                </a:solidFill>
              </a:rPr>
              <a:t>etc. </a:t>
            </a:r>
          </a:p>
          <a:p>
            <a:pPr algn="ctr"/>
            <a:r>
              <a:rPr lang="en-US" sz="1200" dirty="0" smtClean="0">
                <a:solidFill>
                  <a:srgbClr val="002060"/>
                </a:solidFill>
              </a:rPr>
              <a:t>Sources image </a:t>
            </a:r>
            <a:r>
              <a:rPr lang="en-US" sz="1200" dirty="0">
                <a:solidFill>
                  <a:srgbClr val="002060"/>
                </a:solidFill>
              </a:rPr>
              <a:t>: </a:t>
            </a:r>
            <a:r>
              <a:rPr lang="en-US" sz="1200" dirty="0" smtClean="0">
                <a:solidFill>
                  <a:srgbClr val="002060"/>
                </a:solidFill>
                <a:hlinkClick r:id="rId2"/>
              </a:rPr>
              <a:t>http</a:t>
            </a:r>
            <a:r>
              <a:rPr lang="en-US" sz="1200" dirty="0">
                <a:solidFill>
                  <a:srgbClr val="002060"/>
                </a:solidFill>
                <a:hlinkClick r:id="rId2"/>
              </a:rPr>
              <a:t>://</a:t>
            </a:r>
            <a:r>
              <a:rPr lang="en-US" sz="1200" dirty="0" smtClean="0">
                <a:solidFill>
                  <a:srgbClr val="002060"/>
                </a:solidFill>
                <a:hlinkClick r:id="rId2"/>
              </a:rPr>
              <a:t>raziasaid.com/mm/cause.htm</a:t>
            </a:r>
            <a:endParaRPr lang="en-US" sz="1200" dirty="0" smtClean="0">
              <a:solidFill>
                <a:srgbClr val="00206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352" y="823200"/>
            <a:ext cx="3443460" cy="4764239"/>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72" y="1474277"/>
            <a:ext cx="4876800" cy="2804160"/>
          </a:xfrm>
          <a:prstGeom prst="rect">
            <a:avLst/>
          </a:prstGeom>
        </p:spPr>
      </p:pic>
      <p:sp>
        <p:nvSpPr>
          <p:cNvPr id="10" name="ZoneTexte 9"/>
          <p:cNvSpPr txBox="1"/>
          <p:nvPr/>
        </p:nvSpPr>
        <p:spPr>
          <a:xfrm>
            <a:off x="93643" y="4278437"/>
            <a:ext cx="6422834" cy="2308324"/>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Affiche </a:t>
            </a:r>
            <a:r>
              <a:rPr lang="fr-FR" sz="1200" dirty="0">
                <a:solidFill>
                  <a:srgbClr val="002060"/>
                </a:solidFill>
              </a:rPr>
              <a:t>de la </a:t>
            </a:r>
            <a:r>
              <a:rPr lang="fr-FR" sz="1200" dirty="0" smtClean="0">
                <a:solidFill>
                  <a:srgbClr val="002060"/>
                </a:solidFill>
              </a:rPr>
              <a:t>tournée « </a:t>
            </a:r>
            <a:r>
              <a:rPr lang="fr-FR" sz="1200" b="1" i="1" dirty="0" smtClean="0">
                <a:solidFill>
                  <a:srgbClr val="002060"/>
                </a:solidFill>
              </a:rPr>
              <a:t>Wake up Madagascar</a:t>
            </a:r>
            <a:r>
              <a:rPr lang="fr-FR" sz="1200" dirty="0" smtClean="0">
                <a:solidFill>
                  <a:srgbClr val="002060"/>
                </a:solidFill>
              </a:rPr>
              <a:t> », « </a:t>
            </a:r>
            <a:r>
              <a:rPr lang="fr-FR" sz="1200" dirty="0">
                <a:solidFill>
                  <a:srgbClr val="002060"/>
                </a:solidFill>
              </a:rPr>
              <a:t> </a:t>
            </a:r>
            <a:r>
              <a:rPr lang="fr-FR" sz="1200" b="1" i="1" dirty="0" smtClean="0">
                <a:solidFill>
                  <a:srgbClr val="002060"/>
                </a:solidFill>
              </a:rPr>
              <a:t>Madagascar Réveille-toi</a:t>
            </a:r>
            <a:r>
              <a:rPr lang="fr-FR" sz="1200" dirty="0" smtClean="0">
                <a:solidFill>
                  <a:srgbClr val="002060"/>
                </a:solidFill>
              </a:rPr>
              <a:t> ». </a:t>
            </a:r>
            <a:endParaRPr lang="fr-FR" sz="1200" dirty="0">
              <a:solidFill>
                <a:srgbClr val="002060"/>
              </a:solidFill>
            </a:endParaRPr>
          </a:p>
          <a:p>
            <a:pPr algn="ctr"/>
            <a:r>
              <a:rPr lang="fr-FR" sz="1200" dirty="0">
                <a:solidFill>
                  <a:srgbClr val="002060"/>
                </a:solidFill>
              </a:rPr>
              <a:t>Une série magique de concerts avec une mission : </a:t>
            </a:r>
            <a:r>
              <a:rPr lang="fr-FR" sz="1200" b="1" dirty="0">
                <a:solidFill>
                  <a:srgbClr val="002060"/>
                </a:solidFill>
              </a:rPr>
              <a:t>aider à sauver les forêts de Madagascar</a:t>
            </a:r>
            <a:r>
              <a:rPr lang="fr-FR" sz="1200" dirty="0">
                <a:solidFill>
                  <a:srgbClr val="002060"/>
                </a:solidFill>
              </a:rPr>
              <a:t>.</a:t>
            </a:r>
          </a:p>
          <a:p>
            <a:pPr algn="just"/>
            <a:endParaRPr lang="fr-FR" sz="1200" dirty="0" smtClean="0">
              <a:solidFill>
                <a:srgbClr val="002060"/>
              </a:solidFill>
            </a:endParaRPr>
          </a:p>
          <a:p>
            <a:pPr algn="just"/>
            <a:r>
              <a:rPr lang="fr-FR" sz="1200" dirty="0" smtClean="0">
                <a:solidFill>
                  <a:srgbClr val="002060"/>
                </a:solidFill>
              </a:rPr>
              <a:t>Un </a:t>
            </a:r>
            <a:r>
              <a:rPr lang="fr-FR" sz="1200" dirty="0">
                <a:solidFill>
                  <a:srgbClr val="002060"/>
                </a:solidFill>
              </a:rPr>
              <a:t>groupe de musiciens de </a:t>
            </a:r>
            <a:r>
              <a:rPr lang="fr-FR" sz="1200" dirty="0" smtClean="0">
                <a:solidFill>
                  <a:srgbClr val="002060"/>
                </a:solidFill>
              </a:rPr>
              <a:t>Madagascar (</a:t>
            </a:r>
            <a:r>
              <a:rPr lang="en-US" sz="1200" b="1" i="1" dirty="0">
                <a:solidFill>
                  <a:srgbClr val="002060"/>
                </a:solidFill>
              </a:rPr>
              <a:t>Charles </a:t>
            </a:r>
            <a:r>
              <a:rPr lang="en-US" sz="1200" b="1" i="1" dirty="0" err="1">
                <a:solidFill>
                  <a:srgbClr val="002060"/>
                </a:solidFill>
              </a:rPr>
              <a:t>Kely</a:t>
            </a:r>
            <a:r>
              <a:rPr lang="en-US" sz="1200" b="1" i="1" dirty="0">
                <a:solidFill>
                  <a:srgbClr val="002060"/>
                </a:solidFill>
              </a:rPr>
              <a:t>, Claudine Robert </a:t>
            </a:r>
            <a:r>
              <a:rPr lang="en-US" sz="1200" b="1" i="1" smtClean="0">
                <a:solidFill>
                  <a:srgbClr val="002060"/>
                </a:solidFill>
              </a:rPr>
              <a:t>Zafinera</a:t>
            </a:r>
            <a:r>
              <a:rPr lang="en-US" sz="1200" smtClean="0">
                <a:solidFill>
                  <a:srgbClr val="002060"/>
                </a:solidFill>
              </a:rPr>
              <a:t>, </a:t>
            </a:r>
            <a:r>
              <a:rPr lang="en-US" sz="1200" dirty="0">
                <a:solidFill>
                  <a:srgbClr val="002060"/>
                </a:solidFill>
              </a:rPr>
              <a:t>le </a:t>
            </a:r>
            <a:r>
              <a:rPr lang="en-US" sz="1200" dirty="0" err="1">
                <a:solidFill>
                  <a:srgbClr val="002060"/>
                </a:solidFill>
              </a:rPr>
              <a:t>groupe</a:t>
            </a:r>
            <a:r>
              <a:rPr lang="en-US" sz="1200" dirty="0">
                <a:solidFill>
                  <a:srgbClr val="002060"/>
                </a:solidFill>
              </a:rPr>
              <a:t> </a:t>
            </a:r>
            <a:r>
              <a:rPr lang="en-US" sz="1200" dirty="0" err="1">
                <a:solidFill>
                  <a:srgbClr val="002060"/>
                </a:solidFill>
              </a:rPr>
              <a:t>malgache</a:t>
            </a:r>
            <a:r>
              <a:rPr lang="en-US" sz="1200" dirty="0">
                <a:solidFill>
                  <a:srgbClr val="002060"/>
                </a:solidFill>
              </a:rPr>
              <a:t> </a:t>
            </a:r>
            <a:r>
              <a:rPr lang="fr-FR" sz="1200" b="1" dirty="0" err="1">
                <a:solidFill>
                  <a:srgbClr val="002060"/>
                </a:solidFill>
              </a:rPr>
              <a:t>Saramba</a:t>
            </a:r>
            <a:r>
              <a:rPr lang="fr-FR" sz="1200" b="1" dirty="0">
                <a:solidFill>
                  <a:srgbClr val="002060"/>
                </a:solidFill>
              </a:rPr>
              <a:t> </a:t>
            </a:r>
            <a:r>
              <a:rPr lang="fr-FR" sz="1200" dirty="0" smtClean="0">
                <a:solidFill>
                  <a:srgbClr val="002060"/>
                </a:solidFill>
              </a:rPr>
              <a:t>etc.) ont organisé une tournée en Amérique afin de </a:t>
            </a:r>
            <a:r>
              <a:rPr lang="fr-FR" sz="1200" dirty="0">
                <a:solidFill>
                  <a:srgbClr val="002060"/>
                </a:solidFill>
              </a:rPr>
              <a:t>l'alerter sur la déforestation sur leur île</a:t>
            </a:r>
            <a:r>
              <a:rPr lang="fr-FR" sz="1200" dirty="0" smtClean="0">
                <a:solidFill>
                  <a:srgbClr val="002060"/>
                </a:solidFill>
              </a:rPr>
              <a:t>. «</a:t>
            </a:r>
            <a:r>
              <a:rPr lang="fr-FR" sz="1200" dirty="0">
                <a:solidFill>
                  <a:srgbClr val="002060"/>
                </a:solidFill>
              </a:rPr>
              <a:t> </a:t>
            </a:r>
            <a:r>
              <a:rPr lang="fr-FR" sz="1200" b="1" i="1" dirty="0">
                <a:solidFill>
                  <a:srgbClr val="002060"/>
                </a:solidFill>
              </a:rPr>
              <a:t>Wake up Madagascar</a:t>
            </a:r>
            <a:r>
              <a:rPr lang="fr-FR" sz="1200" dirty="0">
                <a:solidFill>
                  <a:srgbClr val="002060"/>
                </a:solidFill>
              </a:rPr>
              <a:t> </a:t>
            </a:r>
            <a:r>
              <a:rPr lang="fr-FR" sz="1200" dirty="0" smtClean="0">
                <a:solidFill>
                  <a:srgbClr val="002060"/>
                </a:solidFill>
              </a:rPr>
              <a:t>» est </a:t>
            </a:r>
            <a:r>
              <a:rPr lang="fr-FR" sz="1200" dirty="0">
                <a:solidFill>
                  <a:srgbClr val="002060"/>
                </a:solidFill>
              </a:rPr>
              <a:t>un groupe d'artistes </a:t>
            </a:r>
            <a:r>
              <a:rPr lang="fr-FR" sz="1200" dirty="0" smtClean="0">
                <a:solidFill>
                  <a:srgbClr val="002060"/>
                </a:solidFill>
              </a:rPr>
              <a:t>concernés par la déforestation de leur île, </a:t>
            </a:r>
            <a:r>
              <a:rPr lang="fr-FR" sz="1200" dirty="0">
                <a:solidFill>
                  <a:srgbClr val="002060"/>
                </a:solidFill>
              </a:rPr>
              <a:t>avec une </a:t>
            </a:r>
            <a:r>
              <a:rPr lang="fr-FR" sz="1200" dirty="0" smtClean="0">
                <a:solidFill>
                  <a:srgbClr val="002060"/>
                </a:solidFill>
              </a:rPr>
              <a:t>mission : partager </a:t>
            </a:r>
            <a:r>
              <a:rPr lang="fr-FR" sz="1200" dirty="0">
                <a:solidFill>
                  <a:srgbClr val="002060"/>
                </a:solidFill>
              </a:rPr>
              <a:t>leur patrimoine culturel en effectuant une série de concerts de musique et de danses traditionnelles afin de sensibiliser à la situation de l'environnement en danger critique à Madagascar</a:t>
            </a:r>
            <a:r>
              <a:rPr lang="fr-FR" sz="1200" dirty="0" smtClean="0">
                <a:solidFill>
                  <a:srgbClr val="002060"/>
                </a:solidFill>
              </a:rPr>
              <a:t>. «</a:t>
            </a:r>
            <a:r>
              <a:rPr lang="fr-FR" sz="1200" dirty="0">
                <a:solidFill>
                  <a:srgbClr val="002060"/>
                </a:solidFill>
              </a:rPr>
              <a:t> </a:t>
            </a:r>
            <a:r>
              <a:rPr lang="fr-FR" sz="1200" b="1" i="1" dirty="0">
                <a:solidFill>
                  <a:srgbClr val="002060"/>
                </a:solidFill>
              </a:rPr>
              <a:t>Wake up Madagascar</a:t>
            </a:r>
            <a:r>
              <a:rPr lang="fr-FR" sz="1200" dirty="0">
                <a:solidFill>
                  <a:srgbClr val="002060"/>
                </a:solidFill>
              </a:rPr>
              <a:t> » </a:t>
            </a:r>
            <a:r>
              <a:rPr lang="fr-FR" sz="1200" dirty="0" smtClean="0">
                <a:solidFill>
                  <a:srgbClr val="002060"/>
                </a:solidFill>
              </a:rPr>
              <a:t>travaille </a:t>
            </a:r>
            <a:r>
              <a:rPr lang="fr-FR" sz="1200" dirty="0">
                <a:solidFill>
                  <a:srgbClr val="002060"/>
                </a:solidFill>
              </a:rPr>
              <a:t>en étroite collaboration avec des organisations à but non lucratif existantes et leur reboisement, des programmes d'éducation environnementale dans et en dehors de Madagascar</a:t>
            </a:r>
            <a:r>
              <a:rPr lang="fr-FR" sz="1200" dirty="0" smtClean="0">
                <a:solidFill>
                  <a:srgbClr val="002060"/>
                </a:solidFill>
              </a:rPr>
              <a:t>. Source : Wake </a:t>
            </a:r>
            <a:r>
              <a:rPr lang="fr-FR" sz="1200" dirty="0">
                <a:solidFill>
                  <a:srgbClr val="002060"/>
                </a:solidFill>
              </a:rPr>
              <a:t>up Madagascar, </a:t>
            </a:r>
            <a:r>
              <a:rPr lang="fr-FR" sz="1200" dirty="0">
                <a:solidFill>
                  <a:srgbClr val="002060"/>
                </a:solidFill>
                <a:hlinkClick r:id="rId5"/>
              </a:rPr>
              <a:t>https://</a:t>
            </a:r>
            <a:r>
              <a:rPr lang="fr-FR" sz="1200" dirty="0" smtClean="0">
                <a:solidFill>
                  <a:srgbClr val="002060"/>
                </a:solidFill>
                <a:hlinkClick r:id="rId5"/>
              </a:rPr>
              <a:t>www.fracturedatlas.org/site/fiscal/profile?id=10073</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3873006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351661" y="6526706"/>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65</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18501" y="110494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conservatoires (suite</a:t>
            </a:r>
            <a:r>
              <a:rPr lang="fr-FR" b="1" dirty="0" smtClean="0">
                <a:solidFill>
                  <a:schemeClr val="accent5">
                    <a:lumMod val="50000"/>
                  </a:schemeClr>
                </a:solidFill>
              </a:rPr>
              <a:t>)</a:t>
            </a:r>
            <a:endParaRPr lang="fr-FR" b="1" dirty="0">
              <a:solidFill>
                <a:schemeClr val="accent5">
                  <a:lumMod val="50000"/>
                </a:schemeClr>
              </a:solidFill>
            </a:endParaRPr>
          </a:p>
        </p:txBody>
      </p:sp>
      <p:sp>
        <p:nvSpPr>
          <p:cNvPr id="24" name="Flèche courbée vers la droite 5"/>
          <p:cNvSpPr>
            <a:spLocks noChangeArrowheads="1"/>
          </p:cNvSpPr>
          <p:nvPr/>
        </p:nvSpPr>
        <p:spPr bwMode="auto">
          <a:xfrm>
            <a:off x="1926745" y="1989421"/>
            <a:ext cx="1223963" cy="2232025"/>
          </a:xfrm>
          <a:prstGeom prst="curvedRightArrow">
            <a:avLst>
              <a:gd name="adj1" fmla="val 24999"/>
              <a:gd name="adj2" fmla="val 50006"/>
              <a:gd name="adj3" fmla="val 25000"/>
            </a:avLst>
          </a:prstGeom>
          <a:solidFill>
            <a:schemeClr val="bg1"/>
          </a:solidFill>
          <a:ln w="9525" algn="ctr">
            <a:solidFill>
              <a:schemeClr val="tx1"/>
            </a:solidFill>
            <a:round/>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5" name="Flèche courbée vers la droite 11"/>
          <p:cNvSpPr>
            <a:spLocks noChangeArrowheads="1"/>
          </p:cNvSpPr>
          <p:nvPr/>
        </p:nvSpPr>
        <p:spPr bwMode="auto">
          <a:xfrm rot="10800000">
            <a:off x="6246333" y="1989421"/>
            <a:ext cx="1223962" cy="2232025"/>
          </a:xfrm>
          <a:prstGeom prst="curvedRightArrow">
            <a:avLst>
              <a:gd name="adj1" fmla="val 24999"/>
              <a:gd name="adj2" fmla="val 50006"/>
              <a:gd name="adj3" fmla="val 25000"/>
            </a:avLst>
          </a:prstGeom>
          <a:solidFill>
            <a:schemeClr val="bg1"/>
          </a:solidFill>
          <a:ln w="9525" algn="ctr">
            <a:solidFill>
              <a:schemeClr val="tx1"/>
            </a:solidFill>
            <a:round/>
            <a:headEnd/>
            <a:tailEnd/>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6" name="Ellipse 12"/>
          <p:cNvSpPr>
            <a:spLocks noChangeArrowheads="1"/>
          </p:cNvSpPr>
          <p:nvPr/>
        </p:nvSpPr>
        <p:spPr bwMode="auto">
          <a:xfrm>
            <a:off x="3582508" y="1844958"/>
            <a:ext cx="2376487" cy="735013"/>
          </a:xfrm>
          <a:prstGeom prst="ellipse">
            <a:avLst/>
          </a:prstGeom>
          <a:solidFill>
            <a:schemeClr val="bg1"/>
          </a:solidFill>
          <a:ln w="9525" algn="ctr">
            <a:solidFill>
              <a:schemeClr val="tx1"/>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latin typeface="Arial" panose="020B0604020202020204" pitchFamily="34" charset="0"/>
              </a:rPr>
              <a:t>Pauvreté</a:t>
            </a:r>
          </a:p>
        </p:txBody>
      </p:sp>
      <p:sp>
        <p:nvSpPr>
          <p:cNvPr id="27" name="Ellipse 13"/>
          <p:cNvSpPr>
            <a:spLocks noChangeArrowheads="1"/>
          </p:cNvSpPr>
          <p:nvPr/>
        </p:nvSpPr>
        <p:spPr bwMode="auto">
          <a:xfrm>
            <a:off x="3293583" y="3716621"/>
            <a:ext cx="2808287" cy="736600"/>
          </a:xfrm>
          <a:prstGeom prst="ellipse">
            <a:avLst/>
          </a:prstGeom>
          <a:solidFill>
            <a:schemeClr val="bg1"/>
          </a:solidFill>
          <a:ln w="9525" algn="ctr">
            <a:solidFill>
              <a:schemeClr val="tx1"/>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Corruption</a:t>
            </a:r>
          </a:p>
        </p:txBody>
      </p:sp>
      <p:sp>
        <p:nvSpPr>
          <p:cNvPr id="28" name="Text Box 10"/>
          <p:cNvSpPr txBox="1">
            <a:spLocks noChangeArrowheads="1"/>
          </p:cNvSpPr>
          <p:nvPr/>
        </p:nvSpPr>
        <p:spPr bwMode="auto">
          <a:xfrm>
            <a:off x="3320052" y="2821331"/>
            <a:ext cx="29013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fr-FR" altLang="fr-FR" sz="1200" dirty="0">
                <a:solidFill>
                  <a:srgbClr val="002060"/>
                </a:solidFill>
                <a:latin typeface="Arial" panose="020B0604020202020204" pitchFamily="34" charset="0"/>
              </a:rPr>
              <a:t>Détournement des fonds public </a:t>
            </a:r>
            <a:endParaRPr lang="fr-FR" altLang="fr-FR" sz="1200" dirty="0" smtClean="0">
              <a:solidFill>
                <a:srgbClr val="002060"/>
              </a:solidFill>
              <a:latin typeface="Arial" panose="020B0604020202020204" pitchFamily="34" charset="0"/>
            </a:endParaRPr>
          </a:p>
          <a:p>
            <a:pPr algn="ctr" eaLnBrk="1" hangingPunct="1">
              <a:spcBef>
                <a:spcPct val="50000"/>
              </a:spcBef>
              <a:buFontTx/>
              <a:buNone/>
            </a:pPr>
            <a:r>
              <a:rPr lang="fr-FR" altLang="fr-FR" sz="1200" dirty="0" smtClean="0">
                <a:solidFill>
                  <a:srgbClr val="002060"/>
                </a:solidFill>
              </a:rPr>
              <a:t>→ </a:t>
            </a:r>
            <a:r>
              <a:rPr lang="fr-FR" altLang="fr-FR" sz="1200" dirty="0" smtClean="0">
                <a:solidFill>
                  <a:srgbClr val="002060"/>
                </a:solidFill>
                <a:latin typeface="Arial" panose="020B0604020202020204" pitchFamily="34" charset="0"/>
              </a:rPr>
              <a:t>et </a:t>
            </a:r>
            <a:r>
              <a:rPr lang="fr-FR" altLang="fr-FR" sz="1200" dirty="0">
                <a:solidFill>
                  <a:srgbClr val="002060"/>
                </a:solidFill>
                <a:latin typeface="Arial" panose="020B0604020202020204" pitchFamily="34" charset="0"/>
              </a:rPr>
              <a:t>donc appauvrissement du pays.</a:t>
            </a:r>
          </a:p>
        </p:txBody>
      </p:sp>
      <p:sp>
        <p:nvSpPr>
          <p:cNvPr id="29" name="Text Box 11"/>
          <p:cNvSpPr txBox="1">
            <a:spLocks noChangeArrowheads="1"/>
          </p:cNvSpPr>
          <p:nvPr/>
        </p:nvSpPr>
        <p:spPr bwMode="auto">
          <a:xfrm>
            <a:off x="199546" y="1768780"/>
            <a:ext cx="1671885" cy="1609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fr-FR" altLang="fr-FR" sz="1200" dirty="0" smtClean="0">
                <a:solidFill>
                  <a:srgbClr val="002060"/>
                </a:solidFill>
                <a:latin typeface="Arial" panose="020B0604020202020204" pitchFamily="34" charset="0"/>
              </a:rPr>
              <a:t>Cas </a:t>
            </a:r>
            <a:r>
              <a:rPr lang="fr-FR" altLang="fr-FR" sz="1200" dirty="0">
                <a:solidFill>
                  <a:srgbClr val="002060"/>
                </a:solidFill>
                <a:latin typeface="Arial" panose="020B0604020202020204" pitchFamily="34" charset="0"/>
              </a:rPr>
              <a:t>du fonctionnaire mal payé, qui veut payer des études à </a:t>
            </a:r>
            <a:r>
              <a:rPr lang="fr-FR" altLang="fr-FR" sz="1200" dirty="0" smtClean="0">
                <a:solidFill>
                  <a:srgbClr val="002060"/>
                </a:solidFill>
                <a:latin typeface="Arial" panose="020B0604020202020204" pitchFamily="34" charset="0"/>
              </a:rPr>
              <a:t>ses enfants </a:t>
            </a:r>
            <a:r>
              <a:rPr lang="fr-FR" altLang="fr-FR" sz="1200" dirty="0">
                <a:solidFill>
                  <a:srgbClr val="002060"/>
                </a:solidFill>
                <a:latin typeface="Arial" panose="020B0604020202020204" pitchFamily="34" charset="0"/>
              </a:rPr>
              <a:t>et pour lequel la corruption est un moyen d’y parvenir </a:t>
            </a:r>
            <a:r>
              <a:rPr lang="fr-FR" altLang="fr-FR" sz="1200" dirty="0" smtClean="0">
                <a:solidFill>
                  <a:srgbClr val="002060"/>
                </a:solidFill>
                <a:latin typeface="Arial" panose="020B0604020202020204" pitchFamily="34" charset="0"/>
              </a:rPr>
              <a:t>facilement (petite corruption).</a:t>
            </a:r>
            <a:endParaRPr lang="fr-FR" altLang="fr-FR" sz="1200" dirty="0">
              <a:solidFill>
                <a:srgbClr val="002060"/>
              </a:solidFill>
              <a:latin typeface="Arial" panose="020B0604020202020204" pitchFamily="34" charset="0"/>
            </a:endParaRPr>
          </a:p>
        </p:txBody>
      </p:sp>
      <p:sp>
        <p:nvSpPr>
          <p:cNvPr id="30" name="Ellipse 13"/>
          <p:cNvSpPr>
            <a:spLocks noChangeArrowheads="1"/>
          </p:cNvSpPr>
          <p:nvPr/>
        </p:nvSpPr>
        <p:spPr bwMode="auto">
          <a:xfrm>
            <a:off x="2729991" y="4887751"/>
            <a:ext cx="3864034" cy="908864"/>
          </a:xfrm>
          <a:prstGeom prst="ellipse">
            <a:avLst/>
          </a:prstGeom>
          <a:solidFill>
            <a:schemeClr val="bg1"/>
          </a:solidFill>
          <a:ln w="9525" algn="ctr">
            <a:solidFill>
              <a:schemeClr val="tx1"/>
            </a:solidFill>
            <a:round/>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Arial" panose="020B0604020202020204" pitchFamily="34" charset="0"/>
              </a:rPr>
              <a:t> Incivismes, absence de valeurs morales</a:t>
            </a:r>
          </a:p>
        </p:txBody>
      </p:sp>
      <p:sp>
        <p:nvSpPr>
          <p:cNvPr id="31" name="Line 14"/>
          <p:cNvSpPr>
            <a:spLocks noChangeShapeType="1"/>
          </p:cNvSpPr>
          <p:nvPr/>
        </p:nvSpPr>
        <p:spPr bwMode="auto">
          <a:xfrm flipV="1">
            <a:off x="4662008" y="4581808"/>
            <a:ext cx="0" cy="2159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fr-FR"/>
          </a:p>
        </p:txBody>
      </p:sp>
      <p:sp>
        <p:nvSpPr>
          <p:cNvPr id="13" name="ZoneTexte 12"/>
          <p:cNvSpPr txBox="1"/>
          <p:nvPr/>
        </p:nvSpPr>
        <p:spPr>
          <a:xfrm>
            <a:off x="805676" y="5918445"/>
            <a:ext cx="5910921" cy="646331"/>
          </a:xfrm>
          <a:prstGeom prst="rect">
            <a:avLst/>
          </a:prstGeom>
          <a:noFill/>
        </p:spPr>
        <p:txBody>
          <a:bodyPr wrap="square" rtlCol="0">
            <a:spAutoFit/>
          </a:bodyPr>
          <a:lstStyle/>
          <a:p>
            <a:pPr algn="ctr"/>
            <a:r>
              <a:rPr lang="fr-FR" sz="1200" dirty="0">
                <a:solidFill>
                  <a:srgbClr val="002060"/>
                </a:solidFill>
              </a:rPr>
              <a:t>Le cercle vicieux de la corruption (schéma </a:t>
            </a:r>
            <a:r>
              <a:rPr lang="fr-FR" sz="1200" dirty="0" smtClean="0">
                <a:solidFill>
                  <a:srgbClr val="002060"/>
                </a:solidFill>
              </a:rPr>
              <a:t>simplifié) (auteur : B. Lisan).</a:t>
            </a:r>
          </a:p>
          <a:p>
            <a:pPr algn="ctr"/>
            <a:r>
              <a:rPr lang="fr-FR" sz="1200" i="1" dirty="0" smtClean="0">
                <a:solidFill>
                  <a:srgbClr val="002060"/>
                </a:solidFill>
              </a:rPr>
              <a:t>Comment le casser ? Par l’instruction, l’éducation ? L’instruction civique et morale ? L’imagination positive ?  …</a:t>
            </a:r>
            <a:endParaRPr lang="fr-FR" sz="1200" i="1" dirty="0">
              <a:solidFill>
                <a:srgbClr val="002060"/>
              </a:solidFill>
            </a:endParaRPr>
          </a:p>
        </p:txBody>
      </p:sp>
      <p:sp>
        <p:nvSpPr>
          <p:cNvPr id="14" name="ZoneTexte 13"/>
          <p:cNvSpPr txBox="1"/>
          <p:nvPr/>
        </p:nvSpPr>
        <p:spPr>
          <a:xfrm>
            <a:off x="7066709" y="5467930"/>
            <a:ext cx="4930208" cy="1200329"/>
          </a:xfrm>
          <a:prstGeom prst="rect">
            <a:avLst/>
          </a:prstGeom>
          <a:noFill/>
        </p:spPr>
        <p:txBody>
          <a:bodyPr wrap="square" rtlCol="0">
            <a:spAutoFit/>
          </a:bodyPr>
          <a:lstStyle/>
          <a:p>
            <a:pPr algn="r"/>
            <a:r>
              <a:rPr lang="fr-FR" sz="1200" dirty="0" smtClean="0">
                <a:solidFill>
                  <a:srgbClr val="002060"/>
                </a:solidFill>
                <a:latin typeface="Calibri" panose="020F0502020204030204" pitchFamily="34" charset="0"/>
              </a:rPr>
              <a:t>↗  </a:t>
            </a:r>
            <a:r>
              <a:rPr lang="fr-FR" sz="1200" dirty="0" smtClean="0">
                <a:solidFill>
                  <a:srgbClr val="002060"/>
                </a:solidFill>
              </a:rPr>
              <a:t>Il </a:t>
            </a:r>
            <a:r>
              <a:rPr lang="fr-FR" sz="1200" dirty="0">
                <a:solidFill>
                  <a:srgbClr val="002060"/>
                </a:solidFill>
              </a:rPr>
              <a:t>faudrait diversifier ou changer les techniques culturales, les sources alimentaires et de revenus pour les paysans </a:t>
            </a:r>
            <a:r>
              <a:rPr lang="fr-FR" sz="1200" dirty="0" smtClean="0">
                <a:solidFill>
                  <a:srgbClr val="002060"/>
                </a:solidFill>
              </a:rPr>
              <a:t>malgaches, voire tester des plantes alimentaires d’avenir, en tenant compte qu’elles ne constitueront pas une menace pour la flore indigène (pas de risques invasif).</a:t>
            </a:r>
          </a:p>
          <a:p>
            <a:pPr algn="r"/>
            <a:r>
              <a:rPr lang="fr-FR" sz="1200" dirty="0" smtClean="0">
                <a:solidFill>
                  <a:srgbClr val="002060"/>
                </a:solidFill>
              </a:rPr>
              <a:t>Exemple : ici, amarante </a:t>
            </a:r>
            <a:r>
              <a:rPr lang="fr-FR" sz="1200" dirty="0">
                <a:solidFill>
                  <a:srgbClr val="002060"/>
                </a:solidFill>
              </a:rPr>
              <a:t>rouge et </a:t>
            </a:r>
            <a:r>
              <a:rPr lang="fr-FR" sz="1200" dirty="0" smtClean="0">
                <a:solidFill>
                  <a:srgbClr val="002060"/>
                </a:solidFill>
              </a:rPr>
              <a:t>or </a:t>
            </a:r>
            <a:r>
              <a:rPr lang="fr-FR" sz="1200" dirty="0" smtClean="0">
                <a:solidFill>
                  <a:srgbClr val="002060"/>
                </a:solidFill>
                <a:latin typeface="Calibri" panose="020F0502020204030204" pitchFamily="34" charset="0"/>
              </a:rPr>
              <a:t>↑</a:t>
            </a:r>
            <a:r>
              <a:rPr lang="fr-FR" sz="1200" dirty="0" smtClean="0">
                <a:solidFill>
                  <a:srgbClr val="002060"/>
                </a:solidFill>
              </a:rPr>
              <a:t>. </a:t>
            </a:r>
            <a:r>
              <a:rPr lang="fr-FR" sz="1200" dirty="0">
                <a:solidFill>
                  <a:srgbClr val="002060"/>
                </a:solidFill>
              </a:rPr>
              <a:t>Source </a:t>
            </a:r>
            <a:r>
              <a:rPr lang="fr-FR" sz="1200" dirty="0" smtClean="0">
                <a:solidFill>
                  <a:srgbClr val="002060"/>
                </a:solidFill>
              </a:rPr>
              <a:t>: IMAP, </a:t>
            </a:r>
            <a:r>
              <a:rPr lang="fr-FR" sz="1200" dirty="0">
                <a:solidFill>
                  <a:srgbClr val="002060"/>
                </a:solidFill>
                <a:hlinkClick r:id="rId2"/>
              </a:rPr>
              <a:t>http://</a:t>
            </a:r>
            <a:r>
              <a:rPr lang="fr-FR" sz="1200" dirty="0" smtClean="0">
                <a:solidFill>
                  <a:srgbClr val="002060"/>
                </a:solidFill>
                <a:hlinkClick r:id="rId2"/>
              </a:rPr>
              <a:t>www.comuntierra.org/site/blog_post.php?idPost=144&amp;id_idioma=2</a:t>
            </a:r>
            <a:r>
              <a:rPr lang="fr-FR" sz="1200" dirty="0" smtClean="0">
                <a:solidFill>
                  <a:srgbClr val="002060"/>
                </a:solidFill>
              </a:rPr>
              <a:t> </a:t>
            </a:r>
            <a:endParaRPr lang="fr-FR" sz="1200" dirty="0">
              <a:solidFill>
                <a:srgbClr val="002060"/>
              </a:solidFill>
            </a:endParaRPr>
          </a:p>
        </p:txBody>
      </p:sp>
      <p:pic>
        <p:nvPicPr>
          <p:cNvPr id="1024" name="Image 10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7494" y="3502691"/>
            <a:ext cx="2620319" cy="1965239"/>
          </a:xfrm>
          <a:prstGeom prst="rect">
            <a:avLst/>
          </a:prstGeom>
        </p:spPr>
      </p:pic>
      <p:pic>
        <p:nvPicPr>
          <p:cNvPr id="1025" name="Image 10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9562" y="751601"/>
            <a:ext cx="2696976" cy="1550761"/>
          </a:xfrm>
          <a:prstGeom prst="rect">
            <a:avLst/>
          </a:prstGeom>
        </p:spPr>
      </p:pic>
      <p:sp>
        <p:nvSpPr>
          <p:cNvPr id="1027" name="ZoneTexte 1026"/>
          <p:cNvSpPr txBox="1"/>
          <p:nvPr/>
        </p:nvSpPr>
        <p:spPr>
          <a:xfrm>
            <a:off x="9253952" y="2306380"/>
            <a:ext cx="2845678" cy="1015663"/>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Culture </a:t>
            </a:r>
            <a:r>
              <a:rPr lang="fr-FR" sz="1200" dirty="0">
                <a:solidFill>
                  <a:srgbClr val="002060"/>
                </a:solidFill>
              </a:rPr>
              <a:t>de l’algue, la </a:t>
            </a:r>
            <a:r>
              <a:rPr lang="fr-FR" sz="1200" dirty="0" smtClean="0">
                <a:solidFill>
                  <a:srgbClr val="002060"/>
                </a:solidFill>
              </a:rPr>
              <a:t>spiruline. </a:t>
            </a:r>
          </a:p>
          <a:p>
            <a:pPr algn="ctr"/>
            <a:r>
              <a:rPr lang="fr-FR" sz="1200" dirty="0" smtClean="0">
                <a:solidFill>
                  <a:srgbClr val="002060"/>
                </a:solidFill>
                <a:latin typeface="Calibri" panose="020F0502020204030204" pitchFamily="34" charset="0"/>
              </a:rPr>
              <a:t>↗  </a:t>
            </a:r>
            <a:r>
              <a:rPr lang="fr-FR" sz="1200" dirty="0" smtClean="0">
                <a:solidFill>
                  <a:srgbClr val="002060"/>
                </a:solidFill>
              </a:rPr>
              <a:t>Culture facile du fruit « </a:t>
            </a:r>
            <a:r>
              <a:rPr lang="fr-FR" sz="1200" b="1" dirty="0" err="1" smtClean="0">
                <a:solidFill>
                  <a:srgbClr val="002060"/>
                </a:solidFill>
              </a:rPr>
              <a:t>poc-poc</a:t>
            </a:r>
            <a:r>
              <a:rPr lang="fr-FR" sz="1200" dirty="0" smtClean="0">
                <a:solidFill>
                  <a:srgbClr val="002060"/>
                </a:solidFill>
              </a:rPr>
              <a:t> » (Physalis). etc. … Source images </a:t>
            </a:r>
            <a:r>
              <a:rPr lang="fr-FR" sz="1200" dirty="0">
                <a:solidFill>
                  <a:srgbClr val="002060"/>
                </a:solidFill>
              </a:rPr>
              <a:t>: </a:t>
            </a:r>
            <a:r>
              <a:rPr lang="fr-FR" sz="1200" dirty="0">
                <a:solidFill>
                  <a:srgbClr val="002060"/>
                </a:solidFill>
                <a:hlinkClick r:id="rId5"/>
              </a:rPr>
              <a:t>http://</a:t>
            </a:r>
            <a:r>
              <a:rPr lang="fr-FR" sz="1200" dirty="0" smtClean="0">
                <a:solidFill>
                  <a:srgbClr val="002060"/>
                </a:solidFill>
                <a:hlinkClick r:id="rId5"/>
              </a:rPr>
              <a:t>environnementmadagascar.blogspot.fr/2011_02_01_archive.html</a:t>
            </a:r>
            <a:r>
              <a:rPr lang="fr-FR" sz="1200" dirty="0" smtClean="0">
                <a:solidFill>
                  <a:srgbClr val="002060"/>
                </a:solidFill>
              </a:rPr>
              <a:t> </a:t>
            </a:r>
            <a:endParaRPr lang="fr-FR" sz="1200" dirty="0">
              <a:solidFill>
                <a:srgbClr val="002060"/>
              </a:solidFill>
            </a:endParaRPr>
          </a:p>
        </p:txBody>
      </p:sp>
      <p:pic>
        <p:nvPicPr>
          <p:cNvPr id="1028" name="Image 10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5552" y="751600"/>
            <a:ext cx="2070347" cy="1550762"/>
          </a:xfrm>
          <a:prstGeom prst="rect">
            <a:avLst/>
          </a:prstGeom>
        </p:spPr>
      </p:pic>
      <p:sp>
        <p:nvSpPr>
          <p:cNvPr id="21" name="Text Box 11"/>
          <p:cNvSpPr txBox="1">
            <a:spLocks noChangeArrowheads="1"/>
          </p:cNvSpPr>
          <p:nvPr/>
        </p:nvSpPr>
        <p:spPr bwMode="auto">
          <a:xfrm>
            <a:off x="318678" y="3684950"/>
            <a:ext cx="16080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fr-FR" altLang="fr-FR" sz="1200" dirty="0">
                <a:solidFill>
                  <a:srgbClr val="002060"/>
                </a:solidFill>
                <a:latin typeface="Arial" panose="020B0604020202020204" pitchFamily="34" charset="0"/>
              </a:rPr>
              <a:t>Absence de morale et de civisme </a:t>
            </a:r>
            <a:r>
              <a:rPr lang="fr-FR" altLang="fr-FR" sz="1200" dirty="0" smtClean="0">
                <a:solidFill>
                  <a:srgbClr val="002060"/>
                </a:solidFill>
                <a:latin typeface="Arial" panose="020B0604020202020204" pitchFamily="34" charset="0"/>
              </a:rPr>
              <a:t>et / ou  </a:t>
            </a:r>
            <a:r>
              <a:rPr lang="fr-FR" altLang="fr-FR" sz="1200" dirty="0">
                <a:solidFill>
                  <a:srgbClr val="002060"/>
                </a:solidFill>
                <a:latin typeface="Arial" panose="020B0604020202020204" pitchFamily="34" charset="0"/>
              </a:rPr>
              <a:t>désir d’un meilleur niveau de vie, de s’élever dans la vie, voire par n’importe quel </a:t>
            </a:r>
            <a:r>
              <a:rPr lang="fr-FR" altLang="fr-FR" sz="1200" dirty="0" smtClean="0">
                <a:solidFill>
                  <a:srgbClr val="002060"/>
                </a:solidFill>
                <a:latin typeface="Arial" panose="020B0604020202020204" pitchFamily="34" charset="0"/>
              </a:rPr>
              <a:t>moyen, 	appât du gain, goût de l’argent facilement gagné, sans effort …</a:t>
            </a:r>
            <a:endParaRPr lang="fr-FR" altLang="fr-FR" sz="1200" dirty="0">
              <a:solidFill>
                <a:srgbClr val="002060"/>
              </a:solidFill>
              <a:latin typeface="Arial" panose="020B0604020202020204" pitchFamily="34" charset="0"/>
            </a:endParaRPr>
          </a:p>
        </p:txBody>
      </p:sp>
      <p:cxnSp>
        <p:nvCxnSpPr>
          <p:cNvPr id="8" name="Connecteur droit 7"/>
          <p:cNvCxnSpPr/>
          <p:nvPr/>
        </p:nvCxnSpPr>
        <p:spPr>
          <a:xfrm flipH="1">
            <a:off x="7745506" y="2495774"/>
            <a:ext cx="21515" cy="261410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315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66</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6" name="Rectangle 5"/>
          <p:cNvSpPr/>
          <p:nvPr/>
        </p:nvSpPr>
        <p:spPr>
          <a:xfrm>
            <a:off x="218501" y="1104945"/>
            <a:ext cx="5789342" cy="369332"/>
          </a:xfrm>
          <a:prstGeom prst="rect">
            <a:avLst/>
          </a:prstGeom>
        </p:spPr>
        <p:txBody>
          <a:bodyPr wrap="none">
            <a:spAutoFit/>
          </a:bodyPr>
          <a:lstStyle/>
          <a:p>
            <a:r>
              <a:rPr lang="fr-FR" b="1" dirty="0" smtClean="0">
                <a:solidFill>
                  <a:schemeClr val="accent5">
                    <a:lumMod val="50000"/>
                  </a:schemeClr>
                </a:solidFill>
              </a:rPr>
              <a:t>11.5. Pistes de mesures </a:t>
            </a:r>
            <a:r>
              <a:rPr lang="fr-FR" b="1" dirty="0">
                <a:solidFill>
                  <a:schemeClr val="accent5">
                    <a:lumMod val="50000"/>
                  </a:schemeClr>
                </a:solidFill>
              </a:rPr>
              <a:t>incitatives et </a:t>
            </a:r>
            <a:r>
              <a:rPr lang="fr-FR" b="1" dirty="0" smtClean="0">
                <a:solidFill>
                  <a:schemeClr val="accent5">
                    <a:lumMod val="50000"/>
                  </a:schemeClr>
                </a:solidFill>
              </a:rPr>
              <a:t>conservatoires (suite)</a:t>
            </a:r>
            <a:endParaRPr lang="fr-FR" b="1" dirty="0">
              <a:solidFill>
                <a:schemeClr val="accent5">
                  <a:lumMod val="50000"/>
                </a:schemeClr>
              </a:solidFill>
            </a:endParaRPr>
          </a:p>
        </p:txBody>
      </p:sp>
      <p:sp>
        <p:nvSpPr>
          <p:cNvPr id="7" name="ZoneTexte 6"/>
          <p:cNvSpPr txBox="1"/>
          <p:nvPr/>
        </p:nvSpPr>
        <p:spPr>
          <a:xfrm>
            <a:off x="88135" y="1571356"/>
            <a:ext cx="11876183" cy="5078313"/>
          </a:xfrm>
          <a:prstGeom prst="rect">
            <a:avLst/>
          </a:prstGeom>
          <a:noFill/>
        </p:spPr>
        <p:txBody>
          <a:bodyPr wrap="square" rtlCol="0">
            <a:spAutoFit/>
          </a:bodyPr>
          <a:lstStyle/>
          <a:p>
            <a:pPr marL="285750" indent="-285750" algn="just">
              <a:buFont typeface="Wingdings" panose="05000000000000000000" pitchFamily="2" charset="2"/>
              <a:buChar char="Ø"/>
            </a:pPr>
            <a:r>
              <a:rPr lang="fr-FR" dirty="0" smtClean="0">
                <a:solidFill>
                  <a:srgbClr val="002060"/>
                </a:solidFill>
              </a:rPr>
              <a:t>« Caresser dans le sens du poil », </a:t>
            </a:r>
            <a:r>
              <a:rPr lang="fr-FR" b="1" dirty="0" smtClean="0">
                <a:solidFill>
                  <a:srgbClr val="002060"/>
                </a:solidFill>
              </a:rPr>
              <a:t>faire appel à l’ego </a:t>
            </a:r>
            <a:r>
              <a:rPr lang="fr-FR" dirty="0" smtClean="0">
                <a:solidFill>
                  <a:srgbClr val="002060"/>
                </a:solidFill>
              </a:rPr>
              <a:t>des « corrompus », des politiciens, pour les pousser à </a:t>
            </a:r>
            <a:r>
              <a:rPr lang="fr-FR" dirty="0" err="1" smtClean="0">
                <a:solidFill>
                  <a:srgbClr val="002060"/>
                </a:solidFill>
              </a:rPr>
              <a:t>reforester</a:t>
            </a:r>
            <a:r>
              <a:rPr lang="fr-FR" dirty="0" smtClean="0">
                <a:solidFill>
                  <a:srgbClr val="002060"/>
                </a:solidFill>
              </a:rPr>
              <a:t> et cultiver chez eux les </a:t>
            </a:r>
            <a:r>
              <a:rPr lang="fr-FR" i="1" dirty="0" smtClean="0">
                <a:solidFill>
                  <a:srgbClr val="002060"/>
                </a:solidFill>
              </a:rPr>
              <a:t>Dalbergia</a:t>
            </a:r>
            <a:r>
              <a:rPr lang="fr-FR" dirty="0">
                <a:solidFill>
                  <a:srgbClr val="002060"/>
                </a:solidFill>
              </a:rPr>
              <a:t> </a:t>
            </a:r>
            <a:r>
              <a:rPr lang="fr-FR" dirty="0" smtClean="0">
                <a:solidFill>
                  <a:srgbClr val="002060"/>
                </a:solidFill>
              </a:rPr>
              <a:t>et qu’ils en soient fiers (?!!), voire à financer leurs </a:t>
            </a:r>
            <a:r>
              <a:rPr lang="fr-FR" i="1" dirty="0" smtClean="0">
                <a:solidFill>
                  <a:srgbClr val="002060"/>
                </a:solidFill>
              </a:rPr>
              <a:t>propres conservatoires botaniques </a:t>
            </a:r>
            <a:r>
              <a:rPr lang="fr-FR" dirty="0" smtClean="0">
                <a:solidFill>
                  <a:srgbClr val="002060"/>
                </a:solidFill>
              </a:rPr>
              <a:t>(?!!!).</a:t>
            </a:r>
          </a:p>
          <a:p>
            <a:pPr marL="285750" indent="-285750" algn="just">
              <a:buFont typeface="Wingdings" panose="05000000000000000000" pitchFamily="2" charset="2"/>
              <a:buChar char="Ø"/>
            </a:pPr>
            <a:r>
              <a:rPr lang="fr-FR" dirty="0">
                <a:solidFill>
                  <a:srgbClr val="002060"/>
                </a:solidFill>
              </a:rPr>
              <a:t>Pousser l'Observatoire National de l'Intégrité (ONI), </a:t>
            </a:r>
            <a:r>
              <a:rPr lang="fr-FR" dirty="0" smtClean="0">
                <a:solidFill>
                  <a:srgbClr val="002060"/>
                </a:solidFill>
              </a:rPr>
              <a:t>l’Observatoire </a:t>
            </a:r>
            <a:r>
              <a:rPr lang="fr-FR" dirty="0">
                <a:solidFill>
                  <a:srgbClr val="002060"/>
                </a:solidFill>
              </a:rPr>
              <a:t>National de </a:t>
            </a:r>
            <a:r>
              <a:rPr lang="fr-FR" dirty="0" smtClean="0">
                <a:solidFill>
                  <a:srgbClr val="002060"/>
                </a:solidFill>
              </a:rPr>
              <a:t>l'Environnement </a:t>
            </a:r>
            <a:r>
              <a:rPr lang="fr-FR" dirty="0">
                <a:solidFill>
                  <a:srgbClr val="002060"/>
                </a:solidFill>
              </a:rPr>
              <a:t>(ONESF Madagascar), les associations des malgaches en France (Mouvement des Citoyens Malagasy de </a:t>
            </a:r>
            <a:r>
              <a:rPr lang="fr-FR" dirty="0" smtClean="0">
                <a:solidFill>
                  <a:srgbClr val="002060"/>
                </a:solidFill>
              </a:rPr>
              <a:t>Paris etc.) etc. _ tous les ONG locales concernées par le trafic _ à se fédérer et </a:t>
            </a:r>
            <a:r>
              <a:rPr lang="fr-FR" dirty="0">
                <a:solidFill>
                  <a:srgbClr val="002060"/>
                </a:solidFill>
              </a:rPr>
              <a:t>à </a:t>
            </a:r>
            <a:r>
              <a:rPr lang="fr-FR" dirty="0" smtClean="0">
                <a:solidFill>
                  <a:srgbClr val="002060"/>
                </a:solidFill>
              </a:rPr>
              <a:t>agir (°).</a:t>
            </a:r>
          </a:p>
          <a:p>
            <a:pPr marL="285750" indent="-285750" algn="just">
              <a:buFont typeface="Wingdings" panose="05000000000000000000" pitchFamily="2" charset="2"/>
              <a:buChar char="Ø"/>
            </a:pPr>
            <a:r>
              <a:rPr lang="fr-FR" dirty="0">
                <a:solidFill>
                  <a:srgbClr val="002060"/>
                </a:solidFill>
              </a:rPr>
              <a:t>Il faudrait aussi lutter contre ce trafic </a:t>
            </a:r>
            <a:r>
              <a:rPr lang="fr-FR" dirty="0" smtClean="0">
                <a:solidFill>
                  <a:srgbClr val="002060"/>
                </a:solidFill>
              </a:rPr>
              <a:t>en Chine, en lui rappelant sans cesse ce problème _ par des courriers, pétitions, émissions, médiatisations …. _ </a:t>
            </a:r>
            <a:r>
              <a:rPr lang="fr-FR" dirty="0">
                <a:solidFill>
                  <a:srgbClr val="002060"/>
                </a:solidFill>
              </a:rPr>
              <a:t>(mais avec en tête le fait que la Chine est gangrénée par la corruption</a:t>
            </a:r>
            <a:r>
              <a:rPr lang="fr-FR" dirty="0" smtClean="0">
                <a:solidFill>
                  <a:srgbClr val="002060"/>
                </a:solidFill>
              </a:rPr>
              <a:t>). </a:t>
            </a:r>
          </a:p>
          <a:p>
            <a:pPr marL="285750" indent="-285750" algn="just">
              <a:buFont typeface="Wingdings" panose="05000000000000000000" pitchFamily="2" charset="2"/>
              <a:buChar char="Ø"/>
            </a:pPr>
            <a:r>
              <a:rPr lang="fr-FR" dirty="0" smtClean="0">
                <a:solidFill>
                  <a:srgbClr val="002060"/>
                </a:solidFill>
              </a:rPr>
              <a:t>Mettre en place, </a:t>
            </a:r>
            <a:r>
              <a:rPr lang="fr-FR" i="1" dirty="0" smtClean="0">
                <a:solidFill>
                  <a:srgbClr val="002060"/>
                </a:solidFill>
              </a:rPr>
              <a:t>avec prudence</a:t>
            </a:r>
            <a:r>
              <a:rPr lang="fr-FR" dirty="0" smtClean="0">
                <a:solidFill>
                  <a:srgbClr val="002060"/>
                </a:solidFill>
              </a:rPr>
              <a:t>, des cahiers de doléance dans les régions concernées (?) (à vérifier si c’est possible).</a:t>
            </a:r>
          </a:p>
          <a:p>
            <a:pPr algn="just"/>
            <a:endParaRPr lang="fr-FR" dirty="0" smtClean="0">
              <a:solidFill>
                <a:srgbClr val="002060"/>
              </a:solidFill>
            </a:endParaRPr>
          </a:p>
          <a:p>
            <a:pPr algn="just"/>
            <a:r>
              <a:rPr lang="fr-FR" dirty="0" smtClean="0">
                <a:solidFill>
                  <a:srgbClr val="002060"/>
                </a:solidFill>
              </a:rPr>
              <a:t>La </a:t>
            </a:r>
            <a:r>
              <a:rPr lang="fr-FR" dirty="0">
                <a:solidFill>
                  <a:srgbClr val="002060"/>
                </a:solidFill>
              </a:rPr>
              <a:t>« solution » pourrait être constituée d’un mélange de toutes ces dernières solutions.</a:t>
            </a:r>
          </a:p>
          <a:p>
            <a:pPr algn="just"/>
            <a:endParaRPr lang="fr-FR" dirty="0" smtClean="0">
              <a:solidFill>
                <a:srgbClr val="002060"/>
              </a:solidFill>
            </a:endParaRPr>
          </a:p>
          <a:p>
            <a:pPr algn="just"/>
            <a:r>
              <a:rPr lang="fr-FR" dirty="0" smtClean="0">
                <a:solidFill>
                  <a:srgbClr val="002060"/>
                </a:solidFill>
              </a:rPr>
              <a:t>Sachant </a:t>
            </a:r>
            <a:r>
              <a:rPr lang="fr-FR" dirty="0">
                <a:solidFill>
                  <a:srgbClr val="002060"/>
                </a:solidFill>
              </a:rPr>
              <a:t>que les malgaches sont particulièrement fiers et sourcilleux quant à la cession de la moindre parcelle de leur souveraineté. Une « dérogation à cette règle » est quand les malgaches reçoivent d’importantes subventions.</a:t>
            </a:r>
          </a:p>
          <a:p>
            <a:pPr algn="just"/>
            <a:endParaRPr lang="fr-FR" dirty="0">
              <a:solidFill>
                <a:srgbClr val="002060"/>
              </a:solidFill>
            </a:endParaRPr>
          </a:p>
          <a:p>
            <a:pPr algn="just"/>
            <a:r>
              <a:rPr lang="fr-FR" dirty="0">
                <a:solidFill>
                  <a:srgbClr val="002060"/>
                </a:solidFill>
              </a:rPr>
              <a:t>I</a:t>
            </a:r>
            <a:r>
              <a:rPr lang="fr-FR" dirty="0" smtClean="0">
                <a:solidFill>
                  <a:srgbClr val="002060"/>
                </a:solidFill>
              </a:rPr>
              <a:t>l faut aussi prévoir </a:t>
            </a:r>
            <a:r>
              <a:rPr lang="fr-FR" dirty="0">
                <a:solidFill>
                  <a:srgbClr val="002060"/>
                </a:solidFill>
              </a:rPr>
              <a:t>à 100 </a:t>
            </a:r>
            <a:r>
              <a:rPr lang="fr-FR" dirty="0" smtClean="0">
                <a:solidFill>
                  <a:srgbClr val="002060"/>
                </a:solidFill>
              </a:rPr>
              <a:t>ans, au minimum </a:t>
            </a:r>
            <a:r>
              <a:rPr lang="fr-FR" dirty="0">
                <a:solidFill>
                  <a:srgbClr val="002060"/>
                </a:solidFill>
              </a:rPr>
              <a:t>( !), car ces espèces poussent très lentement. Et leur tronc doit avoir au moins 100 ans pour avoir une valeur commerciale</a:t>
            </a:r>
            <a:r>
              <a:rPr lang="fr-FR" dirty="0" smtClean="0">
                <a:solidFill>
                  <a:srgbClr val="002060"/>
                </a:solidFill>
              </a:rPr>
              <a:t>.</a:t>
            </a:r>
          </a:p>
          <a:p>
            <a:pPr algn="just"/>
            <a:endParaRPr lang="fr-FR" sz="1200" dirty="0" smtClean="0">
              <a:solidFill>
                <a:srgbClr val="002060"/>
              </a:solidFill>
            </a:endParaRPr>
          </a:p>
          <a:p>
            <a:pPr algn="just"/>
            <a:r>
              <a:rPr lang="fr-FR" sz="1200" dirty="0" smtClean="0">
                <a:solidFill>
                  <a:srgbClr val="002060"/>
                </a:solidFill>
              </a:rPr>
              <a:t>(°) </a:t>
            </a:r>
            <a:r>
              <a:rPr lang="fr-FR" sz="1200" dirty="0">
                <a:solidFill>
                  <a:srgbClr val="002060"/>
                </a:solidFill>
              </a:rPr>
              <a:t>a) Mouvement des Citoyens Malagasy de Paris, </a:t>
            </a:r>
            <a:r>
              <a:rPr lang="fr-FR" sz="1200" dirty="0">
                <a:solidFill>
                  <a:srgbClr val="002060"/>
                </a:solidFill>
                <a:hlinkClick r:id="rId2"/>
              </a:rPr>
              <a:t>https://</a:t>
            </a:r>
            <a:r>
              <a:rPr lang="fr-FR" sz="1200" dirty="0" smtClean="0">
                <a:solidFill>
                  <a:srgbClr val="002060"/>
                </a:solidFill>
                <a:hlinkClick r:id="rId2"/>
              </a:rPr>
              <a:t>mcmparis.wordpress.com</a:t>
            </a:r>
            <a:r>
              <a:rPr lang="fr-FR" sz="1200" dirty="0">
                <a:solidFill>
                  <a:srgbClr val="002060"/>
                </a:solidFill>
              </a:rPr>
              <a:t>, b) Observatoire National de l'Intégrité (ONI</a:t>
            </a:r>
            <a:r>
              <a:rPr lang="fr-FR" sz="1200" dirty="0" smtClean="0">
                <a:solidFill>
                  <a:srgbClr val="002060"/>
                </a:solidFill>
              </a:rPr>
              <a:t>), </a:t>
            </a:r>
            <a:r>
              <a:rPr lang="fr-FR" sz="1200" dirty="0">
                <a:solidFill>
                  <a:srgbClr val="002060"/>
                </a:solidFill>
                <a:hlinkClick r:id="rId3"/>
              </a:rPr>
              <a:t>https://</a:t>
            </a:r>
            <a:r>
              <a:rPr lang="fr-FR" sz="1200" dirty="0" smtClean="0">
                <a:solidFill>
                  <a:srgbClr val="002060"/>
                </a:solidFill>
                <a:hlinkClick r:id="rId3"/>
              </a:rPr>
              <a:t>www.facebook.com/integrite.mg</a:t>
            </a:r>
            <a:r>
              <a:rPr lang="fr-FR" sz="1200" dirty="0" smtClean="0">
                <a:solidFill>
                  <a:srgbClr val="002060"/>
                </a:solidFill>
              </a:rPr>
              <a:t>, </a:t>
            </a:r>
            <a:r>
              <a:rPr lang="fr-FR" sz="1200" dirty="0">
                <a:solidFill>
                  <a:srgbClr val="002060"/>
                </a:solidFill>
              </a:rPr>
              <a:t>c) Observatoire National de l'Environnement et du Secteur </a:t>
            </a:r>
            <a:r>
              <a:rPr lang="fr-FR" sz="1200" dirty="0" smtClean="0">
                <a:solidFill>
                  <a:srgbClr val="002060"/>
                </a:solidFill>
              </a:rPr>
              <a:t>Forestier (ONESF), </a:t>
            </a:r>
            <a:r>
              <a:rPr lang="fr-FR" sz="1200" dirty="0">
                <a:solidFill>
                  <a:srgbClr val="002060"/>
                </a:solidFill>
                <a:hlinkClick r:id="rId4"/>
              </a:rPr>
              <a:t>http://www.osf.mg</a:t>
            </a:r>
            <a:r>
              <a:rPr lang="fr-FR" sz="1200" dirty="0" smtClean="0">
                <a:solidFill>
                  <a:srgbClr val="002060"/>
                </a:solidFill>
                <a:hlinkClick r:id="rId4"/>
              </a:rPr>
              <a:t>/</a:t>
            </a:r>
            <a:r>
              <a:rPr lang="fr-FR" sz="1200" dirty="0" smtClean="0">
                <a:solidFill>
                  <a:srgbClr val="002060"/>
                </a:solidFill>
              </a:rPr>
              <a:t>, d</a:t>
            </a:r>
            <a:r>
              <a:rPr lang="fr-FR" sz="1200" dirty="0">
                <a:solidFill>
                  <a:srgbClr val="002060"/>
                </a:solidFill>
              </a:rPr>
              <a:t>) Fondation </a:t>
            </a:r>
            <a:r>
              <a:rPr lang="fr-FR" sz="1200" dirty="0" err="1">
                <a:solidFill>
                  <a:srgbClr val="002060"/>
                </a:solidFill>
              </a:rPr>
              <a:t>Tany</a:t>
            </a:r>
            <a:r>
              <a:rPr lang="fr-FR" sz="1200" dirty="0">
                <a:solidFill>
                  <a:srgbClr val="002060"/>
                </a:solidFill>
              </a:rPr>
              <a:t> </a:t>
            </a:r>
            <a:r>
              <a:rPr lang="fr-FR" sz="1200" dirty="0" err="1" smtClean="0">
                <a:solidFill>
                  <a:srgbClr val="002060"/>
                </a:solidFill>
              </a:rPr>
              <a:t>Meva</a:t>
            </a:r>
            <a:r>
              <a:rPr lang="fr-FR" sz="1200" dirty="0">
                <a:solidFill>
                  <a:srgbClr val="002060"/>
                </a:solidFill>
              </a:rPr>
              <a:t>, </a:t>
            </a:r>
            <a:r>
              <a:rPr lang="fr-FR" sz="1200" dirty="0">
                <a:solidFill>
                  <a:srgbClr val="002060"/>
                </a:solidFill>
                <a:hlinkClick r:id="rId5"/>
              </a:rPr>
              <a:t>http://www.tanymeva.org</a:t>
            </a:r>
            <a:r>
              <a:rPr lang="fr-FR" sz="1200" dirty="0" smtClean="0">
                <a:solidFill>
                  <a:srgbClr val="002060"/>
                </a:solidFill>
                <a:hlinkClick r:id="rId5"/>
              </a:rPr>
              <a:t>/</a:t>
            </a:r>
            <a:r>
              <a:rPr lang="fr-FR" sz="1200" dirty="0" smtClean="0">
                <a:solidFill>
                  <a:srgbClr val="002060"/>
                </a:solidFill>
              </a:rPr>
              <a:t> etc.</a:t>
            </a:r>
            <a:endParaRPr lang="fr-FR" sz="1200" dirty="0">
              <a:solidFill>
                <a:srgbClr val="002060"/>
              </a:solidFill>
            </a:endParaRPr>
          </a:p>
        </p:txBody>
      </p:sp>
    </p:spTree>
    <p:extLst>
      <p:ext uri="{BB962C8B-B14F-4D97-AF65-F5344CB8AC3E}">
        <p14:creationId xmlns:p14="http://schemas.microsoft.com/office/powerpoint/2010/main" val="40489753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67</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10169" y="667009"/>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4"/>
          <p:cNvSpPr>
            <a:spLocks noChangeArrowheads="1"/>
          </p:cNvSpPr>
          <p:nvPr/>
        </p:nvSpPr>
        <p:spPr bwMode="auto">
          <a:xfrm>
            <a:off x="110169" y="1104946"/>
            <a:ext cx="11964318"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smtClean="0">
                <a:solidFill>
                  <a:srgbClr val="008000"/>
                </a:solidFill>
              </a:rPr>
              <a:t>11.6. Soutenir les actions militantes en Europe</a:t>
            </a:r>
            <a:endParaRPr lang="fr-FR" altLang="fr-FR" b="1" dirty="0">
              <a:solidFill>
                <a:srgbClr val="008000"/>
              </a:solidFill>
            </a:endParaRPr>
          </a:p>
          <a:p>
            <a:pPr eaLnBrk="1" hangingPunct="1"/>
            <a:endParaRPr lang="fr-FR" altLang="fr-FR" dirty="0">
              <a:solidFill>
                <a:srgbClr val="008000"/>
              </a:solidFill>
            </a:endParaRPr>
          </a:p>
          <a:p>
            <a:pPr algn="just" eaLnBrk="1" hangingPunct="1"/>
            <a:r>
              <a:rPr lang="fr-FR" altLang="fr-FR" dirty="0">
                <a:solidFill>
                  <a:srgbClr val="FF0000"/>
                </a:solidFill>
              </a:rPr>
              <a:t>Certaines essences de bois proviennent de forêts </a:t>
            </a:r>
            <a:r>
              <a:rPr lang="fr-FR" altLang="fr-FR" dirty="0" smtClean="0">
                <a:solidFill>
                  <a:srgbClr val="FF0000"/>
                </a:solidFill>
              </a:rPr>
              <a:t>lointaines non gérées durablement </a:t>
            </a:r>
            <a:r>
              <a:rPr lang="fr-FR" altLang="fr-FR" dirty="0">
                <a:solidFill>
                  <a:srgbClr val="FF0000"/>
                </a:solidFill>
              </a:rPr>
              <a:t>ou non protégées.</a:t>
            </a:r>
          </a:p>
          <a:p>
            <a:pPr algn="just">
              <a:buFont typeface="Arial" panose="020B0604020202020204" pitchFamily="34" charset="0"/>
              <a:buChar char="•"/>
            </a:pPr>
            <a:r>
              <a:rPr lang="fr-FR" altLang="fr-FR" dirty="0">
                <a:solidFill>
                  <a:srgbClr val="008000"/>
                </a:solidFill>
              </a:rPr>
              <a:t> Choisissez de préférence un bois local et vérifiez qu'il est labellisé </a:t>
            </a:r>
            <a:r>
              <a:rPr lang="fr-FR" altLang="fr-FR" b="1" dirty="0" smtClean="0">
                <a:solidFill>
                  <a:srgbClr val="008000"/>
                </a:solidFill>
              </a:rPr>
              <a:t>FSC</a:t>
            </a:r>
            <a:r>
              <a:rPr lang="fr-FR" altLang="fr-FR" dirty="0">
                <a:solidFill>
                  <a:srgbClr val="008000"/>
                </a:solidFill>
              </a:rPr>
              <a:t> </a:t>
            </a:r>
            <a:r>
              <a:rPr lang="fr-FR" altLang="fr-FR" dirty="0" smtClean="0">
                <a:solidFill>
                  <a:srgbClr val="008000"/>
                </a:solidFill>
              </a:rPr>
              <a:t>(Forest </a:t>
            </a:r>
            <a:r>
              <a:rPr lang="fr-FR" altLang="fr-FR" dirty="0" err="1">
                <a:solidFill>
                  <a:srgbClr val="008000"/>
                </a:solidFill>
              </a:rPr>
              <a:t>S</a:t>
            </a:r>
            <a:r>
              <a:rPr lang="fr-FR" altLang="fr-FR" dirty="0" err="1" smtClean="0">
                <a:solidFill>
                  <a:srgbClr val="008000"/>
                </a:solidFill>
              </a:rPr>
              <a:t>tewardship</a:t>
            </a:r>
            <a:r>
              <a:rPr lang="fr-FR" altLang="fr-FR" dirty="0" smtClean="0">
                <a:solidFill>
                  <a:srgbClr val="008000"/>
                </a:solidFill>
              </a:rPr>
              <a:t> </a:t>
            </a:r>
            <a:r>
              <a:rPr lang="fr-FR" altLang="fr-FR" dirty="0">
                <a:solidFill>
                  <a:srgbClr val="008000"/>
                </a:solidFill>
              </a:rPr>
              <a:t>C</a:t>
            </a:r>
            <a:r>
              <a:rPr lang="fr-FR" altLang="fr-FR" dirty="0" smtClean="0">
                <a:solidFill>
                  <a:srgbClr val="008000"/>
                </a:solidFill>
              </a:rPr>
              <a:t>ouncil), le meilleur </a:t>
            </a:r>
            <a:r>
              <a:rPr lang="fr-FR" altLang="fr-FR" b="1" dirty="0" smtClean="0">
                <a:solidFill>
                  <a:srgbClr val="008000"/>
                </a:solidFill>
              </a:rPr>
              <a:t>label</a:t>
            </a:r>
            <a:r>
              <a:rPr lang="fr-FR" altLang="fr-FR" dirty="0" smtClean="0">
                <a:solidFill>
                  <a:srgbClr val="008000"/>
                </a:solidFill>
              </a:rPr>
              <a:t> selon Greenpeace, </a:t>
            </a:r>
            <a:r>
              <a:rPr lang="fr-FR" altLang="fr-FR" b="1" dirty="0" smtClean="0">
                <a:solidFill>
                  <a:srgbClr val="008000"/>
                </a:solidFill>
              </a:rPr>
              <a:t>attribué </a:t>
            </a:r>
            <a:r>
              <a:rPr lang="fr-FR" altLang="fr-FR" b="1" dirty="0">
                <a:solidFill>
                  <a:srgbClr val="008000"/>
                </a:solidFill>
              </a:rPr>
              <a:t>aux forêts gérées de manière durable</a:t>
            </a:r>
            <a:r>
              <a:rPr lang="fr-FR" altLang="fr-FR" b="1" dirty="0" smtClean="0">
                <a:solidFill>
                  <a:srgbClr val="008000"/>
                </a:solidFill>
              </a:rPr>
              <a:t> </a:t>
            </a:r>
            <a:r>
              <a:rPr lang="fr-FR" altLang="fr-FR" dirty="0" smtClean="0">
                <a:solidFill>
                  <a:srgbClr val="008000"/>
                </a:solidFill>
              </a:rPr>
              <a:t>. </a:t>
            </a:r>
            <a:r>
              <a:rPr lang="fr-FR" altLang="fr-FR" sz="1200" dirty="0" smtClean="0">
                <a:solidFill>
                  <a:srgbClr val="008000"/>
                </a:solidFill>
              </a:rPr>
              <a:t>Source : </a:t>
            </a:r>
            <a:r>
              <a:rPr lang="fr-FR" altLang="fr-FR" sz="1200" dirty="0">
                <a:solidFill>
                  <a:srgbClr val="008000"/>
                </a:solidFill>
                <a:hlinkClick r:id="rId2"/>
              </a:rPr>
              <a:t>http://</a:t>
            </a:r>
            <a:r>
              <a:rPr lang="fr-FR" altLang="fr-FR" sz="1200" dirty="0" smtClean="0">
                <a:solidFill>
                  <a:srgbClr val="008000"/>
                </a:solidFill>
                <a:hlinkClick r:id="rId2"/>
              </a:rPr>
              <a:t>fr.wikipedia.org/wiki/Forest_Stewardship_Council</a:t>
            </a:r>
            <a:endParaRPr lang="fr-FR" altLang="fr-FR" dirty="0">
              <a:solidFill>
                <a:srgbClr val="008000"/>
              </a:solidFill>
            </a:endParaRPr>
          </a:p>
          <a:p>
            <a:pPr algn="just">
              <a:buFont typeface="Arial" panose="020B0604020202020204" pitchFamily="34" charset="0"/>
              <a:buChar char="•"/>
            </a:pPr>
            <a:r>
              <a:rPr lang="fr-FR" altLang="fr-FR" dirty="0">
                <a:solidFill>
                  <a:srgbClr val="008000"/>
                </a:solidFill>
              </a:rPr>
              <a:t> </a:t>
            </a:r>
            <a:r>
              <a:rPr lang="fr-FR" altLang="fr-FR" dirty="0" smtClean="0">
                <a:solidFill>
                  <a:srgbClr val="008000"/>
                </a:solidFill>
              </a:rPr>
              <a:t>Par contre, le </a:t>
            </a:r>
            <a:r>
              <a:rPr lang="fr-FR" altLang="fr-FR" dirty="0">
                <a:solidFill>
                  <a:srgbClr val="008000"/>
                </a:solidFill>
              </a:rPr>
              <a:t>label </a:t>
            </a:r>
            <a:r>
              <a:rPr lang="fr-FR" altLang="fr-FR" b="1" dirty="0">
                <a:solidFill>
                  <a:srgbClr val="008000"/>
                </a:solidFill>
              </a:rPr>
              <a:t>PEFC</a:t>
            </a:r>
            <a:r>
              <a:rPr lang="fr-FR" altLang="fr-FR" dirty="0">
                <a:solidFill>
                  <a:srgbClr val="008000"/>
                </a:solidFill>
              </a:rPr>
              <a:t> (Pan </a:t>
            </a:r>
            <a:r>
              <a:rPr lang="fr-FR" altLang="fr-FR" dirty="0" err="1">
                <a:solidFill>
                  <a:srgbClr val="008000"/>
                </a:solidFill>
              </a:rPr>
              <a:t>European</a:t>
            </a:r>
            <a:r>
              <a:rPr lang="fr-FR" altLang="fr-FR" dirty="0">
                <a:solidFill>
                  <a:srgbClr val="008000"/>
                </a:solidFill>
              </a:rPr>
              <a:t> Forest Certification</a:t>
            </a:r>
            <a:r>
              <a:rPr lang="fr-FR" altLang="fr-FR" dirty="0" smtClean="0">
                <a:solidFill>
                  <a:srgbClr val="008000"/>
                </a:solidFill>
              </a:rPr>
              <a:t>) ne serait pas suffisant à garantir la préservation des forêts, selon les ONG environnementales</a:t>
            </a:r>
            <a:r>
              <a:rPr lang="fr-FR" dirty="0"/>
              <a:t> </a:t>
            </a:r>
            <a:r>
              <a:rPr lang="fr-FR" dirty="0">
                <a:hlinkClick r:id="rId3" tooltip="Greenpeace"/>
              </a:rPr>
              <a:t>Greenpeace</a:t>
            </a:r>
            <a:r>
              <a:rPr lang="fr-FR" altLang="fr-FR" dirty="0" smtClean="0">
                <a:solidFill>
                  <a:srgbClr val="008000"/>
                </a:solidFill>
              </a:rPr>
              <a:t>, </a:t>
            </a:r>
            <a:r>
              <a:rPr lang="fr-FR" dirty="0">
                <a:hlinkClick r:id="rId4" tooltip="The Wilderness Society (Australia)"/>
              </a:rPr>
              <a:t>The </a:t>
            </a:r>
            <a:r>
              <a:rPr lang="fr-FR" dirty="0" err="1">
                <a:hlinkClick r:id="rId4" tooltip="The Wilderness Society (Australia)"/>
              </a:rPr>
              <a:t>Wilderness</a:t>
            </a:r>
            <a:r>
              <a:rPr lang="fr-FR" dirty="0">
                <a:hlinkClick r:id="rId4" tooltip="The Wilderness Society (Australia)"/>
              </a:rPr>
              <a:t> </a:t>
            </a:r>
            <a:r>
              <a:rPr lang="fr-FR" dirty="0" smtClean="0">
                <a:hlinkClick r:id="rId4" tooltip="The Wilderness Society (Australia)"/>
              </a:rPr>
              <a:t>Society</a:t>
            </a:r>
            <a:r>
              <a:rPr lang="fr-FR" dirty="0" smtClean="0">
                <a:solidFill>
                  <a:srgbClr val="008000"/>
                </a:solidFill>
              </a:rPr>
              <a:t> e</a:t>
            </a:r>
            <a:r>
              <a:rPr lang="fr-FR" altLang="fr-FR" dirty="0" smtClean="0">
                <a:solidFill>
                  <a:srgbClr val="008000"/>
                </a:solidFill>
              </a:rPr>
              <a:t>t </a:t>
            </a:r>
            <a:r>
              <a:rPr lang="fr-FR" dirty="0">
                <a:hlinkClick r:id="rId5" tooltip="FERN"/>
              </a:rPr>
              <a:t>FERN</a:t>
            </a:r>
            <a:r>
              <a:rPr lang="fr-FR" altLang="fr-FR" sz="1200" dirty="0" smtClean="0">
                <a:solidFill>
                  <a:srgbClr val="008000"/>
                </a:solidFill>
              </a:rPr>
              <a:t>. </a:t>
            </a:r>
          </a:p>
          <a:p>
            <a:pPr algn="just"/>
            <a:r>
              <a:rPr lang="fr-FR" altLang="fr-FR" sz="1200" dirty="0" smtClean="0">
                <a:solidFill>
                  <a:srgbClr val="008000"/>
                </a:solidFill>
              </a:rPr>
              <a:t>Source : </a:t>
            </a:r>
            <a:r>
              <a:rPr lang="fr-FR" altLang="fr-FR" sz="1200" dirty="0">
                <a:solidFill>
                  <a:srgbClr val="008000"/>
                </a:solidFill>
                <a:hlinkClick r:id="rId6"/>
              </a:rPr>
              <a:t>http://</a:t>
            </a:r>
            <a:r>
              <a:rPr lang="fr-FR" altLang="fr-FR" sz="1200" dirty="0" smtClean="0">
                <a:solidFill>
                  <a:srgbClr val="008000"/>
                </a:solidFill>
                <a:hlinkClick r:id="rId6"/>
              </a:rPr>
              <a:t>en.wikipedia.org/wiki/Programme_for_the_Endorsement_of_Forest_Certification</a:t>
            </a:r>
            <a:endParaRPr lang="fr-FR" altLang="fr-FR" dirty="0" smtClean="0">
              <a:solidFill>
                <a:srgbClr val="008000"/>
              </a:solidFill>
            </a:endParaRPr>
          </a:p>
          <a:p>
            <a:pPr algn="just">
              <a:buFont typeface="Arial" panose="020B0604020202020204" pitchFamily="34" charset="0"/>
              <a:buChar char="•"/>
            </a:pPr>
            <a:r>
              <a:rPr lang="fr-FR" altLang="fr-FR" dirty="0">
                <a:solidFill>
                  <a:srgbClr val="008000"/>
                </a:solidFill>
              </a:rPr>
              <a:t> Soutenir certaines </a:t>
            </a:r>
            <a:r>
              <a:rPr lang="fr-FR" altLang="fr-FR" dirty="0" smtClean="0">
                <a:solidFill>
                  <a:srgbClr val="008000"/>
                </a:solidFill>
              </a:rPr>
              <a:t>Méthodologies ou approches, concernant les forêts gérées durablement, telles que HCV (</a:t>
            </a:r>
            <a:r>
              <a:rPr lang="fr-FR" dirty="0">
                <a:hlinkClick r:id="rId7"/>
              </a:rPr>
              <a:t>High conservation value </a:t>
            </a:r>
            <a:r>
              <a:rPr lang="fr-FR" dirty="0" smtClean="0">
                <a:hlinkClick r:id="rId7"/>
              </a:rPr>
              <a:t>areas</a:t>
            </a:r>
            <a:r>
              <a:rPr lang="fr-FR" dirty="0">
                <a:solidFill>
                  <a:srgbClr val="008000"/>
                </a:solidFill>
              </a:rPr>
              <a:t> </a:t>
            </a:r>
            <a:r>
              <a:rPr lang="fr-FR" dirty="0" smtClean="0">
                <a:solidFill>
                  <a:srgbClr val="008000"/>
                </a:solidFill>
              </a:rPr>
              <a:t>or Forest</a:t>
            </a:r>
            <a:r>
              <a:rPr lang="fr-FR" altLang="fr-FR" dirty="0" smtClean="0">
                <a:solidFill>
                  <a:srgbClr val="008000"/>
                </a:solidFill>
              </a:rPr>
              <a:t>), HSC (</a:t>
            </a:r>
            <a:r>
              <a:rPr lang="en-US" altLang="fr-FR" dirty="0">
                <a:solidFill>
                  <a:srgbClr val="008000"/>
                </a:solidFill>
              </a:rPr>
              <a:t>High Carbon Stock Forest Methodology</a:t>
            </a:r>
            <a:r>
              <a:rPr lang="fr-FR" altLang="fr-FR" dirty="0" smtClean="0">
                <a:solidFill>
                  <a:srgbClr val="008000"/>
                </a:solidFill>
              </a:rPr>
              <a:t>).</a:t>
            </a:r>
          </a:p>
          <a:p>
            <a:pPr algn="just">
              <a:buFont typeface="Arial" panose="020B0604020202020204" pitchFamily="34" charset="0"/>
              <a:buChar char="•"/>
            </a:pPr>
            <a:r>
              <a:rPr lang="fr-FR" altLang="fr-FR" dirty="0">
                <a:solidFill>
                  <a:srgbClr val="008000"/>
                </a:solidFill>
              </a:rPr>
              <a:t> </a:t>
            </a:r>
            <a:r>
              <a:rPr lang="fr-FR" altLang="fr-FR" dirty="0" smtClean="0">
                <a:solidFill>
                  <a:srgbClr val="008000"/>
                </a:solidFill>
              </a:rPr>
              <a:t>D’une manière générale, soutenir les labels environnementaux garantis : </a:t>
            </a:r>
            <a:r>
              <a:rPr lang="fr-FR" altLang="fr-FR" dirty="0">
                <a:solidFill>
                  <a:srgbClr val="008000"/>
                </a:solidFill>
              </a:rPr>
              <a:t>RSPO (</a:t>
            </a:r>
            <a:r>
              <a:rPr lang="en-US" u="sng" dirty="0">
                <a:hlinkClick r:id="rId8"/>
              </a:rPr>
              <a:t>Roundtable on Sustainable Palm Oil</a:t>
            </a:r>
            <a:r>
              <a:rPr lang="fr-FR" altLang="fr-FR" dirty="0" smtClean="0">
                <a:solidFill>
                  <a:srgbClr val="008000"/>
                </a:solidFill>
              </a:rPr>
              <a:t>) etc. … </a:t>
            </a:r>
          </a:p>
          <a:p>
            <a:pPr>
              <a:buFont typeface="Arial" panose="020B0604020202020204" pitchFamily="34" charset="0"/>
              <a:buChar char="•"/>
            </a:pPr>
            <a:r>
              <a:rPr lang="fr-FR" altLang="fr-FR" sz="1200" dirty="0" smtClean="0">
                <a:solidFill>
                  <a:srgbClr val="008000"/>
                </a:solidFill>
              </a:rPr>
              <a:t>Sources : a)</a:t>
            </a:r>
            <a:r>
              <a:rPr lang="fr-FR" altLang="fr-FR" dirty="0" smtClean="0">
                <a:solidFill>
                  <a:srgbClr val="008000"/>
                </a:solidFill>
              </a:rPr>
              <a:t> </a:t>
            </a:r>
            <a:r>
              <a:rPr lang="fr-FR" altLang="fr-FR" sz="1200" dirty="0">
                <a:solidFill>
                  <a:srgbClr val="008000"/>
                </a:solidFill>
                <a:hlinkClick r:id="rId9"/>
              </a:rPr>
              <a:t>http://</a:t>
            </a:r>
            <a:r>
              <a:rPr lang="fr-FR" altLang="fr-FR" sz="1200" dirty="0" smtClean="0">
                <a:solidFill>
                  <a:srgbClr val="008000"/>
                </a:solidFill>
                <a:hlinkClick r:id="rId9"/>
              </a:rPr>
              <a:t>www.greenpeace.org/international/Global/international/briefings/forests/2014/HCS%20Approach_Breifer_March2014.pdf</a:t>
            </a:r>
            <a:r>
              <a:rPr lang="fr-FR" altLang="fr-FR" sz="1200" dirty="0" smtClean="0">
                <a:solidFill>
                  <a:srgbClr val="008000"/>
                </a:solidFill>
              </a:rPr>
              <a:t> </a:t>
            </a:r>
          </a:p>
          <a:p>
            <a:pPr>
              <a:buFont typeface="Arial" panose="020B0604020202020204" pitchFamily="34" charset="0"/>
              <a:buChar char="•"/>
            </a:pPr>
            <a:r>
              <a:rPr lang="fr-FR" altLang="fr-FR" sz="1200" dirty="0">
                <a:solidFill>
                  <a:srgbClr val="008000"/>
                </a:solidFill>
              </a:rPr>
              <a:t> </a:t>
            </a:r>
            <a:r>
              <a:rPr lang="fr-FR" altLang="fr-FR" sz="1200" dirty="0" smtClean="0">
                <a:solidFill>
                  <a:srgbClr val="008000"/>
                </a:solidFill>
              </a:rPr>
              <a:t>b</a:t>
            </a:r>
            <a:r>
              <a:rPr lang="fr-FR" altLang="fr-FR" sz="1200" dirty="0">
                <a:solidFill>
                  <a:srgbClr val="008000"/>
                </a:solidFill>
              </a:rPr>
              <a:t>) </a:t>
            </a:r>
            <a:r>
              <a:rPr lang="fr-FR" altLang="fr-FR" sz="1200" dirty="0">
                <a:solidFill>
                  <a:srgbClr val="008000"/>
                </a:solidFill>
                <a:hlinkClick r:id="rId10"/>
              </a:rPr>
              <a:t>http://www.proforest.net/en/files/hcvf-toolkit-part-1-final-updated.pdf/@@</a:t>
            </a:r>
            <a:r>
              <a:rPr lang="fr-FR" altLang="fr-FR" sz="1200" dirty="0" smtClean="0">
                <a:solidFill>
                  <a:srgbClr val="008000"/>
                </a:solidFill>
                <a:hlinkClick r:id="rId10"/>
              </a:rPr>
              <a:t>download/file/hcvf-toolkit-part-1-final-updated.pdf.pdf</a:t>
            </a:r>
            <a:r>
              <a:rPr lang="fr-FR" altLang="fr-FR" sz="1200" dirty="0" smtClean="0">
                <a:solidFill>
                  <a:srgbClr val="008000"/>
                </a:solidFill>
              </a:rPr>
              <a:t> </a:t>
            </a:r>
          </a:p>
          <a:p>
            <a:pPr>
              <a:buFont typeface="Arial" panose="020B0604020202020204" pitchFamily="34" charset="0"/>
              <a:buChar char="•"/>
            </a:pPr>
            <a:r>
              <a:rPr lang="fr-FR" altLang="fr-FR" sz="1200" dirty="0">
                <a:solidFill>
                  <a:srgbClr val="008000"/>
                </a:solidFill>
              </a:rPr>
              <a:t> c) </a:t>
            </a:r>
            <a:r>
              <a:rPr lang="fr-FR" altLang="fr-FR" sz="1200" dirty="0">
                <a:solidFill>
                  <a:srgbClr val="008000"/>
                </a:solidFill>
                <a:hlinkClick r:id="rId11"/>
              </a:rPr>
              <a:t>https://</a:t>
            </a:r>
            <a:r>
              <a:rPr lang="fr-FR" altLang="fr-FR" sz="1200" dirty="0" smtClean="0">
                <a:solidFill>
                  <a:srgbClr val="008000"/>
                </a:solidFill>
                <a:hlinkClick r:id="rId11"/>
              </a:rPr>
              <a:t>ic.fsc.org/preview.simple-monitoring-methods.a-281.pdf</a:t>
            </a:r>
            <a:r>
              <a:rPr lang="fr-FR" altLang="fr-FR" sz="1200" dirty="0" smtClean="0">
                <a:solidFill>
                  <a:srgbClr val="008000"/>
                </a:solidFill>
              </a:rPr>
              <a:t> </a:t>
            </a:r>
            <a:endParaRPr lang="fr-FR" altLang="fr-FR" sz="1200" dirty="0">
              <a:solidFill>
                <a:srgbClr val="008000"/>
              </a:solidFill>
            </a:endParaRPr>
          </a:p>
        </p:txBody>
      </p:sp>
      <p:pic>
        <p:nvPicPr>
          <p:cNvPr id="9" name="Imag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44692" y="4831486"/>
            <a:ext cx="1371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718536" y="4877503"/>
            <a:ext cx="1658053" cy="187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72848" y="4877503"/>
            <a:ext cx="1755936" cy="175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10839" y="6356440"/>
            <a:ext cx="1303627" cy="276999"/>
          </a:xfrm>
          <a:prstGeom prst="rect">
            <a:avLst/>
          </a:prstGeom>
        </p:spPr>
        <p:txBody>
          <a:bodyPr wrap="none">
            <a:spAutoFit/>
          </a:bodyPr>
          <a:lstStyle/>
          <a:p>
            <a:pPr algn="ctr"/>
            <a:r>
              <a:rPr lang="fr-FR" sz="1200" dirty="0">
                <a:solidFill>
                  <a:srgbClr val="002060"/>
                </a:solidFill>
              </a:rPr>
              <a:t>certification RSPO</a:t>
            </a:r>
          </a:p>
        </p:txBody>
      </p:sp>
      <p:pic>
        <p:nvPicPr>
          <p:cNvPr id="5122" name="Picture 2" descr="D:\Users\blisan\Pictures\perso\bois de rose Madagascar\certification RSP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06138" y="4655610"/>
            <a:ext cx="3590642" cy="170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341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68</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10169" y="667009"/>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4"/>
          <p:cNvSpPr>
            <a:spLocks noChangeArrowheads="1"/>
          </p:cNvSpPr>
          <p:nvPr/>
        </p:nvSpPr>
        <p:spPr bwMode="auto">
          <a:xfrm>
            <a:off x="110169" y="1104946"/>
            <a:ext cx="119643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smtClean="0">
                <a:solidFill>
                  <a:srgbClr val="008000"/>
                </a:solidFill>
              </a:rPr>
              <a:t>11.6. Soutenir les actions militantes en Europe</a:t>
            </a:r>
            <a:endParaRPr lang="fr-FR" altLang="fr-FR" b="1" dirty="0">
              <a:solidFill>
                <a:srgbClr val="008000"/>
              </a:solidFill>
            </a:endParaRPr>
          </a:p>
          <a:p>
            <a:pPr eaLnBrk="1" hangingPunct="1"/>
            <a:endParaRPr lang="fr-FR" altLang="fr-FR" dirty="0" smtClean="0">
              <a:solidFill>
                <a:srgbClr val="008000"/>
              </a:solidFill>
            </a:endParaRPr>
          </a:p>
          <a:p>
            <a:pPr marL="285750" indent="-285750" eaLnBrk="1" hangingPunct="1">
              <a:buFont typeface="Arial" panose="020B0604020202020204" pitchFamily="34" charset="0"/>
              <a:buChar char="•"/>
            </a:pPr>
            <a:r>
              <a:rPr lang="fr-FR" altLang="fr-FR" dirty="0" smtClean="0">
                <a:solidFill>
                  <a:srgbClr val="008000"/>
                </a:solidFill>
              </a:rPr>
              <a:t>Surveiller et vérifier la provenance des bois employés dans nos meubles …</a:t>
            </a:r>
            <a:endParaRPr lang="fr-FR" altLang="fr-FR" sz="1200" dirty="0">
              <a:solidFill>
                <a:srgbClr val="008000"/>
              </a:solidFill>
            </a:endParaRPr>
          </a:p>
        </p:txBody>
      </p:sp>
      <p:sp>
        <p:nvSpPr>
          <p:cNvPr id="6" name="ZoneTexte 5"/>
          <p:cNvSpPr txBox="1"/>
          <p:nvPr/>
        </p:nvSpPr>
        <p:spPr>
          <a:xfrm>
            <a:off x="110169" y="5640637"/>
            <a:ext cx="6323682" cy="1015663"/>
          </a:xfrm>
          <a:prstGeom prst="rect">
            <a:avLst/>
          </a:prstGeom>
          <a:noFill/>
        </p:spPr>
        <p:txBody>
          <a:bodyPr wrap="square" rtlCol="0">
            <a:spAutoFit/>
          </a:bodyPr>
          <a:lstStyle/>
          <a:p>
            <a:pPr algn="ctr"/>
            <a:r>
              <a:rPr lang="fr-FR" sz="1200" dirty="0">
                <a:solidFill>
                  <a:srgbClr val="002060"/>
                </a:solidFill>
              </a:rPr>
              <a:t>Un </a:t>
            </a:r>
            <a:r>
              <a:rPr lang="fr-FR" sz="1200" dirty="0" smtClean="0">
                <a:solidFill>
                  <a:srgbClr val="002060"/>
                </a:solidFill>
              </a:rPr>
              <a:t>antiquaire londonien, </a:t>
            </a:r>
            <a:r>
              <a:rPr lang="fr-FR" sz="1200" b="1" i="1" dirty="0" err="1">
                <a:solidFill>
                  <a:srgbClr val="002060"/>
                </a:solidFill>
              </a:rPr>
              <a:t>Canonbury</a:t>
            </a:r>
            <a:r>
              <a:rPr lang="fr-FR" sz="1200" b="1" i="1" dirty="0">
                <a:solidFill>
                  <a:srgbClr val="002060"/>
                </a:solidFill>
              </a:rPr>
              <a:t> </a:t>
            </a:r>
            <a:r>
              <a:rPr lang="fr-FR" sz="1200" b="1" i="1" dirty="0" smtClean="0">
                <a:solidFill>
                  <a:srgbClr val="002060"/>
                </a:solidFill>
              </a:rPr>
              <a:t>A…</a:t>
            </a:r>
            <a:r>
              <a:rPr lang="fr-FR" sz="1200" dirty="0" smtClean="0">
                <a:solidFill>
                  <a:srgbClr val="002060"/>
                </a:solidFill>
              </a:rPr>
              <a:t>, </a:t>
            </a:r>
            <a:r>
              <a:rPr lang="fr-FR" sz="1200" dirty="0">
                <a:solidFill>
                  <a:srgbClr val="002060"/>
                </a:solidFill>
              </a:rPr>
              <a:t>met en vente </a:t>
            </a:r>
            <a:r>
              <a:rPr lang="fr-FR" sz="1200" dirty="0" smtClean="0">
                <a:solidFill>
                  <a:srgbClr val="002060"/>
                </a:solidFill>
              </a:rPr>
              <a:t>un ensemble de </a:t>
            </a:r>
            <a:r>
              <a:rPr lang="fr-FR" sz="1200" b="1" dirty="0" smtClean="0">
                <a:solidFill>
                  <a:srgbClr val="002060"/>
                </a:solidFill>
              </a:rPr>
              <a:t>meubles </a:t>
            </a:r>
            <a:r>
              <a:rPr lang="fr-FR" sz="1200" b="1" dirty="0">
                <a:solidFill>
                  <a:srgbClr val="002060"/>
                </a:solidFill>
              </a:rPr>
              <a:t>en bois de rose</a:t>
            </a:r>
            <a:r>
              <a:rPr lang="fr-FR" sz="1200" dirty="0">
                <a:solidFill>
                  <a:srgbClr val="002060"/>
                </a:solidFill>
              </a:rPr>
              <a:t>, à des prix "bas" sur </a:t>
            </a:r>
            <a:r>
              <a:rPr lang="fr-FR" sz="1200" dirty="0" smtClean="0">
                <a:solidFill>
                  <a:srgbClr val="002060"/>
                </a:solidFill>
              </a:rPr>
              <a:t>eBay (ici une table de </a:t>
            </a:r>
            <a:r>
              <a:rPr lang="fr-FR" sz="1200" dirty="0">
                <a:solidFill>
                  <a:srgbClr val="002060"/>
                </a:solidFill>
              </a:rPr>
              <a:t>jeux Regency à </a:t>
            </a:r>
            <a:r>
              <a:rPr lang="fr-FR" sz="1200" dirty="0" smtClean="0">
                <a:solidFill>
                  <a:srgbClr val="002060"/>
                </a:solidFill>
              </a:rPr>
              <a:t>£ 1</a:t>
            </a:r>
            <a:r>
              <a:rPr lang="fr-FR" sz="1200" b="1" dirty="0" smtClean="0">
                <a:solidFill>
                  <a:srgbClr val="002060"/>
                </a:solidFill>
              </a:rPr>
              <a:t>,925.00</a:t>
            </a:r>
            <a:r>
              <a:rPr lang="fr-FR" sz="1200" dirty="0" smtClean="0">
                <a:solidFill>
                  <a:srgbClr val="002060"/>
                </a:solidFill>
              </a:rPr>
              <a:t> </a:t>
            </a:r>
            <a:r>
              <a:rPr lang="fr-FR" sz="1200" dirty="0">
                <a:solidFill>
                  <a:srgbClr val="002060"/>
                </a:solidFill>
              </a:rPr>
              <a:t>(</a:t>
            </a:r>
            <a:r>
              <a:rPr lang="fr-FR" sz="1200" b="1" dirty="0">
                <a:solidFill>
                  <a:srgbClr val="002060"/>
                </a:solidFill>
              </a:rPr>
              <a:t>2705.10 </a:t>
            </a:r>
            <a:r>
              <a:rPr lang="fr-FR" sz="1200" dirty="0">
                <a:solidFill>
                  <a:srgbClr val="002060"/>
                </a:solidFill>
              </a:rPr>
              <a:t>€</a:t>
            </a:r>
            <a:r>
              <a:rPr lang="fr-FR" sz="1200" dirty="0" smtClean="0">
                <a:solidFill>
                  <a:srgbClr val="002060"/>
                </a:solidFill>
              </a:rPr>
              <a:t>) (!). Or dans </a:t>
            </a:r>
            <a:r>
              <a:rPr lang="fr-FR" sz="1200" dirty="0">
                <a:solidFill>
                  <a:srgbClr val="002060"/>
                </a:solidFill>
              </a:rPr>
              <a:t>sa page "Garanties", il n'indique la provenance de son bois de rose </a:t>
            </a:r>
            <a:r>
              <a:rPr lang="fr-FR" sz="1200" dirty="0" smtClean="0">
                <a:solidFill>
                  <a:srgbClr val="002060"/>
                </a:solidFill>
              </a:rPr>
              <a:t>et/ou </a:t>
            </a:r>
            <a:r>
              <a:rPr lang="fr-FR" sz="1200" dirty="0">
                <a:solidFill>
                  <a:srgbClr val="002060"/>
                </a:solidFill>
              </a:rPr>
              <a:t>s'il est certifié. </a:t>
            </a:r>
            <a:r>
              <a:rPr lang="fr-FR" sz="1200" dirty="0" smtClean="0">
                <a:solidFill>
                  <a:srgbClr val="002060"/>
                </a:solidFill>
              </a:rPr>
              <a:t>Il serait donc bon de vérifier la provenance de ses bois. Source </a:t>
            </a:r>
            <a:r>
              <a:rPr lang="fr-FR" sz="1200" dirty="0">
                <a:solidFill>
                  <a:srgbClr val="002060"/>
                </a:solidFill>
              </a:rPr>
              <a:t>: </a:t>
            </a:r>
            <a:r>
              <a:rPr lang="fr-FR" sz="1200" dirty="0">
                <a:solidFill>
                  <a:srgbClr val="002060"/>
                </a:solidFill>
                <a:hlinkClick r:id="rId2"/>
              </a:rPr>
              <a:t>http://www.ebay.co.uk/itm/Single-Regency-Games-Card-Table-Occasional-Side-Tables-Rosewood-Furniture-/</a:t>
            </a:r>
            <a:r>
              <a:rPr lang="fr-FR" sz="1200" dirty="0" smtClean="0">
                <a:solidFill>
                  <a:srgbClr val="002060"/>
                </a:solidFill>
                <a:hlinkClick r:id="rId2"/>
              </a:rPr>
              <a:t>271249917578</a:t>
            </a:r>
            <a:r>
              <a:rPr lang="fr-FR" sz="1200" dirty="0" smtClean="0">
                <a:solidFill>
                  <a:srgbClr val="002060"/>
                </a:solidFill>
              </a:rPr>
              <a:t> </a:t>
            </a:r>
            <a:endParaRPr lang="fr-FR" sz="1200" dirty="0">
              <a:solidFill>
                <a:srgbClr val="002060"/>
              </a:solidFill>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908" y="3847370"/>
            <a:ext cx="2619375" cy="1743075"/>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543" y="3847370"/>
            <a:ext cx="2619375" cy="1743075"/>
          </a:xfrm>
          <a:prstGeom prst="rect">
            <a:avLst/>
          </a:prstGeom>
        </p:spPr>
      </p:pic>
      <p:sp>
        <p:nvSpPr>
          <p:cNvPr id="14" name="ZoneTexte 13"/>
          <p:cNvSpPr txBox="1"/>
          <p:nvPr/>
        </p:nvSpPr>
        <p:spPr>
          <a:xfrm>
            <a:off x="8006138" y="5732969"/>
            <a:ext cx="3694934" cy="830997"/>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Comparaison </a:t>
            </a:r>
            <a:r>
              <a:rPr lang="fr-FR" sz="1200" dirty="0">
                <a:solidFill>
                  <a:srgbClr val="002060"/>
                </a:solidFill>
              </a:rPr>
              <a:t>entre forêts naturelles et Jardin-forêt </a:t>
            </a:r>
            <a:r>
              <a:rPr lang="fr-FR" sz="1200" dirty="0" smtClean="0">
                <a:solidFill>
                  <a:srgbClr val="002060"/>
                </a:solidFill>
              </a:rPr>
              <a:t>obtenu en  </a:t>
            </a:r>
            <a:r>
              <a:rPr lang="fr-FR" sz="1200" i="1" dirty="0" err="1" smtClean="0">
                <a:solidFill>
                  <a:srgbClr val="002060"/>
                </a:solidFill>
              </a:rPr>
              <a:t>permaculture</a:t>
            </a:r>
            <a:r>
              <a:rPr lang="fr-FR" sz="1200" dirty="0">
                <a:solidFill>
                  <a:srgbClr val="002060"/>
                </a:solidFill>
              </a:rPr>
              <a:t>. Source : </a:t>
            </a:r>
            <a:r>
              <a:rPr lang="fr-FR" sz="1200" dirty="0">
                <a:solidFill>
                  <a:srgbClr val="002060"/>
                </a:solidFill>
                <a:hlinkClick r:id="rId5"/>
              </a:rPr>
              <a:t>https://treeyopermacultureedu.wordpress.com/chapter-10-the-humid-tropics/soil-building-techniques-part-2</a:t>
            </a:r>
            <a:r>
              <a:rPr lang="fr-FR" sz="1200" dirty="0" smtClean="0">
                <a:solidFill>
                  <a:srgbClr val="002060"/>
                </a:solidFill>
                <a:hlinkClick r:id="rId5"/>
              </a:rPr>
              <a:t>/</a:t>
            </a:r>
            <a:r>
              <a:rPr lang="fr-FR" sz="1200" dirty="0" smtClean="0">
                <a:solidFill>
                  <a:srgbClr val="002060"/>
                </a:solidFill>
              </a:rPr>
              <a:t> </a:t>
            </a:r>
            <a:endParaRPr lang="fr-FR" sz="1200" dirty="0">
              <a:solidFill>
                <a:srgbClr val="002060"/>
              </a:solidFill>
            </a:endParaRPr>
          </a:p>
        </p:txBody>
      </p:sp>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151" y="2265869"/>
            <a:ext cx="4610100" cy="3467100"/>
          </a:xfrm>
          <a:prstGeom prst="rect">
            <a:avLst/>
          </a:prstGeom>
        </p:spPr>
      </p:pic>
    </p:spTree>
    <p:extLst>
      <p:ext uri="{BB962C8B-B14F-4D97-AF65-F5344CB8AC3E}">
        <p14:creationId xmlns:p14="http://schemas.microsoft.com/office/powerpoint/2010/main" val="13544266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199083" y="157300"/>
            <a:ext cx="2622933" cy="199489"/>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18501" y="172123"/>
            <a:ext cx="436084" cy="199489"/>
          </a:xfrm>
        </p:spPr>
        <p:txBody>
          <a:bodyPr/>
          <a:lstStyle/>
          <a:p>
            <a:fld id="{814B13E8-1059-4FEE-952E-0153852B3488}" type="slidenum">
              <a:rPr lang="fr-FR" smtClean="0"/>
              <a:t>69</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209321" y="638534"/>
            <a:ext cx="6191479" cy="369332"/>
          </a:xfrm>
          <a:prstGeom prst="rect">
            <a:avLst/>
          </a:prstGeom>
          <a:noFill/>
        </p:spPr>
        <p:txBody>
          <a:bodyPr wrap="square" rtlCol="0">
            <a:spAutoFit/>
          </a:bodyPr>
          <a:lstStyle/>
          <a:p>
            <a:r>
              <a:rPr lang="fr-FR" b="1" dirty="0" smtClean="0">
                <a:solidFill>
                  <a:srgbClr val="002060"/>
                </a:solidFill>
              </a:rPr>
              <a:t>11. Sauver les espèces de bois de rose de Madagascar (suite)</a:t>
            </a:r>
            <a:endParaRPr lang="fr-FR" b="1" dirty="0">
              <a:solidFill>
                <a:srgbClr val="002060"/>
              </a:solidFill>
            </a:endParaRPr>
          </a:p>
        </p:txBody>
      </p:sp>
      <p:sp>
        <p:nvSpPr>
          <p:cNvPr id="8" name="Rectangle 4"/>
          <p:cNvSpPr>
            <a:spLocks noChangeArrowheads="1"/>
          </p:cNvSpPr>
          <p:nvPr/>
        </p:nvSpPr>
        <p:spPr bwMode="auto">
          <a:xfrm>
            <a:off x="209321" y="1104945"/>
            <a:ext cx="1160545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fr-FR" altLang="fr-FR" b="1" dirty="0" smtClean="0">
                <a:solidFill>
                  <a:srgbClr val="008000"/>
                </a:solidFill>
              </a:rPr>
              <a:t>11.7. Soutenir les ONG environnementales luttant contre le trafic des bois illégaux et pour l’environnement</a:t>
            </a:r>
            <a:endParaRPr lang="fr-FR" altLang="fr-FR" b="1" dirty="0">
              <a:solidFill>
                <a:srgbClr val="008000"/>
              </a:solidFill>
            </a:endParaRPr>
          </a:p>
          <a:p>
            <a:pPr eaLnBrk="1" hangingPunct="1"/>
            <a:endParaRPr lang="fr-FR" altLang="fr-FR" dirty="0">
              <a:solidFill>
                <a:srgbClr val="008000"/>
              </a:solidFill>
            </a:endParaRPr>
          </a:p>
          <a:p>
            <a:pPr eaLnBrk="1" hangingPunct="1"/>
            <a:r>
              <a:rPr lang="fr-FR" altLang="fr-FR" dirty="0" smtClean="0">
                <a:solidFill>
                  <a:srgbClr val="008000"/>
                </a:solidFill>
              </a:rPr>
              <a:t>Soutenir, adhérer, faire des dons, être bénévole auprès des ONG environnementales, telles que par exemple :</a:t>
            </a:r>
          </a:p>
          <a:p>
            <a:pPr eaLnBrk="1" hangingPunct="1"/>
            <a:endParaRPr lang="fr-FR" altLang="fr-FR" dirty="0" smtClean="0">
              <a:solidFill>
                <a:srgbClr val="008000"/>
              </a:solidFill>
            </a:endParaRPr>
          </a:p>
          <a:p>
            <a:pPr algn="just">
              <a:buFont typeface="Arial" panose="020B0604020202020204" pitchFamily="34" charset="0"/>
              <a:buChar char="•"/>
            </a:pPr>
            <a:r>
              <a:rPr lang="fr-FR" altLang="fr-FR" dirty="0" smtClean="0">
                <a:solidFill>
                  <a:srgbClr val="008000"/>
                </a:solidFill>
              </a:rPr>
              <a:t> </a:t>
            </a:r>
            <a:r>
              <a:rPr lang="fr-FR" altLang="fr-FR" b="1" dirty="0" smtClean="0">
                <a:solidFill>
                  <a:srgbClr val="008000"/>
                </a:solidFill>
              </a:rPr>
              <a:t>GREENPEACE</a:t>
            </a:r>
            <a:r>
              <a:rPr lang="fr-FR" altLang="fr-FR" dirty="0" smtClean="0">
                <a:solidFill>
                  <a:srgbClr val="008000"/>
                </a:solidFill>
              </a:rPr>
              <a:t>, </a:t>
            </a:r>
            <a:r>
              <a:rPr lang="fr-FR" altLang="fr-FR" dirty="0">
                <a:solidFill>
                  <a:srgbClr val="008000"/>
                </a:solidFill>
                <a:hlinkClick r:id="rId2"/>
              </a:rPr>
              <a:t>http://</a:t>
            </a:r>
            <a:r>
              <a:rPr lang="fr-FR" altLang="fr-FR" dirty="0" smtClean="0">
                <a:solidFill>
                  <a:srgbClr val="008000"/>
                </a:solidFill>
                <a:hlinkClick r:id="rId2"/>
              </a:rPr>
              <a:t>www.greenpeace.org</a:t>
            </a:r>
            <a:r>
              <a:rPr lang="fr-FR" altLang="fr-FR" dirty="0" smtClean="0">
                <a:solidFill>
                  <a:srgbClr val="008000"/>
                </a:solidFill>
              </a:rPr>
              <a:t> (actions de protestation non violente).</a:t>
            </a:r>
          </a:p>
          <a:p>
            <a:pPr algn="just">
              <a:buFont typeface="Arial" panose="020B0604020202020204" pitchFamily="34" charset="0"/>
              <a:buChar char="•"/>
            </a:pPr>
            <a:r>
              <a:rPr lang="fr-FR" altLang="fr-FR" dirty="0" smtClean="0">
                <a:solidFill>
                  <a:srgbClr val="008000"/>
                </a:solidFill>
              </a:rPr>
              <a:t> </a:t>
            </a:r>
            <a:r>
              <a:rPr lang="fr-FR" altLang="fr-FR" b="1" dirty="0">
                <a:solidFill>
                  <a:srgbClr val="008000"/>
                </a:solidFill>
              </a:rPr>
              <a:t>WWF</a:t>
            </a:r>
            <a:r>
              <a:rPr lang="fr-FR" altLang="fr-FR" dirty="0">
                <a:solidFill>
                  <a:srgbClr val="008000"/>
                </a:solidFill>
              </a:rPr>
              <a:t> ou </a:t>
            </a:r>
            <a:r>
              <a:rPr lang="fr-FR" altLang="fr-FR" b="1" dirty="0">
                <a:solidFill>
                  <a:srgbClr val="008000"/>
                </a:solidFill>
              </a:rPr>
              <a:t>WWE</a:t>
            </a:r>
            <a:r>
              <a:rPr lang="fr-FR" altLang="fr-FR" dirty="0">
                <a:solidFill>
                  <a:srgbClr val="008000"/>
                </a:solidFill>
              </a:rPr>
              <a:t> (Fonds mondial pour la </a:t>
            </a:r>
            <a:r>
              <a:rPr lang="fr-FR" altLang="fr-FR" dirty="0" smtClean="0">
                <a:solidFill>
                  <a:srgbClr val="008000"/>
                </a:solidFill>
              </a:rPr>
              <a:t>nature), </a:t>
            </a:r>
            <a:r>
              <a:rPr lang="fr-FR" altLang="fr-FR" dirty="0">
                <a:solidFill>
                  <a:srgbClr val="008000"/>
                </a:solidFill>
                <a:hlinkClick r:id="rId3"/>
              </a:rPr>
              <a:t>http://</a:t>
            </a:r>
            <a:r>
              <a:rPr lang="fr-FR" altLang="fr-FR" dirty="0" smtClean="0">
                <a:solidFill>
                  <a:srgbClr val="008000"/>
                </a:solidFill>
                <a:hlinkClick r:id="rId3"/>
              </a:rPr>
              <a:t>www.wwf.fr</a:t>
            </a:r>
            <a:r>
              <a:rPr lang="fr-FR" altLang="fr-FR" dirty="0">
                <a:solidFill>
                  <a:srgbClr val="008000"/>
                </a:solidFill>
              </a:rPr>
              <a:t> (Études et surveillances scientifiques, Restauration d'espaces naturels dégradés, Formation ou éducation ou </a:t>
            </a:r>
            <a:r>
              <a:rPr lang="fr-FR" altLang="fr-FR" dirty="0" smtClean="0">
                <a:solidFill>
                  <a:srgbClr val="008000"/>
                </a:solidFill>
              </a:rPr>
              <a:t>sensibilisation). </a:t>
            </a:r>
          </a:p>
          <a:p>
            <a:pPr algn="just">
              <a:buFont typeface="Arial" panose="020B0604020202020204" pitchFamily="34" charset="0"/>
              <a:buChar char="•"/>
            </a:pPr>
            <a:r>
              <a:rPr lang="fr-FR" altLang="fr-FR" dirty="0">
                <a:solidFill>
                  <a:srgbClr val="008000"/>
                </a:solidFill>
              </a:rPr>
              <a:t> </a:t>
            </a:r>
            <a:r>
              <a:rPr lang="fr-FR" altLang="fr-FR" b="1" dirty="0">
                <a:solidFill>
                  <a:srgbClr val="008000"/>
                </a:solidFill>
              </a:rPr>
              <a:t>Envol Vert</a:t>
            </a:r>
            <a:r>
              <a:rPr lang="fr-FR" altLang="fr-FR" dirty="0">
                <a:solidFill>
                  <a:srgbClr val="008000"/>
                </a:solidFill>
              </a:rPr>
              <a:t>, </a:t>
            </a:r>
            <a:r>
              <a:rPr lang="fr-FR" altLang="fr-FR" dirty="0">
                <a:solidFill>
                  <a:srgbClr val="008000"/>
                </a:solidFill>
                <a:hlinkClick r:id="rId4"/>
              </a:rPr>
              <a:t>http://envol-vert.org</a:t>
            </a:r>
            <a:r>
              <a:rPr lang="fr-FR" altLang="fr-FR" dirty="0" smtClean="0">
                <a:solidFill>
                  <a:srgbClr val="008000"/>
                </a:solidFill>
                <a:hlinkClick r:id="rId4"/>
              </a:rPr>
              <a:t>/</a:t>
            </a:r>
            <a:r>
              <a:rPr lang="fr-FR" altLang="fr-FR" dirty="0" smtClean="0">
                <a:solidFill>
                  <a:srgbClr val="008000"/>
                </a:solidFill>
              </a:rPr>
              <a:t> (projets agroforestiers en Amérique centrale et du Sud).</a:t>
            </a:r>
          </a:p>
          <a:p>
            <a:pPr algn="just">
              <a:buFont typeface="Arial" panose="020B0604020202020204" pitchFamily="34" charset="0"/>
              <a:buChar char="•"/>
            </a:pPr>
            <a:r>
              <a:rPr lang="fr-FR" altLang="fr-FR" dirty="0" smtClean="0">
                <a:solidFill>
                  <a:srgbClr val="008000"/>
                </a:solidFill>
              </a:rPr>
              <a:t> </a:t>
            </a:r>
            <a:r>
              <a:rPr lang="fr-FR" altLang="fr-FR" b="1" dirty="0" smtClean="0">
                <a:solidFill>
                  <a:srgbClr val="008000"/>
                </a:solidFill>
              </a:rPr>
              <a:t>Cœur de Forêt </a:t>
            </a:r>
            <a:r>
              <a:rPr lang="fr-FR" altLang="fr-FR" dirty="0">
                <a:solidFill>
                  <a:srgbClr val="008000"/>
                </a:solidFill>
              </a:rPr>
              <a:t>(Association), </a:t>
            </a:r>
            <a:r>
              <a:rPr lang="fr-FR" altLang="fr-FR" dirty="0">
                <a:solidFill>
                  <a:srgbClr val="008000"/>
                </a:solidFill>
                <a:hlinkClick r:id="rId5"/>
              </a:rPr>
              <a:t>http://www.coeurdeforet.com</a:t>
            </a:r>
            <a:r>
              <a:rPr lang="fr-FR" altLang="fr-FR" dirty="0" smtClean="0">
                <a:solidFill>
                  <a:srgbClr val="008000"/>
                </a:solidFill>
                <a:hlinkClick r:id="rId5"/>
              </a:rPr>
              <a:t>/</a:t>
            </a:r>
            <a:r>
              <a:rPr lang="fr-FR" altLang="fr-FR" dirty="0">
                <a:solidFill>
                  <a:srgbClr val="008000"/>
                </a:solidFill>
              </a:rPr>
              <a:t> (projets de reforestation et de valorisation économique des produits de la </a:t>
            </a:r>
            <a:r>
              <a:rPr lang="fr-FR" altLang="fr-FR" dirty="0" smtClean="0">
                <a:solidFill>
                  <a:srgbClr val="008000"/>
                </a:solidFill>
              </a:rPr>
              <a:t>forêt),</a:t>
            </a:r>
          </a:p>
          <a:p>
            <a:pPr algn="just">
              <a:buFont typeface="Arial" panose="020B0604020202020204" pitchFamily="34" charset="0"/>
              <a:buChar char="•"/>
            </a:pPr>
            <a:r>
              <a:rPr lang="fr-FR" altLang="fr-FR" dirty="0">
                <a:solidFill>
                  <a:srgbClr val="008000"/>
                </a:solidFill>
              </a:rPr>
              <a:t> </a:t>
            </a:r>
            <a:r>
              <a:rPr lang="fr-FR" altLang="fr-FR" b="1" dirty="0" smtClean="0">
                <a:solidFill>
                  <a:srgbClr val="008000"/>
                </a:solidFill>
              </a:rPr>
              <a:t>France Nature Environnement</a:t>
            </a:r>
            <a:r>
              <a:rPr lang="fr-FR" altLang="fr-FR" dirty="0">
                <a:solidFill>
                  <a:srgbClr val="008000"/>
                </a:solidFill>
              </a:rPr>
              <a:t>, </a:t>
            </a:r>
            <a:r>
              <a:rPr lang="fr-FR" altLang="fr-FR" dirty="0">
                <a:solidFill>
                  <a:srgbClr val="008000"/>
                </a:solidFill>
                <a:hlinkClick r:id="rId6"/>
              </a:rPr>
              <a:t>http://www.fne.asso.fr</a:t>
            </a:r>
            <a:r>
              <a:rPr lang="fr-FR" altLang="fr-FR" dirty="0" smtClean="0">
                <a:solidFill>
                  <a:srgbClr val="008000"/>
                </a:solidFill>
                <a:hlinkClick r:id="rId6"/>
              </a:rPr>
              <a:t>/</a:t>
            </a:r>
            <a:r>
              <a:rPr lang="fr-FR" altLang="fr-FR" dirty="0" smtClean="0">
                <a:solidFill>
                  <a:srgbClr val="008000"/>
                </a:solidFill>
              </a:rPr>
              <a:t> (</a:t>
            </a:r>
            <a:r>
              <a:rPr lang="fr-FR" altLang="fr-FR" dirty="0">
                <a:solidFill>
                  <a:srgbClr val="008000"/>
                </a:solidFill>
              </a:rPr>
              <a:t>Études et </a:t>
            </a:r>
            <a:r>
              <a:rPr lang="fr-FR" altLang="fr-FR" dirty="0" smtClean="0">
                <a:solidFill>
                  <a:srgbClr val="008000"/>
                </a:solidFill>
              </a:rPr>
              <a:t>surveillances, alertes etc.).</a:t>
            </a:r>
          </a:p>
          <a:p>
            <a:pPr algn="just">
              <a:buFont typeface="Arial" panose="020B0604020202020204" pitchFamily="34" charset="0"/>
              <a:buChar char="•"/>
            </a:pPr>
            <a:r>
              <a:rPr lang="fr-FR" altLang="fr-FR" dirty="0" smtClean="0">
                <a:solidFill>
                  <a:srgbClr val="008000"/>
                </a:solidFill>
              </a:rPr>
              <a:t> Les </a:t>
            </a:r>
            <a:r>
              <a:rPr lang="fr-FR" altLang="fr-FR" b="1" dirty="0" smtClean="0">
                <a:solidFill>
                  <a:srgbClr val="008000"/>
                </a:solidFill>
              </a:rPr>
              <a:t>Amis de la Terre</a:t>
            </a:r>
            <a:r>
              <a:rPr lang="fr-FR" altLang="fr-FR" dirty="0">
                <a:solidFill>
                  <a:srgbClr val="008000"/>
                </a:solidFill>
              </a:rPr>
              <a:t>, </a:t>
            </a:r>
            <a:r>
              <a:rPr lang="fr-FR" altLang="fr-FR" dirty="0">
                <a:solidFill>
                  <a:srgbClr val="008000"/>
                </a:solidFill>
                <a:hlinkClick r:id="rId7"/>
              </a:rPr>
              <a:t>http://www.amisdelaterre.org</a:t>
            </a:r>
            <a:r>
              <a:rPr lang="fr-FR" altLang="fr-FR" dirty="0" smtClean="0">
                <a:solidFill>
                  <a:srgbClr val="008000"/>
                </a:solidFill>
                <a:hlinkClick r:id="rId7"/>
              </a:rPr>
              <a:t>/</a:t>
            </a:r>
            <a:r>
              <a:rPr lang="fr-FR" altLang="fr-FR" dirty="0">
                <a:solidFill>
                  <a:srgbClr val="008000"/>
                </a:solidFill>
              </a:rPr>
              <a:t> (engagement </a:t>
            </a:r>
            <a:r>
              <a:rPr lang="fr-FR" altLang="fr-FR" dirty="0" smtClean="0">
                <a:solidFill>
                  <a:srgbClr val="008000"/>
                </a:solidFill>
              </a:rPr>
              <a:t>en </a:t>
            </a:r>
            <a:r>
              <a:rPr lang="fr-FR" altLang="fr-FR" dirty="0">
                <a:solidFill>
                  <a:srgbClr val="008000"/>
                </a:solidFill>
              </a:rPr>
              <a:t>faveur de la justice sociale et </a:t>
            </a:r>
            <a:r>
              <a:rPr lang="fr-FR" altLang="fr-FR" dirty="0" smtClean="0">
                <a:solidFill>
                  <a:srgbClr val="008000"/>
                </a:solidFill>
              </a:rPr>
              <a:t>environnementale).</a:t>
            </a:r>
          </a:p>
          <a:p>
            <a:pPr algn="just">
              <a:buFont typeface="Arial" panose="020B0604020202020204" pitchFamily="34" charset="0"/>
              <a:buChar char="•"/>
            </a:pPr>
            <a:r>
              <a:rPr lang="fr-FR" altLang="fr-FR" dirty="0">
                <a:solidFill>
                  <a:srgbClr val="008000"/>
                </a:solidFill>
              </a:rPr>
              <a:t> </a:t>
            </a:r>
            <a:r>
              <a:rPr lang="fr-FR" altLang="fr-FR" i="1" dirty="0" smtClean="0">
                <a:solidFill>
                  <a:srgbClr val="C00000"/>
                </a:solidFill>
              </a:rPr>
              <a:t>Cette liste n’est pas exhaustive </a:t>
            </a:r>
            <a:r>
              <a:rPr lang="fr-FR" altLang="fr-FR" dirty="0" smtClean="0">
                <a:solidFill>
                  <a:srgbClr val="008000"/>
                </a:solidFill>
              </a:rPr>
              <a:t>(car il existe bien d’autres ONG ou associations agissant </a:t>
            </a:r>
            <a:r>
              <a:rPr lang="fr-FR" altLang="fr-FR" dirty="0">
                <a:solidFill>
                  <a:srgbClr val="008000"/>
                </a:solidFill>
              </a:rPr>
              <a:t>en faveur de la justice sociale et </a:t>
            </a:r>
            <a:r>
              <a:rPr lang="fr-FR" altLang="fr-FR" dirty="0" smtClean="0">
                <a:solidFill>
                  <a:srgbClr val="008000"/>
                </a:solidFill>
              </a:rPr>
              <a:t>environnementale et dont « l’approche » est cohérente, telles que : </a:t>
            </a:r>
            <a:r>
              <a:rPr lang="fr-FR" altLang="fr-FR" b="1" dirty="0" smtClean="0">
                <a:solidFill>
                  <a:srgbClr val="008000"/>
                </a:solidFill>
              </a:rPr>
              <a:t>CCFD, OXFAM</a:t>
            </a:r>
            <a:r>
              <a:rPr lang="fr-FR" altLang="fr-FR" dirty="0" smtClean="0">
                <a:solidFill>
                  <a:srgbClr val="008000"/>
                </a:solidFill>
              </a:rPr>
              <a:t>, L’</a:t>
            </a:r>
            <a:r>
              <a:rPr lang="fr-FR" altLang="fr-FR" b="1" dirty="0" smtClean="0">
                <a:solidFill>
                  <a:srgbClr val="008000"/>
                </a:solidFill>
              </a:rPr>
              <a:t>Homme et l’Environnement </a:t>
            </a:r>
            <a:r>
              <a:rPr lang="fr-FR" altLang="fr-FR" dirty="0" smtClean="0">
                <a:solidFill>
                  <a:srgbClr val="008000"/>
                </a:solidFill>
              </a:rPr>
              <a:t>etc. …). </a:t>
            </a:r>
            <a:endParaRPr lang="fr-FR" altLang="fr-FR" dirty="0">
              <a:solidFill>
                <a:srgbClr val="008000"/>
              </a:solidFill>
            </a:endParaRPr>
          </a:p>
        </p:txBody>
      </p:sp>
      <p:pic>
        <p:nvPicPr>
          <p:cNvPr id="7" name="Imag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2251" y="5401082"/>
            <a:ext cx="1676400" cy="1238250"/>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05060" y="5187455"/>
            <a:ext cx="866775" cy="1304925"/>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86280" y="5387659"/>
            <a:ext cx="2476500" cy="876300"/>
          </a:xfrm>
          <a:prstGeom prst="rect">
            <a:avLst/>
          </a:prstGeom>
        </p:spPr>
      </p:pic>
      <p:sp>
        <p:nvSpPr>
          <p:cNvPr id="11" name="ZoneTexte 10"/>
          <p:cNvSpPr txBox="1"/>
          <p:nvPr/>
        </p:nvSpPr>
        <p:spPr>
          <a:xfrm>
            <a:off x="7399663" y="6362333"/>
            <a:ext cx="4792337" cy="276999"/>
          </a:xfrm>
          <a:prstGeom prst="rect">
            <a:avLst/>
          </a:prstGeom>
          <a:noFill/>
        </p:spPr>
        <p:txBody>
          <a:bodyPr wrap="square" rtlCol="0">
            <a:spAutoFit/>
          </a:bodyPr>
          <a:lstStyle/>
          <a:p>
            <a:pPr algn="ctr"/>
            <a:r>
              <a:rPr lang="fr-FR" sz="1200" dirty="0" smtClean="0">
                <a:solidFill>
                  <a:srgbClr val="002060"/>
                </a:solidFill>
              </a:rPr>
              <a:t>Brigade </a:t>
            </a:r>
            <a:r>
              <a:rPr lang="fr-FR" sz="1200" dirty="0">
                <a:solidFill>
                  <a:srgbClr val="002060"/>
                </a:solidFill>
              </a:rPr>
              <a:t>de vérification du bois </a:t>
            </a:r>
            <a:r>
              <a:rPr lang="fr-FR" sz="1200" dirty="0" smtClean="0">
                <a:solidFill>
                  <a:srgbClr val="002060"/>
                </a:solidFill>
              </a:rPr>
              <a:t>(Greenpeace) contre le trafic du bois illégal.</a:t>
            </a:r>
            <a:endParaRPr lang="fr-FR" sz="1200" dirty="0">
              <a:solidFill>
                <a:srgbClr val="002060"/>
              </a:solidFill>
            </a:endParaRPr>
          </a:p>
        </p:txBody>
      </p:sp>
      <p:pic>
        <p:nvPicPr>
          <p:cNvPr id="12" name="Imag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321" y="5003015"/>
            <a:ext cx="1009650" cy="1752600"/>
          </a:xfrm>
          <a:prstGeom prst="rect">
            <a:avLst/>
          </a:prstGeom>
        </p:spPr>
      </p:pic>
      <p:pic>
        <p:nvPicPr>
          <p:cNvPr id="13" name="Imag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18910" y="5435104"/>
            <a:ext cx="2181225" cy="809625"/>
          </a:xfrm>
          <a:prstGeom prst="rect">
            <a:avLst/>
          </a:prstGeom>
        </p:spPr>
      </p:pic>
      <p:pic>
        <p:nvPicPr>
          <p:cNvPr id="14" name="Imag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5602" y="5263653"/>
            <a:ext cx="1438275" cy="1152525"/>
          </a:xfrm>
          <a:prstGeom prst="rect">
            <a:avLst/>
          </a:prstGeom>
        </p:spPr>
      </p:pic>
      <p:pic>
        <p:nvPicPr>
          <p:cNvPr id="15" name="Imag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037644" y="5387659"/>
            <a:ext cx="1081771" cy="1081771"/>
          </a:xfrm>
          <a:prstGeom prst="rect">
            <a:avLst/>
          </a:prstGeom>
        </p:spPr>
      </p:pic>
    </p:spTree>
    <p:extLst>
      <p:ext uri="{BB962C8B-B14F-4D97-AF65-F5344CB8AC3E}">
        <p14:creationId xmlns:p14="http://schemas.microsoft.com/office/powerpoint/2010/main" val="4126724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7568587" y="6416916"/>
            <a:ext cx="2737321" cy="3119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25156" y="257044"/>
            <a:ext cx="525781" cy="199489"/>
          </a:xfrm>
        </p:spPr>
        <p:txBody>
          <a:bodyPr/>
          <a:lstStyle/>
          <a:p>
            <a:fld id="{814B13E8-1059-4FEE-952E-0153852B3488}" type="slidenum">
              <a:rPr lang="fr-FR" smtClean="0"/>
              <a:t>7</a:t>
            </a:fld>
            <a:endParaRPr lang="fr-FR"/>
          </a:p>
        </p:txBody>
      </p:sp>
      <p:sp>
        <p:nvSpPr>
          <p:cNvPr id="4" name="ZoneTexte 3"/>
          <p:cNvSpPr txBox="1"/>
          <p:nvPr/>
        </p:nvSpPr>
        <p:spPr>
          <a:xfrm>
            <a:off x="290456" y="541455"/>
            <a:ext cx="9279143" cy="369332"/>
          </a:xfrm>
          <a:prstGeom prst="rect">
            <a:avLst/>
          </a:prstGeom>
          <a:noFill/>
        </p:spPr>
        <p:txBody>
          <a:bodyPr wrap="none" rtlCol="0">
            <a:spAutoFit/>
          </a:bodyPr>
          <a:lstStyle/>
          <a:p>
            <a:pPr lvl="0"/>
            <a:r>
              <a:rPr lang="fr-FR" b="1" dirty="0">
                <a:solidFill>
                  <a:srgbClr val="002060"/>
                </a:solidFill>
              </a:rPr>
              <a:t>3</a:t>
            </a:r>
            <a:r>
              <a:rPr lang="fr-FR" b="1" dirty="0" smtClean="0">
                <a:solidFill>
                  <a:srgbClr val="002060"/>
                </a:solidFill>
              </a:rPr>
              <a:t>. </a:t>
            </a:r>
            <a:r>
              <a:rPr lang="fr-FR" b="1" dirty="0">
                <a:solidFill>
                  <a:srgbClr val="002060"/>
                </a:solidFill>
              </a:rPr>
              <a:t>Les </a:t>
            </a:r>
            <a:r>
              <a:rPr lang="fr-FR" b="1" dirty="0" smtClean="0">
                <a:solidFill>
                  <a:srgbClr val="002060"/>
                </a:solidFill>
              </a:rPr>
              <a:t>espèces menacées </a:t>
            </a:r>
            <a:r>
              <a:rPr lang="fr-FR" b="1" dirty="0">
                <a:solidFill>
                  <a:srgbClr val="002060"/>
                </a:solidFill>
              </a:rPr>
              <a:t>de </a:t>
            </a:r>
            <a:r>
              <a:rPr lang="fr-FR" b="1" i="1" dirty="0">
                <a:solidFill>
                  <a:srgbClr val="002060"/>
                </a:solidFill>
              </a:rPr>
              <a:t>Dalbergia</a:t>
            </a:r>
            <a:r>
              <a:rPr lang="fr-FR" b="1" dirty="0">
                <a:solidFill>
                  <a:srgbClr val="002060"/>
                </a:solidFill>
              </a:rPr>
              <a:t> (bois de rose</a:t>
            </a:r>
            <a:r>
              <a:rPr lang="fr-FR" b="1" dirty="0" smtClean="0">
                <a:solidFill>
                  <a:srgbClr val="002060"/>
                </a:solidFill>
              </a:rPr>
              <a:t>) ayant un intérêt commercial à Madagascar</a:t>
            </a:r>
            <a:endParaRPr lang="fr-FR" b="1" dirty="0">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90287969"/>
              </p:ext>
            </p:extLst>
          </p:nvPr>
        </p:nvGraphicFramePr>
        <p:xfrm>
          <a:off x="290456" y="1384001"/>
          <a:ext cx="8166216" cy="4626864"/>
        </p:xfrm>
        <a:graphic>
          <a:graphicData uri="http://schemas.openxmlformats.org/drawingml/2006/table">
            <a:tbl>
              <a:tblPr firstRow="1" firstCol="1" bandRow="1">
                <a:tableStyleId>{5C22544A-7EE6-4342-B048-85BDC9FD1C3A}</a:tableStyleId>
              </a:tblPr>
              <a:tblGrid>
                <a:gridCol w="2177322"/>
                <a:gridCol w="2049138"/>
                <a:gridCol w="3939756"/>
              </a:tblGrid>
              <a:tr h="209370">
                <a:tc>
                  <a:txBody>
                    <a:bodyPr/>
                    <a:lstStyle/>
                    <a:p>
                      <a:pPr>
                        <a:lnSpc>
                          <a:spcPct val="115000"/>
                        </a:lnSpc>
                        <a:spcAft>
                          <a:spcPts val="0"/>
                        </a:spcAft>
                      </a:pPr>
                      <a:r>
                        <a:rPr lang="fr-FR" sz="1200" dirty="0">
                          <a:effectLst/>
                        </a:rPr>
                        <a:t>Espèce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Zone géographique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solidFill>
                            <a:srgbClr val="FF0000"/>
                          </a:solidFill>
                          <a:effectLst/>
                        </a:rPr>
                        <a:t>Niveau de la menace sur l’espèce (statut UICN)</a:t>
                      </a:r>
                      <a:endParaRPr lang="fr-FR"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andapensi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Région SAVA d'</a:t>
                      </a:r>
                      <a:r>
                        <a:rPr lang="fr-FR" sz="1200" dirty="0" err="1">
                          <a:effectLst/>
                        </a:rPr>
                        <a:t>Andapa</a:t>
                      </a:r>
                      <a:r>
                        <a:rPr lang="fr-FR" sz="1200" dirty="0">
                          <a:effectLst/>
                        </a:rPr>
                        <a:t> à </a:t>
                      </a:r>
                      <a:r>
                        <a:rPr lang="fr-FR" sz="1200" dirty="0" err="1">
                          <a:effectLst/>
                        </a:rPr>
                        <a:t>Vohémar</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b="1" dirty="0" err="1">
                          <a:solidFill>
                            <a:srgbClr val="FF0000"/>
                          </a:solidFill>
                          <a:effectLst/>
                        </a:rPr>
                        <a:t>Endangered</a:t>
                      </a:r>
                      <a:r>
                        <a:rPr lang="fr-FR" sz="1200" dirty="0">
                          <a:solidFill>
                            <a:srgbClr val="FF0000"/>
                          </a:solidFill>
                          <a:effectLst/>
                        </a:rPr>
                        <a:t> </a:t>
                      </a:r>
                      <a:r>
                        <a:rPr lang="fr-FR" sz="1200" dirty="0">
                          <a:effectLst/>
                        </a:rPr>
                        <a:t>B1ab (iii) +2 ab (iii) </a:t>
                      </a:r>
                      <a:r>
                        <a:rPr lang="fr-FR" sz="1200" u="sng" dirty="0">
                          <a:effectLst/>
                          <a:hlinkClick r:id="rId2"/>
                        </a:rPr>
                        <a:t>ver 3.1</a:t>
                      </a:r>
                      <a:r>
                        <a:rPr lang="fr-FR" sz="1200" dirty="0">
                          <a:effectLst/>
                        </a:rPr>
                        <a:t> (en voie de disparition), </a:t>
                      </a:r>
                      <a:r>
                        <a:rPr lang="fr-FR" sz="1200" u="sng" dirty="0">
                          <a:effectLst/>
                          <a:hlinkClick r:id="rId3"/>
                        </a:rPr>
                        <a:t>http://www.iucnredlist.org/details/38156/0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baronii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De </a:t>
                      </a:r>
                      <a:r>
                        <a:rPr lang="fr-FR" sz="1200" dirty="0" err="1">
                          <a:effectLst/>
                        </a:rPr>
                        <a:t>Farafangana</a:t>
                      </a:r>
                      <a:r>
                        <a:rPr lang="fr-FR" sz="1200" dirty="0">
                          <a:effectLst/>
                        </a:rPr>
                        <a:t> à </a:t>
                      </a:r>
                      <a:r>
                        <a:rPr lang="fr-FR" sz="1200" dirty="0" err="1">
                          <a:effectLst/>
                        </a:rPr>
                        <a:t>Sambava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err="1">
                          <a:solidFill>
                            <a:srgbClr val="FF0000"/>
                          </a:solidFill>
                          <a:effectLst/>
                        </a:rPr>
                        <a:t>Vulnerable</a:t>
                      </a:r>
                      <a:r>
                        <a:rPr lang="fr-FR" sz="1200" dirty="0">
                          <a:solidFill>
                            <a:srgbClr val="FF0000"/>
                          </a:solidFill>
                          <a:effectLst/>
                        </a:rPr>
                        <a:t> </a:t>
                      </a:r>
                      <a:r>
                        <a:rPr lang="fr-FR" sz="1200" dirty="0">
                          <a:effectLst/>
                        </a:rPr>
                        <a:t>A1cd +2 cd </a:t>
                      </a:r>
                      <a:r>
                        <a:rPr lang="fr-FR" sz="1200" u="sng" dirty="0">
                          <a:effectLst/>
                          <a:hlinkClick r:id="rId4"/>
                        </a:rPr>
                        <a:t>version 2.3</a:t>
                      </a:r>
                      <a:r>
                        <a:rPr lang="fr-FR" sz="1200" dirty="0">
                          <a:effectLst/>
                        </a:rPr>
                        <a:t> (Vulnérable)</a:t>
                      </a:r>
                    </a:p>
                    <a:p>
                      <a:pPr>
                        <a:lnSpc>
                          <a:spcPct val="115000"/>
                        </a:lnSpc>
                        <a:spcAft>
                          <a:spcPts val="0"/>
                        </a:spcAft>
                      </a:pPr>
                      <a:r>
                        <a:rPr lang="fr-FR" sz="1200" u="sng" dirty="0">
                          <a:effectLst/>
                          <a:hlinkClick r:id="rId5"/>
                        </a:rPr>
                        <a:t>http://www.iucnredlist.org/details/full/33955/0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chapelieri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De Taolagnaro à </a:t>
                      </a:r>
                      <a:r>
                        <a:rPr lang="fr-FR" sz="1200" dirty="0" err="1">
                          <a:effectLst/>
                        </a:rPr>
                        <a:t>Maroantsetra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200" dirty="0">
                          <a:solidFill>
                            <a:srgbClr val="FF0000"/>
                          </a:solidFill>
                          <a:effectLst/>
                        </a:rPr>
                        <a:t>Near Threatened</a:t>
                      </a:r>
                      <a:r>
                        <a:rPr lang="en-US" sz="1200" dirty="0">
                          <a:effectLst/>
                        </a:rPr>
                        <a:t> </a:t>
                      </a:r>
                      <a:r>
                        <a:rPr lang="en-US" sz="1200" u="sng" dirty="0" err="1">
                          <a:effectLst/>
                          <a:hlinkClick r:id="rId2"/>
                        </a:rPr>
                        <a:t>ver</a:t>
                      </a:r>
                      <a:r>
                        <a:rPr lang="en-US" sz="1200" u="sng" dirty="0">
                          <a:effectLst/>
                          <a:hlinkClick r:id="rId2"/>
                        </a:rPr>
                        <a:t> 3.1</a:t>
                      </a:r>
                      <a:r>
                        <a:rPr lang="en-US" sz="1200" dirty="0">
                          <a:effectLst/>
                        </a:rPr>
                        <a:t> (quasi </a:t>
                      </a:r>
                      <a:r>
                        <a:rPr lang="en-US" sz="1200" dirty="0" err="1">
                          <a:effectLst/>
                        </a:rPr>
                        <a:t>menacé</a:t>
                      </a:r>
                      <a:r>
                        <a:rPr lang="en-US" sz="1200" dirty="0">
                          <a:effectLst/>
                        </a:rPr>
                        <a:t>)</a:t>
                      </a:r>
                      <a:endParaRPr lang="fr-FR" sz="1200" dirty="0">
                        <a:effectLst/>
                      </a:endParaRPr>
                    </a:p>
                    <a:p>
                      <a:pPr>
                        <a:lnSpc>
                          <a:spcPct val="115000"/>
                        </a:lnSpc>
                        <a:spcAft>
                          <a:spcPts val="0"/>
                        </a:spcAft>
                      </a:pPr>
                      <a:r>
                        <a:rPr lang="en-US" sz="1200" u="sng" dirty="0">
                          <a:effectLst/>
                          <a:hlinkClick r:id="rId6"/>
                        </a:rPr>
                        <a:t>http://www.iucnredlist.org/details/38189/0</a:t>
                      </a:r>
                      <a:r>
                        <a:rPr lang="en-US" sz="12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smtClean="0">
                          <a:effectLst/>
                          <a:latin typeface="Calibri" panose="020F0502020204030204" pitchFamily="34" charset="0"/>
                          <a:ea typeface="Times New Roman" panose="02020603050405020304" pitchFamily="18" charset="0"/>
                          <a:cs typeface="Times New Roman" panose="02020603050405020304" pitchFamily="18" charset="0"/>
                        </a:rPr>
                        <a:t>Dalbergia </a:t>
                      </a:r>
                      <a:r>
                        <a:rPr lang="fr-FR" sz="1200" i="1" dirty="0" err="1" smtClean="0">
                          <a:effectLst/>
                          <a:latin typeface="Calibri" panose="020F0502020204030204" pitchFamily="34" charset="0"/>
                          <a:ea typeface="Times New Roman" panose="02020603050405020304" pitchFamily="18" charset="0"/>
                          <a:cs typeface="Times New Roman" panose="02020603050405020304" pitchFamily="18" charset="0"/>
                        </a:rPr>
                        <a:t>davidii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a-DK" sz="1200" b="1" i="0" kern="1200" dirty="0" smtClean="0">
                          <a:solidFill>
                            <a:srgbClr val="FF0000"/>
                          </a:solidFill>
                          <a:effectLst/>
                          <a:latin typeface="+mn-lt"/>
                          <a:ea typeface="+mn-ea"/>
                          <a:cs typeface="+mn-cs"/>
                        </a:rPr>
                        <a:t>Endangered</a:t>
                      </a:r>
                      <a:r>
                        <a:rPr lang="da-DK" sz="1200" b="0" i="0" kern="1200" dirty="0" smtClean="0">
                          <a:solidFill>
                            <a:schemeClr val="dk1"/>
                          </a:solidFill>
                          <a:effectLst/>
                          <a:latin typeface="+mn-lt"/>
                          <a:ea typeface="+mn-ea"/>
                          <a:cs typeface="+mn-cs"/>
                        </a:rPr>
                        <a:t> B1+2de, C1 </a:t>
                      </a:r>
                      <a:r>
                        <a:rPr lang="da-DK" sz="1200" b="0" i="0" kern="1200" dirty="0" smtClean="0">
                          <a:solidFill>
                            <a:schemeClr val="dk1"/>
                          </a:solidFill>
                          <a:effectLst/>
                          <a:latin typeface="+mn-lt"/>
                          <a:ea typeface="+mn-ea"/>
                          <a:cs typeface="+mn-cs"/>
                          <a:hlinkClick r:id="rId4"/>
                        </a:rPr>
                        <a:t>ver 2.3</a:t>
                      </a:r>
                      <a:r>
                        <a:rPr lang="fr-FR" sz="1200" b="0" i="0" kern="1200" baseline="0" dirty="0" smtClean="0">
                          <a:solidFill>
                            <a:schemeClr val="dk1"/>
                          </a:solidFill>
                          <a:effectLst/>
                          <a:latin typeface="+mn-lt"/>
                          <a:ea typeface="+mn-ea"/>
                          <a:cs typeface="+mn-cs"/>
                        </a:rPr>
                        <a:t> </a:t>
                      </a:r>
                      <a:r>
                        <a:rPr lang="fr-FR" sz="1200" dirty="0" smtClean="0"/>
                        <a:t>(</a:t>
                      </a:r>
                      <a:r>
                        <a:rPr lang="fr-FR" sz="1200" b="0" i="0" u="none" strike="noStrike" kern="1200" dirty="0" smtClean="0">
                          <a:solidFill>
                            <a:schemeClr val="dk1"/>
                          </a:solidFill>
                          <a:effectLst/>
                          <a:latin typeface="+mn-lt"/>
                          <a:ea typeface="+mn-ea"/>
                          <a:cs typeface="+mn-cs"/>
                          <a:hlinkClick r:id="rId7" tooltip="Les espèces menacées"/>
                        </a:rPr>
                        <a:t>En voie de disparition</a:t>
                      </a:r>
                      <a:r>
                        <a:rPr lang="fr-FR" sz="1200" dirty="0" smtClean="0"/>
                        <a:t>). </a:t>
                      </a:r>
                      <a:r>
                        <a:rPr lang="fr-FR" sz="1200" dirty="0" smtClean="0">
                          <a:hlinkClick r:id="rId8"/>
                        </a:rPr>
                        <a:t>http://www.iucnredlist.org/details/38196/0</a:t>
                      </a:r>
                      <a:r>
                        <a:rPr lang="fr-FR" sz="1200" dirty="0" smtClean="0"/>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louvelii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De </a:t>
                      </a:r>
                      <a:r>
                        <a:rPr lang="fr-FR" sz="1200" dirty="0" err="1">
                          <a:effectLst/>
                        </a:rPr>
                        <a:t>Mananara</a:t>
                      </a:r>
                      <a:r>
                        <a:rPr lang="fr-FR" sz="1200" dirty="0">
                          <a:effectLst/>
                        </a:rPr>
                        <a:t> à </a:t>
                      </a:r>
                      <a:r>
                        <a:rPr lang="fr-FR" sz="1200" dirty="0" err="1">
                          <a:effectLst/>
                        </a:rPr>
                        <a:t>Maroantsetra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b="1" dirty="0" err="1">
                          <a:solidFill>
                            <a:srgbClr val="FF0000"/>
                          </a:solidFill>
                          <a:effectLst/>
                        </a:rPr>
                        <a:t>Endangered</a:t>
                      </a:r>
                      <a:r>
                        <a:rPr lang="fr-FR" sz="1200" dirty="0">
                          <a:solidFill>
                            <a:srgbClr val="FF0000"/>
                          </a:solidFill>
                          <a:effectLst/>
                        </a:rPr>
                        <a:t> </a:t>
                      </a:r>
                      <a:r>
                        <a:rPr lang="fr-FR" sz="1200" dirty="0">
                          <a:effectLst/>
                        </a:rPr>
                        <a:t>A1cd +2 cd </a:t>
                      </a:r>
                      <a:r>
                        <a:rPr lang="fr-FR" sz="1200" u="sng" dirty="0">
                          <a:effectLst/>
                          <a:hlinkClick r:id="rId4"/>
                        </a:rPr>
                        <a:t>version 2.3</a:t>
                      </a:r>
                      <a:r>
                        <a:rPr lang="fr-FR" sz="1200" dirty="0">
                          <a:effectLst/>
                        </a:rPr>
                        <a:t> (En voie de disparition)</a:t>
                      </a:r>
                    </a:p>
                    <a:p>
                      <a:pPr>
                        <a:lnSpc>
                          <a:spcPct val="115000"/>
                        </a:lnSpc>
                        <a:spcAft>
                          <a:spcPts val="0"/>
                        </a:spcAft>
                      </a:pPr>
                      <a:r>
                        <a:rPr lang="fr-FR" sz="1200" u="sng" dirty="0">
                          <a:effectLst/>
                          <a:hlinkClick r:id="rId9"/>
                        </a:rPr>
                        <a:t>http://www.iucnredlist.org/details/38244/0</a:t>
                      </a:r>
                      <a:r>
                        <a:rPr lang="fr-FR" sz="12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791">
                <a:tc>
                  <a:txBody>
                    <a:bodyPr/>
                    <a:lstStyle/>
                    <a:p>
                      <a:pPr>
                        <a:lnSpc>
                          <a:spcPct val="115000"/>
                        </a:lnSpc>
                        <a:spcAft>
                          <a:spcPts val="0"/>
                        </a:spcAft>
                      </a:pPr>
                      <a:r>
                        <a:rPr lang="fr-FR" sz="1200" i="1" dirty="0">
                          <a:effectLst/>
                        </a:rPr>
                        <a:t>Dalbergia </a:t>
                      </a:r>
                      <a:r>
                        <a:rPr lang="fr-FR" sz="1200" i="1" dirty="0" err="1">
                          <a:effectLst/>
                        </a:rPr>
                        <a:t>madagascariensis</a:t>
                      </a:r>
                      <a:r>
                        <a:rPr lang="fr-FR" sz="1200" i="1" dirty="0">
                          <a:effectLst/>
                        </a:rPr>
                        <a:t> </a:t>
                      </a:r>
                      <a:r>
                        <a:rPr lang="fr-FR" sz="1200" i="1" dirty="0" err="1">
                          <a:effectLst/>
                        </a:rPr>
                        <a:t>subsp</a:t>
                      </a:r>
                      <a:r>
                        <a:rPr lang="fr-FR" sz="1200" i="1" dirty="0">
                          <a:effectLst/>
                        </a:rPr>
                        <a:t>. </a:t>
                      </a:r>
                      <a:r>
                        <a:rPr lang="fr-FR" sz="1200" i="1" dirty="0" err="1">
                          <a:effectLst/>
                        </a:rPr>
                        <a:t>antongilensis</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 </a:t>
                      </a:r>
                      <a:r>
                        <a:rPr lang="fr-FR" sz="1200" dirty="0" smtClean="0">
                          <a:effectLst/>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err="1">
                          <a:solidFill>
                            <a:srgbClr val="FF0000"/>
                          </a:solidFill>
                          <a:effectLst/>
                        </a:rPr>
                        <a:t>Vulnerable</a:t>
                      </a:r>
                      <a:r>
                        <a:rPr lang="fr-FR" sz="1200" dirty="0">
                          <a:solidFill>
                            <a:srgbClr val="FF0000"/>
                          </a:solidFill>
                          <a:effectLst/>
                        </a:rPr>
                        <a:t> </a:t>
                      </a:r>
                      <a:r>
                        <a:rPr lang="fr-FR" sz="1200" dirty="0">
                          <a:effectLst/>
                        </a:rPr>
                        <a:t>A1cd +2 cd </a:t>
                      </a:r>
                      <a:r>
                        <a:rPr lang="fr-FR" sz="1200" u="sng" dirty="0">
                          <a:effectLst/>
                          <a:hlinkClick r:id="rId4"/>
                        </a:rPr>
                        <a:t>version 2.3</a:t>
                      </a:r>
                      <a:r>
                        <a:rPr lang="fr-FR" sz="1200" dirty="0">
                          <a:effectLst/>
                        </a:rPr>
                        <a:t> (Vulnérable)</a:t>
                      </a:r>
                    </a:p>
                    <a:p>
                      <a:pPr>
                        <a:lnSpc>
                          <a:spcPct val="115000"/>
                        </a:lnSpc>
                        <a:spcAft>
                          <a:spcPts val="0"/>
                        </a:spcAft>
                      </a:pPr>
                      <a:r>
                        <a:rPr lang="fr-FR" sz="1200" u="sng" dirty="0">
                          <a:effectLst/>
                          <a:hlinkClick r:id="rId10"/>
                        </a:rPr>
                        <a:t>http://www.iucnredlist.org/details/38251/0</a:t>
                      </a:r>
                      <a:r>
                        <a:rPr lang="fr-FR" sz="12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maritima</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De Taolagnaro à Antalaha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b="1" dirty="0" err="1">
                          <a:solidFill>
                            <a:srgbClr val="FF0000"/>
                          </a:solidFill>
                          <a:effectLst/>
                        </a:rPr>
                        <a:t>Endangered</a:t>
                      </a:r>
                      <a:r>
                        <a:rPr lang="fr-FR" sz="1200" dirty="0">
                          <a:solidFill>
                            <a:srgbClr val="FF0000"/>
                          </a:solidFill>
                          <a:effectLst/>
                        </a:rPr>
                        <a:t> </a:t>
                      </a:r>
                      <a:r>
                        <a:rPr lang="fr-FR" sz="1200" dirty="0">
                          <a:effectLst/>
                        </a:rPr>
                        <a:t>A1cd+2cd </a:t>
                      </a:r>
                      <a:r>
                        <a:rPr lang="fr-FR" sz="1200" u="sng" dirty="0">
                          <a:effectLst/>
                          <a:hlinkClick r:id="rId4"/>
                        </a:rPr>
                        <a:t>ver 2.3</a:t>
                      </a:r>
                      <a:r>
                        <a:rPr lang="fr-FR" sz="1200" dirty="0">
                          <a:effectLst/>
                        </a:rPr>
                        <a:t> (En voie de disparition)</a:t>
                      </a:r>
                    </a:p>
                    <a:p>
                      <a:pPr>
                        <a:lnSpc>
                          <a:spcPct val="115000"/>
                        </a:lnSpc>
                        <a:spcAft>
                          <a:spcPts val="0"/>
                        </a:spcAft>
                      </a:pPr>
                      <a:r>
                        <a:rPr lang="fr-FR" sz="1200" u="sng" dirty="0">
                          <a:effectLst/>
                          <a:hlinkClick r:id="rId11"/>
                        </a:rPr>
                        <a:t>http://www.iucnredlist.org/details/38255/0</a:t>
                      </a:r>
                      <a:r>
                        <a:rPr lang="fr-FR" sz="12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monticola</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De Fort Carnot Ikongo à Antalaha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err="1">
                          <a:solidFill>
                            <a:srgbClr val="FF0000"/>
                          </a:solidFill>
                          <a:effectLst/>
                        </a:rPr>
                        <a:t>Vulnerable</a:t>
                      </a:r>
                      <a:r>
                        <a:rPr lang="fr-FR" sz="1200" dirty="0">
                          <a:solidFill>
                            <a:srgbClr val="FF0000"/>
                          </a:solidFill>
                          <a:effectLst/>
                        </a:rPr>
                        <a:t> </a:t>
                      </a:r>
                      <a:r>
                        <a:rPr lang="fr-FR" sz="1200" dirty="0">
                          <a:effectLst/>
                        </a:rPr>
                        <a:t>A1cd +2 cd </a:t>
                      </a:r>
                      <a:r>
                        <a:rPr lang="fr-FR" sz="1200" u="sng" dirty="0">
                          <a:effectLst/>
                          <a:hlinkClick r:id="rId4"/>
                        </a:rPr>
                        <a:t>version 2.3</a:t>
                      </a:r>
                      <a:r>
                        <a:rPr lang="fr-FR" sz="1200" dirty="0">
                          <a:effectLst/>
                        </a:rPr>
                        <a:t> (Vulnérables)</a:t>
                      </a:r>
                    </a:p>
                    <a:p>
                      <a:pPr>
                        <a:lnSpc>
                          <a:spcPct val="115000"/>
                        </a:lnSpc>
                        <a:spcAft>
                          <a:spcPts val="0"/>
                        </a:spcAft>
                      </a:pPr>
                      <a:r>
                        <a:rPr lang="fr-FR" sz="1200" u="sng" dirty="0">
                          <a:effectLst/>
                          <a:hlinkClick r:id="rId12"/>
                        </a:rPr>
                        <a:t>http://www.iucnredlist.org/details/38259/0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a:effectLst/>
                        </a:rPr>
                        <a:t>Dalbergia </a:t>
                      </a:r>
                      <a:r>
                        <a:rPr lang="fr-FR" sz="1200" i="1" dirty="0" err="1">
                          <a:effectLst/>
                        </a:rPr>
                        <a:t>normandii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Antalaha et île Sainte-Marie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b="1" dirty="0" err="1">
                          <a:solidFill>
                            <a:srgbClr val="FF0000"/>
                          </a:solidFill>
                          <a:effectLst/>
                        </a:rPr>
                        <a:t>Endangered</a:t>
                      </a:r>
                      <a:r>
                        <a:rPr lang="fr-FR" sz="1200" b="1" dirty="0">
                          <a:solidFill>
                            <a:srgbClr val="FF0000"/>
                          </a:solidFill>
                          <a:effectLst/>
                        </a:rPr>
                        <a:t> </a:t>
                      </a:r>
                      <a:r>
                        <a:rPr lang="fr-FR" sz="1200" dirty="0">
                          <a:effectLst/>
                        </a:rPr>
                        <a:t>A1cd+2cd, B1+2abcde </a:t>
                      </a:r>
                      <a:r>
                        <a:rPr lang="fr-FR" sz="1200" u="sng" dirty="0">
                          <a:effectLst/>
                          <a:hlinkClick r:id="rId4"/>
                        </a:rPr>
                        <a:t>version 2.3</a:t>
                      </a:r>
                      <a:r>
                        <a:rPr lang="fr-FR" sz="1200" dirty="0">
                          <a:effectLst/>
                        </a:rPr>
                        <a:t> (En voie de disparition), </a:t>
                      </a:r>
                      <a:r>
                        <a:rPr lang="fr-FR" sz="1200" u="sng" dirty="0">
                          <a:effectLst/>
                          <a:hlinkClick r:id="rId13"/>
                        </a:rPr>
                        <a:t>http://www.iucnredlist.org/details/38270/0</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740">
                <a:tc>
                  <a:txBody>
                    <a:bodyPr/>
                    <a:lstStyle/>
                    <a:p>
                      <a:pPr>
                        <a:lnSpc>
                          <a:spcPct val="115000"/>
                        </a:lnSpc>
                        <a:spcAft>
                          <a:spcPts val="0"/>
                        </a:spcAft>
                      </a:pPr>
                      <a:r>
                        <a:rPr lang="fr-FR" sz="1200" i="1" dirty="0" smtClean="0">
                          <a:effectLst/>
                          <a:latin typeface="Calibri" panose="020F0502020204030204" pitchFamily="34" charset="0"/>
                          <a:ea typeface="Times New Roman" panose="02020603050405020304" pitchFamily="18" charset="0"/>
                          <a:cs typeface="Times New Roman" panose="02020603050405020304" pitchFamily="18" charset="0"/>
                        </a:rPr>
                        <a:t>Dalbergia </a:t>
                      </a:r>
                      <a:r>
                        <a:rPr lang="fr-FR" sz="1200" i="1" dirty="0" err="1" smtClean="0">
                          <a:effectLst/>
                          <a:latin typeface="Calibri" panose="020F0502020204030204" pitchFamily="34" charset="0"/>
                          <a:ea typeface="Times New Roman" panose="02020603050405020304" pitchFamily="18" charset="0"/>
                          <a:cs typeface="Times New Roman" panose="02020603050405020304" pitchFamily="18" charset="0"/>
                        </a:rPr>
                        <a:t>bathiei</a:t>
                      </a:r>
                      <a:r>
                        <a:rPr lang="fr-FR" sz="1200" i="1"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fr-FR" sz="1200" i="1" dirty="0" err="1" smtClean="0">
                          <a:effectLst/>
                          <a:latin typeface="Calibri" panose="020F0502020204030204" pitchFamily="34" charset="0"/>
                          <a:ea typeface="Times New Roman" panose="02020603050405020304" pitchFamily="18" charset="0"/>
                          <a:cs typeface="Times New Roman" panose="02020603050405020304" pitchFamily="18" charset="0"/>
                        </a:rPr>
                        <a:t>R.Vig</a:t>
                      </a:r>
                      <a:r>
                        <a:rPr lang="fr-FR" sz="1200" i="1"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smtClean="0">
                          <a:effectLst/>
                          <a:latin typeface="Calibri" panose="020F0502020204030204" pitchFamily="34" charset="0"/>
                          <a:ea typeface="Times New Roman" panose="02020603050405020304" pitchFamily="18" charset="0"/>
                          <a:cs typeface="Times New Roman" panose="02020603050405020304" pitchFamily="18" charset="0"/>
                        </a:rPr>
                        <a:t>Nord et sud de Toamasina [Tamatave], à l’est de Madagascar.</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b="1" dirty="0" err="1" smtClean="0">
                          <a:solidFill>
                            <a:srgbClr val="FF0000"/>
                          </a:solidFill>
                        </a:rPr>
                        <a:t>Endangered</a:t>
                      </a:r>
                      <a:r>
                        <a:rPr lang="fr-FR" sz="1200" dirty="0" smtClean="0">
                          <a:solidFill>
                            <a:srgbClr val="FF0000"/>
                          </a:solidFill>
                        </a:rPr>
                        <a:t> A1cd, B1+2abcd, C1+2a</a:t>
                      </a:r>
                      <a:r>
                        <a:rPr lang="fr-FR" sz="1200" dirty="0" smtClean="0"/>
                        <a:t> </a:t>
                      </a:r>
                      <a:r>
                        <a:rPr lang="fr-FR" sz="1200" dirty="0" smtClean="0">
                          <a:hlinkClick r:id="rId4"/>
                        </a:rPr>
                        <a:t>ver 2.3</a:t>
                      </a:r>
                      <a:r>
                        <a:rPr lang="fr-FR" sz="1200" dirty="0" smtClean="0"/>
                        <a:t> </a:t>
                      </a:r>
                      <a:r>
                        <a:rPr lang="fr-FR" sz="1200" dirty="0" smtClean="0">
                          <a:effectLst/>
                        </a:rPr>
                        <a:t>(En voie de disparition)</a:t>
                      </a:r>
                      <a:r>
                        <a:rPr lang="fr-FR" sz="1200" dirty="0" smtClean="0">
                          <a:solidFill>
                            <a:srgbClr val="002060"/>
                          </a:solidFill>
                        </a:rPr>
                        <a:t>, </a:t>
                      </a:r>
                      <a:r>
                        <a:rPr lang="fr-FR" sz="1200" dirty="0" smtClean="0">
                          <a:solidFill>
                            <a:srgbClr val="002060"/>
                          </a:solidFill>
                          <a:hlinkClick r:id="rId14"/>
                        </a:rPr>
                        <a:t>http://www.iucnredlist.org/details/38163/0</a:t>
                      </a:r>
                      <a:r>
                        <a:rPr lang="fr-FR" sz="1200" dirty="0" smtClean="0">
                          <a:solidFill>
                            <a:srgbClr val="002060"/>
                          </a:solidFill>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ZoneTexte 7"/>
          <p:cNvSpPr txBox="1"/>
          <p:nvPr/>
        </p:nvSpPr>
        <p:spPr>
          <a:xfrm>
            <a:off x="550450" y="6018904"/>
            <a:ext cx="6906409" cy="553998"/>
          </a:xfrm>
          <a:prstGeom prst="rect">
            <a:avLst/>
          </a:prstGeom>
          <a:noFill/>
        </p:spPr>
        <p:txBody>
          <a:bodyPr wrap="square" rtlCol="0">
            <a:spAutoFit/>
          </a:bodyPr>
          <a:lstStyle/>
          <a:p>
            <a:pPr algn="ctr"/>
            <a:r>
              <a:rPr lang="fr-FR" sz="1000" dirty="0"/>
              <a:t>Source : </a:t>
            </a:r>
            <a:r>
              <a:rPr lang="fr-FR" sz="1000" dirty="0" err="1"/>
              <a:t>Randriamalala</a:t>
            </a:r>
            <a:r>
              <a:rPr lang="fr-FR" sz="1000" dirty="0"/>
              <a:t>, H. et Liu, Z. 2010. </a:t>
            </a:r>
            <a:r>
              <a:rPr lang="fr-FR" sz="1000" i="1" dirty="0"/>
              <a:t>Bois de rose de Madagascar : Entre démocratie et protection de la nature</a:t>
            </a:r>
            <a:r>
              <a:rPr lang="fr-FR" sz="1000" dirty="0"/>
              <a:t>. </a:t>
            </a:r>
            <a:r>
              <a:rPr lang="en-US" sz="1000" dirty="0"/>
              <a:t>Madagascar Conservation &amp; Development 5, 1: 11-22. Supplementary Material, </a:t>
            </a:r>
            <a:r>
              <a:rPr lang="en-US" sz="1000" u="sng" dirty="0">
                <a:hlinkClick r:id="rId15"/>
              </a:rPr>
              <a:t>http://www.mwc-info.net/en/services/Journal_PDF's/Issue5-1/MCD_2010_vol5_iss1_Rosewood_democracy_Supplementary_Material.pdf</a:t>
            </a:r>
            <a:r>
              <a:rPr lang="en-US" sz="1000" dirty="0"/>
              <a:t> </a:t>
            </a:r>
            <a:endParaRPr lang="fr-FR" sz="1000" dirty="0"/>
          </a:p>
        </p:txBody>
      </p:sp>
      <p:pic>
        <p:nvPicPr>
          <p:cNvPr id="9" name="Imag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4812" y="1280119"/>
            <a:ext cx="3286125" cy="1390650"/>
          </a:xfrm>
          <a:prstGeom prst="rect">
            <a:avLst/>
          </a:prstGeom>
        </p:spPr>
      </p:pic>
      <p:pic>
        <p:nvPicPr>
          <p:cNvPr id="10" name="Image 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60070" y="3577161"/>
            <a:ext cx="2514600" cy="1819275"/>
          </a:xfrm>
          <a:prstGeom prst="rect">
            <a:avLst/>
          </a:prstGeom>
        </p:spPr>
      </p:pic>
      <p:sp>
        <p:nvSpPr>
          <p:cNvPr id="11" name="ZoneTexte 10"/>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8456672" y="2664811"/>
            <a:ext cx="3698472" cy="707886"/>
          </a:xfrm>
          <a:prstGeom prst="rect">
            <a:avLst/>
          </a:prstGeom>
          <a:noFill/>
        </p:spPr>
        <p:txBody>
          <a:bodyPr wrap="square" rtlCol="0">
            <a:spAutoFit/>
          </a:bodyPr>
          <a:lstStyle/>
          <a:p>
            <a:pPr algn="ctr"/>
            <a:r>
              <a:rPr lang="fr-FR" sz="1000" dirty="0"/>
              <a:t>Stocks de rondins près du parc de </a:t>
            </a:r>
            <a:r>
              <a:rPr lang="fr-FR" sz="1000" dirty="0" err="1"/>
              <a:t>Mananara</a:t>
            </a:r>
            <a:r>
              <a:rPr lang="fr-FR" sz="1000" dirty="0"/>
              <a:t>-Nord.</a:t>
            </a:r>
            <a:endParaRPr lang="fr-FR" sz="1000" dirty="0" smtClean="0"/>
          </a:p>
          <a:p>
            <a:pPr algn="ctr"/>
            <a:r>
              <a:rPr lang="fr-FR" sz="1000" dirty="0" smtClean="0"/>
              <a:t>Source : </a:t>
            </a:r>
            <a:r>
              <a:rPr lang="fr-FR" sz="1000" i="1" dirty="0" smtClean="0"/>
              <a:t>En </a:t>
            </a:r>
            <a:r>
              <a:rPr lang="fr-FR" sz="1000" i="1" dirty="0"/>
              <a:t>images : le trafic du bois de rose bat son plein à Madagascar</a:t>
            </a:r>
            <a:r>
              <a:rPr lang="fr-FR" sz="1000" dirty="0"/>
              <a:t>, </a:t>
            </a:r>
            <a:r>
              <a:rPr lang="fr-FR" sz="1000" dirty="0">
                <a:hlinkClick r:id="rId18"/>
              </a:rPr>
              <a:t>http://</a:t>
            </a:r>
            <a:r>
              <a:rPr lang="fr-FR" sz="1000" dirty="0" smtClean="0">
                <a:hlinkClick r:id="rId18"/>
              </a:rPr>
              <a:t>observers.france24.com/fr/content/20140617-images-trafic-bois-rose-bat-son-plein-madagascar</a:t>
            </a:r>
            <a:r>
              <a:rPr lang="fr-FR" sz="1000" dirty="0" smtClean="0"/>
              <a:t> </a:t>
            </a:r>
            <a:endParaRPr lang="fr-FR" sz="1000" dirty="0"/>
          </a:p>
        </p:txBody>
      </p:sp>
      <p:sp>
        <p:nvSpPr>
          <p:cNvPr id="12" name="ZoneTexte 11"/>
          <p:cNvSpPr txBox="1"/>
          <p:nvPr/>
        </p:nvSpPr>
        <p:spPr>
          <a:xfrm>
            <a:off x="8879595" y="5396436"/>
            <a:ext cx="3275550" cy="861774"/>
          </a:xfrm>
          <a:prstGeom prst="rect">
            <a:avLst/>
          </a:prstGeom>
          <a:noFill/>
        </p:spPr>
        <p:txBody>
          <a:bodyPr wrap="square" rtlCol="0">
            <a:spAutoFit/>
          </a:bodyPr>
          <a:lstStyle/>
          <a:p>
            <a:pPr algn="ctr"/>
            <a:r>
              <a:rPr lang="fr-FR" sz="1000" dirty="0" smtClean="0"/>
              <a:t>Stock de bois empilé à </a:t>
            </a:r>
            <a:r>
              <a:rPr lang="fr-FR" sz="1000" dirty="0" err="1" smtClean="0"/>
              <a:t>Antahala</a:t>
            </a:r>
            <a:r>
              <a:rPr lang="fr-FR" sz="1000" dirty="0" smtClean="0"/>
              <a:t> (2008). Sources : a</a:t>
            </a:r>
            <a:r>
              <a:rPr lang="fr-FR" sz="1000" dirty="0"/>
              <a:t>) </a:t>
            </a:r>
            <a:r>
              <a:rPr lang="fr-FR" sz="1000" dirty="0">
                <a:hlinkClick r:id="rId19"/>
              </a:rPr>
              <a:t>http://</a:t>
            </a:r>
            <a:r>
              <a:rPr lang="fr-FR" sz="1000" dirty="0" smtClean="0">
                <a:hlinkClick r:id="rId19"/>
              </a:rPr>
              <a:t>en.wikipedia.org/wiki/Illegal_logging_in_Madagascar</a:t>
            </a:r>
            <a:r>
              <a:rPr lang="fr-FR" sz="1000" dirty="0" smtClean="0"/>
              <a:t> </a:t>
            </a:r>
          </a:p>
          <a:p>
            <a:pPr algn="ctr"/>
            <a:r>
              <a:rPr lang="fr-FR" sz="1000" dirty="0" smtClean="0"/>
              <a:t>b) Les </a:t>
            </a:r>
            <a:r>
              <a:rPr lang="fr-FR" sz="1000" dirty="0"/>
              <a:t>bois de rose de Madagascar, encore épiés, </a:t>
            </a:r>
            <a:r>
              <a:rPr lang="fr-FR" sz="1000" dirty="0">
                <a:hlinkClick r:id="rId20"/>
              </a:rPr>
              <a:t>http://</a:t>
            </a:r>
            <a:r>
              <a:rPr lang="fr-FR" sz="1000" dirty="0" smtClean="0">
                <a:hlinkClick r:id="rId20"/>
              </a:rPr>
              <a:t>vaovaogasy.blogspot.fr/2010/06/les-bois-de-rose-de-madagascar-encore.html</a:t>
            </a:r>
            <a:r>
              <a:rPr lang="fr-FR" sz="1000" dirty="0" smtClean="0"/>
              <a:t> </a:t>
            </a:r>
            <a:endParaRPr lang="fr-FR" sz="1000" dirty="0"/>
          </a:p>
        </p:txBody>
      </p:sp>
      <p:sp>
        <p:nvSpPr>
          <p:cNvPr id="13" name="Rectangle 12"/>
          <p:cNvSpPr/>
          <p:nvPr/>
        </p:nvSpPr>
        <p:spPr>
          <a:xfrm>
            <a:off x="290456" y="910787"/>
            <a:ext cx="4750018" cy="392159"/>
          </a:xfrm>
          <a:prstGeom prst="rect">
            <a:avLst/>
          </a:prstGeom>
        </p:spPr>
        <p:txBody>
          <a:bodyPr wrap="none">
            <a:spAutoFit/>
          </a:bodyPr>
          <a:lstStyle/>
          <a:p>
            <a:pPr>
              <a:lnSpc>
                <a:spcPct val="115000"/>
              </a:lnSpc>
              <a:spcAft>
                <a:spcPts val="0"/>
              </a:spcAft>
            </a:pPr>
            <a:r>
              <a:rPr lang="fr-FR"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Liste rouge IUCN des </a:t>
            </a:r>
            <a:r>
              <a:rPr lang="fr-FR" b="1" i="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Dalbergia</a:t>
            </a:r>
            <a:r>
              <a:rPr lang="fr-FR"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de</a:t>
            </a:r>
            <a:r>
              <a:rPr lang="fr-FR"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Madagascar </a:t>
            </a:r>
            <a:r>
              <a:rPr lang="en-US"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054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p:txBody>
          <a:bodyPr/>
          <a:lstStyle/>
          <a:p>
            <a:fld id="{814B13E8-1059-4FEE-952E-0153852B3488}" type="slidenum">
              <a:rPr lang="fr-FR" smtClean="0"/>
              <a:t>70</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pic>
        <p:nvPicPr>
          <p:cNvPr id="6" name="Image 5" descr="C:\Users\LISAN\Documents\DeveloppementDurable\Dalbergia\Taxa et noms nouveaux dans le gentre Dalbergia à Madagascar et aux Comores_fichiers\image006.jpg"/>
          <p:cNvPicPr/>
          <p:nvPr/>
        </p:nvPicPr>
        <p:blipFill>
          <a:blip r:embed="rId2" cstate="print"/>
          <a:srcRect/>
          <a:stretch>
            <a:fillRect/>
          </a:stretch>
        </p:blipFill>
        <p:spPr bwMode="auto">
          <a:xfrm>
            <a:off x="110167" y="990877"/>
            <a:ext cx="5541486" cy="5231607"/>
          </a:xfrm>
          <a:prstGeom prst="rect">
            <a:avLst/>
          </a:prstGeom>
          <a:noFill/>
          <a:ln w="9525">
            <a:noFill/>
            <a:miter lim="800000"/>
            <a:headEnd/>
            <a:tailEnd/>
          </a:ln>
        </p:spPr>
      </p:pic>
      <p:pic>
        <p:nvPicPr>
          <p:cNvPr id="7" name="Image 6" descr="C:\Users\LISAN\Documents\DeveloppementDurable\Dalbergia\Taxa et noms nouveaux dans le gentre Dalbergia à Madagascar et aux Comores_fichiers\image014.jpg"/>
          <p:cNvPicPr/>
          <p:nvPr/>
        </p:nvPicPr>
        <p:blipFill>
          <a:blip r:embed="rId3" cstate="print"/>
          <a:srcRect/>
          <a:stretch>
            <a:fillRect/>
          </a:stretch>
        </p:blipFill>
        <p:spPr bwMode="auto">
          <a:xfrm>
            <a:off x="5728771" y="990877"/>
            <a:ext cx="5113112" cy="5231607"/>
          </a:xfrm>
          <a:prstGeom prst="rect">
            <a:avLst/>
          </a:prstGeom>
          <a:noFill/>
          <a:ln w="9525">
            <a:noFill/>
            <a:miter lim="800000"/>
            <a:headEnd/>
            <a:tailEnd/>
          </a:ln>
        </p:spPr>
      </p:pic>
      <p:sp>
        <p:nvSpPr>
          <p:cNvPr id="8" name="Ellipse 7"/>
          <p:cNvSpPr/>
          <p:nvPr/>
        </p:nvSpPr>
        <p:spPr>
          <a:xfrm rot="17053757">
            <a:off x="664133" y="2801408"/>
            <a:ext cx="2842855" cy="7326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8516040" y="1339703"/>
            <a:ext cx="1178804" cy="235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10053811" y="3167718"/>
            <a:ext cx="310308" cy="313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10409104" y="2141313"/>
            <a:ext cx="310308" cy="3136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051672" y="1339703"/>
            <a:ext cx="1134189" cy="2357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352540" y="1112703"/>
            <a:ext cx="1088834" cy="2475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4970443" y="2684448"/>
            <a:ext cx="383755" cy="3231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5130188" y="2119279"/>
            <a:ext cx="319489" cy="277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110167" y="541456"/>
            <a:ext cx="9033833" cy="369332"/>
          </a:xfrm>
          <a:prstGeom prst="rect">
            <a:avLst/>
          </a:prstGeom>
          <a:noFill/>
        </p:spPr>
        <p:txBody>
          <a:bodyPr wrap="square" rtlCol="0">
            <a:spAutoFit/>
          </a:bodyPr>
          <a:lstStyle/>
          <a:p>
            <a:r>
              <a:rPr lang="fr-FR" b="1" dirty="0" smtClean="0">
                <a:solidFill>
                  <a:srgbClr val="002060"/>
                </a:solidFill>
              </a:rPr>
              <a:t>A1. Annexe : Aire de répartition de quelques espèces de Dalbergia à Madagascar</a:t>
            </a:r>
            <a:endParaRPr lang="fr-FR" b="1" dirty="0">
              <a:solidFill>
                <a:srgbClr val="002060"/>
              </a:solidFill>
            </a:endParaRPr>
          </a:p>
        </p:txBody>
      </p:sp>
    </p:spTree>
    <p:extLst>
      <p:ext uri="{BB962C8B-B14F-4D97-AF65-F5344CB8AC3E}">
        <p14:creationId xmlns:p14="http://schemas.microsoft.com/office/powerpoint/2010/main" val="13662473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p:txBody>
          <a:bodyPr/>
          <a:lstStyle/>
          <a:p>
            <a:fld id="{814B13E8-1059-4FEE-952E-0153852B3488}" type="slidenum">
              <a:rPr lang="fr-FR" smtClean="0"/>
              <a:t>71</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10167" y="541456"/>
            <a:ext cx="9033833" cy="369332"/>
          </a:xfrm>
          <a:prstGeom prst="rect">
            <a:avLst/>
          </a:prstGeom>
          <a:noFill/>
        </p:spPr>
        <p:txBody>
          <a:bodyPr wrap="square" rtlCol="0">
            <a:spAutoFit/>
          </a:bodyPr>
          <a:lstStyle/>
          <a:p>
            <a:r>
              <a:rPr lang="fr-FR" b="1" dirty="0" smtClean="0">
                <a:solidFill>
                  <a:srgbClr val="002060"/>
                </a:solidFill>
              </a:rPr>
              <a:t>A1. Annexe : Aire de répartition de quelques espèces de Dalbergia à Madagascar (suite)</a:t>
            </a:r>
            <a:endParaRPr lang="fr-FR" b="1" dirty="0">
              <a:solidFill>
                <a:srgbClr val="002060"/>
              </a:solidFill>
            </a:endParaRPr>
          </a:p>
        </p:txBody>
      </p:sp>
      <p:pic>
        <p:nvPicPr>
          <p:cNvPr id="8" name="Image 7" descr="C:\Users\LISAN\Documents\DeveloppementDurable\Dalbergia\Taxa et noms nouveaux dans le gentre Dalbergia à Madagascar et aux Comores_fichiers\image020.jpg"/>
          <p:cNvPicPr/>
          <p:nvPr/>
        </p:nvPicPr>
        <p:blipFill>
          <a:blip r:embed="rId2" cstate="print"/>
          <a:srcRect/>
          <a:stretch>
            <a:fillRect/>
          </a:stretch>
        </p:blipFill>
        <p:spPr bwMode="auto">
          <a:xfrm>
            <a:off x="110167" y="962405"/>
            <a:ext cx="5533673" cy="5342327"/>
          </a:xfrm>
          <a:prstGeom prst="rect">
            <a:avLst/>
          </a:prstGeom>
          <a:noFill/>
          <a:ln w="9525">
            <a:noFill/>
            <a:miter lim="800000"/>
            <a:headEnd/>
            <a:tailEnd/>
          </a:ln>
        </p:spPr>
      </p:pic>
      <p:pic>
        <p:nvPicPr>
          <p:cNvPr id="9" name="Image 8" descr="C:\Users\LISAN\Documents\DeveloppementDurable\Dalbergia\Taxa et noms nouveaux dans le gentre Dalbergia à Madagascar et aux Comores_fichiers\image030.jpg"/>
          <p:cNvPicPr/>
          <p:nvPr/>
        </p:nvPicPr>
        <p:blipFill>
          <a:blip r:embed="rId3" cstate="print"/>
          <a:srcRect/>
          <a:stretch>
            <a:fillRect/>
          </a:stretch>
        </p:blipFill>
        <p:spPr bwMode="auto">
          <a:xfrm>
            <a:off x="5944750" y="962404"/>
            <a:ext cx="5409049" cy="5342327"/>
          </a:xfrm>
          <a:prstGeom prst="rect">
            <a:avLst/>
          </a:prstGeom>
          <a:noFill/>
          <a:ln w="9525">
            <a:noFill/>
            <a:miter lim="800000"/>
            <a:headEnd/>
            <a:tailEnd/>
          </a:ln>
        </p:spPr>
      </p:pic>
      <p:sp>
        <p:nvSpPr>
          <p:cNvPr id="11" name="Ellipse 10"/>
          <p:cNvSpPr/>
          <p:nvPr/>
        </p:nvSpPr>
        <p:spPr>
          <a:xfrm>
            <a:off x="10296180" y="1196482"/>
            <a:ext cx="918991" cy="12162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8769427" y="1011817"/>
            <a:ext cx="1751681" cy="310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2996589" y="1553378"/>
            <a:ext cx="1377108" cy="1983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5056742" y="2049137"/>
            <a:ext cx="385590" cy="363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23398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9095343" y="131880"/>
            <a:ext cx="2758808" cy="365125"/>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264405" y="172123"/>
            <a:ext cx="513202" cy="276608"/>
          </a:xfrm>
        </p:spPr>
        <p:txBody>
          <a:bodyPr/>
          <a:lstStyle/>
          <a:p>
            <a:fld id="{814B13E8-1059-4FEE-952E-0153852B3488}" type="slidenum">
              <a:rPr lang="fr-FR" smtClean="0"/>
              <a:t>72</a:t>
            </a:fld>
            <a:endParaRPr lang="fr-FR"/>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19347" y="707119"/>
            <a:ext cx="11953303" cy="369332"/>
          </a:xfrm>
          <a:prstGeom prst="rect">
            <a:avLst/>
          </a:prstGeom>
          <a:noFill/>
        </p:spPr>
        <p:txBody>
          <a:bodyPr wrap="square" rtlCol="0">
            <a:spAutoFit/>
          </a:bodyPr>
          <a:lstStyle/>
          <a:p>
            <a:r>
              <a:rPr lang="fr-FR" b="1" dirty="0" smtClean="0">
                <a:solidFill>
                  <a:srgbClr val="002060"/>
                </a:solidFill>
              </a:rPr>
              <a:t>A2. Annexe : Liste des espèces du genre </a:t>
            </a:r>
            <a:r>
              <a:rPr lang="fr-FR" b="1" i="1" dirty="0" smtClean="0">
                <a:solidFill>
                  <a:srgbClr val="002060"/>
                </a:solidFill>
              </a:rPr>
              <a:t>Dalbergia </a:t>
            </a:r>
            <a:r>
              <a:rPr lang="fr-FR" b="1" dirty="0" smtClean="0">
                <a:solidFill>
                  <a:srgbClr val="002060"/>
                </a:solidFill>
              </a:rPr>
              <a:t>des forêts humides sempervirentes de Madagascar (</a:t>
            </a:r>
            <a:r>
              <a:rPr lang="fr-FR" b="1" dirty="0">
                <a:solidFill>
                  <a:srgbClr val="002060"/>
                </a:solidFill>
              </a:rPr>
              <a:t>George </a:t>
            </a:r>
            <a:r>
              <a:rPr lang="fr-FR" b="1" dirty="0" err="1">
                <a:solidFill>
                  <a:srgbClr val="002060"/>
                </a:solidFill>
              </a:rPr>
              <a:t>Schatz</a:t>
            </a:r>
            <a:r>
              <a:rPr lang="fr-FR" b="1" dirty="0">
                <a:solidFill>
                  <a:srgbClr val="002060"/>
                </a:solidFill>
              </a:rPr>
              <a:t> In litt.)</a:t>
            </a:r>
          </a:p>
        </p:txBody>
      </p:sp>
      <p:graphicFrame>
        <p:nvGraphicFramePr>
          <p:cNvPr id="6" name="Tableau 5"/>
          <p:cNvGraphicFramePr>
            <a:graphicFrameLocks noGrp="1"/>
          </p:cNvGraphicFramePr>
          <p:nvPr>
            <p:extLst>
              <p:ext uri="{D42A27DB-BD31-4B8C-83A1-F6EECF244321}">
                <p14:modId xmlns:p14="http://schemas.microsoft.com/office/powerpoint/2010/main" val="2217887522"/>
              </p:ext>
            </p:extLst>
          </p:nvPr>
        </p:nvGraphicFramePr>
        <p:xfrm>
          <a:off x="739047" y="1186097"/>
          <a:ext cx="11148153" cy="2830162"/>
        </p:xfrm>
        <a:graphic>
          <a:graphicData uri="http://schemas.openxmlformats.org/drawingml/2006/table">
            <a:tbl>
              <a:tblPr>
                <a:tableStyleId>{5C22544A-7EE6-4342-B048-85BDC9FD1C3A}</a:tableStyleId>
              </a:tblPr>
              <a:tblGrid>
                <a:gridCol w="2628900"/>
                <a:gridCol w="2628900"/>
                <a:gridCol w="3863249"/>
                <a:gridCol w="2027104"/>
              </a:tblGrid>
              <a:tr h="301625">
                <a:tc>
                  <a:txBody>
                    <a:bodyPr/>
                    <a:lstStyle/>
                    <a:p>
                      <a:pPr algn="ctr" eaLnBrk="0" fontAlgn="base" hangingPunct="0">
                        <a:lnSpc>
                          <a:spcPct val="115000"/>
                        </a:lnSpc>
                        <a:spcAft>
                          <a:spcPts val="0"/>
                        </a:spcAft>
                      </a:pPr>
                      <a:r>
                        <a:rPr lang="fr-FR" sz="1200" spc="-10" dirty="0">
                          <a:effectLst/>
                        </a:rPr>
                        <a:t>Espèce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fr-FR" sz="1200" dirty="0">
                          <a:effectLst/>
                        </a:rPr>
                        <a:t>Descripteur</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fr-FR" sz="1200" dirty="0">
                          <a:effectLst/>
                        </a:rPr>
                        <a:t>Distribution</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eaLnBrk="0" fontAlgn="base" hangingPunct="0">
                        <a:lnSpc>
                          <a:spcPct val="115000"/>
                        </a:lnSpc>
                        <a:spcAft>
                          <a:spcPts val="0"/>
                        </a:spcAft>
                      </a:pPr>
                      <a:r>
                        <a:rPr lang="fr-FR" sz="1200" dirty="0">
                          <a:effectLst/>
                        </a:rPr>
                        <a:t>Statut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62255">
                <a:tc>
                  <a:txBody>
                    <a:bodyPr/>
                    <a:lstStyle/>
                    <a:p>
                      <a:pPr algn="ctr" eaLnBrk="0" fontAlgn="base" hangingPunct="0">
                        <a:lnSpc>
                          <a:spcPct val="115000"/>
                        </a:lnSpc>
                        <a:spcAft>
                          <a:spcPts val="0"/>
                        </a:spcAft>
                      </a:pPr>
                      <a:r>
                        <a:rPr lang="fr-FR" sz="1200" i="1" dirty="0">
                          <a:effectLst/>
                        </a:rPr>
                        <a:t>D. </a:t>
                      </a:r>
                      <a:r>
                        <a:rPr lang="fr-FR" sz="1200" i="1" dirty="0" err="1">
                          <a:effectLst/>
                        </a:rPr>
                        <a:t>andapensis</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Bosser &amp; Rabevohitra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D’Andapa au sud de Vohémar</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peu courant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6870">
                <a:tc>
                  <a:txBody>
                    <a:bodyPr/>
                    <a:lstStyle/>
                    <a:p>
                      <a:pPr algn="ctr" eaLnBrk="0" fontAlgn="base" hangingPunct="0">
                        <a:lnSpc>
                          <a:spcPct val="115000"/>
                        </a:lnSpc>
                        <a:spcAft>
                          <a:spcPts val="0"/>
                        </a:spcAft>
                      </a:pPr>
                      <a:r>
                        <a:rPr lang="fr-FR" sz="1200" i="1" spc="20" dirty="0">
                          <a:effectLst/>
                        </a:rPr>
                        <a:t>D. </a:t>
                      </a:r>
                      <a:r>
                        <a:rPr lang="fr-FR" sz="1200" i="1" spc="20" dirty="0" err="1" smtClean="0">
                          <a:effectLst/>
                        </a:rPr>
                        <a:t>baronii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Baker</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De </a:t>
                      </a:r>
                      <a:r>
                        <a:rPr lang="fr-FR" sz="1200" dirty="0" err="1">
                          <a:effectLst/>
                        </a:rPr>
                        <a:t>Farafangana</a:t>
                      </a:r>
                      <a:r>
                        <a:rPr lang="fr-FR" sz="1200" dirty="0">
                          <a:effectLst/>
                        </a:rPr>
                        <a:t> à </a:t>
                      </a:r>
                      <a:r>
                        <a:rPr lang="fr-FR" sz="1200" dirty="0" err="1">
                          <a:effectLst/>
                        </a:rPr>
                        <a:t>Sambava</a:t>
                      </a:r>
                      <a:r>
                        <a:rPr lang="fr-FR" sz="1200" dirty="0">
                          <a:effectLst/>
                        </a:rPr>
                        <a:t>, basse altitude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courant, surexploité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25">
                <a:tc>
                  <a:txBody>
                    <a:bodyPr/>
                    <a:lstStyle/>
                    <a:p>
                      <a:pPr algn="ctr" eaLnBrk="0" fontAlgn="base" hangingPunct="0">
                        <a:lnSpc>
                          <a:spcPct val="115000"/>
                        </a:lnSpc>
                        <a:spcAft>
                          <a:spcPts val="0"/>
                        </a:spcAft>
                      </a:pPr>
                      <a:r>
                        <a:rPr lang="fr-FR" sz="1200" i="1" dirty="0" smtClean="0">
                          <a:solidFill>
                            <a:schemeClr val="tx1"/>
                          </a:solidFill>
                        </a:rPr>
                        <a:t>D. </a:t>
                      </a:r>
                      <a:r>
                        <a:rPr lang="fr-FR" sz="1200" i="1" dirty="0" err="1" smtClean="0">
                          <a:solidFill>
                            <a:schemeClr val="tx1"/>
                          </a:solidFill>
                        </a:rPr>
                        <a:t>bathiei</a:t>
                      </a:r>
                      <a:endParaRPr lang="fr-FR" sz="1200" i="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10" dirty="0">
                          <a:effectLst/>
                        </a:rPr>
                        <a:t>R. </a:t>
                      </a:r>
                      <a:r>
                        <a:rPr lang="fr-FR" sz="1200" spc="-10" dirty="0" err="1">
                          <a:effectLst/>
                        </a:rPr>
                        <a:t>Vig</a:t>
                      </a:r>
                      <a:r>
                        <a:rPr lang="fr-FR" sz="1200" spc="-10" dirty="0">
                          <a:effectLst/>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smtClean="0">
                          <a:effectLst/>
                        </a:rPr>
                        <a:t>Nord et sud de Toamasina [Tamatave], à l’est de Madagascar.</a:t>
                      </a:r>
                      <a:r>
                        <a:rPr lang="fr-FR" sz="12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rare, exploité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885">
                <a:tc>
                  <a:txBody>
                    <a:bodyPr/>
                    <a:lstStyle/>
                    <a:p>
                      <a:pPr algn="ctr" eaLnBrk="0" fontAlgn="base" hangingPunct="0">
                        <a:lnSpc>
                          <a:spcPct val="115000"/>
                        </a:lnSpc>
                        <a:spcAft>
                          <a:spcPts val="0"/>
                        </a:spcAft>
                      </a:pPr>
                      <a:r>
                        <a:rPr lang="fr-FR" sz="1200" i="1" dirty="0">
                          <a:effectLst/>
                        </a:rPr>
                        <a:t>D. </a:t>
                      </a:r>
                      <a:r>
                        <a:rPr lang="fr-FR" sz="1200" i="1" dirty="0" err="1">
                          <a:effectLst/>
                        </a:rPr>
                        <a:t>chapelieri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15" dirty="0" err="1">
                          <a:effectLst/>
                        </a:rPr>
                        <a:t>Baill</a:t>
                      </a:r>
                      <a:r>
                        <a:rPr lang="fr-FR" sz="1200" spc="-15" dirty="0">
                          <a:effectLst/>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De Fort Dauphin à </a:t>
                      </a:r>
                      <a:r>
                        <a:rPr lang="fr-FR" sz="1200" dirty="0" err="1">
                          <a:effectLst/>
                        </a:rPr>
                        <a:t>Maroantsetra</a:t>
                      </a:r>
                      <a:r>
                        <a:rPr lang="fr-FR" sz="1200" dirty="0">
                          <a:effectLst/>
                        </a:rPr>
                        <a:t>, jusqu’à 1000 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exploité</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9410">
                <a:tc>
                  <a:txBody>
                    <a:bodyPr/>
                    <a:lstStyle/>
                    <a:p>
                      <a:pPr algn="ctr" eaLnBrk="0" fontAlgn="base" hangingPunct="0">
                        <a:lnSpc>
                          <a:spcPct val="115000"/>
                        </a:lnSpc>
                        <a:spcAft>
                          <a:spcPts val="0"/>
                        </a:spcAft>
                      </a:pPr>
                      <a:r>
                        <a:rPr lang="fr-FR" sz="1200" i="1" spc="15" dirty="0">
                          <a:effectLst/>
                        </a:rPr>
                        <a:t>D. </a:t>
                      </a:r>
                      <a:r>
                        <a:rPr lang="fr-FR" sz="1200" i="1" spc="15" dirty="0" err="1" smtClean="0">
                          <a:effectLst/>
                        </a:rPr>
                        <a:t>louvelii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10" dirty="0">
                          <a:effectLst/>
                        </a:rPr>
                        <a:t>R. </a:t>
                      </a:r>
                      <a:r>
                        <a:rPr lang="fr-FR" sz="1200" spc="-10" dirty="0" err="1">
                          <a:effectLst/>
                        </a:rPr>
                        <a:t>Vig</a:t>
                      </a:r>
                      <a:r>
                        <a:rPr lang="fr-FR" sz="1200" spc="-10" dirty="0">
                          <a:effectLst/>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De </a:t>
                      </a:r>
                      <a:r>
                        <a:rPr lang="fr-FR" sz="1200" dirty="0" err="1">
                          <a:effectLst/>
                        </a:rPr>
                        <a:t>Mananara</a:t>
                      </a:r>
                      <a:r>
                        <a:rPr lang="fr-FR" sz="1200" dirty="0">
                          <a:effectLst/>
                        </a:rPr>
                        <a:t> à </a:t>
                      </a:r>
                      <a:r>
                        <a:rPr lang="fr-FR" sz="1200" dirty="0" err="1">
                          <a:effectLst/>
                        </a:rPr>
                        <a:t>Maroantsetra</a:t>
                      </a:r>
                      <a:r>
                        <a:rPr lang="fr-FR" sz="1200" dirty="0">
                          <a:effectLst/>
                        </a:rPr>
                        <a:t>, jusqu’à 700 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177">
                <a:tc>
                  <a:txBody>
                    <a:bodyPr/>
                    <a:lstStyle/>
                    <a:p>
                      <a:pPr algn="ctr" eaLnBrk="0" fontAlgn="base" hangingPunct="0">
                        <a:lnSpc>
                          <a:spcPct val="115000"/>
                        </a:lnSpc>
                        <a:spcAft>
                          <a:spcPts val="0"/>
                        </a:spcAft>
                      </a:pPr>
                      <a:r>
                        <a:rPr lang="fr-FR" sz="1200" i="1" spc="-5" dirty="0">
                          <a:effectLst/>
                        </a:rPr>
                        <a:t>D. </a:t>
                      </a:r>
                      <a:r>
                        <a:rPr lang="fr-FR" sz="1200" i="1" spc="-5" dirty="0" err="1">
                          <a:effectLst/>
                        </a:rPr>
                        <a:t>madagascariensis</a:t>
                      </a:r>
                      <a:r>
                        <a:rPr lang="fr-FR" sz="1200" i="1" spc="-5" dirty="0">
                          <a:effectLst/>
                        </a:rPr>
                        <a:t> </a:t>
                      </a:r>
                      <a:r>
                        <a:rPr lang="fr-FR" sz="1200" i="1" spc="-5" dirty="0" err="1">
                          <a:effectLst/>
                        </a:rPr>
                        <a:t>ssp</a:t>
                      </a:r>
                      <a:r>
                        <a:rPr lang="fr-FR" sz="1200" i="1" spc="-5" dirty="0">
                          <a:effectLst/>
                        </a:rPr>
                        <a:t>. </a:t>
                      </a:r>
                      <a:r>
                        <a:rPr lang="fr-FR" sz="1200" i="1" spc="-5" dirty="0" err="1">
                          <a:effectLst/>
                        </a:rPr>
                        <a:t>anfongilensis</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err="1" smtClean="0">
                          <a:effectLst/>
                        </a:rPr>
                        <a:t>Vatke</a:t>
                      </a:r>
                      <a:r>
                        <a:rPr lang="fr-FR" sz="1200" dirty="0" smtClean="0">
                          <a:effectLst/>
                        </a:rPr>
                        <a:t>,  </a:t>
                      </a:r>
                      <a:r>
                        <a:rPr lang="fr-FR" sz="1200" dirty="0">
                          <a:effectLst/>
                        </a:rPr>
                        <a:t>Bosser &amp; Rabevohitra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 </a:t>
                      </a:r>
                      <a:r>
                        <a:rPr lang="fr-FR" sz="1200" dirty="0" smtClean="0">
                          <a:effectLst/>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250">
                <a:tc>
                  <a:txBody>
                    <a:bodyPr/>
                    <a:lstStyle/>
                    <a:p>
                      <a:pPr algn="ctr" eaLnBrk="0" fontAlgn="base" hangingPunct="0">
                        <a:lnSpc>
                          <a:spcPct val="115000"/>
                        </a:lnSpc>
                        <a:spcAft>
                          <a:spcPts val="0"/>
                        </a:spcAft>
                      </a:pPr>
                      <a:r>
                        <a:rPr lang="fr-FR" sz="1200" i="1" dirty="0">
                          <a:effectLst/>
                        </a:rPr>
                        <a:t>D. </a:t>
                      </a:r>
                      <a:r>
                        <a:rPr lang="fr-FR" sz="1200" i="1" dirty="0" err="1">
                          <a:effectLst/>
                        </a:rPr>
                        <a:t>maritima</a:t>
                      </a:r>
                      <a:r>
                        <a:rPr lang="fr-FR" sz="1200" i="1" dirty="0">
                          <a:effectLst/>
                        </a:rPr>
                        <a:t> var. </a:t>
                      </a:r>
                      <a:r>
                        <a:rPr lang="fr-FR" sz="1200" i="1" dirty="0" err="1">
                          <a:effectLst/>
                        </a:rPr>
                        <a:t>maritima</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10">
                          <a:effectLst/>
                        </a:rPr>
                        <a:t>R. Vig.</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De Fort Dauphin à Antalaha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 </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425">
                <a:tc>
                  <a:txBody>
                    <a:bodyPr/>
                    <a:lstStyle/>
                    <a:p>
                      <a:pPr algn="ctr" eaLnBrk="0" fontAlgn="base" hangingPunct="0">
                        <a:lnSpc>
                          <a:spcPct val="115000"/>
                        </a:lnSpc>
                        <a:spcAft>
                          <a:spcPts val="0"/>
                        </a:spcAft>
                      </a:pPr>
                      <a:r>
                        <a:rPr lang="fr-FR" sz="1200" i="1" dirty="0">
                          <a:effectLst/>
                        </a:rPr>
                        <a:t>D. </a:t>
                      </a:r>
                      <a:r>
                        <a:rPr lang="fr-FR" sz="1200" i="1" dirty="0" err="1">
                          <a:effectLst/>
                        </a:rPr>
                        <a:t>monticola</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Bosser &amp; Rabevohitra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De Fort Carnot à Antalaha, 250-1600 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eaLnBrk="0" fontAlgn="base" hangingPunct="0">
                        <a:lnSpc>
                          <a:spcPct val="115000"/>
                        </a:lnSpc>
                        <a:spcAft>
                          <a:spcPts val="0"/>
                        </a:spcAft>
                      </a:pPr>
                      <a:r>
                        <a:rPr lang="fr-FR" sz="1200" i="1" dirty="0">
                          <a:effectLst/>
                        </a:rPr>
                        <a:t>D. </a:t>
                      </a:r>
                      <a:r>
                        <a:rPr lang="fr-FR" sz="1200" i="1" dirty="0" err="1">
                          <a:effectLst/>
                        </a:rPr>
                        <a:t>normandii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a:effectLst/>
                        </a:rPr>
                        <a:t>Bosser &amp; Rabevohitra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dirty="0">
                          <a:effectLst/>
                        </a:rPr>
                        <a:t>2 localités seulement, Antalaha et Île Sainte-Marie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15000"/>
                        </a:lnSpc>
                        <a:spcAft>
                          <a:spcPts val="0"/>
                        </a:spcAft>
                      </a:pPr>
                      <a:r>
                        <a:rPr lang="fr-FR" sz="1200" spc="-5" dirty="0">
                          <a:effectLst/>
                        </a:rPr>
                        <a:t>rare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ZoneTexte 6"/>
          <p:cNvSpPr txBox="1"/>
          <p:nvPr/>
        </p:nvSpPr>
        <p:spPr>
          <a:xfrm>
            <a:off x="2215309" y="4153358"/>
            <a:ext cx="7491470" cy="400110"/>
          </a:xfrm>
          <a:prstGeom prst="rect">
            <a:avLst/>
          </a:prstGeom>
          <a:noFill/>
        </p:spPr>
        <p:txBody>
          <a:bodyPr wrap="square" rtlCol="0">
            <a:spAutoFit/>
          </a:bodyPr>
          <a:lstStyle/>
          <a:p>
            <a:pPr algn="ctr"/>
            <a:r>
              <a:rPr lang="fr-FR" sz="1000" dirty="0">
                <a:solidFill>
                  <a:srgbClr val="002060"/>
                </a:solidFill>
              </a:rPr>
              <a:t>Source : </a:t>
            </a:r>
            <a:r>
              <a:rPr lang="fr-FR" sz="1000" i="1" dirty="0">
                <a:solidFill>
                  <a:srgbClr val="002060"/>
                </a:solidFill>
              </a:rPr>
              <a:t>Bois de rose de Madagascar: Entre démocratie et protection de la nature</a:t>
            </a:r>
            <a:r>
              <a:rPr lang="fr-FR" sz="1000" dirty="0">
                <a:solidFill>
                  <a:srgbClr val="002060"/>
                </a:solidFill>
              </a:rPr>
              <a:t>, </a:t>
            </a:r>
            <a:r>
              <a:rPr lang="fr-FR" sz="1000" dirty="0" err="1">
                <a:solidFill>
                  <a:srgbClr val="002060"/>
                </a:solidFill>
              </a:rPr>
              <a:t>Hery</a:t>
            </a:r>
            <a:r>
              <a:rPr lang="fr-FR" sz="1000" dirty="0">
                <a:solidFill>
                  <a:srgbClr val="002060"/>
                </a:solidFill>
              </a:rPr>
              <a:t> </a:t>
            </a:r>
            <a:r>
              <a:rPr lang="fr-FR" sz="1000" dirty="0" err="1">
                <a:solidFill>
                  <a:srgbClr val="002060"/>
                </a:solidFill>
              </a:rPr>
              <a:t>Randriamalala</a:t>
            </a:r>
            <a:r>
              <a:rPr lang="fr-FR" sz="1000" dirty="0">
                <a:solidFill>
                  <a:srgbClr val="002060"/>
                </a:solidFill>
              </a:rPr>
              <a:t> et Zhou Liu, </a:t>
            </a:r>
          </a:p>
          <a:p>
            <a:pPr algn="ctr"/>
            <a:r>
              <a:rPr lang="fr-FR" sz="1000" u="sng" dirty="0">
                <a:solidFill>
                  <a:srgbClr val="002060"/>
                </a:solidFill>
                <a:hlinkClick r:id="rId2"/>
              </a:rPr>
              <a:t>http://</a:t>
            </a:r>
            <a:r>
              <a:rPr lang="fr-FR" sz="1000" u="sng" dirty="0" smtClean="0">
                <a:solidFill>
                  <a:srgbClr val="002060"/>
                </a:solidFill>
                <a:hlinkClick r:id="rId2"/>
              </a:rPr>
              <a:t>www.mwc-info.net/en/services/Journal_PDF's/Issue5-1/MCD_2010_vol5_iss1_Rosewood_democracy_Supplementary_Material.pdf</a:t>
            </a:r>
            <a:endParaRPr lang="fr-FR" sz="1000" u="sng" dirty="0" smtClean="0">
              <a:solidFill>
                <a:srgbClr val="002060"/>
              </a:solidFill>
            </a:endParaRPr>
          </a:p>
        </p:txBody>
      </p:sp>
      <p:sp>
        <p:nvSpPr>
          <p:cNvPr id="8" name="ZoneTexte 7"/>
          <p:cNvSpPr txBox="1"/>
          <p:nvPr/>
        </p:nvSpPr>
        <p:spPr>
          <a:xfrm>
            <a:off x="1454227" y="6376807"/>
            <a:ext cx="9838062" cy="276999"/>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3"/>
              </a:rPr>
              <a:t>http://www.luthierguitar.com/product/587/LV10E45thMR%20Larrivee%20MADAGASCAR%20ROSEWOOD%20Custom%20Shop%20guitar</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533" y="4856659"/>
            <a:ext cx="3219450" cy="1419225"/>
          </a:xfrm>
          <a:prstGeom prst="rect">
            <a:avLst/>
          </a:prstGeom>
        </p:spPr>
      </p:pic>
    </p:spTree>
    <p:extLst>
      <p:ext uri="{BB962C8B-B14F-4D97-AF65-F5344CB8AC3E}">
        <p14:creationId xmlns:p14="http://schemas.microsoft.com/office/powerpoint/2010/main" val="42146111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181600" y="6491111"/>
            <a:ext cx="2667000" cy="23036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92089" y="158044"/>
            <a:ext cx="482600" cy="230364"/>
          </a:xfrm>
        </p:spPr>
        <p:txBody>
          <a:bodyPr/>
          <a:lstStyle/>
          <a:p>
            <a:fld id="{814B13E8-1059-4FEE-952E-0153852B3488}" type="slidenum">
              <a:rPr lang="fr-FR" smtClean="0"/>
              <a:t>73</a:t>
            </a:fld>
            <a:endParaRPr lang="fr-FR" dirty="0"/>
          </a:p>
        </p:txBody>
      </p:sp>
      <p:sp>
        <p:nvSpPr>
          <p:cNvPr id="5" name="ZoneTexte 4"/>
          <p:cNvSpPr txBox="1"/>
          <p:nvPr/>
        </p:nvSpPr>
        <p:spPr>
          <a:xfrm>
            <a:off x="169333" y="722489"/>
            <a:ext cx="5734756" cy="5047536"/>
          </a:xfrm>
          <a:prstGeom prst="rect">
            <a:avLst/>
          </a:prstGeom>
          <a:noFill/>
        </p:spPr>
        <p:txBody>
          <a:bodyPr wrap="square" rtlCol="0">
            <a:spAutoFit/>
          </a:bodyPr>
          <a:lstStyle/>
          <a:p>
            <a:pPr algn="just" fontAlgn="base"/>
            <a:r>
              <a:rPr lang="fr-FR" sz="1400" dirty="0">
                <a:solidFill>
                  <a:srgbClr val="002060"/>
                </a:solidFill>
              </a:rPr>
              <a:t>• </a:t>
            </a:r>
            <a:r>
              <a:rPr lang="fr-FR" sz="1400" b="1" dirty="0" err="1" smtClean="0">
                <a:solidFill>
                  <a:srgbClr val="002060"/>
                </a:solidFill>
              </a:rPr>
              <a:t>Angelin</a:t>
            </a:r>
            <a:r>
              <a:rPr lang="fr-FR" sz="1400" b="1" dirty="0" smtClean="0">
                <a:solidFill>
                  <a:srgbClr val="002060"/>
                </a:solidFill>
              </a:rPr>
              <a:t> </a:t>
            </a:r>
            <a:r>
              <a:rPr lang="fr-FR" sz="1400" b="1" dirty="0" err="1">
                <a:solidFill>
                  <a:srgbClr val="002060"/>
                </a:solidFill>
              </a:rPr>
              <a:t>Befototo</a:t>
            </a:r>
            <a:r>
              <a:rPr lang="fr-FR" sz="1400" b="1" dirty="0">
                <a:solidFill>
                  <a:srgbClr val="002060"/>
                </a:solidFill>
              </a:rPr>
              <a:t> à Antalaha</a:t>
            </a:r>
            <a:r>
              <a:rPr lang="fr-FR" sz="1400" dirty="0">
                <a:solidFill>
                  <a:srgbClr val="002060"/>
                </a:solidFill>
              </a:rPr>
              <a:t>. 7 conteneurs « exportés », soit 1.400.000$ de bénéfice.</a:t>
            </a:r>
          </a:p>
          <a:p>
            <a:pPr algn="just" fontAlgn="base"/>
            <a:r>
              <a:rPr lang="fr-FR" sz="1400" dirty="0">
                <a:solidFill>
                  <a:srgbClr val="002060"/>
                </a:solidFill>
              </a:rPr>
              <a:t>• </a:t>
            </a:r>
            <a:r>
              <a:rPr lang="fr-FR" sz="1400" b="1" dirty="0">
                <a:solidFill>
                  <a:srgbClr val="002060"/>
                </a:solidFill>
              </a:rPr>
              <a:t>Victor Be à </a:t>
            </a:r>
            <a:r>
              <a:rPr lang="fr-FR" sz="1400" b="1" dirty="0" err="1">
                <a:solidFill>
                  <a:srgbClr val="002060"/>
                </a:solidFill>
              </a:rPr>
              <a:t>Sambava</a:t>
            </a:r>
            <a:r>
              <a:rPr lang="fr-FR" sz="1400" b="1" dirty="0">
                <a:solidFill>
                  <a:srgbClr val="002060"/>
                </a:solidFill>
              </a:rPr>
              <a:t>.</a:t>
            </a:r>
            <a:r>
              <a:rPr lang="fr-FR" sz="1400" dirty="0">
                <a:solidFill>
                  <a:srgbClr val="002060"/>
                </a:solidFill>
              </a:rPr>
              <a:t> Il tient l’hôtel Victoria et il collecte le bois de rose pour Jeannot </a:t>
            </a:r>
            <a:r>
              <a:rPr lang="fr-FR" sz="1400" dirty="0" err="1">
                <a:solidFill>
                  <a:srgbClr val="002060"/>
                </a:solidFill>
              </a:rPr>
              <a:t>Ranjanoro</a:t>
            </a:r>
            <a:r>
              <a:rPr lang="fr-FR" sz="1400" dirty="0">
                <a:solidFill>
                  <a:srgbClr val="002060"/>
                </a:solidFill>
              </a:rPr>
              <a:t>.</a:t>
            </a:r>
          </a:p>
          <a:p>
            <a:pPr algn="just" fontAlgn="base"/>
            <a:r>
              <a:rPr lang="fr-FR" sz="1400" dirty="0">
                <a:solidFill>
                  <a:srgbClr val="002060"/>
                </a:solidFill>
              </a:rPr>
              <a:t>• </a:t>
            </a:r>
            <a:r>
              <a:rPr lang="fr-FR" sz="1400" b="1" dirty="0">
                <a:solidFill>
                  <a:srgbClr val="002060"/>
                </a:solidFill>
              </a:rPr>
              <a:t>Victor, de </a:t>
            </a:r>
            <a:r>
              <a:rPr lang="fr-FR" sz="1400" b="1" dirty="0" err="1">
                <a:solidFill>
                  <a:srgbClr val="002060"/>
                </a:solidFill>
              </a:rPr>
              <a:t>Sambava</a:t>
            </a:r>
            <a:r>
              <a:rPr lang="fr-FR" sz="1400" b="1" dirty="0">
                <a:solidFill>
                  <a:srgbClr val="002060"/>
                </a:solidFill>
              </a:rPr>
              <a:t>,</a:t>
            </a:r>
            <a:r>
              <a:rPr lang="fr-FR" sz="1400" dirty="0">
                <a:solidFill>
                  <a:srgbClr val="002060"/>
                </a:solidFill>
              </a:rPr>
              <a:t> où il tient l’hôtel Bel Air.</a:t>
            </a:r>
          </a:p>
          <a:p>
            <a:pPr algn="just" fontAlgn="base"/>
            <a:r>
              <a:rPr lang="fr-FR" sz="1400" dirty="0">
                <a:solidFill>
                  <a:srgbClr val="002060"/>
                </a:solidFill>
              </a:rPr>
              <a:t>• </a:t>
            </a:r>
            <a:r>
              <a:rPr lang="fr-FR" sz="1400" b="1" dirty="0">
                <a:solidFill>
                  <a:srgbClr val="002060"/>
                </a:solidFill>
              </a:rPr>
              <a:t>Maurice Paula à Antalaha </a:t>
            </a:r>
            <a:r>
              <a:rPr lang="fr-FR" sz="1400" dirty="0">
                <a:solidFill>
                  <a:srgbClr val="002060"/>
                </a:solidFill>
              </a:rPr>
              <a:t>où il tient l’hôtel </a:t>
            </a:r>
            <a:r>
              <a:rPr lang="fr-FR" sz="1400" dirty="0" err="1">
                <a:solidFill>
                  <a:srgbClr val="002060"/>
                </a:solidFill>
              </a:rPr>
              <a:t>Ocean</a:t>
            </a:r>
            <a:r>
              <a:rPr lang="fr-FR" sz="1400" dirty="0">
                <a:solidFill>
                  <a:srgbClr val="002060"/>
                </a:solidFill>
              </a:rPr>
              <a:t> Momo et collecte le bois de rose pour le compte de </a:t>
            </a:r>
            <a:r>
              <a:rPr lang="fr-FR" sz="1400" dirty="0">
                <a:solidFill>
                  <a:srgbClr val="FF0000"/>
                </a:solidFill>
              </a:rPr>
              <a:t>Roger </a:t>
            </a:r>
            <a:r>
              <a:rPr lang="fr-FR" sz="1400" dirty="0" err="1">
                <a:solidFill>
                  <a:srgbClr val="FF0000"/>
                </a:solidFill>
              </a:rPr>
              <a:t>Thunam</a:t>
            </a:r>
            <a:r>
              <a:rPr lang="fr-FR" sz="1400" dirty="0">
                <a:solidFill>
                  <a:srgbClr val="002060"/>
                </a:solidFill>
              </a:rPr>
              <a:t>.</a:t>
            </a:r>
          </a:p>
          <a:p>
            <a:pPr algn="just" fontAlgn="base"/>
            <a:r>
              <a:rPr lang="fr-FR" sz="1400" dirty="0">
                <a:solidFill>
                  <a:srgbClr val="002060"/>
                </a:solidFill>
              </a:rPr>
              <a:t>• </a:t>
            </a:r>
            <a:r>
              <a:rPr lang="fr-FR" sz="1400" b="1" dirty="0">
                <a:solidFill>
                  <a:srgbClr val="002060"/>
                </a:solidFill>
              </a:rPr>
              <a:t>Jacky </a:t>
            </a:r>
            <a:r>
              <a:rPr lang="fr-FR" sz="1400" b="1" dirty="0" err="1">
                <a:solidFill>
                  <a:srgbClr val="002060"/>
                </a:solidFill>
              </a:rPr>
              <a:t>Manambola</a:t>
            </a:r>
            <a:r>
              <a:rPr lang="fr-FR" sz="1400" b="1" dirty="0">
                <a:solidFill>
                  <a:srgbClr val="002060"/>
                </a:solidFill>
              </a:rPr>
              <a:t>, d’Antalaha</a:t>
            </a:r>
            <a:r>
              <a:rPr lang="fr-FR" sz="1400" dirty="0">
                <a:solidFill>
                  <a:srgbClr val="002060"/>
                </a:solidFill>
              </a:rPr>
              <a:t> « relayeur ».</a:t>
            </a:r>
          </a:p>
          <a:p>
            <a:pPr algn="just" fontAlgn="base"/>
            <a:r>
              <a:rPr lang="fr-FR" sz="1400" dirty="0">
                <a:solidFill>
                  <a:srgbClr val="002060"/>
                </a:solidFill>
              </a:rPr>
              <a:t>• </a:t>
            </a:r>
            <a:r>
              <a:rPr lang="fr-FR" sz="1400" b="1" dirty="0">
                <a:solidFill>
                  <a:srgbClr val="002060"/>
                </a:solidFill>
              </a:rPr>
              <a:t>Claudia </a:t>
            </a:r>
            <a:r>
              <a:rPr lang="fr-FR" sz="1400" b="1" dirty="0" err="1">
                <a:solidFill>
                  <a:srgbClr val="002060"/>
                </a:solidFill>
              </a:rPr>
              <a:t>Bezokiny</a:t>
            </a:r>
            <a:r>
              <a:rPr lang="fr-FR" sz="1400" b="1" dirty="0">
                <a:solidFill>
                  <a:srgbClr val="002060"/>
                </a:solidFill>
              </a:rPr>
              <a:t>, à </a:t>
            </a:r>
            <a:r>
              <a:rPr lang="fr-FR" sz="1400" b="1" dirty="0" err="1">
                <a:solidFill>
                  <a:srgbClr val="002060"/>
                </a:solidFill>
              </a:rPr>
              <a:t>Sambava</a:t>
            </a:r>
            <a:r>
              <a:rPr lang="fr-FR" sz="1400" dirty="0">
                <a:solidFill>
                  <a:srgbClr val="002060"/>
                </a:solidFill>
              </a:rPr>
              <a:t> collecte le bois de rose pour </a:t>
            </a:r>
            <a:r>
              <a:rPr lang="fr-FR" sz="1400" dirty="0">
                <a:solidFill>
                  <a:srgbClr val="FF0000"/>
                </a:solidFill>
              </a:rPr>
              <a:t>Roger </a:t>
            </a:r>
            <a:r>
              <a:rPr lang="fr-FR" sz="1400" dirty="0" err="1">
                <a:solidFill>
                  <a:srgbClr val="FF0000"/>
                </a:solidFill>
              </a:rPr>
              <a:t>Thunam</a:t>
            </a:r>
            <a:r>
              <a:rPr lang="fr-FR" sz="1400" dirty="0">
                <a:solidFill>
                  <a:srgbClr val="002060"/>
                </a:solidFill>
              </a:rPr>
              <a:t>.</a:t>
            </a:r>
          </a:p>
          <a:p>
            <a:pPr algn="just" fontAlgn="base"/>
            <a:r>
              <a:rPr lang="fr-FR" sz="1400" dirty="0">
                <a:solidFill>
                  <a:srgbClr val="002060"/>
                </a:solidFill>
              </a:rPr>
              <a:t>• </a:t>
            </a:r>
            <a:r>
              <a:rPr lang="fr-FR" sz="1400" b="1" dirty="0">
                <a:solidFill>
                  <a:srgbClr val="002060"/>
                </a:solidFill>
              </a:rPr>
              <a:t>Germaine </a:t>
            </a:r>
            <a:r>
              <a:rPr lang="fr-FR" sz="1400" b="1" dirty="0" err="1">
                <a:solidFill>
                  <a:srgbClr val="002060"/>
                </a:solidFill>
              </a:rPr>
              <a:t>Fenozanany</a:t>
            </a:r>
            <a:r>
              <a:rPr lang="fr-FR" sz="1400" b="1" dirty="0">
                <a:solidFill>
                  <a:srgbClr val="002060"/>
                </a:solidFill>
              </a:rPr>
              <a:t>, d’Antalaha</a:t>
            </a:r>
            <a:r>
              <a:rPr lang="fr-FR" sz="1400" dirty="0">
                <a:solidFill>
                  <a:srgbClr val="002060"/>
                </a:solidFill>
              </a:rPr>
              <a:t> elle où tient l’</a:t>
            </a:r>
            <a:r>
              <a:rPr lang="fr-FR" sz="1400" dirty="0" err="1">
                <a:solidFill>
                  <a:srgbClr val="002060"/>
                </a:solidFill>
              </a:rPr>
              <a:t>hotel</a:t>
            </a:r>
            <a:r>
              <a:rPr lang="fr-FR" sz="1400" dirty="0">
                <a:solidFill>
                  <a:srgbClr val="002060"/>
                </a:solidFill>
              </a:rPr>
              <a:t> Melrose, belle-sœur de </a:t>
            </a:r>
            <a:r>
              <a:rPr lang="fr-FR" sz="1400" dirty="0" err="1">
                <a:solidFill>
                  <a:srgbClr val="002060"/>
                </a:solidFill>
              </a:rPr>
              <a:t>Ranjanoro</a:t>
            </a:r>
            <a:r>
              <a:rPr lang="fr-FR" sz="1400" dirty="0">
                <a:solidFill>
                  <a:srgbClr val="002060"/>
                </a:solidFill>
              </a:rPr>
              <a:t>. Elle collecte le bois de rose pour lui.</a:t>
            </a:r>
          </a:p>
          <a:p>
            <a:pPr algn="just" fontAlgn="base"/>
            <a:r>
              <a:rPr lang="fr-FR" sz="1400" b="1" dirty="0">
                <a:solidFill>
                  <a:srgbClr val="002060"/>
                </a:solidFill>
              </a:rPr>
              <a:t>• </a:t>
            </a:r>
            <a:r>
              <a:rPr lang="fr-FR" sz="1400" b="1" dirty="0" err="1">
                <a:solidFill>
                  <a:srgbClr val="002060"/>
                </a:solidFill>
              </a:rPr>
              <a:t>Abdouramane</a:t>
            </a:r>
            <a:r>
              <a:rPr lang="fr-FR" sz="1400" b="1" dirty="0">
                <a:solidFill>
                  <a:srgbClr val="002060"/>
                </a:solidFill>
              </a:rPr>
              <a:t>, de </a:t>
            </a:r>
            <a:r>
              <a:rPr lang="fr-FR" sz="1400" b="1" dirty="0" err="1">
                <a:solidFill>
                  <a:srgbClr val="002060"/>
                </a:solidFill>
              </a:rPr>
              <a:t>Sambava</a:t>
            </a:r>
            <a:r>
              <a:rPr lang="fr-FR" sz="1400" b="1" dirty="0">
                <a:solidFill>
                  <a:srgbClr val="002060"/>
                </a:solidFill>
              </a:rPr>
              <a:t>.</a:t>
            </a:r>
            <a:r>
              <a:rPr lang="fr-FR" sz="1400" dirty="0">
                <a:solidFill>
                  <a:srgbClr val="002060"/>
                </a:solidFill>
              </a:rPr>
              <a:t> Il a collecté le bois de rose pour </a:t>
            </a:r>
            <a:r>
              <a:rPr lang="fr-FR" sz="1400" dirty="0" err="1">
                <a:solidFill>
                  <a:srgbClr val="FF0000"/>
                </a:solidFill>
              </a:rPr>
              <a:t>Thunam</a:t>
            </a:r>
            <a:r>
              <a:rPr lang="fr-FR" sz="1400" dirty="0">
                <a:solidFill>
                  <a:srgbClr val="002060"/>
                </a:solidFill>
              </a:rPr>
              <a:t>. Présumé dangereux, il a été arrêté et devrait (le conditionnel est de rigueur actuellement) se trouver en prison.</a:t>
            </a:r>
          </a:p>
          <a:p>
            <a:pPr algn="just" fontAlgn="base"/>
            <a:r>
              <a:rPr lang="fr-FR" sz="1400" dirty="0">
                <a:solidFill>
                  <a:srgbClr val="002060"/>
                </a:solidFill>
              </a:rPr>
              <a:t>• </a:t>
            </a:r>
            <a:r>
              <a:rPr lang="fr-FR" sz="1400" b="1" dirty="0">
                <a:solidFill>
                  <a:srgbClr val="002060"/>
                </a:solidFill>
              </a:rPr>
              <a:t>Rachid Patel d’Antalaha. </a:t>
            </a:r>
            <a:endParaRPr lang="fr-FR" sz="1400" b="1" dirty="0" smtClean="0">
              <a:solidFill>
                <a:srgbClr val="002060"/>
              </a:solidFill>
            </a:endParaRPr>
          </a:p>
          <a:p>
            <a:pPr algn="just" fontAlgn="base"/>
            <a:r>
              <a:rPr lang="fr-FR" sz="1400" b="1" dirty="0" smtClean="0">
                <a:solidFill>
                  <a:srgbClr val="002060"/>
                </a:solidFill>
              </a:rPr>
              <a:t>• </a:t>
            </a:r>
            <a:r>
              <a:rPr lang="fr-FR" sz="1400" b="1" dirty="0">
                <a:solidFill>
                  <a:srgbClr val="002060"/>
                </a:solidFill>
              </a:rPr>
              <a:t>Eric </a:t>
            </a:r>
            <a:r>
              <a:rPr lang="fr-FR" sz="1400" b="1" dirty="0" err="1">
                <a:solidFill>
                  <a:srgbClr val="002060"/>
                </a:solidFill>
              </a:rPr>
              <a:t>Foeng</a:t>
            </a:r>
            <a:r>
              <a:rPr lang="fr-FR" sz="1400" b="1" dirty="0">
                <a:solidFill>
                  <a:srgbClr val="002060"/>
                </a:solidFill>
              </a:rPr>
              <a:t> d’Antalaha. </a:t>
            </a:r>
            <a:endParaRPr lang="fr-FR" sz="1400" b="1" dirty="0" smtClean="0">
              <a:solidFill>
                <a:srgbClr val="002060"/>
              </a:solidFill>
            </a:endParaRPr>
          </a:p>
          <a:p>
            <a:pPr algn="just" fontAlgn="base"/>
            <a:r>
              <a:rPr lang="fr-FR" sz="1400" b="1" dirty="0" smtClean="0">
                <a:solidFill>
                  <a:srgbClr val="002060"/>
                </a:solidFill>
              </a:rPr>
              <a:t>• </a:t>
            </a:r>
            <a:r>
              <a:rPr lang="fr-FR" sz="1400" b="1" dirty="0" err="1">
                <a:solidFill>
                  <a:srgbClr val="002060"/>
                </a:solidFill>
              </a:rPr>
              <a:t>Jao</a:t>
            </a:r>
            <a:r>
              <a:rPr lang="fr-FR" sz="1400" b="1" dirty="0">
                <a:solidFill>
                  <a:srgbClr val="002060"/>
                </a:solidFill>
              </a:rPr>
              <a:t> </a:t>
            </a:r>
            <a:r>
              <a:rPr lang="fr-FR" sz="1400" b="1" dirty="0" err="1">
                <a:solidFill>
                  <a:srgbClr val="002060"/>
                </a:solidFill>
              </a:rPr>
              <a:t>Hasy</a:t>
            </a:r>
            <a:r>
              <a:rPr lang="fr-FR" sz="1400" b="1" dirty="0">
                <a:solidFill>
                  <a:srgbClr val="002060"/>
                </a:solidFill>
              </a:rPr>
              <a:t> d’Antalaha</a:t>
            </a:r>
            <a:r>
              <a:rPr lang="fr-FR" sz="1400" dirty="0">
                <a:solidFill>
                  <a:srgbClr val="002060"/>
                </a:solidFill>
              </a:rPr>
              <a:t>, ex-agent du Département des Eaux et Forêt. (Années 2004-2006).</a:t>
            </a:r>
          </a:p>
          <a:p>
            <a:pPr algn="just" fontAlgn="base"/>
            <a:r>
              <a:rPr lang="fr-FR" sz="1400" dirty="0">
                <a:solidFill>
                  <a:srgbClr val="002060"/>
                </a:solidFill>
              </a:rPr>
              <a:t>• </a:t>
            </a:r>
            <a:r>
              <a:rPr lang="fr-FR" sz="1400" b="1" dirty="0">
                <a:solidFill>
                  <a:srgbClr val="002060"/>
                </a:solidFill>
              </a:rPr>
              <a:t>Jean </a:t>
            </a:r>
            <a:r>
              <a:rPr lang="fr-FR" sz="1400" b="1" dirty="0" err="1">
                <a:solidFill>
                  <a:srgbClr val="002060"/>
                </a:solidFill>
              </a:rPr>
              <a:t>Galbert</a:t>
            </a:r>
            <a:r>
              <a:rPr lang="fr-FR" sz="1400" b="1" dirty="0">
                <a:solidFill>
                  <a:srgbClr val="002060"/>
                </a:solidFill>
              </a:rPr>
              <a:t> </a:t>
            </a:r>
            <a:r>
              <a:rPr lang="fr-FR" sz="1400" b="1" dirty="0" err="1">
                <a:solidFill>
                  <a:srgbClr val="002060"/>
                </a:solidFill>
              </a:rPr>
              <a:t>Betsiaroana</a:t>
            </a:r>
            <a:r>
              <a:rPr lang="fr-FR" sz="1400" b="1" dirty="0">
                <a:solidFill>
                  <a:srgbClr val="002060"/>
                </a:solidFill>
              </a:rPr>
              <a:t> à Antalaha.</a:t>
            </a:r>
            <a:r>
              <a:rPr lang="fr-FR" sz="1400" dirty="0">
                <a:solidFill>
                  <a:srgbClr val="002060"/>
                </a:solidFill>
              </a:rPr>
              <a:t> Il prétend qu’il a « nettoyé » la forêt de </a:t>
            </a:r>
            <a:r>
              <a:rPr lang="fr-FR" sz="1400" dirty="0" err="1">
                <a:solidFill>
                  <a:srgbClr val="002060"/>
                </a:solidFill>
              </a:rPr>
              <a:t>Sahamalaza</a:t>
            </a:r>
            <a:r>
              <a:rPr lang="fr-FR" sz="1400" dirty="0">
                <a:solidFill>
                  <a:srgbClr val="002060"/>
                </a:solidFill>
              </a:rPr>
              <a:t>, et que les arbres de bois précieux ont été arrachés par un cyclone.</a:t>
            </a:r>
          </a:p>
          <a:p>
            <a:pPr algn="just" fontAlgn="base"/>
            <a:r>
              <a:rPr lang="fr-FR" sz="1400" dirty="0">
                <a:solidFill>
                  <a:srgbClr val="002060"/>
                </a:solidFill>
              </a:rPr>
              <a:t>• </a:t>
            </a:r>
            <a:r>
              <a:rPr lang="fr-FR" sz="1400" b="1" dirty="0">
                <a:solidFill>
                  <a:srgbClr val="002060"/>
                </a:solidFill>
              </a:rPr>
              <a:t>Eugène Sam </a:t>
            </a:r>
            <a:r>
              <a:rPr lang="fr-FR" sz="1400" b="1" dirty="0" err="1">
                <a:solidFill>
                  <a:srgbClr val="002060"/>
                </a:solidFill>
              </a:rPr>
              <a:t>Som</a:t>
            </a:r>
            <a:r>
              <a:rPr lang="fr-FR" sz="1400" b="1" dirty="0">
                <a:solidFill>
                  <a:srgbClr val="002060"/>
                </a:solidFill>
              </a:rPr>
              <a:t> </a:t>
            </a:r>
            <a:r>
              <a:rPr lang="fr-FR" sz="1400" b="1" dirty="0" err="1">
                <a:solidFill>
                  <a:srgbClr val="002060"/>
                </a:solidFill>
              </a:rPr>
              <a:t>iock</a:t>
            </a:r>
            <a:r>
              <a:rPr lang="fr-FR" sz="1400" b="1" dirty="0">
                <a:solidFill>
                  <a:srgbClr val="002060"/>
                </a:solidFill>
              </a:rPr>
              <a:t> de Tamatave</a:t>
            </a:r>
            <a:r>
              <a:rPr lang="fr-FR" sz="1400" dirty="0">
                <a:solidFill>
                  <a:srgbClr val="002060"/>
                </a:solidFill>
              </a:rPr>
              <a:t>. 300 conteneurs « exportés », avec un bénéfice de 60.000.000 $ </a:t>
            </a:r>
            <a:endParaRPr lang="fr-FR" sz="1400" dirty="0" smtClean="0">
              <a:solidFill>
                <a:srgbClr val="002060"/>
              </a:solidFill>
            </a:endParaRPr>
          </a:p>
        </p:txBody>
      </p:sp>
      <p:sp>
        <p:nvSpPr>
          <p:cNvPr id="6" name="ZoneTexte 5"/>
          <p:cNvSpPr txBox="1"/>
          <p:nvPr/>
        </p:nvSpPr>
        <p:spPr>
          <a:xfrm>
            <a:off x="6242756" y="567127"/>
            <a:ext cx="5731933" cy="5478423"/>
          </a:xfrm>
          <a:prstGeom prst="rect">
            <a:avLst/>
          </a:prstGeom>
          <a:noFill/>
        </p:spPr>
        <p:txBody>
          <a:bodyPr wrap="square" rtlCol="0">
            <a:spAutoFit/>
          </a:bodyPr>
          <a:lstStyle/>
          <a:p>
            <a:pPr algn="just" fontAlgn="base"/>
            <a:r>
              <a:rPr lang="fr-FR" sz="1400" dirty="0">
                <a:solidFill>
                  <a:srgbClr val="002060"/>
                </a:solidFill>
              </a:rPr>
              <a:t>• </a:t>
            </a:r>
            <a:r>
              <a:rPr lang="fr-FR" sz="1400" b="1" dirty="0">
                <a:solidFill>
                  <a:srgbClr val="FF0000"/>
                </a:solidFill>
              </a:rPr>
              <a:t>Roger </a:t>
            </a:r>
            <a:r>
              <a:rPr lang="fr-FR" sz="1400" b="1" dirty="0" err="1">
                <a:solidFill>
                  <a:srgbClr val="FF0000"/>
                </a:solidFill>
              </a:rPr>
              <a:t>Thunam</a:t>
            </a:r>
            <a:r>
              <a:rPr lang="fr-FR" sz="1400" b="1" dirty="0">
                <a:solidFill>
                  <a:srgbClr val="FF0000"/>
                </a:solidFill>
              </a:rPr>
              <a:t> </a:t>
            </a:r>
            <a:r>
              <a:rPr lang="fr-FR" sz="1400" dirty="0">
                <a:solidFill>
                  <a:srgbClr val="002060"/>
                </a:solidFill>
              </a:rPr>
              <a:t>d’Antalaha, 103 conteneurs « exportés », soit 20.600.000 $ de bénéfice. Considéré comme « une des têtes pensantes du réseau».</a:t>
            </a:r>
          </a:p>
          <a:p>
            <a:pPr algn="just" fontAlgn="base"/>
            <a:r>
              <a:rPr lang="fr-FR" sz="1400" dirty="0" smtClean="0">
                <a:solidFill>
                  <a:srgbClr val="002060"/>
                </a:solidFill>
              </a:rPr>
              <a:t>•</a:t>
            </a:r>
            <a:r>
              <a:rPr lang="fr-FR" sz="1400" dirty="0">
                <a:solidFill>
                  <a:srgbClr val="002060"/>
                </a:solidFill>
              </a:rPr>
              <a:t> </a:t>
            </a:r>
            <a:r>
              <a:rPr lang="fr-FR" sz="1400" b="1" dirty="0">
                <a:solidFill>
                  <a:srgbClr val="002060"/>
                </a:solidFill>
              </a:rPr>
              <a:t>Jean-Pierre </a:t>
            </a:r>
            <a:r>
              <a:rPr lang="fr-FR" sz="1400" b="1" dirty="0" err="1">
                <a:solidFill>
                  <a:srgbClr val="002060"/>
                </a:solidFill>
              </a:rPr>
              <a:t>Laisoa</a:t>
            </a:r>
            <a:r>
              <a:rPr lang="fr-FR" sz="1400" b="1" dirty="0">
                <a:solidFill>
                  <a:srgbClr val="002060"/>
                </a:solidFill>
              </a:rPr>
              <a:t> d’Antalaha</a:t>
            </a:r>
            <a:r>
              <a:rPr lang="fr-FR" sz="1400" dirty="0">
                <a:solidFill>
                  <a:srgbClr val="002060"/>
                </a:solidFill>
              </a:rPr>
              <a:t>, 81 conteneurs « exportés », soit 16.200.000 $ de </a:t>
            </a:r>
            <a:r>
              <a:rPr lang="fr-FR" sz="1400" dirty="0" smtClean="0">
                <a:solidFill>
                  <a:srgbClr val="002060"/>
                </a:solidFill>
              </a:rPr>
              <a:t>bénéfice.</a:t>
            </a:r>
          </a:p>
          <a:p>
            <a:pPr algn="just" fontAlgn="base"/>
            <a:r>
              <a:rPr lang="fr-FR" sz="1400" dirty="0">
                <a:solidFill>
                  <a:srgbClr val="002060"/>
                </a:solidFill>
              </a:rPr>
              <a:t>• </a:t>
            </a:r>
            <a:r>
              <a:rPr lang="fr-FR" sz="1400" b="1" dirty="0" smtClean="0">
                <a:solidFill>
                  <a:srgbClr val="002060"/>
                </a:solidFill>
              </a:rPr>
              <a:t>Claude </a:t>
            </a:r>
            <a:r>
              <a:rPr lang="fr-FR" sz="1400" b="1" dirty="0" err="1">
                <a:solidFill>
                  <a:srgbClr val="002060"/>
                </a:solidFill>
              </a:rPr>
              <a:t>Bezokiny</a:t>
            </a:r>
            <a:r>
              <a:rPr lang="fr-FR" sz="1400" b="1" dirty="0">
                <a:solidFill>
                  <a:srgbClr val="002060"/>
                </a:solidFill>
              </a:rPr>
              <a:t>, également à Antalaha,</a:t>
            </a:r>
            <a:r>
              <a:rPr lang="fr-FR" sz="1400" dirty="0">
                <a:solidFill>
                  <a:srgbClr val="002060"/>
                </a:solidFill>
              </a:rPr>
              <a:t> 33 conteneurs « exportés », soit 9.800.000 $. Propriétaire gérant de l’hôtel Palissandre.</a:t>
            </a:r>
          </a:p>
          <a:p>
            <a:pPr algn="just" fontAlgn="base"/>
            <a:r>
              <a:rPr lang="fr-FR" sz="1400" dirty="0">
                <a:solidFill>
                  <a:srgbClr val="002060"/>
                </a:solidFill>
              </a:rPr>
              <a:t>• </a:t>
            </a:r>
            <a:r>
              <a:rPr lang="fr-FR" sz="1400" b="1" dirty="0">
                <a:solidFill>
                  <a:srgbClr val="002060"/>
                </a:solidFill>
              </a:rPr>
              <a:t>Patricia </a:t>
            </a:r>
            <a:r>
              <a:rPr lang="fr-FR" sz="1400" b="1" dirty="0" err="1">
                <a:solidFill>
                  <a:srgbClr val="002060"/>
                </a:solidFill>
              </a:rPr>
              <a:t>Soa</a:t>
            </a:r>
            <a:r>
              <a:rPr lang="fr-FR" sz="1400" b="1" dirty="0">
                <a:solidFill>
                  <a:srgbClr val="002060"/>
                </a:solidFill>
              </a:rPr>
              <a:t> (Lo Seing), d’Antalaha</a:t>
            </a:r>
            <a:r>
              <a:rPr lang="fr-FR" sz="1400" dirty="0">
                <a:solidFill>
                  <a:srgbClr val="002060"/>
                </a:solidFill>
              </a:rPr>
              <a:t>, 42 conteneurs « exportés », soit 8.400.000 $ de bénéfice. Elle est la sœur de Jeannot </a:t>
            </a:r>
            <a:r>
              <a:rPr lang="fr-FR" sz="1400" dirty="0" err="1">
                <a:solidFill>
                  <a:srgbClr val="002060"/>
                </a:solidFill>
              </a:rPr>
              <a:t>Ranjanoro</a:t>
            </a:r>
            <a:endParaRPr lang="fr-FR" sz="1400" dirty="0">
              <a:solidFill>
                <a:srgbClr val="002060"/>
              </a:solidFill>
            </a:endParaRPr>
          </a:p>
          <a:p>
            <a:pPr algn="just" fontAlgn="base"/>
            <a:r>
              <a:rPr lang="fr-FR" sz="1400" b="1" dirty="0">
                <a:solidFill>
                  <a:srgbClr val="002060"/>
                </a:solidFill>
              </a:rPr>
              <a:t>• Thierry Body, ’Antalaha,</a:t>
            </a:r>
            <a:r>
              <a:rPr lang="fr-FR" sz="1400" dirty="0">
                <a:solidFill>
                  <a:srgbClr val="002060"/>
                </a:solidFill>
              </a:rPr>
              <a:t> 38 conteneurs « exportés », soit 7.600.000 $ de </a:t>
            </a:r>
            <a:r>
              <a:rPr lang="fr-FR" sz="1400" dirty="0" smtClean="0">
                <a:solidFill>
                  <a:srgbClr val="002060"/>
                </a:solidFill>
              </a:rPr>
              <a:t>bénéfice. C’est </a:t>
            </a:r>
            <a:r>
              <a:rPr lang="fr-FR" sz="1400" dirty="0">
                <a:solidFill>
                  <a:srgbClr val="002060"/>
                </a:solidFill>
              </a:rPr>
              <a:t>lui qui a été pris en flagrant délit le dimanche 17 février 2013 à Antalaha.</a:t>
            </a:r>
          </a:p>
          <a:p>
            <a:pPr algn="just" fontAlgn="base"/>
            <a:r>
              <a:rPr lang="fr-FR" sz="1400" dirty="0">
                <a:solidFill>
                  <a:srgbClr val="002060"/>
                </a:solidFill>
              </a:rPr>
              <a:t>• </a:t>
            </a:r>
            <a:r>
              <a:rPr lang="fr-FR" sz="1400" b="1" dirty="0" err="1">
                <a:solidFill>
                  <a:srgbClr val="002060"/>
                </a:solidFill>
              </a:rPr>
              <a:t>Ramialison</a:t>
            </a:r>
            <a:r>
              <a:rPr lang="fr-FR" sz="1400" b="1" dirty="0">
                <a:solidFill>
                  <a:srgbClr val="002060"/>
                </a:solidFill>
              </a:rPr>
              <a:t> Arland, habitant d’Antalaha,</a:t>
            </a:r>
            <a:r>
              <a:rPr lang="fr-FR" sz="1400" dirty="0">
                <a:solidFill>
                  <a:srgbClr val="002060"/>
                </a:solidFill>
              </a:rPr>
              <a:t> 28 conteneurs « exportés », soit 5.600.000 $ de bénéfice.</a:t>
            </a:r>
          </a:p>
          <a:p>
            <a:pPr algn="just" fontAlgn="base"/>
            <a:r>
              <a:rPr lang="fr-FR" sz="1400" b="1" dirty="0">
                <a:solidFill>
                  <a:srgbClr val="002060"/>
                </a:solidFill>
              </a:rPr>
              <a:t>• Michel </a:t>
            </a:r>
            <a:r>
              <a:rPr lang="fr-FR" sz="1400" b="1" dirty="0" err="1">
                <a:solidFill>
                  <a:srgbClr val="002060"/>
                </a:solidFill>
              </a:rPr>
              <a:t>Malohely</a:t>
            </a:r>
            <a:r>
              <a:rPr lang="fr-FR" sz="1400" b="1" dirty="0">
                <a:solidFill>
                  <a:srgbClr val="002060"/>
                </a:solidFill>
              </a:rPr>
              <a:t>, d’Antalaha,</a:t>
            </a:r>
            <a:r>
              <a:rPr lang="fr-FR" sz="1400" dirty="0">
                <a:solidFill>
                  <a:srgbClr val="002060"/>
                </a:solidFill>
              </a:rPr>
              <a:t> 21 conteneurs « exportés », soit 4.200.000 $ de bénéfice.</a:t>
            </a:r>
          </a:p>
          <a:p>
            <a:pPr algn="just" fontAlgn="base"/>
            <a:r>
              <a:rPr lang="fr-FR" sz="1400" dirty="0">
                <a:solidFill>
                  <a:srgbClr val="002060"/>
                </a:solidFill>
              </a:rPr>
              <a:t>• </a:t>
            </a:r>
            <a:r>
              <a:rPr lang="fr-FR" sz="1400" b="1" dirty="0">
                <a:solidFill>
                  <a:srgbClr val="002060"/>
                </a:solidFill>
              </a:rPr>
              <a:t>Martin </a:t>
            </a:r>
            <a:r>
              <a:rPr lang="fr-FR" sz="1400" b="1" dirty="0" err="1">
                <a:solidFill>
                  <a:srgbClr val="002060"/>
                </a:solidFill>
              </a:rPr>
              <a:t>Bamatana</a:t>
            </a:r>
            <a:r>
              <a:rPr lang="fr-FR" sz="1400" b="1" dirty="0">
                <a:solidFill>
                  <a:srgbClr val="002060"/>
                </a:solidFill>
              </a:rPr>
              <a:t>, habitant d’Antalaha</a:t>
            </a:r>
            <a:r>
              <a:rPr lang="fr-FR" sz="1400" dirty="0">
                <a:solidFill>
                  <a:srgbClr val="002060"/>
                </a:solidFill>
              </a:rPr>
              <a:t>. 17 conteneurs « exportés », soit 3.400.000 $ de bénéfice.</a:t>
            </a:r>
          </a:p>
          <a:p>
            <a:pPr algn="just" fontAlgn="base"/>
            <a:r>
              <a:rPr lang="fr-FR" sz="1400" dirty="0">
                <a:solidFill>
                  <a:srgbClr val="002060"/>
                </a:solidFill>
              </a:rPr>
              <a:t>•</a:t>
            </a:r>
            <a:r>
              <a:rPr lang="fr-FR" sz="1400" b="1" dirty="0">
                <a:solidFill>
                  <a:srgbClr val="002060"/>
                </a:solidFill>
              </a:rPr>
              <a:t> Chan Lane d’Antalaha,</a:t>
            </a:r>
            <a:r>
              <a:rPr lang="fr-FR" sz="1400" dirty="0">
                <a:solidFill>
                  <a:srgbClr val="002060"/>
                </a:solidFill>
              </a:rPr>
              <a:t> 30 conteneurs « exportés », soit 9.400.000 $ de bénéfice.</a:t>
            </a:r>
          </a:p>
          <a:p>
            <a:pPr algn="just" fontAlgn="base"/>
            <a:r>
              <a:rPr lang="fr-FR" sz="1400" b="1" dirty="0">
                <a:solidFill>
                  <a:srgbClr val="002060"/>
                </a:solidFill>
              </a:rPr>
              <a:t>• Grégoire </a:t>
            </a:r>
            <a:r>
              <a:rPr lang="fr-FR" sz="1400" b="1" dirty="0" err="1">
                <a:solidFill>
                  <a:srgbClr val="002060"/>
                </a:solidFill>
              </a:rPr>
              <a:t>Ndahiny</a:t>
            </a:r>
            <a:r>
              <a:rPr lang="fr-FR" sz="1400" b="1" dirty="0">
                <a:solidFill>
                  <a:srgbClr val="002060"/>
                </a:solidFill>
              </a:rPr>
              <a:t> d’Antalaha</a:t>
            </a:r>
            <a:r>
              <a:rPr lang="fr-FR" sz="1400" dirty="0">
                <a:solidFill>
                  <a:srgbClr val="002060"/>
                </a:solidFill>
              </a:rPr>
              <a:t>. soit 1 600 000 $ de bénéfice. »</a:t>
            </a:r>
          </a:p>
          <a:p>
            <a:pPr algn="just" fontAlgn="base"/>
            <a:r>
              <a:rPr lang="fr-FR" sz="1400" b="1" dirty="0">
                <a:solidFill>
                  <a:srgbClr val="002060"/>
                </a:solidFill>
              </a:rPr>
              <a:t>Le bouquet est le cas de </a:t>
            </a:r>
            <a:r>
              <a:rPr lang="fr-FR" sz="1400" b="1" dirty="0" err="1">
                <a:solidFill>
                  <a:srgbClr val="002060"/>
                </a:solidFill>
              </a:rPr>
              <a:t>Laisoa</a:t>
            </a:r>
            <a:r>
              <a:rPr lang="fr-FR" sz="1400" b="1" dirty="0">
                <a:solidFill>
                  <a:srgbClr val="002060"/>
                </a:solidFill>
              </a:rPr>
              <a:t> Jean Pierre dit </a:t>
            </a:r>
            <a:r>
              <a:rPr lang="fr-FR" sz="1400" b="1" dirty="0" err="1">
                <a:solidFill>
                  <a:srgbClr val="002060"/>
                </a:solidFill>
              </a:rPr>
              <a:t>Jaovato</a:t>
            </a:r>
            <a:r>
              <a:rPr lang="fr-FR" sz="1400" b="1" dirty="0">
                <a:solidFill>
                  <a:srgbClr val="002060"/>
                </a:solidFill>
              </a:rPr>
              <a:t>,</a:t>
            </a:r>
            <a:r>
              <a:rPr lang="fr-FR" sz="1400" dirty="0">
                <a:solidFill>
                  <a:srgbClr val="002060"/>
                </a:solidFill>
              </a:rPr>
              <a:t> actuellement parlementaire jouissant maintenant de l’immunité et qui ne peut être poursuivi sans l’aval d’un Bureau Permanent qu’il a aidé à mettre en place, alors que dans une juridiction, il y a encore une affaire pénale sur lui… en instance. </a:t>
            </a:r>
            <a:r>
              <a:rPr lang="fr-FR" sz="1400" b="1" dirty="0">
                <a:solidFill>
                  <a:srgbClr val="002060"/>
                </a:solidFill>
              </a:rPr>
              <a:t>(Vidéo. Invité du </a:t>
            </a:r>
            <a:r>
              <a:rPr lang="fr-FR" sz="1400" b="1" dirty="0" err="1">
                <a:solidFill>
                  <a:srgbClr val="002060"/>
                </a:solidFill>
              </a:rPr>
              <a:t>Zoma</a:t>
            </a:r>
            <a:r>
              <a:rPr lang="fr-FR" sz="1400" b="1" dirty="0">
                <a:solidFill>
                  <a:srgbClr val="002060"/>
                </a:solidFill>
              </a:rPr>
              <a:t> de TV plus, du 24 Octobre 2014, plus bas</a:t>
            </a:r>
            <a:r>
              <a:rPr lang="fr-FR" sz="1400" b="1" dirty="0" smtClean="0">
                <a:solidFill>
                  <a:srgbClr val="002060"/>
                </a:solidFill>
              </a:rPr>
              <a:t>).</a:t>
            </a:r>
            <a:endParaRPr lang="fr-FR" sz="1400" dirty="0">
              <a:solidFill>
                <a:srgbClr val="002060"/>
              </a:solidFill>
            </a:endParaRPr>
          </a:p>
        </p:txBody>
      </p:sp>
      <p:sp>
        <p:nvSpPr>
          <p:cNvPr id="7" name="ZoneTexte 6"/>
          <p:cNvSpPr txBox="1"/>
          <p:nvPr/>
        </p:nvSpPr>
        <p:spPr>
          <a:xfrm>
            <a:off x="1376769" y="5944427"/>
            <a:ext cx="9731974" cy="461665"/>
          </a:xfrm>
          <a:prstGeom prst="rect">
            <a:avLst/>
          </a:prstGeom>
          <a:noFill/>
        </p:spPr>
        <p:txBody>
          <a:bodyPr wrap="square" rtlCol="0">
            <a:spAutoFit/>
          </a:bodyPr>
          <a:lstStyle/>
          <a:p>
            <a:pPr algn="ctr"/>
            <a:r>
              <a:rPr lang="fr-FR" sz="1200" dirty="0" smtClean="0">
                <a:solidFill>
                  <a:srgbClr val="002060"/>
                </a:solidFill>
              </a:rPr>
              <a:t>Sources : a) </a:t>
            </a:r>
            <a:r>
              <a:rPr lang="fr-FR" sz="1200" i="1" dirty="0" smtClean="0">
                <a:solidFill>
                  <a:srgbClr val="002060"/>
                </a:solidFill>
              </a:rPr>
              <a:t>Les </a:t>
            </a:r>
            <a:r>
              <a:rPr lang="fr-FR" sz="1200" i="1" dirty="0">
                <a:solidFill>
                  <a:srgbClr val="002060"/>
                </a:solidFill>
              </a:rPr>
              <a:t>noms des </a:t>
            </a:r>
            <a:r>
              <a:rPr lang="fr-FR" sz="1200" i="1" dirty="0" smtClean="0">
                <a:solidFill>
                  <a:srgbClr val="002060"/>
                </a:solidFill>
              </a:rPr>
              <a:t>millionnaires</a:t>
            </a:r>
            <a:r>
              <a:rPr lang="fr-FR" sz="1200" i="1" dirty="0">
                <a:solidFill>
                  <a:srgbClr val="002060"/>
                </a:solidFill>
              </a:rPr>
              <a:t>… en dollars (bois de rose</a:t>
            </a:r>
            <a:r>
              <a:rPr lang="fr-FR" sz="1200" i="1" dirty="0" smtClean="0">
                <a:solidFill>
                  <a:srgbClr val="002060"/>
                </a:solidFill>
              </a:rPr>
              <a:t>), </a:t>
            </a:r>
            <a:r>
              <a:rPr lang="fr-FR" sz="1200" dirty="0" smtClean="0">
                <a:hlinkClick r:id="rId2"/>
              </a:rPr>
              <a:t>https</a:t>
            </a:r>
            <a:r>
              <a:rPr lang="fr-FR" sz="1200" dirty="0">
                <a:hlinkClick r:id="rId2"/>
              </a:rPr>
              <a:t>://mcmparis.wordpress.com/2014/05/07/les-noms-des-millionaires-bois-de-rose</a:t>
            </a:r>
            <a:r>
              <a:rPr lang="fr-FR" sz="1200" dirty="0" smtClean="0">
                <a:hlinkClick r:id="rId2"/>
              </a:rPr>
              <a:t>/</a:t>
            </a:r>
            <a:endParaRPr lang="fr-FR" sz="1200" dirty="0" smtClean="0"/>
          </a:p>
          <a:p>
            <a:pPr algn="ctr"/>
            <a:r>
              <a:rPr lang="fr-FR" sz="1200" dirty="0" smtClean="0">
                <a:solidFill>
                  <a:srgbClr val="002060"/>
                </a:solidFill>
              </a:rPr>
              <a:t>b</a:t>
            </a:r>
            <a:r>
              <a:rPr lang="fr-FR" sz="1200" dirty="0">
                <a:solidFill>
                  <a:srgbClr val="002060"/>
                </a:solidFill>
              </a:rPr>
              <a:t>) </a:t>
            </a:r>
            <a:r>
              <a:rPr lang="fr-FR" sz="1200" i="1" dirty="0">
                <a:solidFill>
                  <a:srgbClr val="002060"/>
                </a:solidFill>
              </a:rPr>
              <a:t>Rapport sur les bois de rose. A qui profitent les oublis de </a:t>
            </a:r>
            <a:r>
              <a:rPr lang="fr-FR" sz="1200" i="1" dirty="0" err="1">
                <a:solidFill>
                  <a:srgbClr val="002060"/>
                </a:solidFill>
              </a:rPr>
              <a:t>Beriziky</a:t>
            </a:r>
            <a:r>
              <a:rPr lang="fr-FR" sz="1200" i="1" dirty="0">
                <a:solidFill>
                  <a:srgbClr val="002060"/>
                </a:solidFill>
              </a:rPr>
              <a:t> ?, </a:t>
            </a:r>
            <a:r>
              <a:rPr lang="fr-FR" sz="1200" dirty="0">
                <a:solidFill>
                  <a:srgbClr val="002060"/>
                </a:solidFill>
              </a:rPr>
              <a:t>©La Nation, 2012</a:t>
            </a:r>
            <a:r>
              <a:rPr lang="fr-FR" sz="1200" dirty="0" smtClean="0">
                <a:solidFill>
                  <a:srgbClr val="002060"/>
                </a:solidFill>
              </a:rPr>
              <a:t>, </a:t>
            </a:r>
            <a:r>
              <a:rPr lang="fr-FR" sz="1200" dirty="0" smtClean="0">
                <a:hlinkClick r:id="rId3"/>
              </a:rPr>
              <a:t>http</a:t>
            </a:r>
            <a:r>
              <a:rPr lang="fr-FR" sz="1200" dirty="0">
                <a:hlinkClick r:id="rId3"/>
              </a:rPr>
              <a:t>://www.lanation.mg/article.php?id=11114</a:t>
            </a:r>
            <a:endParaRPr lang="fr-FR" sz="1200" dirty="0">
              <a:solidFill>
                <a:srgbClr val="002060"/>
              </a:solidFill>
            </a:endParaRPr>
          </a:p>
        </p:txBody>
      </p:sp>
      <p:sp>
        <p:nvSpPr>
          <p:cNvPr id="8" name="ZoneTexte 7"/>
          <p:cNvSpPr txBox="1"/>
          <p:nvPr/>
        </p:nvSpPr>
        <p:spPr>
          <a:xfrm>
            <a:off x="6346085" y="128526"/>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9" name="ZoneTexte 8"/>
          <p:cNvSpPr txBox="1"/>
          <p:nvPr/>
        </p:nvSpPr>
        <p:spPr>
          <a:xfrm>
            <a:off x="169333" y="273226"/>
            <a:ext cx="6694311" cy="369332"/>
          </a:xfrm>
          <a:prstGeom prst="rect">
            <a:avLst/>
          </a:prstGeom>
          <a:noFill/>
        </p:spPr>
        <p:txBody>
          <a:bodyPr wrap="square" rtlCol="0">
            <a:spAutoFit/>
          </a:bodyPr>
          <a:lstStyle/>
          <a:p>
            <a:r>
              <a:rPr lang="fr-FR" b="1" dirty="0" smtClean="0">
                <a:solidFill>
                  <a:srgbClr val="002060"/>
                </a:solidFill>
              </a:rPr>
              <a:t>A3. Annexe : Noms des personnes impliquées à Madagascar </a:t>
            </a:r>
            <a:endParaRPr lang="fr-FR" b="1" dirty="0">
              <a:solidFill>
                <a:srgbClr val="002060"/>
              </a:solidFill>
            </a:endParaRPr>
          </a:p>
        </p:txBody>
      </p:sp>
    </p:spTree>
    <p:extLst>
      <p:ext uri="{BB962C8B-B14F-4D97-AF65-F5344CB8AC3E}">
        <p14:creationId xmlns:p14="http://schemas.microsoft.com/office/powerpoint/2010/main" val="12093862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29965" y="6544019"/>
            <a:ext cx="2611916" cy="188473"/>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14322" y="188530"/>
            <a:ext cx="469135" cy="287624"/>
          </a:xfrm>
        </p:spPr>
        <p:txBody>
          <a:bodyPr/>
          <a:lstStyle/>
          <a:p>
            <a:fld id="{814B13E8-1059-4FEE-952E-0153852B3488}" type="slidenum">
              <a:rPr lang="fr-FR" smtClean="0"/>
              <a:t>74</a:t>
            </a:fld>
            <a:endParaRPr lang="fr-FR" dirty="0"/>
          </a:p>
        </p:txBody>
      </p:sp>
      <p:sp>
        <p:nvSpPr>
          <p:cNvPr id="4" name="ZoneTexte 3"/>
          <p:cNvSpPr txBox="1"/>
          <p:nvPr/>
        </p:nvSpPr>
        <p:spPr>
          <a:xfrm>
            <a:off x="3922375" y="188530"/>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32202" y="669874"/>
            <a:ext cx="10664328" cy="369332"/>
          </a:xfrm>
          <a:prstGeom prst="rect">
            <a:avLst/>
          </a:prstGeom>
          <a:noFill/>
        </p:spPr>
        <p:txBody>
          <a:bodyPr wrap="square" rtlCol="0">
            <a:spAutoFit/>
          </a:bodyPr>
          <a:lstStyle/>
          <a:p>
            <a:r>
              <a:rPr lang="fr-FR" b="1" dirty="0" smtClean="0">
                <a:solidFill>
                  <a:srgbClr val="002060"/>
                </a:solidFill>
              </a:rPr>
              <a:t>A4. Annexe : </a:t>
            </a:r>
            <a:r>
              <a:rPr lang="fr-FR" b="1" dirty="0">
                <a:solidFill>
                  <a:srgbClr val="002060"/>
                </a:solidFill>
              </a:rPr>
              <a:t>Les responsables politiques qui ont modifié la réglementation forestière en faveur du trafic</a:t>
            </a:r>
            <a:r>
              <a:rPr lang="fr-FR" b="1" dirty="0"/>
              <a:t> </a:t>
            </a:r>
            <a:endParaRPr lang="fr-FR" b="1" dirty="0">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893194174"/>
              </p:ext>
            </p:extLst>
          </p:nvPr>
        </p:nvGraphicFramePr>
        <p:xfrm>
          <a:off x="220337" y="1191050"/>
          <a:ext cx="10388905" cy="2088455"/>
        </p:xfrm>
        <a:graphic>
          <a:graphicData uri="http://schemas.openxmlformats.org/drawingml/2006/table">
            <a:tbl>
              <a:tblPr firstRow="1" firstCol="1" bandRow="1">
                <a:tableStyleId>{5C22544A-7EE6-4342-B048-85BDC9FD1C3A}</a:tableStyleId>
              </a:tblPr>
              <a:tblGrid>
                <a:gridCol w="2718661"/>
                <a:gridCol w="3847391"/>
                <a:gridCol w="1145754"/>
                <a:gridCol w="2677099"/>
              </a:tblGrid>
              <a:tr h="204046">
                <a:tc>
                  <a:txBody>
                    <a:bodyPr/>
                    <a:lstStyle/>
                    <a:p>
                      <a:pPr>
                        <a:lnSpc>
                          <a:spcPct val="115000"/>
                        </a:lnSpc>
                        <a:spcAft>
                          <a:spcPts val="0"/>
                        </a:spcAft>
                      </a:pPr>
                      <a:r>
                        <a:rPr lang="fr-FR" sz="1200" dirty="0">
                          <a:effectLst/>
                        </a:rPr>
                        <a:t>Nom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Titre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Date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Document</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789">
                <a:tc>
                  <a:txBody>
                    <a:bodyPr/>
                    <a:lstStyle/>
                    <a:p>
                      <a:pPr>
                        <a:lnSpc>
                          <a:spcPct val="115000"/>
                        </a:lnSpc>
                        <a:spcAft>
                          <a:spcPts val="0"/>
                        </a:spcAft>
                      </a:pPr>
                      <a:r>
                        <a:rPr lang="fr-FR" sz="1200" dirty="0">
                          <a:solidFill>
                            <a:srgbClr val="002060"/>
                          </a:solidFill>
                          <a:effectLst/>
                        </a:rPr>
                        <a:t>Vital Albert Camille</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Premier Ministre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31 XII 2009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note 218-PM/SP.09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8207">
                <a:tc>
                  <a:txBody>
                    <a:bodyPr/>
                    <a:lstStyle/>
                    <a:p>
                      <a:pPr>
                        <a:lnSpc>
                          <a:spcPct val="115000"/>
                        </a:lnSpc>
                        <a:spcAft>
                          <a:spcPts val="0"/>
                        </a:spcAft>
                      </a:pPr>
                      <a:r>
                        <a:rPr lang="fr-FR" sz="1200" dirty="0" err="1">
                          <a:solidFill>
                            <a:srgbClr val="002060"/>
                          </a:solidFill>
                          <a:effectLst/>
                        </a:rPr>
                        <a:t>Randrianiandrisoa</a:t>
                      </a:r>
                      <a:r>
                        <a:rPr lang="fr-FR" sz="1200" dirty="0">
                          <a:solidFill>
                            <a:srgbClr val="002060"/>
                          </a:solidFill>
                          <a:effectLst/>
                        </a:rPr>
                        <a:t> </a:t>
                      </a:r>
                      <a:r>
                        <a:rPr lang="fr-FR" sz="1200" dirty="0" err="1">
                          <a:solidFill>
                            <a:srgbClr val="002060"/>
                          </a:solidFill>
                          <a:effectLst/>
                        </a:rPr>
                        <a:t>Edelle</a:t>
                      </a:r>
                      <a:r>
                        <a:rPr lang="fr-FR" sz="1200" dirty="0">
                          <a:solidFill>
                            <a:srgbClr val="002060"/>
                          </a:solidFill>
                          <a:effectLst/>
                        </a:rPr>
                        <a:t> Calixte</a:t>
                      </a:r>
                    </a:p>
                    <a:p>
                      <a:pPr>
                        <a:lnSpc>
                          <a:spcPct val="115000"/>
                        </a:lnSpc>
                        <a:spcAft>
                          <a:spcPts val="0"/>
                        </a:spcAft>
                      </a:pPr>
                      <a:r>
                        <a:rPr lang="fr-FR" sz="1200" dirty="0" err="1">
                          <a:solidFill>
                            <a:srgbClr val="002060"/>
                          </a:solidFill>
                          <a:effectLst/>
                        </a:rPr>
                        <a:t>Rajaomarimamplanina</a:t>
                      </a:r>
                      <a:endParaRPr lang="fr-FR" sz="1200" dirty="0">
                        <a:solidFill>
                          <a:srgbClr val="002060"/>
                        </a:solidFill>
                        <a:effectLst/>
                      </a:endParaRPr>
                    </a:p>
                    <a:p>
                      <a:pPr>
                        <a:lnSpc>
                          <a:spcPct val="115000"/>
                        </a:lnSpc>
                        <a:spcAft>
                          <a:spcPts val="0"/>
                        </a:spcAft>
                      </a:pPr>
                      <a:r>
                        <a:rPr lang="fr-FR" sz="1200" dirty="0" err="1">
                          <a:solidFill>
                            <a:srgbClr val="002060"/>
                          </a:solidFill>
                          <a:effectLst/>
                        </a:rPr>
                        <a:t>Rakotonirina</a:t>
                      </a:r>
                      <a:r>
                        <a:rPr lang="fr-FR" sz="1200" dirty="0">
                          <a:solidFill>
                            <a:srgbClr val="002060"/>
                          </a:solidFill>
                          <a:effectLst/>
                        </a:rPr>
                        <a:t> Jean Claude</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Ministre de l’Environnement et des </a:t>
                      </a:r>
                      <a:r>
                        <a:rPr lang="fr-FR" sz="1200" dirty="0" smtClean="0">
                          <a:effectLst/>
                        </a:rPr>
                        <a:t>Forêts</a:t>
                      </a:r>
                      <a:endParaRPr lang="fr-FR" sz="1200" dirty="0">
                        <a:effectLst/>
                      </a:endParaRPr>
                    </a:p>
                    <a:p>
                      <a:pPr>
                        <a:lnSpc>
                          <a:spcPct val="115000"/>
                        </a:lnSpc>
                        <a:spcAft>
                          <a:spcPts val="0"/>
                        </a:spcAft>
                      </a:pPr>
                      <a:r>
                        <a:rPr lang="fr-FR" sz="1200" dirty="0">
                          <a:effectLst/>
                        </a:rPr>
                        <a:t>Ministre des Finances et du Budget</a:t>
                      </a:r>
                    </a:p>
                    <a:p>
                      <a:pPr>
                        <a:lnSpc>
                          <a:spcPct val="115000"/>
                        </a:lnSpc>
                        <a:spcAft>
                          <a:spcPts val="0"/>
                        </a:spcAft>
                      </a:pPr>
                      <a:r>
                        <a:rPr lang="fr-FR" sz="1200" dirty="0">
                          <a:effectLst/>
                        </a:rPr>
                        <a:t>Ministre du Commerce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21 IX 2009</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a:effectLst/>
                        </a:rPr>
                        <a:t>arrêté interministériel n°38244/2009</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147">
                <a:tc>
                  <a:txBody>
                    <a:bodyPr/>
                    <a:lstStyle/>
                    <a:p>
                      <a:pPr>
                        <a:lnSpc>
                          <a:spcPct val="115000"/>
                        </a:lnSpc>
                        <a:spcAft>
                          <a:spcPts val="0"/>
                        </a:spcAft>
                      </a:pPr>
                      <a:r>
                        <a:rPr lang="fr-FR" sz="1200" dirty="0" err="1">
                          <a:solidFill>
                            <a:srgbClr val="002060"/>
                          </a:solidFill>
                          <a:effectLst/>
                        </a:rPr>
                        <a:t>Razafimahefa</a:t>
                      </a:r>
                      <a:r>
                        <a:rPr lang="fr-FR" sz="1200" dirty="0">
                          <a:solidFill>
                            <a:srgbClr val="002060"/>
                          </a:solidFill>
                          <a:effectLst/>
                        </a:rPr>
                        <a:t> </a:t>
                      </a:r>
                      <a:r>
                        <a:rPr lang="fr-FR" sz="1200" dirty="0" err="1" smtClean="0">
                          <a:solidFill>
                            <a:srgbClr val="002060"/>
                          </a:solidFill>
                          <a:effectLst/>
                        </a:rPr>
                        <a:t>Ivohasina</a:t>
                      </a:r>
                      <a:endParaRPr lang="fr-FR" sz="1200" dirty="0">
                        <a:solidFill>
                          <a:srgbClr val="002060"/>
                        </a:solidFill>
                        <a:effectLst/>
                      </a:endParaRPr>
                    </a:p>
                    <a:p>
                      <a:pPr>
                        <a:lnSpc>
                          <a:spcPct val="115000"/>
                        </a:lnSpc>
                        <a:spcAft>
                          <a:spcPts val="0"/>
                        </a:spcAft>
                      </a:pPr>
                      <a:r>
                        <a:rPr lang="fr-FR" sz="1200" dirty="0" err="1">
                          <a:solidFill>
                            <a:srgbClr val="002060"/>
                          </a:solidFill>
                          <a:effectLst/>
                        </a:rPr>
                        <a:t>Razafinjatovo</a:t>
                      </a:r>
                      <a:r>
                        <a:rPr lang="fr-FR" sz="1200" dirty="0">
                          <a:solidFill>
                            <a:srgbClr val="002060"/>
                          </a:solidFill>
                          <a:effectLst/>
                        </a:rPr>
                        <a:t> </a:t>
                      </a:r>
                      <a:r>
                        <a:rPr lang="fr-FR" sz="1200" dirty="0" err="1">
                          <a:solidFill>
                            <a:srgbClr val="002060"/>
                          </a:solidFill>
                          <a:effectLst/>
                        </a:rPr>
                        <a:t>Hajanirina</a:t>
                      </a:r>
                      <a:endParaRPr lang="fr-FR" sz="1200" dirty="0">
                        <a:solidFill>
                          <a:srgbClr val="002060"/>
                        </a:solidFill>
                        <a:effectLst/>
                      </a:endParaRPr>
                    </a:p>
                    <a:p>
                      <a:pPr>
                        <a:lnSpc>
                          <a:spcPct val="115000"/>
                        </a:lnSpc>
                        <a:spcAft>
                          <a:spcPts val="0"/>
                        </a:spcAft>
                      </a:pPr>
                      <a:r>
                        <a:rPr lang="fr-FR" sz="1200" dirty="0" err="1">
                          <a:solidFill>
                            <a:srgbClr val="002060"/>
                          </a:solidFill>
                          <a:effectLst/>
                        </a:rPr>
                        <a:t>Randriarimanana</a:t>
                      </a:r>
                      <a:r>
                        <a:rPr lang="fr-FR" sz="1200" dirty="0">
                          <a:solidFill>
                            <a:srgbClr val="002060"/>
                          </a:solidFill>
                          <a:effectLst/>
                        </a:rPr>
                        <a:t> Harison Edmond</a:t>
                      </a:r>
                      <a:endParaRPr lang="fr-FR"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Ministre de l’Economie du Commerce et de l’Industrie</a:t>
                      </a:r>
                    </a:p>
                    <a:p>
                      <a:pPr>
                        <a:lnSpc>
                          <a:spcPct val="115000"/>
                        </a:lnSpc>
                        <a:spcAft>
                          <a:spcPts val="0"/>
                        </a:spcAft>
                      </a:pPr>
                      <a:r>
                        <a:rPr lang="fr-FR" sz="1200" dirty="0">
                          <a:effectLst/>
                        </a:rPr>
                        <a:t>Ministre des Finances et du Budget</a:t>
                      </a:r>
                    </a:p>
                    <a:p>
                      <a:pPr>
                        <a:lnSpc>
                          <a:spcPct val="115000"/>
                        </a:lnSpc>
                        <a:spcAft>
                          <a:spcPts val="0"/>
                        </a:spcAft>
                      </a:pPr>
                      <a:r>
                        <a:rPr lang="fr-FR" sz="1200" dirty="0">
                          <a:effectLst/>
                        </a:rPr>
                        <a:t>Ministre de l’Environnement des Forêts et du Tourisme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28 I 2009</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fr-FR" sz="1200" dirty="0">
                          <a:effectLst/>
                        </a:rPr>
                        <a:t>arrêté interministériel n°003/2009</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ZoneTexte 6"/>
          <p:cNvSpPr txBox="1"/>
          <p:nvPr/>
        </p:nvSpPr>
        <p:spPr>
          <a:xfrm>
            <a:off x="2434728" y="3249976"/>
            <a:ext cx="6610120" cy="246221"/>
          </a:xfrm>
          <a:prstGeom prst="rect">
            <a:avLst/>
          </a:prstGeom>
          <a:noFill/>
        </p:spPr>
        <p:txBody>
          <a:bodyPr wrap="square" rtlCol="0">
            <a:spAutoFit/>
          </a:bodyPr>
          <a:lstStyle/>
          <a:p>
            <a:pPr algn="ctr"/>
            <a:r>
              <a:rPr lang="fr-FR" sz="1000" dirty="0"/>
              <a:t>Source : </a:t>
            </a:r>
            <a:r>
              <a:rPr lang="fr-FR" sz="1000" u="sng" dirty="0">
                <a:hlinkClick r:id="rId2"/>
              </a:rPr>
              <a:t>http://www.tananews.com/2011/07/trafic-de-bois-precieux-puisqu%E2%80%99ils-ne-reveleront-jamais/</a:t>
            </a:r>
            <a:r>
              <a:rPr lang="fr-FR" sz="1000" dirty="0"/>
              <a:t>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65" y="4157848"/>
            <a:ext cx="2976907" cy="1980996"/>
          </a:xfrm>
          <a:prstGeom prst="rect">
            <a:avLst/>
          </a:prstGeom>
        </p:spPr>
      </p:pic>
      <p:sp>
        <p:nvSpPr>
          <p:cNvPr id="9" name="ZoneTexte 8"/>
          <p:cNvSpPr txBox="1"/>
          <p:nvPr/>
        </p:nvSpPr>
        <p:spPr>
          <a:xfrm>
            <a:off x="3083577" y="3809518"/>
            <a:ext cx="2997619" cy="2677656"/>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 </a:t>
            </a:r>
            <a:r>
              <a:rPr lang="fr-FR" sz="1200" dirty="0" smtClean="0">
                <a:solidFill>
                  <a:srgbClr val="002060"/>
                </a:solidFill>
              </a:rPr>
              <a:t>« </a:t>
            </a:r>
            <a:r>
              <a:rPr lang="fr-FR" sz="1200" i="1" dirty="0" smtClean="0">
                <a:solidFill>
                  <a:srgbClr val="002060"/>
                </a:solidFill>
              </a:rPr>
              <a:t>En </a:t>
            </a:r>
            <a:r>
              <a:rPr lang="fr-FR" sz="1200" i="1" dirty="0">
                <a:solidFill>
                  <a:srgbClr val="002060"/>
                </a:solidFill>
              </a:rPr>
              <a:t>décidant de placer en détention préventive deux journalistes suspectés de « diffamation et de délit de presse », la justice malgache vient de faire preuve d'une sévérité exceptionnelle alors qu'aucun des barons de ce commerce illicite, dont les noms sont notoirement connus depuis des années, n'a jamais été </a:t>
            </a:r>
            <a:r>
              <a:rPr lang="fr-FR" sz="1200" i="1" dirty="0" smtClean="0">
                <a:solidFill>
                  <a:srgbClr val="002060"/>
                </a:solidFill>
              </a:rPr>
              <a:t>inquiété</a:t>
            </a:r>
            <a:r>
              <a:rPr lang="fr-FR" sz="1200" dirty="0" smtClean="0">
                <a:solidFill>
                  <a:srgbClr val="002060"/>
                </a:solidFill>
              </a:rPr>
              <a:t> ». Source </a:t>
            </a:r>
            <a:r>
              <a:rPr lang="fr-FR" sz="1200" dirty="0">
                <a:solidFill>
                  <a:srgbClr val="002060"/>
                </a:solidFill>
              </a:rPr>
              <a:t>: A Madagascar, l'emprisonnement de deux journalistes provoque la colère des écologistes, Le Monde.fr, 24.07.2014, Laurence Caramel, </a:t>
            </a:r>
            <a:r>
              <a:rPr lang="fr-FR" sz="1200" dirty="0">
                <a:solidFill>
                  <a:srgbClr val="002060"/>
                </a:solidFill>
                <a:hlinkClick r:id="rId4"/>
              </a:rPr>
              <a:t>http://</a:t>
            </a:r>
            <a:r>
              <a:rPr lang="fr-FR" sz="1200" dirty="0" smtClean="0">
                <a:solidFill>
                  <a:srgbClr val="002060"/>
                </a:solidFill>
                <a:hlinkClick r:id="rId4"/>
              </a:rPr>
              <a:t>www.lemonde.fr/planete/article/2014/07/24/a-madagascar-deux-journalistes-emprisonnes_4461938_3244.html</a:t>
            </a:r>
            <a:r>
              <a:rPr lang="fr-FR" sz="1200" dirty="0" smtClean="0">
                <a:solidFill>
                  <a:srgbClr val="002060"/>
                </a:solidFill>
              </a:rPr>
              <a:t> </a:t>
            </a:r>
            <a:endParaRPr lang="fr-FR" sz="1200" dirty="0">
              <a:solidFill>
                <a:srgbClr val="002060"/>
              </a:solidFill>
            </a:endParaRPr>
          </a:p>
        </p:txBody>
      </p:sp>
      <p:sp>
        <p:nvSpPr>
          <p:cNvPr id="10" name="ZoneTexte 9"/>
          <p:cNvSpPr txBox="1"/>
          <p:nvPr/>
        </p:nvSpPr>
        <p:spPr>
          <a:xfrm>
            <a:off x="6150970" y="6055814"/>
            <a:ext cx="6027680" cy="646331"/>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 </a:t>
            </a:r>
            <a:r>
              <a:rPr lang="fr-FR" sz="1200" dirty="0" smtClean="0">
                <a:solidFill>
                  <a:srgbClr val="002060"/>
                </a:solidFill>
              </a:rPr>
              <a:t>Navire </a:t>
            </a:r>
            <a:r>
              <a:rPr lang="fr-FR" sz="1200" dirty="0">
                <a:solidFill>
                  <a:srgbClr val="002060"/>
                </a:solidFill>
              </a:rPr>
              <a:t>porte-conteneurs français, le </a:t>
            </a:r>
            <a:r>
              <a:rPr lang="fr-FR" sz="1200" b="1" dirty="0" smtClean="0">
                <a:solidFill>
                  <a:srgbClr val="002060"/>
                </a:solidFill>
              </a:rPr>
              <a:t>KIARA</a:t>
            </a:r>
            <a:r>
              <a:rPr lang="fr-FR" sz="1200" dirty="0" smtClean="0">
                <a:solidFill>
                  <a:srgbClr val="002060"/>
                </a:solidFill>
              </a:rPr>
              <a:t>, de la CMA/CGM, </a:t>
            </a:r>
            <a:r>
              <a:rPr lang="fr-FR" sz="1200" dirty="0">
                <a:solidFill>
                  <a:srgbClr val="002060"/>
                </a:solidFill>
              </a:rPr>
              <a:t>à </a:t>
            </a:r>
            <a:r>
              <a:rPr lang="fr-FR" sz="1200" b="1" dirty="0" err="1">
                <a:solidFill>
                  <a:srgbClr val="002060"/>
                </a:solidFill>
              </a:rPr>
              <a:t>Vohémar</a:t>
            </a:r>
            <a:r>
              <a:rPr lang="fr-FR" sz="1200" dirty="0">
                <a:solidFill>
                  <a:srgbClr val="002060"/>
                </a:solidFill>
              </a:rPr>
              <a:t>, Madagascar, </a:t>
            </a:r>
            <a:r>
              <a:rPr lang="fr-FR" sz="1200" dirty="0" smtClean="0">
                <a:solidFill>
                  <a:srgbClr val="002060"/>
                </a:solidFill>
              </a:rPr>
              <a:t>le 12 </a:t>
            </a:r>
            <a:r>
              <a:rPr lang="fr-FR" sz="1200" dirty="0">
                <a:solidFill>
                  <a:srgbClr val="002060"/>
                </a:solidFill>
              </a:rPr>
              <a:t>Mars 2010. photo Derek Schuurman. Source : </a:t>
            </a:r>
            <a:r>
              <a:rPr lang="fr-FR" sz="1200" dirty="0">
                <a:hlinkClick r:id="rId5"/>
              </a:rPr>
              <a:t>http://</a:t>
            </a:r>
            <a:r>
              <a:rPr lang="fr-FR" sz="1200" dirty="0" smtClean="0">
                <a:hlinkClick r:id="rId5"/>
              </a:rPr>
              <a:t>www.treehugger.com/green-architecture/madagascar-rosewood-from-national-park-on-a-boat-to-china.html</a:t>
            </a:r>
            <a:r>
              <a:rPr lang="fr-FR" sz="1200" dirty="0" smtClean="0"/>
              <a:t> </a:t>
            </a:r>
            <a:endParaRPr lang="fr-FR" sz="1200" dirty="0"/>
          </a:p>
        </p:txBody>
      </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0300" y="4383515"/>
            <a:ext cx="2638425" cy="1733550"/>
          </a:xfrm>
          <a:prstGeom prst="rect">
            <a:avLst/>
          </a:prstGeom>
        </p:spPr>
      </p:pic>
      <p:pic>
        <p:nvPicPr>
          <p:cNvPr id="13" name="Imag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1312" y="3809518"/>
            <a:ext cx="3076729" cy="2307547"/>
          </a:xfrm>
          <a:prstGeom prst="rect">
            <a:avLst/>
          </a:prstGeom>
        </p:spPr>
      </p:pic>
    </p:spTree>
    <p:extLst>
      <p:ext uri="{BB962C8B-B14F-4D97-AF65-F5344CB8AC3E}">
        <p14:creationId xmlns:p14="http://schemas.microsoft.com/office/powerpoint/2010/main" val="10864405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75</a:t>
            </a:fld>
            <a:endParaRPr lang="fr-FR" dirty="0"/>
          </a:p>
        </p:txBody>
      </p:sp>
      <p:sp>
        <p:nvSpPr>
          <p:cNvPr id="4" name="Rectangle 3"/>
          <p:cNvSpPr/>
          <p:nvPr/>
        </p:nvSpPr>
        <p:spPr>
          <a:xfrm>
            <a:off x="121186" y="397007"/>
            <a:ext cx="7216048" cy="369332"/>
          </a:xfrm>
          <a:prstGeom prst="rect">
            <a:avLst/>
          </a:prstGeom>
        </p:spPr>
        <p:txBody>
          <a:bodyPr wrap="square">
            <a:spAutoFit/>
          </a:bodyPr>
          <a:lstStyle/>
          <a:p>
            <a:pPr fontAlgn="base"/>
            <a:r>
              <a:rPr lang="fr-FR" b="1" dirty="0" smtClean="0">
                <a:solidFill>
                  <a:srgbClr val="002060"/>
                </a:solidFill>
              </a:rPr>
              <a:t>A5. Annexe : Les </a:t>
            </a:r>
            <a:r>
              <a:rPr lang="fr-FR" b="1" dirty="0">
                <a:solidFill>
                  <a:srgbClr val="002060"/>
                </a:solidFill>
              </a:rPr>
              <a:t>acheteurs de bois précieux malgache en 2009, à </a:t>
            </a:r>
            <a:r>
              <a:rPr lang="fr-FR" b="1" dirty="0" err="1" smtClean="0">
                <a:solidFill>
                  <a:srgbClr val="002060"/>
                </a:solidFill>
              </a:rPr>
              <a:t>Vohémar</a:t>
            </a:r>
            <a:endParaRPr lang="fr-FR" b="1" i="0" dirty="0">
              <a:solidFill>
                <a:srgbClr val="002060"/>
              </a:solidFill>
              <a:effectLst/>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6" name="ZoneTexte 5"/>
          <p:cNvSpPr txBox="1"/>
          <p:nvPr/>
        </p:nvSpPr>
        <p:spPr>
          <a:xfrm>
            <a:off x="121186" y="792906"/>
            <a:ext cx="11942284" cy="307777"/>
          </a:xfrm>
          <a:prstGeom prst="rect">
            <a:avLst/>
          </a:prstGeom>
          <a:noFill/>
        </p:spPr>
        <p:txBody>
          <a:bodyPr wrap="square" rtlCol="0">
            <a:spAutoFit/>
          </a:bodyPr>
          <a:lstStyle/>
          <a:p>
            <a:pPr algn="just"/>
            <a:r>
              <a:rPr lang="fr-FR" sz="1400" dirty="0">
                <a:solidFill>
                  <a:srgbClr val="002060"/>
                </a:solidFill>
              </a:rPr>
              <a:t>La majorité, presque 98% des bois précieux ont été exportés en destination de la Chine, principal pays </a:t>
            </a:r>
            <a:r>
              <a:rPr lang="fr-FR" sz="1400" dirty="0" smtClean="0">
                <a:solidFill>
                  <a:srgbClr val="002060"/>
                </a:solidFill>
              </a:rPr>
              <a:t>récipiendaire : </a:t>
            </a:r>
            <a:endParaRPr lang="fr-FR" sz="1300" dirty="0">
              <a:solidFill>
                <a:srgbClr val="00206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999805699"/>
              </p:ext>
            </p:extLst>
          </p:nvPr>
        </p:nvGraphicFramePr>
        <p:xfrm>
          <a:off x="121186" y="1212141"/>
          <a:ext cx="7612655" cy="5223601"/>
        </p:xfrm>
        <a:graphic>
          <a:graphicData uri="http://schemas.openxmlformats.org/drawingml/2006/table">
            <a:tbl>
              <a:tblPr>
                <a:tableStyleId>{5C22544A-7EE6-4342-B048-85BDC9FD1C3A}</a:tableStyleId>
              </a:tblPr>
              <a:tblGrid>
                <a:gridCol w="1786241"/>
                <a:gridCol w="587731"/>
                <a:gridCol w="5238683"/>
              </a:tblGrid>
              <a:tr h="525508">
                <a:tc>
                  <a:txBody>
                    <a:bodyPr/>
                    <a:lstStyle/>
                    <a:p>
                      <a:pPr marL="36195" marR="36195" eaLnBrk="0" fontAlgn="base" hangingPunct="0">
                        <a:lnSpc>
                          <a:spcPct val="115000"/>
                        </a:lnSpc>
                        <a:spcAft>
                          <a:spcPts val="0"/>
                        </a:spcAft>
                      </a:pPr>
                      <a:r>
                        <a:rPr lang="fr-FR" sz="1000" b="1" spc="-5" dirty="0">
                          <a:solidFill>
                            <a:srgbClr val="002060"/>
                          </a:solidFill>
                          <a:effectLst/>
                        </a:rPr>
                        <a:t>Société</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195" marR="36195" algn="ctr" eaLnBrk="0" fontAlgn="base" hangingPunct="0">
                        <a:lnSpc>
                          <a:spcPct val="115000"/>
                        </a:lnSpc>
                        <a:spcAft>
                          <a:spcPts val="0"/>
                        </a:spcAft>
                      </a:pPr>
                      <a:r>
                        <a:rPr lang="fr-FR" sz="1000" b="1" dirty="0">
                          <a:solidFill>
                            <a:srgbClr val="002060"/>
                          </a:solidFill>
                          <a:effectLst/>
                        </a:rPr>
                        <a:t>Poids</a:t>
                      </a:r>
                      <a:br>
                        <a:rPr lang="fr-FR" sz="1000" b="1" dirty="0">
                          <a:solidFill>
                            <a:srgbClr val="002060"/>
                          </a:solidFill>
                          <a:effectLst/>
                        </a:rPr>
                      </a:br>
                      <a:r>
                        <a:rPr lang="fr-FR" sz="1000" b="1" dirty="0">
                          <a:solidFill>
                            <a:srgbClr val="002060"/>
                          </a:solidFill>
                          <a:effectLst/>
                        </a:rPr>
                        <a:t>importé</a:t>
                      </a:r>
                      <a:br>
                        <a:rPr lang="fr-FR" sz="1000" b="1" dirty="0">
                          <a:solidFill>
                            <a:srgbClr val="002060"/>
                          </a:solidFill>
                          <a:effectLst/>
                        </a:rPr>
                      </a:br>
                      <a:r>
                        <a:rPr lang="fr-FR" sz="1000" b="1" dirty="0">
                          <a:solidFill>
                            <a:srgbClr val="002060"/>
                          </a:solidFill>
                          <a:effectLst/>
                        </a:rPr>
                        <a:t>(tonnes)</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195" marR="36195" algn="ctr" eaLnBrk="0" fontAlgn="base" hangingPunct="0">
                        <a:lnSpc>
                          <a:spcPct val="115000"/>
                        </a:lnSpc>
                        <a:spcAft>
                          <a:spcPts val="0"/>
                        </a:spcAft>
                      </a:pPr>
                      <a:r>
                        <a:rPr lang="fr-FR" sz="1000" b="1" dirty="0">
                          <a:solidFill>
                            <a:srgbClr val="002060"/>
                          </a:solidFill>
                          <a:effectLst/>
                        </a:rPr>
                        <a:t>Adresse</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2479">
                <a:tc>
                  <a:txBody>
                    <a:bodyPr/>
                    <a:lstStyle/>
                    <a:p>
                      <a:pPr marL="36195" marR="36195" eaLnBrk="0" fontAlgn="base" hangingPunct="0">
                        <a:lnSpc>
                          <a:spcPct val="115000"/>
                        </a:lnSpc>
                        <a:spcAft>
                          <a:spcPts val="0"/>
                        </a:spcAft>
                      </a:pPr>
                      <a:r>
                        <a:rPr lang="fr-FR" sz="1000">
                          <a:effectLst/>
                        </a:rPr>
                        <a:t>SHANGHAI TAN TAN TRADE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10">
                          <a:effectLst/>
                        </a:rPr>
                        <a:t>1 628</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n°4058 </a:t>
                      </a:r>
                      <a:r>
                        <a:rPr lang="en-US" sz="1000" dirty="0" err="1">
                          <a:effectLst/>
                        </a:rPr>
                        <a:t>Caoan</a:t>
                      </a:r>
                      <a:r>
                        <a:rPr lang="en-US" sz="1000" dirty="0">
                          <a:effectLst/>
                        </a:rPr>
                        <a:t> Road, Shanghai,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635">
                <a:tc>
                  <a:txBody>
                    <a:bodyPr/>
                    <a:lstStyle/>
                    <a:p>
                      <a:pPr marL="36195" marR="36195" eaLnBrk="0" fontAlgn="base" hangingPunct="0">
                        <a:lnSpc>
                          <a:spcPct val="115000"/>
                        </a:lnSpc>
                        <a:spcAft>
                          <a:spcPts val="0"/>
                        </a:spcAft>
                      </a:pPr>
                      <a:r>
                        <a:rPr lang="fr-FR" sz="1000" dirty="0">
                          <a:effectLst/>
                        </a:rPr>
                        <a:t>OCEAN TRADING</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10">
                          <a:effectLst/>
                        </a:rPr>
                        <a:t>1 033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Room 1702, </a:t>
                      </a:r>
                      <a:r>
                        <a:rPr lang="en-US" sz="1000" dirty="0" err="1">
                          <a:effectLst/>
                        </a:rPr>
                        <a:t>Kwai</a:t>
                      </a:r>
                      <a:r>
                        <a:rPr lang="en-US" sz="1000" dirty="0">
                          <a:effectLst/>
                        </a:rPr>
                        <a:t> Hung Holding Centre, 89 King's Road, North Point, Hong</a:t>
                      </a:r>
                      <a:endParaRPr lang="fr-FR" sz="1000" dirty="0">
                        <a:effectLst/>
                      </a:endParaRPr>
                    </a:p>
                    <a:p>
                      <a:pPr marL="36195" marR="36195" algn="ctr" eaLnBrk="0" fontAlgn="base" hangingPunct="0">
                        <a:lnSpc>
                          <a:spcPct val="115000"/>
                        </a:lnSpc>
                        <a:spcAft>
                          <a:spcPts val="0"/>
                        </a:spcAft>
                      </a:pPr>
                      <a:r>
                        <a:rPr lang="fr-FR" sz="1000" spc="-5" dirty="0">
                          <a:effectLst/>
                        </a:rPr>
                        <a:t>Kong,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5011">
                <a:tc>
                  <a:txBody>
                    <a:bodyPr/>
                    <a:lstStyle/>
                    <a:p>
                      <a:pPr marL="36195" marR="36195" eaLnBrk="0" fontAlgn="base" hangingPunct="0">
                        <a:lnSpc>
                          <a:spcPct val="115000"/>
                        </a:lnSpc>
                        <a:spcAft>
                          <a:spcPts val="0"/>
                        </a:spcAft>
                      </a:pPr>
                      <a:r>
                        <a:rPr lang="fr-FR" sz="1000">
                          <a:effectLst/>
                        </a:rPr>
                        <a:t>ZHANG JIAGANG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10">
                          <a:effectLst/>
                        </a:rPr>
                        <a:t>862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Jiang Hai Mid Road, Jingang Town Zhang, Jiagang,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300">
                <a:tc>
                  <a:txBody>
                    <a:bodyPr/>
                    <a:lstStyle/>
                    <a:p>
                      <a:pPr marL="36195" marR="36195" eaLnBrk="0" fontAlgn="base" hangingPunct="0">
                        <a:lnSpc>
                          <a:spcPct val="115000"/>
                        </a:lnSpc>
                        <a:spcAft>
                          <a:spcPts val="0"/>
                        </a:spcAft>
                      </a:pPr>
                      <a:r>
                        <a:rPr lang="fr-FR" sz="1000">
                          <a:effectLst/>
                        </a:rPr>
                        <a:t>FOSHAN EVERLASTING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777</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31 floor Jinghua Building, 18, Jihua Road, Foshan, Guangdong,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645">
                <a:tc>
                  <a:txBody>
                    <a:bodyPr/>
                    <a:lstStyle/>
                    <a:p>
                      <a:pPr marL="36195" marR="36195" eaLnBrk="0" fontAlgn="base" hangingPunct="0">
                        <a:lnSpc>
                          <a:spcPct val="115000"/>
                        </a:lnSpc>
                        <a:spcAft>
                          <a:spcPts val="0"/>
                        </a:spcAft>
                      </a:pPr>
                      <a:r>
                        <a:rPr lang="fr-FR" sz="1000">
                          <a:effectLst/>
                        </a:rPr>
                        <a:t>CHINA KEY WIN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686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2, 12 floor, Lucida Industrial Building, Ville 43-17 Wang Lung street,</a:t>
                      </a:r>
                      <a:br>
                        <a:rPr lang="en-US" sz="1000">
                          <a:effectLst/>
                        </a:rPr>
                      </a:br>
                      <a:r>
                        <a:rPr lang="en-US" sz="1000">
                          <a:effectLst/>
                        </a:rPr>
                        <a:t>Tsuen wan, Hong Kong,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717">
                <a:tc>
                  <a:txBody>
                    <a:bodyPr/>
                    <a:lstStyle/>
                    <a:p>
                      <a:pPr marL="36195" marR="36195" eaLnBrk="0" fontAlgn="base" hangingPunct="0">
                        <a:lnSpc>
                          <a:spcPct val="115000"/>
                        </a:lnSpc>
                        <a:spcAft>
                          <a:spcPts val="0"/>
                        </a:spcAft>
                      </a:pPr>
                      <a:r>
                        <a:rPr lang="fr-FR" sz="1000">
                          <a:effectLst/>
                        </a:rPr>
                        <a:t>ZHEJIANG WILLING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685</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n°368 North Zhou Shan Road, Hangzhou,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717">
                <a:tc>
                  <a:txBody>
                    <a:bodyPr/>
                    <a:lstStyle/>
                    <a:p>
                      <a:pPr marL="36195" marR="36195" eaLnBrk="0" fontAlgn="base" hangingPunct="0">
                        <a:lnSpc>
                          <a:spcPct val="115000"/>
                        </a:lnSpc>
                        <a:spcAft>
                          <a:spcPts val="0"/>
                        </a:spcAft>
                      </a:pPr>
                      <a:r>
                        <a:rPr lang="fr-FR" sz="1000" spc="-5">
                          <a:effectLst/>
                        </a:rPr>
                        <a:t>HIGH HOPE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669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2105 High Hope Building, Nanjing,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366">
                <a:tc>
                  <a:txBody>
                    <a:bodyPr/>
                    <a:lstStyle/>
                    <a:p>
                      <a:pPr marL="36195" marR="36195" eaLnBrk="0" fontAlgn="base" hangingPunct="0">
                        <a:lnSpc>
                          <a:spcPct val="115000"/>
                        </a:lnSpc>
                        <a:spcAft>
                          <a:spcPts val="0"/>
                        </a:spcAft>
                      </a:pPr>
                      <a:r>
                        <a:rPr lang="fr-FR" sz="1000">
                          <a:effectLst/>
                        </a:rPr>
                        <a:t>BEIJING YINTUO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630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1602 Kwai Hung Holdings Centre, 89 King's Road, North Point, Hong</a:t>
                      </a:r>
                      <a:endParaRPr lang="fr-FR" sz="1000">
                        <a:effectLst/>
                      </a:endParaRPr>
                    </a:p>
                    <a:p>
                      <a:pPr marL="36195" marR="36195" algn="ctr" eaLnBrk="0" fontAlgn="base" hangingPunct="0">
                        <a:lnSpc>
                          <a:spcPct val="115000"/>
                        </a:lnSpc>
                        <a:spcAft>
                          <a:spcPts val="0"/>
                        </a:spcAft>
                      </a:pPr>
                      <a:r>
                        <a:rPr lang="fr-FR" sz="1000" spc="-5">
                          <a:effectLst/>
                        </a:rPr>
                        <a:t>Kong,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717">
                <a:tc>
                  <a:txBody>
                    <a:bodyPr/>
                    <a:lstStyle/>
                    <a:p>
                      <a:pPr marL="36195" marR="36195" eaLnBrk="0" fontAlgn="base" hangingPunct="0">
                        <a:lnSpc>
                          <a:spcPct val="115000"/>
                        </a:lnSpc>
                        <a:spcAft>
                          <a:spcPts val="0"/>
                        </a:spcAft>
                      </a:pPr>
                      <a:r>
                        <a:rPr lang="fr-FR" sz="1000">
                          <a:effectLst/>
                        </a:rPr>
                        <a:t>WUXI GUANGMING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564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Yunbe East road n°148, Wuxi, Jiangsung Lung,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33">
                <a:tc>
                  <a:txBody>
                    <a:bodyPr/>
                    <a:lstStyle/>
                    <a:p>
                      <a:pPr marL="36195" marR="36195" eaLnBrk="0" fontAlgn="base" hangingPunct="0">
                        <a:lnSpc>
                          <a:spcPct val="115000"/>
                        </a:lnSpc>
                        <a:spcAft>
                          <a:spcPts val="0"/>
                        </a:spcAft>
                      </a:pPr>
                      <a:r>
                        <a:rPr lang="fr-FR" sz="1000">
                          <a:effectLst/>
                        </a:rPr>
                        <a:t>CHINA ARTEX</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a:effectLst/>
                        </a:rPr>
                        <a:t>486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9/F Fortune Building, 168, Hundong Road, Fuzhou,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4238">
                <a:tc>
                  <a:txBody>
                    <a:bodyPr/>
                    <a:lstStyle/>
                    <a:p>
                      <a:pPr marL="36195" marR="36195" eaLnBrk="0" fontAlgn="base" hangingPunct="0">
                        <a:lnSpc>
                          <a:spcPct val="115000"/>
                        </a:lnSpc>
                        <a:spcAft>
                          <a:spcPts val="0"/>
                        </a:spcAft>
                      </a:pPr>
                      <a:r>
                        <a:rPr lang="fr-FR" sz="1000" spc="-5">
                          <a:effectLst/>
                        </a:rPr>
                        <a:t>ZHANG JIANGANG JIANGSU SKYRUN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a:effectLst/>
                        </a:rPr>
                        <a:t>414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Hongxin Building, 100 Jianye Road, Nanjing,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33">
                <a:tc>
                  <a:txBody>
                    <a:bodyPr/>
                    <a:lstStyle/>
                    <a:p>
                      <a:pPr marL="36195" marR="36195" eaLnBrk="0" fontAlgn="base" hangingPunct="0">
                        <a:lnSpc>
                          <a:spcPct val="115000"/>
                        </a:lnSpc>
                        <a:spcAft>
                          <a:spcPts val="0"/>
                        </a:spcAft>
                      </a:pPr>
                      <a:r>
                        <a:rPr lang="fr-FR" sz="1000">
                          <a:effectLst/>
                        </a:rPr>
                        <a:t>SHANGHAI SHENJI</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10">
                          <a:effectLst/>
                        </a:rPr>
                        <a:t>398</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16/F Jincheng House, n°511 Tanmu-West Road, Shanghai,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057">
                <a:tc>
                  <a:txBody>
                    <a:bodyPr/>
                    <a:lstStyle/>
                    <a:p>
                      <a:pPr marL="36195" marR="36195" eaLnBrk="0" fontAlgn="base" hangingPunct="0">
                        <a:lnSpc>
                          <a:spcPct val="115000"/>
                        </a:lnSpc>
                        <a:spcAft>
                          <a:spcPts val="0"/>
                        </a:spcAft>
                      </a:pPr>
                      <a:r>
                        <a:rPr lang="fr-FR" sz="1000">
                          <a:effectLst/>
                        </a:rPr>
                        <a:t>CHINA MEHECO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385</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2101/8 n°18 Guangming, Zhong Jie Chong Wen District, Beijing,</a:t>
                      </a:r>
                      <a:endParaRPr lang="fr-FR" sz="1000">
                        <a:effectLst/>
                      </a:endParaRPr>
                    </a:p>
                    <a:p>
                      <a:pPr marL="36195" marR="36195" algn="ctr" eaLnBrk="0" fontAlgn="base" hangingPunct="0">
                        <a:lnSpc>
                          <a:spcPct val="115000"/>
                        </a:lnSpc>
                        <a:spcAft>
                          <a:spcPts val="0"/>
                        </a:spcAft>
                      </a:pPr>
                      <a:r>
                        <a:rPr lang="fr-FR" sz="1000" spc="-5">
                          <a:effectLst/>
                        </a:rPr>
                        <a:t>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33">
                <a:tc>
                  <a:txBody>
                    <a:bodyPr/>
                    <a:lstStyle/>
                    <a:p>
                      <a:pPr marL="36195" marR="36195" eaLnBrk="0" fontAlgn="base" hangingPunct="0">
                        <a:lnSpc>
                          <a:spcPct val="115000"/>
                        </a:lnSpc>
                        <a:spcAft>
                          <a:spcPts val="0"/>
                        </a:spcAft>
                      </a:pPr>
                      <a:r>
                        <a:rPr lang="fr-FR" sz="1000" spc="-5">
                          <a:effectLst/>
                        </a:rPr>
                        <a:t>DALIAN RISING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367</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12 D China Bank Plaza, n°15 </a:t>
                      </a:r>
                      <a:r>
                        <a:rPr lang="en-US" sz="1000" dirty="0" err="1">
                          <a:effectLst/>
                        </a:rPr>
                        <a:t>Renmin</a:t>
                      </a:r>
                      <a:r>
                        <a:rPr lang="en-US" sz="1000" dirty="0">
                          <a:effectLst/>
                        </a:rPr>
                        <a:t> Road, Dalian,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33">
                <a:tc>
                  <a:txBody>
                    <a:bodyPr/>
                    <a:lstStyle/>
                    <a:p>
                      <a:pPr marL="36195" marR="36195" eaLnBrk="0" fontAlgn="base" hangingPunct="0">
                        <a:lnSpc>
                          <a:spcPct val="115000"/>
                        </a:lnSpc>
                        <a:spcAft>
                          <a:spcPts val="0"/>
                        </a:spcAft>
                      </a:pPr>
                      <a:r>
                        <a:rPr lang="fr-FR" sz="1000" dirty="0">
                          <a:effectLst/>
                        </a:rPr>
                        <a:t>CHINA TUSHU SHANGHAI PUDONG</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350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15/F Shanghai Bund International Tower, 99 Huanpu Road, Shanghai,</a:t>
                      </a:r>
                      <a:endParaRPr lang="fr-FR" sz="1000">
                        <a:effectLst/>
                      </a:endParaRPr>
                    </a:p>
                    <a:p>
                      <a:pPr marL="36195" marR="36195" algn="ctr" eaLnBrk="0" fontAlgn="base" hangingPunct="0">
                        <a:lnSpc>
                          <a:spcPct val="115000"/>
                        </a:lnSpc>
                        <a:spcAft>
                          <a:spcPts val="0"/>
                        </a:spcAft>
                      </a:pPr>
                      <a:r>
                        <a:rPr lang="fr-FR" sz="1000" spc="-5">
                          <a:effectLst/>
                        </a:rPr>
                        <a:t>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33">
                <a:tc>
                  <a:txBody>
                    <a:bodyPr/>
                    <a:lstStyle/>
                    <a:p>
                      <a:pPr marL="36195" marR="36195" eaLnBrk="0" fontAlgn="base" hangingPunct="0">
                        <a:lnSpc>
                          <a:spcPct val="115000"/>
                        </a:lnSpc>
                        <a:spcAft>
                          <a:spcPts val="0"/>
                        </a:spcAft>
                      </a:pPr>
                      <a:r>
                        <a:rPr lang="fr-FR" sz="1000" dirty="0">
                          <a:effectLst/>
                        </a:rPr>
                        <a:t>FOSHAN NANHAI GUCHENG</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dirty="0">
                          <a:effectLst/>
                        </a:rPr>
                        <a:t>323</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dirty="0">
                          <a:effectLst/>
                        </a:rPr>
                        <a:t>n°338 Dong Er </a:t>
                      </a:r>
                      <a:r>
                        <a:rPr lang="fr-FR" sz="1000" dirty="0" err="1">
                          <a:effectLst/>
                        </a:rPr>
                        <a:t>Joncun</a:t>
                      </a:r>
                      <a:r>
                        <a:rPr lang="fr-FR" sz="1000" dirty="0">
                          <a:effectLst/>
                        </a:rPr>
                        <a:t> </a:t>
                      </a:r>
                      <a:r>
                        <a:rPr lang="fr-FR" sz="1000" dirty="0" err="1">
                          <a:effectLst/>
                        </a:rPr>
                        <a:t>Gucheng</a:t>
                      </a:r>
                      <a:r>
                        <a:rPr lang="fr-FR" sz="1000" dirty="0">
                          <a:effectLst/>
                        </a:rPr>
                        <a:t> </a:t>
                      </a:r>
                      <a:r>
                        <a:rPr lang="fr-FR" sz="1000" dirty="0" err="1">
                          <a:effectLst/>
                        </a:rPr>
                        <a:t>Nanhei</a:t>
                      </a:r>
                      <a:r>
                        <a:rPr lang="fr-FR" sz="1000" dirty="0">
                          <a:effectLst/>
                        </a:rPr>
                        <a:t> Foshan, Guangdong,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ZoneTexte 7"/>
          <p:cNvSpPr txBox="1"/>
          <p:nvPr/>
        </p:nvSpPr>
        <p:spPr>
          <a:xfrm>
            <a:off x="7885170" y="4701142"/>
            <a:ext cx="4178300" cy="1754326"/>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 </a:t>
            </a:r>
            <a:r>
              <a:rPr lang="fr-FR" sz="1200" dirty="0" smtClean="0">
                <a:solidFill>
                  <a:srgbClr val="002060"/>
                </a:solidFill>
              </a:rPr>
              <a:t>Source pour ce tableau</a:t>
            </a:r>
            <a:r>
              <a:rPr lang="fr-FR" sz="1200" dirty="0">
                <a:solidFill>
                  <a:srgbClr val="002060"/>
                </a:solidFill>
              </a:rPr>
              <a:t> : </a:t>
            </a:r>
            <a:r>
              <a:rPr lang="fr-FR" sz="1200" dirty="0" err="1">
                <a:solidFill>
                  <a:srgbClr val="002060"/>
                </a:solidFill>
              </a:rPr>
              <a:t>Randriamalala</a:t>
            </a:r>
            <a:r>
              <a:rPr lang="fr-FR" sz="1200" dirty="0">
                <a:solidFill>
                  <a:srgbClr val="002060"/>
                </a:solidFill>
              </a:rPr>
              <a:t>, H. et Liu, Z. 2010. </a:t>
            </a:r>
            <a:r>
              <a:rPr lang="fr-FR" sz="1200" i="1" dirty="0">
                <a:solidFill>
                  <a:srgbClr val="002060"/>
                </a:solidFill>
              </a:rPr>
              <a:t>Bois de rose de Madagascar : Entre démocratie et protection de la nature. </a:t>
            </a:r>
            <a:r>
              <a:rPr lang="en-US" sz="1200" dirty="0">
                <a:solidFill>
                  <a:srgbClr val="002060"/>
                </a:solidFill>
              </a:rPr>
              <a:t>Madagascar Conservation &amp; Development 5, 1: 11-22. Supplementary Material, </a:t>
            </a:r>
            <a:r>
              <a:rPr lang="en-US" sz="1200" u="sng" dirty="0">
                <a:solidFill>
                  <a:srgbClr val="002060"/>
                </a:solidFill>
                <a:hlinkClick r:id="rId2"/>
              </a:rPr>
              <a:t>http://www.mwc-info.net/en/services/Journal_PDF's/Issue5-1/MCD_2010_vol5_iss1_Rosewood_democracy_Supplementary_Material.pdf</a:t>
            </a:r>
            <a:r>
              <a:rPr lang="en-US" sz="1200" dirty="0">
                <a:solidFill>
                  <a:srgbClr val="002060"/>
                </a:solidFill>
              </a:rPr>
              <a:t> </a:t>
            </a:r>
            <a:r>
              <a:rPr lang="en-US" sz="1200" dirty="0" smtClean="0">
                <a:solidFill>
                  <a:srgbClr val="002060"/>
                </a:solidFill>
              </a:rPr>
              <a:t> </a:t>
            </a:r>
            <a:r>
              <a:rPr lang="en-US" sz="1200" dirty="0" err="1" smtClean="0">
                <a:solidFill>
                  <a:srgbClr val="002060"/>
                </a:solidFill>
              </a:rPr>
              <a:t>ou</a:t>
            </a:r>
            <a:r>
              <a:rPr lang="en-US" sz="1200" dirty="0" smtClean="0">
                <a:solidFill>
                  <a:srgbClr val="002060"/>
                </a:solidFill>
              </a:rPr>
              <a:t> </a:t>
            </a:r>
            <a:r>
              <a:rPr lang="fr-FR" sz="1200" dirty="0">
                <a:solidFill>
                  <a:srgbClr val="002060"/>
                </a:solidFill>
                <a:hlinkClick r:id="rId3"/>
              </a:rPr>
              <a:t>https://mcmparis.wordpress.com/2014/05/07/les-noms-des-millionaires-bois-de-rose/</a:t>
            </a:r>
            <a:r>
              <a:rPr lang="fr-FR" sz="1200" dirty="0">
                <a:solidFill>
                  <a:srgbClr val="002060"/>
                </a:solidFill>
              </a:rPr>
              <a:t> </a:t>
            </a:r>
          </a:p>
        </p:txBody>
      </p:sp>
      <p:sp>
        <p:nvSpPr>
          <p:cNvPr id="9" name="Espace réservé du pied de page 1"/>
          <p:cNvSpPr>
            <a:spLocks noGrp="1"/>
          </p:cNvSpPr>
          <p:nvPr>
            <p:ph type="ftr" sz="quarter" idx="11"/>
          </p:nvPr>
        </p:nvSpPr>
        <p:spPr>
          <a:xfrm>
            <a:off x="5453349" y="6574572"/>
            <a:ext cx="2556831" cy="155422"/>
          </a:xfrm>
        </p:spPr>
        <p:txBody>
          <a:bodyPr/>
          <a:lstStyle/>
          <a:p>
            <a:r>
              <a:rPr lang="fr-FR" dirty="0" smtClean="0"/>
              <a:t>Le trafic du bois de rose à Madagascar</a:t>
            </a:r>
            <a:endParaRPr lang="fr-FR" dirty="0"/>
          </a:p>
        </p:txBody>
      </p:sp>
      <p:sp>
        <p:nvSpPr>
          <p:cNvPr id="10" name="ZoneTexte 9"/>
          <p:cNvSpPr txBox="1"/>
          <p:nvPr/>
        </p:nvSpPr>
        <p:spPr>
          <a:xfrm>
            <a:off x="7906438" y="3754230"/>
            <a:ext cx="4053290" cy="646331"/>
          </a:xfrm>
          <a:prstGeom prst="rect">
            <a:avLst/>
          </a:prstGeom>
          <a:noFill/>
        </p:spPr>
        <p:txBody>
          <a:bodyPr wrap="square" rtlCol="0">
            <a:spAutoFit/>
          </a:bodyPr>
          <a:lstStyle/>
          <a:p>
            <a:pPr algn="ctr"/>
            <a:r>
              <a:rPr lang="fr-FR" sz="1200" dirty="0">
                <a:solidFill>
                  <a:srgbClr val="002060"/>
                </a:solidFill>
                <a:latin typeface="Calibri" panose="020F0502020204030204" pitchFamily="34" charset="0"/>
              </a:rPr>
              <a:t>↑ </a:t>
            </a:r>
            <a:r>
              <a:rPr lang="fr-FR" sz="1200" dirty="0">
                <a:solidFill>
                  <a:srgbClr val="002060"/>
                </a:solidFill>
                <a:latin typeface="Calibri" panose="020F0502020204030204" pitchFamily="34" charset="0"/>
                <a:hlinkClick r:id="rId4"/>
              </a:rPr>
              <a:t>http://</a:t>
            </a:r>
            <a:r>
              <a:rPr lang="fr-FR" sz="1200" dirty="0" smtClean="0">
                <a:solidFill>
                  <a:srgbClr val="002060"/>
                </a:solidFill>
                <a:latin typeface="Calibri" panose="020F0502020204030204" pitchFamily="34" charset="0"/>
                <a:hlinkClick r:id="rId4"/>
              </a:rPr>
              <a:t>www.chicagomusicexchange.com/products/martin-d-28-authentic-1937-adirondack-red-spruce-madagascar-rosewood</a:t>
            </a:r>
            <a:r>
              <a:rPr lang="fr-FR" sz="1200" dirty="0" smtClean="0">
                <a:solidFill>
                  <a:srgbClr val="002060"/>
                </a:solidFill>
                <a:latin typeface="Calibri" panose="020F0502020204030204" pitchFamily="34" charset="0"/>
              </a:rPr>
              <a:t> </a:t>
            </a:r>
            <a:endParaRPr lang="fr-FR" sz="1200" dirty="0">
              <a:solidFill>
                <a:srgbClr val="00206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2757" y="1611105"/>
            <a:ext cx="2143125" cy="2143125"/>
          </a:xfrm>
          <a:prstGeom prst="rect">
            <a:avLst/>
          </a:prstGeom>
        </p:spPr>
      </p:pic>
    </p:spTree>
    <p:extLst>
      <p:ext uri="{BB962C8B-B14F-4D97-AF65-F5344CB8AC3E}">
        <p14:creationId xmlns:p14="http://schemas.microsoft.com/office/powerpoint/2010/main" val="24453516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76</a:t>
            </a:fld>
            <a:endParaRPr lang="fr-FR" dirty="0"/>
          </a:p>
        </p:txBody>
      </p:sp>
      <p:sp>
        <p:nvSpPr>
          <p:cNvPr id="4" name="Rectangle 3"/>
          <p:cNvSpPr/>
          <p:nvPr/>
        </p:nvSpPr>
        <p:spPr>
          <a:xfrm>
            <a:off x="121186" y="397007"/>
            <a:ext cx="7216048" cy="369332"/>
          </a:xfrm>
          <a:prstGeom prst="rect">
            <a:avLst/>
          </a:prstGeom>
        </p:spPr>
        <p:txBody>
          <a:bodyPr wrap="square">
            <a:spAutoFit/>
          </a:bodyPr>
          <a:lstStyle/>
          <a:p>
            <a:pPr fontAlgn="base"/>
            <a:r>
              <a:rPr lang="fr-FR" b="1" dirty="0" smtClean="0">
                <a:solidFill>
                  <a:srgbClr val="002060"/>
                </a:solidFill>
              </a:rPr>
              <a:t>A5. Annexe : Les </a:t>
            </a:r>
            <a:r>
              <a:rPr lang="fr-FR" b="1" dirty="0">
                <a:solidFill>
                  <a:srgbClr val="002060"/>
                </a:solidFill>
              </a:rPr>
              <a:t>acheteurs de bois précieux malgache </a:t>
            </a:r>
            <a:r>
              <a:rPr lang="fr-FR" b="1" dirty="0" smtClean="0">
                <a:solidFill>
                  <a:srgbClr val="002060"/>
                </a:solidFill>
              </a:rPr>
              <a:t>en 2009 (suite)</a:t>
            </a:r>
            <a:endParaRPr lang="fr-FR" b="1" i="0" dirty="0">
              <a:solidFill>
                <a:srgbClr val="002060"/>
              </a:solidFill>
              <a:effectLst/>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162217561"/>
              </p:ext>
            </p:extLst>
          </p:nvPr>
        </p:nvGraphicFramePr>
        <p:xfrm>
          <a:off x="222786" y="934106"/>
          <a:ext cx="7524520" cy="5484954"/>
        </p:xfrm>
        <a:graphic>
          <a:graphicData uri="http://schemas.openxmlformats.org/drawingml/2006/table">
            <a:tbl>
              <a:tblPr>
                <a:tableStyleId>{5C22544A-7EE6-4342-B048-85BDC9FD1C3A}</a:tableStyleId>
              </a:tblPr>
              <a:tblGrid>
                <a:gridCol w="1707614"/>
                <a:gridCol w="561860"/>
                <a:gridCol w="5255046"/>
              </a:tblGrid>
              <a:tr h="0">
                <a:tc>
                  <a:txBody>
                    <a:bodyPr/>
                    <a:lstStyle/>
                    <a:p>
                      <a:pPr marL="36195" marR="36195" eaLnBrk="0" fontAlgn="base" hangingPunct="0">
                        <a:lnSpc>
                          <a:spcPct val="115000"/>
                        </a:lnSpc>
                        <a:spcAft>
                          <a:spcPts val="0"/>
                        </a:spcAft>
                      </a:pPr>
                      <a:r>
                        <a:rPr lang="fr-FR" sz="1000" b="1" spc="-5" dirty="0">
                          <a:solidFill>
                            <a:srgbClr val="002060"/>
                          </a:solidFill>
                          <a:effectLst/>
                        </a:rPr>
                        <a:t>Société</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195" marR="36195" algn="ctr" eaLnBrk="0" fontAlgn="base" hangingPunct="0">
                        <a:lnSpc>
                          <a:spcPct val="115000"/>
                        </a:lnSpc>
                        <a:spcAft>
                          <a:spcPts val="0"/>
                        </a:spcAft>
                      </a:pPr>
                      <a:r>
                        <a:rPr lang="fr-FR" sz="1000" b="1" dirty="0">
                          <a:solidFill>
                            <a:srgbClr val="002060"/>
                          </a:solidFill>
                          <a:effectLst/>
                        </a:rPr>
                        <a:t>Poids</a:t>
                      </a:r>
                      <a:br>
                        <a:rPr lang="fr-FR" sz="1000" b="1" dirty="0">
                          <a:solidFill>
                            <a:srgbClr val="002060"/>
                          </a:solidFill>
                          <a:effectLst/>
                        </a:rPr>
                      </a:br>
                      <a:r>
                        <a:rPr lang="fr-FR" sz="1000" b="1" dirty="0">
                          <a:solidFill>
                            <a:srgbClr val="002060"/>
                          </a:solidFill>
                          <a:effectLst/>
                        </a:rPr>
                        <a:t>importé</a:t>
                      </a:r>
                      <a:br>
                        <a:rPr lang="fr-FR" sz="1000" b="1" dirty="0">
                          <a:solidFill>
                            <a:srgbClr val="002060"/>
                          </a:solidFill>
                          <a:effectLst/>
                        </a:rPr>
                      </a:br>
                      <a:r>
                        <a:rPr lang="fr-FR" sz="1000" b="1" dirty="0">
                          <a:solidFill>
                            <a:srgbClr val="002060"/>
                          </a:solidFill>
                          <a:effectLst/>
                        </a:rPr>
                        <a:t>(tonnes)</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195" marR="36195" algn="ctr" eaLnBrk="0" fontAlgn="base" hangingPunct="0">
                        <a:lnSpc>
                          <a:spcPct val="115000"/>
                        </a:lnSpc>
                        <a:spcAft>
                          <a:spcPts val="0"/>
                        </a:spcAft>
                      </a:pPr>
                      <a:r>
                        <a:rPr lang="fr-FR" sz="1000" b="1" dirty="0">
                          <a:solidFill>
                            <a:srgbClr val="002060"/>
                          </a:solidFill>
                          <a:effectLst/>
                        </a:rPr>
                        <a:t>Adresse</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75808">
                <a:tc>
                  <a:txBody>
                    <a:bodyPr/>
                    <a:lstStyle/>
                    <a:p>
                      <a:pPr marL="36195" marR="36195" eaLnBrk="0" fontAlgn="base" hangingPunct="0">
                        <a:lnSpc>
                          <a:spcPct val="115000"/>
                        </a:lnSpc>
                        <a:spcAft>
                          <a:spcPts val="0"/>
                        </a:spcAft>
                      </a:pPr>
                      <a:r>
                        <a:rPr lang="fr-FR" sz="1000" dirty="0">
                          <a:effectLst/>
                        </a:rPr>
                        <a:t>XIAMEN HIGH WATER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274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room 1206 </a:t>
                      </a:r>
                      <a:r>
                        <a:rPr lang="en-US" sz="1000" dirty="0" err="1">
                          <a:effectLst/>
                        </a:rPr>
                        <a:t>Senhui</a:t>
                      </a:r>
                      <a:r>
                        <a:rPr lang="en-US" sz="1000" dirty="0">
                          <a:effectLst/>
                        </a:rPr>
                        <a:t> Building </a:t>
                      </a:r>
                      <a:r>
                        <a:rPr lang="en-US" sz="1000" dirty="0" err="1">
                          <a:effectLst/>
                        </a:rPr>
                        <a:t>Huli</a:t>
                      </a:r>
                      <a:r>
                        <a:rPr lang="en-US" sz="1000" dirty="0">
                          <a:effectLst/>
                        </a:rPr>
                        <a:t>, Xiamen,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HH INTERNATIONAL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253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A-1702 Hengwa Building Pagu, South Road, Tianjin,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7423">
                <a:tc>
                  <a:txBody>
                    <a:bodyPr/>
                    <a:lstStyle/>
                    <a:p>
                      <a:pPr marL="36195" marR="36195" eaLnBrk="0" fontAlgn="base" hangingPunct="0">
                        <a:lnSpc>
                          <a:spcPct val="115000"/>
                        </a:lnSpc>
                        <a:spcAft>
                          <a:spcPts val="0"/>
                        </a:spcAft>
                      </a:pPr>
                      <a:r>
                        <a:rPr lang="fr-FR" sz="1000">
                          <a:effectLst/>
                        </a:rPr>
                        <a:t>DONGGUAN SILVER DRAGON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252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6th floor, Block A, Industrial &amp; Commercial Building, Gang Kou road,</a:t>
                      </a:r>
                      <a:br>
                        <a:rPr lang="en-US" sz="1000">
                          <a:effectLst/>
                        </a:rPr>
                      </a:br>
                      <a:r>
                        <a:rPr lang="en-US" sz="1000">
                          <a:effectLst/>
                        </a:rPr>
                        <a:t>Humen, Dongguan, Guangdong,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7431">
                <a:tc>
                  <a:txBody>
                    <a:bodyPr/>
                    <a:lstStyle/>
                    <a:p>
                      <a:pPr marL="36195" marR="36195" eaLnBrk="0" fontAlgn="base" hangingPunct="0">
                        <a:lnSpc>
                          <a:spcPct val="115000"/>
                        </a:lnSpc>
                        <a:spcAft>
                          <a:spcPts val="0"/>
                        </a:spcAft>
                      </a:pPr>
                      <a:r>
                        <a:rPr lang="fr-FR" sz="1000">
                          <a:effectLst/>
                        </a:rPr>
                        <a:t>HEROWISE ENGINEERING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133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Shop n°41, g/f Golden Court 1A, Laosin Street, Causeway Bay, Hong Kong,</a:t>
                      </a:r>
                      <a:endParaRPr lang="fr-FR" sz="1000">
                        <a:effectLst/>
                      </a:endParaRPr>
                    </a:p>
                    <a:p>
                      <a:pPr marL="36195" marR="36195" algn="ctr" eaLnBrk="0" fontAlgn="base" hangingPunct="0">
                        <a:lnSpc>
                          <a:spcPct val="115000"/>
                        </a:lnSpc>
                        <a:spcAft>
                          <a:spcPts val="0"/>
                        </a:spcAft>
                      </a:pPr>
                      <a:r>
                        <a:rPr lang="en-US" sz="1000">
                          <a:effectLst/>
                        </a:rPr>
                        <a:t>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marL="36195" marR="36195" eaLnBrk="0" fontAlgn="base" hangingPunct="0">
                        <a:lnSpc>
                          <a:spcPct val="115000"/>
                        </a:lnSpc>
                        <a:spcAft>
                          <a:spcPts val="0"/>
                        </a:spcAft>
                      </a:pPr>
                      <a:r>
                        <a:rPr lang="fr-FR" sz="1000">
                          <a:effectLst/>
                        </a:rPr>
                        <a:t>WUXI SHI ZHOU YE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120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Wen Lizhong, Room 22042 Door Yinchun Apartments, Changjiang Road,</a:t>
                      </a:r>
                      <a:endParaRPr lang="fr-FR" sz="1000">
                        <a:effectLst/>
                      </a:endParaRPr>
                    </a:p>
                    <a:p>
                      <a:pPr marL="36195" marR="36195" algn="ctr" eaLnBrk="0" fontAlgn="base" hangingPunct="0">
                        <a:lnSpc>
                          <a:spcPct val="115000"/>
                        </a:lnSpc>
                        <a:spcAft>
                          <a:spcPts val="0"/>
                        </a:spcAft>
                      </a:pPr>
                      <a:r>
                        <a:rPr lang="en-US" sz="1000">
                          <a:effectLst/>
                        </a:rPr>
                        <a:t>Wuxi,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SHANGHAI KING TIRD</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116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n°880 Dong Da Ming Road, Shanghai,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SHANGHAI SHANG FU</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106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1907, n°578 Tianbao Rd, Piaoying Centre Building, Shanghai,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362">
                <a:tc>
                  <a:txBody>
                    <a:bodyPr/>
                    <a:lstStyle/>
                    <a:p>
                      <a:pPr marL="36195" marR="36195" eaLnBrk="0" fontAlgn="base" hangingPunct="0">
                        <a:lnSpc>
                          <a:spcPct val="115000"/>
                        </a:lnSpc>
                        <a:spcAft>
                          <a:spcPts val="0"/>
                        </a:spcAft>
                      </a:pPr>
                      <a:r>
                        <a:rPr lang="fr-FR" sz="1000">
                          <a:effectLst/>
                        </a:rPr>
                        <a:t>SHANGHAI TONG SHENG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99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n°1906 flat 3 </a:t>
                      </a:r>
                      <a:r>
                        <a:rPr lang="en-US" sz="1000" dirty="0" err="1">
                          <a:effectLst/>
                        </a:rPr>
                        <a:t>Yangpu</a:t>
                      </a:r>
                      <a:r>
                        <a:rPr lang="en-US" sz="1000" dirty="0">
                          <a:effectLst/>
                        </a:rPr>
                        <a:t> District, Kong </a:t>
                      </a:r>
                      <a:r>
                        <a:rPr lang="en-US" sz="1000" dirty="0" err="1">
                          <a:effectLst/>
                        </a:rPr>
                        <a:t>Jiangroad</a:t>
                      </a:r>
                      <a:r>
                        <a:rPr lang="en-US" sz="1000" dirty="0">
                          <a:effectLst/>
                        </a:rPr>
                        <a:t>, </a:t>
                      </a:r>
                      <a:r>
                        <a:rPr lang="en-US" sz="1000" dirty="0" err="1">
                          <a:effectLst/>
                        </a:rPr>
                        <a:t>Guofu</a:t>
                      </a:r>
                      <a:r>
                        <a:rPr lang="en-US" sz="1000" dirty="0">
                          <a:effectLst/>
                        </a:rPr>
                        <a:t> Garden, Shanghai,</a:t>
                      </a:r>
                      <a:endParaRPr lang="fr-FR" sz="1000" dirty="0">
                        <a:effectLst/>
                      </a:endParaRPr>
                    </a:p>
                    <a:p>
                      <a:pPr marL="36195" marR="36195" algn="ctr" eaLnBrk="0" fontAlgn="base" hangingPunct="0">
                        <a:lnSpc>
                          <a:spcPct val="115000"/>
                        </a:lnSpc>
                        <a:spcAft>
                          <a:spcPts val="0"/>
                        </a:spcAft>
                      </a:pPr>
                      <a:r>
                        <a:rPr lang="en-US" sz="1000" dirty="0">
                          <a:effectLst/>
                        </a:rPr>
                        <a:t>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CHANGSHU JINBIAN CRAFT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96</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103 </a:t>
                      </a:r>
                      <a:r>
                        <a:rPr lang="en-US" sz="1000" dirty="0" err="1">
                          <a:effectLst/>
                        </a:rPr>
                        <a:t>Renmin</a:t>
                      </a:r>
                      <a:r>
                        <a:rPr lang="en-US" sz="1000" dirty="0">
                          <a:effectLst/>
                        </a:rPr>
                        <a:t> Road, </a:t>
                      </a:r>
                      <a:r>
                        <a:rPr lang="en-US" sz="1000" dirty="0" err="1">
                          <a:effectLst/>
                        </a:rPr>
                        <a:t>Haiyu</a:t>
                      </a:r>
                      <a:r>
                        <a:rPr lang="en-US" sz="1000" dirty="0">
                          <a:effectLst/>
                        </a:rPr>
                        <a:t> Town, </a:t>
                      </a:r>
                      <a:r>
                        <a:rPr lang="en-US" sz="1000" dirty="0" err="1">
                          <a:effectLst/>
                        </a:rPr>
                        <a:t>Changsu</a:t>
                      </a:r>
                      <a:r>
                        <a:rPr lang="en-US" sz="1000" dirty="0">
                          <a:effectLst/>
                        </a:rPr>
                        <a:t>,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CHINA JILIN FOREST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90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n°4036 Renlin street, Chan Chun,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883">
                <a:tc>
                  <a:txBody>
                    <a:bodyPr/>
                    <a:lstStyle/>
                    <a:p>
                      <a:pPr marL="36195" marR="36195" eaLnBrk="0" fontAlgn="base" hangingPunct="0">
                        <a:lnSpc>
                          <a:spcPct val="115000"/>
                        </a:lnSpc>
                        <a:spcAft>
                          <a:spcPts val="0"/>
                        </a:spcAft>
                      </a:pPr>
                      <a:r>
                        <a:rPr lang="fr-FR" sz="1000">
                          <a:effectLst/>
                        </a:rPr>
                        <a:t>DALIAN YULIN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90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err="1">
                          <a:effectLst/>
                        </a:rPr>
                        <a:t>Xinghai</a:t>
                      </a:r>
                      <a:r>
                        <a:rPr lang="en-US" sz="1000" dirty="0">
                          <a:effectLst/>
                        </a:rPr>
                        <a:t> Square B3 Yi Pin Xian Hai 22-2-501, </a:t>
                      </a:r>
                      <a:r>
                        <a:rPr lang="en-US" sz="1000" dirty="0" err="1">
                          <a:effectLst/>
                        </a:rPr>
                        <a:t>Shakekou</a:t>
                      </a:r>
                      <a:r>
                        <a:rPr lang="en-US" sz="1000" dirty="0">
                          <a:effectLst/>
                        </a:rPr>
                        <a:t> District, Dalian,</a:t>
                      </a:r>
                      <a:endParaRPr lang="fr-FR" sz="1000" dirty="0">
                        <a:effectLst/>
                      </a:endParaRPr>
                    </a:p>
                    <a:p>
                      <a:pPr marL="36195" marR="36195" algn="ctr" eaLnBrk="0" fontAlgn="base" hangingPunct="0">
                        <a:lnSpc>
                          <a:spcPct val="115000"/>
                        </a:lnSpc>
                        <a:spcAft>
                          <a:spcPts val="0"/>
                        </a:spcAft>
                      </a:pPr>
                      <a:r>
                        <a:rPr lang="en-US" sz="1000" dirty="0">
                          <a:effectLst/>
                        </a:rPr>
                        <a:t>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36195" marR="36195" eaLnBrk="0" fontAlgn="base" hangingPunct="0">
                        <a:lnSpc>
                          <a:spcPct val="115000"/>
                        </a:lnSpc>
                        <a:spcAft>
                          <a:spcPts val="0"/>
                        </a:spcAft>
                      </a:pPr>
                      <a:r>
                        <a:rPr lang="fr-FR" sz="1000" dirty="0">
                          <a:effectLst/>
                        </a:rPr>
                        <a:t>JILIN HAITIANXIA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90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500, </a:t>
                      </a:r>
                      <a:r>
                        <a:rPr lang="en-US" sz="1000" dirty="0" err="1">
                          <a:effectLst/>
                        </a:rPr>
                        <a:t>Nanhu</a:t>
                      </a:r>
                      <a:r>
                        <a:rPr lang="en-US" sz="1000" dirty="0">
                          <a:effectLst/>
                        </a:rPr>
                        <a:t> Avenue, Economic &amp; Technical Development Zone, Chan</a:t>
                      </a:r>
                      <a:endParaRPr lang="fr-FR" sz="1000" dirty="0">
                        <a:effectLst/>
                      </a:endParaRPr>
                    </a:p>
                    <a:p>
                      <a:pPr marL="36195" marR="36195" algn="ctr" eaLnBrk="0" fontAlgn="base" hangingPunct="0">
                        <a:lnSpc>
                          <a:spcPct val="115000"/>
                        </a:lnSpc>
                        <a:spcAft>
                          <a:spcPts val="0"/>
                        </a:spcAft>
                      </a:pPr>
                      <a:r>
                        <a:rPr lang="en-US" sz="1000" dirty="0">
                          <a:effectLst/>
                        </a:rPr>
                        <a:t>Chun,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36195" marR="36195" eaLnBrk="0" fontAlgn="base" hangingPunct="0">
                        <a:lnSpc>
                          <a:spcPct val="115000"/>
                        </a:lnSpc>
                        <a:spcAft>
                          <a:spcPts val="0"/>
                        </a:spcAft>
                      </a:pPr>
                      <a:r>
                        <a:rPr lang="fr-FR" sz="1000" dirty="0">
                          <a:effectLst/>
                        </a:rPr>
                        <a:t>SHENZHEN CITY XUAN LONG</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dirty="0">
                          <a:effectLst/>
                        </a:rPr>
                        <a:t>90</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CH District 6th Floor, Commodity Exchange Building, </a:t>
                      </a:r>
                      <a:r>
                        <a:rPr lang="en-US" sz="1000" dirty="0" err="1">
                          <a:effectLst/>
                        </a:rPr>
                        <a:t>Badan</a:t>
                      </a:r>
                      <a:r>
                        <a:rPr lang="en-US" sz="1000" dirty="0">
                          <a:effectLst/>
                        </a:rPr>
                        <a:t> North Road,</a:t>
                      </a:r>
                      <a:br>
                        <a:rPr lang="en-US" sz="1000" dirty="0">
                          <a:effectLst/>
                        </a:rPr>
                      </a:br>
                      <a:r>
                        <a:rPr lang="en-US" sz="1000" dirty="0">
                          <a:effectLst/>
                        </a:rPr>
                        <a:t>Luo-Hu District, Shenzhen,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36195" marR="36195" eaLnBrk="0" fontAlgn="base" hangingPunct="0">
                        <a:lnSpc>
                          <a:spcPct val="115000"/>
                        </a:lnSpc>
                        <a:spcAft>
                          <a:spcPts val="0"/>
                        </a:spcAft>
                      </a:pPr>
                      <a:r>
                        <a:rPr lang="fr-FR" sz="1000" dirty="0">
                          <a:effectLst/>
                        </a:rPr>
                        <a:t>HONGTAI WOOD</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dirty="0">
                          <a:effectLst/>
                        </a:rPr>
                        <a:t>88</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Flat C, 8/F Wan Fong Height, 15, </a:t>
                      </a:r>
                      <a:r>
                        <a:rPr lang="en-US" sz="1000" dirty="0" err="1">
                          <a:effectLst/>
                        </a:rPr>
                        <a:t>Shing</a:t>
                      </a:r>
                      <a:r>
                        <a:rPr lang="en-US" sz="1000" dirty="0">
                          <a:effectLst/>
                        </a:rPr>
                        <a:t> Fong Street, </a:t>
                      </a:r>
                      <a:r>
                        <a:rPr lang="en-US" sz="1000" dirty="0" err="1">
                          <a:effectLst/>
                        </a:rPr>
                        <a:t>Kwai</a:t>
                      </a:r>
                      <a:r>
                        <a:rPr lang="en-US" sz="1000" dirty="0">
                          <a:effectLst/>
                        </a:rPr>
                        <a:t> Chung, Hong</a:t>
                      </a:r>
                      <a:endParaRPr lang="fr-FR" sz="1000" dirty="0">
                        <a:effectLst/>
                      </a:endParaRPr>
                    </a:p>
                    <a:p>
                      <a:pPr marL="36195" marR="36195" algn="ctr" eaLnBrk="0" fontAlgn="base" hangingPunct="0">
                        <a:lnSpc>
                          <a:spcPct val="115000"/>
                        </a:lnSpc>
                        <a:spcAft>
                          <a:spcPts val="0"/>
                        </a:spcAft>
                      </a:pPr>
                      <a:r>
                        <a:rPr lang="en-US" sz="1000" dirty="0">
                          <a:effectLst/>
                        </a:rPr>
                        <a:t>Kong,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0200">
                <a:tc>
                  <a:txBody>
                    <a:bodyPr/>
                    <a:lstStyle/>
                    <a:p>
                      <a:pPr marL="36195" marR="36195" eaLnBrk="0" fontAlgn="base" hangingPunct="0">
                        <a:lnSpc>
                          <a:spcPct val="115000"/>
                        </a:lnSpc>
                        <a:spcAft>
                          <a:spcPts val="0"/>
                        </a:spcAft>
                      </a:pPr>
                      <a:r>
                        <a:rPr lang="fr-FR" sz="1000">
                          <a:effectLst/>
                        </a:rPr>
                        <a:t>TEK'ASIA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87</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3rd Floor, </a:t>
                      </a:r>
                      <a:r>
                        <a:rPr lang="en-US" sz="1000" dirty="0" err="1">
                          <a:effectLst/>
                        </a:rPr>
                        <a:t>Fook</a:t>
                      </a:r>
                      <a:r>
                        <a:rPr lang="en-US" sz="1000" dirty="0">
                          <a:effectLst/>
                        </a:rPr>
                        <a:t> Hong Industrial Building n°19, Sheng </a:t>
                      </a:r>
                      <a:r>
                        <a:rPr lang="en-US" sz="1000" dirty="0" err="1">
                          <a:effectLst/>
                        </a:rPr>
                        <a:t>Yuet</a:t>
                      </a:r>
                      <a:r>
                        <a:rPr lang="en-US" sz="1000" dirty="0">
                          <a:effectLst/>
                        </a:rPr>
                        <a:t> Road, Kowloon</a:t>
                      </a:r>
                      <a:br>
                        <a:rPr lang="en-US" sz="1000" dirty="0">
                          <a:effectLst/>
                        </a:rPr>
                      </a:br>
                      <a:r>
                        <a:rPr lang="en-US" sz="1000" dirty="0">
                          <a:effectLst/>
                        </a:rPr>
                        <a:t>Bay, Kowloon,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ZoneTexte 9"/>
          <p:cNvSpPr txBox="1"/>
          <p:nvPr/>
        </p:nvSpPr>
        <p:spPr>
          <a:xfrm>
            <a:off x="7874000" y="5079999"/>
            <a:ext cx="4178300" cy="1384995"/>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a:t>
            </a:r>
            <a:r>
              <a:rPr lang="fr-FR" sz="1200" dirty="0" smtClean="0">
                <a:solidFill>
                  <a:srgbClr val="002060"/>
                </a:solidFill>
              </a:rPr>
              <a:t>Source pour ce tableau</a:t>
            </a:r>
            <a:r>
              <a:rPr lang="fr-FR" sz="1200" dirty="0">
                <a:solidFill>
                  <a:srgbClr val="002060"/>
                </a:solidFill>
              </a:rPr>
              <a:t> : </a:t>
            </a:r>
            <a:r>
              <a:rPr lang="fr-FR" sz="1200" dirty="0" err="1">
                <a:solidFill>
                  <a:srgbClr val="002060"/>
                </a:solidFill>
              </a:rPr>
              <a:t>Randriamalala</a:t>
            </a:r>
            <a:r>
              <a:rPr lang="fr-FR" sz="1200" dirty="0">
                <a:solidFill>
                  <a:srgbClr val="002060"/>
                </a:solidFill>
              </a:rPr>
              <a:t>, H. et Liu, Z. 2010. </a:t>
            </a:r>
            <a:r>
              <a:rPr lang="fr-FR" sz="1200" i="1" dirty="0">
                <a:solidFill>
                  <a:srgbClr val="002060"/>
                </a:solidFill>
              </a:rPr>
              <a:t>Bois de rose de Madagascar : Entre démocratie et protection de la nature. </a:t>
            </a:r>
            <a:r>
              <a:rPr lang="en-US" sz="1200" dirty="0">
                <a:solidFill>
                  <a:srgbClr val="002060"/>
                </a:solidFill>
              </a:rPr>
              <a:t>Madagascar Conservation &amp; Development 5, 1: 11-22. Supplementary Material, </a:t>
            </a:r>
            <a:r>
              <a:rPr lang="en-US" sz="1200" u="sng" dirty="0">
                <a:solidFill>
                  <a:srgbClr val="002060"/>
                </a:solidFill>
                <a:hlinkClick r:id="rId2"/>
              </a:rPr>
              <a:t>http://www.mwc-info.net/en/services/Journal_PDF's/Issue5-1/MCD_2010_vol5_iss1_Rosewood_democracy_Supplementary_Material.pdf</a:t>
            </a:r>
            <a:r>
              <a:rPr lang="en-US" sz="1200" dirty="0">
                <a:solidFill>
                  <a:srgbClr val="002060"/>
                </a:solidFill>
              </a:rPr>
              <a:t> </a:t>
            </a:r>
            <a:endParaRPr lang="fr-FR" sz="1200" dirty="0">
              <a:solidFill>
                <a:srgbClr val="002060"/>
              </a:solidFill>
            </a:endParaRPr>
          </a:p>
        </p:txBody>
      </p:sp>
      <p:sp>
        <p:nvSpPr>
          <p:cNvPr id="11" name="Espace réservé du pied de page 1"/>
          <p:cNvSpPr>
            <a:spLocks noGrp="1"/>
          </p:cNvSpPr>
          <p:nvPr>
            <p:ph type="ftr" sz="quarter" idx="11"/>
          </p:nvPr>
        </p:nvSpPr>
        <p:spPr>
          <a:xfrm>
            <a:off x="5453349" y="6574572"/>
            <a:ext cx="2556831" cy="155422"/>
          </a:xfrm>
        </p:spPr>
        <p:txBody>
          <a:bodyPr/>
          <a:lstStyle/>
          <a:p>
            <a:r>
              <a:rPr lang="fr-FR" dirty="0" smtClean="0"/>
              <a:t>Le trafic du bois de rose à Madagascar</a:t>
            </a:r>
            <a:endParaRPr lang="fr-FR" dirty="0"/>
          </a:p>
        </p:txBody>
      </p:sp>
      <p:sp>
        <p:nvSpPr>
          <p:cNvPr id="2" name="ZoneTexte 1"/>
          <p:cNvSpPr txBox="1"/>
          <p:nvPr/>
        </p:nvSpPr>
        <p:spPr>
          <a:xfrm>
            <a:off x="8207566" y="3734718"/>
            <a:ext cx="3752162" cy="830997"/>
          </a:xfrm>
          <a:prstGeom prst="rect">
            <a:avLst/>
          </a:prstGeom>
          <a:noFill/>
        </p:spPr>
        <p:txBody>
          <a:bodyPr wrap="square" rtlCol="0">
            <a:spAutoFit/>
          </a:bodyPr>
          <a:lstStyle/>
          <a:p>
            <a:pPr algn="ctr"/>
            <a:r>
              <a:rPr lang="fr-FR" sz="1200" dirty="0" smtClean="0">
                <a:solidFill>
                  <a:srgbClr val="002060"/>
                </a:solidFill>
                <a:latin typeface="Calibri" panose="020F0502020204030204" pitchFamily="34" charset="0"/>
              </a:rPr>
              <a:t>↗ </a:t>
            </a:r>
            <a:r>
              <a:rPr lang="fr-FR" sz="1200" dirty="0" smtClean="0">
                <a:solidFill>
                  <a:srgbClr val="002060"/>
                </a:solidFill>
              </a:rPr>
              <a:t>Source </a:t>
            </a:r>
            <a:r>
              <a:rPr lang="fr-FR" sz="1200" dirty="0">
                <a:solidFill>
                  <a:srgbClr val="002060"/>
                </a:solidFill>
              </a:rPr>
              <a:t>: 2005 </a:t>
            </a:r>
            <a:r>
              <a:rPr lang="fr-FR" sz="1200" dirty="0" err="1">
                <a:solidFill>
                  <a:srgbClr val="002060"/>
                </a:solidFill>
              </a:rPr>
              <a:t>Tippin</a:t>
            </a:r>
            <a:r>
              <a:rPr lang="fr-FR" sz="1200" dirty="0">
                <a:solidFill>
                  <a:srgbClr val="002060"/>
                </a:solidFill>
              </a:rPr>
              <a:t> Crescendo _ Concert </a:t>
            </a:r>
            <a:r>
              <a:rPr lang="fr-FR" sz="1200" dirty="0" err="1">
                <a:solidFill>
                  <a:srgbClr val="002060"/>
                </a:solidFill>
              </a:rPr>
              <a:t>Acoustic</a:t>
            </a:r>
            <a:r>
              <a:rPr lang="fr-FR" sz="1200" dirty="0">
                <a:solidFill>
                  <a:srgbClr val="002060"/>
                </a:solidFill>
              </a:rPr>
              <a:t> Guitar - Master Grade Madagascar </a:t>
            </a:r>
            <a:r>
              <a:rPr lang="fr-FR" sz="1200" dirty="0" err="1">
                <a:solidFill>
                  <a:srgbClr val="002060"/>
                </a:solidFill>
              </a:rPr>
              <a:t>Rosewood</a:t>
            </a:r>
            <a:r>
              <a:rPr lang="fr-FR" sz="1200" dirty="0">
                <a:solidFill>
                  <a:srgbClr val="002060"/>
                </a:solidFill>
              </a:rPr>
              <a:t>, </a:t>
            </a:r>
            <a:r>
              <a:rPr lang="fr-FR" sz="1200" dirty="0">
                <a:solidFill>
                  <a:srgbClr val="002060"/>
                </a:solidFill>
                <a:hlinkClick r:id="rId3"/>
              </a:rPr>
              <a:t>http://www.dreamguitars.com/detail/551-tippin_crescendo_1104102</a:t>
            </a:r>
            <a:r>
              <a:rPr lang="fr-FR" sz="1200" dirty="0" smtClean="0">
                <a:solidFill>
                  <a:srgbClr val="002060"/>
                </a:solidFill>
                <a:hlinkClick r:id="rId3"/>
              </a:rPr>
              <a:t>/</a:t>
            </a:r>
            <a:r>
              <a:rPr lang="fr-FR" sz="1200" dirty="0" smtClean="0">
                <a:solidFill>
                  <a:srgbClr val="002060"/>
                </a:solidFill>
              </a:rPr>
              <a:t> </a:t>
            </a:r>
            <a:endParaRPr lang="fr-FR" sz="1200" dirty="0">
              <a:solidFill>
                <a:srgbClr val="002060"/>
              </a:solidFill>
            </a:endParaRPr>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959" y="1167690"/>
            <a:ext cx="1857375" cy="2457450"/>
          </a:xfrm>
          <a:prstGeom prst="rect">
            <a:avLst/>
          </a:prstGeom>
        </p:spPr>
      </p:pic>
    </p:spTree>
    <p:extLst>
      <p:ext uri="{BB962C8B-B14F-4D97-AF65-F5344CB8AC3E}">
        <p14:creationId xmlns:p14="http://schemas.microsoft.com/office/powerpoint/2010/main" val="2297067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77</a:t>
            </a:fld>
            <a:endParaRPr lang="fr-FR" dirty="0"/>
          </a:p>
        </p:txBody>
      </p:sp>
      <p:sp>
        <p:nvSpPr>
          <p:cNvPr id="4" name="Rectangle 3"/>
          <p:cNvSpPr/>
          <p:nvPr/>
        </p:nvSpPr>
        <p:spPr>
          <a:xfrm>
            <a:off x="121186" y="397007"/>
            <a:ext cx="7498266" cy="369332"/>
          </a:xfrm>
          <a:prstGeom prst="rect">
            <a:avLst/>
          </a:prstGeom>
        </p:spPr>
        <p:txBody>
          <a:bodyPr wrap="square">
            <a:spAutoFit/>
          </a:bodyPr>
          <a:lstStyle/>
          <a:p>
            <a:pPr fontAlgn="base"/>
            <a:r>
              <a:rPr lang="fr-FR" b="1" dirty="0" smtClean="0">
                <a:solidFill>
                  <a:srgbClr val="002060"/>
                </a:solidFill>
              </a:rPr>
              <a:t>A5. Annexe : Les </a:t>
            </a:r>
            <a:r>
              <a:rPr lang="fr-FR" b="1" dirty="0">
                <a:solidFill>
                  <a:srgbClr val="002060"/>
                </a:solidFill>
              </a:rPr>
              <a:t>acheteurs de bois précieux malgache </a:t>
            </a:r>
            <a:r>
              <a:rPr lang="fr-FR" b="1" dirty="0" smtClean="0">
                <a:solidFill>
                  <a:srgbClr val="002060"/>
                </a:solidFill>
              </a:rPr>
              <a:t>en 2009 (suite et fin)</a:t>
            </a:r>
            <a:endParaRPr lang="fr-FR" b="1" i="0" dirty="0">
              <a:solidFill>
                <a:srgbClr val="002060"/>
              </a:solidFill>
              <a:effectLst/>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447879598"/>
              </p:ext>
            </p:extLst>
          </p:nvPr>
        </p:nvGraphicFramePr>
        <p:xfrm>
          <a:off x="248186" y="856933"/>
          <a:ext cx="7524520" cy="5556385"/>
        </p:xfrm>
        <a:graphic>
          <a:graphicData uri="http://schemas.openxmlformats.org/drawingml/2006/table">
            <a:tbl>
              <a:tblPr>
                <a:tableStyleId>{5C22544A-7EE6-4342-B048-85BDC9FD1C3A}</a:tableStyleId>
              </a:tblPr>
              <a:tblGrid>
                <a:gridCol w="1707614"/>
                <a:gridCol w="561860"/>
                <a:gridCol w="5255046"/>
              </a:tblGrid>
              <a:tr h="0">
                <a:tc>
                  <a:txBody>
                    <a:bodyPr/>
                    <a:lstStyle/>
                    <a:p>
                      <a:pPr marL="36195" marR="36195" eaLnBrk="0" fontAlgn="base" hangingPunct="0">
                        <a:lnSpc>
                          <a:spcPct val="115000"/>
                        </a:lnSpc>
                        <a:spcAft>
                          <a:spcPts val="0"/>
                        </a:spcAft>
                      </a:pPr>
                      <a:r>
                        <a:rPr lang="fr-FR" sz="1000" b="1" spc="-5" dirty="0">
                          <a:solidFill>
                            <a:srgbClr val="002060"/>
                          </a:solidFill>
                          <a:effectLst/>
                        </a:rPr>
                        <a:t>Société</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195" marR="36195" algn="ctr" eaLnBrk="0" fontAlgn="base" hangingPunct="0">
                        <a:lnSpc>
                          <a:spcPct val="115000"/>
                        </a:lnSpc>
                        <a:spcAft>
                          <a:spcPts val="0"/>
                        </a:spcAft>
                      </a:pPr>
                      <a:r>
                        <a:rPr lang="fr-FR" sz="1000" b="1" dirty="0">
                          <a:solidFill>
                            <a:srgbClr val="002060"/>
                          </a:solidFill>
                          <a:effectLst/>
                        </a:rPr>
                        <a:t>Poids</a:t>
                      </a:r>
                      <a:br>
                        <a:rPr lang="fr-FR" sz="1000" b="1" dirty="0">
                          <a:solidFill>
                            <a:srgbClr val="002060"/>
                          </a:solidFill>
                          <a:effectLst/>
                        </a:rPr>
                      </a:br>
                      <a:r>
                        <a:rPr lang="fr-FR" sz="1000" b="1" dirty="0">
                          <a:solidFill>
                            <a:srgbClr val="002060"/>
                          </a:solidFill>
                          <a:effectLst/>
                        </a:rPr>
                        <a:t>importé</a:t>
                      </a:r>
                      <a:br>
                        <a:rPr lang="fr-FR" sz="1000" b="1" dirty="0">
                          <a:solidFill>
                            <a:srgbClr val="002060"/>
                          </a:solidFill>
                          <a:effectLst/>
                        </a:rPr>
                      </a:br>
                      <a:r>
                        <a:rPr lang="fr-FR" sz="1000" b="1" dirty="0">
                          <a:solidFill>
                            <a:srgbClr val="002060"/>
                          </a:solidFill>
                          <a:effectLst/>
                        </a:rPr>
                        <a:t>(tonnes)</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6195" marR="36195" algn="ctr" eaLnBrk="0" fontAlgn="base" hangingPunct="0">
                        <a:lnSpc>
                          <a:spcPct val="115000"/>
                        </a:lnSpc>
                        <a:spcAft>
                          <a:spcPts val="0"/>
                        </a:spcAft>
                      </a:pPr>
                      <a:r>
                        <a:rPr lang="fr-FR" sz="1000" b="1" dirty="0">
                          <a:solidFill>
                            <a:srgbClr val="002060"/>
                          </a:solidFill>
                          <a:effectLst/>
                        </a:rPr>
                        <a:t>Adresse</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51615">
                <a:tc>
                  <a:txBody>
                    <a:bodyPr/>
                    <a:lstStyle/>
                    <a:p>
                      <a:pPr marL="36195" marR="36195" eaLnBrk="0" fontAlgn="base" hangingPunct="0">
                        <a:lnSpc>
                          <a:spcPct val="115000"/>
                        </a:lnSpc>
                        <a:spcAft>
                          <a:spcPts val="0"/>
                        </a:spcAft>
                      </a:pPr>
                      <a:r>
                        <a:rPr lang="fr-FR" sz="1000" dirty="0">
                          <a:effectLst/>
                        </a:rPr>
                        <a:t>CHINA NATIONAL FOREST</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72</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SHIJI XI YUAN 606 room n°20, </a:t>
                      </a:r>
                      <a:r>
                        <a:rPr lang="en-US" sz="1000" dirty="0" err="1">
                          <a:effectLst/>
                        </a:rPr>
                        <a:t>Anyuan</a:t>
                      </a:r>
                      <a:r>
                        <a:rPr lang="en-US" sz="1000" dirty="0">
                          <a:effectLst/>
                        </a:rPr>
                        <a:t> Street, Beijing,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7423">
                <a:tc>
                  <a:txBody>
                    <a:bodyPr/>
                    <a:lstStyle/>
                    <a:p>
                      <a:pPr marL="36195" marR="36195" eaLnBrk="0" fontAlgn="base" hangingPunct="0">
                        <a:lnSpc>
                          <a:spcPct val="115000"/>
                        </a:lnSpc>
                        <a:spcAft>
                          <a:spcPts val="0"/>
                        </a:spcAft>
                      </a:pPr>
                      <a:r>
                        <a:rPr lang="fr-FR" sz="1000">
                          <a:effectLst/>
                        </a:rPr>
                        <a:t>CHANGSHA WEICHU SEED</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61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Co Kay Yuan Xinge Building 1 Dong 27 Level C, Zone Economic</a:t>
                      </a:r>
                      <a:br>
                        <a:rPr lang="en-US" sz="1000">
                          <a:effectLst/>
                        </a:rPr>
                      </a:br>
                      <a:r>
                        <a:rPr lang="en-US" sz="1000">
                          <a:effectLst/>
                        </a:rPr>
                        <a:t>development, Changsha,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CECEIEC TIANJIN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54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4 floor, n°305 Nanjing Road, Tianjin,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THEODOR NAGEL Gmbh</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49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a:effectLst/>
                        </a:rPr>
                        <a:t>118, Billstrasse,PO box 28 02 66 / D - 205 15, Hambourg, Allemagne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JIANGSU BOSHENG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45</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318, Huanghe Road n° 275, Changshu,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JIANGSU GUOTEI</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43</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9/F Guotai Times Plaza, Building A n°5 Renmin road, Zhangjiagang,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193">
                <a:tc>
                  <a:txBody>
                    <a:bodyPr/>
                    <a:lstStyle/>
                    <a:p>
                      <a:pPr marL="36195" marR="36195" eaLnBrk="0" fontAlgn="base" hangingPunct="0">
                        <a:lnSpc>
                          <a:spcPct val="115000"/>
                        </a:lnSpc>
                        <a:spcAft>
                          <a:spcPts val="0"/>
                        </a:spcAft>
                      </a:pPr>
                      <a:r>
                        <a:rPr lang="fr-FR" sz="1000">
                          <a:effectLst/>
                        </a:rPr>
                        <a:t>YICK PO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41</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23 B Flat Room B Blk 5 23/F Residence Oasis, Tseung Kwan, Hong Kong,</a:t>
                      </a:r>
                      <a:endParaRPr lang="fr-FR" sz="1000">
                        <a:effectLst/>
                      </a:endParaRPr>
                    </a:p>
                    <a:p>
                      <a:pPr marL="36195" marR="36195" algn="ctr" eaLnBrk="0" fontAlgn="base" hangingPunct="0">
                        <a:lnSpc>
                          <a:spcPct val="115000"/>
                        </a:lnSpc>
                        <a:spcAft>
                          <a:spcPts val="0"/>
                        </a:spcAft>
                      </a:pPr>
                      <a:r>
                        <a:rPr lang="en-US" sz="1000">
                          <a:effectLst/>
                        </a:rPr>
                        <a:t>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JIANG YIN HUA QUAN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40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Jiangyin,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492">
                <a:tc>
                  <a:txBody>
                    <a:bodyPr/>
                    <a:lstStyle/>
                    <a:p>
                      <a:pPr marL="36195" marR="36195" eaLnBrk="0" fontAlgn="base" hangingPunct="0">
                        <a:lnSpc>
                          <a:spcPct val="115000"/>
                        </a:lnSpc>
                        <a:spcAft>
                          <a:spcPts val="0"/>
                        </a:spcAft>
                      </a:pPr>
                      <a:r>
                        <a:rPr lang="fr-FR" sz="1000">
                          <a:effectLst/>
                        </a:rPr>
                        <a:t>CITIC INTERNATIONAL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38</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4507, Capital Mansion, n°6 Xinyuannan Lu, Chaoyang District,</a:t>
                      </a:r>
                      <a:endParaRPr lang="fr-FR" sz="1000">
                        <a:effectLst/>
                      </a:endParaRPr>
                    </a:p>
                    <a:p>
                      <a:pPr marL="36195" marR="36195" algn="ctr" eaLnBrk="0" fontAlgn="base" hangingPunct="0">
                        <a:lnSpc>
                          <a:spcPct val="115000"/>
                        </a:lnSpc>
                        <a:spcAft>
                          <a:spcPts val="0"/>
                        </a:spcAft>
                      </a:pPr>
                      <a:r>
                        <a:rPr lang="en-US" sz="1000">
                          <a:effectLst/>
                        </a:rPr>
                        <a:t>Beijing,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SANGHAI HONG SHENG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34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201 n°70 lane 999, Lou Shan Guan Road, Shanghai,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SHANGHAI SILK</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34</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283 Wu Xing Road, Shanghai,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808">
                <a:tc>
                  <a:txBody>
                    <a:bodyPr/>
                    <a:lstStyle/>
                    <a:p>
                      <a:pPr marL="36195" marR="36195" eaLnBrk="0" fontAlgn="base" hangingPunct="0">
                        <a:lnSpc>
                          <a:spcPct val="115000"/>
                        </a:lnSpc>
                        <a:spcAft>
                          <a:spcPts val="0"/>
                        </a:spcAft>
                      </a:pPr>
                      <a:r>
                        <a:rPr lang="fr-FR" sz="1000">
                          <a:effectLst/>
                        </a:rPr>
                        <a:t>SUNOVER SIZE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Port-Louis, Maurice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728">
                <a:tc>
                  <a:txBody>
                    <a:bodyPr/>
                    <a:lstStyle/>
                    <a:p>
                      <a:pPr marL="36195" marR="36195" eaLnBrk="0" fontAlgn="base" hangingPunct="0">
                        <a:lnSpc>
                          <a:spcPct val="115000"/>
                        </a:lnSpc>
                        <a:spcAft>
                          <a:spcPts val="0"/>
                        </a:spcAft>
                      </a:pPr>
                      <a:r>
                        <a:rPr lang="fr-FR" sz="1000">
                          <a:effectLst/>
                        </a:rPr>
                        <a:t>DALIAN SK</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809 n°3 Gangwan Street, Zhongsan District, Dalian,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726">
                <a:tc>
                  <a:txBody>
                    <a:bodyPr/>
                    <a:lstStyle/>
                    <a:p>
                      <a:pPr marL="36195" marR="36195" eaLnBrk="0" fontAlgn="base" hangingPunct="0">
                        <a:lnSpc>
                          <a:spcPct val="115000"/>
                        </a:lnSpc>
                        <a:spcAft>
                          <a:spcPts val="0"/>
                        </a:spcAft>
                      </a:pPr>
                      <a:r>
                        <a:rPr lang="fr-FR" sz="1000">
                          <a:effectLst/>
                        </a:rPr>
                        <a:t>HONG KONG KING CHUNG</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Hong Kong,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900">
                <a:tc>
                  <a:txBody>
                    <a:bodyPr/>
                    <a:lstStyle/>
                    <a:p>
                      <a:pPr marL="36195" marR="36195" eaLnBrk="0" fontAlgn="base" hangingPunct="0">
                        <a:lnSpc>
                          <a:spcPct val="115000"/>
                        </a:lnSpc>
                        <a:spcAft>
                          <a:spcPts val="0"/>
                        </a:spcAft>
                      </a:pPr>
                      <a:r>
                        <a:rPr lang="fr-FR" sz="1000">
                          <a:effectLst/>
                        </a:rPr>
                        <a:t>TIANJIN WINSTAR</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20</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dirty="0">
                          <a:effectLst/>
                        </a:rPr>
                        <a:t>n°2 </a:t>
                      </a:r>
                      <a:r>
                        <a:rPr lang="en-US" sz="1000" dirty="0" err="1">
                          <a:effectLst/>
                        </a:rPr>
                        <a:t>Xun</a:t>
                      </a:r>
                      <a:r>
                        <a:rPr lang="en-US" sz="1000" dirty="0">
                          <a:effectLst/>
                        </a:rPr>
                        <a:t> Yuan </a:t>
                      </a:r>
                      <a:r>
                        <a:rPr lang="en-US" sz="1000" dirty="0" err="1">
                          <a:effectLst/>
                        </a:rPr>
                        <a:t>Xili</a:t>
                      </a:r>
                      <a:r>
                        <a:rPr lang="en-US" sz="1000" dirty="0">
                          <a:effectLst/>
                        </a:rPr>
                        <a:t>, The Second Street </a:t>
                      </a:r>
                      <a:r>
                        <a:rPr lang="en-US" sz="1000" dirty="0" err="1">
                          <a:effectLst/>
                        </a:rPr>
                        <a:t>Teda</a:t>
                      </a:r>
                      <a:r>
                        <a:rPr lang="en-US" sz="1000" dirty="0">
                          <a:effectLst/>
                        </a:rPr>
                        <a:t>, Tianjin, Chine</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1300">
                <a:tc>
                  <a:txBody>
                    <a:bodyPr/>
                    <a:lstStyle/>
                    <a:p>
                      <a:pPr marL="36195" marR="36195" eaLnBrk="0" fontAlgn="base" hangingPunct="0">
                        <a:lnSpc>
                          <a:spcPct val="115000"/>
                        </a:lnSpc>
                        <a:spcAft>
                          <a:spcPts val="0"/>
                        </a:spcAft>
                      </a:pPr>
                      <a:r>
                        <a:rPr lang="fr-FR" sz="1000">
                          <a:effectLst/>
                        </a:rPr>
                        <a:t>JIANGSU LIGHT INDUSTRIAL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19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n°100 Jianye Road, Nanjing,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700">
                <a:tc>
                  <a:txBody>
                    <a:bodyPr/>
                    <a:lstStyle/>
                    <a:p>
                      <a:pPr marL="36195" marR="36195" eaLnBrk="0" fontAlgn="base" hangingPunct="0">
                        <a:lnSpc>
                          <a:spcPct val="115000"/>
                        </a:lnSpc>
                        <a:spcAft>
                          <a:spcPts val="0"/>
                        </a:spcAft>
                      </a:pPr>
                      <a:r>
                        <a:rPr lang="fr-FR" sz="1000">
                          <a:effectLst/>
                        </a:rPr>
                        <a:t>GUANGZHOU PEIJIA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a:effectLst/>
                        </a:rPr>
                        <a:t>18</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en-US" sz="1000">
                          <a:effectLst/>
                        </a:rPr>
                        <a:t>room 2118, III Baiyun Building, Baiyun Road, Guangzhou, Chine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615">
                <a:tc>
                  <a:txBody>
                    <a:bodyPr/>
                    <a:lstStyle/>
                    <a:p>
                      <a:pPr marL="36195" marR="36195" eaLnBrk="0" fontAlgn="base" hangingPunct="0">
                        <a:lnSpc>
                          <a:spcPct val="115000"/>
                        </a:lnSpc>
                        <a:spcAft>
                          <a:spcPts val="0"/>
                        </a:spcAft>
                      </a:pPr>
                      <a:r>
                        <a:rPr lang="fr-FR" sz="1000">
                          <a:effectLst/>
                        </a:rPr>
                        <a:t>FLAVOUR HANDLING LLC</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spc="-5" dirty="0" smtClean="0">
                          <a:effectLst/>
                        </a:rPr>
                        <a:t>10</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195" marR="36195" algn="ctr" eaLnBrk="0" fontAlgn="base" hangingPunct="0">
                        <a:lnSpc>
                          <a:spcPct val="115000"/>
                        </a:lnSpc>
                        <a:spcAft>
                          <a:spcPts val="0"/>
                        </a:spcAft>
                      </a:pPr>
                      <a:r>
                        <a:rPr lang="fr-FR" sz="1000" dirty="0">
                          <a:effectLst/>
                        </a:rPr>
                        <a:t>113 </a:t>
                      </a:r>
                      <a:r>
                        <a:rPr lang="fr-FR" sz="1000" dirty="0" err="1">
                          <a:effectLst/>
                        </a:rPr>
                        <a:t>Barksdale</a:t>
                      </a:r>
                      <a:r>
                        <a:rPr lang="fr-FR" sz="1000" dirty="0">
                          <a:effectLst/>
                        </a:rPr>
                        <a:t> </a:t>
                      </a:r>
                      <a:r>
                        <a:rPr lang="fr-FR" sz="1000" dirty="0" err="1">
                          <a:effectLst/>
                        </a:rPr>
                        <a:t>Professionnal</a:t>
                      </a:r>
                      <a:r>
                        <a:rPr lang="fr-FR" sz="1000" dirty="0">
                          <a:effectLst/>
                        </a:rPr>
                        <a:t> Center, Newark, DE19711-3258, USA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ZoneTexte 1"/>
          <p:cNvSpPr txBox="1"/>
          <p:nvPr/>
        </p:nvSpPr>
        <p:spPr>
          <a:xfrm>
            <a:off x="7874000" y="4774400"/>
            <a:ext cx="4178300" cy="1384995"/>
          </a:xfrm>
          <a:prstGeom prst="rect">
            <a:avLst/>
          </a:prstGeom>
          <a:noFill/>
        </p:spPr>
        <p:txBody>
          <a:bodyPr wrap="square" rtlCol="0">
            <a:spAutoFit/>
          </a:bodyPr>
          <a:lstStyle/>
          <a:p>
            <a:pPr algn="just"/>
            <a:r>
              <a:rPr lang="fr-FR" sz="1200" dirty="0" smtClean="0">
                <a:solidFill>
                  <a:srgbClr val="002060"/>
                </a:solidFill>
                <a:latin typeface="Calibri" panose="020F0502020204030204" pitchFamily="34" charset="0"/>
              </a:rPr>
              <a:t>←</a:t>
            </a:r>
            <a:r>
              <a:rPr lang="fr-FR" sz="1200" dirty="0" smtClean="0">
                <a:solidFill>
                  <a:srgbClr val="002060"/>
                </a:solidFill>
              </a:rPr>
              <a:t>Source pour ce tableau</a:t>
            </a:r>
            <a:r>
              <a:rPr lang="fr-FR" sz="1200" dirty="0">
                <a:solidFill>
                  <a:srgbClr val="002060"/>
                </a:solidFill>
              </a:rPr>
              <a:t> : </a:t>
            </a:r>
            <a:r>
              <a:rPr lang="fr-FR" sz="1200" dirty="0" err="1">
                <a:solidFill>
                  <a:srgbClr val="002060"/>
                </a:solidFill>
              </a:rPr>
              <a:t>Randriamalala</a:t>
            </a:r>
            <a:r>
              <a:rPr lang="fr-FR" sz="1200" dirty="0">
                <a:solidFill>
                  <a:srgbClr val="002060"/>
                </a:solidFill>
              </a:rPr>
              <a:t>, H. et Liu, Z. 2010. </a:t>
            </a:r>
            <a:r>
              <a:rPr lang="fr-FR" sz="1200" i="1" dirty="0">
                <a:solidFill>
                  <a:srgbClr val="002060"/>
                </a:solidFill>
              </a:rPr>
              <a:t>Bois de rose de Madagascar : Entre démocratie et protection de la nature. </a:t>
            </a:r>
            <a:r>
              <a:rPr lang="en-US" sz="1200" dirty="0">
                <a:solidFill>
                  <a:srgbClr val="002060"/>
                </a:solidFill>
              </a:rPr>
              <a:t>Madagascar Conservation &amp; Development 5, 1: 11-22. Supplementary Material, </a:t>
            </a:r>
            <a:r>
              <a:rPr lang="en-US" sz="1200" u="sng" dirty="0">
                <a:solidFill>
                  <a:srgbClr val="002060"/>
                </a:solidFill>
                <a:hlinkClick r:id="rId2"/>
              </a:rPr>
              <a:t>http://www.mwc-info.net/en/services/Journal_PDF's/Issue5-1/MCD_2010_vol5_iss1_Rosewood_democracy_Supplementary_Material.pdf</a:t>
            </a:r>
            <a:r>
              <a:rPr lang="en-US" sz="1200" dirty="0">
                <a:solidFill>
                  <a:srgbClr val="002060"/>
                </a:solidFill>
              </a:rPr>
              <a:t> </a:t>
            </a:r>
            <a:endParaRPr lang="fr-FR" sz="1200" dirty="0">
              <a:solidFill>
                <a:srgbClr val="002060"/>
              </a:solidFill>
            </a:endParaRPr>
          </a:p>
        </p:txBody>
      </p:sp>
      <p:sp>
        <p:nvSpPr>
          <p:cNvPr id="8" name="Espace réservé du pied de page 1"/>
          <p:cNvSpPr>
            <a:spLocks noGrp="1"/>
          </p:cNvSpPr>
          <p:nvPr>
            <p:ph type="ftr" sz="quarter" idx="11"/>
          </p:nvPr>
        </p:nvSpPr>
        <p:spPr>
          <a:xfrm>
            <a:off x="5218017" y="6562911"/>
            <a:ext cx="2556831" cy="155422"/>
          </a:xfrm>
        </p:spPr>
        <p:txBody>
          <a:bodyPr/>
          <a:lstStyle/>
          <a:p>
            <a:r>
              <a:rPr lang="fr-FR" dirty="0" smtClean="0"/>
              <a:t>Le trafic du bois de rose à Madagascar</a:t>
            </a:r>
            <a:endParaRPr lang="fr-FR" dirty="0"/>
          </a:p>
        </p:txBody>
      </p:sp>
      <p:sp>
        <p:nvSpPr>
          <p:cNvPr id="6" name="ZoneTexte 5"/>
          <p:cNvSpPr txBox="1"/>
          <p:nvPr/>
        </p:nvSpPr>
        <p:spPr>
          <a:xfrm>
            <a:off x="7874000" y="766339"/>
            <a:ext cx="3949548" cy="1200329"/>
          </a:xfrm>
          <a:prstGeom prst="rect">
            <a:avLst/>
          </a:prstGeom>
          <a:noFill/>
        </p:spPr>
        <p:txBody>
          <a:bodyPr wrap="square" rtlCol="0">
            <a:spAutoFit/>
          </a:bodyPr>
          <a:lstStyle/>
          <a:p>
            <a:pPr algn="just"/>
            <a:r>
              <a:rPr lang="fr-FR" dirty="0">
                <a:solidFill>
                  <a:srgbClr val="002060"/>
                </a:solidFill>
              </a:rPr>
              <a:t>Tous ces acheteurs sont chinois sauf </a:t>
            </a:r>
            <a:r>
              <a:rPr lang="fr-FR" dirty="0" smtClean="0">
                <a:solidFill>
                  <a:srgbClr val="002060"/>
                </a:solidFill>
              </a:rPr>
              <a:t>trois : a) </a:t>
            </a:r>
            <a:r>
              <a:rPr lang="fr-FR" b="1" dirty="0" err="1">
                <a:solidFill>
                  <a:srgbClr val="002060"/>
                </a:solidFill>
              </a:rPr>
              <a:t>Theodor</a:t>
            </a:r>
            <a:r>
              <a:rPr lang="fr-FR" b="1" dirty="0">
                <a:solidFill>
                  <a:srgbClr val="002060"/>
                </a:solidFill>
              </a:rPr>
              <a:t> Nagel</a:t>
            </a:r>
            <a:r>
              <a:rPr lang="fr-FR" dirty="0">
                <a:solidFill>
                  <a:srgbClr val="002060"/>
                </a:solidFill>
              </a:rPr>
              <a:t>, </a:t>
            </a:r>
            <a:r>
              <a:rPr lang="fr-FR" dirty="0" smtClean="0">
                <a:solidFill>
                  <a:srgbClr val="002060"/>
                </a:solidFill>
              </a:rPr>
              <a:t>Allemagne, b) </a:t>
            </a:r>
            <a:r>
              <a:rPr lang="fr-FR" b="1" dirty="0" err="1">
                <a:solidFill>
                  <a:srgbClr val="002060"/>
                </a:solidFill>
              </a:rPr>
              <a:t>Sunover</a:t>
            </a:r>
            <a:r>
              <a:rPr lang="fr-FR" b="1" dirty="0">
                <a:solidFill>
                  <a:srgbClr val="002060"/>
                </a:solidFill>
              </a:rPr>
              <a:t> Size Ltd</a:t>
            </a:r>
            <a:r>
              <a:rPr lang="fr-FR" dirty="0">
                <a:solidFill>
                  <a:srgbClr val="002060"/>
                </a:solidFill>
              </a:rPr>
              <a:t>, </a:t>
            </a:r>
            <a:r>
              <a:rPr lang="fr-FR" dirty="0" smtClean="0">
                <a:solidFill>
                  <a:srgbClr val="002060"/>
                </a:solidFill>
              </a:rPr>
              <a:t>Maurice et c) </a:t>
            </a:r>
            <a:r>
              <a:rPr lang="fr-FR" b="1" dirty="0" err="1">
                <a:solidFill>
                  <a:srgbClr val="002060"/>
                </a:solidFill>
              </a:rPr>
              <a:t>Flavour</a:t>
            </a:r>
            <a:r>
              <a:rPr lang="fr-FR" b="1" dirty="0">
                <a:solidFill>
                  <a:srgbClr val="002060"/>
                </a:solidFill>
              </a:rPr>
              <a:t> Handling LLC</a:t>
            </a:r>
            <a:r>
              <a:rPr lang="fr-FR" dirty="0">
                <a:solidFill>
                  <a:srgbClr val="002060"/>
                </a:solidFill>
              </a:rPr>
              <a:t>, Delaware, </a:t>
            </a:r>
            <a:r>
              <a:rPr lang="fr-FR" dirty="0" smtClean="0">
                <a:solidFill>
                  <a:srgbClr val="002060"/>
                </a:solidFill>
              </a:rPr>
              <a:t>États-Unis.</a:t>
            </a:r>
            <a:endParaRPr lang="fr-FR" dirty="0">
              <a:solidFill>
                <a:srgbClr val="002060"/>
              </a:solidFill>
            </a:endParaRPr>
          </a:p>
        </p:txBody>
      </p:sp>
      <p:sp>
        <p:nvSpPr>
          <p:cNvPr id="9" name="ZoneTexte 8"/>
          <p:cNvSpPr txBox="1"/>
          <p:nvPr/>
        </p:nvSpPr>
        <p:spPr>
          <a:xfrm>
            <a:off x="7874000" y="2178303"/>
            <a:ext cx="4085728" cy="2492990"/>
          </a:xfrm>
          <a:prstGeom prst="rect">
            <a:avLst/>
          </a:prstGeom>
          <a:noFill/>
        </p:spPr>
        <p:txBody>
          <a:bodyPr wrap="square" rtlCol="0">
            <a:spAutoFit/>
          </a:bodyPr>
          <a:lstStyle/>
          <a:p>
            <a:pPr algn="just"/>
            <a:r>
              <a:rPr lang="fr-FR" sz="1200" dirty="0">
                <a:solidFill>
                  <a:srgbClr val="002060"/>
                </a:solidFill>
              </a:rPr>
              <a:t>Sur les 350 tonnes de bois précieux importés par la société China </a:t>
            </a:r>
            <a:r>
              <a:rPr lang="fr-FR" sz="1200" dirty="0" err="1">
                <a:solidFill>
                  <a:srgbClr val="002060"/>
                </a:solidFill>
              </a:rPr>
              <a:t>Tushu</a:t>
            </a:r>
            <a:r>
              <a:rPr lang="fr-FR" sz="1200" dirty="0">
                <a:solidFill>
                  <a:srgbClr val="002060"/>
                </a:solidFill>
              </a:rPr>
              <a:t> Shanghai </a:t>
            </a:r>
            <a:r>
              <a:rPr lang="fr-FR" sz="1200" dirty="0" err="1">
                <a:solidFill>
                  <a:srgbClr val="002060"/>
                </a:solidFill>
              </a:rPr>
              <a:t>Pudong</a:t>
            </a:r>
            <a:r>
              <a:rPr lang="fr-FR" sz="1200" dirty="0">
                <a:solidFill>
                  <a:srgbClr val="002060"/>
                </a:solidFill>
              </a:rPr>
              <a:t>, </a:t>
            </a:r>
            <a:r>
              <a:rPr lang="fr-FR" sz="1200" i="1" dirty="0">
                <a:solidFill>
                  <a:srgbClr val="002060"/>
                </a:solidFill>
              </a:rPr>
              <a:t>200 tonnes étaient du </a:t>
            </a:r>
            <a:r>
              <a:rPr lang="fr-FR" sz="1200" b="1" i="1" dirty="0">
                <a:solidFill>
                  <a:srgbClr val="002060"/>
                </a:solidFill>
              </a:rPr>
              <a:t>bois d‘ébène</a:t>
            </a:r>
            <a:r>
              <a:rPr lang="fr-FR" sz="1200" dirty="0">
                <a:solidFill>
                  <a:srgbClr val="002060"/>
                </a:solidFill>
              </a:rPr>
              <a:t>. On peut remarquer aussi que deux sociétés occupent pratiquement le même bureau : </a:t>
            </a:r>
            <a:r>
              <a:rPr lang="fr-FR" sz="1200" dirty="0" err="1">
                <a:solidFill>
                  <a:srgbClr val="002060"/>
                </a:solidFill>
              </a:rPr>
              <a:t>Ocean</a:t>
            </a:r>
            <a:r>
              <a:rPr lang="fr-FR" sz="1200" dirty="0">
                <a:solidFill>
                  <a:srgbClr val="002060"/>
                </a:solidFill>
              </a:rPr>
              <a:t> Trading Co et Beijing </a:t>
            </a:r>
            <a:r>
              <a:rPr lang="fr-FR" sz="1200" dirty="0" err="1">
                <a:solidFill>
                  <a:srgbClr val="002060"/>
                </a:solidFill>
              </a:rPr>
              <a:t>Yintuo</a:t>
            </a:r>
            <a:r>
              <a:rPr lang="fr-FR" sz="1200" dirty="0">
                <a:solidFill>
                  <a:srgbClr val="002060"/>
                </a:solidFill>
              </a:rPr>
              <a:t> Investment Co Ltd. Cette dernière semble être une société d‘investissement, d‘après sa raison sociale. On peut donc se demander si le vrai importateur n‘a pas mis son proche voisin sur une affaire intéressante. Là encore, le bois de rose malgache ne serait qu‘une denrée spéculative, destinée à la revente à la hausse une fois la rareté bien établie, ce qui ne devrait plus tarder, en raison de la disparition progressive de cette essence et du temps qui lui manque pour sa régénération</a:t>
            </a:r>
            <a:r>
              <a:rPr lang="fr-FR" sz="1200" dirty="0" smtClean="0">
                <a:solidFill>
                  <a:srgbClr val="002060"/>
                </a:solidFill>
              </a:rPr>
              <a:t>.</a:t>
            </a:r>
            <a:endParaRPr lang="fr-FR" sz="1200" dirty="0">
              <a:solidFill>
                <a:srgbClr val="002060"/>
              </a:solidFill>
            </a:endParaRPr>
          </a:p>
        </p:txBody>
      </p:sp>
      <p:sp>
        <p:nvSpPr>
          <p:cNvPr id="10" name="ZoneTexte 9"/>
          <p:cNvSpPr txBox="1"/>
          <p:nvPr/>
        </p:nvSpPr>
        <p:spPr>
          <a:xfrm>
            <a:off x="8010180" y="6356733"/>
            <a:ext cx="3949548" cy="276999"/>
          </a:xfrm>
          <a:prstGeom prst="rect">
            <a:avLst/>
          </a:prstGeom>
          <a:noFill/>
        </p:spPr>
        <p:txBody>
          <a:bodyPr wrap="square" rtlCol="0">
            <a:spAutoFit/>
          </a:bodyPr>
          <a:lstStyle/>
          <a:p>
            <a:pPr algn="ctr"/>
            <a:r>
              <a:rPr lang="fr-FR" sz="1200" b="1" u="sng" dirty="0">
                <a:solidFill>
                  <a:srgbClr val="002060"/>
                </a:solidFill>
              </a:rPr>
              <a:t>Note</a:t>
            </a:r>
            <a:r>
              <a:rPr lang="fr-FR" sz="1200" dirty="0">
                <a:solidFill>
                  <a:srgbClr val="002060"/>
                </a:solidFill>
              </a:rPr>
              <a:t> : ces chiffres de 2009 datent maintenant un peu</a:t>
            </a:r>
            <a:r>
              <a:rPr lang="fr-FR" sz="1200" dirty="0" smtClean="0">
                <a:solidFill>
                  <a:srgbClr val="002060"/>
                </a:solidFill>
              </a:rPr>
              <a:t>.</a:t>
            </a:r>
            <a:endParaRPr lang="fr-FR" sz="1200" dirty="0">
              <a:solidFill>
                <a:srgbClr val="002060"/>
              </a:solidFill>
            </a:endParaRPr>
          </a:p>
        </p:txBody>
      </p:sp>
    </p:spTree>
    <p:extLst>
      <p:ext uri="{BB962C8B-B14F-4D97-AF65-F5344CB8AC3E}">
        <p14:creationId xmlns:p14="http://schemas.microsoft.com/office/powerpoint/2010/main" val="39027650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78</a:t>
            </a:fld>
            <a:endParaRPr lang="fr-FR" dirty="0"/>
          </a:p>
        </p:txBody>
      </p:sp>
      <p:sp>
        <p:nvSpPr>
          <p:cNvPr id="4" name="Rectangle 3"/>
          <p:cNvSpPr/>
          <p:nvPr/>
        </p:nvSpPr>
        <p:spPr>
          <a:xfrm>
            <a:off x="121186" y="397007"/>
            <a:ext cx="7498266" cy="369332"/>
          </a:xfrm>
          <a:prstGeom prst="rect">
            <a:avLst/>
          </a:prstGeom>
        </p:spPr>
        <p:txBody>
          <a:bodyPr wrap="square">
            <a:spAutoFit/>
          </a:bodyPr>
          <a:lstStyle/>
          <a:p>
            <a:pPr fontAlgn="base"/>
            <a:r>
              <a:rPr lang="fr-FR" b="1" dirty="0" smtClean="0">
                <a:solidFill>
                  <a:srgbClr val="002060"/>
                </a:solidFill>
              </a:rPr>
              <a:t>A5bis. Annexe : Les banques</a:t>
            </a:r>
            <a:endParaRPr lang="fr-FR" b="1" i="0" dirty="0">
              <a:solidFill>
                <a:srgbClr val="002060"/>
              </a:solidFill>
              <a:effectLst/>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Espace réservé du pied de page 1"/>
          <p:cNvSpPr>
            <a:spLocks noGrp="1"/>
          </p:cNvSpPr>
          <p:nvPr>
            <p:ph type="ftr" sz="quarter" idx="11"/>
          </p:nvPr>
        </p:nvSpPr>
        <p:spPr>
          <a:xfrm>
            <a:off x="5453349" y="6574572"/>
            <a:ext cx="2556831" cy="155422"/>
          </a:xfrm>
        </p:spPr>
        <p:txBody>
          <a:bodyPr/>
          <a:lstStyle/>
          <a:p>
            <a:r>
              <a:rPr lang="fr-FR" dirty="0" smtClean="0"/>
              <a:t>Le trafic du bois de rose à Madagascar</a:t>
            </a:r>
            <a:endParaRPr lang="fr-FR" dirty="0"/>
          </a:p>
        </p:txBody>
      </p:sp>
      <p:sp>
        <p:nvSpPr>
          <p:cNvPr id="6" name="ZoneTexte 5"/>
          <p:cNvSpPr txBox="1"/>
          <p:nvPr/>
        </p:nvSpPr>
        <p:spPr>
          <a:xfrm>
            <a:off x="121186" y="1055741"/>
            <a:ext cx="8449937" cy="5632311"/>
          </a:xfrm>
          <a:prstGeom prst="rect">
            <a:avLst/>
          </a:prstGeom>
          <a:noFill/>
        </p:spPr>
        <p:txBody>
          <a:bodyPr wrap="square" rtlCol="0">
            <a:spAutoFit/>
          </a:bodyPr>
          <a:lstStyle/>
          <a:p>
            <a:r>
              <a:rPr lang="fr-FR" dirty="0">
                <a:solidFill>
                  <a:srgbClr val="002060"/>
                </a:solidFill>
              </a:rPr>
              <a:t>Trois banques locales soutiennent les exportations de bois de rose. Il s‘agit de :</a:t>
            </a:r>
          </a:p>
          <a:p>
            <a:r>
              <a:rPr lang="fr-FR" dirty="0">
                <a:solidFill>
                  <a:srgbClr val="002060"/>
                </a:solidFill>
              </a:rPr>
              <a:t> </a:t>
            </a:r>
          </a:p>
          <a:p>
            <a:pPr marL="285750" lvl="0" indent="-285750" algn="just">
              <a:buFont typeface="Arial" panose="020B0604020202020204" pitchFamily="34" charset="0"/>
              <a:buChar char="•"/>
            </a:pPr>
            <a:r>
              <a:rPr lang="fr-FR" dirty="0">
                <a:solidFill>
                  <a:srgbClr val="002060"/>
                </a:solidFill>
              </a:rPr>
              <a:t>la </a:t>
            </a:r>
            <a:r>
              <a:rPr lang="fr-FR" b="1" dirty="0">
                <a:solidFill>
                  <a:srgbClr val="002060"/>
                </a:solidFill>
              </a:rPr>
              <a:t>Bank of </a:t>
            </a:r>
            <a:r>
              <a:rPr lang="fr-FR" b="1" dirty="0" err="1">
                <a:solidFill>
                  <a:srgbClr val="002060"/>
                </a:solidFill>
              </a:rPr>
              <a:t>Africa</a:t>
            </a:r>
            <a:r>
              <a:rPr lang="fr-FR" b="1" dirty="0">
                <a:solidFill>
                  <a:srgbClr val="002060"/>
                </a:solidFill>
              </a:rPr>
              <a:t> </a:t>
            </a:r>
            <a:r>
              <a:rPr lang="fr-FR" dirty="0">
                <a:solidFill>
                  <a:srgbClr val="002060"/>
                </a:solidFill>
              </a:rPr>
              <a:t>(BOA) : au moins onze exportateurs y ont leurs comptes. </a:t>
            </a:r>
          </a:p>
          <a:p>
            <a:pPr marL="285750" lvl="0" indent="-285750" algn="just">
              <a:buFont typeface="Arial" panose="020B0604020202020204" pitchFamily="34" charset="0"/>
              <a:buChar char="•"/>
            </a:pPr>
            <a:r>
              <a:rPr lang="fr-FR" dirty="0">
                <a:solidFill>
                  <a:srgbClr val="002060"/>
                </a:solidFill>
              </a:rPr>
              <a:t>la </a:t>
            </a:r>
            <a:r>
              <a:rPr lang="fr-FR" b="1" dirty="0">
                <a:solidFill>
                  <a:srgbClr val="002060"/>
                </a:solidFill>
              </a:rPr>
              <a:t>BNI-Crédit Lyonnais </a:t>
            </a:r>
            <a:r>
              <a:rPr lang="fr-FR" dirty="0">
                <a:solidFill>
                  <a:srgbClr val="002060"/>
                </a:solidFill>
              </a:rPr>
              <a:t>(BNI-CL) : le principal exportateur y a un compte.</a:t>
            </a:r>
          </a:p>
          <a:p>
            <a:pPr marL="285750" lvl="0" indent="-285750" algn="just">
              <a:buFont typeface="Arial" panose="020B0604020202020204" pitchFamily="34" charset="0"/>
              <a:buChar char="•"/>
            </a:pPr>
            <a:r>
              <a:rPr lang="fr-FR" dirty="0">
                <a:solidFill>
                  <a:srgbClr val="002060"/>
                </a:solidFill>
              </a:rPr>
              <a:t>la </a:t>
            </a:r>
            <a:r>
              <a:rPr lang="fr-FR" b="1" dirty="0">
                <a:solidFill>
                  <a:srgbClr val="002060"/>
                </a:solidFill>
              </a:rPr>
              <a:t>BFV-Société Générale </a:t>
            </a:r>
            <a:r>
              <a:rPr lang="fr-FR" dirty="0">
                <a:solidFill>
                  <a:srgbClr val="002060"/>
                </a:solidFill>
              </a:rPr>
              <a:t>(BFV-SG) : les deux plus gros exportateurs y ont leurs comptes</a:t>
            </a:r>
            <a:r>
              <a:rPr lang="fr-FR" dirty="0" smtClean="0">
                <a:solidFill>
                  <a:srgbClr val="002060"/>
                </a:solidFill>
              </a:rPr>
              <a:t>.</a:t>
            </a:r>
          </a:p>
          <a:p>
            <a:pPr lvl="0" algn="just"/>
            <a:endParaRPr lang="fr-FR" dirty="0">
              <a:solidFill>
                <a:srgbClr val="002060"/>
              </a:solidFill>
            </a:endParaRPr>
          </a:p>
          <a:p>
            <a:pPr algn="just"/>
            <a:r>
              <a:rPr lang="fr-FR" dirty="0">
                <a:solidFill>
                  <a:srgbClr val="002060"/>
                </a:solidFill>
              </a:rPr>
              <a:t>Les banques interviennent dans les opérations d‘exportation à plusieurs niveaux </a:t>
            </a:r>
            <a:r>
              <a:rPr lang="fr-FR" dirty="0" smtClean="0">
                <a:solidFill>
                  <a:srgbClr val="002060"/>
                </a:solidFill>
              </a:rPr>
              <a:t>:</a:t>
            </a:r>
          </a:p>
          <a:p>
            <a:pPr algn="just"/>
            <a:endParaRPr lang="fr-FR" dirty="0">
              <a:solidFill>
                <a:srgbClr val="002060"/>
              </a:solidFill>
            </a:endParaRPr>
          </a:p>
          <a:p>
            <a:pPr marL="285750" indent="-285750" algn="just">
              <a:buFont typeface="Arial" panose="020B0604020202020204" pitchFamily="34" charset="0"/>
              <a:buChar char="•"/>
            </a:pPr>
            <a:r>
              <a:rPr lang="fr-FR" dirty="0">
                <a:solidFill>
                  <a:srgbClr val="002060"/>
                </a:solidFill>
              </a:rPr>
              <a:t>la </a:t>
            </a:r>
            <a:r>
              <a:rPr lang="fr-FR" b="1" dirty="0">
                <a:solidFill>
                  <a:srgbClr val="002060"/>
                </a:solidFill>
              </a:rPr>
              <a:t>domiciliation </a:t>
            </a:r>
            <a:r>
              <a:rPr lang="fr-FR" b="1" dirty="0" smtClean="0">
                <a:solidFill>
                  <a:srgbClr val="002060"/>
                </a:solidFill>
              </a:rPr>
              <a:t>bancaire</a:t>
            </a:r>
            <a:r>
              <a:rPr lang="fr-FR" dirty="0" smtClean="0">
                <a:solidFill>
                  <a:srgbClr val="002060"/>
                </a:solidFill>
              </a:rPr>
              <a:t>. </a:t>
            </a:r>
            <a:r>
              <a:rPr lang="fr-FR" dirty="0">
                <a:solidFill>
                  <a:srgbClr val="002060"/>
                </a:solidFill>
              </a:rPr>
              <a:t>une banque locale certifie qu‘un exportateur possède un compte en devises dans une de ses agences. Cette opération est imposée par le ministère des Finances et sert à contrôler l‘obligatoire rapatriement des devises au pays. Elle n‘est donc valable que pour une seule opération d‘exportation et doit être renouvelée en permanence.</a:t>
            </a:r>
          </a:p>
          <a:p>
            <a:pPr marL="285750" indent="-285750" algn="just">
              <a:buFont typeface="Arial" panose="020B0604020202020204" pitchFamily="34" charset="0"/>
              <a:buChar char="•"/>
            </a:pPr>
            <a:r>
              <a:rPr lang="fr-FR" dirty="0">
                <a:solidFill>
                  <a:srgbClr val="002060"/>
                </a:solidFill>
              </a:rPr>
              <a:t>l‘</a:t>
            </a:r>
            <a:r>
              <a:rPr lang="fr-FR" b="1" dirty="0">
                <a:solidFill>
                  <a:srgbClr val="002060"/>
                </a:solidFill>
              </a:rPr>
              <a:t>octroi de crédits </a:t>
            </a:r>
            <a:r>
              <a:rPr lang="fr-FR" dirty="0">
                <a:solidFill>
                  <a:srgbClr val="002060"/>
                </a:solidFill>
              </a:rPr>
              <a:t>pour financer l‘extraction du bois de la forêt, son acheminement jusqu‘au port d‘exportation, le paiement des taxes et amendes préalables à l‘exportation</a:t>
            </a:r>
            <a:r>
              <a:rPr lang="fr-FR" dirty="0" smtClean="0">
                <a:solidFill>
                  <a:srgbClr val="002060"/>
                </a:solidFill>
              </a:rPr>
              <a:t>.</a:t>
            </a:r>
          </a:p>
          <a:p>
            <a:endParaRPr lang="fr-FR" dirty="0" smtClean="0">
              <a:solidFill>
                <a:srgbClr val="002060"/>
              </a:solidFill>
            </a:endParaRPr>
          </a:p>
          <a:p>
            <a:r>
              <a:rPr lang="fr-FR" sz="1200" dirty="0" smtClean="0">
                <a:solidFill>
                  <a:srgbClr val="002060"/>
                </a:solidFill>
              </a:rPr>
              <a:t>Source : </a:t>
            </a:r>
            <a:r>
              <a:rPr lang="fr-FR" sz="1200" dirty="0">
                <a:solidFill>
                  <a:srgbClr val="002060"/>
                </a:solidFill>
              </a:rPr>
              <a:t>Même source </a:t>
            </a:r>
            <a:r>
              <a:rPr lang="fr-FR" sz="1200" dirty="0" smtClean="0">
                <a:solidFill>
                  <a:srgbClr val="002060"/>
                </a:solidFill>
              </a:rPr>
              <a:t>ci-avant (que la page précédente).</a:t>
            </a:r>
          </a:p>
          <a:p>
            <a:endParaRPr lang="fr-FR" sz="1200" dirty="0">
              <a:solidFill>
                <a:srgbClr val="002060"/>
              </a:solidFill>
            </a:endParaRPr>
          </a:p>
          <a:p>
            <a:r>
              <a:rPr lang="fr-FR" sz="1200" b="1" u="sng" dirty="0" smtClean="0">
                <a:solidFill>
                  <a:srgbClr val="002060"/>
                </a:solidFill>
              </a:rPr>
              <a:t>Note</a:t>
            </a:r>
            <a:r>
              <a:rPr lang="fr-FR" sz="1200" dirty="0" smtClean="0">
                <a:solidFill>
                  <a:srgbClr val="002060"/>
                </a:solidFill>
              </a:rPr>
              <a:t> : ces chiffres de 2009 datent maintenant un peu.</a:t>
            </a:r>
            <a:endParaRPr lang="fr-FR" sz="1200" dirty="0">
              <a:solidFill>
                <a:srgbClr val="002060"/>
              </a:solidFill>
            </a:endParaRPr>
          </a:p>
        </p:txBody>
      </p:sp>
      <p:pic>
        <p:nvPicPr>
          <p:cNvPr id="10" name="Image 9" descr="_Pic9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7928" y="1314107"/>
            <a:ext cx="2590800" cy="2581275"/>
          </a:xfrm>
          <a:prstGeom prst="rect">
            <a:avLst/>
          </a:prstGeom>
          <a:noFill/>
          <a:ln>
            <a:noFill/>
          </a:ln>
        </p:spPr>
      </p:pic>
      <p:sp>
        <p:nvSpPr>
          <p:cNvPr id="11" name="ZoneTexte 10"/>
          <p:cNvSpPr txBox="1"/>
          <p:nvPr/>
        </p:nvSpPr>
        <p:spPr>
          <a:xfrm>
            <a:off x="8755885" y="3895382"/>
            <a:ext cx="3054886" cy="2123658"/>
          </a:xfrm>
          <a:prstGeom prst="rect">
            <a:avLst/>
          </a:prstGeom>
          <a:noFill/>
        </p:spPr>
        <p:txBody>
          <a:bodyPr wrap="square" rtlCol="0">
            <a:spAutoFit/>
          </a:bodyPr>
          <a:lstStyle/>
          <a:p>
            <a:pPr algn="ctr"/>
            <a:r>
              <a:rPr lang="fr-FR" sz="1200" dirty="0">
                <a:solidFill>
                  <a:srgbClr val="002060"/>
                </a:solidFill>
              </a:rPr>
              <a:t>Répartition du gain des banques en 2009 avec le bois de </a:t>
            </a:r>
            <a:r>
              <a:rPr lang="fr-FR" sz="1200" dirty="0" smtClean="0">
                <a:solidFill>
                  <a:srgbClr val="002060"/>
                </a:solidFill>
              </a:rPr>
              <a:t>rose. </a:t>
            </a:r>
            <a:r>
              <a:rPr lang="fr-FR" sz="1200" dirty="0">
                <a:solidFill>
                  <a:srgbClr val="002060"/>
                </a:solidFill>
              </a:rPr>
              <a:t>La répartition du marché du bois précieux entre ces banques est donnée </a:t>
            </a:r>
            <a:r>
              <a:rPr lang="fr-FR" sz="1200" dirty="0" smtClean="0">
                <a:solidFill>
                  <a:srgbClr val="002060"/>
                </a:solidFill>
              </a:rPr>
              <a:t>dans cette figure. </a:t>
            </a:r>
            <a:r>
              <a:rPr lang="fr-FR" sz="1200" dirty="0">
                <a:solidFill>
                  <a:srgbClr val="002060"/>
                </a:solidFill>
              </a:rPr>
              <a:t>Ces chiffres ne constituent évidemment qu‘une estimation basse, car ils ne prennent pas en compte tous les mécanismes par lesquels les banques gagnent de l‘argent dans ces opérations (placement à terme, vente de devises, etc.). Ils n‘incluent que les frais de domiciliation et les commissions sur le change</a:t>
            </a:r>
            <a:r>
              <a:rPr lang="fr-FR" sz="1200" dirty="0" smtClean="0">
                <a:solidFill>
                  <a:srgbClr val="002060"/>
                </a:solidFill>
              </a:rPr>
              <a:t>.</a:t>
            </a:r>
            <a:endParaRPr lang="fr-FR" sz="1200" dirty="0">
              <a:solidFill>
                <a:srgbClr val="002060"/>
              </a:solidFill>
            </a:endParaRPr>
          </a:p>
        </p:txBody>
      </p:sp>
    </p:spTree>
    <p:extLst>
      <p:ext uri="{BB962C8B-B14F-4D97-AF65-F5344CB8AC3E}">
        <p14:creationId xmlns:p14="http://schemas.microsoft.com/office/powerpoint/2010/main" val="36693424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79</a:t>
            </a:fld>
            <a:endParaRPr lang="fr-FR" dirty="0"/>
          </a:p>
        </p:txBody>
      </p:sp>
      <p:sp>
        <p:nvSpPr>
          <p:cNvPr id="4" name="Rectangle 3"/>
          <p:cNvSpPr/>
          <p:nvPr/>
        </p:nvSpPr>
        <p:spPr>
          <a:xfrm>
            <a:off x="121186" y="397007"/>
            <a:ext cx="7498266" cy="369332"/>
          </a:xfrm>
          <a:prstGeom prst="rect">
            <a:avLst/>
          </a:prstGeom>
        </p:spPr>
        <p:txBody>
          <a:bodyPr wrap="square">
            <a:spAutoFit/>
          </a:bodyPr>
          <a:lstStyle/>
          <a:p>
            <a:pPr lvl="0" fontAlgn="base"/>
            <a:r>
              <a:rPr lang="fr-FR" b="1" dirty="0" smtClean="0">
                <a:solidFill>
                  <a:srgbClr val="002060"/>
                </a:solidFill>
              </a:rPr>
              <a:t>A5ter. Annexe : Les compagnies Maritimes</a:t>
            </a:r>
            <a:endParaRPr lang="fr-FR" b="1" dirty="0">
              <a:solidFill>
                <a:srgbClr val="002060"/>
              </a:solidFill>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Espace réservé du pied de page 1"/>
          <p:cNvSpPr>
            <a:spLocks noGrp="1"/>
          </p:cNvSpPr>
          <p:nvPr>
            <p:ph type="ftr" sz="quarter" idx="11"/>
          </p:nvPr>
        </p:nvSpPr>
        <p:spPr>
          <a:xfrm>
            <a:off x="5453349" y="6574572"/>
            <a:ext cx="2556831" cy="155422"/>
          </a:xfrm>
        </p:spPr>
        <p:txBody>
          <a:bodyPr/>
          <a:lstStyle/>
          <a:p>
            <a:r>
              <a:rPr lang="fr-FR" dirty="0" smtClean="0"/>
              <a:t>Le trafic du bois de rose à Madagascar</a:t>
            </a:r>
            <a:endParaRPr lang="fr-FR" dirty="0"/>
          </a:p>
        </p:txBody>
      </p:sp>
      <p:sp>
        <p:nvSpPr>
          <p:cNvPr id="6" name="ZoneTexte 5"/>
          <p:cNvSpPr txBox="1"/>
          <p:nvPr/>
        </p:nvSpPr>
        <p:spPr>
          <a:xfrm>
            <a:off x="121186" y="1055742"/>
            <a:ext cx="11838542" cy="923330"/>
          </a:xfrm>
          <a:prstGeom prst="rect">
            <a:avLst/>
          </a:prstGeom>
          <a:noFill/>
        </p:spPr>
        <p:txBody>
          <a:bodyPr wrap="square" rtlCol="0">
            <a:spAutoFit/>
          </a:bodyPr>
          <a:lstStyle/>
          <a:p>
            <a:r>
              <a:rPr lang="fr-FR" dirty="0">
                <a:solidFill>
                  <a:srgbClr val="002060"/>
                </a:solidFill>
              </a:rPr>
              <a:t>Les bois précieux exportés partent le plus souvent du port de </a:t>
            </a:r>
            <a:r>
              <a:rPr lang="fr-FR" b="1" dirty="0" err="1">
                <a:solidFill>
                  <a:srgbClr val="002060"/>
                </a:solidFill>
              </a:rPr>
              <a:t>Vohémar</a:t>
            </a:r>
            <a:r>
              <a:rPr lang="fr-FR" dirty="0">
                <a:solidFill>
                  <a:srgbClr val="002060"/>
                </a:solidFill>
              </a:rPr>
              <a:t>, </a:t>
            </a:r>
            <a:r>
              <a:rPr lang="fr-FR" dirty="0" smtClean="0">
                <a:solidFill>
                  <a:srgbClr val="002060"/>
                </a:solidFill>
              </a:rPr>
              <a:t>d’</a:t>
            </a:r>
            <a:r>
              <a:rPr lang="fr-FR" b="1" dirty="0" smtClean="0">
                <a:solidFill>
                  <a:srgbClr val="002060"/>
                </a:solidFill>
              </a:rPr>
              <a:t>Antsiranana</a:t>
            </a:r>
            <a:r>
              <a:rPr lang="fr-FR" dirty="0" smtClean="0">
                <a:solidFill>
                  <a:srgbClr val="002060"/>
                </a:solidFill>
              </a:rPr>
              <a:t> (Diégo Suarez) </a:t>
            </a:r>
            <a:r>
              <a:rPr lang="fr-FR" dirty="0">
                <a:solidFill>
                  <a:srgbClr val="002060"/>
                </a:solidFill>
              </a:rPr>
              <a:t>et de </a:t>
            </a:r>
            <a:r>
              <a:rPr lang="fr-FR" b="1" dirty="0" smtClean="0">
                <a:solidFill>
                  <a:srgbClr val="002060"/>
                </a:solidFill>
              </a:rPr>
              <a:t>Toamasina</a:t>
            </a:r>
            <a:r>
              <a:rPr lang="fr-FR" dirty="0">
                <a:solidFill>
                  <a:srgbClr val="002060"/>
                </a:solidFill>
              </a:rPr>
              <a:t> </a:t>
            </a:r>
            <a:r>
              <a:rPr lang="fr-FR" dirty="0" smtClean="0">
                <a:solidFill>
                  <a:srgbClr val="002060"/>
                </a:solidFill>
              </a:rPr>
              <a:t>(Tamatave). </a:t>
            </a:r>
            <a:r>
              <a:rPr lang="fr-FR" b="1" dirty="0" err="1" smtClean="0">
                <a:solidFill>
                  <a:srgbClr val="002060"/>
                </a:solidFill>
              </a:rPr>
              <a:t>Maroantsetra</a:t>
            </a:r>
            <a:r>
              <a:rPr lang="fr-FR" dirty="0">
                <a:solidFill>
                  <a:srgbClr val="002060"/>
                </a:solidFill>
              </a:rPr>
              <a:t>, </a:t>
            </a:r>
            <a:r>
              <a:rPr lang="fr-FR" b="1" dirty="0" err="1">
                <a:solidFill>
                  <a:srgbClr val="002060"/>
                </a:solidFill>
              </a:rPr>
              <a:t>Mananara</a:t>
            </a:r>
            <a:r>
              <a:rPr lang="fr-FR" dirty="0">
                <a:solidFill>
                  <a:srgbClr val="002060"/>
                </a:solidFill>
              </a:rPr>
              <a:t> et </a:t>
            </a:r>
            <a:r>
              <a:rPr lang="fr-FR" b="1" dirty="0">
                <a:solidFill>
                  <a:srgbClr val="002060"/>
                </a:solidFill>
              </a:rPr>
              <a:t>Antalaha</a:t>
            </a:r>
            <a:r>
              <a:rPr lang="fr-FR" dirty="0">
                <a:solidFill>
                  <a:srgbClr val="002060"/>
                </a:solidFill>
              </a:rPr>
              <a:t> sont souvent les lieux de départ du cabotage vers ces grands ports.</a:t>
            </a:r>
          </a:p>
          <a:p>
            <a:r>
              <a:rPr lang="fr-FR" dirty="0">
                <a:solidFill>
                  <a:srgbClr val="002060"/>
                </a:solidFill>
              </a:rPr>
              <a:t>Les navires </a:t>
            </a:r>
            <a:r>
              <a:rPr lang="fr-FR" dirty="0" smtClean="0">
                <a:solidFill>
                  <a:srgbClr val="002060"/>
                </a:solidFill>
              </a:rPr>
              <a:t>suivants </a:t>
            </a:r>
            <a:r>
              <a:rPr lang="fr-FR" dirty="0">
                <a:solidFill>
                  <a:srgbClr val="002060"/>
                </a:solidFill>
              </a:rPr>
              <a:t>ont assuré le cabotage entre les lieux indiqués </a:t>
            </a:r>
            <a:r>
              <a:rPr lang="fr-FR" dirty="0" smtClean="0">
                <a:solidFill>
                  <a:srgbClr val="002060"/>
                </a:solidFill>
              </a:rPr>
              <a:t>:</a:t>
            </a:r>
          </a:p>
        </p:txBody>
      </p:sp>
      <p:sp>
        <p:nvSpPr>
          <p:cNvPr id="2" name="ZoneTexte 1"/>
          <p:cNvSpPr txBox="1"/>
          <p:nvPr/>
        </p:nvSpPr>
        <p:spPr>
          <a:xfrm>
            <a:off x="705080" y="6083663"/>
            <a:ext cx="3800819" cy="646331"/>
          </a:xfrm>
          <a:prstGeom prst="rect">
            <a:avLst/>
          </a:prstGeom>
          <a:noFill/>
        </p:spPr>
        <p:txBody>
          <a:bodyPr wrap="square" rtlCol="0">
            <a:spAutoFit/>
          </a:bodyPr>
          <a:lstStyle/>
          <a:p>
            <a:r>
              <a:rPr lang="fr-FR" sz="1200" dirty="0" smtClean="0">
                <a:solidFill>
                  <a:srgbClr val="002060"/>
                </a:solidFill>
              </a:rPr>
              <a:t>Source </a:t>
            </a:r>
            <a:r>
              <a:rPr lang="fr-FR" sz="1200" dirty="0">
                <a:solidFill>
                  <a:srgbClr val="002060"/>
                </a:solidFill>
              </a:rPr>
              <a:t>: Même source ci-avant (que la page précédente).</a:t>
            </a:r>
          </a:p>
          <a:p>
            <a:endParaRPr lang="fr-FR" sz="1200" dirty="0">
              <a:solidFill>
                <a:srgbClr val="002060"/>
              </a:solidFill>
            </a:endParaRPr>
          </a:p>
          <a:p>
            <a:r>
              <a:rPr lang="fr-FR" sz="1200" b="1" u="sng" dirty="0">
                <a:solidFill>
                  <a:srgbClr val="002060"/>
                </a:solidFill>
              </a:rPr>
              <a:t>Note</a:t>
            </a:r>
            <a:r>
              <a:rPr lang="fr-FR" sz="1200" dirty="0">
                <a:solidFill>
                  <a:srgbClr val="002060"/>
                </a:solidFill>
              </a:rPr>
              <a:t> : ces chiffres de 2009 datent maintenant un peu</a:t>
            </a:r>
            <a:r>
              <a:rPr lang="fr-FR" sz="1200" dirty="0" smtClean="0">
                <a:solidFill>
                  <a:srgbClr val="002060"/>
                </a:solidFill>
              </a:rPr>
              <a:t>.</a:t>
            </a:r>
            <a:endParaRPr lang="fr-FR" sz="1200" dirty="0">
              <a:solidFill>
                <a:srgbClr val="002060"/>
              </a:solidFill>
            </a:endParaRPr>
          </a:p>
        </p:txBody>
      </p:sp>
      <p:sp>
        <p:nvSpPr>
          <p:cNvPr id="7" name="ZoneTexte 6"/>
          <p:cNvSpPr txBox="1"/>
          <p:nvPr/>
        </p:nvSpPr>
        <p:spPr>
          <a:xfrm>
            <a:off x="5669466" y="2223571"/>
            <a:ext cx="6107565" cy="2893100"/>
          </a:xfrm>
          <a:prstGeom prst="rect">
            <a:avLst/>
          </a:prstGeom>
          <a:noFill/>
        </p:spPr>
        <p:txBody>
          <a:bodyPr wrap="square" rtlCol="0">
            <a:spAutoFit/>
          </a:bodyPr>
          <a:lstStyle/>
          <a:p>
            <a:r>
              <a:rPr lang="fr-FR" sz="1400" dirty="0">
                <a:solidFill>
                  <a:srgbClr val="002060"/>
                </a:solidFill>
              </a:rPr>
              <a:t>Quelques porte-containers ayant transporté les bois précieux en </a:t>
            </a:r>
            <a:r>
              <a:rPr lang="fr-FR" sz="1400" dirty="0" smtClean="0">
                <a:solidFill>
                  <a:srgbClr val="002060"/>
                </a:solidFill>
              </a:rPr>
              <a:t>2009 : </a:t>
            </a:r>
            <a:endParaRPr lang="fr-FR" sz="1400" dirty="0">
              <a:solidFill>
                <a:srgbClr val="002060"/>
              </a:solidFill>
            </a:endParaRPr>
          </a:p>
          <a:p>
            <a:r>
              <a:rPr lang="fr-FR" sz="1400" dirty="0">
                <a:solidFill>
                  <a:srgbClr val="002060"/>
                </a:solidFill>
              </a:rPr>
              <a:t> </a:t>
            </a:r>
          </a:p>
          <a:p>
            <a:r>
              <a:rPr lang="en-US" sz="1400" b="1" dirty="0" err="1">
                <a:solidFill>
                  <a:srgbClr val="002060"/>
                </a:solidFill>
              </a:rPr>
              <a:t>Delmas</a:t>
            </a:r>
            <a:r>
              <a:rPr lang="en-US" sz="1400" dirty="0">
                <a:solidFill>
                  <a:srgbClr val="002060"/>
                </a:solidFill>
              </a:rPr>
              <a:t> :</a:t>
            </a:r>
            <a:endParaRPr lang="fr-FR" sz="1400" dirty="0">
              <a:solidFill>
                <a:srgbClr val="002060"/>
              </a:solidFill>
            </a:endParaRPr>
          </a:p>
          <a:p>
            <a:r>
              <a:rPr lang="en-US" sz="1400" dirty="0">
                <a:solidFill>
                  <a:srgbClr val="002060"/>
                </a:solidFill>
              </a:rPr>
              <a:t>- </a:t>
            </a:r>
            <a:r>
              <a:rPr lang="en-US" sz="1400" dirty="0" err="1">
                <a:solidFill>
                  <a:srgbClr val="002060"/>
                </a:solidFill>
              </a:rPr>
              <a:t>Ultima</a:t>
            </a:r>
            <a:r>
              <a:rPr lang="en-US" sz="1400" dirty="0">
                <a:solidFill>
                  <a:srgbClr val="002060"/>
                </a:solidFill>
              </a:rPr>
              <a:t> (03 II 2009, 15 II 2009, 27 II  2009,  08  III  2009,  20  III  2009,  27  III 2009)</a:t>
            </a:r>
            <a:endParaRPr lang="fr-FR" sz="1400" dirty="0">
              <a:solidFill>
                <a:srgbClr val="002060"/>
              </a:solidFill>
            </a:endParaRPr>
          </a:p>
          <a:p>
            <a:r>
              <a:rPr lang="fr-FR" sz="1400" dirty="0">
                <a:solidFill>
                  <a:srgbClr val="002060"/>
                </a:solidFill>
              </a:rPr>
              <a:t>- Léa  (04  X  2009)</a:t>
            </a:r>
          </a:p>
          <a:p>
            <a:r>
              <a:rPr lang="fr-FR" sz="1400" dirty="0">
                <a:solidFill>
                  <a:srgbClr val="002060"/>
                </a:solidFill>
              </a:rPr>
              <a:t>- </a:t>
            </a:r>
            <a:r>
              <a:rPr lang="fr-FR" sz="1400" dirty="0" err="1">
                <a:solidFill>
                  <a:srgbClr val="002060"/>
                </a:solidFill>
              </a:rPr>
              <a:t>Consistence</a:t>
            </a:r>
            <a:r>
              <a:rPr lang="fr-FR" sz="1400" dirty="0">
                <a:solidFill>
                  <a:srgbClr val="002060"/>
                </a:solidFill>
              </a:rPr>
              <a:t>  (04 XII 2009)</a:t>
            </a:r>
          </a:p>
          <a:p>
            <a:r>
              <a:rPr lang="fr-FR" sz="1400" dirty="0">
                <a:solidFill>
                  <a:srgbClr val="002060"/>
                </a:solidFill>
              </a:rPr>
              <a:t> </a:t>
            </a:r>
          </a:p>
          <a:p>
            <a:r>
              <a:rPr lang="fr-FR" sz="1400" b="1" dirty="0">
                <a:solidFill>
                  <a:srgbClr val="002060"/>
                </a:solidFill>
              </a:rPr>
              <a:t>UAFL</a:t>
            </a:r>
            <a:r>
              <a:rPr lang="fr-FR" sz="1400" dirty="0">
                <a:solidFill>
                  <a:srgbClr val="002060"/>
                </a:solidFill>
              </a:rPr>
              <a:t> :</a:t>
            </a:r>
          </a:p>
          <a:p>
            <a:r>
              <a:rPr lang="fr-FR" sz="1400" dirty="0">
                <a:solidFill>
                  <a:srgbClr val="002060"/>
                </a:solidFill>
              </a:rPr>
              <a:t>- Providence  (17  II  2009,  06  </a:t>
            </a:r>
            <a:r>
              <a:rPr lang="fr-FR" sz="1400" dirty="0" smtClean="0">
                <a:solidFill>
                  <a:srgbClr val="002060"/>
                </a:solidFill>
              </a:rPr>
              <a:t>III 2009</a:t>
            </a:r>
            <a:r>
              <a:rPr lang="fr-FR" sz="1400" dirty="0">
                <a:solidFill>
                  <a:srgbClr val="002060"/>
                </a:solidFill>
              </a:rPr>
              <a:t>, 27 III 2009)</a:t>
            </a:r>
          </a:p>
          <a:p>
            <a:r>
              <a:rPr lang="fr-FR" sz="1400" dirty="0">
                <a:solidFill>
                  <a:srgbClr val="002060"/>
                </a:solidFill>
              </a:rPr>
              <a:t>- </a:t>
            </a:r>
            <a:r>
              <a:rPr lang="fr-FR" sz="1400" dirty="0" err="1">
                <a:solidFill>
                  <a:srgbClr val="002060"/>
                </a:solidFill>
              </a:rPr>
              <a:t>Mauritius</a:t>
            </a:r>
            <a:r>
              <a:rPr lang="fr-FR" sz="1400" dirty="0">
                <a:solidFill>
                  <a:srgbClr val="002060"/>
                </a:solidFill>
              </a:rPr>
              <a:t> (30 X 2009)</a:t>
            </a:r>
          </a:p>
          <a:p>
            <a:r>
              <a:rPr lang="fr-FR" sz="1400" dirty="0">
                <a:solidFill>
                  <a:srgbClr val="002060"/>
                </a:solidFill>
              </a:rPr>
              <a:t> </a:t>
            </a:r>
          </a:p>
          <a:p>
            <a:r>
              <a:rPr lang="fr-FR" sz="1400" dirty="0">
                <a:solidFill>
                  <a:srgbClr val="002060"/>
                </a:solidFill>
              </a:rPr>
              <a:t>La compagnie UAFL a arrêté le transport de bois de rose en 2009. Son dernier transport datait du 30 octobre 2009</a:t>
            </a:r>
            <a:r>
              <a:rPr lang="fr-FR" sz="1400" dirty="0" smtClean="0">
                <a:solidFill>
                  <a:srgbClr val="002060"/>
                </a:solidFill>
              </a:rPr>
              <a:t>.</a:t>
            </a:r>
            <a:endParaRPr lang="fr-FR" sz="1400" dirty="0">
              <a:solidFill>
                <a:srgbClr val="002060"/>
              </a:solidFill>
            </a:endParaRPr>
          </a:p>
        </p:txBody>
      </p:sp>
      <p:sp>
        <p:nvSpPr>
          <p:cNvPr id="12" name="ZoneTexte 11"/>
          <p:cNvSpPr txBox="1"/>
          <p:nvPr/>
        </p:nvSpPr>
        <p:spPr>
          <a:xfrm>
            <a:off x="361720" y="2223571"/>
            <a:ext cx="5307746" cy="3754874"/>
          </a:xfrm>
          <a:prstGeom prst="rect">
            <a:avLst/>
          </a:prstGeom>
          <a:noFill/>
        </p:spPr>
        <p:txBody>
          <a:bodyPr wrap="square" rtlCol="0">
            <a:spAutoFit/>
          </a:bodyPr>
          <a:lstStyle/>
          <a:p>
            <a:r>
              <a:rPr lang="en-US" sz="1400" dirty="0">
                <a:solidFill>
                  <a:srgbClr val="002060"/>
                </a:solidFill>
              </a:rPr>
              <a:t>- El  </a:t>
            </a:r>
            <a:r>
              <a:rPr lang="en-US" sz="1400" dirty="0" err="1">
                <a:solidFill>
                  <a:srgbClr val="002060"/>
                </a:solidFill>
              </a:rPr>
              <a:t>Betela</a:t>
            </a:r>
            <a:r>
              <a:rPr lang="en-US" sz="1400" dirty="0">
                <a:solidFill>
                  <a:srgbClr val="002060"/>
                </a:solidFill>
              </a:rPr>
              <a:t>  IV</a:t>
            </a:r>
            <a:endParaRPr lang="fr-FR" sz="1400" dirty="0">
              <a:solidFill>
                <a:srgbClr val="002060"/>
              </a:solidFill>
            </a:endParaRPr>
          </a:p>
          <a:p>
            <a:r>
              <a:rPr lang="en-US" sz="1400" dirty="0">
                <a:solidFill>
                  <a:srgbClr val="002060"/>
                </a:solidFill>
              </a:rPr>
              <a:t>- Savannah</a:t>
            </a:r>
            <a:endParaRPr lang="fr-FR" sz="1400" dirty="0">
              <a:solidFill>
                <a:srgbClr val="002060"/>
              </a:solidFill>
            </a:endParaRPr>
          </a:p>
          <a:p>
            <a:r>
              <a:rPr lang="en-US" sz="1400" dirty="0">
                <a:solidFill>
                  <a:srgbClr val="002060"/>
                </a:solidFill>
              </a:rPr>
              <a:t>- Esperance</a:t>
            </a:r>
            <a:endParaRPr lang="fr-FR" sz="1400" dirty="0">
              <a:solidFill>
                <a:srgbClr val="002060"/>
              </a:solidFill>
            </a:endParaRPr>
          </a:p>
          <a:p>
            <a:r>
              <a:rPr lang="en-US" sz="1400" dirty="0">
                <a:solidFill>
                  <a:srgbClr val="002060"/>
                </a:solidFill>
              </a:rPr>
              <a:t>- Red  Rose</a:t>
            </a:r>
            <a:endParaRPr lang="fr-FR" sz="1400" dirty="0">
              <a:solidFill>
                <a:srgbClr val="002060"/>
              </a:solidFill>
            </a:endParaRPr>
          </a:p>
          <a:p>
            <a:r>
              <a:rPr lang="en-US" sz="1400" dirty="0">
                <a:solidFill>
                  <a:srgbClr val="002060"/>
                </a:solidFill>
              </a:rPr>
              <a:t>- </a:t>
            </a:r>
            <a:r>
              <a:rPr lang="en-US" sz="1400" dirty="0" err="1">
                <a:solidFill>
                  <a:srgbClr val="002060"/>
                </a:solidFill>
              </a:rPr>
              <a:t>Voromahery</a:t>
            </a:r>
            <a:endParaRPr lang="fr-FR" sz="1400" dirty="0">
              <a:solidFill>
                <a:srgbClr val="002060"/>
              </a:solidFill>
            </a:endParaRPr>
          </a:p>
          <a:p>
            <a:r>
              <a:rPr lang="fr-FR" sz="1400" dirty="0">
                <a:solidFill>
                  <a:srgbClr val="002060"/>
                </a:solidFill>
              </a:rPr>
              <a:t>- Anissa II</a:t>
            </a:r>
          </a:p>
          <a:p>
            <a:r>
              <a:rPr lang="fr-FR" sz="1400" dirty="0">
                <a:solidFill>
                  <a:srgbClr val="002060"/>
                </a:solidFill>
              </a:rPr>
              <a:t>- </a:t>
            </a:r>
            <a:r>
              <a:rPr lang="fr-FR" sz="1400" dirty="0" err="1">
                <a:solidFill>
                  <a:srgbClr val="002060"/>
                </a:solidFill>
              </a:rPr>
              <a:t>Trucha</a:t>
            </a:r>
            <a:endParaRPr lang="fr-FR" sz="1400" dirty="0">
              <a:solidFill>
                <a:srgbClr val="002060"/>
              </a:solidFill>
            </a:endParaRPr>
          </a:p>
          <a:p>
            <a:r>
              <a:rPr lang="fr-FR" sz="1400" dirty="0">
                <a:solidFill>
                  <a:srgbClr val="002060"/>
                </a:solidFill>
              </a:rPr>
              <a:t>- L’Orient</a:t>
            </a:r>
          </a:p>
          <a:p>
            <a:r>
              <a:rPr lang="fr-FR" sz="1400" dirty="0">
                <a:solidFill>
                  <a:srgbClr val="002060"/>
                </a:solidFill>
              </a:rPr>
              <a:t>- </a:t>
            </a:r>
            <a:r>
              <a:rPr lang="fr-FR" sz="1400" dirty="0" err="1">
                <a:solidFill>
                  <a:srgbClr val="002060"/>
                </a:solidFill>
              </a:rPr>
              <a:t>Mellino</a:t>
            </a:r>
            <a:endParaRPr lang="fr-FR" sz="1400" dirty="0">
              <a:solidFill>
                <a:srgbClr val="002060"/>
              </a:solidFill>
            </a:endParaRPr>
          </a:p>
          <a:p>
            <a:r>
              <a:rPr lang="fr-FR" sz="1400" dirty="0" smtClean="0">
                <a:solidFill>
                  <a:srgbClr val="002060"/>
                </a:solidFill>
              </a:rPr>
              <a:t>- </a:t>
            </a:r>
            <a:r>
              <a:rPr lang="fr-FR" sz="1400" dirty="0" err="1" smtClean="0">
                <a:solidFill>
                  <a:srgbClr val="002060"/>
                </a:solidFill>
              </a:rPr>
              <a:t>Maroa</a:t>
            </a:r>
            <a:r>
              <a:rPr lang="fr-FR" sz="1400" dirty="0" smtClean="0">
                <a:solidFill>
                  <a:srgbClr val="002060"/>
                </a:solidFill>
              </a:rPr>
              <a:t> IV</a:t>
            </a:r>
          </a:p>
          <a:p>
            <a:endParaRPr lang="fr-FR" sz="1400" dirty="0" smtClean="0">
              <a:solidFill>
                <a:srgbClr val="002060"/>
              </a:solidFill>
            </a:endParaRPr>
          </a:p>
          <a:p>
            <a:r>
              <a:rPr lang="fr-FR" sz="1400" dirty="0">
                <a:solidFill>
                  <a:srgbClr val="002060"/>
                </a:solidFill>
              </a:rPr>
              <a:t>Le transport des cargaisons vers l’Asie est assuré par les Compagnies suivantes</a:t>
            </a:r>
          </a:p>
          <a:p>
            <a:r>
              <a:rPr lang="fr-FR" sz="1400" dirty="0">
                <a:solidFill>
                  <a:srgbClr val="002060"/>
                </a:solidFill>
              </a:rPr>
              <a:t> </a:t>
            </a:r>
          </a:p>
          <a:p>
            <a:r>
              <a:rPr lang="en-US" sz="1400" dirty="0">
                <a:solidFill>
                  <a:srgbClr val="002060"/>
                </a:solidFill>
              </a:rPr>
              <a:t>- </a:t>
            </a:r>
            <a:r>
              <a:rPr lang="en-US" sz="1400" b="1" dirty="0">
                <a:solidFill>
                  <a:srgbClr val="002060"/>
                </a:solidFill>
              </a:rPr>
              <a:t>UAFL/</a:t>
            </a:r>
            <a:r>
              <a:rPr lang="en-US" sz="1400" b="1" dirty="0" err="1">
                <a:solidFill>
                  <a:srgbClr val="002060"/>
                </a:solidFill>
              </a:rPr>
              <a:t>Spanfreight</a:t>
            </a:r>
            <a:endParaRPr lang="fr-FR" sz="1400" b="1" dirty="0">
              <a:solidFill>
                <a:srgbClr val="002060"/>
              </a:solidFill>
            </a:endParaRPr>
          </a:p>
          <a:p>
            <a:r>
              <a:rPr lang="en-US" sz="1400" dirty="0">
                <a:solidFill>
                  <a:srgbClr val="002060"/>
                </a:solidFill>
              </a:rPr>
              <a:t>- </a:t>
            </a:r>
            <a:r>
              <a:rPr lang="en-US" sz="1400" b="1" dirty="0" err="1">
                <a:solidFill>
                  <a:srgbClr val="002060"/>
                </a:solidFill>
              </a:rPr>
              <a:t>Delmas</a:t>
            </a:r>
            <a:r>
              <a:rPr lang="en-US" sz="1400" b="1" dirty="0">
                <a:solidFill>
                  <a:srgbClr val="002060"/>
                </a:solidFill>
              </a:rPr>
              <a:t>/CMA-CGM</a:t>
            </a:r>
            <a:endParaRPr lang="fr-FR" sz="1400" b="1" dirty="0">
              <a:solidFill>
                <a:srgbClr val="002060"/>
              </a:solidFill>
            </a:endParaRPr>
          </a:p>
          <a:p>
            <a:r>
              <a:rPr lang="en-US" sz="1400" dirty="0">
                <a:solidFill>
                  <a:srgbClr val="002060"/>
                </a:solidFill>
              </a:rPr>
              <a:t>- </a:t>
            </a:r>
            <a:r>
              <a:rPr lang="en-US" sz="1400" b="1" dirty="0" err="1" smtClean="0">
                <a:solidFill>
                  <a:srgbClr val="002060"/>
                </a:solidFill>
              </a:rPr>
              <a:t>Safmarine</a:t>
            </a:r>
            <a:r>
              <a:rPr lang="en-US" sz="1400" b="1" dirty="0" smtClean="0">
                <a:solidFill>
                  <a:srgbClr val="002060"/>
                </a:solidFill>
              </a:rPr>
              <a:t>/PIL/MSC</a:t>
            </a:r>
            <a:endParaRPr lang="fr-FR" sz="1400" b="1" dirty="0">
              <a:solidFill>
                <a:srgbClr val="002060"/>
              </a:solidFill>
            </a:endParaRPr>
          </a:p>
        </p:txBody>
      </p:sp>
      <p:sp>
        <p:nvSpPr>
          <p:cNvPr id="9" name="ZoneTexte 8"/>
          <p:cNvSpPr txBox="1"/>
          <p:nvPr/>
        </p:nvSpPr>
        <p:spPr>
          <a:xfrm>
            <a:off x="5669466" y="5453349"/>
            <a:ext cx="6107565" cy="738664"/>
          </a:xfrm>
          <a:prstGeom prst="rect">
            <a:avLst/>
          </a:prstGeom>
          <a:noFill/>
        </p:spPr>
        <p:txBody>
          <a:bodyPr wrap="square" rtlCol="0">
            <a:spAutoFit/>
          </a:bodyPr>
          <a:lstStyle/>
          <a:p>
            <a:r>
              <a:rPr lang="fr-FR" sz="1400" dirty="0">
                <a:solidFill>
                  <a:srgbClr val="002060"/>
                </a:solidFill>
              </a:rPr>
              <a:t>Deux bateaux appartenant à </a:t>
            </a:r>
            <a:r>
              <a:rPr lang="fr-FR" sz="1400" b="1" dirty="0">
                <a:solidFill>
                  <a:srgbClr val="002060"/>
                </a:solidFill>
              </a:rPr>
              <a:t>Delmas</a:t>
            </a:r>
            <a:r>
              <a:rPr lang="fr-FR" sz="1400" dirty="0">
                <a:solidFill>
                  <a:srgbClr val="002060"/>
                </a:solidFill>
              </a:rPr>
              <a:t>, le </a:t>
            </a:r>
            <a:r>
              <a:rPr lang="fr-FR" sz="1400" dirty="0" err="1">
                <a:solidFill>
                  <a:srgbClr val="002060"/>
                </a:solidFill>
              </a:rPr>
              <a:t>Consistence</a:t>
            </a:r>
            <a:r>
              <a:rPr lang="fr-FR" sz="1400" dirty="0">
                <a:solidFill>
                  <a:srgbClr val="002060"/>
                </a:solidFill>
              </a:rPr>
              <a:t> et le </a:t>
            </a:r>
            <a:r>
              <a:rPr lang="fr-FR" sz="1400" dirty="0" err="1">
                <a:solidFill>
                  <a:srgbClr val="002060"/>
                </a:solidFill>
              </a:rPr>
              <a:t>Lea</a:t>
            </a:r>
            <a:r>
              <a:rPr lang="fr-FR" sz="1400" dirty="0">
                <a:solidFill>
                  <a:srgbClr val="002060"/>
                </a:solidFill>
              </a:rPr>
              <a:t>, auraient embarqué des bois précieux de </a:t>
            </a:r>
            <a:r>
              <a:rPr lang="fr-FR" sz="1400" dirty="0" smtClean="0">
                <a:solidFill>
                  <a:srgbClr val="002060"/>
                </a:solidFill>
              </a:rPr>
              <a:t>Madagascar, en 2010. </a:t>
            </a:r>
            <a:r>
              <a:rPr lang="fr-FR" sz="1400" dirty="0">
                <a:solidFill>
                  <a:srgbClr val="002060"/>
                </a:solidFill>
              </a:rPr>
              <a:t>Photos prises au port de </a:t>
            </a:r>
            <a:r>
              <a:rPr lang="fr-FR" sz="1400" i="1" dirty="0" err="1">
                <a:solidFill>
                  <a:srgbClr val="002060"/>
                </a:solidFill>
              </a:rPr>
              <a:t>Vohémar</a:t>
            </a:r>
            <a:r>
              <a:rPr lang="fr-FR" sz="1400" dirty="0">
                <a:solidFill>
                  <a:srgbClr val="002060"/>
                </a:solidFill>
              </a:rPr>
              <a:t> à Madagascar. </a:t>
            </a:r>
            <a:r>
              <a:rPr lang="fr-FR" sz="1400" dirty="0">
                <a:solidFill>
                  <a:srgbClr val="002060"/>
                </a:solidFill>
                <a:hlinkClick r:id="rId2"/>
              </a:rPr>
              <a:t>http://fr.mongabay.com/news/2010/0131-100127-madagascar.html</a:t>
            </a:r>
            <a:r>
              <a:rPr lang="fr-FR" sz="1400" dirty="0">
                <a:solidFill>
                  <a:srgbClr val="002060"/>
                </a:solidFill>
              </a:rPr>
              <a:t> </a:t>
            </a:r>
          </a:p>
        </p:txBody>
      </p:sp>
      <p:sp>
        <p:nvSpPr>
          <p:cNvPr id="13" name="ZoneTexte 12"/>
          <p:cNvSpPr txBox="1"/>
          <p:nvPr/>
        </p:nvSpPr>
        <p:spPr>
          <a:xfrm>
            <a:off x="2605489" y="3792327"/>
            <a:ext cx="2075393" cy="647025"/>
          </a:xfrm>
          <a:prstGeom prst="rect">
            <a:avLst/>
          </a:prstGeom>
          <a:noFill/>
        </p:spPr>
        <p:txBody>
          <a:bodyPr wrap="square" rtlCol="0">
            <a:spAutoFit/>
          </a:bodyPr>
          <a:lstStyle/>
          <a:p>
            <a:pPr algn="ctr"/>
            <a:r>
              <a:rPr lang="fr-FR" sz="1200" dirty="0">
                <a:solidFill>
                  <a:srgbClr val="002060"/>
                </a:solidFill>
              </a:rPr>
              <a:t>Source image : </a:t>
            </a:r>
            <a:r>
              <a:rPr lang="fr-FR" sz="1200" dirty="0">
                <a:solidFill>
                  <a:srgbClr val="002060"/>
                </a:solidFill>
                <a:hlinkClick r:id="rId3"/>
              </a:rPr>
              <a:t>http://</a:t>
            </a:r>
            <a:r>
              <a:rPr lang="fr-FR" sz="1200" dirty="0" smtClean="0">
                <a:solidFill>
                  <a:srgbClr val="002060"/>
                </a:solidFill>
                <a:hlinkClick r:id="rId3"/>
              </a:rPr>
              <a:t>news.mongabay.com/2009/1228-madagascar.html</a:t>
            </a:r>
            <a:r>
              <a:rPr lang="fr-FR" sz="1200" dirty="0" smtClean="0">
                <a:solidFill>
                  <a:srgbClr val="002060"/>
                </a:solidFill>
              </a:rPr>
              <a:t> </a:t>
            </a:r>
            <a:endParaRPr lang="fr-FR" sz="1200" dirty="0">
              <a:solidFill>
                <a:srgbClr val="002060"/>
              </a:solidFill>
            </a:endParaRP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921" y="2131865"/>
            <a:ext cx="2676525" cy="1704975"/>
          </a:xfrm>
          <a:prstGeom prst="rect">
            <a:avLst/>
          </a:prstGeom>
        </p:spPr>
      </p:pic>
    </p:spTree>
    <p:extLst>
      <p:ext uri="{BB962C8B-B14F-4D97-AF65-F5344CB8AC3E}">
        <p14:creationId xmlns:p14="http://schemas.microsoft.com/office/powerpoint/2010/main" val="3222836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60438" y="6510720"/>
            <a:ext cx="2604571" cy="176527"/>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440391" y="270164"/>
            <a:ext cx="461152" cy="267084"/>
          </a:xfrm>
        </p:spPr>
        <p:txBody>
          <a:bodyPr/>
          <a:lstStyle/>
          <a:p>
            <a:fld id="{814B13E8-1059-4FEE-952E-0153852B3488}" type="slidenum">
              <a:rPr lang="fr-FR" smtClean="0"/>
              <a:t>8</a:t>
            </a:fld>
            <a:endParaRPr lang="fr-FR" dirty="0"/>
          </a:p>
        </p:txBody>
      </p:sp>
      <p:sp>
        <p:nvSpPr>
          <p:cNvPr id="4" name="ZoneTexte 3"/>
          <p:cNvSpPr txBox="1"/>
          <p:nvPr/>
        </p:nvSpPr>
        <p:spPr>
          <a:xfrm>
            <a:off x="290456" y="541455"/>
            <a:ext cx="9939965" cy="369332"/>
          </a:xfrm>
          <a:prstGeom prst="rect">
            <a:avLst/>
          </a:prstGeom>
          <a:noFill/>
        </p:spPr>
        <p:txBody>
          <a:bodyPr wrap="none" rtlCol="0">
            <a:spAutoFit/>
          </a:bodyPr>
          <a:lstStyle/>
          <a:p>
            <a:pPr lvl="0"/>
            <a:r>
              <a:rPr lang="fr-FR" b="1" dirty="0">
                <a:solidFill>
                  <a:srgbClr val="002060"/>
                </a:solidFill>
              </a:rPr>
              <a:t>3</a:t>
            </a:r>
            <a:r>
              <a:rPr lang="fr-FR" b="1" dirty="0" smtClean="0">
                <a:solidFill>
                  <a:srgbClr val="002060"/>
                </a:solidFill>
              </a:rPr>
              <a:t>. </a:t>
            </a:r>
            <a:r>
              <a:rPr lang="fr-FR" b="1" dirty="0">
                <a:solidFill>
                  <a:srgbClr val="002060"/>
                </a:solidFill>
              </a:rPr>
              <a:t>Les espèces menacées de </a:t>
            </a:r>
            <a:r>
              <a:rPr lang="fr-FR" b="1" i="1" dirty="0">
                <a:solidFill>
                  <a:srgbClr val="002060"/>
                </a:solidFill>
              </a:rPr>
              <a:t>Dalbergia</a:t>
            </a:r>
            <a:r>
              <a:rPr lang="fr-FR" b="1" dirty="0">
                <a:solidFill>
                  <a:srgbClr val="002060"/>
                </a:solidFill>
              </a:rPr>
              <a:t> (bois de rose</a:t>
            </a:r>
            <a:r>
              <a:rPr lang="fr-FR" b="1" dirty="0" smtClean="0">
                <a:solidFill>
                  <a:srgbClr val="002060"/>
                </a:solidFill>
              </a:rPr>
              <a:t>) ayant un intérêt commercial à Madagascar (suite)</a:t>
            </a:r>
            <a:endParaRPr lang="fr-FR" b="1" dirty="0">
              <a:solidFill>
                <a:srgbClr val="002060"/>
              </a:solidFill>
            </a:endParaRPr>
          </a:p>
        </p:txBody>
      </p:sp>
      <p:sp>
        <p:nvSpPr>
          <p:cNvPr id="5" name="ZoneTexte 4"/>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3778349986"/>
              </p:ext>
            </p:extLst>
          </p:nvPr>
        </p:nvGraphicFramePr>
        <p:xfrm>
          <a:off x="88135" y="1468291"/>
          <a:ext cx="8681292" cy="3587822"/>
        </p:xfrm>
        <a:graphic>
          <a:graphicData uri="http://schemas.openxmlformats.org/drawingml/2006/table">
            <a:tbl>
              <a:tblPr>
                <a:tableStyleId>{5C22544A-7EE6-4342-B048-85BDC9FD1C3A}</a:tableStyleId>
              </a:tblPr>
              <a:tblGrid>
                <a:gridCol w="1410159"/>
                <a:gridCol w="2005070"/>
                <a:gridCol w="1542361"/>
                <a:gridCol w="1740665"/>
                <a:gridCol w="1983037"/>
              </a:tblGrid>
              <a:tr h="580846">
                <a:tc>
                  <a:txBody>
                    <a:bodyPr/>
                    <a:lstStyle/>
                    <a:p>
                      <a:pPr marL="0" algn="ctr" eaLnBrk="0" fontAlgn="base" hangingPunct="0">
                        <a:lnSpc>
                          <a:spcPct val="100000"/>
                        </a:lnSpc>
                        <a:spcAft>
                          <a:spcPts val="0"/>
                        </a:spcAft>
                      </a:pPr>
                      <a:r>
                        <a:rPr lang="fr-FR" sz="1200" dirty="0">
                          <a:effectLst/>
                        </a:rPr>
                        <a:t>BOTANICAL NAME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Aft>
                          <a:spcPts val="0"/>
                        </a:spcAft>
                      </a:pPr>
                      <a:r>
                        <a:rPr lang="fr-FR" sz="1200" dirty="0">
                          <a:effectLst/>
                        </a:rPr>
                        <a:t>COMMON NAMES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Aft>
                          <a:spcPts val="0"/>
                        </a:spcAft>
                      </a:pPr>
                      <a:r>
                        <a:rPr lang="fr-FR" sz="1200" spc="-5" dirty="0">
                          <a:effectLst/>
                        </a:rPr>
                        <a:t>USES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68580" algn="ctr" eaLnBrk="0" fontAlgn="base" hangingPunct="0">
                        <a:lnSpc>
                          <a:spcPct val="100000"/>
                        </a:lnSpc>
                        <a:spcAft>
                          <a:spcPts val="0"/>
                        </a:spcAft>
                      </a:pPr>
                      <a:r>
                        <a:rPr lang="en-US" sz="1200" spc="10" dirty="0">
                          <a:effectLst/>
                        </a:rPr>
                        <a:t>AVERAGE MARKET VALUE ($/CBM (m</a:t>
                      </a:r>
                      <a:r>
                        <a:rPr lang="en-US" sz="1200" spc="10" baseline="30000" dirty="0">
                          <a:effectLst/>
                        </a:rPr>
                        <a:t>3</a:t>
                      </a:r>
                      <a:r>
                        <a:rPr lang="en-US" sz="1200" spc="10" dirty="0">
                          <a:effectLst/>
                        </a:rPr>
                        <a:t>), if not </a:t>
                      </a:r>
                      <a:r>
                        <a:rPr lang="en-US" sz="1200" dirty="0">
                          <a:effectLst/>
                        </a:rPr>
                        <a:t>otherwise stated)</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297180" algn="ctr" eaLnBrk="0" fontAlgn="base" hangingPunct="0">
                        <a:lnSpc>
                          <a:spcPct val="100000"/>
                        </a:lnSpc>
                        <a:spcAft>
                          <a:spcPts val="0"/>
                        </a:spcAft>
                      </a:pPr>
                      <a:r>
                        <a:rPr lang="en-US" sz="1200" dirty="0">
                          <a:effectLst/>
                        </a:rPr>
                        <a:t>CONSERVATION STATUS AND CITES LISTING (where applicable)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787998">
                <a:tc>
                  <a:txBody>
                    <a:bodyPr/>
                    <a:lstStyle/>
                    <a:p>
                      <a:pPr marL="0" algn="ctr" eaLnBrk="0" fontAlgn="base" hangingPunct="0">
                        <a:lnSpc>
                          <a:spcPct val="100000"/>
                        </a:lnSpc>
                        <a:spcAft>
                          <a:spcPts val="0"/>
                        </a:spcAft>
                      </a:pPr>
                      <a:r>
                        <a:rPr lang="fr-FR" sz="1200" i="1" dirty="0">
                          <a:effectLst/>
                        </a:rPr>
                        <a:t>Dalbergia </a:t>
                      </a:r>
                      <a:r>
                        <a:rPr lang="fr-FR" sz="1200" i="1" dirty="0" err="1">
                          <a:effectLst/>
                        </a:rPr>
                        <a:t>baronii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Aft>
                          <a:spcPts val="0"/>
                        </a:spcAft>
                      </a:pPr>
                      <a:r>
                        <a:rPr lang="fr-FR" sz="1200" dirty="0">
                          <a:effectLst/>
                        </a:rPr>
                        <a:t>Madagascar </a:t>
                      </a:r>
                      <a:r>
                        <a:rPr lang="fr-FR" sz="1200" dirty="0" err="1">
                          <a:effectLst/>
                        </a:rPr>
                        <a:t>rosewood</a:t>
                      </a:r>
                      <a:r>
                        <a:rPr lang="fr-FR" sz="1200" dirty="0">
                          <a:effectLst/>
                        </a:rPr>
                        <a:t>, Palissandre, </a:t>
                      </a:r>
                      <a:r>
                        <a:rPr lang="fr-FR" sz="1200" dirty="0" err="1">
                          <a:effectLst/>
                        </a:rPr>
                        <a:t>Voamboana</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Aft>
                          <a:spcPts val="0"/>
                        </a:spcAft>
                      </a:pPr>
                      <a:r>
                        <a:rPr lang="fr-FR" sz="1200" spc="-5">
                          <a:effectLst/>
                        </a:rPr>
                        <a:t>Tonewood, luxury Chinese furniture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8580" algn="ctr" eaLnBrk="0" fontAlgn="base" hangingPunct="0">
                        <a:lnSpc>
                          <a:spcPct val="100000"/>
                        </a:lnSpc>
                        <a:spcAft>
                          <a:spcPts val="0"/>
                        </a:spcAft>
                      </a:pPr>
                      <a:r>
                        <a:rPr lang="en-US" sz="1200" spc="10" dirty="0">
                          <a:effectLst/>
                        </a:rPr>
                        <a:t>Available for sale11</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97180" algn="ctr" eaLnBrk="0" fontAlgn="base" hangingPunct="0">
                        <a:lnSpc>
                          <a:spcPct val="100000"/>
                        </a:lnSpc>
                        <a:spcAft>
                          <a:spcPts val="0"/>
                        </a:spcAft>
                      </a:pPr>
                      <a:r>
                        <a:rPr lang="en-US" sz="1200" dirty="0">
                          <a:effectLst/>
                        </a:rPr>
                        <a:t>IUCN - </a:t>
                      </a:r>
                      <a:r>
                        <a:rPr lang="en-US" sz="1200" dirty="0">
                          <a:solidFill>
                            <a:srgbClr val="FF0000"/>
                          </a:solidFill>
                          <a:effectLst/>
                        </a:rPr>
                        <a:t>vulnerable</a:t>
                      </a:r>
                      <a:endParaRPr lang="fr-FR"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7998">
                <a:tc>
                  <a:txBody>
                    <a:bodyPr/>
                    <a:lstStyle/>
                    <a:p>
                      <a:pPr marL="0" algn="ctr" eaLnBrk="0" fontAlgn="base" hangingPunct="0">
                        <a:lnSpc>
                          <a:spcPct val="100000"/>
                        </a:lnSpc>
                        <a:spcAft>
                          <a:spcPts val="0"/>
                        </a:spcAft>
                      </a:pPr>
                      <a:r>
                        <a:rPr lang="fr-FR" sz="1200" i="1" dirty="0">
                          <a:effectLst/>
                        </a:rPr>
                        <a:t>Dalbergia </a:t>
                      </a:r>
                      <a:r>
                        <a:rPr lang="fr-FR" sz="1200" i="1" dirty="0" err="1">
                          <a:effectLst/>
                        </a:rPr>
                        <a:t>greveana</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Aft>
                          <a:spcPts val="0"/>
                        </a:spcAft>
                      </a:pPr>
                      <a:r>
                        <a:rPr lang="en-US" sz="1200">
                          <a:effectLst/>
                        </a:rPr>
                        <a:t>Madagascar rosewood, Madagascar Palisander, Majunga</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Aft>
                          <a:spcPts val="0"/>
                        </a:spcAft>
                      </a:pPr>
                      <a:r>
                        <a:rPr lang="fr-FR" sz="1200" spc="-5" dirty="0" err="1">
                          <a:effectLst/>
                        </a:rPr>
                        <a:t>Tonewood</a:t>
                      </a:r>
                      <a:r>
                        <a:rPr lang="fr-FR" sz="1200" spc="-5" dirty="0">
                          <a:effectLst/>
                        </a:rPr>
                        <a:t>, </a:t>
                      </a:r>
                      <a:r>
                        <a:rPr lang="fr-FR" sz="1200" spc="-5" dirty="0" err="1">
                          <a:effectLst/>
                        </a:rPr>
                        <a:t>luxury</a:t>
                      </a:r>
                      <a:r>
                        <a:rPr lang="fr-FR" sz="1200" spc="-5" dirty="0">
                          <a:effectLst/>
                        </a:rPr>
                        <a:t> </a:t>
                      </a:r>
                      <a:r>
                        <a:rPr lang="fr-FR" sz="1200" spc="-5" dirty="0" err="1">
                          <a:effectLst/>
                        </a:rPr>
                        <a:t>Chinese</a:t>
                      </a:r>
                      <a:r>
                        <a:rPr lang="fr-FR" sz="1200" spc="-5" dirty="0">
                          <a:effectLst/>
                        </a:rPr>
                        <a:t> </a:t>
                      </a:r>
                      <a:r>
                        <a:rPr lang="fr-FR" sz="1200" spc="-5" dirty="0" err="1">
                          <a:effectLst/>
                        </a:rPr>
                        <a:t>furniture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8580" algn="ctr" eaLnBrk="0" fontAlgn="base" hangingPunct="0">
                        <a:lnSpc>
                          <a:spcPct val="100000"/>
                        </a:lnSpc>
                        <a:spcAft>
                          <a:spcPts val="0"/>
                        </a:spcAft>
                      </a:pPr>
                      <a:r>
                        <a:rPr lang="en-US" sz="1200" spc="10" dirty="0">
                          <a:effectLst/>
                        </a:rPr>
                        <a:t>114,638 (instrument blanks),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97180" algn="ctr" eaLnBrk="0" fontAlgn="base" hangingPunct="0">
                        <a:lnSpc>
                          <a:spcPct val="100000"/>
                        </a:lnSpc>
                        <a:spcAft>
                          <a:spcPts val="0"/>
                        </a:spcAft>
                      </a:pPr>
                      <a:r>
                        <a:rPr lang="en-US" sz="1200" dirty="0">
                          <a:effectLst/>
                        </a:rPr>
                        <a:t>IUCN – </a:t>
                      </a:r>
                      <a:r>
                        <a:rPr lang="en-US" sz="1200" dirty="0">
                          <a:solidFill>
                            <a:srgbClr val="FF0000"/>
                          </a:solidFill>
                          <a:effectLst/>
                        </a:rPr>
                        <a:t>near threatened</a:t>
                      </a:r>
                      <a:endParaRPr lang="fr-FR"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5984">
                <a:tc>
                  <a:txBody>
                    <a:bodyPr/>
                    <a:lstStyle/>
                    <a:p>
                      <a:pPr marL="0" algn="ctr" eaLnBrk="0" fontAlgn="base" hangingPunct="0">
                        <a:lnSpc>
                          <a:spcPct val="100000"/>
                        </a:lnSpc>
                        <a:spcAft>
                          <a:spcPts val="0"/>
                        </a:spcAft>
                      </a:pPr>
                      <a:r>
                        <a:rPr lang="fr-FR" sz="1200" i="1" dirty="0">
                          <a:effectLst/>
                        </a:rPr>
                        <a:t>Dalbergia </a:t>
                      </a:r>
                      <a:r>
                        <a:rPr lang="fr-FR" sz="1200" i="1" dirty="0" err="1">
                          <a:effectLst/>
                        </a:rPr>
                        <a:t>louvelii</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Aft>
                          <a:spcPts val="0"/>
                        </a:spcAft>
                      </a:pPr>
                      <a:r>
                        <a:rPr lang="en-US" sz="1200">
                          <a:effectLst/>
                        </a:rPr>
                        <a:t>Violet Rosewood</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Aft>
                          <a:spcPts val="0"/>
                        </a:spcAft>
                      </a:pPr>
                      <a:r>
                        <a:rPr lang="fr-FR" sz="1200" spc="-5" dirty="0" err="1">
                          <a:effectLst/>
                        </a:rPr>
                        <a:t>Chinese</a:t>
                      </a:r>
                      <a:r>
                        <a:rPr lang="fr-FR" sz="1200" spc="-5" dirty="0">
                          <a:effectLst/>
                        </a:rPr>
                        <a:t> </a:t>
                      </a:r>
                      <a:r>
                        <a:rPr lang="fr-FR" sz="1200" spc="-5" dirty="0" err="1">
                          <a:effectLst/>
                        </a:rPr>
                        <a:t>furniture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8580" algn="ctr" eaLnBrk="0" fontAlgn="base" hangingPunct="0">
                        <a:lnSpc>
                          <a:spcPct val="100000"/>
                        </a:lnSpc>
                        <a:spcAft>
                          <a:spcPts val="0"/>
                        </a:spcAft>
                      </a:pPr>
                      <a:r>
                        <a:rPr lang="en-US" sz="1200" spc="10" dirty="0">
                          <a:effectLst/>
                        </a:rPr>
                        <a:t>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97180" algn="ctr" eaLnBrk="0" fontAlgn="base" hangingPunct="0">
                        <a:lnSpc>
                          <a:spcPct val="100000"/>
                        </a:lnSpc>
                        <a:spcAft>
                          <a:spcPts val="0"/>
                        </a:spcAft>
                      </a:pPr>
                      <a:r>
                        <a:rPr lang="en-US" sz="1200" dirty="0">
                          <a:effectLst/>
                        </a:rPr>
                        <a:t>IUCN - </a:t>
                      </a:r>
                      <a:r>
                        <a:rPr lang="en-US" sz="1200" b="1" dirty="0">
                          <a:solidFill>
                            <a:srgbClr val="FF0000"/>
                          </a:solidFill>
                          <a:effectLst/>
                        </a:rPr>
                        <a:t>endangered</a:t>
                      </a:r>
                      <a:r>
                        <a:rPr lang="en-US" sz="1200" dirty="0">
                          <a:effectLst/>
                        </a:rPr>
                        <a:t> CITES App III</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0998">
                <a:tc>
                  <a:txBody>
                    <a:bodyPr/>
                    <a:lstStyle/>
                    <a:p>
                      <a:pPr marL="0" algn="ctr" eaLnBrk="0" fontAlgn="base" hangingPunct="0">
                        <a:lnSpc>
                          <a:spcPct val="100000"/>
                        </a:lnSpc>
                        <a:spcAft>
                          <a:spcPts val="0"/>
                        </a:spcAft>
                      </a:pPr>
                      <a:r>
                        <a:rPr lang="fr-FR" sz="1200" i="1" dirty="0">
                          <a:effectLst/>
                        </a:rPr>
                        <a:t>Dalbergia </a:t>
                      </a:r>
                      <a:r>
                        <a:rPr lang="fr-FR" sz="1200" i="1" dirty="0" err="1">
                          <a:effectLst/>
                        </a:rPr>
                        <a:t>maritima</a:t>
                      </a:r>
                      <a:endParaRPr lang="fr-FR" sz="12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algn="ctr" eaLnBrk="0" fontAlgn="base" hangingPunct="0">
                        <a:lnSpc>
                          <a:spcPct val="100000"/>
                        </a:lnSpc>
                        <a:spcAft>
                          <a:spcPts val="0"/>
                        </a:spcAft>
                      </a:pPr>
                      <a:r>
                        <a:rPr lang="fr-FR" sz="1200">
                          <a:effectLst/>
                        </a:rPr>
                        <a:t>Violet rosewood / Boise de rose</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eaLnBrk="0" fontAlgn="base" hangingPunct="0">
                        <a:lnSpc>
                          <a:spcPct val="100000"/>
                        </a:lnSpc>
                        <a:spcAft>
                          <a:spcPts val="0"/>
                        </a:spcAft>
                      </a:pPr>
                      <a:r>
                        <a:rPr lang="fr-FR" sz="1200" spc="-5">
                          <a:effectLst/>
                        </a:rPr>
                        <a:t>Tonewood</a:t>
                      </a:r>
                      <a:endParaRPr lang="fr-FR"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68580" algn="ctr" eaLnBrk="0" fontAlgn="base" hangingPunct="0">
                        <a:lnSpc>
                          <a:spcPct val="100000"/>
                        </a:lnSpc>
                        <a:spcAft>
                          <a:spcPts val="0"/>
                        </a:spcAft>
                      </a:pPr>
                      <a:r>
                        <a:rPr lang="en-US" sz="1200" spc="10" dirty="0">
                          <a:effectLst/>
                        </a:rPr>
                        <a:t>95,238 (instrument blanks)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297180" algn="ctr" eaLnBrk="0" fontAlgn="base" hangingPunct="0">
                        <a:lnSpc>
                          <a:spcPct val="100000"/>
                        </a:lnSpc>
                        <a:spcAft>
                          <a:spcPts val="0"/>
                        </a:spcAft>
                      </a:pPr>
                      <a:r>
                        <a:rPr lang="en-US" sz="1200" dirty="0">
                          <a:effectLst/>
                        </a:rPr>
                        <a:t>IUCN - </a:t>
                      </a:r>
                      <a:r>
                        <a:rPr lang="en-US" sz="1200" b="1" dirty="0">
                          <a:solidFill>
                            <a:srgbClr val="FF0000"/>
                          </a:solidFill>
                          <a:effectLst/>
                        </a:rPr>
                        <a:t>endangered</a:t>
                      </a:r>
                      <a:endParaRPr lang="fr-FR" sz="1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3998">
                <a:tc>
                  <a:txBody>
                    <a:bodyPr/>
                    <a:lstStyle/>
                    <a:p>
                      <a:pPr marL="0" algn="ctr" eaLnBrk="0" fontAlgn="base" hangingPunct="0">
                        <a:lnSpc>
                          <a:spcPct val="100000"/>
                        </a:lnSpc>
                        <a:spcAft>
                          <a:spcPts val="0"/>
                        </a:spcAft>
                      </a:pPr>
                      <a:r>
                        <a:rPr lang="fr-FR" sz="1200" i="1" dirty="0" err="1">
                          <a:solidFill>
                            <a:schemeClr val="accent2">
                              <a:lumMod val="50000"/>
                            </a:schemeClr>
                          </a:solidFill>
                          <a:effectLst/>
                        </a:rPr>
                        <a:t>Diospyros</a:t>
                      </a:r>
                      <a:r>
                        <a:rPr lang="fr-FR" sz="1200" i="1" dirty="0">
                          <a:solidFill>
                            <a:schemeClr val="accent2">
                              <a:lumMod val="50000"/>
                            </a:schemeClr>
                          </a:solidFill>
                          <a:effectLst/>
                        </a:rPr>
                        <a:t> </a:t>
                      </a:r>
                      <a:r>
                        <a:rPr lang="fr-FR" sz="1200" i="1" dirty="0" err="1">
                          <a:solidFill>
                            <a:schemeClr val="accent2">
                              <a:lumMod val="50000"/>
                            </a:schemeClr>
                          </a:solidFill>
                          <a:effectLst/>
                        </a:rPr>
                        <a:t>perrieri</a:t>
                      </a:r>
                      <a:endParaRPr lang="fr-FR" sz="1200" i="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eaLnBrk="0" fontAlgn="base" hangingPunct="0">
                        <a:lnSpc>
                          <a:spcPct val="100000"/>
                        </a:lnSpc>
                        <a:spcAft>
                          <a:spcPts val="0"/>
                        </a:spcAft>
                      </a:pPr>
                      <a:r>
                        <a:rPr lang="fr-FR" sz="1200" dirty="0">
                          <a:solidFill>
                            <a:schemeClr val="accent2">
                              <a:lumMod val="50000"/>
                            </a:schemeClr>
                          </a:solidFill>
                          <a:effectLst/>
                        </a:rPr>
                        <a:t>Malagasy </a:t>
                      </a:r>
                      <a:r>
                        <a:rPr lang="fr-FR" sz="1200" dirty="0" err="1">
                          <a:solidFill>
                            <a:schemeClr val="accent2">
                              <a:lumMod val="50000"/>
                            </a:schemeClr>
                          </a:solidFill>
                          <a:effectLst/>
                        </a:rPr>
                        <a:t>ebony</a:t>
                      </a:r>
                      <a:endParaRPr lang="fr-FR"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eaLnBrk="0" fontAlgn="base" hangingPunct="0">
                        <a:lnSpc>
                          <a:spcPct val="100000"/>
                        </a:lnSpc>
                        <a:spcAft>
                          <a:spcPts val="0"/>
                        </a:spcAft>
                      </a:pPr>
                      <a:r>
                        <a:rPr lang="fr-FR" sz="1200" spc="-5" dirty="0" err="1">
                          <a:solidFill>
                            <a:schemeClr val="accent2">
                              <a:lumMod val="50000"/>
                            </a:schemeClr>
                          </a:solidFill>
                          <a:effectLst/>
                        </a:rPr>
                        <a:t>Tonewood</a:t>
                      </a:r>
                      <a:endParaRPr lang="fr-FR"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68580" algn="ctr" eaLnBrk="0" fontAlgn="base" hangingPunct="0">
                        <a:lnSpc>
                          <a:spcPct val="100000"/>
                        </a:lnSpc>
                        <a:spcAft>
                          <a:spcPts val="0"/>
                        </a:spcAft>
                      </a:pPr>
                      <a:r>
                        <a:rPr lang="en-US" sz="1200" spc="10" dirty="0">
                          <a:solidFill>
                            <a:schemeClr val="accent2">
                              <a:lumMod val="50000"/>
                            </a:schemeClr>
                          </a:solidFill>
                          <a:effectLst/>
                        </a:rPr>
                        <a:t>Available for sale16</a:t>
                      </a:r>
                      <a:endParaRPr lang="fr-FR"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297180" algn="ctr" eaLnBrk="0" fontAlgn="base" hangingPunct="0">
                        <a:lnSpc>
                          <a:spcPct val="100000"/>
                        </a:lnSpc>
                        <a:spcAft>
                          <a:spcPts val="0"/>
                        </a:spcAft>
                      </a:pPr>
                      <a:r>
                        <a:rPr lang="en-US" sz="1200" dirty="0">
                          <a:solidFill>
                            <a:schemeClr val="accent2">
                              <a:lumMod val="50000"/>
                            </a:schemeClr>
                          </a:solidFill>
                          <a:effectLst/>
                        </a:rPr>
                        <a:t>IUCN – not </a:t>
                      </a:r>
                      <a:r>
                        <a:rPr lang="en-US" sz="1200" dirty="0" smtClean="0">
                          <a:solidFill>
                            <a:schemeClr val="accent2">
                              <a:lumMod val="50000"/>
                            </a:schemeClr>
                          </a:solidFill>
                          <a:effectLst/>
                        </a:rPr>
                        <a:t>evaluated</a:t>
                      </a:r>
                    </a:p>
                    <a:p>
                      <a:pPr marL="0" marR="297180" algn="ctr" eaLnBrk="0" fontAlgn="base" hangingPunct="0">
                        <a:lnSpc>
                          <a:spcPct val="100000"/>
                        </a:lnSpc>
                        <a:spcAft>
                          <a:spcPts val="0"/>
                        </a:spcAft>
                      </a:pPr>
                      <a:r>
                        <a:rPr lang="en-US" sz="1200" dirty="0" smtClean="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dirty="0" err="1" smtClean="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C’est</a:t>
                      </a:r>
                      <a:r>
                        <a:rPr lang="en-US" sz="1200" dirty="0" smtClean="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un bois </a:t>
                      </a:r>
                      <a:r>
                        <a:rPr lang="en-US" sz="1200" dirty="0" err="1" smtClean="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d’ébène</a:t>
                      </a:r>
                      <a:r>
                        <a:rPr lang="en-US" sz="1200" dirty="0" smtClean="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sz="12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7" name="Rectangle 6"/>
          <p:cNvSpPr/>
          <p:nvPr/>
        </p:nvSpPr>
        <p:spPr>
          <a:xfrm>
            <a:off x="290456" y="910787"/>
            <a:ext cx="4500463" cy="392159"/>
          </a:xfrm>
          <a:prstGeom prst="rect">
            <a:avLst/>
          </a:prstGeom>
        </p:spPr>
        <p:txBody>
          <a:bodyPr wrap="none">
            <a:spAutoFit/>
          </a:bodyPr>
          <a:lstStyle/>
          <a:p>
            <a:pPr>
              <a:lnSpc>
                <a:spcPct val="115000"/>
              </a:lnSpc>
              <a:spcAft>
                <a:spcPts val="0"/>
              </a:spcAft>
            </a:pPr>
            <a:r>
              <a:rPr lang="fr-FR"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Liste CITES des </a:t>
            </a:r>
            <a:r>
              <a:rPr lang="fr-FR" b="1"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bois </a:t>
            </a:r>
            <a:r>
              <a:rPr lang="fr-FR"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précieux de Madagascar </a:t>
            </a:r>
            <a:r>
              <a:rPr lang="en-US"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fr-FR"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ZoneTexte 7"/>
          <p:cNvSpPr txBox="1"/>
          <p:nvPr/>
        </p:nvSpPr>
        <p:spPr>
          <a:xfrm>
            <a:off x="441064" y="5040861"/>
            <a:ext cx="7712336" cy="553998"/>
          </a:xfrm>
          <a:prstGeom prst="rect">
            <a:avLst/>
          </a:prstGeom>
          <a:noFill/>
        </p:spPr>
        <p:txBody>
          <a:bodyPr wrap="square" rtlCol="0">
            <a:spAutoFit/>
          </a:bodyPr>
          <a:lstStyle/>
          <a:p>
            <a:pPr algn="ctr"/>
            <a:r>
              <a:rPr lang="en-US" sz="1000" dirty="0"/>
              <a:t>Source: Background Paper 1: </a:t>
            </a:r>
            <a:r>
              <a:rPr lang="en-US" sz="1000" i="1" dirty="0"/>
              <a:t>Precious Woods: Exploitation of the Finest Timber</a:t>
            </a:r>
            <a:r>
              <a:rPr lang="en-US" sz="1000" dirty="0"/>
              <a:t>, Prepared by TRAFFIC, Anna Jenkins, Neil </a:t>
            </a:r>
            <a:r>
              <a:rPr lang="en-US" sz="1000" dirty="0" err="1"/>
              <a:t>Bridgland</a:t>
            </a:r>
            <a:r>
              <a:rPr lang="en-US" sz="1000" dirty="0"/>
              <a:t>, Rachel </a:t>
            </a:r>
            <a:r>
              <a:rPr lang="en-US" sz="1000" dirty="0" err="1"/>
              <a:t>Hembery</a:t>
            </a:r>
            <a:r>
              <a:rPr lang="en-US" sz="1000" dirty="0"/>
              <a:t> &amp; Ulrich </a:t>
            </a:r>
            <a:r>
              <a:rPr lang="en-US" sz="1000" dirty="0" err="1"/>
              <a:t>Malessa</a:t>
            </a:r>
            <a:r>
              <a:rPr lang="en-US" sz="1000" dirty="0"/>
              <a:t>, Chatham House Workshop: Tackling the Trade in Illegal Precious Woods, 23-24 April 2012, </a:t>
            </a:r>
            <a:r>
              <a:rPr lang="en-US" sz="1000" u="sng" dirty="0">
                <a:hlinkClick r:id="rId2"/>
              </a:rPr>
              <a:t>http://www.illegal-logging.info/uploads/PreciousWoodsbackgroundpaper1ThetradeinpreciouswoodsTRAFFIC.pdf</a:t>
            </a:r>
            <a:endParaRPr lang="fr-FR" sz="1000"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318" y="3979687"/>
            <a:ext cx="2466975" cy="185737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643" y="1165512"/>
            <a:ext cx="2533650" cy="1809750"/>
          </a:xfrm>
          <a:prstGeom prst="rect">
            <a:avLst/>
          </a:prstGeom>
        </p:spPr>
      </p:pic>
      <p:sp>
        <p:nvSpPr>
          <p:cNvPr id="11" name="ZoneTexte 10"/>
          <p:cNvSpPr txBox="1"/>
          <p:nvPr/>
        </p:nvSpPr>
        <p:spPr>
          <a:xfrm>
            <a:off x="8762727" y="2975262"/>
            <a:ext cx="3349503" cy="553998"/>
          </a:xfrm>
          <a:prstGeom prst="rect">
            <a:avLst/>
          </a:prstGeom>
          <a:noFill/>
        </p:spPr>
        <p:txBody>
          <a:bodyPr wrap="square" rtlCol="0">
            <a:spAutoFit/>
          </a:bodyPr>
          <a:lstStyle/>
          <a:p>
            <a:pPr algn="ctr"/>
            <a:r>
              <a:rPr lang="fr-FR" sz="1000" dirty="0"/>
              <a:t>Source </a:t>
            </a:r>
            <a:r>
              <a:rPr lang="fr-FR" sz="1000" dirty="0" smtClean="0"/>
              <a:t>: </a:t>
            </a:r>
            <a:r>
              <a:rPr lang="en-US" sz="1000" dirty="0"/>
              <a:t>Global Witness et </a:t>
            </a:r>
            <a:r>
              <a:rPr lang="en-US" sz="1000" dirty="0" err="1"/>
              <a:t>l’EIA</a:t>
            </a:r>
            <a:r>
              <a:rPr lang="en-US" sz="1000" dirty="0"/>
              <a:t> (Environmental Investigation Agency</a:t>
            </a:r>
            <a:r>
              <a:rPr lang="en-US" sz="1000" dirty="0" smtClean="0"/>
              <a:t>),</a:t>
            </a:r>
            <a:r>
              <a:rPr lang="fr-FR" sz="1000" dirty="0" smtClean="0"/>
              <a:t> </a:t>
            </a:r>
            <a:r>
              <a:rPr lang="fr-FR" sz="1000" dirty="0">
                <a:hlinkClick r:id="rId5"/>
              </a:rPr>
              <a:t>http://</a:t>
            </a:r>
            <a:r>
              <a:rPr lang="fr-FR" sz="1000" dirty="0" smtClean="0">
                <a:hlinkClick r:id="rId5"/>
              </a:rPr>
              <a:t>www.globalwitness.org/fr/nos-campagnes/environnement/madagascar</a:t>
            </a:r>
            <a:r>
              <a:rPr lang="fr-FR" sz="1000" dirty="0" smtClean="0"/>
              <a:t> </a:t>
            </a:r>
            <a:endParaRPr lang="fr-FR" sz="1000" dirty="0"/>
          </a:p>
        </p:txBody>
      </p:sp>
      <p:sp>
        <p:nvSpPr>
          <p:cNvPr id="12" name="ZoneTexte 11"/>
          <p:cNvSpPr txBox="1"/>
          <p:nvPr/>
        </p:nvSpPr>
        <p:spPr>
          <a:xfrm>
            <a:off x="8420100" y="5837062"/>
            <a:ext cx="3771900" cy="707886"/>
          </a:xfrm>
          <a:prstGeom prst="rect">
            <a:avLst/>
          </a:prstGeom>
          <a:noFill/>
        </p:spPr>
        <p:txBody>
          <a:bodyPr wrap="square" rtlCol="0">
            <a:spAutoFit/>
          </a:bodyPr>
          <a:lstStyle/>
          <a:p>
            <a:pPr algn="ctr"/>
            <a:r>
              <a:rPr lang="fr-FR" sz="1000" dirty="0"/>
              <a:t>Des milliers d’arbres de bois de rose sont coupés et exportés illégalement (photo : Marianne </a:t>
            </a:r>
            <a:r>
              <a:rPr lang="fr-FR" sz="1000" dirty="0" err="1"/>
              <a:t>Egli</a:t>
            </a:r>
            <a:r>
              <a:rPr lang="fr-FR" sz="1000" dirty="0"/>
              <a:t>). Source : </a:t>
            </a:r>
            <a:r>
              <a:rPr lang="fr-FR" sz="1000" i="1" dirty="0" err="1"/>
              <a:t>Hery</a:t>
            </a:r>
            <a:r>
              <a:rPr lang="fr-FR" sz="1000" i="1" dirty="0"/>
              <a:t> </a:t>
            </a:r>
            <a:r>
              <a:rPr lang="fr-FR" sz="1000" i="1" dirty="0" err="1"/>
              <a:t>Randriamalala</a:t>
            </a:r>
            <a:r>
              <a:rPr lang="fr-FR" sz="1000" i="1" dirty="0"/>
              <a:t>, co-auteur du rapport sur le bois de rose, </a:t>
            </a:r>
            <a:r>
              <a:rPr lang="fr-FR" sz="1000" dirty="0">
                <a:hlinkClick r:id="rId6"/>
              </a:rPr>
              <a:t>http://</a:t>
            </a:r>
            <a:r>
              <a:rPr lang="fr-FR" sz="1000" dirty="0" smtClean="0">
                <a:hlinkClick r:id="rId6"/>
              </a:rPr>
              <a:t>www.madagascar-tribune.com/Nous-voulions-que-le-probleme-du,14458.html</a:t>
            </a:r>
            <a:r>
              <a:rPr lang="fr-FR" sz="1000" dirty="0" smtClean="0"/>
              <a:t> </a:t>
            </a:r>
            <a:endParaRPr lang="fr-FR" sz="1000" dirty="0"/>
          </a:p>
        </p:txBody>
      </p:sp>
      <p:sp>
        <p:nvSpPr>
          <p:cNvPr id="13" name="ZoneTexte 12"/>
          <p:cNvSpPr txBox="1"/>
          <p:nvPr/>
        </p:nvSpPr>
        <p:spPr>
          <a:xfrm>
            <a:off x="226577" y="5683457"/>
            <a:ext cx="8141310" cy="738664"/>
          </a:xfrm>
          <a:prstGeom prst="rect">
            <a:avLst/>
          </a:prstGeom>
          <a:noFill/>
        </p:spPr>
        <p:txBody>
          <a:bodyPr wrap="square" rtlCol="0">
            <a:spAutoFit/>
          </a:bodyPr>
          <a:lstStyle/>
          <a:p>
            <a:pPr algn="just"/>
            <a:r>
              <a:rPr lang="fr-FR" sz="1400" u="sng" dirty="0" smtClean="0">
                <a:solidFill>
                  <a:srgbClr val="FF0000"/>
                </a:solidFill>
              </a:rPr>
              <a:t>Note</a:t>
            </a:r>
            <a:r>
              <a:rPr lang="fr-FR" sz="1400" dirty="0" smtClean="0">
                <a:solidFill>
                  <a:srgbClr val="FF0000"/>
                </a:solidFill>
              </a:rPr>
              <a:t> : </a:t>
            </a:r>
            <a:r>
              <a:rPr lang="fr-FR" sz="1400" dirty="0">
                <a:solidFill>
                  <a:srgbClr val="FF0000"/>
                </a:solidFill>
              </a:rPr>
              <a:t>C</a:t>
            </a:r>
            <a:r>
              <a:rPr lang="fr-FR" sz="1400" dirty="0" smtClean="0">
                <a:solidFill>
                  <a:srgbClr val="FF0000"/>
                </a:solidFill>
              </a:rPr>
              <a:t>omment savoir si des espèces classées actuellement comme « </a:t>
            </a:r>
            <a:r>
              <a:rPr lang="fr-FR" sz="1400" b="1" dirty="0" smtClean="0">
                <a:solidFill>
                  <a:srgbClr val="FF0000"/>
                </a:solidFill>
              </a:rPr>
              <a:t>en danger</a:t>
            </a:r>
            <a:r>
              <a:rPr lang="fr-FR" sz="1400" dirty="0" smtClean="0">
                <a:solidFill>
                  <a:srgbClr val="FF0000"/>
                </a:solidFill>
              </a:rPr>
              <a:t> », par l’IUCN, n’ont pas déjà disparues_ </a:t>
            </a:r>
            <a:r>
              <a:rPr lang="fr-FR" sz="1400" b="1" i="1" dirty="0" smtClean="0">
                <a:solidFill>
                  <a:srgbClr val="FF0000"/>
                </a:solidFill>
              </a:rPr>
              <a:t>Dalbergia </a:t>
            </a:r>
            <a:r>
              <a:rPr lang="fr-FR" sz="1400" b="1" i="1" dirty="0" err="1" smtClean="0">
                <a:solidFill>
                  <a:srgbClr val="FF0000"/>
                </a:solidFill>
              </a:rPr>
              <a:t>bathiei</a:t>
            </a:r>
            <a:r>
              <a:rPr lang="fr-FR" sz="1400" i="1" dirty="0" smtClean="0">
                <a:solidFill>
                  <a:srgbClr val="FF0000"/>
                </a:solidFill>
              </a:rPr>
              <a:t>,</a:t>
            </a:r>
            <a:r>
              <a:rPr lang="fr-FR" sz="1400" i="1" dirty="0" smtClean="0">
                <a:solidFill>
                  <a:srgbClr val="002060"/>
                </a:solidFill>
              </a:rPr>
              <a:t> </a:t>
            </a:r>
            <a:r>
              <a:rPr lang="fr-FR" sz="1400" b="1" i="1" dirty="0">
                <a:solidFill>
                  <a:srgbClr val="FF0000"/>
                </a:solidFill>
              </a:rPr>
              <a:t>Dalbergia </a:t>
            </a:r>
            <a:r>
              <a:rPr lang="fr-FR" sz="1400" b="1" i="1" dirty="0" err="1" smtClean="0">
                <a:solidFill>
                  <a:srgbClr val="FF0000"/>
                </a:solidFill>
              </a:rPr>
              <a:t>normandii</a:t>
            </a:r>
            <a:r>
              <a:rPr lang="fr-FR" sz="1400" i="1" dirty="0" smtClean="0">
                <a:solidFill>
                  <a:srgbClr val="FF0000"/>
                </a:solidFill>
              </a:rPr>
              <a:t>, … </a:t>
            </a:r>
            <a:r>
              <a:rPr lang="fr-FR" sz="1400" dirty="0" smtClean="0">
                <a:solidFill>
                  <a:srgbClr val="FF0000"/>
                </a:solidFill>
              </a:rPr>
              <a:t>?</a:t>
            </a:r>
            <a:r>
              <a:rPr lang="fr-FR" sz="1400" i="1" dirty="0" smtClean="0">
                <a:solidFill>
                  <a:srgbClr val="FF0000"/>
                </a:solidFill>
              </a:rPr>
              <a:t> </a:t>
            </a:r>
            <a:r>
              <a:rPr lang="fr-FR" sz="1400" dirty="0" smtClean="0">
                <a:solidFill>
                  <a:srgbClr val="FF0000"/>
                </a:solidFill>
              </a:rPr>
              <a:t>Seul un inventaire forestier précis et global, permettrait de le déterminer. Or celui-ci se fait attendre depuis des années.</a:t>
            </a:r>
            <a:endParaRPr lang="fr-FR" sz="1400" dirty="0">
              <a:solidFill>
                <a:srgbClr val="FF0000"/>
              </a:solidFill>
            </a:endParaRPr>
          </a:p>
        </p:txBody>
      </p:sp>
    </p:spTree>
    <p:extLst>
      <p:ext uri="{BB962C8B-B14F-4D97-AF65-F5344CB8AC3E}">
        <p14:creationId xmlns:p14="http://schemas.microsoft.com/office/powerpoint/2010/main" val="754271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80</a:t>
            </a:fld>
            <a:endParaRPr lang="fr-FR" dirty="0"/>
          </a:p>
        </p:txBody>
      </p:sp>
      <p:sp>
        <p:nvSpPr>
          <p:cNvPr id="4" name="Rectangle 3"/>
          <p:cNvSpPr/>
          <p:nvPr/>
        </p:nvSpPr>
        <p:spPr>
          <a:xfrm>
            <a:off x="121186" y="397007"/>
            <a:ext cx="7498266" cy="369332"/>
          </a:xfrm>
          <a:prstGeom prst="rect">
            <a:avLst/>
          </a:prstGeom>
        </p:spPr>
        <p:txBody>
          <a:bodyPr wrap="square">
            <a:spAutoFit/>
          </a:bodyPr>
          <a:lstStyle/>
          <a:p>
            <a:r>
              <a:rPr lang="fr-FR" b="1" dirty="0">
                <a:solidFill>
                  <a:srgbClr val="002060"/>
                </a:solidFill>
              </a:rPr>
              <a:t>A5quater. Annexe : Les </a:t>
            </a:r>
            <a:r>
              <a:rPr lang="fr-FR" b="1" dirty="0" smtClean="0">
                <a:solidFill>
                  <a:srgbClr val="002060"/>
                </a:solidFill>
              </a:rPr>
              <a:t>exportateurs</a:t>
            </a:r>
            <a:endParaRPr lang="fr-FR" b="1" dirty="0">
              <a:solidFill>
                <a:srgbClr val="002060"/>
              </a:solidFill>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Espace réservé du pied de page 1"/>
          <p:cNvSpPr>
            <a:spLocks noGrp="1"/>
          </p:cNvSpPr>
          <p:nvPr>
            <p:ph type="ftr" sz="quarter" idx="11"/>
          </p:nvPr>
        </p:nvSpPr>
        <p:spPr>
          <a:xfrm>
            <a:off x="5684704" y="6575884"/>
            <a:ext cx="2556831" cy="155422"/>
          </a:xfrm>
        </p:spPr>
        <p:txBody>
          <a:bodyPr/>
          <a:lstStyle/>
          <a:p>
            <a:r>
              <a:rPr lang="fr-FR" dirty="0" smtClean="0"/>
              <a:t>Le trafic du bois de rose à Madagascar</a:t>
            </a:r>
            <a:endParaRPr lang="fr-FR" dirty="0"/>
          </a:p>
        </p:txBody>
      </p:sp>
      <p:sp>
        <p:nvSpPr>
          <p:cNvPr id="6" name="ZoneTexte 5"/>
          <p:cNvSpPr txBox="1"/>
          <p:nvPr/>
        </p:nvSpPr>
        <p:spPr>
          <a:xfrm>
            <a:off x="121186" y="1055742"/>
            <a:ext cx="11838542" cy="646331"/>
          </a:xfrm>
          <a:prstGeom prst="rect">
            <a:avLst/>
          </a:prstGeom>
          <a:noFill/>
        </p:spPr>
        <p:txBody>
          <a:bodyPr wrap="square" rtlCol="0">
            <a:spAutoFit/>
          </a:bodyPr>
          <a:lstStyle/>
          <a:p>
            <a:r>
              <a:rPr lang="fr-FR" dirty="0">
                <a:solidFill>
                  <a:srgbClr val="002060"/>
                </a:solidFill>
              </a:rPr>
              <a:t>L’arrêté ministériel n°38244/2009 du 21  septembre 2009 levant l’interdiction d’exportation de bois précieux a emmené un grand nombre d’entrepreneurs à s’intéresser au trafic. Ci-dessous une liste des exportateurs connus :</a:t>
            </a:r>
          </a:p>
        </p:txBody>
      </p:sp>
      <p:sp>
        <p:nvSpPr>
          <p:cNvPr id="2" name="ZoneTexte 1"/>
          <p:cNvSpPr txBox="1"/>
          <p:nvPr/>
        </p:nvSpPr>
        <p:spPr>
          <a:xfrm>
            <a:off x="121186" y="6081312"/>
            <a:ext cx="11838542" cy="649994"/>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  </a:t>
            </a:r>
            <a:r>
              <a:rPr lang="fr-FR" sz="1200" dirty="0" smtClean="0">
                <a:solidFill>
                  <a:srgbClr val="002060"/>
                </a:solidFill>
              </a:rPr>
              <a:t>Liste </a:t>
            </a:r>
            <a:r>
              <a:rPr lang="fr-FR" sz="1200" dirty="0">
                <a:solidFill>
                  <a:srgbClr val="002060"/>
                </a:solidFill>
              </a:rPr>
              <a:t>des personnes et des sociétés ayant exporté du bois de rose en 2009. Les noms en italiques sont ceux des « nouveaux venus », qui n’étaient pas inclus dans l’arrêté n°003/2009 du 28 janvier 2009</a:t>
            </a:r>
            <a:r>
              <a:rPr lang="fr-FR" sz="1200" dirty="0" smtClean="0">
                <a:solidFill>
                  <a:srgbClr val="002060"/>
                </a:solidFill>
              </a:rPr>
              <a:t>.  Source </a:t>
            </a:r>
            <a:r>
              <a:rPr lang="fr-FR" sz="1200" dirty="0">
                <a:solidFill>
                  <a:srgbClr val="002060"/>
                </a:solidFill>
              </a:rPr>
              <a:t>:</a:t>
            </a:r>
            <a:r>
              <a:rPr lang="fr-FR" sz="1200" dirty="0" smtClean="0">
                <a:solidFill>
                  <a:srgbClr val="002060"/>
                </a:solidFill>
              </a:rPr>
              <a:t> </a:t>
            </a:r>
            <a:r>
              <a:rPr lang="fr-FR" sz="1200" dirty="0">
                <a:solidFill>
                  <a:srgbClr val="002060"/>
                </a:solidFill>
              </a:rPr>
              <a:t>Même source ci-avant (que la page précédente</a:t>
            </a:r>
            <a:r>
              <a:rPr lang="fr-FR" sz="1200" dirty="0" smtClean="0">
                <a:solidFill>
                  <a:srgbClr val="002060"/>
                </a:solidFill>
              </a:rPr>
              <a:t>).   </a:t>
            </a:r>
          </a:p>
          <a:p>
            <a:r>
              <a:rPr lang="fr-FR" sz="1200" b="1" u="sng" dirty="0" smtClean="0">
                <a:solidFill>
                  <a:srgbClr val="002060"/>
                </a:solidFill>
              </a:rPr>
              <a:t>Note</a:t>
            </a:r>
            <a:r>
              <a:rPr lang="fr-FR" sz="1200" dirty="0" smtClean="0">
                <a:solidFill>
                  <a:srgbClr val="002060"/>
                </a:solidFill>
              </a:rPr>
              <a:t> </a:t>
            </a:r>
            <a:r>
              <a:rPr lang="fr-FR" sz="1200" dirty="0">
                <a:solidFill>
                  <a:srgbClr val="002060"/>
                </a:solidFill>
              </a:rPr>
              <a:t>: ces chiffres de 2009 datent maintenant un peu</a:t>
            </a:r>
            <a:r>
              <a:rPr lang="fr-FR" sz="1200" dirty="0" smtClean="0">
                <a:solidFill>
                  <a:srgbClr val="002060"/>
                </a:solidFill>
              </a:rPr>
              <a:t>.</a:t>
            </a:r>
            <a:endParaRPr lang="fr-FR" sz="1200" dirty="0">
              <a:solidFill>
                <a:srgbClr val="00206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1980307733"/>
              </p:ext>
            </p:extLst>
          </p:nvPr>
        </p:nvGraphicFramePr>
        <p:xfrm>
          <a:off x="649996" y="1702073"/>
          <a:ext cx="4311781" cy="4206240"/>
        </p:xfrm>
        <a:graphic>
          <a:graphicData uri="http://schemas.openxmlformats.org/drawingml/2006/table">
            <a:tbl>
              <a:tblPr>
                <a:tableStyleId>{5C22544A-7EE6-4342-B048-85BDC9FD1C3A}</a:tableStyleId>
              </a:tblPr>
              <a:tblGrid>
                <a:gridCol w="1709004"/>
                <a:gridCol w="974035"/>
                <a:gridCol w="1628742"/>
              </a:tblGrid>
              <a:tr h="174054">
                <a:tc>
                  <a:txBody>
                    <a:bodyPr/>
                    <a:lstStyle/>
                    <a:p>
                      <a:pPr eaLnBrk="0" fontAlgn="base" hangingPunct="0">
                        <a:lnSpc>
                          <a:spcPct val="115000"/>
                        </a:lnSpc>
                        <a:spcAft>
                          <a:spcPts val="0"/>
                        </a:spcAft>
                      </a:pPr>
                      <a:r>
                        <a:rPr lang="fr-FR" sz="1000" b="1" spc="-10" dirty="0">
                          <a:solidFill>
                            <a:srgbClr val="002060"/>
                          </a:solidFill>
                          <a:effectLst/>
                        </a:rPr>
                        <a:t>Nom</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eaLnBrk="0" fontAlgn="base" hangingPunct="0">
                        <a:lnSpc>
                          <a:spcPct val="115000"/>
                        </a:lnSpc>
                        <a:spcAft>
                          <a:spcPts val="0"/>
                        </a:spcAft>
                      </a:pPr>
                      <a:r>
                        <a:rPr lang="fr-FR" sz="1000" b="1" spc="-10" dirty="0">
                          <a:solidFill>
                            <a:srgbClr val="002060"/>
                          </a:solidFill>
                          <a:effectLst/>
                        </a:rPr>
                        <a:t>Prénom</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eaLnBrk="0" fontAlgn="base" hangingPunct="0">
                        <a:lnSpc>
                          <a:spcPct val="115000"/>
                        </a:lnSpc>
                        <a:spcAft>
                          <a:spcPts val="0"/>
                        </a:spcAft>
                      </a:pPr>
                      <a:r>
                        <a:rPr lang="fr-FR" sz="1000" b="1" dirty="0">
                          <a:solidFill>
                            <a:srgbClr val="002060"/>
                          </a:solidFill>
                          <a:effectLst/>
                        </a:rPr>
                        <a:t>Ville</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74054">
                <a:tc>
                  <a:txBody>
                    <a:bodyPr/>
                    <a:lstStyle/>
                    <a:p>
                      <a:pPr eaLnBrk="0" fontAlgn="base" hangingPunct="0">
                        <a:lnSpc>
                          <a:spcPct val="115000"/>
                        </a:lnSpc>
                        <a:spcAft>
                          <a:spcPts val="0"/>
                        </a:spcAft>
                      </a:pPr>
                      <a:r>
                        <a:rPr lang="fr-FR" sz="1000">
                          <a:effectLst/>
                        </a:rPr>
                        <a:t>ANONA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Etienne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5">
                          <a:effectLst/>
                        </a:rPr>
                        <a:t>BEKASY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Johnfrince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BEMATANA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Martin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BETSIAROANA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Jean Galbert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BEZOKINY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Christian Claude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5">
                          <a:effectLst/>
                        </a:rPr>
                        <a:t>BODY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Thierry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CHAN HOY LANE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Kara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DESIRE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GUERRA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William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LAISOA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Jean-Pierre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MALOHELY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Jean-Michel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MBOTIFENO SAO KUNE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Edifh</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NDAHINY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Grégoire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PATRICIA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Soa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RAKOTOARIVONY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Nosiarivony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RAMIALISON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Arland</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 et Toamasina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RANJANORO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Jeannot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RASOANIRINA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Joséphine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Sambava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SAM SOM MIOCK</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Eugène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Toamasina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SOA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Elia Rolaine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THUNAM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Roger</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TOTOBE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Eric</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Antalaha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a:effectLst/>
                        </a:rPr>
                        <a:t>SUPERWOOD Sarl</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dirty="0">
                          <a:effectLst/>
                        </a:rPr>
                        <a:t>Antananarivo</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761053192"/>
              </p:ext>
            </p:extLst>
          </p:nvPr>
        </p:nvGraphicFramePr>
        <p:xfrm>
          <a:off x="5317471" y="1702073"/>
          <a:ext cx="6668881" cy="4248058"/>
        </p:xfrm>
        <a:graphic>
          <a:graphicData uri="http://schemas.openxmlformats.org/drawingml/2006/table">
            <a:tbl>
              <a:tblPr firstRow="1" firstCol="1" bandRow="1">
                <a:tableStyleId>{5C22544A-7EE6-4342-B048-85BDC9FD1C3A}</a:tableStyleId>
              </a:tblPr>
              <a:tblGrid>
                <a:gridCol w="2394336"/>
                <a:gridCol w="1200839"/>
                <a:gridCol w="837282"/>
                <a:gridCol w="2236424"/>
              </a:tblGrid>
              <a:tr h="174054">
                <a:tc>
                  <a:txBody>
                    <a:bodyPr/>
                    <a:lstStyle/>
                    <a:p>
                      <a:pPr eaLnBrk="0" fontAlgn="base" hangingPunct="0">
                        <a:lnSpc>
                          <a:spcPct val="115000"/>
                        </a:lnSpc>
                        <a:spcAft>
                          <a:spcPts val="0"/>
                        </a:spcAft>
                      </a:pPr>
                      <a:r>
                        <a:rPr lang="fr-FR" sz="1000" spc="-35" dirty="0">
                          <a:solidFill>
                            <a:srgbClr val="002060"/>
                          </a:solidFill>
                          <a:effectLst/>
                        </a:rPr>
                        <a:t>NOM</a:t>
                      </a:r>
                      <a:endParaRPr lang="fr-FR" sz="1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5">
                          <a:effectLst/>
                        </a:rPr>
                        <a:t>Prénom</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Ville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5">
                          <a:effectLst/>
                        </a:rPr>
                        <a:t>Date de demande d'agrément</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078">
                <a:tc>
                  <a:txBody>
                    <a:bodyPr/>
                    <a:lstStyle/>
                    <a:p>
                      <a:pPr eaLnBrk="0" fontAlgn="base" hangingPunct="0">
                        <a:lnSpc>
                          <a:spcPct val="115000"/>
                        </a:lnSpc>
                        <a:spcAft>
                          <a:spcPts val="0"/>
                        </a:spcAft>
                      </a:pPr>
                      <a:r>
                        <a:rPr lang="fr-FR" sz="1000" spc="-20" dirty="0">
                          <a:solidFill>
                            <a:srgbClr val="002060"/>
                          </a:solidFill>
                          <a:effectLst/>
                        </a:rPr>
                        <a:t>PAULA</a:t>
                      </a:r>
                      <a:endParaRPr lang="fr-FR" sz="1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70" dirty="0" err="1">
                          <a:effectLst/>
                        </a:rPr>
                        <a:t>Anouschka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dirty="0" err="1">
                          <a:effectLst/>
                        </a:rPr>
                        <a:t>Antataha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0" dirty="0">
                          <a:effectLst/>
                        </a:rPr>
                        <a:t>12 X </a:t>
                      </a:r>
                      <a:r>
                        <a:rPr lang="fr-FR" sz="1000" spc="-30" dirty="0" smtClean="0">
                          <a:effectLst/>
                        </a:rPr>
                        <a:t>2009</a:t>
                      </a:r>
                      <a:r>
                        <a:rPr lang="fr-FR" sz="1000" spc="-30" dirty="0">
                          <a:effectLst/>
                        </a:rPr>
                        <a: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en-US" sz="1000" spc="-30" dirty="0">
                          <a:solidFill>
                            <a:srgbClr val="002060"/>
                          </a:solidFill>
                          <a:effectLst/>
                        </a:rPr>
                        <a:t>RASOANAIVO</a:t>
                      </a:r>
                      <a:endParaRPr lang="fr-FR" sz="1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a:effectLst/>
                        </a:rPr>
                        <a:t>Antataha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0">
                          <a:effectLst/>
                        </a:rPr>
                        <a:t>12 X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en-US" sz="1000" spc="-20" dirty="0">
                          <a:solidFill>
                            <a:srgbClr val="002060"/>
                          </a:solidFill>
                          <a:effectLst/>
                        </a:rPr>
                        <a:t>COMPAGNY SEA AND SUN </a:t>
                      </a:r>
                      <a:r>
                        <a:rPr lang="en-US" sz="1000" spc="-20" dirty="0" err="1">
                          <a:solidFill>
                            <a:srgbClr val="002060"/>
                          </a:solidFill>
                          <a:effectLst/>
                        </a:rPr>
                        <a:t>Sarl</a:t>
                      </a:r>
                      <a:endParaRPr lang="fr-FR" sz="1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a:effectLst/>
                        </a:rPr>
                        <a:t>Antataha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0">
                          <a:effectLst/>
                        </a:rPr>
                        <a:t>19 X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20" dirty="0">
                          <a:solidFill>
                            <a:srgbClr val="002060"/>
                          </a:solidFill>
                          <a:effectLst/>
                        </a:rPr>
                        <a:t>Société</a:t>
                      </a:r>
                      <a:r>
                        <a:rPr lang="en-US" sz="1000" spc="-20" dirty="0">
                          <a:solidFill>
                            <a:srgbClr val="002060"/>
                          </a:solidFill>
                          <a:effectLst/>
                        </a:rPr>
                        <a:t> HERY</a:t>
                      </a:r>
                      <a:endParaRPr lang="fr-FR" sz="1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35">
                          <a:effectLst/>
                        </a:rPr>
                        <a:t>Antananarivo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0">
                          <a:effectLst/>
                        </a:rPr>
                        <a:t>12 X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en-US" sz="1000" spc="-40">
                          <a:solidFill>
                            <a:srgbClr val="002060"/>
                          </a:solidFill>
                          <a:effectLst/>
                        </a:rPr>
                        <a:t>ISLAND WOOD</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dirty="0">
                          <a:effectLst/>
                        </a:rPr>
                        <a:t> </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35">
                          <a:effectLst/>
                        </a:rPr>
                        <a:t>Antananarivo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0">
                          <a:effectLst/>
                        </a:rPr>
                        <a:t>13 X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107">
                <a:tc>
                  <a:txBody>
                    <a:bodyPr/>
                    <a:lstStyle/>
                    <a:p>
                      <a:pPr eaLnBrk="0" fontAlgn="base" hangingPunct="0">
                        <a:lnSpc>
                          <a:spcPct val="115000"/>
                        </a:lnSpc>
                        <a:spcAft>
                          <a:spcPts val="0"/>
                        </a:spcAft>
                      </a:pPr>
                      <a:r>
                        <a:rPr lang="en-US" sz="1000">
                          <a:solidFill>
                            <a:srgbClr val="002060"/>
                          </a:solidFill>
                          <a:effectLst/>
                        </a:rPr>
                        <a:t>RAZAKAMAHEFA</a:t>
                      </a:r>
                      <a:endParaRPr lang="fr-FR" sz="1000">
                        <a:solidFill>
                          <a:srgbClr val="002060"/>
                        </a:solidFill>
                        <a:effectLst/>
                      </a:endParaRPr>
                    </a:p>
                    <a:p>
                      <a:pPr eaLnBrk="0" fontAlgn="base" hangingPunct="0">
                        <a:lnSpc>
                          <a:spcPct val="115000"/>
                        </a:lnSpc>
                        <a:spcAft>
                          <a:spcPts val="0"/>
                        </a:spcAft>
                      </a:pPr>
                      <a:r>
                        <a:rPr lang="en-US" sz="1000">
                          <a:solidFill>
                            <a:srgbClr val="002060"/>
                          </a:solidFill>
                          <a:effectLst/>
                        </a:rPr>
                        <a:t>MCO TRADE</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dirty="0" err="1">
                          <a:effectLst/>
                        </a:rPr>
                        <a:t>Heritiana</a:t>
                      </a:r>
                      <a:r>
                        <a:rPr lang="en-US" sz="1000" dirty="0">
                          <a:effectLst/>
                        </a:rPr>
                        <a:t> </a:t>
                      </a:r>
                      <a:r>
                        <a:rPr lang="en-US" sz="1000" dirty="0" err="1">
                          <a:effectLst/>
                        </a:rPr>
                        <a:t>Jacquis</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35">
                          <a:effectLst/>
                        </a:rPr>
                        <a:t>Antananarivo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a:effectLst/>
                        </a:rPr>
                        <a:t>30 IV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107">
                <a:tc>
                  <a:txBody>
                    <a:bodyPr/>
                    <a:lstStyle/>
                    <a:p>
                      <a:pPr eaLnBrk="0" fontAlgn="base" hangingPunct="0">
                        <a:lnSpc>
                          <a:spcPct val="115000"/>
                        </a:lnSpc>
                        <a:spcAft>
                          <a:spcPts val="0"/>
                        </a:spcAft>
                      </a:pPr>
                      <a:r>
                        <a:rPr lang="fr-FR" sz="1000" spc="-35">
                          <a:solidFill>
                            <a:srgbClr val="002060"/>
                          </a:solidFill>
                          <a:effectLst/>
                        </a:rPr>
                        <a:t>TOANDRO AGROBUSINESS COMPANY (ABC)</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45" dirty="0">
                          <a:effectLst/>
                        </a:rPr>
                        <a:t>Honoré </a:t>
                      </a:r>
                      <a:r>
                        <a:rPr lang="fr-FR" sz="1000" spc="-45" dirty="0" err="1">
                          <a:effectLst/>
                        </a:rPr>
                        <a:t>Velondrazana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35">
                          <a:effectLst/>
                        </a:rPr>
                        <a:t>Antananarivo</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5">
                          <a:effectLst/>
                        </a:rPr>
                        <a:t>13X2009</a:t>
                      </a:r>
                      <a:endParaRPr lang="fr-FR" sz="1000">
                        <a:effectLst/>
                      </a:endParaRPr>
                    </a:p>
                    <a:p>
                      <a:pPr eaLnBrk="0" fontAlgn="base" hangingPunct="0">
                        <a:lnSpc>
                          <a:spcPct val="115000"/>
                        </a:lnSpc>
                        <a:spcAft>
                          <a:spcPts val="0"/>
                        </a:spcAft>
                      </a:pPr>
                      <a:r>
                        <a:rPr lang="fr-FR" sz="1000" spc="-30">
                          <a:effectLst/>
                        </a:rPr>
                        <a:t>12 conteneurs déjà prêts à Vohémar</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0">
                          <a:solidFill>
                            <a:srgbClr val="002060"/>
                          </a:solidFill>
                          <a:effectLst/>
                        </a:rPr>
                        <a:t>MAHARITSY</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25">
                          <a:effectLst/>
                        </a:rPr>
                        <a:t>Jose Noe France Nita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40">
                          <a:effectLst/>
                        </a:rPr>
                        <a:t>Toarnasina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45">
                          <a:effectLst/>
                        </a:rPr>
                        <a:t>19 VIII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25">
                          <a:solidFill>
                            <a:srgbClr val="002060"/>
                          </a:solidFill>
                          <a:effectLst/>
                        </a:rPr>
                        <a:t>RANAIVOJAONA</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J-P</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dirty="0" err="1">
                          <a:effectLst/>
                        </a:rPr>
                        <a:t>Antataha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40">
                          <a:effectLst/>
                        </a:rPr>
                        <a:t>03 10 2009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en-US" sz="1000" spc="-35">
                          <a:solidFill>
                            <a:srgbClr val="002060"/>
                          </a:solidFill>
                          <a:effectLst/>
                        </a:rPr>
                        <a:t>RAZAFISOAMANDIMBY</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dirty="0" err="1">
                          <a:effectLst/>
                        </a:rPr>
                        <a:t>Antataha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a:effectLst/>
                        </a:rPr>
                        <a:t>03 XI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en-US" sz="1000" spc="-60">
                          <a:solidFill>
                            <a:srgbClr val="002060"/>
                          </a:solidFill>
                          <a:effectLst/>
                        </a:rPr>
                        <a:t>MAGNAT  MATER MINING Sarl (3M)</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55" dirty="0">
                          <a:effectLst/>
                        </a:rPr>
                        <a:t>Mea.,</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0">
                          <a:effectLst/>
                        </a:rPr>
                        <a:t>15 X 2009</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107">
                <a:tc>
                  <a:txBody>
                    <a:bodyPr/>
                    <a:lstStyle/>
                    <a:p>
                      <a:pPr eaLnBrk="0" fontAlgn="base" hangingPunct="0">
                        <a:lnSpc>
                          <a:spcPct val="115000"/>
                        </a:lnSpc>
                        <a:spcAft>
                          <a:spcPts val="0"/>
                        </a:spcAft>
                      </a:pPr>
                      <a:r>
                        <a:rPr lang="fr-FR" sz="1000" spc="-30">
                          <a:solidFill>
                            <a:srgbClr val="002060"/>
                          </a:solidFill>
                          <a:effectLst/>
                        </a:rPr>
                        <a:t>SOCIETE NOUVELLE D’EXPLOITATION DES PRODUITS Sarl</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0">
                          <a:effectLst/>
                        </a:rPr>
                        <a:t>Sambava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45" dirty="0">
                          <a:effectLst/>
                        </a:rPr>
                        <a:t>27 IX 2009</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5">
                          <a:solidFill>
                            <a:srgbClr val="002060"/>
                          </a:solidFill>
                          <a:effectLst/>
                        </a:rPr>
                        <a:t>BADADY</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Serge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a:effectLst/>
                        </a:rPr>
                        <a:t>Antataha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0" dirty="0">
                          <a:effectLst/>
                        </a:rPr>
                        <a:t>25 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0">
                          <a:solidFill>
                            <a:srgbClr val="002060"/>
                          </a:solidFill>
                          <a:effectLst/>
                        </a:rPr>
                        <a:t>BEFOTOTO</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5">
                          <a:effectLst/>
                        </a:rPr>
                        <a:t>Angelin</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45">
                          <a:effectLst/>
                        </a:rPr>
                        <a:t>Antataha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25" dirty="0">
                          <a:effectLst/>
                        </a:rPr>
                        <a:t>25 </a:t>
                      </a:r>
                      <a:r>
                        <a:rPr lang="fr-FR" sz="1000" spc="-30" dirty="0">
                          <a:effectLst/>
                        </a:rPr>
                        <a:t>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5">
                          <a:solidFill>
                            <a:srgbClr val="002060"/>
                          </a:solidFill>
                          <a:effectLst/>
                        </a:rPr>
                        <a:t>JAOTOTO</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0">
                          <a:effectLst/>
                        </a:rPr>
                        <a:t>Chantal Brana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25" dirty="0">
                          <a:effectLst/>
                        </a:rPr>
                        <a:t>25 </a:t>
                      </a:r>
                      <a:r>
                        <a:rPr lang="fr-FR" sz="1000" spc="-30" dirty="0">
                          <a:effectLst/>
                        </a:rPr>
                        <a:t>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0">
                          <a:solidFill>
                            <a:srgbClr val="002060"/>
                          </a:solidFill>
                          <a:effectLst/>
                        </a:rPr>
                        <a:t>RAELISON</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5" dirty="0">
                          <a:effectLst/>
                        </a:rPr>
                        <a:t>3 </a:t>
                      </a:r>
                      <a:r>
                        <a:rPr lang="fr-FR" sz="1000" spc="-30" dirty="0">
                          <a:effectLst/>
                        </a:rPr>
                        <a:t>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5">
                          <a:solidFill>
                            <a:srgbClr val="002060"/>
                          </a:solidFill>
                          <a:effectLst/>
                        </a:rPr>
                        <a:t>RASOANIRINA</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Joséphine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5" dirty="0">
                          <a:effectLst/>
                        </a:rPr>
                        <a:t>2 </a:t>
                      </a:r>
                      <a:r>
                        <a:rPr lang="fr-FR" sz="1000" spc="-30" dirty="0">
                          <a:effectLst/>
                        </a:rPr>
                        <a:t>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en-US" sz="1000" spc="-15">
                          <a:solidFill>
                            <a:srgbClr val="002060"/>
                          </a:solidFill>
                          <a:effectLst/>
                        </a:rPr>
                        <a:t>SEGUY</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spc="-5">
                          <a:effectLst/>
                        </a:rPr>
                        <a:t>Andriafdy</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en-US"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20" dirty="0">
                          <a:effectLst/>
                        </a:rPr>
                        <a:t>25 </a:t>
                      </a:r>
                      <a:r>
                        <a:rPr lang="fr-FR" sz="1000" spc="-30" dirty="0">
                          <a:effectLst/>
                        </a:rPr>
                        <a:t>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0">
                          <a:solidFill>
                            <a:srgbClr val="002060"/>
                          </a:solidFill>
                          <a:effectLst/>
                        </a:rPr>
                        <a:t>SOLOFONIRINA</a:t>
                      </a:r>
                      <a:endParaRPr lang="fr-FR" sz="10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0">
                          <a:effectLst/>
                        </a:rPr>
                        <a:t>Roberto Faciane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a:effectLst/>
                        </a:rPr>
                        <a:t> </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20" dirty="0">
                          <a:effectLst/>
                        </a:rPr>
                        <a:t>25 </a:t>
                      </a:r>
                      <a:r>
                        <a:rPr lang="fr-FR" sz="1000" spc="-30" dirty="0">
                          <a:effectLst/>
                        </a:rPr>
                        <a:t>conteneurs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054">
                <a:tc>
                  <a:txBody>
                    <a:bodyPr/>
                    <a:lstStyle/>
                    <a:p>
                      <a:pPr eaLnBrk="0" fontAlgn="base" hangingPunct="0">
                        <a:lnSpc>
                          <a:spcPct val="115000"/>
                        </a:lnSpc>
                        <a:spcAft>
                          <a:spcPts val="0"/>
                        </a:spcAft>
                      </a:pPr>
                      <a:r>
                        <a:rPr lang="fr-FR" sz="1000" spc="-35" dirty="0">
                          <a:solidFill>
                            <a:srgbClr val="002060"/>
                          </a:solidFill>
                          <a:effectLst/>
                        </a:rPr>
                        <a:t>SUN TUNG</a:t>
                      </a:r>
                      <a:endParaRPr lang="fr-FR" sz="10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15">
                          <a:effectLst/>
                        </a:rPr>
                        <a:t>Rita</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35">
                          <a:effectLst/>
                        </a:rPr>
                        <a:t>Antelahe</a:t>
                      </a:r>
                      <a:endParaRPr lang="fr-F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0"/>
                        </a:spcAft>
                      </a:pPr>
                      <a:r>
                        <a:rPr lang="fr-FR" sz="1000" spc="-5" dirty="0">
                          <a:effectLst/>
                        </a:rPr>
                        <a:t>1 </a:t>
                      </a:r>
                      <a:r>
                        <a:rPr lang="fr-FR" sz="1000" spc="-30" dirty="0">
                          <a:effectLst/>
                        </a:rPr>
                        <a:t>conteneur déjà prêts à </a:t>
                      </a:r>
                      <a:r>
                        <a:rPr lang="fr-FR" sz="1000" spc="-30" dirty="0" err="1">
                          <a:effectLst/>
                        </a:rPr>
                        <a:t>Vohémar</a:t>
                      </a:r>
                      <a:endParaRPr lang="fr-F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16" marR="619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346399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81</a:t>
            </a:fld>
            <a:endParaRPr lang="fr-FR" dirty="0"/>
          </a:p>
        </p:txBody>
      </p:sp>
      <p:sp>
        <p:nvSpPr>
          <p:cNvPr id="4" name="Rectangle 3"/>
          <p:cNvSpPr/>
          <p:nvPr/>
        </p:nvSpPr>
        <p:spPr>
          <a:xfrm>
            <a:off x="121186" y="166496"/>
            <a:ext cx="7498266" cy="369332"/>
          </a:xfrm>
          <a:prstGeom prst="rect">
            <a:avLst/>
          </a:prstGeom>
        </p:spPr>
        <p:txBody>
          <a:bodyPr wrap="square">
            <a:spAutoFit/>
          </a:bodyPr>
          <a:lstStyle/>
          <a:p>
            <a:r>
              <a:rPr lang="fr-FR" b="1" dirty="0">
                <a:solidFill>
                  <a:srgbClr val="002060"/>
                </a:solidFill>
              </a:rPr>
              <a:t>A5quinter. Annexe : Les lois et dispositifs </a:t>
            </a:r>
            <a:r>
              <a:rPr lang="fr-FR" b="1" dirty="0" smtClean="0">
                <a:solidFill>
                  <a:srgbClr val="002060"/>
                </a:solidFill>
              </a:rPr>
              <a:t>juridiques</a:t>
            </a:r>
            <a:endParaRPr lang="fr-FR" b="1" dirty="0">
              <a:solidFill>
                <a:srgbClr val="002060"/>
              </a:solidFill>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Espace réservé du pied de page 1"/>
          <p:cNvSpPr>
            <a:spLocks noGrp="1"/>
          </p:cNvSpPr>
          <p:nvPr>
            <p:ph type="ftr" sz="quarter" idx="11"/>
          </p:nvPr>
        </p:nvSpPr>
        <p:spPr>
          <a:xfrm>
            <a:off x="1192575" y="6561738"/>
            <a:ext cx="2556831" cy="155422"/>
          </a:xfrm>
        </p:spPr>
        <p:txBody>
          <a:bodyPr/>
          <a:lstStyle/>
          <a:p>
            <a:r>
              <a:rPr lang="fr-FR" dirty="0" smtClean="0"/>
              <a:t>Le trafic du bois de rose à Madagascar</a:t>
            </a:r>
            <a:endParaRPr lang="fr-FR" dirty="0"/>
          </a:p>
        </p:txBody>
      </p:sp>
      <p:sp>
        <p:nvSpPr>
          <p:cNvPr id="2" name="ZoneTexte 1"/>
          <p:cNvSpPr txBox="1"/>
          <p:nvPr/>
        </p:nvSpPr>
        <p:spPr>
          <a:xfrm>
            <a:off x="4054207" y="5332165"/>
            <a:ext cx="8027624" cy="1384995"/>
          </a:xfrm>
          <a:prstGeom prst="rect">
            <a:avLst/>
          </a:prstGeom>
          <a:noFill/>
        </p:spPr>
        <p:txBody>
          <a:bodyPr wrap="square" rtlCol="0">
            <a:spAutoFit/>
          </a:bodyPr>
          <a:lstStyle/>
          <a:p>
            <a:pPr algn="just"/>
            <a:r>
              <a:rPr lang="fr-FR" sz="1200" u="sng" dirty="0">
                <a:solidFill>
                  <a:srgbClr val="002060"/>
                </a:solidFill>
              </a:rPr>
              <a:t>Note</a:t>
            </a:r>
            <a:r>
              <a:rPr lang="fr-FR" sz="1200" dirty="0">
                <a:solidFill>
                  <a:srgbClr val="002060"/>
                </a:solidFill>
              </a:rPr>
              <a:t> : La hiérarchie des textes juridiques à Madagascar est comme suit : Constitution &gt; Loi &gt; Ordonnance &gt; Décret &gt; Arrêté interministériel &gt; Arrêté ministériel &gt; Note ministérielle / Note de service</a:t>
            </a:r>
            <a:r>
              <a:rPr lang="fr-FR" sz="1200" dirty="0" smtClean="0">
                <a:solidFill>
                  <a:srgbClr val="002060"/>
                </a:solidFill>
              </a:rPr>
              <a:t>. </a:t>
            </a:r>
          </a:p>
          <a:p>
            <a:r>
              <a:rPr lang="fr-FR" sz="1200" dirty="0" smtClean="0">
                <a:solidFill>
                  <a:srgbClr val="002060"/>
                </a:solidFill>
              </a:rPr>
              <a:t>Source</a:t>
            </a:r>
            <a:r>
              <a:rPr lang="fr-FR" sz="1200" dirty="0">
                <a:solidFill>
                  <a:srgbClr val="002060"/>
                </a:solidFill>
              </a:rPr>
              <a:t> : </a:t>
            </a:r>
            <a:r>
              <a:rPr lang="fr-FR" sz="1200" i="1" dirty="0">
                <a:solidFill>
                  <a:srgbClr val="002060"/>
                </a:solidFill>
              </a:rPr>
              <a:t>Enquête sur l'Exploitation et le Transport et l'Exploitation Illicite de bois précieux dans la région SAVA à Madagascar (août 2009) menée par </a:t>
            </a:r>
            <a:r>
              <a:rPr lang="fr-FR" sz="1200" b="1" i="1" dirty="0">
                <a:solidFill>
                  <a:srgbClr val="002060"/>
                </a:solidFill>
              </a:rPr>
              <a:t>GLOBAL WITNESS </a:t>
            </a:r>
            <a:r>
              <a:rPr lang="fr-FR" sz="1200" i="1" dirty="0">
                <a:solidFill>
                  <a:srgbClr val="002060"/>
                </a:solidFill>
              </a:rPr>
              <a:t>et </a:t>
            </a:r>
            <a:r>
              <a:rPr lang="fr-FR" sz="1200" b="1" i="1" dirty="0">
                <a:solidFill>
                  <a:srgbClr val="002060"/>
                </a:solidFill>
              </a:rPr>
              <a:t>ENVIRONMENTAL INVESTIGATION AGENCY, INC</a:t>
            </a:r>
            <a:r>
              <a:rPr lang="fr-FR" sz="1200" i="1" dirty="0">
                <a:solidFill>
                  <a:srgbClr val="002060"/>
                </a:solidFill>
              </a:rPr>
              <a:t>. (Etats-Unis) en coopération avec </a:t>
            </a:r>
            <a:r>
              <a:rPr lang="fr-FR" sz="1200" b="1" i="1" dirty="0">
                <a:solidFill>
                  <a:srgbClr val="002060"/>
                </a:solidFill>
              </a:rPr>
              <a:t>MADAGASCAR NATIONAL PARKS, l’OBSERVATOIRE NATIONAL DE L’ENVIRONNEMENT ET DU SECTEUR FORESTIER MALGACHE </a:t>
            </a:r>
            <a:r>
              <a:rPr lang="fr-FR" sz="1200" i="1" dirty="0">
                <a:solidFill>
                  <a:srgbClr val="002060"/>
                </a:solidFill>
              </a:rPr>
              <a:t>et L’ADMINISTRATION FORESTIERE MALGACHE</a:t>
            </a:r>
            <a:r>
              <a:rPr lang="fr-FR" sz="1200" dirty="0">
                <a:solidFill>
                  <a:srgbClr val="002060"/>
                </a:solidFill>
              </a:rPr>
              <a:t>, </a:t>
            </a:r>
            <a:endParaRPr lang="fr-FR" sz="1200" dirty="0" smtClean="0">
              <a:solidFill>
                <a:srgbClr val="002060"/>
              </a:solidFill>
            </a:endParaRPr>
          </a:p>
          <a:p>
            <a:r>
              <a:rPr lang="fr-FR" sz="1200" u="sng" dirty="0" smtClean="0">
                <a:solidFill>
                  <a:srgbClr val="002060"/>
                </a:solidFill>
                <a:hlinkClick r:id="rId2"/>
              </a:rPr>
              <a:t>http</a:t>
            </a:r>
            <a:r>
              <a:rPr lang="fr-FR" sz="1200" u="sng" dirty="0">
                <a:solidFill>
                  <a:srgbClr val="002060"/>
                </a:solidFill>
                <a:hlinkClick r:id="rId2"/>
              </a:rPr>
              <a:t>://www.parcs-madagascar.com/doc/Rapport%20mission_finale_insert_231109.pdf</a:t>
            </a:r>
            <a:r>
              <a:rPr lang="fr-FR" sz="1200" dirty="0">
                <a:solidFill>
                  <a:srgbClr val="002060"/>
                </a:solidFill>
              </a:rPr>
              <a:t> </a:t>
            </a:r>
          </a:p>
        </p:txBody>
      </p:sp>
      <p:sp>
        <p:nvSpPr>
          <p:cNvPr id="7" name="ZoneTexte 6"/>
          <p:cNvSpPr txBox="1"/>
          <p:nvPr/>
        </p:nvSpPr>
        <p:spPr>
          <a:xfrm>
            <a:off x="209320" y="627961"/>
            <a:ext cx="11750408" cy="307777"/>
          </a:xfrm>
          <a:prstGeom prst="rect">
            <a:avLst/>
          </a:prstGeom>
          <a:noFill/>
        </p:spPr>
        <p:txBody>
          <a:bodyPr wrap="square" rtlCol="0">
            <a:spAutoFit/>
          </a:bodyPr>
          <a:lstStyle/>
          <a:p>
            <a:pPr marL="0" lvl="1" algn="just"/>
            <a:r>
              <a:rPr lang="fr-FR" sz="1400" b="1" dirty="0">
                <a:solidFill>
                  <a:srgbClr val="C00000"/>
                </a:solidFill>
              </a:rPr>
              <a:t>Liste des textes juridiques mentionnés dans le rapport de Global </a:t>
            </a:r>
            <a:r>
              <a:rPr lang="fr-FR" sz="1400" b="1" dirty="0" err="1">
                <a:solidFill>
                  <a:srgbClr val="C00000"/>
                </a:solidFill>
              </a:rPr>
              <a:t>Witness</a:t>
            </a:r>
            <a:r>
              <a:rPr lang="fr-FR" sz="1400" b="1" dirty="0">
                <a:solidFill>
                  <a:srgbClr val="C00000"/>
                </a:solidFill>
              </a:rPr>
              <a:t> &amp; </a:t>
            </a:r>
            <a:r>
              <a:rPr lang="fr-FR" sz="1400" b="1" dirty="0" err="1">
                <a:solidFill>
                  <a:srgbClr val="C00000"/>
                </a:solidFill>
              </a:rPr>
              <a:t>Environmental</a:t>
            </a:r>
            <a:r>
              <a:rPr lang="fr-FR" sz="1400" b="1" dirty="0">
                <a:solidFill>
                  <a:srgbClr val="C00000"/>
                </a:solidFill>
              </a:rPr>
              <a:t> investigation </a:t>
            </a:r>
            <a:r>
              <a:rPr lang="fr-FR" sz="1400" b="1" dirty="0" smtClean="0">
                <a:solidFill>
                  <a:srgbClr val="C00000"/>
                </a:solidFill>
              </a:rPr>
              <a:t>Agency (EIA)</a:t>
            </a:r>
            <a:endParaRPr lang="fr-FR" sz="1400" b="1" dirty="0">
              <a:solidFill>
                <a:srgbClr val="C0000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889122645"/>
              </p:ext>
            </p:extLst>
          </p:nvPr>
        </p:nvGraphicFramePr>
        <p:xfrm>
          <a:off x="209320" y="1047453"/>
          <a:ext cx="3797904" cy="5275808"/>
        </p:xfrm>
        <a:graphic>
          <a:graphicData uri="http://schemas.openxmlformats.org/drawingml/2006/table">
            <a:tbl>
              <a:tblPr>
                <a:tableStyleId>{5C22544A-7EE6-4342-B048-85BDC9FD1C3A}</a:tableStyleId>
              </a:tblPr>
              <a:tblGrid>
                <a:gridCol w="1178805"/>
                <a:gridCol w="1791140"/>
                <a:gridCol w="827959"/>
              </a:tblGrid>
              <a:tr h="322808">
                <a:tc>
                  <a:txBody>
                    <a:bodyPr/>
                    <a:lstStyle/>
                    <a:p>
                      <a:pPr marR="464820" algn="r" eaLnBrk="0" fontAlgn="base" hangingPunct="0">
                        <a:lnSpc>
                          <a:spcPts val="1260"/>
                        </a:lnSpc>
                        <a:spcAft>
                          <a:spcPts val="1000"/>
                        </a:spcAft>
                      </a:pPr>
                      <a:r>
                        <a:rPr lang="fr-FR" sz="1000" b="1" dirty="0">
                          <a:solidFill>
                            <a:srgbClr val="002060"/>
                          </a:solidFill>
                          <a:effectLst/>
                        </a:rPr>
                        <a:t>Texte légal</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66675" eaLnBrk="0" fontAlgn="base" hangingPunct="0">
                        <a:lnSpc>
                          <a:spcPts val="1260"/>
                        </a:lnSpc>
                        <a:spcAft>
                          <a:spcPts val="1000"/>
                        </a:spcAft>
                      </a:pPr>
                      <a:r>
                        <a:rPr lang="fr-FR" sz="1000" b="1" dirty="0">
                          <a:solidFill>
                            <a:srgbClr val="002060"/>
                          </a:solidFill>
                          <a:effectLst/>
                        </a:rPr>
                        <a:t>Brève description</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eaLnBrk="0" fontAlgn="base" hangingPunct="0">
                        <a:lnSpc>
                          <a:spcPts val="1260"/>
                        </a:lnSpc>
                        <a:spcAft>
                          <a:spcPts val="1000"/>
                        </a:spcAft>
                      </a:pPr>
                      <a:r>
                        <a:rPr lang="fr-FR" sz="1000" b="1" dirty="0">
                          <a:solidFill>
                            <a:srgbClr val="002060"/>
                          </a:solidFill>
                          <a:effectLst/>
                        </a:rPr>
                        <a:t>Observations</a:t>
                      </a:r>
                      <a:endParaRPr lang="fr-FR" sz="1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624044">
                <a:tc>
                  <a:txBody>
                    <a:bodyPr/>
                    <a:lstStyle/>
                    <a:p>
                      <a:pPr marL="68580" eaLnBrk="0" fontAlgn="base" hangingPunct="0">
                        <a:lnSpc>
                          <a:spcPts val="1265"/>
                        </a:lnSpc>
                        <a:spcAft>
                          <a:spcPts val="1230"/>
                        </a:spcAft>
                      </a:pPr>
                      <a:r>
                        <a:rPr lang="fr-FR" sz="900" dirty="0">
                          <a:effectLst/>
                        </a:rPr>
                        <a:t>Ordonnance 60-128 du 03 octobre 1960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60020" eaLnBrk="0" fontAlgn="base" hangingPunct="0">
                        <a:lnSpc>
                          <a:spcPts val="1255"/>
                        </a:lnSpc>
                        <a:spcAft>
                          <a:spcPts val="1000"/>
                        </a:spcAft>
                      </a:pPr>
                      <a:r>
                        <a:rPr lang="fr-FR" sz="900" dirty="0">
                          <a:effectLst/>
                        </a:rPr>
                        <a:t>fixe les procédures applicables à la répression des infractions à la législation forestière de la chasse, de la pêche et de la protection de la nature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1000"/>
                        </a:spcAft>
                      </a:pPr>
                      <a:r>
                        <a:rPr lang="fr-FR" sz="900">
                          <a:effectLst/>
                        </a:rPr>
                        <a:t> </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588">
                <a:tc>
                  <a:txBody>
                    <a:bodyPr/>
                    <a:lstStyle/>
                    <a:p>
                      <a:pPr marL="68580" eaLnBrk="0" fontAlgn="base" hangingPunct="0">
                        <a:lnSpc>
                          <a:spcPts val="1265"/>
                        </a:lnSpc>
                        <a:spcAft>
                          <a:spcPts val="3795"/>
                        </a:spcAft>
                      </a:pPr>
                      <a:r>
                        <a:rPr lang="fr-FR" sz="900">
                          <a:effectLst/>
                        </a:rPr>
                        <a:t>Arrêté 11832/2000 du 30 avril 2000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14300" eaLnBrk="0" fontAlgn="base" hangingPunct="0">
                        <a:lnSpc>
                          <a:spcPts val="1260"/>
                        </a:lnSpc>
                        <a:spcAft>
                          <a:spcPts val="5"/>
                        </a:spcAft>
                      </a:pPr>
                      <a:r>
                        <a:rPr lang="fr-FR" sz="900" dirty="0">
                          <a:effectLst/>
                        </a:rPr>
                        <a:t>interdit l’exportation de bois de rose et de bois d’ébène, sauf sous forme de produits travaillés, finis tels des objets d’art ou articles artisanaux et suspend pour 3 ans toute instruction de dossiers de permis d’exploiter dans la région de CAP EST</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1000"/>
                        </a:spcAft>
                      </a:pPr>
                      <a:r>
                        <a:rPr lang="fr-FR" sz="900" dirty="0">
                          <a:effectLst/>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5764">
                <a:tc>
                  <a:txBody>
                    <a:bodyPr/>
                    <a:lstStyle/>
                    <a:p>
                      <a:pPr marL="68580" eaLnBrk="0" fontAlgn="base" hangingPunct="0">
                        <a:lnSpc>
                          <a:spcPts val="1265"/>
                        </a:lnSpc>
                        <a:spcAft>
                          <a:spcPts val="3775"/>
                        </a:spcAft>
                      </a:pPr>
                      <a:r>
                        <a:rPr lang="fr-FR" sz="900">
                          <a:effectLst/>
                        </a:rPr>
                        <a:t>Arrêté 12704/2000 du 20 novembre 2000</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91440" eaLnBrk="0" fontAlgn="base" hangingPunct="0">
                        <a:lnSpc>
                          <a:spcPts val="1255"/>
                        </a:lnSpc>
                        <a:spcAft>
                          <a:spcPts val="1000"/>
                        </a:spcAft>
                      </a:pPr>
                      <a:r>
                        <a:rPr lang="fr-FR" sz="900" dirty="0">
                          <a:effectLst/>
                        </a:rPr>
                        <a:t>suspend et interdit toute activité extractive des ressources ligneuses dans les zones sensibles, dont les aires protégées et leurs zones périphériques, et son article 4 mentionne qu’aucune disposition particulière n’est admise à l’encontre de cet arrêté.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82880" eaLnBrk="0" fontAlgn="base" hangingPunct="0">
                        <a:lnSpc>
                          <a:spcPts val="1265"/>
                        </a:lnSpc>
                        <a:spcAft>
                          <a:spcPts val="1230"/>
                        </a:spcAft>
                      </a:pPr>
                      <a:r>
                        <a:rPr lang="fr-FR" sz="900" dirty="0">
                          <a:effectLst/>
                        </a:rPr>
                        <a:t>Toutefois, aucune délimitation des zones périphériques n’a été faite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2290">
                <a:tc>
                  <a:txBody>
                    <a:bodyPr/>
                    <a:lstStyle/>
                    <a:p>
                      <a:pPr marL="68580" eaLnBrk="0" fontAlgn="base" hangingPunct="0">
                        <a:lnSpc>
                          <a:spcPts val="1265"/>
                        </a:lnSpc>
                        <a:spcAft>
                          <a:spcPts val="7610"/>
                        </a:spcAft>
                      </a:pPr>
                      <a:r>
                        <a:rPr lang="fr-FR" sz="900" dirty="0">
                          <a:effectLst/>
                        </a:rPr>
                        <a:t>Arrêté interministériel n° 38409/2009 du 5 octobre 2009 ; Notes de rappel aux opérateurs 029 et 030/09/MEF/SG/DGF/DV RN du 02 octobre 2009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37160" eaLnBrk="0" fontAlgn="base" hangingPunct="0">
                        <a:lnSpc>
                          <a:spcPts val="1260"/>
                        </a:lnSpc>
                        <a:spcAft>
                          <a:spcPts val="2525"/>
                        </a:spcAft>
                      </a:pPr>
                      <a:r>
                        <a:rPr lang="fr-FR" sz="900" dirty="0">
                          <a:effectLst/>
                        </a:rPr>
                        <a:t>complète l’Arrêté interministérielle 38244/2009 sur l’agrément d’exportation à titre exceptionnel le des bois précieux a l’état brut ou semi-travaillés ; Notes d’application sur la délivrance d’agrément et de l’autorisation d’exportation des produits forestières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91440" eaLnBrk="0" fontAlgn="base" hangingPunct="0">
                        <a:lnSpc>
                          <a:spcPts val="1265"/>
                        </a:lnSpc>
                        <a:spcAft>
                          <a:spcPts val="30"/>
                        </a:spcAft>
                      </a:pPr>
                      <a:r>
                        <a:rPr lang="fr-FR" sz="900" dirty="0">
                          <a:effectLst/>
                        </a:rPr>
                        <a:t>L’Article 6 de l’Arrêté déclare tous les produits en attente d’autorisation d’exportation illicite.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944892708"/>
              </p:ext>
            </p:extLst>
          </p:nvPr>
        </p:nvGraphicFramePr>
        <p:xfrm>
          <a:off x="4143214" y="1027871"/>
          <a:ext cx="3777914" cy="4145006"/>
        </p:xfrm>
        <a:graphic>
          <a:graphicData uri="http://schemas.openxmlformats.org/drawingml/2006/table">
            <a:tbl>
              <a:tblPr>
                <a:tableStyleId>{5C22544A-7EE6-4342-B048-85BDC9FD1C3A}</a:tableStyleId>
              </a:tblPr>
              <a:tblGrid>
                <a:gridCol w="880478"/>
                <a:gridCol w="2073834"/>
                <a:gridCol w="823602"/>
              </a:tblGrid>
              <a:tr h="1206143">
                <a:tc>
                  <a:txBody>
                    <a:bodyPr/>
                    <a:lstStyle/>
                    <a:p>
                      <a:pPr marL="68580" eaLnBrk="0" fontAlgn="base" hangingPunct="0">
                        <a:lnSpc>
                          <a:spcPts val="1265"/>
                        </a:lnSpc>
                        <a:spcAft>
                          <a:spcPts val="2455"/>
                        </a:spcAft>
                      </a:pPr>
                      <a:r>
                        <a:rPr lang="fr-FR" sz="900" dirty="0">
                          <a:effectLst/>
                        </a:rPr>
                        <a:t>Arrêté interministériel n°17939/2004 du 21 septembre 2004</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37160" eaLnBrk="0" fontAlgn="base" hangingPunct="0">
                        <a:lnSpc>
                          <a:spcPts val="1250"/>
                        </a:lnSpc>
                        <a:spcAft>
                          <a:spcPts val="1000"/>
                        </a:spcAft>
                      </a:pPr>
                      <a:r>
                        <a:rPr lang="fr-FR" sz="900" spc="-5" dirty="0">
                          <a:effectLst/>
                        </a:rPr>
                        <a:t>prévoit que les produits exportés doivent être sous forme de bois « travaillé » ou « semi-travaillé » ; annulation et abrogation des articles contraires dans l’arrêté 11.832/2000 du 30 avril 2000 sur l’interdiction de l’exportation de bois de rose et de bois d’ébène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eaLnBrk="0" fontAlgn="base" hangingPunct="0">
                        <a:lnSpc>
                          <a:spcPts val="1265"/>
                        </a:lnSpc>
                        <a:spcAft>
                          <a:spcPts val="3725"/>
                        </a:spcAft>
                      </a:pPr>
                      <a:r>
                        <a:rPr lang="fr-FR" sz="900" dirty="0">
                          <a:effectLst/>
                        </a:rPr>
                        <a:t>Contradiction avec arrêté 11.832/2000</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8726">
                <a:tc>
                  <a:txBody>
                    <a:bodyPr/>
                    <a:lstStyle/>
                    <a:p>
                      <a:pPr marL="68580" marR="160020" eaLnBrk="0" fontAlgn="base" hangingPunct="0">
                        <a:lnSpc>
                          <a:spcPts val="1265"/>
                        </a:lnSpc>
                        <a:spcAft>
                          <a:spcPts val="2525"/>
                        </a:spcAft>
                      </a:pPr>
                      <a:r>
                        <a:rPr lang="fr-FR" sz="900">
                          <a:effectLst/>
                        </a:rPr>
                        <a:t>Note de service n°923-05 du 06 octobre 2005</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14300" eaLnBrk="0" fontAlgn="base" hangingPunct="0">
                        <a:lnSpc>
                          <a:spcPts val="1260"/>
                        </a:lnSpc>
                        <a:spcAft>
                          <a:spcPts val="5"/>
                        </a:spcAft>
                      </a:pPr>
                      <a:r>
                        <a:rPr lang="fr-FR" sz="900" dirty="0">
                          <a:effectLst/>
                        </a:rPr>
                        <a:t>autorise l'exportation des stocks existants d'ébène et de bois de rose « à la suite des doléances des opérateurs et exportateurs d'Antalaha, Mahajanga et Taolagnaro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37160" eaLnBrk="0" fontAlgn="base" hangingPunct="0">
                        <a:lnSpc>
                          <a:spcPts val="1265"/>
                        </a:lnSpc>
                        <a:spcAft>
                          <a:spcPts val="2525"/>
                        </a:spcAft>
                      </a:pPr>
                      <a:r>
                        <a:rPr lang="fr-FR" sz="900" spc="-10" dirty="0">
                          <a:effectLst/>
                        </a:rPr>
                        <a:t>Contradiction avec les notes précédentes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3006">
                <a:tc>
                  <a:txBody>
                    <a:bodyPr/>
                    <a:lstStyle/>
                    <a:p>
                      <a:pPr marL="68580" marR="160020" eaLnBrk="0" fontAlgn="base" hangingPunct="0">
                        <a:lnSpc>
                          <a:spcPts val="1265"/>
                        </a:lnSpc>
                        <a:spcAft>
                          <a:spcPts val="1230"/>
                        </a:spcAft>
                      </a:pPr>
                      <a:r>
                        <a:rPr lang="fr-FR" sz="900" spc="-5">
                          <a:effectLst/>
                        </a:rPr>
                        <a:t>Note de service n°001/06 du 15 février 2006</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274320" algn="just" eaLnBrk="0" fontAlgn="base" hangingPunct="0">
                        <a:lnSpc>
                          <a:spcPts val="1255"/>
                        </a:lnSpc>
                        <a:spcAft>
                          <a:spcPts val="1000"/>
                        </a:spcAft>
                      </a:pPr>
                      <a:r>
                        <a:rPr lang="fr-FR" sz="900" dirty="0">
                          <a:effectLst/>
                        </a:rPr>
                        <a:t>déclare illégaux tous les stocks de bois d'ébène et de palissandre autres que ceux visés dans l'annexe de la Note de service n ° 923-05</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eaLnBrk="0" fontAlgn="base" hangingPunct="0">
                        <a:lnSpc>
                          <a:spcPts val="1255"/>
                        </a:lnSpc>
                        <a:spcAft>
                          <a:spcPts val="1000"/>
                        </a:spcAft>
                      </a:pPr>
                      <a:r>
                        <a:rPr lang="fr-FR" sz="900" dirty="0">
                          <a:effectLst/>
                        </a:rPr>
                        <a:t>légalisation des produits d’un exploitant particulier</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4368">
                <a:tc>
                  <a:txBody>
                    <a:bodyPr/>
                    <a:lstStyle/>
                    <a:p>
                      <a:pPr marL="45720" eaLnBrk="0" fontAlgn="base" hangingPunct="0">
                        <a:lnSpc>
                          <a:spcPts val="1265"/>
                        </a:lnSpc>
                        <a:spcAft>
                          <a:spcPts val="1000"/>
                        </a:spcAft>
                      </a:pPr>
                      <a:r>
                        <a:rPr lang="fr-FR" sz="900" dirty="0">
                          <a:effectLst/>
                        </a:rPr>
                        <a:t>Arrêté interministériel</a:t>
                      </a:r>
                    </a:p>
                    <a:p>
                      <a:pPr marL="45720" eaLnBrk="0" fontAlgn="base" hangingPunct="0">
                        <a:lnSpc>
                          <a:spcPts val="1265"/>
                        </a:lnSpc>
                        <a:spcBef>
                          <a:spcPts val="5"/>
                        </a:spcBef>
                        <a:spcAft>
                          <a:spcPts val="3795"/>
                        </a:spcAft>
                      </a:pPr>
                      <a:r>
                        <a:rPr lang="fr-FR" sz="900" spc="-5" dirty="0">
                          <a:effectLst/>
                        </a:rPr>
                        <a:t>16030/2006</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228600" eaLnBrk="0" fontAlgn="base" hangingPunct="0">
                        <a:lnSpc>
                          <a:spcPts val="1265"/>
                        </a:lnSpc>
                        <a:spcAft>
                          <a:spcPts val="5"/>
                        </a:spcAft>
                      </a:pPr>
                      <a:r>
                        <a:rPr lang="fr-FR" sz="900" dirty="0">
                          <a:effectLst/>
                        </a:rPr>
                        <a:t>interdit toute exploitation de bois de rose et de bois d’ébène et l’exportation du bois d’ébène et du bois de rose ; exportation des bois d’ébène, de rose et de palissandre sous forme de produits finis ; saisie de tout stock non justifié</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eaLnBrk="0" fontAlgn="base" hangingPunct="0">
                        <a:lnSpc>
                          <a:spcPts val="1265"/>
                        </a:lnSpc>
                        <a:spcAft>
                          <a:spcPts val="1275"/>
                        </a:spcAft>
                      </a:pPr>
                      <a:r>
                        <a:rPr lang="fr-FR" sz="900" dirty="0">
                          <a:effectLst/>
                        </a:rPr>
                        <a:t>Restitution de l’interdiction d’exportation de bois précieux non finis</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500231582"/>
              </p:ext>
            </p:extLst>
          </p:nvPr>
        </p:nvGraphicFramePr>
        <p:xfrm>
          <a:off x="8082707" y="1027871"/>
          <a:ext cx="4002797" cy="4292600"/>
        </p:xfrm>
        <a:graphic>
          <a:graphicData uri="http://schemas.openxmlformats.org/drawingml/2006/table">
            <a:tbl>
              <a:tblPr>
                <a:tableStyleId>{5C22544A-7EE6-4342-B048-85BDC9FD1C3A}</a:tableStyleId>
              </a:tblPr>
              <a:tblGrid>
                <a:gridCol w="1046749"/>
                <a:gridCol w="2083421"/>
                <a:gridCol w="872627"/>
              </a:tblGrid>
              <a:tr h="613642">
                <a:tc>
                  <a:txBody>
                    <a:bodyPr/>
                    <a:lstStyle/>
                    <a:p>
                      <a:pPr marL="68580" eaLnBrk="0" fontAlgn="base" hangingPunct="0">
                        <a:lnSpc>
                          <a:spcPts val="1260"/>
                        </a:lnSpc>
                        <a:spcAft>
                          <a:spcPts val="1000"/>
                        </a:spcAft>
                      </a:pPr>
                      <a:r>
                        <a:rPr lang="fr-FR" sz="900" dirty="0">
                          <a:effectLst/>
                        </a:rPr>
                        <a:t>Arrêté interministériel 10885/2007 du 03 juillet 2007</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60020" eaLnBrk="0" fontAlgn="base" hangingPunct="0">
                        <a:lnSpc>
                          <a:spcPts val="1250"/>
                        </a:lnSpc>
                        <a:spcAft>
                          <a:spcPts val="1000"/>
                        </a:spcAft>
                      </a:pPr>
                      <a:r>
                        <a:rPr lang="fr-FR" sz="900" spc="-5" dirty="0">
                          <a:effectLst/>
                        </a:rPr>
                        <a:t>interdit l’exportation de bois de forêts naturelles toutes catégories à l’état brut et semi-travaillé ; seuls les produits finis sont autorisés à l’exportation</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265"/>
                        </a:lnSpc>
                        <a:spcAft>
                          <a:spcPts val="1000"/>
                        </a:spcAft>
                      </a:pPr>
                      <a:r>
                        <a:rPr lang="fr-FR" sz="900" dirty="0">
                          <a:effectLst/>
                        </a:rPr>
                        <a:t>Confirmation des arrêtés 11832/2000 </a:t>
                      </a:r>
                      <a:r>
                        <a:rPr lang="fr-FR" sz="900" dirty="0" smtClean="0">
                          <a:effectLst/>
                        </a:rPr>
                        <a:t>et </a:t>
                      </a:r>
                      <a:r>
                        <a:rPr lang="fr-FR" sz="900" spc="-10" dirty="0" smtClean="0">
                          <a:effectLst/>
                        </a:rPr>
                        <a:t>16030/2006</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468">
                <a:tc>
                  <a:txBody>
                    <a:bodyPr/>
                    <a:lstStyle/>
                    <a:p>
                      <a:pPr marL="68580" marR="228600" eaLnBrk="0" fontAlgn="base" hangingPunct="0">
                        <a:lnSpc>
                          <a:spcPts val="1265"/>
                        </a:lnSpc>
                        <a:spcAft>
                          <a:spcPts val="2500"/>
                        </a:spcAft>
                      </a:pPr>
                      <a:r>
                        <a:rPr lang="fr-FR" sz="900" spc="-10" dirty="0">
                          <a:effectLst/>
                        </a:rPr>
                        <a:t>Note ministérielle 03/08 du 10 janvier 2008</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60020" eaLnBrk="0" fontAlgn="base" hangingPunct="0">
                        <a:lnSpc>
                          <a:spcPts val="1255"/>
                        </a:lnSpc>
                        <a:spcAft>
                          <a:spcPts val="1000"/>
                        </a:spcAft>
                      </a:pPr>
                      <a:r>
                        <a:rPr lang="fr-FR" sz="900" dirty="0">
                          <a:effectLst/>
                        </a:rPr>
                        <a:t>annule tous les agréments d’exportation et suspend toute exportation jusqu’à la publication de nouvelles dispositions réglementaires, pour les principaux produits ligneux</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15000"/>
                        </a:lnSpc>
                        <a:spcAft>
                          <a:spcPts val="1000"/>
                        </a:spcAft>
                      </a:pPr>
                      <a:r>
                        <a:rPr lang="fr-FR" sz="900" dirty="0">
                          <a:effectLst/>
                        </a:rPr>
                        <a:t> </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4530">
                <a:tc>
                  <a:txBody>
                    <a:bodyPr/>
                    <a:lstStyle/>
                    <a:p>
                      <a:pPr marL="45720" eaLnBrk="0" fontAlgn="base" hangingPunct="0">
                        <a:lnSpc>
                          <a:spcPts val="1255"/>
                        </a:lnSpc>
                        <a:spcAft>
                          <a:spcPts val="1000"/>
                        </a:spcAft>
                      </a:pPr>
                      <a:r>
                        <a:rPr lang="fr-FR" sz="900">
                          <a:effectLst/>
                        </a:rPr>
                        <a:t>Arrêté interministériel</a:t>
                      </a:r>
                    </a:p>
                    <a:p>
                      <a:pPr marL="45720" eaLnBrk="0" fontAlgn="base" hangingPunct="0">
                        <a:lnSpc>
                          <a:spcPts val="1255"/>
                        </a:lnSpc>
                        <a:spcAft>
                          <a:spcPts val="3750"/>
                        </a:spcAft>
                      </a:pPr>
                      <a:r>
                        <a:rPr lang="fr-FR" sz="900">
                          <a:effectLst/>
                        </a:rPr>
                        <a:t>n°003-2009</a:t>
                      </a:r>
                      <a:endParaRPr lang="fr-F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68580" eaLnBrk="0" fontAlgn="base" hangingPunct="0">
                        <a:lnSpc>
                          <a:spcPts val="1250"/>
                        </a:lnSpc>
                        <a:spcAft>
                          <a:spcPts val="1000"/>
                        </a:spcAft>
                      </a:pPr>
                      <a:r>
                        <a:rPr lang="fr-FR" sz="900" dirty="0">
                          <a:effectLst/>
                        </a:rPr>
                        <a:t>autorise l’exportation, à titre exceptionnel, de bois de rose et d’ébène à l’état brut dans la Région Sava pour 13 opérateurs listés ; liquidation jusqu'au 30 avril 2009 - passé ce délai, aucune dérogation ne sera plus délivrée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eaLnBrk="0" fontAlgn="base" hangingPunct="0">
                        <a:lnSpc>
                          <a:spcPts val="1265"/>
                        </a:lnSpc>
                        <a:spcAft>
                          <a:spcPts val="1000"/>
                        </a:spcAft>
                      </a:pPr>
                      <a:r>
                        <a:rPr lang="fr-FR" sz="900" dirty="0">
                          <a:effectLst/>
                        </a:rPr>
                        <a:t>Contradiction avec arrêtés 11832/2000 et</a:t>
                      </a:r>
                    </a:p>
                    <a:p>
                      <a:pPr marL="45720" eaLnBrk="0" fontAlgn="base" hangingPunct="0">
                        <a:lnSpc>
                          <a:spcPts val="1265"/>
                        </a:lnSpc>
                        <a:spcBef>
                          <a:spcPts val="10"/>
                        </a:spcBef>
                        <a:spcAft>
                          <a:spcPts val="2475"/>
                        </a:spcAft>
                      </a:pPr>
                      <a:r>
                        <a:rPr lang="fr-FR" sz="900" spc="-10" dirty="0">
                          <a:effectLst/>
                        </a:rPr>
                        <a:t>16030/2006</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7910">
                <a:tc>
                  <a:txBody>
                    <a:bodyPr/>
                    <a:lstStyle/>
                    <a:p>
                      <a:pPr marL="68580" eaLnBrk="0" fontAlgn="base" hangingPunct="0">
                        <a:lnSpc>
                          <a:spcPts val="1265"/>
                        </a:lnSpc>
                        <a:spcAft>
                          <a:spcPts val="7610"/>
                        </a:spcAft>
                      </a:pPr>
                      <a:r>
                        <a:rPr lang="fr-FR" sz="900" dirty="0">
                          <a:effectLst/>
                        </a:rPr>
                        <a:t>Arrêté interministériel n°38244 du 21 septembre 2009</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137160" eaLnBrk="0" fontAlgn="base" hangingPunct="0">
                        <a:lnSpc>
                          <a:spcPts val="1260"/>
                        </a:lnSpc>
                        <a:spcAft>
                          <a:spcPts val="2525"/>
                        </a:spcAft>
                      </a:pPr>
                      <a:r>
                        <a:rPr lang="fr-FR" sz="900" spc="-5" dirty="0">
                          <a:effectLst/>
                        </a:rPr>
                        <a:t>autorise à titre exceptionnel et nominatif l’exportation d’ébène, de bois de rose et de palissandre selon l’inventaire antérieur pour les opérateurs en situation régulière vis-à-vis de la fiscalité et de l’Administration forestière ; quota maximum de 25 containers attribué à chacun des opérateurs « ci- dessous », afin d’apaiser la situation économique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8580" marR="91440" eaLnBrk="0" fontAlgn="base" hangingPunct="0">
                        <a:lnSpc>
                          <a:spcPts val="1265"/>
                        </a:lnSpc>
                        <a:spcAft>
                          <a:spcPts val="30"/>
                        </a:spcAft>
                      </a:pPr>
                      <a:r>
                        <a:rPr lang="fr-FR" sz="900" dirty="0">
                          <a:effectLst/>
                        </a:rPr>
                        <a:t>Contradiction avec arrêtés 11832/2000 et 16030/2006 ; non respect des prévisions de Arrêté interministériel n°003-2009 ; inexistence d’inventaire</a:t>
                      </a:r>
                      <a:endParaRPr lang="fr-F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270416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578728" y="107605"/>
            <a:ext cx="381000" cy="243557"/>
          </a:xfrm>
        </p:spPr>
        <p:txBody>
          <a:bodyPr/>
          <a:lstStyle/>
          <a:p>
            <a:fld id="{814B13E8-1059-4FEE-952E-0153852B3488}" type="slidenum">
              <a:rPr lang="fr-FR" smtClean="0"/>
              <a:t>82</a:t>
            </a:fld>
            <a:endParaRPr lang="fr-FR" dirty="0"/>
          </a:p>
        </p:txBody>
      </p:sp>
      <p:sp>
        <p:nvSpPr>
          <p:cNvPr id="4" name="Rectangle 3"/>
          <p:cNvSpPr/>
          <p:nvPr/>
        </p:nvSpPr>
        <p:spPr>
          <a:xfrm>
            <a:off x="121186" y="166496"/>
            <a:ext cx="7498266" cy="369332"/>
          </a:xfrm>
          <a:prstGeom prst="rect">
            <a:avLst/>
          </a:prstGeom>
        </p:spPr>
        <p:txBody>
          <a:bodyPr wrap="square">
            <a:spAutoFit/>
          </a:bodyPr>
          <a:lstStyle/>
          <a:p>
            <a:r>
              <a:rPr lang="fr-FR" b="1" dirty="0">
                <a:solidFill>
                  <a:srgbClr val="002060"/>
                </a:solidFill>
              </a:rPr>
              <a:t>A5quinter. Annexe : Les lois et dispositifs </a:t>
            </a:r>
            <a:r>
              <a:rPr lang="fr-FR" b="1" dirty="0" smtClean="0">
                <a:solidFill>
                  <a:srgbClr val="002060"/>
                </a:solidFill>
              </a:rPr>
              <a:t>juridiques</a:t>
            </a:r>
            <a:endParaRPr lang="fr-FR" b="1" dirty="0">
              <a:solidFill>
                <a:srgbClr val="002060"/>
              </a:solidFill>
            </a:endParaRPr>
          </a:p>
        </p:txBody>
      </p:sp>
      <p:sp>
        <p:nvSpPr>
          <p:cNvPr id="5" name="ZoneTexte 4"/>
          <p:cNvSpPr txBox="1"/>
          <p:nvPr/>
        </p:nvSpPr>
        <p:spPr>
          <a:xfrm>
            <a:off x="7619452" y="107605"/>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8" name="Espace réservé du pied de page 1"/>
          <p:cNvSpPr>
            <a:spLocks noGrp="1"/>
          </p:cNvSpPr>
          <p:nvPr>
            <p:ph type="ftr" sz="quarter" idx="11"/>
          </p:nvPr>
        </p:nvSpPr>
        <p:spPr>
          <a:xfrm>
            <a:off x="5665423" y="6598594"/>
            <a:ext cx="2556831" cy="155422"/>
          </a:xfrm>
        </p:spPr>
        <p:txBody>
          <a:bodyPr/>
          <a:lstStyle/>
          <a:p>
            <a:r>
              <a:rPr lang="fr-FR" dirty="0" smtClean="0"/>
              <a:t>Le trafic du bois de rose à Madagascar</a:t>
            </a:r>
            <a:endParaRPr lang="fr-FR" dirty="0"/>
          </a:p>
        </p:txBody>
      </p:sp>
      <p:sp>
        <p:nvSpPr>
          <p:cNvPr id="7" name="ZoneTexte 6"/>
          <p:cNvSpPr txBox="1"/>
          <p:nvPr/>
        </p:nvSpPr>
        <p:spPr>
          <a:xfrm>
            <a:off x="43150" y="616753"/>
            <a:ext cx="6984694" cy="307777"/>
          </a:xfrm>
          <a:prstGeom prst="rect">
            <a:avLst/>
          </a:prstGeom>
          <a:noFill/>
        </p:spPr>
        <p:txBody>
          <a:bodyPr wrap="square" rtlCol="0">
            <a:spAutoFit/>
          </a:bodyPr>
          <a:lstStyle/>
          <a:p>
            <a:pPr marL="0" lvl="1"/>
            <a:r>
              <a:rPr lang="fr-FR" sz="1400" b="1" dirty="0">
                <a:solidFill>
                  <a:srgbClr val="C00000"/>
                </a:solidFill>
              </a:rPr>
              <a:t>Mesures réglementaires pour la gestion de l’exploitation de bois de rose et de bois d’ébène</a:t>
            </a:r>
          </a:p>
        </p:txBody>
      </p:sp>
      <p:sp>
        <p:nvSpPr>
          <p:cNvPr id="6" name="ZoneTexte 5"/>
          <p:cNvSpPr txBox="1"/>
          <p:nvPr/>
        </p:nvSpPr>
        <p:spPr>
          <a:xfrm>
            <a:off x="43150" y="935739"/>
            <a:ext cx="12042354" cy="5818277"/>
          </a:xfrm>
          <a:prstGeom prst="rect">
            <a:avLst/>
          </a:prstGeom>
          <a:noFill/>
        </p:spPr>
        <p:txBody>
          <a:bodyPr wrap="square" rtlCol="0">
            <a:spAutoFit/>
          </a:bodyPr>
          <a:lstStyle/>
          <a:p>
            <a:pPr marL="171450" lvl="0" indent="-171450" algn="just">
              <a:buFont typeface="Arial" panose="020B0604020202020204" pitchFamily="34" charset="0"/>
              <a:buChar char="•"/>
            </a:pPr>
            <a:r>
              <a:rPr lang="fr-FR" sz="1400" dirty="0">
                <a:solidFill>
                  <a:srgbClr val="002060"/>
                </a:solidFill>
              </a:rPr>
              <a:t>Arrêté interministériel n° 17939/2004 du 21 sep 2004 portant sur la réglementation de toutes les exportation des produits principaux de forêt d’essence de 2ème, 3ème, 4ème, et 5ème catégories. Avec les argus sur les prix des produits forestiers destinés à l’exportation.</a:t>
            </a:r>
          </a:p>
          <a:p>
            <a:pPr marL="171450" lvl="0" indent="-171450" algn="just">
              <a:buFont typeface="Arial" panose="020B0604020202020204" pitchFamily="34" charset="0"/>
              <a:buChar char="•"/>
            </a:pPr>
            <a:r>
              <a:rPr lang="fr-FR" sz="1400" dirty="0">
                <a:solidFill>
                  <a:srgbClr val="002060"/>
                </a:solidFill>
              </a:rPr>
              <a:t>Note de service n° 175/05- MINENVEF/Mi du 23 </a:t>
            </a:r>
            <a:r>
              <a:rPr lang="fr-FR" sz="1400" dirty="0" err="1">
                <a:solidFill>
                  <a:srgbClr val="002060"/>
                </a:solidFill>
              </a:rPr>
              <a:t>fev</a:t>
            </a:r>
            <a:r>
              <a:rPr lang="fr-FR" sz="1400" dirty="0">
                <a:solidFill>
                  <a:srgbClr val="002060"/>
                </a:solidFill>
              </a:rPr>
              <a:t> 2005 fait par le Ministre par intérim, portant sur la suspension d’exportation de bois de rose et bois d’ébène.</a:t>
            </a:r>
          </a:p>
          <a:p>
            <a:pPr marL="171450" lvl="0" indent="-171450" algn="just">
              <a:buFont typeface="Arial" panose="020B0604020202020204" pitchFamily="34" charset="0"/>
              <a:buChar char="•"/>
            </a:pPr>
            <a:r>
              <a:rPr lang="fr-FR" sz="1400" dirty="0">
                <a:solidFill>
                  <a:srgbClr val="002060"/>
                </a:solidFill>
              </a:rPr>
              <a:t>Arrêté régional n° 001/2005- REG/SAV du 25 </a:t>
            </a:r>
            <a:r>
              <a:rPr lang="fr-FR" sz="1400" dirty="0" err="1">
                <a:solidFill>
                  <a:srgbClr val="002060"/>
                </a:solidFill>
              </a:rPr>
              <a:t>mar</a:t>
            </a:r>
            <a:r>
              <a:rPr lang="fr-FR" sz="1400" dirty="0">
                <a:solidFill>
                  <a:srgbClr val="002060"/>
                </a:solidFill>
              </a:rPr>
              <a:t> 2005 portant interdiction de coupe, de collecte, de transport et de circulation de bois de rose et de bois d’ébène à but commercial dans la région de SAVA.</a:t>
            </a:r>
          </a:p>
          <a:p>
            <a:pPr marL="171450" lvl="0" indent="-171450" algn="just">
              <a:buFont typeface="Arial" panose="020B0604020202020204" pitchFamily="34" charset="0"/>
              <a:buChar char="•"/>
            </a:pPr>
            <a:r>
              <a:rPr lang="fr-FR" sz="1400" dirty="0">
                <a:solidFill>
                  <a:srgbClr val="002060"/>
                </a:solidFill>
              </a:rPr>
              <a:t>Arrêté interministériel n° 7204/2005 du 20 juin 2005, portant suspension temporaire de l’exploitation, du ramassage des bois morts gisants et de l’exportation des bois de rose et des bois d’ébène.</a:t>
            </a:r>
          </a:p>
          <a:p>
            <a:pPr marL="171450" lvl="0" indent="-171450" algn="just">
              <a:buFont typeface="Arial" panose="020B0604020202020204" pitchFamily="34" charset="0"/>
              <a:buChar char="•"/>
            </a:pPr>
            <a:r>
              <a:rPr lang="fr-FR" sz="1400" dirty="0">
                <a:solidFill>
                  <a:srgbClr val="002060"/>
                </a:solidFill>
              </a:rPr>
              <a:t>Article 2 de l’arrêté n° 7204/2005 ; postule que les artisans Malgache sont prioritaire et peut acheter des bois de rose et de bois d’ébène conformément à l’autorisation d’achat n° 568/ 05-MINENVEF/SG/DGEF-ASR du 11 </a:t>
            </a:r>
            <a:r>
              <a:rPr lang="fr-FR" sz="1400" dirty="0" err="1">
                <a:solidFill>
                  <a:srgbClr val="002060"/>
                </a:solidFill>
              </a:rPr>
              <a:t>oct</a:t>
            </a:r>
            <a:r>
              <a:rPr lang="fr-FR" sz="1400" dirty="0">
                <a:solidFill>
                  <a:srgbClr val="002060"/>
                </a:solidFill>
              </a:rPr>
              <a:t> 2005.</a:t>
            </a:r>
          </a:p>
          <a:p>
            <a:pPr marL="171450" lvl="0" indent="-171450" algn="just">
              <a:buFont typeface="Arial" panose="020B0604020202020204" pitchFamily="34" charset="0"/>
              <a:buChar char="•"/>
            </a:pPr>
            <a:r>
              <a:rPr lang="fr-FR" sz="1400" dirty="0">
                <a:solidFill>
                  <a:srgbClr val="002060"/>
                </a:solidFill>
              </a:rPr>
              <a:t>Note de service n° 923.05/MINENVEF/Mi du 6 </a:t>
            </a:r>
            <a:r>
              <a:rPr lang="fr-FR" sz="1400" dirty="0" err="1">
                <a:solidFill>
                  <a:srgbClr val="002060"/>
                </a:solidFill>
              </a:rPr>
              <a:t>oct</a:t>
            </a:r>
            <a:r>
              <a:rPr lang="fr-FR" sz="1400" dirty="0">
                <a:solidFill>
                  <a:srgbClr val="002060"/>
                </a:solidFill>
              </a:rPr>
              <a:t> 2005, qui abroge la note de service n°175/ 05/ MINENVEF/Mi du 23 </a:t>
            </a:r>
            <a:r>
              <a:rPr lang="fr-FR" sz="1400" dirty="0" err="1">
                <a:solidFill>
                  <a:srgbClr val="002060"/>
                </a:solidFill>
              </a:rPr>
              <a:t>fev</a:t>
            </a:r>
            <a:r>
              <a:rPr lang="fr-FR" sz="1400" dirty="0">
                <a:solidFill>
                  <a:srgbClr val="002060"/>
                </a:solidFill>
              </a:rPr>
              <a:t> 2005. </a:t>
            </a:r>
            <a:r>
              <a:rPr lang="fr-FR" sz="1400" dirty="0" smtClean="0">
                <a:solidFill>
                  <a:srgbClr val="002060"/>
                </a:solidFill>
              </a:rPr>
              <a:t>L’agrément </a:t>
            </a:r>
            <a:r>
              <a:rPr lang="fr-FR" sz="1400" dirty="0">
                <a:solidFill>
                  <a:srgbClr val="002060"/>
                </a:solidFill>
              </a:rPr>
              <a:t>au sens de le note N° 923 est uniquement valable jusqu’à l’épuisement des stocks déclarés suivant les états de stock annexés (état de stock arrêté le 10 juillet 2005)</a:t>
            </a:r>
          </a:p>
          <a:p>
            <a:pPr marL="171450" lvl="0" indent="-171450" algn="just">
              <a:buFont typeface="Arial" panose="020B0604020202020204" pitchFamily="34" charset="0"/>
              <a:buChar char="•"/>
            </a:pPr>
            <a:r>
              <a:rPr lang="fr-FR" sz="1400" dirty="0">
                <a:solidFill>
                  <a:srgbClr val="002060"/>
                </a:solidFill>
              </a:rPr>
              <a:t>Note de service n° 001/06/MINENVEF/MI du 15 février 2006 relative à l’assainissement de la gestion des bois d’ébène et de bois de rose.</a:t>
            </a:r>
          </a:p>
          <a:p>
            <a:pPr marL="171450" lvl="0" indent="-171450" algn="just">
              <a:buFont typeface="Arial" panose="020B0604020202020204" pitchFamily="34" charset="0"/>
              <a:buChar char="•"/>
            </a:pPr>
            <a:r>
              <a:rPr lang="fr-FR" sz="1400" dirty="0">
                <a:solidFill>
                  <a:srgbClr val="002060"/>
                </a:solidFill>
              </a:rPr>
              <a:t>Communiqué N°428-06/MINENVEF/Mi du 20 juillet 2006 déclarant illicites les stocks de bois de rose et de bois d'ébène en forêt ou en ville, et interdisant tout ramassage</a:t>
            </a:r>
          </a:p>
          <a:p>
            <a:pPr marL="171450" lvl="0" indent="-171450" algn="just">
              <a:buFont typeface="Arial" panose="020B0604020202020204" pitchFamily="34" charset="0"/>
              <a:buChar char="•"/>
            </a:pPr>
            <a:r>
              <a:rPr lang="fr-FR" sz="1400" dirty="0">
                <a:solidFill>
                  <a:srgbClr val="002060"/>
                </a:solidFill>
              </a:rPr>
              <a:t>Arrêté interministériel n° 16 030/2006 du 14 septembre 2006 relatif aux modalités d’exploitation, de commercialisation des bois d’ébène, de rose et de palissandre. </a:t>
            </a:r>
          </a:p>
          <a:p>
            <a:pPr marL="171450" lvl="0" indent="-171450" algn="just">
              <a:buFont typeface="Arial" panose="020B0604020202020204" pitchFamily="34" charset="0"/>
              <a:buChar char="•"/>
            </a:pPr>
            <a:r>
              <a:rPr lang="fr-FR" sz="1400" dirty="0">
                <a:solidFill>
                  <a:srgbClr val="002060"/>
                </a:solidFill>
              </a:rPr>
              <a:t>Arrêté interministériel n° 10 885/2007 du 03 juillet 2007 portant suspension d’exportation de bois de forêts naturelles, toutes catégories confondues.</a:t>
            </a:r>
          </a:p>
          <a:p>
            <a:pPr marL="171450" lvl="0" indent="-171450" algn="just">
              <a:buFont typeface="Arial" panose="020B0604020202020204" pitchFamily="34" charset="0"/>
              <a:buChar char="•"/>
            </a:pPr>
            <a:r>
              <a:rPr lang="fr-FR" sz="1400" dirty="0">
                <a:solidFill>
                  <a:srgbClr val="002060"/>
                </a:solidFill>
              </a:rPr>
              <a:t>Note N°930/07/MINENVEF/SG/DGEEF du 11 octobre 2007 portant application de l'Arrêté interministériel N°10885/2007 du 03/07/07 portant suspension d'exportation de bois de forêts naturelles, toutes catégories confondues</a:t>
            </a:r>
          </a:p>
          <a:p>
            <a:pPr marL="171450" lvl="0" indent="-171450" algn="just">
              <a:buFont typeface="Arial" panose="020B0604020202020204" pitchFamily="34" charset="0"/>
              <a:buChar char="•"/>
            </a:pPr>
            <a:r>
              <a:rPr lang="fr-FR" sz="1400" dirty="0">
                <a:solidFill>
                  <a:srgbClr val="002060"/>
                </a:solidFill>
              </a:rPr>
              <a:t>Note N°001/08-MEEFT/SG/DGEEF du 10/01/08 : Seul le Ministre de l'Environnement, des Eaux et Forêts et du Tourisme est habilité à signer les autorisations, permis et conventions.</a:t>
            </a:r>
          </a:p>
          <a:p>
            <a:pPr marL="171450" lvl="0" indent="-171450" algn="just">
              <a:buFont typeface="Arial" panose="020B0604020202020204" pitchFamily="34" charset="0"/>
              <a:buChar char="•"/>
            </a:pPr>
            <a:r>
              <a:rPr lang="fr-FR" sz="1400" dirty="0">
                <a:solidFill>
                  <a:srgbClr val="002060"/>
                </a:solidFill>
              </a:rPr>
              <a:t>Note N°003/08-MEEFT/SG/DGEEF/DVRN/SADG du 10/01/08 portant annulation des agréments d'exportation de produits principaux forestiers.</a:t>
            </a:r>
          </a:p>
          <a:p>
            <a:pPr marL="171450" lvl="0" indent="-171450" algn="just">
              <a:buFont typeface="Arial" panose="020B0604020202020204" pitchFamily="34" charset="0"/>
              <a:buChar char="•"/>
            </a:pPr>
            <a:r>
              <a:rPr lang="fr-FR" sz="1400" dirty="0">
                <a:solidFill>
                  <a:srgbClr val="002060"/>
                </a:solidFill>
              </a:rPr>
              <a:t>Communiqué du gouvernement du 20 janvier 2009 relative à l’autorisation exceptionnelle d’exportation de bois précieux à l’état brut.</a:t>
            </a:r>
          </a:p>
          <a:p>
            <a:pPr marL="171450" lvl="0" indent="-171450" algn="just">
              <a:buFont typeface="Arial" panose="020B0604020202020204" pitchFamily="34" charset="0"/>
              <a:buChar char="•"/>
            </a:pPr>
            <a:r>
              <a:rPr lang="fr-FR" sz="1400" dirty="0">
                <a:solidFill>
                  <a:srgbClr val="002060"/>
                </a:solidFill>
              </a:rPr>
              <a:t>Arrêté interministériel n° 003/2009  du 28 janvier 2009 portant agrément d’exportation, à titre exceptionnel, à l’état brut, de bois de forêts naturelles</a:t>
            </a:r>
            <a:r>
              <a:rPr lang="fr-FR" sz="1400" dirty="0" smtClean="0">
                <a:solidFill>
                  <a:srgbClr val="002060"/>
                </a:solidFill>
              </a:rPr>
              <a:t>.</a:t>
            </a:r>
          </a:p>
          <a:p>
            <a:pPr lvl="0"/>
            <a:endParaRPr lang="fr-FR" sz="1200" dirty="0">
              <a:solidFill>
                <a:srgbClr val="002060"/>
              </a:solidFill>
            </a:endParaRPr>
          </a:p>
          <a:p>
            <a:r>
              <a:rPr lang="fr-FR" sz="1200" dirty="0">
                <a:solidFill>
                  <a:srgbClr val="002060"/>
                </a:solidFill>
              </a:rPr>
              <a:t>Source : </a:t>
            </a:r>
            <a:r>
              <a:rPr lang="fr-FR" sz="1200" i="1" dirty="0">
                <a:solidFill>
                  <a:srgbClr val="002060"/>
                </a:solidFill>
              </a:rPr>
              <a:t>Problématique sur les bois de rose</a:t>
            </a:r>
            <a:r>
              <a:rPr lang="fr-FR" sz="1200" dirty="0">
                <a:solidFill>
                  <a:srgbClr val="002060"/>
                </a:solidFill>
              </a:rPr>
              <a:t>, ONESF - 2009, </a:t>
            </a:r>
            <a:r>
              <a:rPr lang="fr-FR" sz="1200" u="sng" dirty="0" smtClean="0">
                <a:solidFill>
                  <a:srgbClr val="002060"/>
                </a:solidFill>
                <a:hlinkClick r:id="rId2"/>
              </a:rPr>
              <a:t>http</a:t>
            </a:r>
            <a:r>
              <a:rPr lang="fr-FR" sz="1200" u="sng" dirty="0">
                <a:solidFill>
                  <a:srgbClr val="002060"/>
                </a:solidFill>
                <a:hlinkClick r:id="rId2"/>
              </a:rPr>
              <a:t>://www.osf.mg/doc/news/8-4-PROBLEMATIQUES%20SUR%20LES%20BOIS%20DE%20ROSE.doc</a:t>
            </a:r>
            <a:endParaRPr lang="fr-FR" sz="1200" dirty="0">
              <a:solidFill>
                <a:srgbClr val="002060"/>
              </a:solidFill>
            </a:endParaRPr>
          </a:p>
        </p:txBody>
      </p:sp>
    </p:spTree>
    <p:extLst>
      <p:ext uri="{BB962C8B-B14F-4D97-AF65-F5344CB8AC3E}">
        <p14:creationId xmlns:p14="http://schemas.microsoft.com/office/powerpoint/2010/main" val="15041803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7211458" y="6499952"/>
            <a:ext cx="2582537" cy="221523"/>
          </a:xfrm>
        </p:spPr>
        <p:txBody>
          <a:bodyPr/>
          <a:lstStyle/>
          <a:p>
            <a:r>
              <a:rPr lang="fr-FR" smtClean="0"/>
              <a:t>Le trafic du bois de rose à Madagascar</a:t>
            </a:r>
            <a:endParaRPr lang="fr-FR"/>
          </a:p>
        </p:txBody>
      </p:sp>
      <p:sp>
        <p:nvSpPr>
          <p:cNvPr id="3" name="Espace réservé du numéro de diapositive 2"/>
          <p:cNvSpPr>
            <a:spLocks noGrp="1"/>
          </p:cNvSpPr>
          <p:nvPr>
            <p:ph type="sldNum" sz="quarter" idx="12"/>
          </p:nvPr>
        </p:nvSpPr>
        <p:spPr>
          <a:xfrm>
            <a:off x="11633811" y="86917"/>
            <a:ext cx="369983" cy="298674"/>
          </a:xfrm>
        </p:spPr>
        <p:txBody>
          <a:bodyPr/>
          <a:lstStyle/>
          <a:p>
            <a:fld id="{814B13E8-1059-4FEE-952E-0153852B3488}" type="slidenum">
              <a:rPr lang="fr-FR" smtClean="0"/>
              <a:t>83</a:t>
            </a:fld>
            <a:endParaRPr lang="fr-FR"/>
          </a:p>
        </p:txBody>
      </p:sp>
      <p:sp>
        <p:nvSpPr>
          <p:cNvPr id="4" name="ZoneTexte 3"/>
          <p:cNvSpPr txBox="1"/>
          <p:nvPr/>
        </p:nvSpPr>
        <p:spPr>
          <a:xfrm>
            <a:off x="0" y="86916"/>
            <a:ext cx="12192000" cy="6771084"/>
          </a:xfrm>
          <a:prstGeom prst="rect">
            <a:avLst/>
          </a:prstGeom>
          <a:noFill/>
        </p:spPr>
        <p:txBody>
          <a:bodyPr wrap="square" rtlCol="0">
            <a:spAutoFit/>
          </a:bodyPr>
          <a:lstStyle/>
          <a:p>
            <a:pPr algn="just"/>
            <a:r>
              <a:rPr lang="fr-FR" sz="1400" b="1" dirty="0" smtClean="0">
                <a:solidFill>
                  <a:srgbClr val="002060"/>
                </a:solidFill>
              </a:rPr>
              <a:t>A6. Annexe : Conflits locaux :  Exemple : Bois </a:t>
            </a:r>
            <a:r>
              <a:rPr lang="fr-FR" sz="1400" b="1" dirty="0">
                <a:solidFill>
                  <a:srgbClr val="002060"/>
                </a:solidFill>
              </a:rPr>
              <a:t>de rose de VOHEMAR ET D’ANTALAHA au </a:t>
            </a:r>
            <a:r>
              <a:rPr lang="fr-FR" sz="1400" b="1" dirty="0" smtClean="0">
                <a:solidFill>
                  <a:srgbClr val="002060"/>
                </a:solidFill>
              </a:rPr>
              <a:t>même </a:t>
            </a:r>
            <a:r>
              <a:rPr lang="fr-FR" sz="1400" b="1" dirty="0">
                <a:solidFill>
                  <a:srgbClr val="002060"/>
                </a:solidFill>
              </a:rPr>
              <a:t>pied d'égalité, réclame le FMTA</a:t>
            </a:r>
          </a:p>
          <a:p>
            <a:pPr algn="just"/>
            <a:endParaRPr lang="fr-FR" sz="1400" dirty="0">
              <a:solidFill>
                <a:srgbClr val="002060"/>
              </a:solidFill>
            </a:endParaRPr>
          </a:p>
          <a:p>
            <a:pPr algn="just"/>
            <a:r>
              <a:rPr lang="fr-FR" sz="1400" dirty="0">
                <a:solidFill>
                  <a:srgbClr val="002060"/>
                </a:solidFill>
              </a:rPr>
              <a:t>Depuis Lundi 14 dernier, un opérateur a rejoint le bureau du port de cabotage d’ANTALAHA avec 5 camions dont 3 en semi-remorque chargés de bois de rose. Selon un responsable de la douane locale, </a:t>
            </a:r>
            <a:r>
              <a:rPr lang="fr-FR" sz="1400" i="1" dirty="0">
                <a:solidFill>
                  <a:srgbClr val="002060"/>
                </a:solidFill>
              </a:rPr>
              <a:t>« le monsieur a passé ici en présentant une autorisation de transfert de stock des bois de rose vers Toamasina </a:t>
            </a:r>
            <a:r>
              <a:rPr lang="fr-FR" sz="1400" dirty="0" smtClean="0">
                <a:solidFill>
                  <a:srgbClr val="002060"/>
                </a:solidFill>
              </a:rPr>
              <a:t>[émanant </a:t>
            </a:r>
            <a:r>
              <a:rPr lang="fr-FR" sz="1400" dirty="0">
                <a:solidFill>
                  <a:srgbClr val="002060"/>
                </a:solidFill>
              </a:rPr>
              <a:t>du Ministère de l’Environnement et des Eaux et Forêt et portant le N° 200-09/MEF/Mi du 06/06/09] ». A la date citée plus haut, l’opération de débarquement a commencé. « </a:t>
            </a:r>
            <a:r>
              <a:rPr lang="fr-FR" sz="1400" i="1" dirty="0">
                <a:solidFill>
                  <a:srgbClr val="002060"/>
                </a:solidFill>
              </a:rPr>
              <a:t>150 rondins sont déjà débarques dans l’enceinte du port dont 43 déjà arrimés à bord du moyen de navigation ( boot) et 107 pas encore embarqués mais huit rondins sont volés et il reste à l’embarcadère du port </a:t>
            </a:r>
            <a:r>
              <a:rPr lang="fr-FR" sz="1400" i="1" dirty="0" smtClean="0">
                <a:solidFill>
                  <a:srgbClr val="002060"/>
                </a:solidFill>
              </a:rPr>
              <a:t>99</a:t>
            </a:r>
            <a:r>
              <a:rPr lang="fr-FR" sz="1400" dirty="0" smtClean="0">
                <a:solidFill>
                  <a:srgbClr val="002060"/>
                </a:solidFill>
              </a:rPr>
              <a:t> </a:t>
            </a:r>
            <a:r>
              <a:rPr lang="fr-FR" sz="1400" dirty="0">
                <a:solidFill>
                  <a:srgbClr val="002060"/>
                </a:solidFill>
              </a:rPr>
              <a:t>» selon le chef </a:t>
            </a:r>
            <a:r>
              <a:rPr lang="fr-FR" sz="1400" dirty="0" smtClean="0">
                <a:solidFill>
                  <a:srgbClr val="002060"/>
                </a:solidFill>
              </a:rPr>
              <a:t>de la Société </a:t>
            </a:r>
            <a:r>
              <a:rPr lang="fr-FR" sz="1400" dirty="0">
                <a:solidFill>
                  <a:srgbClr val="002060"/>
                </a:solidFill>
              </a:rPr>
              <a:t>d’Acconnage et de Manutention d’Antalaha </a:t>
            </a:r>
            <a:r>
              <a:rPr lang="fr-FR" sz="1400" dirty="0" smtClean="0">
                <a:solidFill>
                  <a:srgbClr val="002060"/>
                </a:solidFill>
              </a:rPr>
              <a:t>(SAMA).</a:t>
            </a:r>
            <a:endParaRPr lang="fr-FR" sz="1400" dirty="0">
              <a:solidFill>
                <a:srgbClr val="002060"/>
              </a:solidFill>
            </a:endParaRPr>
          </a:p>
          <a:p>
            <a:pPr algn="just"/>
            <a:endParaRPr lang="fr-FR" sz="1400" dirty="0" smtClean="0">
              <a:solidFill>
                <a:srgbClr val="002060"/>
              </a:solidFill>
            </a:endParaRPr>
          </a:p>
          <a:p>
            <a:pPr algn="just"/>
            <a:r>
              <a:rPr lang="fr-FR" sz="1400" b="1" dirty="0" smtClean="0">
                <a:solidFill>
                  <a:srgbClr val="002060"/>
                </a:solidFill>
              </a:rPr>
              <a:t>OPERATION </a:t>
            </a:r>
            <a:r>
              <a:rPr lang="fr-FR" sz="1400" b="1" dirty="0">
                <a:solidFill>
                  <a:srgbClr val="002060"/>
                </a:solidFill>
              </a:rPr>
              <a:t>STOPPEE</a:t>
            </a:r>
          </a:p>
          <a:p>
            <a:pPr algn="just"/>
            <a:r>
              <a:rPr lang="fr-FR" sz="1400" dirty="0" smtClean="0">
                <a:solidFill>
                  <a:srgbClr val="002060"/>
                </a:solidFill>
              </a:rPr>
              <a:t>C’est </a:t>
            </a:r>
            <a:r>
              <a:rPr lang="fr-FR" sz="1400" dirty="0">
                <a:solidFill>
                  <a:srgbClr val="002060"/>
                </a:solidFill>
              </a:rPr>
              <a:t>là qu’intervient en trombe une masse de foule, d’environ deux cents, qui arguent de banderole de contestation à l’embarquement des bois de roses. « </a:t>
            </a:r>
            <a:r>
              <a:rPr lang="fr-FR" sz="1400" i="1" dirty="0">
                <a:solidFill>
                  <a:srgbClr val="002060"/>
                </a:solidFill>
              </a:rPr>
              <a:t>BOIS DE ROSES ANTALAHA –VOHEMAR=MIARA MANDEHA </a:t>
            </a:r>
            <a:r>
              <a:rPr lang="fr-FR" sz="1400" dirty="0">
                <a:solidFill>
                  <a:srgbClr val="002060"/>
                </a:solidFill>
              </a:rPr>
              <a:t>» ou en paraphrase « </a:t>
            </a:r>
            <a:r>
              <a:rPr lang="fr-FR" sz="1400" i="1" dirty="0">
                <a:solidFill>
                  <a:srgbClr val="002060"/>
                </a:solidFill>
              </a:rPr>
              <a:t>BOIS DE ROSE ANTALAHA VOHEMAR LES MAINS DANS LA MAIN </a:t>
            </a:r>
            <a:r>
              <a:rPr lang="fr-FR" sz="1400" dirty="0">
                <a:solidFill>
                  <a:srgbClr val="002060"/>
                </a:solidFill>
              </a:rPr>
              <a:t>». Elle est dirigée par le FMTA ou « FIKAMBANANA MIARO NY TOMBOTSOAN’ </a:t>
            </a:r>
            <a:r>
              <a:rPr lang="fr-FR" sz="1400" dirty="0" smtClean="0">
                <a:solidFill>
                  <a:srgbClr val="002060"/>
                </a:solidFill>
              </a:rPr>
              <a:t>ANTALAHA ». </a:t>
            </a:r>
            <a:r>
              <a:rPr lang="fr-FR" sz="1400" dirty="0">
                <a:solidFill>
                  <a:srgbClr val="002060"/>
                </a:solidFill>
              </a:rPr>
              <a:t>Le premier responsable de cette organisation nous a déclaré « </a:t>
            </a:r>
            <a:r>
              <a:rPr lang="fr-FR" sz="1400" i="1" dirty="0">
                <a:solidFill>
                  <a:srgbClr val="002060"/>
                </a:solidFill>
              </a:rPr>
              <a:t>nous ne sommes par contre la circulation et l’expédition des bois de roses mais nous nous demandons pourquoi la partialité envers les bénéficiaires </a:t>
            </a:r>
            <a:r>
              <a:rPr lang="fr-FR" sz="1400" i="1" dirty="0" smtClean="0">
                <a:solidFill>
                  <a:srgbClr val="002060"/>
                </a:solidFill>
              </a:rPr>
              <a:t>d’autorisation</a:t>
            </a:r>
            <a:r>
              <a:rPr lang="fr-FR" sz="1400" dirty="0" smtClean="0">
                <a:solidFill>
                  <a:srgbClr val="002060"/>
                </a:solidFill>
              </a:rPr>
              <a:t> ». </a:t>
            </a:r>
            <a:r>
              <a:rPr lang="fr-FR" sz="1400" dirty="0">
                <a:solidFill>
                  <a:srgbClr val="002060"/>
                </a:solidFill>
              </a:rPr>
              <a:t>A lui de poursuivre « </a:t>
            </a:r>
            <a:r>
              <a:rPr lang="fr-FR" sz="1400" i="1" dirty="0">
                <a:solidFill>
                  <a:srgbClr val="002060"/>
                </a:solidFill>
              </a:rPr>
              <a:t>La population locale s’appauvrit de jour en jour avec le chômage dû au stock non écoulé des patrons qui nous a embauché. La vie quotidienne locale dépend en grande partie de l’écoulement de produits des sociétés de notre ville. Nos plus grands exploitants et exportateurs des bois de rose de la SAVA sont réglos en payant les droits et redevances et toutes les formalités administratives sont considérées et pourquoi cette partialité </a:t>
            </a:r>
            <a:r>
              <a:rPr lang="fr-FR" sz="1400" dirty="0">
                <a:solidFill>
                  <a:srgbClr val="002060"/>
                </a:solidFill>
              </a:rPr>
              <a:t>». Aux autorités locales, Chefs de service régional de la </a:t>
            </a:r>
            <a:r>
              <a:rPr lang="fr-FR" sz="1400" dirty="0" err="1">
                <a:solidFill>
                  <a:srgbClr val="002060"/>
                </a:solidFill>
              </a:rPr>
              <a:t>Zandarimariampirena</a:t>
            </a:r>
            <a:r>
              <a:rPr lang="fr-FR" sz="1400" dirty="0">
                <a:solidFill>
                  <a:srgbClr val="002060"/>
                </a:solidFill>
              </a:rPr>
              <a:t>, de la police nationale, du district et de la douane d’Antalaha d’exprimer leur doléances envers les menaces d’affectation à leur encontre par un opérateur économique de SAMBAVA qui se targue publiquement et devant eux être plus connus en haut lieu et capable d’être plus écoutés qu’eux au cas où ils ne satisfont pas au service qu’il demande à l’administration. « </a:t>
            </a:r>
            <a:r>
              <a:rPr lang="fr-FR" sz="1400" i="1" dirty="0">
                <a:solidFill>
                  <a:srgbClr val="002060"/>
                </a:solidFill>
              </a:rPr>
              <a:t>Pour nous</a:t>
            </a:r>
            <a:r>
              <a:rPr lang="fr-FR" sz="1400" dirty="0">
                <a:solidFill>
                  <a:srgbClr val="002060"/>
                </a:solidFill>
              </a:rPr>
              <a:t>, plaident-ils durant notre passage au recoupement des faits, </a:t>
            </a:r>
            <a:r>
              <a:rPr lang="fr-FR" sz="1400" i="1" dirty="0">
                <a:solidFill>
                  <a:srgbClr val="002060"/>
                </a:solidFill>
              </a:rPr>
              <a:t>notre plus grand souci, c’est d’éviter toute </a:t>
            </a:r>
            <a:r>
              <a:rPr lang="fr-FR" sz="1400" i="1" dirty="0">
                <a:solidFill>
                  <a:srgbClr val="FF0000"/>
                </a:solidFill>
              </a:rPr>
              <a:t>bavure meurtrière </a:t>
            </a:r>
            <a:r>
              <a:rPr lang="fr-FR" sz="1400" i="1" dirty="0">
                <a:solidFill>
                  <a:srgbClr val="002060"/>
                </a:solidFill>
              </a:rPr>
              <a:t>et matérielle</a:t>
            </a:r>
            <a:r>
              <a:rPr lang="fr-FR" sz="1400" dirty="0">
                <a:solidFill>
                  <a:srgbClr val="002060"/>
                </a:solidFill>
              </a:rPr>
              <a:t> ». « </a:t>
            </a:r>
            <a:r>
              <a:rPr lang="fr-FR" sz="1400" i="1" dirty="0">
                <a:solidFill>
                  <a:srgbClr val="002060"/>
                </a:solidFill>
              </a:rPr>
              <a:t>Notre devoir primordial s’arrête dans la préservation de l’ordre </a:t>
            </a:r>
            <a:r>
              <a:rPr lang="fr-FR" sz="1400" i="1" dirty="0" smtClean="0">
                <a:solidFill>
                  <a:srgbClr val="002060"/>
                </a:solidFill>
              </a:rPr>
              <a:t>public »</a:t>
            </a:r>
            <a:r>
              <a:rPr lang="fr-FR" sz="1400" dirty="0" smtClean="0">
                <a:solidFill>
                  <a:srgbClr val="002060"/>
                </a:solidFill>
              </a:rPr>
              <a:t>, </a:t>
            </a:r>
            <a:r>
              <a:rPr lang="fr-FR" sz="1400" dirty="0">
                <a:solidFill>
                  <a:srgbClr val="002060"/>
                </a:solidFill>
              </a:rPr>
              <a:t>a souligné les chefs des deux corps des forces de </a:t>
            </a:r>
            <a:r>
              <a:rPr lang="fr-FR" sz="1400" dirty="0" smtClean="0">
                <a:solidFill>
                  <a:srgbClr val="002060"/>
                </a:solidFill>
              </a:rPr>
              <a:t>l’ordre</a:t>
            </a:r>
            <a:r>
              <a:rPr lang="fr-FR" sz="1400" dirty="0">
                <a:solidFill>
                  <a:srgbClr val="002060"/>
                </a:solidFill>
              </a:rPr>
              <a:t> </a:t>
            </a:r>
            <a:r>
              <a:rPr lang="fr-FR" sz="1400" dirty="0" smtClean="0">
                <a:solidFill>
                  <a:srgbClr val="002060"/>
                </a:solidFill>
              </a:rPr>
              <a:t>». </a:t>
            </a:r>
            <a:r>
              <a:rPr lang="fr-FR" sz="1400" dirty="0">
                <a:solidFill>
                  <a:srgbClr val="002060"/>
                </a:solidFill>
              </a:rPr>
              <a:t>Et de continuer, « </a:t>
            </a:r>
            <a:r>
              <a:rPr lang="fr-FR" sz="1400" i="1" dirty="0">
                <a:solidFill>
                  <a:srgbClr val="002060"/>
                </a:solidFill>
              </a:rPr>
              <a:t>la bande des manifestants, fermes et déterminés à leur lutte, exprime leur capacité de tout </a:t>
            </a:r>
            <a:r>
              <a:rPr lang="fr-FR" sz="1400" dirty="0">
                <a:solidFill>
                  <a:srgbClr val="002060"/>
                </a:solidFill>
              </a:rPr>
              <a:t>». « </a:t>
            </a:r>
            <a:r>
              <a:rPr lang="fr-FR" sz="1400" i="1" dirty="0">
                <a:solidFill>
                  <a:srgbClr val="002060"/>
                </a:solidFill>
              </a:rPr>
              <a:t>A voir la situation de la dernière crise où ils ont mis en fumée le bureau et les paperasses administratives au bureau des eaux et forêts d’Antalaha en est la preuve de leur solidarité </a:t>
            </a:r>
            <a:r>
              <a:rPr lang="fr-FR" sz="1400" dirty="0">
                <a:solidFill>
                  <a:srgbClr val="002060"/>
                </a:solidFill>
              </a:rPr>
              <a:t>», terminent-ils. Par les gestes menaçants du fameux opérateur venu avec les missionnaires du ministère de tutelle, une chose bizarre et/ou floue est enregistrée. « </a:t>
            </a:r>
            <a:r>
              <a:rPr lang="fr-FR" sz="1400" i="1" dirty="0">
                <a:solidFill>
                  <a:srgbClr val="002060"/>
                </a:solidFill>
              </a:rPr>
              <a:t>Nous sommes prêts à exécuter les </a:t>
            </a:r>
            <a:r>
              <a:rPr lang="fr-FR" sz="1400" i="1" dirty="0" smtClean="0">
                <a:solidFill>
                  <a:srgbClr val="002060"/>
                </a:solidFill>
              </a:rPr>
              <a:t>ordres » </a:t>
            </a:r>
            <a:r>
              <a:rPr lang="fr-FR" sz="1400" dirty="0">
                <a:solidFill>
                  <a:srgbClr val="002060"/>
                </a:solidFill>
              </a:rPr>
              <a:t>précisent les autorités locales sus citées, mais l’enjeu du drame est </a:t>
            </a:r>
            <a:r>
              <a:rPr lang="fr-FR" sz="1400" i="1" dirty="0">
                <a:solidFill>
                  <a:srgbClr val="002060"/>
                </a:solidFill>
              </a:rPr>
              <a:t>« aucune réquisition ne nous est délivrée et nous avons constaté l’absence des autorités du service intéressé et destinataires de l’autorisation et cela depuis le commencement de la contestation jusqu’à nos jours (jeudi 19 juin 2009). Nous n’avons jusqu’ici que des ordres verbaux et par voie </a:t>
            </a:r>
            <a:r>
              <a:rPr lang="fr-FR" sz="1400" i="1" dirty="0" smtClean="0">
                <a:solidFill>
                  <a:srgbClr val="002060"/>
                </a:solidFill>
              </a:rPr>
              <a:t>téléphonique</a:t>
            </a:r>
            <a:r>
              <a:rPr lang="fr-FR" sz="1400" dirty="0" smtClean="0">
                <a:solidFill>
                  <a:srgbClr val="002060"/>
                </a:solidFill>
              </a:rPr>
              <a:t> » disent-elle. </a:t>
            </a:r>
            <a:r>
              <a:rPr lang="fr-FR" sz="1400" dirty="0">
                <a:solidFill>
                  <a:srgbClr val="002060"/>
                </a:solidFill>
              </a:rPr>
              <a:t>Une négociation est déjà entamée par l’OMC, </a:t>
            </a:r>
            <a:r>
              <a:rPr lang="fr-FR" sz="1400" dirty="0" err="1" smtClean="0">
                <a:solidFill>
                  <a:srgbClr val="002060"/>
                </a:solidFill>
              </a:rPr>
              <a:t>font-elles</a:t>
            </a:r>
            <a:r>
              <a:rPr lang="fr-FR" sz="1400" dirty="0" smtClean="0">
                <a:solidFill>
                  <a:srgbClr val="002060"/>
                </a:solidFill>
              </a:rPr>
              <a:t> </a:t>
            </a:r>
            <a:r>
              <a:rPr lang="fr-FR" sz="1400" dirty="0">
                <a:solidFill>
                  <a:srgbClr val="002060"/>
                </a:solidFill>
              </a:rPr>
              <a:t>remarquer, et en présence des deux parties </a:t>
            </a:r>
            <a:r>
              <a:rPr lang="fr-FR" sz="1400" dirty="0" smtClean="0">
                <a:solidFill>
                  <a:srgbClr val="002060"/>
                </a:solidFill>
              </a:rPr>
              <a:t>belligérantes, </a:t>
            </a:r>
            <a:r>
              <a:rPr lang="fr-FR" sz="1400" dirty="0">
                <a:solidFill>
                  <a:srgbClr val="002060"/>
                </a:solidFill>
              </a:rPr>
              <a:t>mais les manifestants déclarent leur </a:t>
            </a:r>
            <a:r>
              <a:rPr lang="fr-FR" sz="1400" dirty="0" smtClean="0">
                <a:solidFill>
                  <a:srgbClr val="002060"/>
                </a:solidFill>
              </a:rPr>
              <a:t>détermination, </a:t>
            </a:r>
            <a:r>
              <a:rPr lang="fr-FR" sz="1400" dirty="0">
                <a:solidFill>
                  <a:srgbClr val="002060"/>
                </a:solidFill>
              </a:rPr>
              <a:t>en ripostant ouvertement et farouchement « </a:t>
            </a:r>
            <a:r>
              <a:rPr lang="fr-FR" sz="1400" i="1" dirty="0">
                <a:solidFill>
                  <a:srgbClr val="002060"/>
                </a:solidFill>
              </a:rPr>
              <a:t>Nous voulons et préférons le face à face avec celui qui signe l’autorisation avec partialité</a:t>
            </a:r>
            <a:r>
              <a:rPr lang="fr-FR" sz="1400" dirty="0">
                <a:solidFill>
                  <a:srgbClr val="002060"/>
                </a:solidFill>
              </a:rPr>
              <a:t> ». Notez que d’après des sources dignes de foi, les bois précieux, objets d’autorisation de </a:t>
            </a:r>
            <a:r>
              <a:rPr lang="fr-FR" sz="1400" dirty="0" smtClean="0">
                <a:solidFill>
                  <a:srgbClr val="002060"/>
                </a:solidFill>
              </a:rPr>
              <a:t>transfert, </a:t>
            </a:r>
            <a:r>
              <a:rPr lang="fr-FR" sz="1400" dirty="0">
                <a:solidFill>
                  <a:srgbClr val="002060"/>
                </a:solidFill>
              </a:rPr>
              <a:t>sont débarqués en des endroits différents et l’opération reste </a:t>
            </a:r>
            <a:r>
              <a:rPr lang="fr-FR" sz="1400" dirty="0" smtClean="0">
                <a:solidFill>
                  <a:srgbClr val="002060"/>
                </a:solidFill>
              </a:rPr>
              <a:t>remise à </a:t>
            </a:r>
            <a:r>
              <a:rPr lang="fr-FR" sz="1400" dirty="0">
                <a:solidFill>
                  <a:srgbClr val="002060"/>
                </a:solidFill>
              </a:rPr>
              <a:t>une date ultérieure. </a:t>
            </a:r>
            <a:r>
              <a:rPr lang="fr-FR" sz="1400" dirty="0" smtClean="0">
                <a:solidFill>
                  <a:srgbClr val="002060"/>
                </a:solidFill>
              </a:rPr>
              <a:t>Rémi </a:t>
            </a:r>
            <a:r>
              <a:rPr lang="fr-FR" sz="1400" dirty="0" err="1" smtClean="0">
                <a:solidFill>
                  <a:srgbClr val="002060"/>
                </a:solidFill>
              </a:rPr>
              <a:t>Rakotonirina</a:t>
            </a:r>
            <a:r>
              <a:rPr lang="fr-FR" sz="1400" dirty="0" smtClean="0">
                <a:solidFill>
                  <a:srgbClr val="002060"/>
                </a:solidFill>
              </a:rPr>
              <a:t>. </a:t>
            </a:r>
          </a:p>
          <a:p>
            <a:pPr algn="just"/>
            <a:r>
              <a:rPr lang="fr-FR" sz="1400" dirty="0" smtClean="0">
                <a:solidFill>
                  <a:srgbClr val="002060"/>
                </a:solidFill>
              </a:rPr>
              <a:t>Source </a:t>
            </a:r>
            <a:r>
              <a:rPr lang="fr-FR" sz="1400" dirty="0">
                <a:solidFill>
                  <a:srgbClr val="002060"/>
                </a:solidFill>
              </a:rPr>
              <a:t>: </a:t>
            </a:r>
            <a:r>
              <a:rPr lang="fr-FR" sz="1400" dirty="0">
                <a:solidFill>
                  <a:srgbClr val="002060"/>
                </a:solidFill>
                <a:hlinkClick r:id="rId2"/>
              </a:rPr>
              <a:t>http://</a:t>
            </a:r>
            <a:r>
              <a:rPr lang="fr-FR" sz="1400" dirty="0" smtClean="0">
                <a:solidFill>
                  <a:srgbClr val="002060"/>
                </a:solidFill>
                <a:hlinkClick r:id="rId2"/>
              </a:rPr>
              <a:t>www.rna-madagascar.com/actualite-region-sambava-antalaha-madagascar.php?p_id_act=97</a:t>
            </a:r>
            <a:endParaRPr lang="fr-FR" sz="1400" dirty="0">
              <a:solidFill>
                <a:srgbClr val="002060"/>
              </a:solidFill>
            </a:endParaRPr>
          </a:p>
        </p:txBody>
      </p:sp>
    </p:spTree>
    <p:extLst>
      <p:ext uri="{BB962C8B-B14F-4D97-AF65-F5344CB8AC3E}">
        <p14:creationId xmlns:p14="http://schemas.microsoft.com/office/powerpoint/2010/main" val="42836680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425811" y="5552241"/>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45678" y="82068"/>
            <a:ext cx="469135" cy="232540"/>
          </a:xfrm>
        </p:spPr>
        <p:txBody>
          <a:bodyPr/>
          <a:lstStyle/>
          <a:p>
            <a:fld id="{814B13E8-1059-4FEE-952E-0153852B3488}" type="slidenum">
              <a:rPr lang="fr-FR" smtClean="0"/>
              <a:t>84</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3323987"/>
          </a:xfrm>
          <a:prstGeom prst="rect">
            <a:avLst/>
          </a:prstGeom>
          <a:noFill/>
        </p:spPr>
        <p:txBody>
          <a:bodyPr wrap="square" rtlCol="0">
            <a:spAutoFit/>
          </a:bodyPr>
          <a:lstStyle/>
          <a:p>
            <a:r>
              <a:rPr lang="fr-FR" sz="1400" b="1" dirty="0" smtClean="0">
                <a:solidFill>
                  <a:srgbClr val="002060"/>
                </a:solidFill>
              </a:rPr>
              <a:t>Pages et sites Web :</a:t>
            </a:r>
            <a:endParaRPr lang="fr-FR" sz="1400" dirty="0" smtClean="0">
              <a:solidFill>
                <a:srgbClr val="002060"/>
              </a:solidFill>
            </a:endParaRPr>
          </a:p>
          <a:p>
            <a:endParaRPr lang="fr-FR" sz="1400" dirty="0">
              <a:solidFill>
                <a:srgbClr val="002060"/>
              </a:solidFill>
            </a:endParaRPr>
          </a:p>
          <a:p>
            <a:pPr marL="285750" indent="-285750">
              <a:buFont typeface="Arial" panose="020B0604020202020204" pitchFamily="34" charset="0"/>
              <a:buChar char="•"/>
            </a:pPr>
            <a:r>
              <a:rPr lang="fr-FR" sz="1400" dirty="0">
                <a:solidFill>
                  <a:srgbClr val="002060"/>
                </a:solidFill>
                <a:hlinkClick r:id="rId2"/>
              </a:rPr>
              <a:t>http://</a:t>
            </a:r>
            <a:r>
              <a:rPr lang="fr-FR" sz="1400" dirty="0" smtClean="0">
                <a:solidFill>
                  <a:srgbClr val="002060"/>
                </a:solidFill>
                <a:hlinkClick r:id="rId2"/>
              </a:rPr>
              <a:t>humanrightsmasoala.org/sites/default/files/documents/le_revers.pdf</a:t>
            </a:r>
            <a:r>
              <a:rPr lang="fr-FR" sz="1400" dirty="0" smtClean="0">
                <a:solidFill>
                  <a:srgbClr val="002060"/>
                </a:solidFill>
              </a:rPr>
              <a:t> </a:t>
            </a:r>
            <a:endParaRPr lang="fr-FR" sz="1400" dirty="0">
              <a:solidFill>
                <a:srgbClr val="002060"/>
              </a:solidFill>
            </a:endParaRPr>
          </a:p>
          <a:p>
            <a:pPr marL="285750" indent="-285750">
              <a:buFont typeface="Arial" panose="020B0604020202020204" pitchFamily="34" charset="0"/>
              <a:buChar char="•"/>
            </a:pPr>
            <a:r>
              <a:rPr lang="fr-FR" sz="1400" dirty="0">
                <a:solidFill>
                  <a:srgbClr val="002060"/>
                </a:solidFill>
                <a:hlinkClick r:id="rId3"/>
              </a:rPr>
              <a:t>http://</a:t>
            </a:r>
            <a:r>
              <a:rPr lang="fr-FR" sz="1400" dirty="0" smtClean="0">
                <a:solidFill>
                  <a:srgbClr val="002060"/>
                </a:solidFill>
                <a:hlinkClick r:id="rId3"/>
              </a:rPr>
              <a:t>en.wikipedia.org/wiki/Illegal_logging_in_Madagascar</a:t>
            </a:r>
            <a:r>
              <a:rPr lang="fr-FR" sz="1400" dirty="0" smtClean="0">
                <a:solidFill>
                  <a:srgbClr val="002060"/>
                </a:solidFill>
              </a:rPr>
              <a:t> </a:t>
            </a:r>
          </a:p>
          <a:p>
            <a:pPr marL="285750" indent="-285750">
              <a:buFont typeface="Arial" panose="020B0604020202020204" pitchFamily="34" charset="0"/>
              <a:buChar char="•"/>
            </a:pPr>
            <a:r>
              <a:rPr lang="fr-FR" sz="1400" dirty="0">
                <a:solidFill>
                  <a:srgbClr val="002060"/>
                </a:solidFill>
              </a:rPr>
              <a:t>Taxa et noms nouveaux dans le genre </a:t>
            </a:r>
            <a:r>
              <a:rPr lang="fr-FR" sz="1400" i="1" dirty="0">
                <a:solidFill>
                  <a:srgbClr val="002060"/>
                </a:solidFill>
              </a:rPr>
              <a:t>Dalbergia</a:t>
            </a:r>
            <a:r>
              <a:rPr lang="fr-FR" sz="1400" dirty="0">
                <a:solidFill>
                  <a:srgbClr val="002060"/>
                </a:solidFill>
              </a:rPr>
              <a:t> (</a:t>
            </a:r>
            <a:r>
              <a:rPr lang="fr-FR" sz="1400" i="1" dirty="0" err="1" smtClean="0">
                <a:solidFill>
                  <a:srgbClr val="002060"/>
                </a:solidFill>
              </a:rPr>
              <a:t>Papilionaceae</a:t>
            </a:r>
            <a:r>
              <a:rPr lang="fr-FR" sz="1400" dirty="0">
                <a:solidFill>
                  <a:srgbClr val="002060"/>
                </a:solidFill>
              </a:rPr>
              <a:t>, Papilionacée) à Madagascar et aux Comores; Jean BOSSER, Raymond RABEVOHITRA, 1996, </a:t>
            </a:r>
            <a:r>
              <a:rPr lang="fr-FR" sz="1400" dirty="0">
                <a:solidFill>
                  <a:srgbClr val="002060"/>
                </a:solidFill>
                <a:hlinkClick r:id="rId4"/>
              </a:rPr>
              <a:t>http://</a:t>
            </a:r>
            <a:r>
              <a:rPr lang="fr-FR" sz="1400" dirty="0" smtClean="0">
                <a:solidFill>
                  <a:srgbClr val="002060"/>
                </a:solidFill>
                <a:hlinkClick r:id="rId4"/>
              </a:rPr>
              <a:t>benjamin.lisan.free.fr/projetsreforestation/Taxa-et-noms-nouveaux-dans-le-gentre-Dalbergia-a-Madagascar-et-aux-Comores.pdf</a:t>
            </a:r>
            <a:r>
              <a:rPr lang="fr-FR" sz="1400" dirty="0" smtClean="0">
                <a:solidFill>
                  <a:srgbClr val="002060"/>
                </a:solidFill>
              </a:rPr>
              <a:t> </a:t>
            </a:r>
          </a:p>
          <a:p>
            <a:pPr marL="285750" indent="-285750">
              <a:buFont typeface="Arial" panose="020B0604020202020204" pitchFamily="34" charset="0"/>
              <a:buChar char="•"/>
            </a:pPr>
            <a:r>
              <a:rPr lang="fr-FR" sz="1400" dirty="0" err="1" smtClean="0">
                <a:solidFill>
                  <a:srgbClr val="002060"/>
                </a:solidFill>
              </a:rPr>
              <a:t>Bolabola</a:t>
            </a:r>
            <a:r>
              <a:rPr lang="fr-FR" sz="1400" dirty="0">
                <a:solidFill>
                  <a:srgbClr val="002060"/>
                </a:solidFill>
              </a:rPr>
              <a:t>, le bois qui saigne, LE MONDE, Laurence Caramel, 24.01.2015, </a:t>
            </a:r>
            <a:r>
              <a:rPr lang="fr-FR" sz="1400" dirty="0">
                <a:solidFill>
                  <a:srgbClr val="002060"/>
                </a:solidFill>
                <a:hlinkClick r:id="rId5"/>
              </a:rPr>
              <a:t>http://</a:t>
            </a:r>
            <a:r>
              <a:rPr lang="fr-FR" sz="1400" dirty="0" smtClean="0">
                <a:solidFill>
                  <a:srgbClr val="002060"/>
                </a:solidFill>
                <a:hlinkClick r:id="rId5"/>
              </a:rPr>
              <a:t>www.lemonde.fr/planete/article/2015/01/24/bolabola-le-bois-qui-saigne_4562855_3244.html</a:t>
            </a:r>
            <a:r>
              <a:rPr lang="fr-FR" sz="1400" dirty="0" smtClean="0">
                <a:solidFill>
                  <a:srgbClr val="002060"/>
                </a:solidFill>
              </a:rPr>
              <a:t> </a:t>
            </a:r>
          </a:p>
          <a:p>
            <a:pPr marL="285750" indent="-285750">
              <a:buFont typeface="Arial" panose="020B0604020202020204" pitchFamily="34" charset="0"/>
              <a:buChar char="•"/>
            </a:pPr>
            <a:r>
              <a:rPr lang="fr-FR" sz="1400" dirty="0">
                <a:solidFill>
                  <a:srgbClr val="002060"/>
                </a:solidFill>
              </a:rPr>
              <a:t>Dossiers bois de rose à Madagascar</a:t>
            </a:r>
            <a:r>
              <a:rPr lang="fr-FR" sz="1400" dirty="0" smtClean="0">
                <a:solidFill>
                  <a:srgbClr val="002060"/>
                </a:solidFill>
              </a:rPr>
              <a:t>, des </a:t>
            </a:r>
            <a:r>
              <a:rPr lang="fr-FR" sz="1400" dirty="0">
                <a:solidFill>
                  <a:srgbClr val="002060"/>
                </a:solidFill>
              </a:rPr>
              <a:t>nouveaux milliardaires, Philippe </a:t>
            </a:r>
            <a:r>
              <a:rPr lang="fr-FR" sz="1400" dirty="0" err="1">
                <a:solidFill>
                  <a:srgbClr val="002060"/>
                </a:solidFill>
              </a:rPr>
              <a:t>Divay</a:t>
            </a:r>
            <a:r>
              <a:rPr lang="fr-FR" sz="1400" dirty="0">
                <a:solidFill>
                  <a:srgbClr val="002060"/>
                </a:solidFill>
              </a:rPr>
              <a:t>, 09 octobre 2014, </a:t>
            </a:r>
            <a:r>
              <a:rPr lang="fr-FR" sz="1400" dirty="0">
                <a:solidFill>
                  <a:srgbClr val="002060"/>
                </a:solidFill>
                <a:hlinkClick r:id="rId6"/>
              </a:rPr>
              <a:t>http://</a:t>
            </a:r>
            <a:r>
              <a:rPr lang="fr-FR" sz="1400" dirty="0" smtClean="0">
                <a:solidFill>
                  <a:srgbClr val="002060"/>
                </a:solidFill>
                <a:hlinkClick r:id="rId6"/>
              </a:rPr>
              <a:t>blogs.mediapart.fr/blog/philippe-divay/091014/dossiers-bois-de-rose-madagascardes-nouveaux-milliardaires</a:t>
            </a:r>
            <a:r>
              <a:rPr lang="fr-FR" sz="1400" dirty="0">
                <a:solidFill>
                  <a:srgbClr val="002060"/>
                </a:solidFill>
              </a:rPr>
              <a:t> </a:t>
            </a:r>
            <a:endParaRPr lang="fr-FR" sz="1400" dirty="0" smtClean="0">
              <a:solidFill>
                <a:srgbClr val="002060"/>
              </a:solidFill>
            </a:endParaRPr>
          </a:p>
          <a:p>
            <a:pPr marL="285750" indent="-285750">
              <a:buFont typeface="Arial" panose="020B0604020202020204" pitchFamily="34" charset="0"/>
              <a:buChar char="•"/>
            </a:pPr>
            <a:r>
              <a:rPr lang="fr-FR" sz="1400" dirty="0">
                <a:solidFill>
                  <a:srgbClr val="002060"/>
                </a:solidFill>
              </a:rPr>
              <a:t>Taxa et noms nouveaux dans le genre </a:t>
            </a:r>
            <a:r>
              <a:rPr lang="fr-FR" sz="1400" i="1" dirty="0">
                <a:solidFill>
                  <a:srgbClr val="002060"/>
                </a:solidFill>
              </a:rPr>
              <a:t>Dalbergia</a:t>
            </a:r>
            <a:r>
              <a:rPr lang="fr-FR" sz="1400" dirty="0">
                <a:solidFill>
                  <a:srgbClr val="002060"/>
                </a:solidFill>
              </a:rPr>
              <a:t> (</a:t>
            </a:r>
            <a:r>
              <a:rPr lang="fr-FR" sz="1400" dirty="0" err="1">
                <a:solidFill>
                  <a:srgbClr val="002060"/>
                </a:solidFill>
              </a:rPr>
              <a:t>Papilionaceae</a:t>
            </a:r>
            <a:r>
              <a:rPr lang="fr-FR" sz="1400" dirty="0">
                <a:solidFill>
                  <a:srgbClr val="002060"/>
                </a:solidFill>
              </a:rPr>
              <a:t>) à Madagascar et aux Comores, </a:t>
            </a:r>
            <a:r>
              <a:rPr lang="fr-FR" sz="1400" dirty="0" smtClean="0">
                <a:solidFill>
                  <a:srgbClr val="002060"/>
                </a:solidFill>
              </a:rPr>
              <a:t>Jean </a:t>
            </a:r>
            <a:r>
              <a:rPr lang="fr-FR" sz="1400" dirty="0">
                <a:solidFill>
                  <a:srgbClr val="002060"/>
                </a:solidFill>
              </a:rPr>
              <a:t>Bosser &amp; </a:t>
            </a:r>
            <a:r>
              <a:rPr lang="fr-FR" sz="1400" dirty="0" smtClean="0">
                <a:solidFill>
                  <a:srgbClr val="002060"/>
                </a:solidFill>
              </a:rPr>
              <a:t>Raymond Rabevohitra, </a:t>
            </a:r>
            <a:r>
              <a:rPr lang="fr-FR" sz="1400" i="1" dirty="0">
                <a:solidFill>
                  <a:srgbClr val="002060"/>
                </a:solidFill>
              </a:rPr>
              <a:t>Bull. Mus. </a:t>
            </a:r>
            <a:r>
              <a:rPr lang="fr-FR" sz="1400" i="1" dirty="0" err="1">
                <a:solidFill>
                  <a:srgbClr val="002060"/>
                </a:solidFill>
              </a:rPr>
              <a:t>Natl</a:t>
            </a:r>
            <a:r>
              <a:rPr lang="fr-FR" sz="1400" i="1" dirty="0">
                <a:solidFill>
                  <a:srgbClr val="002060"/>
                </a:solidFill>
              </a:rPr>
              <a:t>. Hist. Nat., </a:t>
            </a:r>
            <a:r>
              <a:rPr lang="fr-FR" sz="1400" dirty="0">
                <a:solidFill>
                  <a:srgbClr val="002060"/>
                </a:solidFill>
              </a:rPr>
              <a:t>Paris, 4 </a:t>
            </a:r>
            <a:r>
              <a:rPr lang="fr-FR" sz="1400" dirty="0" err="1">
                <a:solidFill>
                  <a:srgbClr val="002060"/>
                </a:solidFill>
              </a:rPr>
              <a:t>sér</a:t>
            </a:r>
            <a:r>
              <a:rPr lang="fr-FR" sz="1400" dirty="0">
                <a:solidFill>
                  <a:srgbClr val="002060"/>
                </a:solidFill>
              </a:rPr>
              <a:t>., 18, 1996</a:t>
            </a:r>
            <a:r>
              <a:rPr lang="fr-FR" sz="1400" dirty="0" smtClean="0">
                <a:solidFill>
                  <a:srgbClr val="002060"/>
                </a:solidFill>
              </a:rPr>
              <a:t>. section </a:t>
            </a:r>
            <a:r>
              <a:rPr lang="fr-FR" sz="1400" dirty="0">
                <a:solidFill>
                  <a:srgbClr val="002060"/>
                </a:solidFill>
              </a:rPr>
              <a:t>B. </a:t>
            </a:r>
            <a:r>
              <a:rPr lang="fr-FR" sz="1400" i="1" dirty="0" err="1">
                <a:solidFill>
                  <a:srgbClr val="002060"/>
                </a:solidFill>
              </a:rPr>
              <a:t>Adarisonia</a:t>
            </a:r>
            <a:r>
              <a:rPr lang="fr-FR" sz="1400" i="1" dirty="0">
                <a:solidFill>
                  <a:srgbClr val="002060"/>
                </a:solidFill>
              </a:rPr>
              <a:t>, </a:t>
            </a:r>
            <a:r>
              <a:rPr lang="fr-FR" sz="1400" dirty="0" err="1">
                <a:solidFill>
                  <a:srgbClr val="002060"/>
                </a:solidFill>
              </a:rPr>
              <a:t>n°</a:t>
            </a:r>
            <a:r>
              <a:rPr lang="fr-FR" sz="1400" baseline="30000" dirty="0" err="1">
                <a:solidFill>
                  <a:srgbClr val="002060"/>
                </a:solidFill>
              </a:rPr>
              <a:t>s</a:t>
            </a:r>
            <a:r>
              <a:rPr lang="fr-FR" sz="1400" dirty="0">
                <a:solidFill>
                  <a:srgbClr val="002060"/>
                </a:solidFill>
              </a:rPr>
              <a:t> 3-4 : 171-212. </a:t>
            </a:r>
            <a:r>
              <a:rPr lang="fr-FR" sz="1400" dirty="0">
                <a:solidFill>
                  <a:srgbClr val="002060"/>
                </a:solidFill>
                <a:hlinkClick r:id="rId4"/>
              </a:rPr>
              <a:t>http://</a:t>
            </a:r>
            <a:r>
              <a:rPr lang="fr-FR" sz="1400" dirty="0" smtClean="0">
                <a:solidFill>
                  <a:srgbClr val="002060"/>
                </a:solidFill>
                <a:hlinkClick r:id="rId4"/>
              </a:rPr>
              <a:t>benjamin.lisan.free.fr/projetsreforestation/Taxa-et-noms-nouveaux-dans-le-gentre-Dalbergia-a-Madagascar-et-aux-Comores.pdf</a:t>
            </a:r>
            <a:r>
              <a:rPr lang="fr-FR" sz="1400" dirty="0" smtClean="0">
                <a:solidFill>
                  <a:srgbClr val="002060"/>
                </a:solidFill>
              </a:rPr>
              <a:t> </a:t>
            </a:r>
          </a:p>
          <a:p>
            <a:pPr marL="285750" indent="-285750">
              <a:buFont typeface="Arial" panose="020B0604020202020204" pitchFamily="34" charset="0"/>
              <a:buChar char="•"/>
            </a:pPr>
            <a:r>
              <a:rPr lang="fr-FR" sz="1400" i="1" dirty="0">
                <a:solidFill>
                  <a:srgbClr val="002060"/>
                </a:solidFill>
              </a:rPr>
              <a:t>Présentation du contexte du trafic de bois de rose et d’ébène à Madagascar et suggestions de </a:t>
            </a:r>
            <a:r>
              <a:rPr lang="fr-FR" sz="1400" i="1" dirty="0" smtClean="0">
                <a:solidFill>
                  <a:srgbClr val="002060"/>
                </a:solidFill>
              </a:rPr>
              <a:t>solutions, </a:t>
            </a:r>
            <a:r>
              <a:rPr lang="fr-FR" sz="1400" dirty="0" smtClean="0">
                <a:solidFill>
                  <a:srgbClr val="002060"/>
                </a:solidFill>
              </a:rPr>
              <a:t>Benjamin </a:t>
            </a:r>
            <a:r>
              <a:rPr lang="fr-FR" sz="1400" dirty="0">
                <a:solidFill>
                  <a:srgbClr val="002060"/>
                </a:solidFill>
              </a:rPr>
              <a:t>Lisan &amp; al., 2013, </a:t>
            </a:r>
            <a:r>
              <a:rPr lang="fr-FR" sz="1400" dirty="0">
                <a:solidFill>
                  <a:srgbClr val="002060"/>
                </a:solidFill>
                <a:hlinkClick r:id="rId7"/>
              </a:rPr>
              <a:t>http://</a:t>
            </a:r>
            <a:r>
              <a:rPr lang="fr-FR" sz="1400" dirty="0" smtClean="0">
                <a:solidFill>
                  <a:srgbClr val="002060"/>
                </a:solidFill>
                <a:hlinkClick r:id="rId7"/>
              </a:rPr>
              <a:t>benjamin.lisan.free.fr/projetsreforestation/Contexte-du-trafic-du-bois-de-rose-et-d-ebenes-a-Madagascar.pdf</a:t>
            </a:r>
            <a:r>
              <a:rPr lang="fr-FR" sz="1400" dirty="0" smtClean="0">
                <a:solidFill>
                  <a:srgbClr val="002060"/>
                </a:solidFill>
              </a:rPr>
              <a:t> </a:t>
            </a:r>
            <a:endParaRPr lang="fr-FR" sz="1400" dirty="0">
              <a:solidFill>
                <a:srgbClr val="002060"/>
              </a:solidFill>
            </a:endParaRPr>
          </a:p>
        </p:txBody>
      </p:sp>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2390" y="4651167"/>
            <a:ext cx="2438400" cy="1628775"/>
          </a:xfrm>
          <a:prstGeom prst="rect">
            <a:avLst/>
          </a:prstGeom>
        </p:spPr>
      </p:pic>
      <p:sp>
        <p:nvSpPr>
          <p:cNvPr id="9" name="ZoneTexte 8"/>
          <p:cNvSpPr txBox="1"/>
          <p:nvPr/>
        </p:nvSpPr>
        <p:spPr>
          <a:xfrm>
            <a:off x="0" y="6279942"/>
            <a:ext cx="5475383" cy="553998"/>
          </a:xfrm>
          <a:prstGeom prst="rect">
            <a:avLst/>
          </a:prstGeom>
          <a:noFill/>
        </p:spPr>
        <p:txBody>
          <a:bodyPr wrap="square" rtlCol="0">
            <a:spAutoFit/>
          </a:bodyPr>
          <a:lstStyle/>
          <a:p>
            <a:pPr algn="ctr"/>
            <a:r>
              <a:rPr lang="fr-FR" sz="1000" dirty="0">
                <a:solidFill>
                  <a:srgbClr val="002060"/>
                </a:solidFill>
              </a:rPr>
              <a:t>Conflit sur les autorisations de transfert de stock accordées par les autorités aux acteurs </a:t>
            </a:r>
            <a:r>
              <a:rPr lang="fr-FR" sz="1000" dirty="0" smtClean="0">
                <a:solidFill>
                  <a:srgbClr val="002060"/>
                </a:solidFill>
              </a:rPr>
              <a:t>locaux entre Antalaha et </a:t>
            </a:r>
            <a:r>
              <a:rPr lang="fr-FR" sz="1000" dirty="0" err="1" smtClean="0">
                <a:solidFill>
                  <a:srgbClr val="002060"/>
                </a:solidFill>
              </a:rPr>
              <a:t>Vohémar</a:t>
            </a:r>
            <a:r>
              <a:rPr lang="fr-FR" sz="1000" dirty="0" smtClean="0">
                <a:solidFill>
                  <a:srgbClr val="002060"/>
                </a:solidFill>
              </a:rPr>
              <a:t> (voir page précédente). </a:t>
            </a:r>
            <a:r>
              <a:rPr lang="fr-FR" sz="1000" dirty="0">
                <a:solidFill>
                  <a:srgbClr val="002060"/>
                </a:solidFill>
                <a:hlinkClick r:id="rId9"/>
              </a:rPr>
              <a:t>http://www.rna-madagascar.com/images/actusregion/bois--de--rose--</a:t>
            </a:r>
            <a:r>
              <a:rPr lang="fr-FR" sz="1000" dirty="0" smtClean="0">
                <a:solidFill>
                  <a:srgbClr val="002060"/>
                </a:solidFill>
                <a:hlinkClick r:id="rId9"/>
              </a:rPr>
              <a:t>133.jpg</a:t>
            </a:r>
            <a:r>
              <a:rPr lang="fr-FR" sz="1000" dirty="0" smtClean="0">
                <a:solidFill>
                  <a:srgbClr val="002060"/>
                </a:solidFill>
              </a:rPr>
              <a:t> </a:t>
            </a:r>
            <a:endParaRPr lang="fr-FR" sz="1000" dirty="0">
              <a:solidFill>
                <a:srgbClr val="002060"/>
              </a:solidFill>
            </a:endParaRPr>
          </a:p>
        </p:txBody>
      </p:sp>
      <p:pic>
        <p:nvPicPr>
          <p:cNvPr id="7" name="Imag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75967" y="4750795"/>
            <a:ext cx="3371850" cy="1352550"/>
          </a:xfrm>
          <a:prstGeom prst="rect">
            <a:avLst/>
          </a:prstGeom>
        </p:spPr>
      </p:pic>
      <p:sp>
        <p:nvSpPr>
          <p:cNvPr id="10" name="ZoneTexte 9"/>
          <p:cNvSpPr txBox="1"/>
          <p:nvPr/>
        </p:nvSpPr>
        <p:spPr>
          <a:xfrm>
            <a:off x="6967773" y="6103345"/>
            <a:ext cx="4964015" cy="646331"/>
          </a:xfrm>
          <a:prstGeom prst="rect">
            <a:avLst/>
          </a:prstGeom>
          <a:noFill/>
        </p:spPr>
        <p:txBody>
          <a:bodyPr wrap="square" rtlCol="0">
            <a:spAutoFit/>
          </a:bodyPr>
          <a:lstStyle/>
          <a:p>
            <a:pPr algn="ctr"/>
            <a:r>
              <a:rPr lang="fr-FR" sz="1200" dirty="0">
                <a:solidFill>
                  <a:srgbClr val="002060"/>
                </a:solidFill>
              </a:rPr>
              <a:t>Source : </a:t>
            </a:r>
            <a:r>
              <a:rPr lang="fr-FR" sz="1200" dirty="0">
                <a:solidFill>
                  <a:srgbClr val="002060"/>
                </a:solidFill>
                <a:hlinkClick r:id="rId11"/>
              </a:rPr>
              <a:t>http://</a:t>
            </a:r>
            <a:r>
              <a:rPr lang="fr-FR" sz="1200" dirty="0" smtClean="0">
                <a:solidFill>
                  <a:srgbClr val="002060"/>
                </a:solidFill>
                <a:hlinkClick r:id="rId11"/>
              </a:rPr>
              <a:t>www.hearnehardwoods.com/hardwoods/exotic_hardwoods/exotic_wood/madagascar_rosewood_lumber/madagascar_rosewood_wood.html</a:t>
            </a:r>
            <a:r>
              <a:rPr lang="fr-FR" sz="1200" dirty="0" smtClean="0">
                <a:solidFill>
                  <a:srgbClr val="002060"/>
                </a:solidFill>
              </a:rPr>
              <a:t> </a:t>
            </a:r>
            <a:endParaRPr lang="fr-FR" sz="1200" dirty="0">
              <a:solidFill>
                <a:srgbClr val="002060"/>
              </a:solidFill>
            </a:endParaRPr>
          </a:p>
        </p:txBody>
      </p:sp>
    </p:spTree>
    <p:extLst>
      <p:ext uri="{BB962C8B-B14F-4D97-AF65-F5344CB8AC3E}">
        <p14:creationId xmlns:p14="http://schemas.microsoft.com/office/powerpoint/2010/main" val="8770843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458529"/>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85</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5693866"/>
          </a:xfrm>
          <a:prstGeom prst="rect">
            <a:avLst/>
          </a:prstGeom>
          <a:noFill/>
        </p:spPr>
        <p:txBody>
          <a:bodyPr wrap="square" rtlCol="0">
            <a:spAutoFit/>
          </a:bodyPr>
          <a:lstStyle/>
          <a:p>
            <a:r>
              <a:rPr lang="fr-FR" sz="1400" b="1" dirty="0" smtClean="0">
                <a:solidFill>
                  <a:srgbClr val="002060"/>
                </a:solidFill>
              </a:rPr>
              <a:t>Pages et sites Web :</a:t>
            </a:r>
            <a:endParaRPr lang="fr-FR" sz="1400" dirty="0" smtClean="0">
              <a:solidFill>
                <a:srgbClr val="002060"/>
              </a:solidFill>
            </a:endParaRPr>
          </a:p>
          <a:p>
            <a:endParaRPr lang="fr-FR" sz="1400" dirty="0" smtClean="0">
              <a:solidFill>
                <a:srgbClr val="002060"/>
              </a:solidFill>
            </a:endParaRPr>
          </a:p>
          <a:p>
            <a:pPr marL="285750" indent="-285750">
              <a:buFont typeface="Arial" panose="020B0604020202020204" pitchFamily="34" charset="0"/>
              <a:buChar char="•"/>
            </a:pPr>
            <a:r>
              <a:rPr lang="fr-FR" sz="1400" i="1" dirty="0" err="1">
                <a:solidFill>
                  <a:srgbClr val="002060"/>
                </a:solidFill>
              </a:rPr>
              <a:t>Illegal</a:t>
            </a:r>
            <a:r>
              <a:rPr lang="fr-FR" sz="1400" i="1" dirty="0">
                <a:solidFill>
                  <a:srgbClr val="002060"/>
                </a:solidFill>
              </a:rPr>
              <a:t> </a:t>
            </a:r>
            <a:r>
              <a:rPr lang="fr-FR" sz="1400" i="1" dirty="0" err="1">
                <a:solidFill>
                  <a:srgbClr val="002060"/>
                </a:solidFill>
              </a:rPr>
              <a:t>logging</a:t>
            </a:r>
            <a:r>
              <a:rPr lang="fr-FR" sz="1400" i="1" dirty="0">
                <a:solidFill>
                  <a:srgbClr val="002060"/>
                </a:solidFill>
              </a:rPr>
              <a:t> in </a:t>
            </a:r>
            <a:r>
              <a:rPr lang="fr-FR" sz="1400" i="1" dirty="0" smtClean="0">
                <a:solidFill>
                  <a:srgbClr val="002060"/>
                </a:solidFill>
              </a:rPr>
              <a:t>Madagascar</a:t>
            </a:r>
            <a:r>
              <a:rPr lang="fr-FR" sz="1400" dirty="0" smtClean="0">
                <a:solidFill>
                  <a:srgbClr val="002060"/>
                </a:solidFill>
              </a:rPr>
              <a:t>, </a:t>
            </a:r>
            <a:r>
              <a:rPr lang="fr-FR" sz="1400" dirty="0" err="1" smtClean="0">
                <a:solidFill>
                  <a:srgbClr val="002060"/>
                </a:solidFill>
              </a:rPr>
              <a:t>Wikipedia</a:t>
            </a:r>
            <a:r>
              <a:rPr lang="fr-FR" sz="1400" dirty="0" smtClean="0">
                <a:solidFill>
                  <a:srgbClr val="002060"/>
                </a:solidFill>
              </a:rPr>
              <a:t>, </a:t>
            </a:r>
            <a:r>
              <a:rPr lang="fr-FR" sz="1400" dirty="0">
                <a:solidFill>
                  <a:srgbClr val="002060"/>
                </a:solidFill>
                <a:hlinkClick r:id="rId2"/>
              </a:rPr>
              <a:t>http://</a:t>
            </a:r>
            <a:r>
              <a:rPr lang="fr-FR" sz="1400" dirty="0" smtClean="0">
                <a:solidFill>
                  <a:srgbClr val="002060"/>
                </a:solidFill>
                <a:hlinkClick r:id="rId2"/>
              </a:rPr>
              <a:t>en.wikipedia.org/wiki/Illegal_logging_in_Madagascar</a:t>
            </a:r>
            <a:endParaRPr lang="fr-FR" sz="1400" dirty="0" smtClean="0">
              <a:solidFill>
                <a:srgbClr val="002060"/>
              </a:solidFill>
            </a:endParaRPr>
          </a:p>
          <a:p>
            <a:pPr marL="285750" indent="-285750">
              <a:buFont typeface="Arial" panose="020B0604020202020204" pitchFamily="34" charset="0"/>
              <a:buChar char="•"/>
            </a:pPr>
            <a:r>
              <a:rPr lang="fr-FR" sz="1400" i="1" dirty="0">
                <a:solidFill>
                  <a:srgbClr val="002060"/>
                </a:solidFill>
              </a:rPr>
              <a:t>Les responsables du coup d’état vendent les forêts de Madagascar et ses citoyens</a:t>
            </a:r>
            <a:r>
              <a:rPr lang="fr-FR" sz="1400" dirty="0">
                <a:solidFill>
                  <a:srgbClr val="002060"/>
                </a:solidFill>
              </a:rPr>
              <a:t>, Rhett Butler, traduit par Lucienne </a:t>
            </a:r>
            <a:r>
              <a:rPr lang="fr-FR" sz="1400" dirty="0" err="1">
                <a:solidFill>
                  <a:srgbClr val="002060"/>
                </a:solidFill>
              </a:rPr>
              <a:t>Wilmé</a:t>
            </a:r>
            <a:r>
              <a:rPr lang="fr-FR" sz="1400" dirty="0">
                <a:solidFill>
                  <a:srgbClr val="002060"/>
                </a:solidFill>
              </a:rPr>
              <a:t>, 31 janvier 2010, </a:t>
            </a:r>
            <a:r>
              <a:rPr lang="fr-FR" sz="1400" dirty="0">
                <a:solidFill>
                  <a:srgbClr val="002060"/>
                </a:solidFill>
                <a:hlinkClick r:id="rId3"/>
              </a:rPr>
              <a:t>http://</a:t>
            </a:r>
            <a:r>
              <a:rPr lang="fr-FR" sz="1400" dirty="0" smtClean="0">
                <a:solidFill>
                  <a:srgbClr val="002060"/>
                </a:solidFill>
                <a:hlinkClick r:id="rId3"/>
              </a:rPr>
              <a:t>fr.mongabay.com/news/2010/0131-100127-madagascar.html</a:t>
            </a:r>
            <a:r>
              <a:rPr lang="fr-FR" sz="1400" dirty="0" smtClean="0">
                <a:solidFill>
                  <a:srgbClr val="002060"/>
                </a:solidFill>
              </a:rPr>
              <a:t>   </a:t>
            </a:r>
          </a:p>
          <a:p>
            <a:pPr marL="285750" lvl="0" indent="-285750">
              <a:buFont typeface="Arial" panose="020B0604020202020204" pitchFamily="34" charset="0"/>
              <a:buChar char="•"/>
            </a:pPr>
            <a:r>
              <a:rPr lang="fr-FR" sz="1400" i="1" dirty="0" smtClean="0">
                <a:solidFill>
                  <a:srgbClr val="002060"/>
                </a:solidFill>
              </a:rPr>
              <a:t>Choix </a:t>
            </a:r>
            <a:r>
              <a:rPr lang="fr-FR" sz="1400" i="1" dirty="0">
                <a:solidFill>
                  <a:srgbClr val="002060"/>
                </a:solidFill>
              </a:rPr>
              <a:t>des essences pour la sylviculture à Madagascar, </a:t>
            </a:r>
            <a:r>
              <a:rPr lang="fr-FR" sz="1400" dirty="0">
                <a:solidFill>
                  <a:srgbClr val="002060"/>
                </a:solidFill>
              </a:rPr>
              <a:t> revue </a:t>
            </a:r>
            <a:r>
              <a:rPr lang="fr-FR" sz="1400" i="1" dirty="0" err="1">
                <a:solidFill>
                  <a:srgbClr val="002060"/>
                </a:solidFill>
              </a:rPr>
              <a:t>Akon’ny</a:t>
            </a:r>
            <a:r>
              <a:rPr lang="fr-FR" sz="1400" i="1" dirty="0">
                <a:solidFill>
                  <a:srgbClr val="002060"/>
                </a:solidFill>
              </a:rPr>
              <a:t> </a:t>
            </a:r>
            <a:r>
              <a:rPr lang="fr-FR" sz="1400" i="1" dirty="0" err="1">
                <a:solidFill>
                  <a:srgbClr val="002060"/>
                </a:solidFill>
              </a:rPr>
              <a:t>Ala</a:t>
            </a:r>
            <a:r>
              <a:rPr lang="fr-FR" sz="1400" dirty="0">
                <a:solidFill>
                  <a:srgbClr val="002060"/>
                </a:solidFill>
              </a:rPr>
              <a:t>, Blaser, J., </a:t>
            </a:r>
            <a:r>
              <a:rPr lang="fr-FR" sz="1400" dirty="0" err="1">
                <a:solidFill>
                  <a:srgbClr val="002060"/>
                </a:solidFill>
              </a:rPr>
              <a:t>Rajoelison</a:t>
            </a:r>
            <a:r>
              <a:rPr lang="fr-FR" sz="1400" dirty="0">
                <a:solidFill>
                  <a:srgbClr val="002060"/>
                </a:solidFill>
              </a:rPr>
              <a:t>, G., </a:t>
            </a:r>
            <a:r>
              <a:rPr lang="fr-FR" sz="1400" dirty="0" err="1">
                <a:solidFill>
                  <a:srgbClr val="002060"/>
                </a:solidFill>
              </a:rPr>
              <a:t>Tsiza</a:t>
            </a:r>
            <a:r>
              <a:rPr lang="fr-FR" sz="1400" dirty="0">
                <a:solidFill>
                  <a:srgbClr val="002060"/>
                </a:solidFill>
              </a:rPr>
              <a:t>, G., </a:t>
            </a:r>
            <a:r>
              <a:rPr lang="fr-FR" sz="1400" dirty="0" err="1">
                <a:solidFill>
                  <a:srgbClr val="002060"/>
                </a:solidFill>
              </a:rPr>
              <a:t>Rajemison</a:t>
            </a:r>
            <a:r>
              <a:rPr lang="fr-FR" sz="1400" dirty="0">
                <a:solidFill>
                  <a:srgbClr val="002060"/>
                </a:solidFill>
              </a:rPr>
              <a:t>, M., Rabevohitra, R., </a:t>
            </a:r>
            <a:r>
              <a:rPr lang="fr-FR" sz="1400" dirty="0" err="1">
                <a:solidFill>
                  <a:srgbClr val="002060"/>
                </a:solidFill>
              </a:rPr>
              <a:t>Randrianjafy</a:t>
            </a:r>
            <a:r>
              <a:rPr lang="fr-FR" sz="1400" dirty="0">
                <a:solidFill>
                  <a:srgbClr val="002060"/>
                </a:solidFill>
              </a:rPr>
              <a:t>, H., </a:t>
            </a:r>
            <a:r>
              <a:rPr lang="fr-FR" sz="1400" dirty="0" err="1">
                <a:solidFill>
                  <a:srgbClr val="002060"/>
                </a:solidFill>
              </a:rPr>
              <a:t>Razafindrianilana</a:t>
            </a:r>
            <a:r>
              <a:rPr lang="fr-FR" sz="1400" dirty="0">
                <a:solidFill>
                  <a:srgbClr val="002060"/>
                </a:solidFill>
              </a:rPr>
              <a:t>, N., </a:t>
            </a:r>
            <a:r>
              <a:rPr lang="fr-FR" sz="1400" dirty="0" err="1">
                <a:solidFill>
                  <a:srgbClr val="002060"/>
                </a:solidFill>
              </a:rPr>
              <a:t>Rakotovao</a:t>
            </a:r>
            <a:r>
              <a:rPr lang="fr-FR" sz="1400" dirty="0">
                <a:solidFill>
                  <a:srgbClr val="002060"/>
                </a:solidFill>
              </a:rPr>
              <a:t>, G. &amp; </a:t>
            </a:r>
            <a:r>
              <a:rPr lang="fr-FR" sz="1400" dirty="0" err="1">
                <a:solidFill>
                  <a:srgbClr val="002060"/>
                </a:solidFill>
              </a:rPr>
              <a:t>Comtet</a:t>
            </a:r>
            <a:r>
              <a:rPr lang="fr-FR" sz="1400" dirty="0">
                <a:solidFill>
                  <a:srgbClr val="002060"/>
                </a:solidFill>
              </a:rPr>
              <a:t>, Numéro Spécial. / Décembre 1993, ESSA-Forêt, Antananarivo, Madagascar</a:t>
            </a:r>
            <a:r>
              <a:rPr lang="fr-FR" sz="1400" dirty="0" smtClean="0">
                <a:solidFill>
                  <a:srgbClr val="002060"/>
                </a:solidFill>
              </a:rPr>
              <a:t>. a) </a:t>
            </a:r>
            <a:r>
              <a:rPr lang="fr-FR" sz="1400" dirty="0">
                <a:solidFill>
                  <a:srgbClr val="002060"/>
                </a:solidFill>
                <a:hlinkClick r:id="rId4"/>
              </a:rPr>
              <a:t>http://</a:t>
            </a:r>
            <a:r>
              <a:rPr lang="fr-FR" sz="1400" dirty="0" smtClean="0">
                <a:solidFill>
                  <a:srgbClr val="002060"/>
                </a:solidFill>
                <a:hlinkClick r:id="rId4"/>
              </a:rPr>
              <a:t>benjamin.lisan.free.fr/projetsreforestation/EssencesPourSylvicultureAMadagascar_T1.pdf</a:t>
            </a:r>
            <a:r>
              <a:rPr lang="fr-FR" sz="1400" dirty="0">
                <a:solidFill>
                  <a:srgbClr val="002060"/>
                </a:solidFill>
              </a:rPr>
              <a:t>, b) </a:t>
            </a:r>
            <a:r>
              <a:rPr lang="fr-FR" sz="1400" dirty="0">
                <a:solidFill>
                  <a:srgbClr val="002060"/>
                </a:solidFill>
                <a:hlinkClick r:id="rId5"/>
              </a:rPr>
              <a:t>http://</a:t>
            </a:r>
            <a:r>
              <a:rPr lang="fr-FR" sz="1400" dirty="0" smtClean="0">
                <a:solidFill>
                  <a:srgbClr val="002060"/>
                </a:solidFill>
                <a:hlinkClick r:id="rId5"/>
              </a:rPr>
              <a:t>benjamin.lisan.free.fr/projetsreforestation/EssencesPourSylvicultureAMadagascar_T2.pdf</a:t>
            </a:r>
            <a:r>
              <a:rPr lang="fr-FR" sz="1400" dirty="0" smtClean="0">
                <a:solidFill>
                  <a:srgbClr val="002060"/>
                </a:solidFill>
              </a:rPr>
              <a:t> </a:t>
            </a:r>
            <a:endParaRPr lang="fr-FR" sz="1400" dirty="0">
              <a:solidFill>
                <a:srgbClr val="002060"/>
              </a:solidFill>
            </a:endParaRPr>
          </a:p>
          <a:p>
            <a:pPr marL="285750" lvl="0" indent="-285750">
              <a:buFont typeface="Arial" panose="020B0604020202020204" pitchFamily="34" charset="0"/>
              <a:buChar char="•"/>
            </a:pPr>
            <a:r>
              <a:rPr lang="fr-FR" sz="1400" i="1" dirty="0">
                <a:solidFill>
                  <a:srgbClr val="002060"/>
                </a:solidFill>
              </a:rPr>
              <a:t>Fiches techniques pour promouvoir les plantations des arbres</a:t>
            </a:r>
            <a:r>
              <a:rPr lang="fr-FR" sz="1400" dirty="0">
                <a:solidFill>
                  <a:srgbClr val="002060"/>
                </a:solidFill>
              </a:rPr>
              <a:t>, Blaise Cooke, Christian </a:t>
            </a:r>
            <a:r>
              <a:rPr lang="fr-FR" sz="1400" dirty="0" err="1">
                <a:solidFill>
                  <a:srgbClr val="002060"/>
                </a:solidFill>
              </a:rPr>
              <a:t>Burren</a:t>
            </a:r>
            <a:r>
              <a:rPr lang="fr-FR" sz="1400" dirty="0">
                <a:solidFill>
                  <a:srgbClr val="002060"/>
                </a:solidFill>
              </a:rPr>
              <a:t>, Michel J. </a:t>
            </a:r>
            <a:r>
              <a:rPr lang="fr-FR" sz="1400" dirty="0" err="1">
                <a:solidFill>
                  <a:srgbClr val="002060"/>
                </a:solidFill>
              </a:rPr>
              <a:t>Rakotoniaina</a:t>
            </a:r>
            <a:r>
              <a:rPr lang="fr-FR" sz="1400" dirty="0">
                <a:solidFill>
                  <a:srgbClr val="002060"/>
                </a:solidFill>
              </a:rPr>
              <a:t>, Stève </a:t>
            </a:r>
            <a:r>
              <a:rPr lang="fr-FR" sz="1400" dirty="0" err="1">
                <a:solidFill>
                  <a:srgbClr val="002060"/>
                </a:solidFill>
              </a:rPr>
              <a:t>Ramiaramanantsoa</a:t>
            </a:r>
            <a:r>
              <a:rPr lang="fr-FR" sz="1400" dirty="0">
                <a:solidFill>
                  <a:srgbClr val="002060"/>
                </a:solidFill>
              </a:rPr>
              <a:t> (Maquette), USAID Madagascar, 2008</a:t>
            </a:r>
            <a:r>
              <a:rPr lang="fr-FR" sz="1400" dirty="0" smtClean="0">
                <a:solidFill>
                  <a:srgbClr val="002060"/>
                </a:solidFill>
              </a:rPr>
              <a:t>. </a:t>
            </a:r>
            <a:r>
              <a:rPr lang="fr-FR" sz="1400" dirty="0">
                <a:solidFill>
                  <a:srgbClr val="002060"/>
                </a:solidFill>
              </a:rPr>
              <a:t>a) </a:t>
            </a:r>
            <a:r>
              <a:rPr lang="fr-FR" sz="1400" dirty="0">
                <a:solidFill>
                  <a:srgbClr val="002060"/>
                </a:solidFill>
                <a:hlinkClick r:id="rId6"/>
              </a:rPr>
              <a:t>http://</a:t>
            </a:r>
            <a:r>
              <a:rPr lang="fr-FR" sz="1400" dirty="0" smtClean="0">
                <a:solidFill>
                  <a:srgbClr val="002060"/>
                </a:solidFill>
                <a:hlinkClick r:id="rId6"/>
              </a:rPr>
              <a:t>benjamin.lisan.free.fr/projetsreforestation/Promouvoir_la_plantation_des_arbres_a_Madagascar_T1.pdf</a:t>
            </a:r>
            <a:r>
              <a:rPr lang="fr-FR" sz="1400" dirty="0">
                <a:solidFill>
                  <a:srgbClr val="002060"/>
                </a:solidFill>
              </a:rPr>
              <a:t>, b) </a:t>
            </a:r>
            <a:r>
              <a:rPr lang="fr-FR" sz="1400" dirty="0">
                <a:solidFill>
                  <a:srgbClr val="002060"/>
                </a:solidFill>
                <a:hlinkClick r:id="rId7"/>
              </a:rPr>
              <a:t>http://benjamin.lisan.free.fr/projetsreforestation/Promouvoir_les_plantations_des_arbres_a_%</a:t>
            </a:r>
            <a:r>
              <a:rPr lang="fr-FR" sz="1400" dirty="0" smtClean="0">
                <a:solidFill>
                  <a:srgbClr val="002060"/>
                </a:solidFill>
                <a:hlinkClick r:id="rId7"/>
              </a:rPr>
              <a:t>20Madagascar_T2.pdf</a:t>
            </a:r>
            <a:r>
              <a:rPr lang="fr-FR" sz="1400" dirty="0">
                <a:solidFill>
                  <a:srgbClr val="002060"/>
                </a:solidFill>
              </a:rPr>
              <a:t>, c) </a:t>
            </a:r>
            <a:r>
              <a:rPr lang="fr-FR" sz="1400" dirty="0">
                <a:solidFill>
                  <a:srgbClr val="002060"/>
                </a:solidFill>
                <a:hlinkClick r:id="rId8"/>
              </a:rPr>
              <a:t>http://benjamin.lisan.free.fr/projetsreforestation/Promouvoir_les_plantations_des_arbres_a_%</a:t>
            </a:r>
            <a:r>
              <a:rPr lang="fr-FR" sz="1400" dirty="0" smtClean="0">
                <a:solidFill>
                  <a:srgbClr val="002060"/>
                </a:solidFill>
                <a:hlinkClick r:id="rId8"/>
              </a:rPr>
              <a:t>20Madagascar_T3.pdf</a:t>
            </a:r>
            <a:r>
              <a:rPr lang="fr-FR" sz="1400" dirty="0" smtClean="0">
                <a:solidFill>
                  <a:srgbClr val="002060"/>
                </a:solidFill>
              </a:rPr>
              <a:t> </a:t>
            </a:r>
            <a:endParaRPr lang="fr-FR" sz="1400" dirty="0">
              <a:solidFill>
                <a:srgbClr val="002060"/>
              </a:solidFill>
            </a:endParaRPr>
          </a:p>
          <a:p>
            <a:pPr marL="285750" lvl="0" indent="-285750">
              <a:buFont typeface="Arial" panose="020B0604020202020204" pitchFamily="34" charset="0"/>
              <a:buChar char="•"/>
            </a:pPr>
            <a:r>
              <a:rPr lang="fr-FR" sz="1400" i="1" dirty="0">
                <a:solidFill>
                  <a:srgbClr val="002060"/>
                </a:solidFill>
              </a:rPr>
              <a:t>Bois précieux de Madagascar</a:t>
            </a:r>
            <a:r>
              <a:rPr lang="fr-FR" sz="1400" dirty="0">
                <a:solidFill>
                  <a:srgbClr val="002060"/>
                </a:solidFill>
              </a:rPr>
              <a:t>, Service des eaux et forêt, Décembre 1981, </a:t>
            </a:r>
            <a:r>
              <a:rPr lang="fr-FR" sz="1400" u="sng" dirty="0">
                <a:solidFill>
                  <a:srgbClr val="002060"/>
                </a:solidFill>
                <a:hlinkClick r:id="rId9"/>
              </a:rPr>
              <a:t>http://www.cidst.mg/forma/page_recherche_theme.php?soustheme=Foresterie</a:t>
            </a:r>
            <a:r>
              <a:rPr lang="fr-FR" sz="1400" dirty="0">
                <a:solidFill>
                  <a:srgbClr val="002060"/>
                </a:solidFill>
              </a:rPr>
              <a:t> &amp; </a:t>
            </a:r>
            <a:r>
              <a:rPr lang="fr-FR" sz="1400" u="sng" dirty="0">
                <a:solidFill>
                  <a:srgbClr val="002060"/>
                </a:solidFill>
                <a:hlinkClick r:id="rId10"/>
              </a:rPr>
              <a:t>http://benjamin.lisan.free.fr/projetsreforestation/Bois_precieux_de_Madagascar.pdf</a:t>
            </a:r>
            <a:r>
              <a:rPr lang="fr-FR" sz="1400" dirty="0">
                <a:solidFill>
                  <a:srgbClr val="002060"/>
                </a:solidFill>
              </a:rPr>
              <a:t> </a:t>
            </a:r>
          </a:p>
          <a:p>
            <a:pPr marL="285750" lvl="0" indent="-285750">
              <a:buFont typeface="Arial" panose="020B0604020202020204" pitchFamily="34" charset="0"/>
              <a:buChar char="•"/>
            </a:pPr>
            <a:r>
              <a:rPr lang="fr-FR" sz="1400" dirty="0" smtClean="0">
                <a:solidFill>
                  <a:srgbClr val="002060"/>
                </a:solidFill>
              </a:rPr>
              <a:t>CD-Rom </a:t>
            </a:r>
            <a:r>
              <a:rPr lang="fr-FR" sz="1400" dirty="0">
                <a:solidFill>
                  <a:srgbClr val="002060"/>
                </a:solidFill>
              </a:rPr>
              <a:t>: Plantes médicinales de Madagascar, Pierre </a:t>
            </a:r>
            <a:r>
              <a:rPr lang="fr-FR" sz="1400" dirty="0" err="1">
                <a:solidFill>
                  <a:srgbClr val="002060"/>
                </a:solidFill>
              </a:rPr>
              <a:t>Boiteau</a:t>
            </a:r>
            <a:r>
              <a:rPr lang="fr-FR" sz="1400" dirty="0">
                <a:solidFill>
                  <a:srgbClr val="002060"/>
                </a:solidFill>
              </a:rPr>
              <a:t> et Lucile Allorge-Boiteau, Éditions île rouge, Troisième Édition, 2003, </a:t>
            </a:r>
            <a:r>
              <a:rPr lang="fr-FR" sz="1400" dirty="0">
                <a:solidFill>
                  <a:srgbClr val="002060"/>
                </a:solidFill>
                <a:hlinkClick r:id="rId11"/>
              </a:rPr>
              <a:t>http://</a:t>
            </a:r>
            <a:r>
              <a:rPr lang="fr-FR" sz="1400" dirty="0" smtClean="0">
                <a:solidFill>
                  <a:srgbClr val="002060"/>
                </a:solidFill>
                <a:hlinkClick r:id="rId11"/>
              </a:rPr>
              <a:t>www.ilerouge.org/spip/spip.php?article48</a:t>
            </a:r>
            <a:r>
              <a:rPr lang="fr-FR" sz="1400" dirty="0" smtClean="0">
                <a:solidFill>
                  <a:srgbClr val="002060"/>
                </a:solidFill>
              </a:rPr>
              <a:t> </a:t>
            </a:r>
          </a:p>
          <a:p>
            <a:pPr marL="285750" lvl="0" indent="-285750">
              <a:buFont typeface="Arial" panose="020B0604020202020204" pitchFamily="34" charset="0"/>
              <a:buChar char="•"/>
            </a:pPr>
            <a:r>
              <a:rPr lang="fr-FR" sz="1400" dirty="0" smtClean="0">
                <a:solidFill>
                  <a:srgbClr val="002060"/>
                </a:solidFill>
              </a:rPr>
              <a:t>Dalbergia [de </a:t>
            </a:r>
            <a:r>
              <a:rPr lang="fr-FR" sz="1400" dirty="0">
                <a:solidFill>
                  <a:srgbClr val="002060"/>
                </a:solidFill>
              </a:rPr>
              <a:t>Madagascar], Laboratoire de Biodiversité et de </a:t>
            </a:r>
            <a:r>
              <a:rPr lang="fr-FR" sz="1400" dirty="0" smtClean="0">
                <a:solidFill>
                  <a:srgbClr val="002060"/>
                </a:solidFill>
              </a:rPr>
              <a:t>Biotechnologie, </a:t>
            </a:r>
            <a:r>
              <a:rPr lang="fr-FR" sz="1400" dirty="0">
                <a:solidFill>
                  <a:srgbClr val="002060"/>
                </a:solidFill>
                <a:hlinkClick r:id="rId12"/>
              </a:rPr>
              <a:t>http://</a:t>
            </a:r>
            <a:r>
              <a:rPr lang="fr-FR" sz="1400" dirty="0" smtClean="0">
                <a:solidFill>
                  <a:srgbClr val="002060"/>
                </a:solidFill>
                <a:hlinkClick r:id="rId12"/>
              </a:rPr>
              <a:t>www.imra-ratsimamanga.org/autre_dalbergia.htm</a:t>
            </a:r>
            <a:r>
              <a:rPr lang="fr-FR" sz="1400" dirty="0" smtClean="0">
                <a:solidFill>
                  <a:srgbClr val="002060"/>
                </a:solidFill>
              </a:rPr>
              <a:t> </a:t>
            </a:r>
          </a:p>
          <a:p>
            <a:pPr marL="285750" lvl="0" indent="-285750">
              <a:buFont typeface="Arial" panose="020B0604020202020204" pitchFamily="34" charset="0"/>
              <a:buChar char="•"/>
            </a:pPr>
            <a:r>
              <a:rPr lang="fr-FR" sz="1400" dirty="0">
                <a:solidFill>
                  <a:srgbClr val="002060"/>
                </a:solidFill>
              </a:rPr>
              <a:t>Bois de rose, droits de l'Homme, mine et foncier Au centre des débats de corruption, Echos de la presse (quotidiens d'Antananarivo), 07 juillet 2011, </a:t>
            </a:r>
            <a:r>
              <a:rPr lang="fr-FR" sz="1400" dirty="0">
                <a:solidFill>
                  <a:srgbClr val="002060"/>
                </a:solidFill>
                <a:hlinkClick r:id="rId13"/>
              </a:rPr>
              <a:t>http://</a:t>
            </a:r>
            <a:r>
              <a:rPr lang="fr-FR" sz="1400" dirty="0" smtClean="0">
                <a:solidFill>
                  <a:srgbClr val="002060"/>
                </a:solidFill>
                <a:hlinkClick r:id="rId13"/>
              </a:rPr>
              <a:t>www.osf.mg/quotidien.php?journ=6&amp;view=210&amp;curPage=2</a:t>
            </a:r>
            <a:r>
              <a:rPr lang="fr-FR" sz="1400" dirty="0" smtClean="0">
                <a:solidFill>
                  <a:srgbClr val="002060"/>
                </a:solidFill>
              </a:rPr>
              <a:t> </a:t>
            </a:r>
            <a:endParaRPr lang="fr-FR" sz="1400" dirty="0">
              <a:solidFill>
                <a:srgbClr val="002060"/>
              </a:solidFill>
            </a:endParaRPr>
          </a:p>
          <a:p>
            <a:pPr marL="285750" lvl="0" indent="-285750">
              <a:buFont typeface="Arial" panose="020B0604020202020204" pitchFamily="34" charset="0"/>
              <a:buChar char="•"/>
            </a:pPr>
            <a:r>
              <a:rPr lang="fr-FR" sz="1400" dirty="0">
                <a:solidFill>
                  <a:srgbClr val="002060"/>
                </a:solidFill>
              </a:rPr>
              <a:t>Dossiers bois de rose à Madagascar</a:t>
            </a:r>
            <a:r>
              <a:rPr lang="fr-FR" sz="1400" dirty="0" smtClean="0">
                <a:solidFill>
                  <a:srgbClr val="002060"/>
                </a:solidFill>
              </a:rPr>
              <a:t>, des </a:t>
            </a:r>
            <a:r>
              <a:rPr lang="fr-FR" sz="1400" dirty="0">
                <a:solidFill>
                  <a:srgbClr val="002060"/>
                </a:solidFill>
              </a:rPr>
              <a:t>nouveaux milliardaires, Philippe </a:t>
            </a:r>
            <a:r>
              <a:rPr lang="fr-FR" sz="1400" dirty="0" err="1">
                <a:solidFill>
                  <a:srgbClr val="002060"/>
                </a:solidFill>
              </a:rPr>
              <a:t>Divay</a:t>
            </a:r>
            <a:r>
              <a:rPr lang="fr-FR" sz="1400" dirty="0">
                <a:solidFill>
                  <a:srgbClr val="002060"/>
                </a:solidFill>
              </a:rPr>
              <a:t>, </a:t>
            </a:r>
            <a:r>
              <a:rPr lang="fr-FR" sz="1400" dirty="0" smtClean="0">
                <a:solidFill>
                  <a:srgbClr val="002060"/>
                </a:solidFill>
              </a:rPr>
              <a:t>MEDIAPART, 09 </a:t>
            </a:r>
            <a:r>
              <a:rPr lang="fr-FR" sz="1400" dirty="0">
                <a:solidFill>
                  <a:srgbClr val="002060"/>
                </a:solidFill>
              </a:rPr>
              <a:t>octobre 2014, </a:t>
            </a:r>
            <a:r>
              <a:rPr lang="fr-FR" sz="1400" dirty="0">
                <a:solidFill>
                  <a:srgbClr val="002060"/>
                </a:solidFill>
                <a:hlinkClick r:id="rId14"/>
              </a:rPr>
              <a:t>http://</a:t>
            </a:r>
            <a:r>
              <a:rPr lang="fr-FR" sz="1400" dirty="0" smtClean="0">
                <a:solidFill>
                  <a:srgbClr val="002060"/>
                </a:solidFill>
                <a:hlinkClick r:id="rId14"/>
              </a:rPr>
              <a:t>blogs.mediapart.fr/blog/philippe-divay/091014/dossiers-bois-de-rose-madagascardes-nouveaux-milliardaires</a:t>
            </a:r>
            <a:r>
              <a:rPr lang="fr-FR" sz="1400" dirty="0" smtClean="0">
                <a:solidFill>
                  <a:srgbClr val="002060"/>
                </a:solidFill>
              </a:rPr>
              <a:t> </a:t>
            </a:r>
          </a:p>
          <a:p>
            <a:pPr marL="285750" lvl="0" indent="-285750">
              <a:buFont typeface="Arial" panose="020B0604020202020204" pitchFamily="34" charset="0"/>
              <a:buChar char="•"/>
            </a:pPr>
            <a:r>
              <a:rPr lang="fr-FR" sz="1400" dirty="0">
                <a:solidFill>
                  <a:srgbClr val="002060"/>
                </a:solidFill>
              </a:rPr>
              <a:t>Madagascar - États-Unis : les guitares Gibson hors la loi, </a:t>
            </a:r>
            <a:r>
              <a:rPr lang="fr-FR" sz="1400" dirty="0" smtClean="0">
                <a:solidFill>
                  <a:srgbClr val="002060"/>
                </a:solidFill>
                <a:hlinkClick r:id="rId15"/>
              </a:rPr>
              <a:t>http</a:t>
            </a:r>
            <a:r>
              <a:rPr lang="fr-FR" sz="1400" dirty="0">
                <a:solidFill>
                  <a:srgbClr val="002060"/>
                </a:solidFill>
                <a:hlinkClick r:id="rId15"/>
              </a:rPr>
              <a:t>://www.jeuneafrique.com/Article/JA2666p038.xml0</a:t>
            </a:r>
            <a:r>
              <a:rPr lang="fr-FR" sz="1400" dirty="0" smtClean="0">
                <a:solidFill>
                  <a:srgbClr val="002060"/>
                </a:solidFill>
                <a:hlinkClick r:id="rId15"/>
              </a:rPr>
              <a:t>/</a:t>
            </a:r>
            <a:r>
              <a:rPr lang="fr-FR" sz="1400" dirty="0" smtClean="0">
                <a:solidFill>
                  <a:srgbClr val="002060"/>
                </a:solidFill>
              </a:rPr>
              <a:t> </a:t>
            </a:r>
          </a:p>
          <a:p>
            <a:pPr marL="285750" lvl="0" indent="-285750">
              <a:buFont typeface="Arial" panose="020B0604020202020204" pitchFamily="34" charset="0"/>
              <a:buChar char="•"/>
            </a:pPr>
            <a:r>
              <a:rPr lang="fr-FR" sz="1400" dirty="0">
                <a:solidFill>
                  <a:srgbClr val="002060"/>
                </a:solidFill>
              </a:rPr>
              <a:t>Bois de rose – Le trafic fait perdre Ar 1 113 milliards, 18.12.2014, </a:t>
            </a:r>
            <a:r>
              <a:rPr lang="fr-FR" sz="1400" dirty="0">
                <a:solidFill>
                  <a:srgbClr val="002060"/>
                </a:solidFill>
                <a:hlinkClick r:id="rId16"/>
              </a:rPr>
              <a:t>http://</a:t>
            </a:r>
            <a:r>
              <a:rPr lang="fr-FR" sz="1400" dirty="0" smtClean="0">
                <a:solidFill>
                  <a:srgbClr val="002060"/>
                </a:solidFill>
                <a:hlinkClick r:id="rId16"/>
              </a:rPr>
              <a:t>www.lexpressmada.com/blog/actualites/economie/bois-de-rose-le-trafic-fait-perdre-ar-1-113-milliards-23789</a:t>
            </a:r>
            <a:r>
              <a:rPr lang="fr-FR" sz="1400" dirty="0" smtClean="0">
                <a:solidFill>
                  <a:srgbClr val="002060"/>
                </a:solidFill>
              </a:rPr>
              <a:t> </a:t>
            </a:r>
          </a:p>
          <a:p>
            <a:pPr marL="285750" lvl="0" indent="-285750">
              <a:buFont typeface="Arial" panose="020B0604020202020204" pitchFamily="34" charset="0"/>
              <a:buChar char="•"/>
            </a:pPr>
            <a:r>
              <a:rPr lang="fr-FR" sz="1400" dirty="0" smtClean="0">
                <a:solidFill>
                  <a:srgbClr val="002060"/>
                </a:solidFill>
              </a:rPr>
              <a:t>Site de </a:t>
            </a:r>
            <a:r>
              <a:rPr lang="fr-FR" sz="1400" dirty="0">
                <a:solidFill>
                  <a:srgbClr val="002060"/>
                </a:solidFill>
              </a:rPr>
              <a:t>la chanteur </a:t>
            </a:r>
            <a:r>
              <a:rPr lang="fr-FR" sz="1400" dirty="0" err="1">
                <a:solidFill>
                  <a:srgbClr val="002060"/>
                </a:solidFill>
              </a:rPr>
              <a:t>Razia</a:t>
            </a:r>
            <a:r>
              <a:rPr lang="fr-FR" sz="1400" dirty="0">
                <a:solidFill>
                  <a:srgbClr val="002060"/>
                </a:solidFill>
              </a:rPr>
              <a:t> Saïd, </a:t>
            </a:r>
            <a:r>
              <a:rPr lang="fr-FR" sz="1400" dirty="0">
                <a:solidFill>
                  <a:srgbClr val="002060"/>
                </a:solidFill>
                <a:hlinkClick r:id="rId17"/>
              </a:rPr>
              <a:t>http://raziasaid.com</a:t>
            </a:r>
            <a:r>
              <a:rPr lang="fr-FR" sz="1400" dirty="0" smtClean="0">
                <a:solidFill>
                  <a:srgbClr val="002060"/>
                </a:solidFill>
                <a:hlinkClick r:id="rId17"/>
              </a:rPr>
              <a:t>/</a:t>
            </a:r>
            <a:r>
              <a:rPr lang="fr-FR" sz="1400" dirty="0" smtClean="0">
                <a:solidFill>
                  <a:srgbClr val="002060"/>
                </a:solidFill>
              </a:rPr>
              <a:t> </a:t>
            </a:r>
          </a:p>
        </p:txBody>
      </p:sp>
    </p:spTree>
    <p:extLst>
      <p:ext uri="{BB962C8B-B14F-4D97-AF65-F5344CB8AC3E}">
        <p14:creationId xmlns:p14="http://schemas.microsoft.com/office/powerpoint/2010/main" val="38897021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86</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5755422"/>
          </a:xfrm>
          <a:prstGeom prst="rect">
            <a:avLst/>
          </a:prstGeom>
          <a:noFill/>
        </p:spPr>
        <p:txBody>
          <a:bodyPr wrap="square" rtlCol="0">
            <a:spAutoFit/>
          </a:bodyPr>
          <a:lstStyle/>
          <a:p>
            <a:r>
              <a:rPr lang="fr-FR" sz="1400" b="1" dirty="0" smtClean="0">
                <a:solidFill>
                  <a:srgbClr val="002060"/>
                </a:solidFill>
              </a:rPr>
              <a:t>Articles en Anglais :</a:t>
            </a:r>
            <a:endParaRPr lang="fr-FR" sz="1400" dirty="0" smtClean="0">
              <a:solidFill>
                <a:srgbClr val="002060"/>
              </a:solidFill>
            </a:endParaRPr>
          </a:p>
          <a:p>
            <a:endParaRPr lang="fr-FR" sz="1400" dirty="0" smtClean="0">
              <a:solidFill>
                <a:srgbClr val="002060"/>
              </a:solidFill>
            </a:endParaRPr>
          </a:p>
          <a:p>
            <a:pPr marL="342900" lvl="0" indent="-342900" eaLnBrk="0" fontAlgn="base" hangingPunct="0">
              <a:buFont typeface="+mj-lt"/>
              <a:buAutoNum type="arabicPeriod"/>
            </a:pPr>
            <a:r>
              <a:rPr lang="en-US" sz="1400" dirty="0" err="1">
                <a:solidFill>
                  <a:srgbClr val="002060"/>
                </a:solidFill>
              </a:rPr>
              <a:t>Gearv</a:t>
            </a:r>
            <a:r>
              <a:rPr lang="en-US" sz="1400" dirty="0">
                <a:solidFill>
                  <a:srgbClr val="002060"/>
                </a:solidFill>
              </a:rPr>
              <a:t>, T. F. and Harding, W. G. 1984. The effects of leaf quantity and trimming on rooting success with Eucalyptus </a:t>
            </a:r>
            <a:r>
              <a:rPr lang="en-US" sz="1400" dirty="0" err="1">
                <a:solidFill>
                  <a:srgbClr val="002060"/>
                </a:solidFill>
              </a:rPr>
              <a:t>camaidulensis</a:t>
            </a:r>
            <a:r>
              <a:rPr lang="en-US" sz="1400" dirty="0">
                <a:solidFill>
                  <a:srgbClr val="002060"/>
                </a:solidFill>
              </a:rPr>
              <a:t> </a:t>
            </a:r>
            <a:r>
              <a:rPr lang="en-US" sz="1400" dirty="0" err="1">
                <a:solidFill>
                  <a:srgbClr val="002060"/>
                </a:solidFill>
              </a:rPr>
              <a:t>Dehn</a:t>
            </a:r>
            <a:r>
              <a:rPr lang="en-US" sz="1400" dirty="0">
                <a:solidFill>
                  <a:srgbClr val="002060"/>
                </a:solidFill>
              </a:rPr>
              <a:t>. cuttings. Commonwealth Forestry </a:t>
            </a:r>
            <a:r>
              <a:rPr lang="en-US" sz="1400" dirty="0" err="1">
                <a:solidFill>
                  <a:srgbClr val="002060"/>
                </a:solidFill>
              </a:rPr>
              <a:t>RePiew</a:t>
            </a:r>
            <a:r>
              <a:rPr lang="en-US" sz="1400" dirty="0">
                <a:solidFill>
                  <a:srgbClr val="002060"/>
                </a:solidFill>
              </a:rPr>
              <a:t> 63 : 225-230.</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Hoiviand</a:t>
            </a:r>
            <a:r>
              <a:rPr lang="en-US" sz="1400" dirty="0">
                <a:solidFill>
                  <a:srgbClr val="002060"/>
                </a:solidFill>
              </a:rPr>
              <a:t>, P. and Bowen, M. R. 1977. </a:t>
            </a:r>
            <a:r>
              <a:rPr lang="en-US" sz="1400" i="1" dirty="0" err="1">
                <a:solidFill>
                  <a:srgbClr val="002060"/>
                </a:solidFill>
              </a:rPr>
              <a:t>Triplochiton</a:t>
            </a:r>
            <a:r>
              <a:rPr lang="en-US" sz="1400" i="1" dirty="0">
                <a:solidFill>
                  <a:srgbClr val="002060"/>
                </a:solidFill>
              </a:rPr>
              <a:t> </a:t>
            </a:r>
            <a:r>
              <a:rPr lang="en-US" sz="1400" i="1" dirty="0" err="1">
                <a:solidFill>
                  <a:srgbClr val="002060"/>
                </a:solidFill>
              </a:rPr>
              <a:t>scleroxylon</a:t>
            </a:r>
            <a:r>
              <a:rPr lang="en-US" sz="1400" dirty="0">
                <a:solidFill>
                  <a:srgbClr val="002060"/>
                </a:solidFill>
              </a:rPr>
              <a:t> K. </a:t>
            </a:r>
            <a:r>
              <a:rPr lang="en-US" sz="1400" dirty="0" err="1">
                <a:solidFill>
                  <a:srgbClr val="002060"/>
                </a:solidFill>
              </a:rPr>
              <a:t>Schum</a:t>
            </a:r>
            <a:r>
              <a:rPr lang="en-US" sz="1400" dirty="0">
                <a:solidFill>
                  <a:srgbClr val="002060"/>
                </a:solidFill>
              </a:rPr>
              <a:t>. and other West African tropical hardwoods. West A </a:t>
            </a:r>
            <a:r>
              <a:rPr lang="en-US" sz="1400" dirty="0" err="1">
                <a:solidFill>
                  <a:srgbClr val="002060"/>
                </a:solidFill>
              </a:rPr>
              <a:t>frwan</a:t>
            </a:r>
            <a:r>
              <a:rPr lang="en-US" sz="1400" dirty="0">
                <a:solidFill>
                  <a:srgbClr val="002060"/>
                </a:solidFill>
              </a:rPr>
              <a:t> Hardz000ds </a:t>
            </a:r>
            <a:r>
              <a:rPr lang="en-GB" sz="1400" dirty="0">
                <a:solidFill>
                  <a:srgbClr val="002060"/>
                </a:solidFill>
              </a:rPr>
              <a:t>improvement</a:t>
            </a:r>
            <a:r>
              <a:rPr lang="en-US" sz="1400" dirty="0">
                <a:solidFill>
                  <a:srgbClr val="002060"/>
                </a:solidFill>
              </a:rPr>
              <a:t>. Project : Research Report 1971-1977, UN Technical Co-operation, Lagos, Nigeria.</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Kamaluddin</a:t>
            </a:r>
            <a:r>
              <a:rPr lang="en-US" sz="1400" dirty="0">
                <a:solidFill>
                  <a:srgbClr val="002060"/>
                </a:solidFill>
              </a:rPr>
              <a:t>, M. and Ali, M. 1994. A technique for mass propagation of </a:t>
            </a:r>
            <a:r>
              <a:rPr lang="en-US" sz="1400" dirty="0" err="1">
                <a:solidFill>
                  <a:srgbClr val="002060"/>
                </a:solidFill>
              </a:rPr>
              <a:t>neem</a:t>
            </a:r>
            <a:r>
              <a:rPr lang="en-US" sz="1400" dirty="0">
                <a:solidFill>
                  <a:srgbClr val="002060"/>
                </a:solidFill>
              </a:rPr>
              <a:t> by juvenile stem cuttings, (A technical note). </a:t>
            </a:r>
            <a:r>
              <a:rPr lang="en-US" sz="1400" dirty="0" err="1">
                <a:solidFill>
                  <a:srgbClr val="002060"/>
                </a:solidFill>
              </a:rPr>
              <a:t>Trac</a:t>
            </a:r>
            <a:r>
              <a:rPr lang="en-US" sz="1400" dirty="0">
                <a:solidFill>
                  <a:srgbClr val="002060"/>
                </a:solidFill>
              </a:rPr>
              <a:t> Breeding and Propagation </a:t>
            </a:r>
            <a:r>
              <a:rPr lang="en-US" sz="1400" dirty="0" err="1">
                <a:solidFill>
                  <a:srgbClr val="002060"/>
                </a:solidFill>
              </a:rPr>
              <a:t>Nezhs</a:t>
            </a:r>
            <a:r>
              <a:rPr lang="en-US" sz="1400" dirty="0">
                <a:solidFill>
                  <a:srgbClr val="002060"/>
                </a:solidFill>
              </a:rPr>
              <a:t>: 12, UNDP :TAO Regional Project RAS;' 91 /004, </a:t>
            </a:r>
            <a:r>
              <a:rPr lang="en-US" sz="1400" dirty="0" err="1">
                <a:solidFill>
                  <a:srgbClr val="002060"/>
                </a:solidFill>
              </a:rPr>
              <a:t>Leguna</a:t>
            </a:r>
            <a:r>
              <a:rPr lang="en-US" sz="1400" dirty="0">
                <a:solidFill>
                  <a:srgbClr val="002060"/>
                </a:solidFill>
              </a:rPr>
              <a:t>,</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Kamaluddin</a:t>
            </a:r>
            <a:r>
              <a:rPr lang="en-US" sz="1400" dirty="0">
                <a:solidFill>
                  <a:srgbClr val="002060"/>
                </a:solidFill>
              </a:rPr>
              <a:t>, M. and Ali. M. 1996. Effects of leaf area and auxin on rooting and growth of rooted stem cuttings of </a:t>
            </a:r>
            <a:r>
              <a:rPr lang="en-US" sz="1400" dirty="0" err="1">
                <a:solidFill>
                  <a:srgbClr val="002060"/>
                </a:solidFill>
              </a:rPr>
              <a:t>neem</a:t>
            </a:r>
            <a:r>
              <a:rPr lang="en-US" sz="1400" dirty="0">
                <a:solidFill>
                  <a:srgbClr val="002060"/>
                </a:solidFill>
              </a:rPr>
              <a:t>. New </a:t>
            </a:r>
            <a:r>
              <a:rPr lang="en-US" sz="1400" dirty="0" err="1">
                <a:solidFill>
                  <a:srgbClr val="002060"/>
                </a:solidFill>
              </a:rPr>
              <a:t>Forets</a:t>
            </a:r>
            <a:r>
              <a:rPr lang="en-US" sz="1400" dirty="0">
                <a:solidFill>
                  <a:srgbClr val="002060"/>
                </a:solidFill>
              </a:rPr>
              <a:t> 12 : 11-18.</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Kamaluddin</a:t>
            </a:r>
            <a:r>
              <a:rPr lang="en-US" sz="1400" dirty="0">
                <a:solidFill>
                  <a:srgbClr val="002060"/>
                </a:solidFill>
              </a:rPr>
              <a:t>, M.; Ali, M. and </a:t>
            </a:r>
            <a:r>
              <a:rPr lang="en-US" sz="1400" dirty="0" err="1">
                <a:solidFill>
                  <a:srgbClr val="002060"/>
                </a:solidFill>
              </a:rPr>
              <a:t>Bhuivan</a:t>
            </a:r>
            <a:r>
              <a:rPr lang="en-US" sz="1400" dirty="0">
                <a:solidFill>
                  <a:srgbClr val="002060"/>
                </a:solidFill>
              </a:rPr>
              <a:t>, M. K. 1994. Effects of leaf retention and auxin application, on </a:t>
            </a:r>
            <a:r>
              <a:rPr lang="en-US" sz="1400" dirty="0" err="1">
                <a:solidFill>
                  <a:srgbClr val="002060"/>
                </a:solidFill>
              </a:rPr>
              <a:t>rootabilitv</a:t>
            </a:r>
            <a:r>
              <a:rPr lang="en-US" sz="1400" dirty="0">
                <a:solidFill>
                  <a:srgbClr val="002060"/>
                </a:solidFill>
              </a:rPr>
              <a:t> of green stem cuttings from mature trees of </a:t>
            </a:r>
            <a:r>
              <a:rPr lang="en-US" sz="1400" i="1" dirty="0" err="1">
                <a:solidFill>
                  <a:srgbClr val="002060"/>
                </a:solidFill>
              </a:rPr>
              <a:t>Dalbergia</a:t>
            </a:r>
            <a:r>
              <a:rPr lang="en-US" sz="1400" i="1" dirty="0">
                <a:solidFill>
                  <a:srgbClr val="002060"/>
                </a:solidFill>
              </a:rPr>
              <a:t> </a:t>
            </a:r>
            <a:r>
              <a:rPr lang="en-US" sz="1400" i="1" dirty="0" err="1">
                <a:solidFill>
                  <a:srgbClr val="002060"/>
                </a:solidFill>
              </a:rPr>
              <a:t>sissos</a:t>
            </a:r>
            <a:r>
              <a:rPr lang="en-US" sz="1400" dirty="0">
                <a:solidFill>
                  <a:srgbClr val="002060"/>
                </a:solidFill>
              </a:rPr>
              <a:t> </a:t>
            </a:r>
            <a:r>
              <a:rPr lang="en-US" sz="1400" dirty="0" err="1">
                <a:solidFill>
                  <a:srgbClr val="002060"/>
                </a:solidFill>
              </a:rPr>
              <a:t>Roxb</a:t>
            </a:r>
            <a:r>
              <a:rPr lang="en-US" sz="1400" dirty="0">
                <a:solidFill>
                  <a:srgbClr val="002060"/>
                </a:solidFill>
              </a:rPr>
              <a:t>. </a:t>
            </a:r>
            <a:r>
              <a:rPr lang="en-US" sz="1400" dirty="0" err="1">
                <a:solidFill>
                  <a:srgbClr val="002060"/>
                </a:solidFill>
              </a:rPr>
              <a:t>Annais</a:t>
            </a:r>
            <a:r>
              <a:rPr lang="en-US" sz="1400" dirty="0">
                <a:solidFill>
                  <a:srgbClr val="002060"/>
                </a:solidFill>
              </a:rPr>
              <a:t> o= ForcstT7.: : 142-14e.</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Kan. W. H. and Hu. T. W.1983. Vegetative propagation of </a:t>
            </a:r>
            <a:r>
              <a:rPr lang="en-US" sz="1400" dirty="0" err="1">
                <a:solidFill>
                  <a:srgbClr val="002060"/>
                </a:solidFill>
              </a:rPr>
              <a:t>leafty</a:t>
            </a:r>
            <a:r>
              <a:rPr lang="en-US" sz="1400" dirty="0">
                <a:solidFill>
                  <a:srgbClr val="002060"/>
                </a:solidFill>
              </a:rPr>
              <a:t> twig cuttings under mist spray. 1\.c..391,, Forest Research </a:t>
            </a:r>
            <a:r>
              <a:rPr lang="en-US" sz="1400" dirty="0" err="1">
                <a:solidFill>
                  <a:srgbClr val="002060"/>
                </a:solidFill>
              </a:rPr>
              <a:t>lnstitute</a:t>
            </a:r>
            <a:r>
              <a:rPr lang="en-US" sz="1400" dirty="0">
                <a:solidFill>
                  <a:srgbClr val="002060"/>
                </a:solidFill>
              </a:rPr>
              <a:t>, Taiwan.</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Kanta</a:t>
            </a:r>
            <a:r>
              <a:rPr lang="en-US" sz="1400" dirty="0">
                <a:solidFill>
                  <a:srgbClr val="002060"/>
                </a:solidFill>
              </a:rPr>
              <a:t> </a:t>
            </a:r>
            <a:r>
              <a:rPr lang="en-US" sz="1400" dirty="0" err="1">
                <a:solidFill>
                  <a:srgbClr val="002060"/>
                </a:solidFill>
              </a:rPr>
              <a:t>ri</a:t>
            </a:r>
            <a:r>
              <a:rPr lang="en-US" sz="1400" dirty="0">
                <a:solidFill>
                  <a:srgbClr val="002060"/>
                </a:solidFill>
              </a:rPr>
              <a:t> </a:t>
            </a:r>
            <a:r>
              <a:rPr lang="en-US" sz="1400" dirty="0" err="1">
                <a:solidFill>
                  <a:srgbClr val="002060"/>
                </a:solidFill>
              </a:rPr>
              <a:t>i</a:t>
            </a:r>
            <a:r>
              <a:rPr lang="en-US" sz="1400" dirty="0">
                <a:solidFill>
                  <a:srgbClr val="002060"/>
                </a:solidFill>
              </a:rPr>
              <a:t>, M. 1993. Vegetative propagation of dipterocarps by cuttings in ASEAN (Association of South </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East Asian Nations) region. </a:t>
            </a:r>
            <a:r>
              <a:rPr lang="en-US" sz="1400" dirty="0" err="1">
                <a:solidFill>
                  <a:srgbClr val="002060"/>
                </a:solidFill>
              </a:rPr>
              <a:t>Farine</a:t>
            </a:r>
            <a:r>
              <a:rPr lang="en-US" sz="1400" dirty="0">
                <a:solidFill>
                  <a:srgbClr val="002060"/>
                </a:solidFill>
              </a:rPr>
              <a:t>, ASEAN-Canada Forest Tree Seed Centre Project.</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Saraburl</a:t>
            </a:r>
            <a:r>
              <a:rPr lang="en-US" sz="1400" dirty="0">
                <a:solidFill>
                  <a:srgbClr val="002060"/>
                </a:solidFill>
              </a:rPr>
              <a:t>, Thailand. 58 pp.</a:t>
            </a:r>
            <a:endParaRPr lang="fr-FR" sz="1400" dirty="0">
              <a:solidFill>
                <a:srgbClr val="002060"/>
              </a:solidFill>
            </a:endParaRPr>
          </a:p>
          <a:p>
            <a:pPr marL="342900" lvl="0" indent="-342900" eaLnBrk="0" fontAlgn="base" hangingPunct="0">
              <a:buFont typeface="+mj-lt"/>
              <a:buAutoNum type="arabicPeriod"/>
            </a:pPr>
            <a:r>
              <a:rPr lang="en-US" sz="1400" dirty="0" err="1">
                <a:solidFill>
                  <a:srgbClr val="002060"/>
                </a:solidFill>
              </a:rPr>
              <a:t>Leake</a:t>
            </a:r>
            <a:r>
              <a:rPr lang="en-US" sz="1400" dirty="0">
                <a:solidFill>
                  <a:srgbClr val="002060"/>
                </a:solidFill>
              </a:rPr>
              <a:t> R. R. B. 1985. The capacity for vegetative propagation in trees. </a:t>
            </a:r>
            <a:r>
              <a:rPr lang="en-US" sz="1400" dirty="0" err="1">
                <a:solidFill>
                  <a:srgbClr val="002060"/>
                </a:solidFill>
              </a:rPr>
              <a:t>Canneh</a:t>
            </a:r>
            <a:r>
              <a:rPr lang="en-US" sz="1400" dirty="0">
                <a:solidFill>
                  <a:srgbClr val="002060"/>
                </a:solidFill>
              </a:rPr>
              <a:t>, M. G. R. and Jackson,</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a:t>
            </a:r>
            <a:r>
              <a:rPr lang="en-US" sz="1400" dirty="0" err="1">
                <a:solidFill>
                  <a:srgbClr val="002060"/>
                </a:solidFill>
              </a:rPr>
              <a:t>ecis.L</a:t>
            </a:r>
            <a:r>
              <a:rPr lang="en-US" sz="1400" dirty="0">
                <a:solidFill>
                  <a:srgbClr val="002060"/>
                </a:solidFill>
              </a:rPr>
              <a:t> </a:t>
            </a:r>
            <a:r>
              <a:rPr lang="en-US" sz="1400" dirty="0" err="1">
                <a:solidFill>
                  <a:srgbClr val="002060"/>
                </a:solidFill>
              </a:rPr>
              <a:t>Attrimtes</a:t>
            </a:r>
            <a:r>
              <a:rPr lang="en-US" sz="1400" dirty="0">
                <a:solidFill>
                  <a:srgbClr val="002060"/>
                </a:solidFill>
              </a:rPr>
              <a:t> of </a:t>
            </a:r>
            <a:r>
              <a:rPr lang="en-US" sz="1400" dirty="0" err="1">
                <a:solidFill>
                  <a:srgbClr val="002060"/>
                </a:solidFill>
              </a:rPr>
              <a:t>Tracs</a:t>
            </a:r>
            <a:r>
              <a:rPr lang="en-US" sz="1400" dirty="0">
                <a:solidFill>
                  <a:srgbClr val="002060"/>
                </a:solidFill>
              </a:rPr>
              <a:t> </a:t>
            </a:r>
            <a:r>
              <a:rPr lang="en-US" sz="1400" dirty="0" err="1">
                <a:solidFill>
                  <a:srgbClr val="002060"/>
                </a:solidFill>
              </a:rPr>
              <a:t>ia</a:t>
            </a:r>
            <a:r>
              <a:rPr lang="en-US" sz="1400" dirty="0">
                <a:solidFill>
                  <a:srgbClr val="002060"/>
                </a:solidFill>
              </a:rPr>
              <a:t> Cr op </a:t>
            </a:r>
            <a:r>
              <a:rPr lang="en-US" sz="1400" dirty="0" err="1">
                <a:solidFill>
                  <a:srgbClr val="002060"/>
                </a:solidFill>
              </a:rPr>
              <a:t>Pimts</a:t>
            </a:r>
            <a:r>
              <a:rPr lang="en-US" sz="1400" dirty="0">
                <a:solidFill>
                  <a:srgbClr val="002060"/>
                </a:solidFill>
              </a:rPr>
              <a:t>. </a:t>
            </a:r>
            <a:r>
              <a:rPr lang="en-US" sz="1400" dirty="0" err="1">
                <a:solidFill>
                  <a:srgbClr val="002060"/>
                </a:solidFill>
              </a:rPr>
              <a:t>lnstitute</a:t>
            </a:r>
            <a:r>
              <a:rPr lang="en-US" sz="1400" dirty="0">
                <a:solidFill>
                  <a:srgbClr val="002060"/>
                </a:solidFill>
              </a:rPr>
              <a:t> of Terrestrial Ecology, Abbots </a:t>
            </a:r>
            <a:r>
              <a:rPr lang="en-US" sz="1400" dirty="0" err="1">
                <a:solidFill>
                  <a:srgbClr val="002060"/>
                </a:solidFill>
              </a:rPr>
              <a:t>Ripton</a:t>
            </a:r>
            <a:r>
              <a:rPr lang="en-US" sz="1400" dirty="0">
                <a:solidFill>
                  <a:srgbClr val="002060"/>
                </a:solidFill>
              </a:rPr>
              <a:t>. Huntingdon, UK. pp. 110-133.</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Leakey( R. R. B. and Coutts, M. P. 1989. The dynamic of rooting in </a:t>
            </a:r>
            <a:r>
              <a:rPr lang="en-US" sz="1400" i="1" dirty="0" err="1">
                <a:solidFill>
                  <a:srgbClr val="002060"/>
                </a:solidFill>
              </a:rPr>
              <a:t>Triplochiton</a:t>
            </a:r>
            <a:r>
              <a:rPr lang="en-US" sz="1400" i="1" dirty="0">
                <a:solidFill>
                  <a:srgbClr val="002060"/>
                </a:solidFill>
              </a:rPr>
              <a:t> </a:t>
            </a:r>
            <a:r>
              <a:rPr lang="en-US" sz="1400" i="1" dirty="0" err="1">
                <a:solidFill>
                  <a:srgbClr val="002060"/>
                </a:solidFill>
              </a:rPr>
              <a:t>scleroxylon</a:t>
            </a:r>
            <a:r>
              <a:rPr lang="en-US" sz="1400" dirty="0">
                <a:solidFill>
                  <a:srgbClr val="002060"/>
                </a:solidFill>
              </a:rPr>
              <a:t> cuttings : the relation </a:t>
            </a:r>
            <a:r>
              <a:rPr lang="en-US" sz="1400" dirty="0" err="1">
                <a:solidFill>
                  <a:srgbClr val="002060"/>
                </a:solidFill>
              </a:rPr>
              <a:t>te</a:t>
            </a:r>
            <a:r>
              <a:rPr lang="en-US" sz="1400" dirty="0">
                <a:solidFill>
                  <a:srgbClr val="002060"/>
                </a:solidFill>
              </a:rPr>
              <a:t> leaf area, </a:t>
            </a:r>
            <a:r>
              <a:rPr lang="en-US" sz="1400" dirty="0" err="1">
                <a:solidFill>
                  <a:srgbClr val="002060"/>
                </a:solidFill>
              </a:rPr>
              <a:t>nocic</a:t>
            </a:r>
            <a:r>
              <a:rPr lang="en-US" sz="1400" dirty="0">
                <a:solidFill>
                  <a:srgbClr val="002060"/>
                </a:solidFill>
              </a:rPr>
              <a:t> position, dry weight accumulation, leaf area potential and car ore, - </a:t>
            </a:r>
            <a:r>
              <a:rPr lang="en-US" sz="1400" dirty="0" err="1">
                <a:solidFill>
                  <a:srgbClr val="002060"/>
                </a:solidFill>
              </a:rPr>
              <a:t>drate</a:t>
            </a:r>
            <a:r>
              <a:rPr lang="en-US" sz="1400" dirty="0">
                <a:solidFill>
                  <a:srgbClr val="002060"/>
                </a:solidFill>
              </a:rPr>
              <a:t> composition. Tree </a:t>
            </a:r>
            <a:r>
              <a:rPr lang="en-US" sz="1400" dirty="0" err="1">
                <a:solidFill>
                  <a:srgbClr val="002060"/>
                </a:solidFill>
              </a:rPr>
              <a:t>Physioiagy</a:t>
            </a:r>
            <a:r>
              <a:rPr lang="en-US" sz="1400" dirty="0">
                <a:solidFill>
                  <a:srgbClr val="002060"/>
                </a:solidFill>
              </a:rPr>
              <a:t> 5 ; 135-140.</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Leakey, R. R. B. and </a:t>
            </a:r>
            <a:r>
              <a:rPr lang="en-US" sz="1400" dirty="0" err="1">
                <a:solidFill>
                  <a:srgbClr val="002060"/>
                </a:solidFill>
              </a:rPr>
              <a:t>Storeton</a:t>
            </a:r>
            <a:r>
              <a:rPr lang="en-US" sz="1400" dirty="0">
                <a:solidFill>
                  <a:srgbClr val="002060"/>
                </a:solidFill>
              </a:rPr>
              <a:t>-West, R. 1992. The rooting ability of </a:t>
            </a:r>
            <a:r>
              <a:rPr lang="en-US" sz="1400" i="1" dirty="0" err="1">
                <a:solidFill>
                  <a:srgbClr val="002060"/>
                </a:solidFill>
              </a:rPr>
              <a:t>Triplochiton</a:t>
            </a:r>
            <a:r>
              <a:rPr lang="en-US" sz="1400" i="1" dirty="0">
                <a:solidFill>
                  <a:srgbClr val="002060"/>
                </a:solidFill>
              </a:rPr>
              <a:t> </a:t>
            </a:r>
            <a:r>
              <a:rPr lang="en-US" sz="1400" i="1" dirty="0" err="1">
                <a:solidFill>
                  <a:srgbClr val="002060"/>
                </a:solidFill>
              </a:rPr>
              <a:t>scleroxylon</a:t>
            </a:r>
            <a:r>
              <a:rPr lang="en-US" sz="1400" dirty="0">
                <a:solidFill>
                  <a:srgbClr val="002060"/>
                </a:solidFill>
              </a:rPr>
              <a:t> cuttings the interaction between </a:t>
            </a:r>
            <a:r>
              <a:rPr lang="en-US" sz="1400" dirty="0" err="1">
                <a:solidFill>
                  <a:srgbClr val="002060"/>
                </a:solidFill>
              </a:rPr>
              <a:t>stockplant</a:t>
            </a:r>
            <a:r>
              <a:rPr lang="en-US" sz="1400" dirty="0">
                <a:solidFill>
                  <a:srgbClr val="002060"/>
                </a:solidFill>
              </a:rPr>
              <a:t> </a:t>
            </a:r>
            <a:r>
              <a:rPr lang="en-US" sz="1400" dirty="0" err="1">
                <a:solidFill>
                  <a:srgbClr val="002060"/>
                </a:solidFill>
              </a:rPr>
              <a:t>irradiante</a:t>
            </a:r>
            <a:r>
              <a:rPr lang="en-US" sz="1400" dirty="0">
                <a:solidFill>
                  <a:srgbClr val="002060"/>
                </a:solidFill>
              </a:rPr>
              <a:t>, light quality and nutrients. Forest </a:t>
            </a:r>
            <a:r>
              <a:rPr lang="en-US" sz="1400" dirty="0" err="1">
                <a:solidFill>
                  <a:srgbClr val="002060"/>
                </a:solidFill>
              </a:rPr>
              <a:t>Ecologif</a:t>
            </a:r>
            <a:r>
              <a:rPr lang="en-US" sz="1400" dirty="0">
                <a:solidFill>
                  <a:srgbClr val="002060"/>
                </a:solidFill>
              </a:rPr>
              <a:t> Management 49 : 133-150.</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Leakey, R. R. B.; Chapman, V. R. and Longman, K. A. 1982. Physiological studies for tropical </a:t>
            </a:r>
            <a:r>
              <a:rPr lang="en-US" sz="1400" dirty="0" err="1">
                <a:solidFill>
                  <a:srgbClr val="002060"/>
                </a:solidFill>
              </a:rPr>
              <a:t>tracs</a:t>
            </a:r>
            <a:r>
              <a:rPr lang="en-US" sz="1400" dirty="0">
                <a:solidFill>
                  <a:srgbClr val="002060"/>
                </a:solidFill>
              </a:rPr>
              <a:t> improvement and conservation : factors affecting roof initiation in cuttings of </a:t>
            </a:r>
            <a:r>
              <a:rPr lang="en-US" sz="1400" i="1" dirty="0" err="1">
                <a:solidFill>
                  <a:srgbClr val="002060"/>
                </a:solidFill>
              </a:rPr>
              <a:t>Triplochiton</a:t>
            </a:r>
            <a:r>
              <a:rPr lang="en-US" sz="1400" i="1" dirty="0">
                <a:solidFill>
                  <a:srgbClr val="002060"/>
                </a:solidFill>
              </a:rPr>
              <a:t> </a:t>
            </a:r>
            <a:r>
              <a:rPr lang="en-US" sz="1400" i="1" dirty="0" err="1">
                <a:solidFill>
                  <a:srgbClr val="002060"/>
                </a:solidFill>
              </a:rPr>
              <a:t>scleroxylon</a:t>
            </a:r>
            <a:r>
              <a:rPr lang="en-US" sz="1400" dirty="0">
                <a:solidFill>
                  <a:srgbClr val="002060"/>
                </a:solidFill>
              </a:rPr>
              <a:t> K. </a:t>
            </a:r>
            <a:r>
              <a:rPr lang="en-US" sz="1400" dirty="0" err="1">
                <a:solidFill>
                  <a:srgbClr val="002060"/>
                </a:solidFill>
              </a:rPr>
              <a:t>Schum</a:t>
            </a:r>
            <a:r>
              <a:rPr lang="en-US" sz="1400" dirty="0">
                <a:solidFill>
                  <a:srgbClr val="002060"/>
                </a:solidFill>
              </a:rPr>
              <a:t>. Forest Ecology and Management 4 : 53-66.</a:t>
            </a:r>
            <a:endParaRPr lang="fr-FR" sz="1400" dirty="0">
              <a:solidFill>
                <a:srgbClr val="002060"/>
              </a:solidFill>
            </a:endParaRPr>
          </a:p>
          <a:p>
            <a:pPr marL="342900" lvl="0" indent="-342900" eaLnBrk="0" fontAlgn="base" hangingPunct="0">
              <a:buFont typeface="+mj-lt"/>
              <a:buAutoNum type="arabicPeriod"/>
            </a:pPr>
            <a:r>
              <a:rPr lang="en-US" sz="1400" dirty="0">
                <a:solidFill>
                  <a:srgbClr val="002060"/>
                </a:solidFill>
              </a:rPr>
              <a:t>Leakey, R. R. B.; </a:t>
            </a:r>
            <a:r>
              <a:rPr lang="en-US" sz="1400" dirty="0" err="1">
                <a:solidFill>
                  <a:srgbClr val="002060"/>
                </a:solidFill>
              </a:rPr>
              <a:t>Mesen</a:t>
            </a:r>
            <a:r>
              <a:rPr lang="en-US" sz="1400" dirty="0">
                <a:solidFill>
                  <a:srgbClr val="002060"/>
                </a:solidFill>
              </a:rPr>
              <a:t>, </a:t>
            </a:r>
            <a:r>
              <a:rPr lang="en-US" sz="1400" dirty="0" err="1">
                <a:solidFill>
                  <a:srgbClr val="002060"/>
                </a:solidFill>
              </a:rPr>
              <a:t>i</a:t>
            </a:r>
            <a:r>
              <a:rPr lang="en-US" sz="1400" dirty="0">
                <a:solidFill>
                  <a:srgbClr val="002060"/>
                </a:solidFill>
              </a:rPr>
              <a:t>. F.; </a:t>
            </a:r>
            <a:r>
              <a:rPr lang="en-US" sz="1400" dirty="0" err="1">
                <a:solidFill>
                  <a:srgbClr val="002060"/>
                </a:solidFill>
              </a:rPr>
              <a:t>Tchoundjeu</a:t>
            </a:r>
            <a:r>
              <a:rPr lang="en-US" sz="1400" dirty="0">
                <a:solidFill>
                  <a:srgbClr val="002060"/>
                </a:solidFill>
              </a:rPr>
              <a:t>, Z.; Longman, K. A.; Dick, J. </a:t>
            </a:r>
            <a:r>
              <a:rPr lang="en-US" sz="1400" dirty="0" err="1">
                <a:solidFill>
                  <a:srgbClr val="002060"/>
                </a:solidFill>
              </a:rPr>
              <a:t>McP</a:t>
            </a:r>
            <a:r>
              <a:rPr lang="en-US" sz="1400" dirty="0">
                <a:solidFill>
                  <a:srgbClr val="002060"/>
                </a:solidFill>
              </a:rPr>
              <a:t>. ; Newton, A.; </a:t>
            </a:r>
            <a:r>
              <a:rPr lang="en-US" sz="1400" dirty="0" err="1">
                <a:solidFill>
                  <a:srgbClr val="002060"/>
                </a:solidFill>
              </a:rPr>
              <a:t>Matin</a:t>
            </a:r>
            <a:r>
              <a:rPr lang="en-US" sz="1400" dirty="0">
                <a:solidFill>
                  <a:srgbClr val="002060"/>
                </a:solidFill>
              </a:rPr>
              <a:t>, A.; Grace, I.; Munro, R. C. and </a:t>
            </a:r>
            <a:r>
              <a:rPr lang="en-US" sz="1400" dirty="0" err="1">
                <a:solidFill>
                  <a:srgbClr val="002060"/>
                </a:solidFill>
              </a:rPr>
              <a:t>Muthoka</a:t>
            </a:r>
            <a:r>
              <a:rPr lang="en-US" sz="1400" dirty="0">
                <a:solidFill>
                  <a:srgbClr val="002060"/>
                </a:solidFill>
              </a:rPr>
              <a:t>, P. N. 1990. Low-technology techniques for the vegetative propagation of tropical trees. </a:t>
            </a:r>
            <a:r>
              <a:rPr lang="fr-FR" sz="1400" dirty="0">
                <a:solidFill>
                  <a:srgbClr val="002060"/>
                </a:solidFill>
              </a:rPr>
              <a:t>Commonwealth </a:t>
            </a:r>
            <a:r>
              <a:rPr lang="fr-FR" sz="1400" dirty="0" err="1">
                <a:solidFill>
                  <a:srgbClr val="002060"/>
                </a:solidFill>
              </a:rPr>
              <a:t>Forestry</a:t>
            </a:r>
            <a:r>
              <a:rPr lang="fr-FR" sz="1400" dirty="0">
                <a:solidFill>
                  <a:srgbClr val="002060"/>
                </a:solidFill>
              </a:rPr>
              <a:t> </a:t>
            </a:r>
            <a:r>
              <a:rPr lang="fr-FR" sz="1400" dirty="0" err="1">
                <a:solidFill>
                  <a:srgbClr val="002060"/>
                </a:solidFill>
              </a:rPr>
              <a:t>Rewiew</a:t>
            </a:r>
            <a:r>
              <a:rPr lang="fr-FR" sz="1400" dirty="0">
                <a:solidFill>
                  <a:srgbClr val="002060"/>
                </a:solidFill>
              </a:rPr>
              <a:t> 69 :247-257.</a:t>
            </a:r>
          </a:p>
          <a:p>
            <a:pPr marL="342900" lvl="0" indent="-342900" eaLnBrk="0" fontAlgn="base" hangingPunct="0">
              <a:buFont typeface="+mj-lt"/>
              <a:buAutoNum type="arabicPeriod"/>
            </a:pPr>
            <a:r>
              <a:rPr lang="en-US" sz="1400" dirty="0">
                <a:solidFill>
                  <a:srgbClr val="002060"/>
                </a:solidFill>
              </a:rPr>
              <a:t>Pong-</a:t>
            </a:r>
            <a:r>
              <a:rPr lang="en-US" sz="1400" dirty="0" err="1">
                <a:solidFill>
                  <a:srgbClr val="002060"/>
                </a:solidFill>
              </a:rPr>
              <a:t>Anant</a:t>
            </a:r>
            <a:r>
              <a:rPr lang="en-US" sz="1400" dirty="0">
                <a:solidFill>
                  <a:srgbClr val="002060"/>
                </a:solidFill>
              </a:rPr>
              <a:t>, K. and </a:t>
            </a:r>
            <a:r>
              <a:rPr lang="en-US" sz="1400" dirty="0" err="1">
                <a:solidFill>
                  <a:srgbClr val="002060"/>
                </a:solidFill>
              </a:rPr>
              <a:t>Wongmanee</a:t>
            </a:r>
            <a:r>
              <a:rPr lang="en-US" sz="1400" dirty="0">
                <a:solidFill>
                  <a:srgbClr val="002060"/>
                </a:solidFill>
              </a:rPr>
              <a:t>, C. 1990. Rooting variation in </a:t>
            </a:r>
            <a:r>
              <a:rPr lang="en-US" sz="1400" i="1" dirty="0">
                <a:solidFill>
                  <a:srgbClr val="002060"/>
                </a:solidFill>
              </a:rPr>
              <a:t>Eucalyptus </a:t>
            </a:r>
            <a:r>
              <a:rPr lang="en-US" sz="1400" i="1" dirty="0" err="1">
                <a:solidFill>
                  <a:srgbClr val="002060"/>
                </a:solidFill>
              </a:rPr>
              <a:t>camaldulensis</a:t>
            </a:r>
            <a:r>
              <a:rPr lang="en-US" sz="1400" dirty="0">
                <a:solidFill>
                  <a:srgbClr val="002060"/>
                </a:solidFill>
              </a:rPr>
              <a:t> </a:t>
            </a:r>
            <a:r>
              <a:rPr lang="en-US" sz="1400" dirty="0" err="1">
                <a:solidFill>
                  <a:srgbClr val="002060"/>
                </a:solidFill>
              </a:rPr>
              <a:t>Dehn</a:t>
            </a:r>
            <a:r>
              <a:rPr lang="en-US" sz="1400" dirty="0">
                <a:solidFill>
                  <a:srgbClr val="002060"/>
                </a:solidFill>
              </a:rPr>
              <a:t>. cuttings. </a:t>
            </a:r>
            <a:r>
              <a:rPr lang="en-US" sz="1400" dirty="0" err="1">
                <a:solidFill>
                  <a:srgbClr val="002060"/>
                </a:solidFill>
              </a:rPr>
              <a:t>EllihrtfOn</a:t>
            </a:r>
            <a:r>
              <a:rPr lang="en-US" sz="1400" dirty="0">
                <a:solidFill>
                  <a:srgbClr val="002060"/>
                </a:solidFill>
              </a:rPr>
              <a:t> 3 : 32-36.</a:t>
            </a:r>
            <a:endParaRPr lang="fr-FR" sz="1400" dirty="0">
              <a:solidFill>
                <a:srgbClr val="002060"/>
              </a:solidFill>
            </a:endParaRPr>
          </a:p>
        </p:txBody>
      </p:sp>
    </p:spTree>
    <p:extLst>
      <p:ext uri="{BB962C8B-B14F-4D97-AF65-F5344CB8AC3E}">
        <p14:creationId xmlns:p14="http://schemas.microsoft.com/office/powerpoint/2010/main" val="16897800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87</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4832092"/>
          </a:xfrm>
          <a:prstGeom prst="rect">
            <a:avLst/>
          </a:prstGeom>
          <a:noFill/>
        </p:spPr>
        <p:txBody>
          <a:bodyPr wrap="square" rtlCol="0">
            <a:spAutoFit/>
          </a:bodyPr>
          <a:lstStyle/>
          <a:p>
            <a:r>
              <a:rPr lang="fr-FR" sz="1400" b="1" dirty="0" smtClean="0">
                <a:solidFill>
                  <a:srgbClr val="002060"/>
                </a:solidFill>
              </a:rPr>
              <a:t>Articles en Anglais (suite) :</a:t>
            </a:r>
            <a:endParaRPr lang="fr-FR" sz="1400" dirty="0" smtClean="0">
              <a:solidFill>
                <a:srgbClr val="002060"/>
              </a:solidFill>
            </a:endParaRPr>
          </a:p>
          <a:p>
            <a:endParaRPr lang="fr-FR" sz="1400" dirty="0" smtClean="0">
              <a:solidFill>
                <a:srgbClr val="002060"/>
              </a:solidFill>
            </a:endParaRPr>
          </a:p>
          <a:p>
            <a:pPr marL="342900" indent="-342900">
              <a:buFont typeface="+mj-lt"/>
              <a:buAutoNum type="arabicPeriod" startAt="17"/>
            </a:pPr>
            <a:r>
              <a:rPr lang="en-US" sz="1400" dirty="0" smtClean="0">
                <a:solidFill>
                  <a:srgbClr val="002060"/>
                </a:solidFill>
              </a:rPr>
              <a:t>Afzal</a:t>
            </a:r>
            <a:r>
              <a:rPr lang="en-US" sz="1400" dirty="0">
                <a:solidFill>
                  <a:srgbClr val="002060"/>
                </a:solidFill>
              </a:rPr>
              <a:t>, D. M., A. M. Akhter and M. </a:t>
            </a:r>
            <a:r>
              <a:rPr lang="en-US" sz="1400" dirty="0" err="1">
                <a:solidFill>
                  <a:srgbClr val="002060"/>
                </a:solidFill>
              </a:rPr>
              <a:t>Amjad</a:t>
            </a:r>
            <a:r>
              <a:rPr lang="en-US" sz="1400" dirty="0">
                <a:solidFill>
                  <a:srgbClr val="002060"/>
                </a:solidFill>
              </a:rPr>
              <a:t>, 2006. Multiplication of </a:t>
            </a:r>
            <a:r>
              <a:rPr lang="en-US" sz="1400" dirty="0" err="1">
                <a:solidFill>
                  <a:srgbClr val="002060"/>
                </a:solidFill>
              </a:rPr>
              <a:t>Shisham</a:t>
            </a:r>
            <a:r>
              <a:rPr lang="en-US" sz="1400" dirty="0">
                <a:solidFill>
                  <a:srgbClr val="002060"/>
                </a:solidFill>
              </a:rPr>
              <a:t> Through Branch Cuttings. Pakistan Forest Institute (PFI), Peshawar.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Brix</a:t>
            </a:r>
            <a:r>
              <a:rPr lang="en-US" sz="1400" dirty="0">
                <a:solidFill>
                  <a:srgbClr val="002060"/>
                </a:solidFill>
              </a:rPr>
              <a:t>, H. and H. Barker, 1975. Rooting Studies of Western Hemlock Cuttings. Information Report No. Bc-x-131: 1-14, Pacific Forestry Research Centre, Canadian Forestry Service.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Chaperon</a:t>
            </a:r>
            <a:r>
              <a:rPr lang="en-US" sz="1400" dirty="0">
                <a:solidFill>
                  <a:srgbClr val="002060"/>
                </a:solidFill>
              </a:rPr>
              <a:t>, H., M. Berger, J. Y. </a:t>
            </a:r>
            <a:r>
              <a:rPr lang="en-US" sz="1400" dirty="0" err="1">
                <a:solidFill>
                  <a:srgbClr val="002060"/>
                </a:solidFill>
              </a:rPr>
              <a:t>Fraysse</a:t>
            </a:r>
            <a:r>
              <a:rPr lang="en-US" sz="1400" dirty="0">
                <a:solidFill>
                  <a:srgbClr val="002060"/>
                </a:solidFill>
              </a:rPr>
              <a:t> and D. Leze,1983. The Quality Influence of The Mother Plant On Vegetative Propagation of </a:t>
            </a:r>
            <a:r>
              <a:rPr lang="en-US" sz="1400" i="1" dirty="0">
                <a:solidFill>
                  <a:srgbClr val="002060"/>
                </a:solidFill>
              </a:rPr>
              <a:t>Eucalyptus spp</a:t>
            </a:r>
            <a:r>
              <a:rPr lang="en-US" sz="1400" dirty="0">
                <a:solidFill>
                  <a:srgbClr val="002060"/>
                </a:solidFill>
              </a:rPr>
              <a:t>. AFOCEL: 27-53.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Cunningham</a:t>
            </a:r>
            <a:r>
              <a:rPr lang="en-US" sz="1400" dirty="0">
                <a:solidFill>
                  <a:srgbClr val="002060"/>
                </a:solidFill>
              </a:rPr>
              <a:t>, M. W., 1986. Genetic Variation In Rooting Ability of </a:t>
            </a:r>
            <a:r>
              <a:rPr lang="en-US" sz="1400" i="1" dirty="0">
                <a:solidFill>
                  <a:srgbClr val="002060"/>
                </a:solidFill>
              </a:rPr>
              <a:t>American sycamore </a:t>
            </a:r>
            <a:r>
              <a:rPr lang="en-US" sz="1400" dirty="0">
                <a:solidFill>
                  <a:srgbClr val="002060"/>
                </a:solidFill>
              </a:rPr>
              <a:t>cuttings. In Proc. TAPPI Res. and Dev. Conf. TAPPI press, Atlanta, GA, USA: 1-6.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Libby</a:t>
            </a:r>
            <a:r>
              <a:rPr lang="en-US" sz="1400" dirty="0">
                <a:solidFill>
                  <a:srgbClr val="002060"/>
                </a:solidFill>
              </a:rPr>
              <a:t>, W. J., 1974. The Use of Vegetative Propagules In Forest Genetics and Tree Improvement. New Zealand. J. For. Sci., 4: 440-447.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Nanda</a:t>
            </a:r>
            <a:r>
              <a:rPr lang="en-US" sz="1400" dirty="0">
                <a:solidFill>
                  <a:srgbClr val="002060"/>
                </a:solidFill>
              </a:rPr>
              <a:t>, K. K., 1975. Physiology of Adventitious Root Formation. Ind. J. of Plant Physiology, 18: 80-87.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Foster</a:t>
            </a:r>
            <a:r>
              <a:rPr lang="en-US" sz="1400" dirty="0">
                <a:solidFill>
                  <a:srgbClr val="002060"/>
                </a:solidFill>
              </a:rPr>
              <a:t>, G. S., R. K. Campbell and W. T. Adams, 1984. Heritability and Gain Effects In Rooting of </a:t>
            </a:r>
            <a:r>
              <a:rPr lang="en-US" sz="1400" i="1" dirty="0">
                <a:solidFill>
                  <a:srgbClr val="002060"/>
                </a:solidFill>
              </a:rPr>
              <a:t>Western hemlock </a:t>
            </a:r>
            <a:r>
              <a:rPr lang="en-US" sz="1400" dirty="0">
                <a:solidFill>
                  <a:srgbClr val="002060"/>
                </a:solidFill>
              </a:rPr>
              <a:t>cuttings. Can. J. For. Res., 14: 628-638. </a:t>
            </a:r>
            <a:endParaRPr lang="fr-FR" sz="1400" dirty="0">
              <a:solidFill>
                <a:srgbClr val="002060"/>
              </a:solidFill>
            </a:endParaRPr>
          </a:p>
          <a:p>
            <a:pPr marL="342900" indent="-342900">
              <a:buFont typeface="+mj-lt"/>
              <a:buAutoNum type="arabicPeriod" startAt="17"/>
            </a:pPr>
            <a:r>
              <a:rPr lang="en-US" sz="1400" dirty="0" err="1" smtClean="0">
                <a:solidFill>
                  <a:srgbClr val="002060"/>
                </a:solidFill>
              </a:rPr>
              <a:t>Puri</a:t>
            </a:r>
            <a:r>
              <a:rPr lang="en-US" sz="1400" dirty="0">
                <a:solidFill>
                  <a:srgbClr val="002060"/>
                </a:solidFill>
              </a:rPr>
              <a:t>, S. and G. S. </a:t>
            </a:r>
            <a:r>
              <a:rPr lang="en-US" sz="1400" dirty="0" err="1">
                <a:solidFill>
                  <a:srgbClr val="002060"/>
                </a:solidFill>
              </a:rPr>
              <a:t>Shamet</a:t>
            </a:r>
            <a:r>
              <a:rPr lang="en-US" sz="1400" dirty="0">
                <a:solidFill>
                  <a:srgbClr val="002060"/>
                </a:solidFill>
              </a:rPr>
              <a:t>, 1988. Rooting of Some Social Forestry Species. Int. Tree Crop J., 5: 63-70. </a:t>
            </a:r>
            <a:endParaRPr lang="fr-FR" sz="1400" dirty="0">
              <a:solidFill>
                <a:srgbClr val="002060"/>
              </a:solidFill>
            </a:endParaRPr>
          </a:p>
          <a:p>
            <a:pPr marL="342900" indent="-342900">
              <a:buFont typeface="+mj-lt"/>
              <a:buAutoNum type="arabicPeriod" startAt="17"/>
            </a:pPr>
            <a:r>
              <a:rPr lang="en-US" sz="1400" dirty="0" err="1" smtClean="0">
                <a:solidFill>
                  <a:srgbClr val="002060"/>
                </a:solidFill>
              </a:rPr>
              <a:t>Puri</a:t>
            </a:r>
            <a:r>
              <a:rPr lang="en-US" sz="1400" dirty="0">
                <a:solidFill>
                  <a:srgbClr val="002060"/>
                </a:solidFill>
              </a:rPr>
              <a:t>, S. and F. B. Thompson, 1989. Rooting of Stem Cuttings of </a:t>
            </a:r>
            <a:r>
              <a:rPr lang="en-US" sz="1400" i="1" dirty="0" err="1">
                <a:solidFill>
                  <a:srgbClr val="002060"/>
                </a:solidFill>
              </a:rPr>
              <a:t>Populus</a:t>
            </a:r>
            <a:r>
              <a:rPr lang="en-US" sz="1400" i="1" dirty="0">
                <a:solidFill>
                  <a:srgbClr val="002060"/>
                </a:solidFill>
              </a:rPr>
              <a:t> </a:t>
            </a:r>
            <a:r>
              <a:rPr lang="en-US" sz="1400" i="1" dirty="0" err="1">
                <a:solidFill>
                  <a:srgbClr val="002060"/>
                </a:solidFill>
              </a:rPr>
              <a:t>euramericana</a:t>
            </a:r>
            <a:r>
              <a:rPr lang="en-US" sz="1400" i="1" dirty="0">
                <a:solidFill>
                  <a:srgbClr val="002060"/>
                </a:solidFill>
              </a:rPr>
              <a:t> </a:t>
            </a:r>
            <a:r>
              <a:rPr lang="en-US" sz="1400" dirty="0">
                <a:solidFill>
                  <a:srgbClr val="002060"/>
                </a:solidFill>
              </a:rPr>
              <a:t>Under Different Water Potentials. Annual Des. Sci. Foresters, 46: 75-95. </a:t>
            </a:r>
            <a:endParaRPr lang="fr-FR" sz="1400" dirty="0">
              <a:solidFill>
                <a:srgbClr val="002060"/>
              </a:solidFill>
            </a:endParaRPr>
          </a:p>
          <a:p>
            <a:pPr marL="342900" indent="-342900">
              <a:buFont typeface="+mj-lt"/>
              <a:buAutoNum type="arabicPeriod" startAt="17"/>
            </a:pPr>
            <a:r>
              <a:rPr lang="en-US" sz="1400" dirty="0" smtClean="0">
                <a:solidFill>
                  <a:srgbClr val="002060"/>
                </a:solidFill>
              </a:rPr>
              <a:t>Shukla</a:t>
            </a:r>
            <a:r>
              <a:rPr lang="en-US" sz="1400" dirty="0">
                <a:solidFill>
                  <a:srgbClr val="002060"/>
                </a:solidFill>
              </a:rPr>
              <a:t>, A. N., 2002. Mortality of </a:t>
            </a:r>
            <a:r>
              <a:rPr lang="en-US" sz="1400" i="1" dirty="0" err="1">
                <a:solidFill>
                  <a:srgbClr val="002060"/>
                </a:solidFill>
              </a:rPr>
              <a:t>Dalbergia</a:t>
            </a:r>
            <a:r>
              <a:rPr lang="en-US" sz="1400" i="1" dirty="0">
                <a:solidFill>
                  <a:srgbClr val="002060"/>
                </a:solidFill>
              </a:rPr>
              <a:t> </a:t>
            </a:r>
            <a:r>
              <a:rPr lang="en-US" sz="1400" i="1" dirty="0" err="1">
                <a:solidFill>
                  <a:srgbClr val="002060"/>
                </a:solidFill>
              </a:rPr>
              <a:t>sissoo</a:t>
            </a:r>
            <a:r>
              <a:rPr lang="en-US" sz="1400" i="1" dirty="0">
                <a:solidFill>
                  <a:srgbClr val="002060"/>
                </a:solidFill>
              </a:rPr>
              <a:t> </a:t>
            </a:r>
            <a:r>
              <a:rPr lang="en-US" sz="1400" dirty="0">
                <a:solidFill>
                  <a:srgbClr val="002060"/>
                </a:solidFill>
              </a:rPr>
              <a:t>In India. Ind. J. For., 128(11): 1209-1215. </a:t>
            </a:r>
            <a:endParaRPr lang="fr-FR" sz="1400" dirty="0">
              <a:solidFill>
                <a:srgbClr val="002060"/>
              </a:solidFill>
            </a:endParaRPr>
          </a:p>
          <a:p>
            <a:pPr marL="342900" indent="-342900">
              <a:buFont typeface="+mj-lt"/>
              <a:buAutoNum type="arabicPeriod" startAt="17"/>
            </a:pPr>
            <a:r>
              <a:rPr lang="en-US" sz="1400" dirty="0" err="1" smtClean="0">
                <a:solidFill>
                  <a:srgbClr val="002060"/>
                </a:solidFill>
              </a:rPr>
              <a:t>Verma</a:t>
            </a:r>
            <a:r>
              <a:rPr lang="en-US" sz="1400" dirty="0">
                <a:solidFill>
                  <a:srgbClr val="002060"/>
                </a:solidFill>
              </a:rPr>
              <a:t>, R. C., S. </a:t>
            </a:r>
            <a:r>
              <a:rPr lang="en-US" sz="1400" dirty="0" err="1">
                <a:solidFill>
                  <a:srgbClr val="002060"/>
                </a:solidFill>
              </a:rPr>
              <a:t>Puri</a:t>
            </a:r>
            <a:r>
              <a:rPr lang="en-US" sz="1400" dirty="0">
                <a:solidFill>
                  <a:srgbClr val="002060"/>
                </a:solidFill>
              </a:rPr>
              <a:t> and </a:t>
            </a:r>
            <a:r>
              <a:rPr lang="en-US" sz="1400" dirty="0" err="1">
                <a:solidFill>
                  <a:srgbClr val="002060"/>
                </a:solidFill>
              </a:rPr>
              <a:t>Nilum</a:t>
            </a:r>
            <a:r>
              <a:rPr lang="en-US" sz="1400" dirty="0">
                <a:solidFill>
                  <a:srgbClr val="002060"/>
                </a:solidFill>
              </a:rPr>
              <a:t>, 1992. Vegetative Propagation of </a:t>
            </a:r>
            <a:r>
              <a:rPr lang="en-US" sz="1400" i="1" dirty="0">
                <a:solidFill>
                  <a:srgbClr val="002060"/>
                </a:solidFill>
              </a:rPr>
              <a:t>Acacia catechu </a:t>
            </a:r>
            <a:r>
              <a:rPr lang="en-US" sz="1400" dirty="0">
                <a:solidFill>
                  <a:srgbClr val="002060"/>
                </a:solidFill>
              </a:rPr>
              <a:t>(Wild) Using Mature Softwood Cuttings. </a:t>
            </a:r>
            <a:r>
              <a:rPr lang="fr-FR" sz="1400" dirty="0">
                <a:solidFill>
                  <a:srgbClr val="002060"/>
                </a:solidFill>
              </a:rPr>
              <a:t>J. </a:t>
            </a:r>
            <a:r>
              <a:rPr lang="fr-FR" sz="1400" dirty="0" err="1">
                <a:solidFill>
                  <a:srgbClr val="002060"/>
                </a:solidFill>
              </a:rPr>
              <a:t>Tree</a:t>
            </a:r>
            <a:r>
              <a:rPr lang="fr-FR" sz="1400" dirty="0">
                <a:solidFill>
                  <a:srgbClr val="002060"/>
                </a:solidFill>
              </a:rPr>
              <a:t> Science., 11: 95-100. </a:t>
            </a:r>
            <a:endParaRPr lang="fr-FR" sz="1400" dirty="0" smtClean="0">
              <a:solidFill>
                <a:srgbClr val="002060"/>
              </a:solidFill>
            </a:endParaRPr>
          </a:p>
          <a:p>
            <a:endParaRPr lang="fr-FR" sz="1400" dirty="0">
              <a:solidFill>
                <a:srgbClr val="002060"/>
              </a:solidFill>
            </a:endParaRPr>
          </a:p>
          <a:p>
            <a:r>
              <a:rPr lang="fr-FR" sz="1400" b="1" dirty="0" smtClean="0">
                <a:solidFill>
                  <a:srgbClr val="002060"/>
                </a:solidFill>
              </a:rPr>
              <a:t>Livres en Anglais </a:t>
            </a:r>
            <a:r>
              <a:rPr lang="fr-FR" sz="1400" dirty="0" smtClean="0">
                <a:solidFill>
                  <a:srgbClr val="002060"/>
                </a:solidFill>
              </a:rPr>
              <a:t>:</a:t>
            </a:r>
          </a:p>
          <a:p>
            <a:endParaRPr lang="fr-FR" sz="1400" dirty="0">
              <a:solidFill>
                <a:srgbClr val="002060"/>
              </a:solidFill>
            </a:endParaRPr>
          </a:p>
          <a:p>
            <a:pPr lvl="0"/>
            <a:r>
              <a:rPr lang="fr-FR" sz="1400" dirty="0">
                <a:solidFill>
                  <a:srgbClr val="002060"/>
                </a:solidFill>
              </a:rPr>
              <a:t>du Puy, D.J., Labat, J.N., Rabevohitra, R., Villiers, J.-F., Bosser, J. &amp; </a:t>
            </a:r>
            <a:r>
              <a:rPr lang="fr-FR" sz="1400" dirty="0" err="1">
                <a:solidFill>
                  <a:srgbClr val="002060"/>
                </a:solidFill>
              </a:rPr>
              <a:t>Moat</a:t>
            </a:r>
            <a:r>
              <a:rPr lang="fr-FR" sz="1400" dirty="0">
                <a:solidFill>
                  <a:srgbClr val="002060"/>
                </a:solidFill>
              </a:rPr>
              <a:t>, J., 2002. </a:t>
            </a:r>
            <a:r>
              <a:rPr lang="en-US" sz="1400" dirty="0">
                <a:solidFill>
                  <a:srgbClr val="002060"/>
                </a:solidFill>
              </a:rPr>
              <a:t>The </a:t>
            </a:r>
            <a:r>
              <a:rPr lang="en-US" sz="1400" i="1" dirty="0" err="1">
                <a:solidFill>
                  <a:srgbClr val="002060"/>
                </a:solidFill>
              </a:rPr>
              <a:t>Leguminosae</a:t>
            </a:r>
            <a:r>
              <a:rPr lang="en-US" sz="1400" dirty="0">
                <a:solidFill>
                  <a:srgbClr val="002060"/>
                </a:solidFill>
              </a:rPr>
              <a:t> of Madagascar. Royal Botanic Gardens, Kew, Richmond, United Kingdom. </a:t>
            </a:r>
            <a:r>
              <a:rPr lang="fr-FR" sz="1400" dirty="0">
                <a:solidFill>
                  <a:srgbClr val="002060"/>
                </a:solidFill>
              </a:rPr>
              <a:t>750 pp. (BOSSER J. &amp; RABEVOHITRA R. 2002. — </a:t>
            </a:r>
            <a:r>
              <a:rPr lang="fr-FR" sz="1400" i="1" dirty="0">
                <a:solidFill>
                  <a:srgbClr val="002060"/>
                </a:solidFill>
              </a:rPr>
              <a:t>Dalbergia</a:t>
            </a:r>
            <a:r>
              <a:rPr lang="fr-FR" sz="1400" dirty="0">
                <a:solidFill>
                  <a:srgbClr val="002060"/>
                </a:solidFill>
              </a:rPr>
              <a:t>: 321-361 in</a:t>
            </a:r>
            <a:r>
              <a:rPr lang="fr-FR" sz="1400" dirty="0" smtClean="0">
                <a:solidFill>
                  <a:srgbClr val="002060"/>
                </a:solidFill>
              </a:rPr>
              <a:t>).</a:t>
            </a:r>
            <a:endParaRPr lang="fr-FR" sz="1400" dirty="0">
              <a:solidFill>
                <a:srgbClr val="002060"/>
              </a:solidFill>
            </a:endParaRPr>
          </a:p>
        </p:txBody>
      </p:sp>
    </p:spTree>
    <p:extLst>
      <p:ext uri="{BB962C8B-B14F-4D97-AF65-F5344CB8AC3E}">
        <p14:creationId xmlns:p14="http://schemas.microsoft.com/office/powerpoint/2010/main" val="53593025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88</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5693866"/>
          </a:xfrm>
          <a:prstGeom prst="rect">
            <a:avLst/>
          </a:prstGeom>
          <a:noFill/>
        </p:spPr>
        <p:txBody>
          <a:bodyPr wrap="square" rtlCol="0">
            <a:spAutoFit/>
          </a:bodyPr>
          <a:lstStyle/>
          <a:p>
            <a:r>
              <a:rPr lang="fr-FR" sz="1400" b="1" dirty="0">
                <a:solidFill>
                  <a:srgbClr val="002060"/>
                </a:solidFill>
              </a:rPr>
              <a:t>Articles ou dossiers</a:t>
            </a:r>
            <a:r>
              <a:rPr lang="fr-FR" sz="1400" dirty="0">
                <a:solidFill>
                  <a:srgbClr val="002060"/>
                </a:solidFill>
              </a:rPr>
              <a:t>  </a:t>
            </a:r>
            <a:r>
              <a:rPr lang="fr-FR" sz="1400" b="1" dirty="0" smtClean="0">
                <a:solidFill>
                  <a:srgbClr val="002060"/>
                </a:solidFill>
              </a:rPr>
              <a:t>:</a:t>
            </a:r>
            <a:endParaRPr lang="fr-FR" sz="1400" dirty="0" smtClean="0">
              <a:solidFill>
                <a:srgbClr val="002060"/>
              </a:solidFill>
            </a:endParaRPr>
          </a:p>
          <a:p>
            <a:pPr algn="just"/>
            <a:endParaRPr lang="fr-FR" sz="1400" dirty="0" smtClean="0">
              <a:solidFill>
                <a:srgbClr val="002060"/>
              </a:solidFill>
            </a:endParaRPr>
          </a:p>
          <a:p>
            <a:pPr algn="just"/>
            <a:r>
              <a:rPr lang="fr-FR" sz="1400" dirty="0">
                <a:solidFill>
                  <a:srgbClr val="002060"/>
                </a:solidFill>
              </a:rPr>
              <a:t>[1] </a:t>
            </a:r>
            <a:r>
              <a:rPr lang="fr-FR" sz="1400" i="1" dirty="0">
                <a:solidFill>
                  <a:srgbClr val="002060"/>
                </a:solidFill>
              </a:rPr>
              <a:t>Enquête sur l'Exploitation et le Transport et l'Exploitation Illicite de bois précieux dans la région SAVA à Madagascar (août 2009) menée par GLOBAL WITNESS et ENVIRONMENTAL INVESTIGATION AGENCY, INC. (Etats-Unis) en coopération avec MADAGASCAR NATIONAL PARKS, l’OBSERVATOIRE NATIONAL DE L’ENVIRONNEMENT ET DU SECTEUR FORESTIER MALGACHE et L’ADMINISTRATION FORESTIERE MALGACHE</a:t>
            </a:r>
            <a:r>
              <a:rPr lang="fr-FR" sz="1400" dirty="0">
                <a:solidFill>
                  <a:srgbClr val="002060"/>
                </a:solidFill>
              </a:rPr>
              <a:t>, </a:t>
            </a:r>
          </a:p>
          <a:p>
            <a:pPr algn="just"/>
            <a:r>
              <a:rPr lang="fr-FR" sz="1400" u="sng" dirty="0">
                <a:solidFill>
                  <a:srgbClr val="002060"/>
                </a:solidFill>
                <a:hlinkClick r:id="rId2"/>
              </a:rPr>
              <a:t>http://www.parcs-madagascar.com/doc/Rapport%20mission_finale_insert_231109.pdf</a:t>
            </a:r>
            <a:endParaRPr lang="fr-FR" sz="1400" dirty="0">
              <a:solidFill>
                <a:srgbClr val="002060"/>
              </a:solidFill>
            </a:endParaRPr>
          </a:p>
          <a:p>
            <a:pPr algn="just"/>
            <a:r>
              <a:rPr lang="fr-FR" sz="1400" i="1" dirty="0">
                <a:solidFill>
                  <a:srgbClr val="002060"/>
                </a:solidFill>
              </a:rPr>
              <a:t> </a:t>
            </a:r>
            <a:endParaRPr lang="fr-FR" sz="1400" dirty="0">
              <a:solidFill>
                <a:srgbClr val="002060"/>
              </a:solidFill>
            </a:endParaRPr>
          </a:p>
          <a:p>
            <a:pPr algn="just"/>
            <a:r>
              <a:rPr lang="en-US" sz="1400" dirty="0">
                <a:solidFill>
                  <a:srgbClr val="002060"/>
                </a:solidFill>
              </a:rPr>
              <a:t>[2] </a:t>
            </a:r>
            <a:r>
              <a:rPr lang="en-US" sz="1400" i="1" dirty="0">
                <a:solidFill>
                  <a:srgbClr val="002060"/>
                </a:solidFill>
              </a:rPr>
              <a:t>Investigation Into the Global Trade in Malagasy Precious Woods: Rosewood, Ebony and </a:t>
            </a:r>
            <a:r>
              <a:rPr lang="en-US" sz="1400" i="1" dirty="0" err="1">
                <a:solidFill>
                  <a:srgbClr val="002060"/>
                </a:solidFill>
              </a:rPr>
              <a:t>Pallisander</a:t>
            </a:r>
            <a:r>
              <a:rPr lang="en-US" sz="1400" i="1" dirty="0">
                <a:solidFill>
                  <a:srgbClr val="002060"/>
                </a:solidFill>
              </a:rPr>
              <a:t> (</a:t>
            </a:r>
            <a:r>
              <a:rPr lang="en-US" sz="1400" i="1" dirty="0" err="1">
                <a:solidFill>
                  <a:srgbClr val="002060"/>
                </a:solidFill>
              </a:rPr>
              <a:t>october</a:t>
            </a:r>
            <a:r>
              <a:rPr lang="en-US" sz="1400" i="1" dirty="0">
                <a:solidFill>
                  <a:srgbClr val="002060"/>
                </a:solidFill>
              </a:rPr>
              <a:t> 2010), conducted by Global Witness and the Environmental Investigation Agency (US) in cooperation with Madagascar National Parks, the National Environment and Forest Observatory and the Forest Administration of Madagascar, </a:t>
            </a:r>
            <a:r>
              <a:rPr lang="en-US" sz="1400" u="sng" dirty="0">
                <a:solidFill>
                  <a:srgbClr val="002060"/>
                </a:solidFill>
                <a:hlinkClick r:id="rId3"/>
              </a:rPr>
              <a:t>http://www.globalwitness.org/sites/default/files/pdfs/mada_report_261010.pdf</a:t>
            </a:r>
            <a:r>
              <a:rPr lang="en-US" sz="1400" dirty="0">
                <a:solidFill>
                  <a:srgbClr val="002060"/>
                </a:solidFill>
              </a:rPr>
              <a:t> </a:t>
            </a:r>
            <a:endParaRPr lang="fr-FR" sz="1400" dirty="0">
              <a:solidFill>
                <a:srgbClr val="002060"/>
              </a:solidFill>
            </a:endParaRPr>
          </a:p>
          <a:p>
            <a:pPr algn="just"/>
            <a:r>
              <a:rPr lang="en-US" sz="1400" i="1" dirty="0">
                <a:solidFill>
                  <a:srgbClr val="002060"/>
                </a:solidFill>
              </a:rPr>
              <a:t> </a:t>
            </a:r>
            <a:endParaRPr lang="fr-FR" sz="1400" dirty="0">
              <a:solidFill>
                <a:srgbClr val="002060"/>
              </a:solidFill>
            </a:endParaRPr>
          </a:p>
          <a:p>
            <a:pPr algn="just"/>
            <a:r>
              <a:rPr lang="fr-FR" sz="1400" dirty="0">
                <a:solidFill>
                  <a:srgbClr val="002060"/>
                </a:solidFill>
              </a:rPr>
              <a:t>[3] </a:t>
            </a:r>
            <a:r>
              <a:rPr lang="fr-FR" sz="1400" i="1" dirty="0">
                <a:solidFill>
                  <a:srgbClr val="002060"/>
                </a:solidFill>
              </a:rPr>
              <a:t>Problématique sur les bois de rose</a:t>
            </a:r>
            <a:r>
              <a:rPr lang="fr-FR" sz="1400" dirty="0">
                <a:solidFill>
                  <a:srgbClr val="002060"/>
                </a:solidFill>
              </a:rPr>
              <a:t>, ONESF - 2009, </a:t>
            </a:r>
          </a:p>
          <a:p>
            <a:pPr algn="just"/>
            <a:r>
              <a:rPr lang="fr-FR" sz="1400" u="sng" dirty="0">
                <a:solidFill>
                  <a:srgbClr val="002060"/>
                </a:solidFill>
                <a:hlinkClick r:id="rId4"/>
              </a:rPr>
              <a:t>http://www.osf.mg/doc/news/8-4-PROBLEMATIQUES%20SUR%20LES%20BOIS%20DE%20ROSE.doc</a:t>
            </a:r>
            <a:endParaRPr lang="fr-FR" sz="1400" dirty="0">
              <a:solidFill>
                <a:srgbClr val="002060"/>
              </a:solidFill>
            </a:endParaRPr>
          </a:p>
          <a:p>
            <a:pPr algn="just"/>
            <a:r>
              <a:rPr lang="fr-FR" sz="1400" dirty="0">
                <a:solidFill>
                  <a:srgbClr val="002060"/>
                </a:solidFill>
              </a:rPr>
              <a:t> </a:t>
            </a:r>
          </a:p>
          <a:p>
            <a:pPr algn="just"/>
            <a:r>
              <a:rPr lang="fr-FR" sz="1400" dirty="0">
                <a:solidFill>
                  <a:srgbClr val="002060"/>
                </a:solidFill>
              </a:rPr>
              <a:t>[4] </a:t>
            </a:r>
            <a:r>
              <a:rPr lang="fr-FR" sz="1400" i="1" dirty="0">
                <a:solidFill>
                  <a:srgbClr val="002060"/>
                </a:solidFill>
              </a:rPr>
              <a:t>L’exploitation illicite du bois de rose dans le Parc National de </a:t>
            </a:r>
            <a:r>
              <a:rPr lang="fr-FR" sz="1400" i="1" dirty="0" err="1">
                <a:solidFill>
                  <a:srgbClr val="002060"/>
                </a:solidFill>
              </a:rPr>
              <a:t>Masoala</a:t>
            </a:r>
            <a:r>
              <a:rPr lang="fr-FR" sz="1400" i="1" dirty="0">
                <a:solidFill>
                  <a:srgbClr val="002060"/>
                </a:solidFill>
              </a:rPr>
              <a:t> : Un pillage sans précédent depuis la création du parc,</a:t>
            </a:r>
            <a:r>
              <a:rPr lang="fr-FR" sz="1400" dirty="0">
                <a:solidFill>
                  <a:srgbClr val="002060"/>
                </a:solidFill>
              </a:rPr>
              <a:t> </a:t>
            </a:r>
            <a:r>
              <a:rPr lang="fr-FR" sz="1400" dirty="0" err="1">
                <a:solidFill>
                  <a:srgbClr val="002060"/>
                </a:solidFill>
              </a:rPr>
              <a:t>Salava</a:t>
            </a:r>
            <a:r>
              <a:rPr lang="fr-FR" sz="1400" dirty="0">
                <a:solidFill>
                  <a:srgbClr val="002060"/>
                </a:solidFill>
              </a:rPr>
              <a:t> Haja, Directeur de Parc, 9 Avril 2009, </a:t>
            </a:r>
            <a:r>
              <a:rPr lang="fr-FR" sz="1400" u="sng" dirty="0">
                <a:solidFill>
                  <a:srgbClr val="002060"/>
                </a:solidFill>
                <a:hlinkClick r:id="rId5"/>
              </a:rPr>
              <a:t>http://www.fichier-pdf.fr/2011/08/08/2009-04-09-masoala-rapport-exp-1-re-partie/2009-04-09-masoala-rapport-exp-1-re-partie.pdf</a:t>
            </a:r>
            <a:endParaRPr lang="fr-FR" sz="1400" dirty="0">
              <a:solidFill>
                <a:srgbClr val="002060"/>
              </a:solidFill>
            </a:endParaRPr>
          </a:p>
          <a:p>
            <a:pPr algn="just"/>
            <a:r>
              <a:rPr lang="fr-FR" sz="1400" dirty="0">
                <a:solidFill>
                  <a:srgbClr val="002060"/>
                </a:solidFill>
              </a:rPr>
              <a:t> </a:t>
            </a:r>
          </a:p>
          <a:p>
            <a:pPr algn="just"/>
            <a:r>
              <a:rPr lang="en-US" sz="1400" dirty="0">
                <a:solidFill>
                  <a:srgbClr val="002060"/>
                </a:solidFill>
              </a:rPr>
              <a:t>[5] </a:t>
            </a:r>
            <a:r>
              <a:rPr lang="en-US" sz="1400" i="1" dirty="0">
                <a:solidFill>
                  <a:srgbClr val="002060"/>
                </a:solidFill>
              </a:rPr>
              <a:t>Investigation into the Illegal Felling, Transport and Export of precious wood in SAVA region Madagascar</a:t>
            </a:r>
            <a:r>
              <a:rPr lang="en-US" sz="1400" dirty="0">
                <a:solidFill>
                  <a:srgbClr val="002060"/>
                </a:solidFill>
              </a:rPr>
              <a:t>, August 2009,  </a:t>
            </a:r>
            <a:r>
              <a:rPr lang="en-US" sz="1400" i="1" dirty="0">
                <a:solidFill>
                  <a:srgbClr val="002060"/>
                </a:solidFill>
              </a:rPr>
              <a:t>conducted by Global Witness and the Environmental Investigation Agency (US) in cooperation with Madagascar National Parks, the National Environment and Forest Observatory and the Forest Administration of Madagascar, </a:t>
            </a:r>
            <a:r>
              <a:rPr lang="en-US" sz="1400" u="sng" dirty="0">
                <a:solidFill>
                  <a:srgbClr val="002060"/>
                </a:solidFill>
                <a:hlinkClick r:id="rId6"/>
              </a:rPr>
              <a:t>http://www.parcs-madagascar.com/doc/report_vsfinal.pdf</a:t>
            </a:r>
            <a:r>
              <a:rPr lang="en-US" sz="1400" dirty="0">
                <a:solidFill>
                  <a:srgbClr val="002060"/>
                </a:solidFill>
              </a:rPr>
              <a:t> &amp; </a:t>
            </a:r>
            <a:endParaRPr lang="fr-FR" sz="1400" dirty="0">
              <a:solidFill>
                <a:srgbClr val="002060"/>
              </a:solidFill>
            </a:endParaRPr>
          </a:p>
          <a:p>
            <a:pPr algn="just"/>
            <a:r>
              <a:rPr lang="en-US" sz="1400" u="sng" dirty="0">
                <a:solidFill>
                  <a:srgbClr val="002060"/>
                </a:solidFill>
                <a:hlinkClick r:id="rId7"/>
              </a:rPr>
              <a:t>http://www.illegal-logging.info/uploads/madagascarreportrevisedfinalen.pdf</a:t>
            </a:r>
            <a:r>
              <a:rPr lang="en-US" sz="1400" dirty="0">
                <a:solidFill>
                  <a:srgbClr val="002060"/>
                </a:solidFill>
              </a:rPr>
              <a:t> </a:t>
            </a:r>
            <a:endParaRPr lang="fr-FR" sz="1400" dirty="0">
              <a:solidFill>
                <a:srgbClr val="002060"/>
              </a:solidFill>
            </a:endParaRPr>
          </a:p>
          <a:p>
            <a:pPr algn="just"/>
            <a:r>
              <a:rPr lang="en-US" sz="1400" dirty="0">
                <a:solidFill>
                  <a:srgbClr val="002060"/>
                </a:solidFill>
              </a:rPr>
              <a:t> </a:t>
            </a:r>
            <a:endParaRPr lang="fr-FR" sz="1400" dirty="0">
              <a:solidFill>
                <a:srgbClr val="002060"/>
              </a:solidFill>
            </a:endParaRPr>
          </a:p>
          <a:p>
            <a:pPr algn="just"/>
            <a:r>
              <a:rPr lang="en-US" sz="1400" dirty="0">
                <a:solidFill>
                  <a:srgbClr val="002060"/>
                </a:solidFill>
              </a:rPr>
              <a:t>[6] </a:t>
            </a:r>
            <a:r>
              <a:rPr lang="en-US" sz="1400" i="1" dirty="0">
                <a:solidFill>
                  <a:srgbClr val="002060"/>
                </a:solidFill>
              </a:rPr>
              <a:t>Stocks de bois </a:t>
            </a:r>
            <a:r>
              <a:rPr lang="en-US" sz="1400" i="1" dirty="0" err="1">
                <a:solidFill>
                  <a:srgbClr val="002060"/>
                </a:solidFill>
              </a:rPr>
              <a:t>précieux</a:t>
            </a:r>
            <a:r>
              <a:rPr lang="en-US" sz="1400" i="1" dirty="0">
                <a:solidFill>
                  <a:srgbClr val="002060"/>
                </a:solidFill>
              </a:rPr>
              <a:t> de Madagascar - </a:t>
            </a:r>
            <a:r>
              <a:rPr lang="en-US" sz="1400" i="1" dirty="0" err="1">
                <a:solidFill>
                  <a:srgbClr val="002060"/>
                </a:solidFill>
              </a:rPr>
              <a:t>quelle</a:t>
            </a:r>
            <a:r>
              <a:rPr lang="en-US" sz="1400" i="1" dirty="0">
                <a:solidFill>
                  <a:srgbClr val="002060"/>
                </a:solidFill>
              </a:rPr>
              <a:t> </a:t>
            </a:r>
            <a:r>
              <a:rPr lang="en-US" sz="1400" i="1" dirty="0" err="1">
                <a:solidFill>
                  <a:srgbClr val="002060"/>
                </a:solidFill>
              </a:rPr>
              <a:t>voie</a:t>
            </a:r>
            <a:r>
              <a:rPr lang="en-US" sz="1400" i="1" dirty="0">
                <a:solidFill>
                  <a:srgbClr val="002060"/>
                </a:solidFill>
              </a:rPr>
              <a:t> </a:t>
            </a:r>
            <a:r>
              <a:rPr lang="en-US" sz="1400" i="1" dirty="0" err="1">
                <a:solidFill>
                  <a:srgbClr val="002060"/>
                </a:solidFill>
              </a:rPr>
              <a:t>emprunter</a:t>
            </a:r>
            <a:r>
              <a:rPr lang="en-US" sz="1400" i="1" dirty="0">
                <a:solidFill>
                  <a:srgbClr val="002060"/>
                </a:solidFill>
              </a:rPr>
              <a:t>?,</a:t>
            </a:r>
            <a:r>
              <a:rPr lang="en-US" sz="1400" dirty="0">
                <a:solidFill>
                  <a:srgbClr val="002060"/>
                </a:solidFill>
              </a:rPr>
              <a:t> </a:t>
            </a:r>
            <a:r>
              <a:rPr lang="en-US" sz="1400" dirty="0" err="1">
                <a:solidFill>
                  <a:srgbClr val="002060"/>
                </a:solidFill>
              </a:rPr>
              <a:t>Hery</a:t>
            </a:r>
            <a:r>
              <a:rPr lang="en-US" sz="1400" dirty="0">
                <a:solidFill>
                  <a:srgbClr val="002060"/>
                </a:solidFill>
              </a:rPr>
              <a:t> </a:t>
            </a:r>
            <a:r>
              <a:rPr lang="en-US" sz="1400" dirty="0" err="1">
                <a:solidFill>
                  <a:srgbClr val="002060"/>
                </a:solidFill>
              </a:rPr>
              <a:t>Randriamalala</a:t>
            </a:r>
            <a:r>
              <a:rPr lang="en-US" sz="1400" dirty="0">
                <a:solidFill>
                  <a:srgbClr val="002060"/>
                </a:solidFill>
              </a:rPr>
              <a:t>, Etienne </a:t>
            </a:r>
            <a:r>
              <a:rPr lang="en-US" sz="1400" dirty="0" err="1">
                <a:solidFill>
                  <a:srgbClr val="002060"/>
                </a:solidFill>
              </a:rPr>
              <a:t>Rasarely</a:t>
            </a:r>
            <a:r>
              <a:rPr lang="en-US" sz="1400" dirty="0">
                <a:solidFill>
                  <a:srgbClr val="002060"/>
                </a:solidFill>
              </a:rPr>
              <a:t>, Jonah </a:t>
            </a:r>
            <a:r>
              <a:rPr lang="en-US" sz="1400" dirty="0" err="1">
                <a:solidFill>
                  <a:srgbClr val="002060"/>
                </a:solidFill>
              </a:rPr>
              <a:t>Ratsimbazafy</a:t>
            </a:r>
            <a:r>
              <a:rPr lang="en-US" sz="1400" dirty="0">
                <a:solidFill>
                  <a:srgbClr val="002060"/>
                </a:solidFill>
              </a:rPr>
              <a:t>, Adolfo </a:t>
            </a:r>
            <a:r>
              <a:rPr lang="en-US" sz="1400" dirty="0" err="1">
                <a:solidFill>
                  <a:srgbClr val="002060"/>
                </a:solidFill>
              </a:rPr>
              <a:t>Brizzi</a:t>
            </a:r>
            <a:r>
              <a:rPr lang="en-US" sz="1400" dirty="0">
                <a:solidFill>
                  <a:srgbClr val="002060"/>
                </a:solidFill>
              </a:rPr>
              <a:t>, Jérôme Ballet, </a:t>
            </a:r>
            <a:r>
              <a:rPr lang="en-US" sz="1400" dirty="0" err="1">
                <a:solidFill>
                  <a:srgbClr val="002060"/>
                </a:solidFill>
              </a:rPr>
              <a:t>Ndranto</a:t>
            </a:r>
            <a:r>
              <a:rPr lang="en-US" sz="1400" dirty="0">
                <a:solidFill>
                  <a:srgbClr val="002060"/>
                </a:solidFill>
              </a:rPr>
              <a:t> </a:t>
            </a:r>
            <a:r>
              <a:rPr lang="en-US" sz="1400" dirty="0" err="1">
                <a:solidFill>
                  <a:srgbClr val="002060"/>
                </a:solidFill>
              </a:rPr>
              <a:t>Razakamanarina</a:t>
            </a:r>
            <a:r>
              <a:rPr lang="en-US" sz="1400" dirty="0">
                <a:solidFill>
                  <a:srgbClr val="002060"/>
                </a:solidFill>
              </a:rPr>
              <a:t>, </a:t>
            </a:r>
            <a:r>
              <a:rPr lang="en-US" sz="1400" dirty="0" err="1">
                <a:solidFill>
                  <a:srgbClr val="002060"/>
                </a:solidFill>
              </a:rPr>
              <a:t>Nanie</a:t>
            </a:r>
            <a:r>
              <a:rPr lang="en-US" sz="1400" dirty="0">
                <a:solidFill>
                  <a:srgbClr val="002060"/>
                </a:solidFill>
              </a:rPr>
              <a:t> </a:t>
            </a:r>
            <a:r>
              <a:rPr lang="en-US" sz="1400" dirty="0" err="1">
                <a:solidFill>
                  <a:srgbClr val="002060"/>
                </a:solidFill>
              </a:rPr>
              <a:t>Ratsifandrihamanana</a:t>
            </a:r>
            <a:r>
              <a:rPr lang="en-US" sz="1400" dirty="0">
                <a:solidFill>
                  <a:srgbClr val="002060"/>
                </a:solidFill>
              </a:rPr>
              <a:t>, Derek </a:t>
            </a:r>
            <a:r>
              <a:rPr lang="en-US" sz="1400" dirty="0" err="1">
                <a:solidFill>
                  <a:srgbClr val="002060"/>
                </a:solidFill>
              </a:rPr>
              <a:t>Schuurman</a:t>
            </a:r>
            <a:r>
              <a:rPr lang="en-US" sz="1400" dirty="0">
                <a:solidFill>
                  <a:srgbClr val="002060"/>
                </a:solidFill>
              </a:rPr>
              <a:t>, MADAGASCAR CONSERVATION &amp; DEVELOPMENT, VOLUME 6 | ISSUE 2 — DECEMBER 2011, PAGE 88, </a:t>
            </a:r>
            <a:r>
              <a:rPr lang="en-US" sz="1400" u="sng" dirty="0">
                <a:solidFill>
                  <a:srgbClr val="002060"/>
                </a:solidFill>
                <a:hlinkClick r:id="rId8"/>
              </a:rPr>
              <a:t>http://dx.doi.org/10.4314/mcd.v6i2.8</a:t>
            </a:r>
            <a:r>
              <a:rPr lang="en-US" sz="1400" dirty="0">
                <a:solidFill>
                  <a:srgbClr val="002060"/>
                </a:solidFill>
              </a:rPr>
              <a:t>  </a:t>
            </a:r>
            <a:r>
              <a:rPr lang="en-US" sz="1400" dirty="0" err="1">
                <a:solidFill>
                  <a:srgbClr val="002060"/>
                </a:solidFill>
              </a:rPr>
              <a:t>ou</a:t>
            </a:r>
            <a:r>
              <a:rPr lang="en-US" sz="1400" dirty="0">
                <a:solidFill>
                  <a:srgbClr val="002060"/>
                </a:solidFill>
              </a:rPr>
              <a:t> </a:t>
            </a:r>
            <a:r>
              <a:rPr lang="en-US" sz="1400" u="sng" dirty="0">
                <a:solidFill>
                  <a:srgbClr val="002060"/>
                </a:solidFill>
                <a:hlinkClick r:id="rId9"/>
              </a:rPr>
              <a:t>http://journalmcd.com/index.php/mcd/article/view/mcd.v6i2.8/258</a:t>
            </a:r>
            <a:r>
              <a:rPr lang="en-US" sz="1400" dirty="0">
                <a:solidFill>
                  <a:srgbClr val="002060"/>
                </a:solidFill>
              </a:rPr>
              <a:t> </a:t>
            </a:r>
            <a:endParaRPr lang="fr-FR" sz="1400" dirty="0">
              <a:solidFill>
                <a:srgbClr val="002060"/>
              </a:solidFill>
            </a:endParaRPr>
          </a:p>
        </p:txBody>
      </p:sp>
    </p:spTree>
    <p:extLst>
      <p:ext uri="{BB962C8B-B14F-4D97-AF65-F5344CB8AC3E}">
        <p14:creationId xmlns:p14="http://schemas.microsoft.com/office/powerpoint/2010/main" val="18235943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17143" y="6444928"/>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89</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4832092"/>
          </a:xfrm>
          <a:prstGeom prst="rect">
            <a:avLst/>
          </a:prstGeom>
          <a:noFill/>
        </p:spPr>
        <p:txBody>
          <a:bodyPr wrap="square" rtlCol="0">
            <a:spAutoFit/>
          </a:bodyPr>
          <a:lstStyle/>
          <a:p>
            <a:r>
              <a:rPr lang="fr-FR" sz="1400" b="1" dirty="0">
                <a:solidFill>
                  <a:srgbClr val="002060"/>
                </a:solidFill>
              </a:rPr>
              <a:t>Articles ou dossiers</a:t>
            </a:r>
            <a:r>
              <a:rPr lang="fr-FR" sz="1400" dirty="0">
                <a:solidFill>
                  <a:srgbClr val="002060"/>
                </a:solidFill>
              </a:rPr>
              <a:t>  </a:t>
            </a:r>
            <a:r>
              <a:rPr lang="fr-FR" sz="1400" b="1" dirty="0" smtClean="0">
                <a:solidFill>
                  <a:srgbClr val="002060"/>
                </a:solidFill>
              </a:rPr>
              <a:t>:</a:t>
            </a:r>
            <a:endParaRPr lang="fr-FR" sz="1400" dirty="0" smtClean="0">
              <a:solidFill>
                <a:srgbClr val="002060"/>
              </a:solidFill>
            </a:endParaRPr>
          </a:p>
          <a:p>
            <a:endParaRPr lang="fr-FR" sz="1400" dirty="0" smtClean="0">
              <a:solidFill>
                <a:srgbClr val="002060"/>
              </a:solidFill>
            </a:endParaRPr>
          </a:p>
          <a:p>
            <a:r>
              <a:rPr lang="en-US" sz="1400" dirty="0">
                <a:solidFill>
                  <a:srgbClr val="002060"/>
                </a:solidFill>
              </a:rPr>
              <a:t>[7] </a:t>
            </a:r>
            <a:r>
              <a:rPr lang="en-US" sz="1400" i="1" dirty="0">
                <a:solidFill>
                  <a:srgbClr val="002060"/>
                </a:solidFill>
              </a:rPr>
              <a:t>The Madagascar rosewood massacre</a:t>
            </a:r>
            <a:r>
              <a:rPr lang="en-US" sz="1400" dirty="0">
                <a:solidFill>
                  <a:srgbClr val="002060"/>
                </a:solidFill>
              </a:rPr>
              <a:t>, Derek </a:t>
            </a:r>
            <a:r>
              <a:rPr lang="en-US" sz="1400" dirty="0" err="1">
                <a:solidFill>
                  <a:srgbClr val="002060"/>
                </a:solidFill>
              </a:rPr>
              <a:t>Schuurman</a:t>
            </a:r>
            <a:r>
              <a:rPr lang="en-US" sz="1400" dirty="0">
                <a:solidFill>
                  <a:srgbClr val="002060"/>
                </a:solidFill>
              </a:rPr>
              <a:t>, Porter P. Lowry, MADAGASCAR CONSERVATION &amp; DEVELOPMENT, VOLUME 4 | ISSUE 2 — DECEMBER 2009, PAGE 98, </a:t>
            </a:r>
            <a:r>
              <a:rPr lang="en-US" sz="1400" u="sng" dirty="0">
                <a:solidFill>
                  <a:srgbClr val="002060"/>
                </a:solidFill>
                <a:hlinkClick r:id="rId2"/>
              </a:rPr>
              <a:t>http://www.mwc-info.net/en/services/Journal_PDF's/Issue4-2/MCD_2009_vol4_iss2_rosewood_massacre.pdf</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r>
              <a:rPr lang="fr-FR" sz="1400" dirty="0">
                <a:solidFill>
                  <a:srgbClr val="002060"/>
                </a:solidFill>
              </a:rPr>
              <a:t>[8] </a:t>
            </a:r>
            <a:r>
              <a:rPr lang="fr-FR" sz="1400" i="1" dirty="0">
                <a:solidFill>
                  <a:srgbClr val="002060"/>
                </a:solidFill>
              </a:rPr>
              <a:t>Bois de rose de Madagascar : Entre démocratie et protection de la nature</a:t>
            </a:r>
            <a:r>
              <a:rPr lang="fr-FR" sz="1400" dirty="0">
                <a:solidFill>
                  <a:srgbClr val="002060"/>
                </a:solidFill>
              </a:rPr>
              <a:t>, </a:t>
            </a:r>
            <a:r>
              <a:rPr lang="fr-FR" sz="1400" dirty="0" err="1">
                <a:solidFill>
                  <a:srgbClr val="002060"/>
                </a:solidFill>
              </a:rPr>
              <a:t>Hery</a:t>
            </a:r>
            <a:r>
              <a:rPr lang="fr-FR" sz="1400" dirty="0">
                <a:solidFill>
                  <a:srgbClr val="002060"/>
                </a:solidFill>
              </a:rPr>
              <a:t> </a:t>
            </a:r>
            <a:r>
              <a:rPr lang="fr-FR" sz="1400" dirty="0" err="1">
                <a:solidFill>
                  <a:srgbClr val="002060"/>
                </a:solidFill>
              </a:rPr>
              <a:t>Randriamalala</a:t>
            </a:r>
            <a:r>
              <a:rPr lang="fr-FR" sz="1400" dirty="0">
                <a:solidFill>
                  <a:srgbClr val="002060"/>
                </a:solidFill>
              </a:rPr>
              <a:t> et Zhou Liu, 1er mars 2010, Madagascar Conservation &amp; </a:t>
            </a:r>
            <a:r>
              <a:rPr lang="fr-FR" sz="1400" dirty="0" err="1">
                <a:solidFill>
                  <a:srgbClr val="002060"/>
                </a:solidFill>
              </a:rPr>
              <a:t>Development</a:t>
            </a:r>
            <a:r>
              <a:rPr lang="fr-FR" sz="1400" dirty="0">
                <a:solidFill>
                  <a:srgbClr val="002060"/>
                </a:solidFill>
              </a:rPr>
              <a:t> (journal of Madagascar </a:t>
            </a:r>
            <a:r>
              <a:rPr lang="fr-FR" sz="1400" dirty="0" err="1">
                <a:solidFill>
                  <a:srgbClr val="002060"/>
                </a:solidFill>
              </a:rPr>
              <a:t>Wildlife</a:t>
            </a:r>
            <a:r>
              <a:rPr lang="fr-FR" sz="1400" dirty="0">
                <a:solidFill>
                  <a:srgbClr val="002060"/>
                </a:solidFill>
              </a:rPr>
              <a:t> Conservation (MWC) &amp; Jane Goodall Institute (JGI </a:t>
            </a:r>
            <a:r>
              <a:rPr lang="fr-FR" sz="1400" dirty="0" err="1">
                <a:solidFill>
                  <a:srgbClr val="002060"/>
                </a:solidFill>
              </a:rPr>
              <a:t>Switzerland</a:t>
            </a:r>
            <a:r>
              <a:rPr lang="fr-FR" sz="1400" dirty="0">
                <a:solidFill>
                  <a:srgbClr val="002060"/>
                </a:solidFill>
              </a:rPr>
              <a:t>)), </a:t>
            </a:r>
            <a:r>
              <a:rPr lang="fr-FR" sz="1400" u="sng" dirty="0">
                <a:solidFill>
                  <a:srgbClr val="002060"/>
                </a:solidFill>
                <a:hlinkClick r:id="rId3"/>
              </a:rPr>
              <a:t>http://www.mwc-info.net/en/services/Journal_PDF's/Issue5-1/MCD_2010_vol5_iss1_Rosewood_democracy_Supplementary_Material.pdf</a:t>
            </a:r>
            <a:r>
              <a:rPr lang="fr-FR" sz="1400" dirty="0">
                <a:solidFill>
                  <a:srgbClr val="002060"/>
                </a:solidFill>
              </a:rPr>
              <a:t> </a:t>
            </a:r>
          </a:p>
          <a:p>
            <a:r>
              <a:rPr lang="fr-FR" sz="1400" dirty="0">
                <a:solidFill>
                  <a:srgbClr val="002060"/>
                </a:solidFill>
              </a:rPr>
              <a:t> </a:t>
            </a:r>
          </a:p>
          <a:p>
            <a:r>
              <a:rPr lang="en-US" sz="1400" dirty="0">
                <a:solidFill>
                  <a:srgbClr val="002060"/>
                </a:solidFill>
              </a:rPr>
              <a:t>[9] </a:t>
            </a:r>
            <a:r>
              <a:rPr lang="en-US" sz="1400" i="1" dirty="0">
                <a:solidFill>
                  <a:srgbClr val="002060"/>
                </a:solidFill>
              </a:rPr>
              <a:t>Illegal logging in Madagascar</a:t>
            </a:r>
            <a:r>
              <a:rPr lang="en-US" sz="1400" dirty="0">
                <a:solidFill>
                  <a:srgbClr val="002060"/>
                </a:solidFill>
              </a:rPr>
              <a:t>, </a:t>
            </a:r>
            <a:r>
              <a:rPr lang="en-US" sz="1400" u="sng" dirty="0">
                <a:solidFill>
                  <a:srgbClr val="002060"/>
                </a:solidFill>
                <a:hlinkClick r:id="rId4"/>
              </a:rPr>
              <a:t>http://en.wikipedia.org/wiki/Illegal_logging_in_Madagascar</a:t>
            </a:r>
            <a:r>
              <a:rPr lang="en-US" sz="1400" dirty="0">
                <a:solidFill>
                  <a:srgbClr val="002060"/>
                </a:solidFill>
              </a:rPr>
              <a:t> </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pPr eaLnBrk="0" fontAlgn="base" hangingPunct="0"/>
            <a:r>
              <a:rPr lang="fr-FR" sz="1400" dirty="0">
                <a:solidFill>
                  <a:srgbClr val="002060"/>
                </a:solidFill>
              </a:rPr>
              <a:t>[10] </a:t>
            </a:r>
            <a:r>
              <a:rPr lang="fr-FR" sz="1400" dirty="0" err="1">
                <a:solidFill>
                  <a:srgbClr val="002060"/>
                </a:solidFill>
              </a:rPr>
              <a:t>Andriamananoro-Radiharisoa</a:t>
            </a:r>
            <a:r>
              <a:rPr lang="fr-FR" sz="1400" dirty="0">
                <a:solidFill>
                  <a:srgbClr val="002060"/>
                </a:solidFill>
              </a:rPr>
              <a:t> Monique, Conseiller Technique Supérieur en matière de Changement climatique, GTZ/PGM-E: Textes et réglementations forestières sur les exploitations et exportations</a:t>
            </a:r>
          </a:p>
          <a:p>
            <a:pPr eaLnBrk="0" fontAlgn="base" hangingPunct="0"/>
            <a:r>
              <a:rPr lang="fr-FR" sz="1400" dirty="0">
                <a:solidFill>
                  <a:srgbClr val="002060"/>
                </a:solidFill>
              </a:rPr>
              <a:t> </a:t>
            </a:r>
          </a:p>
          <a:p>
            <a:pPr eaLnBrk="0" fontAlgn="base" hangingPunct="0"/>
            <a:r>
              <a:rPr lang="fr-FR" sz="1400" dirty="0">
                <a:solidFill>
                  <a:srgbClr val="002060"/>
                </a:solidFill>
              </a:rPr>
              <a:t>[11] </a:t>
            </a:r>
            <a:r>
              <a:rPr lang="fr-FR" sz="1400" dirty="0" err="1">
                <a:solidFill>
                  <a:srgbClr val="002060"/>
                </a:solidFill>
              </a:rPr>
              <a:t>Andriatahina</a:t>
            </a:r>
            <a:r>
              <a:rPr lang="fr-FR" sz="1400" dirty="0">
                <a:solidFill>
                  <a:srgbClr val="002060"/>
                </a:solidFill>
              </a:rPr>
              <a:t> </a:t>
            </a:r>
            <a:r>
              <a:rPr lang="fr-FR" sz="1400" dirty="0" err="1">
                <a:solidFill>
                  <a:srgbClr val="002060"/>
                </a:solidFill>
              </a:rPr>
              <a:t>Manantsoa</a:t>
            </a:r>
            <a:r>
              <a:rPr lang="fr-FR" sz="1400" dirty="0">
                <a:solidFill>
                  <a:srgbClr val="002060"/>
                </a:solidFill>
              </a:rPr>
              <a:t>, Rakotondrabe François Bernard. ONESF, Mission dans la SAVA du 18 au 21 Juillet 2009</a:t>
            </a:r>
          </a:p>
          <a:p>
            <a:pPr eaLnBrk="0" fontAlgn="base" hangingPunct="0"/>
            <a:r>
              <a:rPr lang="fr-FR" sz="1400" dirty="0">
                <a:solidFill>
                  <a:srgbClr val="002060"/>
                </a:solidFill>
              </a:rPr>
              <a:t> </a:t>
            </a:r>
          </a:p>
          <a:p>
            <a:pPr eaLnBrk="0" fontAlgn="base" hangingPunct="0"/>
            <a:r>
              <a:rPr lang="fr-FR" sz="1400" dirty="0">
                <a:solidFill>
                  <a:srgbClr val="002060"/>
                </a:solidFill>
              </a:rPr>
              <a:t>[12] </a:t>
            </a:r>
            <a:r>
              <a:rPr lang="fr-FR" sz="1400" dirty="0" err="1">
                <a:solidFill>
                  <a:srgbClr val="002060"/>
                </a:solidFill>
              </a:rPr>
              <a:t>Bakarizafy</a:t>
            </a:r>
            <a:r>
              <a:rPr lang="fr-FR" sz="1400" dirty="0">
                <a:solidFill>
                  <a:srgbClr val="002060"/>
                </a:solidFill>
              </a:rPr>
              <a:t> Hervé, Directeur du Parc </a:t>
            </a:r>
            <a:r>
              <a:rPr lang="fr-FR" sz="1400" dirty="0" err="1">
                <a:solidFill>
                  <a:srgbClr val="002060"/>
                </a:solidFill>
              </a:rPr>
              <a:t>Marojejy</a:t>
            </a:r>
            <a:r>
              <a:rPr lang="fr-FR" sz="1400" dirty="0">
                <a:solidFill>
                  <a:srgbClr val="002060"/>
                </a:solidFill>
              </a:rPr>
              <a:t>, </a:t>
            </a:r>
            <a:r>
              <a:rPr lang="fr-FR" sz="1400" i="1" dirty="0">
                <a:solidFill>
                  <a:srgbClr val="002060"/>
                </a:solidFill>
              </a:rPr>
              <a:t>Rapport sur exploitation illicite de bois de rose dans le Parc </a:t>
            </a:r>
            <a:r>
              <a:rPr lang="fr-FR" sz="1400" i="1" dirty="0" err="1">
                <a:solidFill>
                  <a:srgbClr val="002060"/>
                </a:solidFill>
              </a:rPr>
              <a:t>Marojejy</a:t>
            </a:r>
            <a:r>
              <a:rPr lang="fr-FR" sz="1400" i="1" dirty="0">
                <a:solidFill>
                  <a:srgbClr val="002060"/>
                </a:solidFill>
              </a:rPr>
              <a:t>, 4 mai 2009</a:t>
            </a:r>
            <a:endParaRPr lang="fr-FR" sz="1400" dirty="0">
              <a:solidFill>
                <a:srgbClr val="002060"/>
              </a:solidFill>
            </a:endParaRPr>
          </a:p>
          <a:p>
            <a:pPr eaLnBrk="0" fontAlgn="base" hangingPunct="0"/>
            <a:r>
              <a:rPr lang="fr-FR" sz="1400" dirty="0">
                <a:solidFill>
                  <a:srgbClr val="002060"/>
                </a:solidFill>
              </a:rPr>
              <a:t>CCPTF-Groupe Gouvernance, Octobre 2009, </a:t>
            </a:r>
            <a:r>
              <a:rPr lang="fr-FR" sz="1400" i="1" dirty="0">
                <a:solidFill>
                  <a:srgbClr val="002060"/>
                </a:solidFill>
              </a:rPr>
              <a:t>Analyse de l’arrêté interministériel N°38244</a:t>
            </a:r>
            <a:endParaRPr lang="fr-FR" sz="1400" dirty="0">
              <a:solidFill>
                <a:srgbClr val="002060"/>
              </a:solidFill>
            </a:endParaRPr>
          </a:p>
          <a:p>
            <a:pPr eaLnBrk="0" fontAlgn="base" hangingPunct="0"/>
            <a:r>
              <a:rPr lang="fr-FR" sz="1400" dirty="0">
                <a:solidFill>
                  <a:srgbClr val="002060"/>
                </a:solidFill>
              </a:rPr>
              <a:t> </a:t>
            </a:r>
          </a:p>
          <a:p>
            <a:pPr eaLnBrk="0" fontAlgn="base" hangingPunct="0"/>
            <a:r>
              <a:rPr lang="fr-FR" sz="1400" dirty="0">
                <a:solidFill>
                  <a:srgbClr val="002060"/>
                </a:solidFill>
              </a:rPr>
              <a:t>[13] Comité </a:t>
            </a:r>
            <a:r>
              <a:rPr lang="fr-FR" sz="1400" dirty="0" err="1">
                <a:solidFill>
                  <a:srgbClr val="002060"/>
                </a:solidFill>
              </a:rPr>
              <a:t>Ad’hoc</a:t>
            </a:r>
            <a:r>
              <a:rPr lang="fr-FR" sz="1400" dirty="0">
                <a:solidFill>
                  <a:srgbClr val="002060"/>
                </a:solidFill>
              </a:rPr>
              <a:t> d’inventaire, Décembre 2008, </a:t>
            </a:r>
            <a:r>
              <a:rPr lang="fr-FR" sz="1400" i="1" dirty="0">
                <a:solidFill>
                  <a:srgbClr val="002060"/>
                </a:solidFill>
              </a:rPr>
              <a:t>Rapport d’inventaire des stocks des bois précieux </a:t>
            </a:r>
            <a:endParaRPr lang="fr-FR" sz="1400" i="1" dirty="0" smtClean="0">
              <a:solidFill>
                <a:srgbClr val="002060"/>
              </a:solidFill>
            </a:endParaRPr>
          </a:p>
          <a:p>
            <a:pPr eaLnBrk="0" fontAlgn="base" hangingPunct="0"/>
            <a:r>
              <a:rPr lang="fr-FR" sz="1400" i="1" dirty="0" smtClean="0">
                <a:solidFill>
                  <a:srgbClr val="002060"/>
                </a:solidFill>
              </a:rPr>
              <a:t>« </a:t>
            </a:r>
            <a:r>
              <a:rPr lang="fr-FR" sz="1400" i="1" dirty="0">
                <a:solidFill>
                  <a:srgbClr val="002060"/>
                </a:solidFill>
              </a:rPr>
              <a:t>en ville » dans la Région </a:t>
            </a:r>
            <a:r>
              <a:rPr lang="fr-FR" sz="1400" i="1" dirty="0" smtClean="0">
                <a:solidFill>
                  <a:srgbClr val="002060"/>
                </a:solidFill>
              </a:rPr>
              <a:t>SAVA,</a:t>
            </a:r>
            <a:endParaRPr lang="fr-FR" sz="1400" dirty="0">
              <a:solidFill>
                <a:srgbClr val="002060"/>
              </a:solidFill>
            </a:endParaRPr>
          </a:p>
          <a:p>
            <a:pPr eaLnBrk="0" fontAlgn="base" hangingPunct="0"/>
            <a:r>
              <a:rPr lang="fr-FR" sz="1400" dirty="0">
                <a:solidFill>
                  <a:srgbClr val="002060"/>
                </a:solidFill>
              </a:rPr>
              <a:t>Directeur de Région SAVA, </a:t>
            </a:r>
            <a:r>
              <a:rPr lang="fr-FR" sz="1400" i="1" dirty="0">
                <a:solidFill>
                  <a:srgbClr val="002060"/>
                </a:solidFill>
              </a:rPr>
              <a:t>Procès verbal sur le contrôle forestier </a:t>
            </a:r>
            <a:r>
              <a:rPr lang="fr-FR" sz="1400" i="1" dirty="0" smtClean="0">
                <a:solidFill>
                  <a:srgbClr val="002060"/>
                </a:solidFill>
              </a:rPr>
              <a:t>Antalaha</a:t>
            </a:r>
            <a:endParaRPr lang="fr-FR" sz="1400" dirty="0">
              <a:solidFill>
                <a:srgbClr val="002060"/>
              </a:solidFill>
            </a:endParaRPr>
          </a:p>
        </p:txBody>
      </p:sp>
      <p:sp>
        <p:nvSpPr>
          <p:cNvPr id="7" name="ZoneTexte 6"/>
          <p:cNvSpPr txBox="1"/>
          <p:nvPr/>
        </p:nvSpPr>
        <p:spPr>
          <a:xfrm>
            <a:off x="5508433" y="6299452"/>
            <a:ext cx="6572479" cy="400110"/>
          </a:xfrm>
          <a:prstGeom prst="rect">
            <a:avLst/>
          </a:prstGeom>
          <a:noFill/>
        </p:spPr>
        <p:txBody>
          <a:bodyPr wrap="square" rtlCol="0">
            <a:spAutoFit/>
          </a:bodyPr>
          <a:lstStyle/>
          <a:p>
            <a:pPr algn="r"/>
            <a:r>
              <a:rPr lang="fr-FR" sz="1000" dirty="0">
                <a:solidFill>
                  <a:srgbClr val="002060"/>
                </a:solidFill>
              </a:rPr>
              <a:t>La CITES et les forêts : or vert et blanchiment d’argent, 07/03/2013, </a:t>
            </a:r>
            <a:r>
              <a:rPr lang="fr-FR" sz="1000" dirty="0">
                <a:solidFill>
                  <a:srgbClr val="002060"/>
                </a:solidFill>
                <a:hlinkClick r:id="rId5"/>
              </a:rPr>
              <a:t>http://www.goodplanet.info/actualite/2013/03/07/la-cites-et-les-forets-or-vert-et-blanchiment-d-argent</a:t>
            </a:r>
            <a:r>
              <a:rPr lang="fr-FR" sz="1000" dirty="0">
                <a:hlinkClick r:id="rId5"/>
              </a:rPr>
              <a:t>/#</a:t>
            </a:r>
            <a:r>
              <a:rPr lang="fr-FR" sz="1000" dirty="0" smtClean="0">
                <a:hlinkClick r:id="rId5"/>
              </a:rPr>
              <a:t>sthash.grclntp0.dpuf</a:t>
            </a:r>
            <a:r>
              <a:rPr lang="fr-FR" sz="1000" dirty="0" smtClean="0"/>
              <a:t> </a:t>
            </a:r>
            <a:endParaRPr lang="fr-FR" sz="1000" dirty="0"/>
          </a:p>
        </p:txBody>
      </p:sp>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6467" y="4602701"/>
            <a:ext cx="2619375" cy="1743075"/>
          </a:xfrm>
          <a:prstGeom prst="rect">
            <a:avLst/>
          </a:prstGeom>
        </p:spPr>
      </p:pic>
    </p:spTree>
    <p:extLst>
      <p:ext uri="{BB962C8B-B14F-4D97-AF65-F5344CB8AC3E}">
        <p14:creationId xmlns:p14="http://schemas.microsoft.com/office/powerpoint/2010/main" val="4140305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4660135" y="6466901"/>
            <a:ext cx="3074624" cy="254574"/>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038901" y="172123"/>
            <a:ext cx="733540" cy="254574"/>
          </a:xfrm>
        </p:spPr>
        <p:txBody>
          <a:bodyPr/>
          <a:lstStyle/>
          <a:p>
            <a:fld id="{814B13E8-1059-4FEE-952E-0153852B3488}" type="slidenum">
              <a:rPr lang="fr-FR" smtClean="0"/>
              <a:t>9</a:t>
            </a:fld>
            <a:endParaRPr lang="fr-FR" dirty="0"/>
          </a:p>
        </p:txBody>
      </p:sp>
      <p:sp>
        <p:nvSpPr>
          <p:cNvPr id="4" name="ZoneTexte 3"/>
          <p:cNvSpPr txBox="1"/>
          <p:nvPr/>
        </p:nvSpPr>
        <p:spPr>
          <a:xfrm>
            <a:off x="308473" y="347401"/>
            <a:ext cx="3588675" cy="369332"/>
          </a:xfrm>
          <a:prstGeom prst="rect">
            <a:avLst/>
          </a:prstGeom>
          <a:noFill/>
        </p:spPr>
        <p:txBody>
          <a:bodyPr wrap="none" rtlCol="0">
            <a:spAutoFit/>
          </a:bodyPr>
          <a:lstStyle/>
          <a:p>
            <a:r>
              <a:rPr lang="fr-FR" b="1" dirty="0" smtClean="0">
                <a:solidFill>
                  <a:srgbClr val="002060"/>
                </a:solidFill>
              </a:rPr>
              <a:t>4. Le genre </a:t>
            </a:r>
            <a:r>
              <a:rPr lang="fr-FR" b="1" i="1" dirty="0" smtClean="0">
                <a:solidFill>
                  <a:srgbClr val="002060"/>
                </a:solidFill>
              </a:rPr>
              <a:t>Dalbergia</a:t>
            </a:r>
            <a:r>
              <a:rPr lang="fr-FR" b="1" dirty="0" smtClean="0">
                <a:solidFill>
                  <a:srgbClr val="002060"/>
                </a:solidFill>
              </a:rPr>
              <a:t> à Madagascar</a:t>
            </a:r>
            <a:endParaRPr lang="fr-FR" b="1" dirty="0">
              <a:solidFill>
                <a:srgbClr val="002060"/>
              </a:solidFill>
            </a:endParaRPr>
          </a:p>
        </p:txBody>
      </p:sp>
      <p:sp>
        <p:nvSpPr>
          <p:cNvPr id="5" name="ZoneTexte 4"/>
          <p:cNvSpPr txBox="1"/>
          <p:nvPr/>
        </p:nvSpPr>
        <p:spPr>
          <a:xfrm>
            <a:off x="209321" y="826522"/>
            <a:ext cx="11821098" cy="5632311"/>
          </a:xfrm>
          <a:prstGeom prst="rect">
            <a:avLst/>
          </a:prstGeom>
          <a:noFill/>
        </p:spPr>
        <p:txBody>
          <a:bodyPr wrap="square" rtlCol="0">
            <a:spAutoFit/>
          </a:bodyPr>
          <a:lstStyle/>
          <a:p>
            <a:pPr algn="just"/>
            <a:r>
              <a:rPr lang="fr-FR" b="1" dirty="0" smtClean="0">
                <a:solidFill>
                  <a:srgbClr val="002060"/>
                </a:solidFill>
              </a:rPr>
              <a:t>Palissandres et bois de rose à Madagascar</a:t>
            </a:r>
            <a:r>
              <a:rPr lang="fr-FR" dirty="0" smtClean="0">
                <a:solidFill>
                  <a:srgbClr val="002060"/>
                </a:solidFill>
              </a:rPr>
              <a:t> : </a:t>
            </a:r>
          </a:p>
          <a:p>
            <a:pPr algn="just"/>
            <a:endParaRPr lang="fr-FR" dirty="0" smtClean="0">
              <a:solidFill>
                <a:srgbClr val="002060"/>
              </a:solidFill>
            </a:endParaRPr>
          </a:p>
          <a:p>
            <a:pPr algn="just"/>
            <a:r>
              <a:rPr lang="fr-FR" dirty="0" smtClean="0">
                <a:solidFill>
                  <a:srgbClr val="002060"/>
                </a:solidFill>
              </a:rPr>
              <a:t>La </a:t>
            </a:r>
            <a:r>
              <a:rPr lang="fr-FR" dirty="0">
                <a:solidFill>
                  <a:srgbClr val="002060"/>
                </a:solidFill>
              </a:rPr>
              <a:t>systématique des </a:t>
            </a:r>
            <a:r>
              <a:rPr lang="fr-FR" i="1" dirty="0">
                <a:solidFill>
                  <a:srgbClr val="002060"/>
                </a:solidFill>
              </a:rPr>
              <a:t>Dalbergia</a:t>
            </a:r>
            <a:r>
              <a:rPr lang="fr-FR" dirty="0">
                <a:solidFill>
                  <a:srgbClr val="002060"/>
                </a:solidFill>
              </a:rPr>
              <a:t> est loin d'être éclaircie et un grand nombre d'espèces sont représentées à Madagascar.</a:t>
            </a:r>
          </a:p>
          <a:p>
            <a:pPr algn="just"/>
            <a:r>
              <a:rPr lang="fr-FR" dirty="0">
                <a:solidFill>
                  <a:srgbClr val="002060"/>
                </a:solidFill>
              </a:rPr>
              <a:t> </a:t>
            </a:r>
            <a:r>
              <a:rPr lang="fr-FR" dirty="0" smtClean="0">
                <a:solidFill>
                  <a:srgbClr val="002060"/>
                </a:solidFill>
              </a:rPr>
              <a:t>Dans </a:t>
            </a:r>
            <a:r>
              <a:rPr lang="fr-FR" dirty="0">
                <a:solidFill>
                  <a:srgbClr val="002060"/>
                </a:solidFill>
              </a:rPr>
              <a:t>les forts de l'Ouest, il existe une grande diversité de </a:t>
            </a:r>
            <a:r>
              <a:rPr lang="fr-FR" i="1" dirty="0">
                <a:solidFill>
                  <a:srgbClr val="002060"/>
                </a:solidFill>
              </a:rPr>
              <a:t>palissandres</a:t>
            </a:r>
            <a:r>
              <a:rPr lang="fr-FR" dirty="0">
                <a:solidFill>
                  <a:srgbClr val="002060"/>
                </a:solidFill>
              </a:rPr>
              <a:t> qui portent le plus souvent le nom vernaculaire de "</a:t>
            </a:r>
            <a:r>
              <a:rPr lang="fr-FR" i="1" dirty="0" err="1">
                <a:solidFill>
                  <a:srgbClr val="002060"/>
                </a:solidFill>
              </a:rPr>
              <a:t>Manary</a:t>
            </a:r>
            <a:r>
              <a:rPr lang="fr-FR" dirty="0">
                <a:solidFill>
                  <a:srgbClr val="002060"/>
                </a:solidFill>
              </a:rPr>
              <a:t>", assorti de qualificatifs précisant la couleur du bois parfait (</a:t>
            </a:r>
            <a:r>
              <a:rPr lang="fr-FR" i="1" dirty="0" err="1">
                <a:solidFill>
                  <a:srgbClr val="002060"/>
                </a:solidFill>
              </a:rPr>
              <a:t>Manary</a:t>
            </a:r>
            <a:r>
              <a:rPr lang="fr-FR" i="1" dirty="0">
                <a:solidFill>
                  <a:srgbClr val="002060"/>
                </a:solidFill>
              </a:rPr>
              <a:t> Mena, </a:t>
            </a:r>
            <a:r>
              <a:rPr lang="fr-FR" i="1" dirty="0" err="1">
                <a:solidFill>
                  <a:srgbClr val="002060"/>
                </a:solidFill>
              </a:rPr>
              <a:t>Manary</a:t>
            </a:r>
            <a:r>
              <a:rPr lang="fr-FR" i="1" dirty="0">
                <a:solidFill>
                  <a:srgbClr val="002060"/>
                </a:solidFill>
              </a:rPr>
              <a:t> </a:t>
            </a:r>
            <a:r>
              <a:rPr lang="fr-FR" i="1" dirty="0" err="1">
                <a:solidFill>
                  <a:srgbClr val="002060"/>
                </a:solidFill>
              </a:rPr>
              <a:t>Fotsy</a:t>
            </a:r>
            <a:r>
              <a:rPr lang="fr-FR" i="1" dirty="0">
                <a:solidFill>
                  <a:srgbClr val="002060"/>
                </a:solidFill>
              </a:rPr>
              <a:t>, </a:t>
            </a:r>
            <a:r>
              <a:rPr lang="fr-FR" i="1" dirty="0" err="1">
                <a:solidFill>
                  <a:srgbClr val="002060"/>
                </a:solidFill>
              </a:rPr>
              <a:t>Manary</a:t>
            </a:r>
            <a:r>
              <a:rPr lang="fr-FR" i="1" dirty="0">
                <a:solidFill>
                  <a:srgbClr val="002060"/>
                </a:solidFill>
              </a:rPr>
              <a:t> </a:t>
            </a:r>
            <a:r>
              <a:rPr lang="fr-FR" i="1" dirty="0" err="1">
                <a:solidFill>
                  <a:srgbClr val="002060"/>
                </a:solidFill>
              </a:rPr>
              <a:t>Mavo</a:t>
            </a:r>
            <a:r>
              <a:rPr lang="fr-FR" dirty="0">
                <a:solidFill>
                  <a:srgbClr val="002060"/>
                </a:solidFill>
              </a:rPr>
              <a:t>). Certains palissandres s'appellent aussi "</a:t>
            </a:r>
            <a:r>
              <a:rPr lang="fr-FR" i="1" dirty="0" err="1">
                <a:solidFill>
                  <a:srgbClr val="002060"/>
                </a:solidFill>
              </a:rPr>
              <a:t>Tsiandalana</a:t>
            </a:r>
            <a:r>
              <a:rPr lang="fr-FR" dirty="0" smtClean="0">
                <a:solidFill>
                  <a:srgbClr val="002060"/>
                </a:solidFill>
              </a:rPr>
              <a:t>". Sur </a:t>
            </a:r>
            <a:r>
              <a:rPr lang="fr-FR" dirty="0">
                <a:solidFill>
                  <a:srgbClr val="002060"/>
                </a:solidFill>
              </a:rPr>
              <a:t>le versant oriental de l'Ile, dans les massifs forestiers d'altitude, dans les restes de forêts côtières et sur les Haut-Plateaux, les palissandres portent généralement le nom de "</a:t>
            </a:r>
            <a:r>
              <a:rPr lang="fr-FR" i="1" dirty="0" err="1">
                <a:solidFill>
                  <a:srgbClr val="002060"/>
                </a:solidFill>
              </a:rPr>
              <a:t>Voamboana</a:t>
            </a:r>
            <a:r>
              <a:rPr lang="fr-FR" dirty="0">
                <a:solidFill>
                  <a:srgbClr val="002060"/>
                </a:solidFill>
              </a:rPr>
              <a:t>". Le bois dit "Bois de Rose" est également un </a:t>
            </a:r>
            <a:r>
              <a:rPr lang="fr-FR" i="1" dirty="0">
                <a:solidFill>
                  <a:srgbClr val="002060"/>
                </a:solidFill>
              </a:rPr>
              <a:t>Dalbergia</a:t>
            </a:r>
            <a:r>
              <a:rPr lang="fr-FR" dirty="0">
                <a:solidFill>
                  <a:srgbClr val="002060"/>
                </a:solidFill>
              </a:rPr>
              <a:t>, nommé le plus souvent "</a:t>
            </a:r>
            <a:r>
              <a:rPr lang="fr-FR" i="1" dirty="0" err="1">
                <a:solidFill>
                  <a:srgbClr val="002060"/>
                </a:solidFill>
              </a:rPr>
              <a:t>Volombodipona</a:t>
            </a:r>
            <a:r>
              <a:rPr lang="fr-FR" dirty="0" smtClean="0">
                <a:solidFill>
                  <a:srgbClr val="002060"/>
                </a:solidFill>
              </a:rPr>
              <a:t>".</a:t>
            </a:r>
          </a:p>
          <a:p>
            <a:pPr algn="just"/>
            <a:r>
              <a:rPr lang="fr-FR" dirty="0">
                <a:solidFill>
                  <a:srgbClr val="002060"/>
                </a:solidFill>
              </a:rPr>
              <a:t>Les palissandres atteignent de fortes dimensions, ce sont des arbres à feuilles alternes, simplement pennées, le nombre de folioles dépassant en général cinq; la fleur est typiquement papilionacée. L'écorce est souvent de teinte claire, grisâtre, crevassée, les feuilles sont caduques</a:t>
            </a:r>
            <a:r>
              <a:rPr lang="fr-FR" dirty="0" smtClean="0">
                <a:solidFill>
                  <a:srgbClr val="002060"/>
                </a:solidFill>
              </a:rPr>
              <a:t>.</a:t>
            </a:r>
            <a:endParaRPr lang="fr-FR" dirty="0">
              <a:solidFill>
                <a:srgbClr val="002060"/>
              </a:solidFill>
            </a:endParaRPr>
          </a:p>
          <a:p>
            <a:pPr algn="just"/>
            <a:r>
              <a:rPr lang="fr-FR" dirty="0">
                <a:solidFill>
                  <a:srgbClr val="002060"/>
                </a:solidFill>
              </a:rPr>
              <a:t>L'aubier est d'épaisseur variable, plus clair que le bois de cœur  qui a un aspect veiné caractéristique, dont la couleur peut varier d'un beige-gris clair au </a:t>
            </a:r>
            <a:r>
              <a:rPr lang="fr-FR" dirty="0">
                <a:solidFill>
                  <a:schemeClr val="accent2">
                    <a:lumMod val="50000"/>
                  </a:schemeClr>
                </a:solidFill>
              </a:rPr>
              <a:t>brun foncé</a:t>
            </a:r>
            <a:r>
              <a:rPr lang="fr-FR" dirty="0">
                <a:solidFill>
                  <a:srgbClr val="002060"/>
                </a:solidFill>
              </a:rPr>
              <a:t>, ou au </a:t>
            </a:r>
            <a:r>
              <a:rPr lang="fr-FR" dirty="0">
                <a:solidFill>
                  <a:srgbClr val="7030A0"/>
                </a:solidFill>
              </a:rPr>
              <a:t>violet, ou au rouge lie-de-vin</a:t>
            </a:r>
            <a:r>
              <a:rPr lang="fr-FR" dirty="0">
                <a:solidFill>
                  <a:srgbClr val="002060"/>
                </a:solidFill>
              </a:rPr>
              <a:t>. Le "</a:t>
            </a:r>
            <a:r>
              <a:rPr lang="fr-FR" i="1" dirty="0" err="1">
                <a:solidFill>
                  <a:srgbClr val="002060"/>
                </a:solidFill>
              </a:rPr>
              <a:t>Volombodipona</a:t>
            </a:r>
            <a:r>
              <a:rPr lang="fr-FR" dirty="0">
                <a:solidFill>
                  <a:srgbClr val="002060"/>
                </a:solidFill>
              </a:rPr>
              <a:t>", </a:t>
            </a:r>
            <a:r>
              <a:rPr lang="fr-FR" dirty="0">
                <a:solidFill>
                  <a:srgbClr val="7030A0"/>
                </a:solidFill>
              </a:rPr>
              <a:t>violacé au moment de la coupe</a:t>
            </a:r>
            <a:r>
              <a:rPr lang="fr-FR" dirty="0">
                <a:solidFill>
                  <a:srgbClr val="002060"/>
                </a:solidFill>
              </a:rPr>
              <a:t>, voit sa couleur foncer rapidement à l'air</a:t>
            </a:r>
            <a:r>
              <a:rPr lang="fr-FR" dirty="0" smtClean="0">
                <a:solidFill>
                  <a:srgbClr val="002060"/>
                </a:solidFill>
              </a:rPr>
              <a:t>.</a:t>
            </a:r>
          </a:p>
          <a:p>
            <a:pPr algn="just"/>
            <a:r>
              <a:rPr lang="fr-FR" dirty="0" smtClean="0">
                <a:solidFill>
                  <a:srgbClr val="002060"/>
                </a:solidFill>
              </a:rPr>
              <a:t>Les </a:t>
            </a:r>
            <a:r>
              <a:rPr lang="fr-FR" dirty="0">
                <a:solidFill>
                  <a:srgbClr val="002060"/>
                </a:solidFill>
              </a:rPr>
              <a:t>botanistes présument que les </a:t>
            </a:r>
            <a:r>
              <a:rPr lang="fr-FR" i="1" dirty="0">
                <a:solidFill>
                  <a:srgbClr val="002060"/>
                </a:solidFill>
              </a:rPr>
              <a:t>'</a:t>
            </a:r>
            <a:r>
              <a:rPr lang="fr-FR" i="1" dirty="0" err="1">
                <a:solidFill>
                  <a:srgbClr val="002060"/>
                </a:solidFill>
              </a:rPr>
              <a:t>Manary</a:t>
            </a:r>
            <a:r>
              <a:rPr lang="fr-FR" dirty="0">
                <a:solidFill>
                  <a:srgbClr val="002060"/>
                </a:solidFill>
              </a:rPr>
              <a:t>" de l'Ouest se répartissent entre uns de 25 espèces, dont une fréquente est </a:t>
            </a:r>
            <a:r>
              <a:rPr lang="fr-FR" i="1" dirty="0">
                <a:solidFill>
                  <a:srgbClr val="002060"/>
                </a:solidFill>
              </a:rPr>
              <a:t>Dalbergia </a:t>
            </a:r>
            <a:r>
              <a:rPr lang="fr-FR" i="1" dirty="0" err="1">
                <a:solidFill>
                  <a:srgbClr val="002060"/>
                </a:solidFill>
              </a:rPr>
              <a:t>Greveana</a:t>
            </a:r>
            <a:r>
              <a:rPr lang="fr-FR" dirty="0">
                <a:solidFill>
                  <a:srgbClr val="002060"/>
                </a:solidFill>
              </a:rPr>
              <a:t>, et que les "</a:t>
            </a:r>
            <a:r>
              <a:rPr lang="fr-FR" i="1" dirty="0" err="1">
                <a:solidFill>
                  <a:srgbClr val="002060"/>
                </a:solidFill>
              </a:rPr>
              <a:t>Voamboana</a:t>
            </a:r>
            <a:r>
              <a:rPr lang="fr-FR" dirty="0">
                <a:solidFill>
                  <a:srgbClr val="002060"/>
                </a:solidFill>
              </a:rPr>
              <a:t>" de l'Est appartiennent à 4 ou 5 espèces, dont </a:t>
            </a:r>
            <a:r>
              <a:rPr lang="fr-FR" i="1" dirty="0">
                <a:solidFill>
                  <a:srgbClr val="002060"/>
                </a:solidFill>
              </a:rPr>
              <a:t>Dalbergia </a:t>
            </a:r>
            <a:r>
              <a:rPr lang="fr-FR" i="1" dirty="0" err="1" smtClean="0">
                <a:solidFill>
                  <a:srgbClr val="002060"/>
                </a:solidFill>
              </a:rPr>
              <a:t>Baronii</a:t>
            </a:r>
            <a:r>
              <a:rPr lang="fr-FR" dirty="0" smtClean="0">
                <a:solidFill>
                  <a:srgbClr val="002060"/>
                </a:solidFill>
              </a:rPr>
              <a:t>. </a:t>
            </a:r>
            <a:r>
              <a:rPr lang="fr-FR" dirty="0">
                <a:solidFill>
                  <a:srgbClr val="002060"/>
                </a:solidFill>
              </a:rPr>
              <a:t>Certaines espèces se retrouvent aussi sur les deux versants.</a:t>
            </a:r>
          </a:p>
          <a:p>
            <a:pPr algn="just"/>
            <a:r>
              <a:rPr lang="fr-FR" dirty="0">
                <a:solidFill>
                  <a:srgbClr val="002060"/>
                </a:solidFill>
              </a:rPr>
              <a:t>Pour le groupe des palissandres, il apparaît que beaucoup des distinctions traditionnelles et des variantes de noms vernaculaires correspondent réellement à des différences du point de vue systématique botanique, à l'intérieur du genre </a:t>
            </a:r>
            <a:r>
              <a:rPr lang="fr-FR" i="1" dirty="0">
                <a:solidFill>
                  <a:srgbClr val="002060"/>
                </a:solidFill>
              </a:rPr>
              <a:t>Dalbergia</a:t>
            </a:r>
            <a:r>
              <a:rPr lang="fr-FR" dirty="0" smtClean="0">
                <a:solidFill>
                  <a:srgbClr val="002060"/>
                </a:solidFill>
              </a:rPr>
              <a:t>.</a:t>
            </a:r>
            <a:r>
              <a:rPr lang="fr-FR" sz="1200" dirty="0" smtClean="0">
                <a:solidFill>
                  <a:srgbClr val="002060"/>
                </a:solidFill>
              </a:rPr>
              <a:t> Source : </a:t>
            </a:r>
            <a:r>
              <a:rPr lang="fr-FR" sz="1200" i="1" dirty="0">
                <a:solidFill>
                  <a:srgbClr val="002060"/>
                </a:solidFill>
              </a:rPr>
              <a:t>Bois précieux de Madagascar, Service des eaux et forêt</a:t>
            </a:r>
            <a:r>
              <a:rPr lang="fr-FR" sz="1200" dirty="0">
                <a:solidFill>
                  <a:srgbClr val="002060"/>
                </a:solidFill>
              </a:rPr>
              <a:t>, Décembre 1981, </a:t>
            </a:r>
            <a:r>
              <a:rPr lang="fr-FR" sz="1200" dirty="0">
                <a:solidFill>
                  <a:srgbClr val="002060"/>
                </a:solidFill>
                <a:hlinkClick r:id="rId2"/>
              </a:rPr>
              <a:t>http://benjamin.lisan.free.fr/projetsreforestation/Bois_precieux_de_Madagascar.pdf</a:t>
            </a:r>
            <a:r>
              <a:rPr lang="fr-FR" sz="1200" dirty="0">
                <a:solidFill>
                  <a:srgbClr val="002060"/>
                </a:solidFill>
              </a:rPr>
              <a:t> </a:t>
            </a:r>
          </a:p>
        </p:txBody>
      </p:sp>
      <p:sp>
        <p:nvSpPr>
          <p:cNvPr id="6" name="ZoneTexte 5"/>
          <p:cNvSpPr txBox="1"/>
          <p:nvPr/>
        </p:nvSpPr>
        <p:spPr>
          <a:xfrm>
            <a:off x="4660135"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Tree>
    <p:extLst>
      <p:ext uri="{BB962C8B-B14F-4D97-AF65-F5344CB8AC3E}">
        <p14:creationId xmlns:p14="http://schemas.microsoft.com/office/powerpoint/2010/main" val="15147634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90</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5478423"/>
          </a:xfrm>
          <a:prstGeom prst="rect">
            <a:avLst/>
          </a:prstGeom>
          <a:noFill/>
        </p:spPr>
        <p:txBody>
          <a:bodyPr wrap="square" rtlCol="0">
            <a:spAutoFit/>
          </a:bodyPr>
          <a:lstStyle/>
          <a:p>
            <a:r>
              <a:rPr lang="fr-FR" sz="1400" b="1" dirty="0">
                <a:solidFill>
                  <a:srgbClr val="002060"/>
                </a:solidFill>
              </a:rPr>
              <a:t>Articles ou dossiers</a:t>
            </a:r>
            <a:r>
              <a:rPr lang="fr-FR" sz="1400" dirty="0">
                <a:solidFill>
                  <a:srgbClr val="002060"/>
                </a:solidFill>
              </a:rPr>
              <a:t>  </a:t>
            </a:r>
            <a:r>
              <a:rPr lang="fr-FR" sz="1400" b="1" dirty="0" smtClean="0">
                <a:solidFill>
                  <a:srgbClr val="002060"/>
                </a:solidFill>
              </a:rPr>
              <a:t>:</a:t>
            </a:r>
            <a:endParaRPr lang="fr-FR" sz="1400" dirty="0" smtClean="0">
              <a:solidFill>
                <a:srgbClr val="002060"/>
              </a:solidFill>
            </a:endParaRPr>
          </a:p>
          <a:p>
            <a:endParaRPr lang="fr-FR" sz="1400" dirty="0" smtClean="0">
              <a:solidFill>
                <a:srgbClr val="002060"/>
              </a:solidFill>
            </a:endParaRPr>
          </a:p>
          <a:p>
            <a:pPr eaLnBrk="0" fontAlgn="base" hangingPunct="0"/>
            <a:r>
              <a:rPr lang="fr-FR" sz="1400" dirty="0">
                <a:solidFill>
                  <a:srgbClr val="002060"/>
                </a:solidFill>
              </a:rPr>
              <a:t>[14] International </a:t>
            </a:r>
            <a:r>
              <a:rPr lang="fr-FR" sz="1400" dirty="0" err="1">
                <a:solidFill>
                  <a:srgbClr val="002060"/>
                </a:solidFill>
              </a:rPr>
              <a:t>Resources</a:t>
            </a:r>
            <a:r>
              <a:rPr lang="fr-FR" sz="1400" dirty="0">
                <a:solidFill>
                  <a:srgbClr val="002060"/>
                </a:solidFill>
              </a:rPr>
              <a:t> Group (IRG), </a:t>
            </a:r>
            <a:r>
              <a:rPr lang="fr-FR" sz="1400" dirty="0" err="1">
                <a:solidFill>
                  <a:srgbClr val="002060"/>
                </a:solidFill>
              </a:rPr>
              <a:t>Decembre</a:t>
            </a:r>
            <a:r>
              <a:rPr lang="fr-FR" sz="1400" dirty="0">
                <a:solidFill>
                  <a:srgbClr val="002060"/>
                </a:solidFill>
              </a:rPr>
              <a:t> 2008, </a:t>
            </a:r>
            <a:r>
              <a:rPr lang="fr-FR" sz="1400" i="1" dirty="0">
                <a:solidFill>
                  <a:srgbClr val="002060"/>
                </a:solidFill>
              </a:rPr>
              <a:t>Appui à l’extension du système de traçabilité des bois à Madagascar</a:t>
            </a:r>
            <a:endParaRPr lang="fr-FR" sz="1400" dirty="0">
              <a:solidFill>
                <a:srgbClr val="002060"/>
              </a:solidFill>
            </a:endParaRPr>
          </a:p>
          <a:p>
            <a:pPr eaLnBrk="0" fontAlgn="base" hangingPunct="0"/>
            <a:r>
              <a:rPr lang="fr-FR" sz="1400" dirty="0">
                <a:solidFill>
                  <a:srgbClr val="002060"/>
                </a:solidFill>
              </a:rPr>
              <a:t> </a:t>
            </a:r>
          </a:p>
          <a:p>
            <a:pPr eaLnBrk="0" fontAlgn="base" hangingPunct="0"/>
            <a:r>
              <a:rPr lang="en-US" sz="1400" dirty="0">
                <a:solidFill>
                  <a:srgbClr val="002060"/>
                </a:solidFill>
              </a:rPr>
              <a:t>[15] Patel Erik R., Logging of Rare Rosewood and </a:t>
            </a:r>
            <a:r>
              <a:rPr lang="en-US" sz="1400" dirty="0" err="1">
                <a:solidFill>
                  <a:srgbClr val="002060"/>
                </a:solidFill>
              </a:rPr>
              <a:t>Palisandre</a:t>
            </a:r>
            <a:r>
              <a:rPr lang="en-US" sz="1400" dirty="0">
                <a:solidFill>
                  <a:srgbClr val="002060"/>
                </a:solidFill>
              </a:rPr>
              <a:t> (</a:t>
            </a:r>
            <a:r>
              <a:rPr lang="en-US" sz="1400" dirty="0" err="1">
                <a:solidFill>
                  <a:srgbClr val="002060"/>
                </a:solidFill>
              </a:rPr>
              <a:t>Dalbergia</a:t>
            </a:r>
            <a:r>
              <a:rPr lang="en-US" sz="1400" dirty="0">
                <a:solidFill>
                  <a:srgbClr val="002060"/>
                </a:solidFill>
              </a:rPr>
              <a:t> spp.) within </a:t>
            </a:r>
            <a:r>
              <a:rPr lang="en-US" sz="1400" dirty="0" err="1">
                <a:solidFill>
                  <a:srgbClr val="002060"/>
                </a:solidFill>
              </a:rPr>
              <a:t>Marojejy</a:t>
            </a:r>
            <a:r>
              <a:rPr lang="en-US" sz="1400" dirty="0">
                <a:solidFill>
                  <a:srgbClr val="002060"/>
                </a:solidFill>
              </a:rPr>
              <a:t> National Park, Madagascar. </a:t>
            </a:r>
            <a:r>
              <a:rPr lang="fr-FR" sz="1400" dirty="0">
                <a:solidFill>
                  <a:srgbClr val="002060"/>
                </a:solidFill>
              </a:rPr>
              <a:t>In: </a:t>
            </a:r>
            <a:r>
              <a:rPr lang="fr-FR" sz="1400" i="1" dirty="0">
                <a:solidFill>
                  <a:srgbClr val="002060"/>
                </a:solidFill>
              </a:rPr>
              <a:t>Madagascar Conservation &amp; </a:t>
            </a:r>
            <a:r>
              <a:rPr lang="fr-FR" sz="1400" i="1" dirty="0" err="1">
                <a:solidFill>
                  <a:srgbClr val="002060"/>
                </a:solidFill>
              </a:rPr>
              <a:t>Development</a:t>
            </a:r>
            <a:r>
              <a:rPr lang="fr-FR" sz="1400" i="1" dirty="0">
                <a:solidFill>
                  <a:srgbClr val="002060"/>
                </a:solidFill>
              </a:rPr>
              <a:t> </a:t>
            </a:r>
            <a:r>
              <a:rPr lang="fr-FR" sz="1400" dirty="0">
                <a:solidFill>
                  <a:srgbClr val="002060"/>
                </a:solidFill>
              </a:rPr>
              <a:t>, Volume 2, </a:t>
            </a:r>
            <a:r>
              <a:rPr lang="fr-FR" sz="1400" dirty="0" err="1">
                <a:solidFill>
                  <a:srgbClr val="002060"/>
                </a:solidFill>
              </a:rPr>
              <a:t>December</a:t>
            </a:r>
            <a:r>
              <a:rPr lang="fr-FR" sz="1400" dirty="0">
                <a:solidFill>
                  <a:srgbClr val="002060"/>
                </a:solidFill>
              </a:rPr>
              <a:t> 2007</a:t>
            </a:r>
          </a:p>
          <a:p>
            <a:pPr eaLnBrk="0" fontAlgn="base" hangingPunct="0"/>
            <a:r>
              <a:rPr lang="fr-FR" sz="1400" i="1" dirty="0">
                <a:solidFill>
                  <a:srgbClr val="002060"/>
                </a:solidFill>
              </a:rPr>
              <a:t>Procès verbal de réunion sur le contrôle forestier Antalaha</a:t>
            </a:r>
            <a:r>
              <a:rPr lang="fr-FR" sz="1400" dirty="0">
                <a:solidFill>
                  <a:srgbClr val="002060"/>
                </a:solidFill>
              </a:rPr>
              <a:t>, 26 August 2009</a:t>
            </a:r>
          </a:p>
          <a:p>
            <a:pPr eaLnBrk="0" fontAlgn="base" hangingPunct="0"/>
            <a:r>
              <a:rPr lang="fr-FR" sz="1400" dirty="0">
                <a:solidFill>
                  <a:srgbClr val="002060"/>
                </a:solidFill>
              </a:rPr>
              <a:t> </a:t>
            </a:r>
          </a:p>
          <a:p>
            <a:pPr eaLnBrk="0" fontAlgn="base" hangingPunct="0"/>
            <a:r>
              <a:rPr lang="fr-FR" sz="1400" dirty="0">
                <a:solidFill>
                  <a:srgbClr val="002060"/>
                </a:solidFill>
              </a:rPr>
              <a:t>[16] </a:t>
            </a:r>
            <a:r>
              <a:rPr lang="fr-FR" sz="1400" dirty="0" err="1">
                <a:solidFill>
                  <a:srgbClr val="002060"/>
                </a:solidFill>
              </a:rPr>
              <a:t>Rambeloson</a:t>
            </a:r>
            <a:r>
              <a:rPr lang="fr-FR" sz="1400" dirty="0">
                <a:solidFill>
                  <a:srgbClr val="002060"/>
                </a:solidFill>
              </a:rPr>
              <a:t> François Richard et </a:t>
            </a:r>
            <a:r>
              <a:rPr lang="fr-FR" sz="1400" dirty="0" err="1">
                <a:solidFill>
                  <a:srgbClr val="002060"/>
                </a:solidFill>
              </a:rPr>
              <a:t>Azihar</a:t>
            </a:r>
            <a:r>
              <a:rPr lang="fr-FR" sz="1400" dirty="0">
                <a:solidFill>
                  <a:srgbClr val="002060"/>
                </a:solidFill>
              </a:rPr>
              <a:t> Hugues </a:t>
            </a:r>
            <a:r>
              <a:rPr lang="fr-FR" sz="1400" dirty="0" err="1">
                <a:solidFill>
                  <a:srgbClr val="002060"/>
                </a:solidFill>
              </a:rPr>
              <a:t>Saed</a:t>
            </a:r>
            <a:r>
              <a:rPr lang="fr-FR" sz="1400" dirty="0">
                <a:solidFill>
                  <a:srgbClr val="002060"/>
                </a:solidFill>
              </a:rPr>
              <a:t>, 20 July 2009, </a:t>
            </a:r>
            <a:r>
              <a:rPr lang="fr-FR" sz="1400" i="1" dirty="0">
                <a:solidFill>
                  <a:srgbClr val="002060"/>
                </a:solidFill>
              </a:rPr>
              <a:t>Situation de l’enquête et investigation de bois de rose déposés au port de </a:t>
            </a:r>
            <a:r>
              <a:rPr lang="fr-FR" sz="1400" i="1" dirty="0" err="1">
                <a:solidFill>
                  <a:srgbClr val="002060"/>
                </a:solidFill>
              </a:rPr>
              <a:t>Vohémar</a:t>
            </a:r>
            <a:endParaRPr lang="fr-FR" sz="1400" dirty="0">
              <a:solidFill>
                <a:srgbClr val="002060"/>
              </a:solidFill>
            </a:endParaRPr>
          </a:p>
          <a:p>
            <a:pPr eaLnBrk="0" fontAlgn="base" hangingPunct="0"/>
            <a:r>
              <a:rPr lang="fr-FR" sz="1400" dirty="0">
                <a:solidFill>
                  <a:srgbClr val="002060"/>
                </a:solidFill>
              </a:rPr>
              <a:t> </a:t>
            </a:r>
          </a:p>
          <a:p>
            <a:pPr eaLnBrk="0" fontAlgn="base" hangingPunct="0"/>
            <a:r>
              <a:rPr lang="fr-FR" sz="1400" dirty="0">
                <a:solidFill>
                  <a:srgbClr val="002060"/>
                </a:solidFill>
              </a:rPr>
              <a:t>[17] </a:t>
            </a:r>
            <a:r>
              <a:rPr lang="fr-FR" sz="1400" dirty="0" err="1">
                <a:solidFill>
                  <a:srgbClr val="002060"/>
                </a:solidFill>
              </a:rPr>
              <a:t>Rasoloson</a:t>
            </a:r>
            <a:r>
              <a:rPr lang="fr-FR" sz="1400" dirty="0">
                <a:solidFill>
                  <a:srgbClr val="002060"/>
                </a:solidFill>
              </a:rPr>
              <a:t> </a:t>
            </a:r>
            <a:r>
              <a:rPr lang="fr-FR" sz="1400" dirty="0" err="1">
                <a:solidFill>
                  <a:srgbClr val="002060"/>
                </a:solidFill>
              </a:rPr>
              <a:t>Fanomezana</a:t>
            </a:r>
            <a:r>
              <a:rPr lang="fr-FR" sz="1400" dirty="0">
                <a:solidFill>
                  <a:srgbClr val="002060"/>
                </a:solidFill>
              </a:rPr>
              <a:t> Roger, </a:t>
            </a:r>
            <a:r>
              <a:rPr lang="fr-FR" sz="1400" dirty="0" err="1">
                <a:solidFill>
                  <a:srgbClr val="002060"/>
                </a:solidFill>
              </a:rPr>
              <a:t>Ltn-Crl</a:t>
            </a:r>
            <a:r>
              <a:rPr lang="fr-FR" sz="1400" dirty="0">
                <a:solidFill>
                  <a:srgbClr val="002060"/>
                </a:solidFill>
              </a:rPr>
              <a:t>, </a:t>
            </a:r>
            <a:r>
              <a:rPr lang="fr-FR" sz="1400" dirty="0" err="1">
                <a:solidFill>
                  <a:srgbClr val="002060"/>
                </a:solidFill>
              </a:rPr>
              <a:t>member</a:t>
            </a:r>
            <a:r>
              <a:rPr lang="fr-FR" sz="1400" dirty="0">
                <a:solidFill>
                  <a:srgbClr val="002060"/>
                </a:solidFill>
              </a:rPr>
              <a:t> of </a:t>
            </a:r>
            <a:r>
              <a:rPr lang="fr-FR" sz="1400" dirty="0" err="1">
                <a:solidFill>
                  <a:srgbClr val="002060"/>
                </a:solidFill>
              </a:rPr>
              <a:t>Task</a:t>
            </a:r>
            <a:r>
              <a:rPr lang="fr-FR" sz="1400" dirty="0">
                <a:solidFill>
                  <a:srgbClr val="002060"/>
                </a:solidFill>
              </a:rPr>
              <a:t> Force, </a:t>
            </a:r>
            <a:r>
              <a:rPr lang="fr-FR" sz="1400" i="1" dirty="0">
                <a:solidFill>
                  <a:srgbClr val="002060"/>
                </a:solidFill>
              </a:rPr>
              <a:t>Rapport sur la suite de l’enquête effectuée par la </a:t>
            </a:r>
            <a:r>
              <a:rPr lang="fr-FR" sz="1400" i="1" dirty="0" err="1">
                <a:solidFill>
                  <a:srgbClr val="002060"/>
                </a:solidFill>
              </a:rPr>
              <a:t>Task</a:t>
            </a:r>
            <a:r>
              <a:rPr lang="fr-FR" sz="1400" i="1" dirty="0">
                <a:solidFill>
                  <a:srgbClr val="002060"/>
                </a:solidFill>
              </a:rPr>
              <a:t> Force sur l’exploitation de bois précieux dans la région SAVA</a:t>
            </a:r>
            <a:r>
              <a:rPr lang="fr-FR" sz="1400" dirty="0">
                <a:solidFill>
                  <a:srgbClr val="002060"/>
                </a:solidFill>
              </a:rPr>
              <a:t>, No. 209­ COM/4-DSR/PJ, 05.04.08 ; </a:t>
            </a:r>
            <a:r>
              <a:rPr lang="fr-FR" sz="1400" dirty="0" err="1">
                <a:solidFill>
                  <a:srgbClr val="002060"/>
                </a:solidFill>
              </a:rPr>
              <a:t>submitted</a:t>
            </a:r>
            <a:r>
              <a:rPr lang="fr-FR" sz="1400" dirty="0">
                <a:solidFill>
                  <a:srgbClr val="002060"/>
                </a:solidFill>
              </a:rPr>
              <a:t> to the General de Brigade, Commandant de la</a:t>
            </a:r>
          </a:p>
          <a:p>
            <a:pPr eaLnBrk="0" fontAlgn="base" hangingPunct="0"/>
            <a:r>
              <a:rPr lang="en-US" sz="1400" dirty="0">
                <a:solidFill>
                  <a:srgbClr val="002060"/>
                </a:solidFill>
              </a:rPr>
              <a:t>Gendarmerie </a:t>
            </a:r>
            <a:r>
              <a:rPr lang="en-US" sz="1400" dirty="0" err="1">
                <a:solidFill>
                  <a:srgbClr val="002060"/>
                </a:solidFill>
              </a:rPr>
              <a:t>Nationale</a:t>
            </a:r>
            <a:r>
              <a:rPr lang="en-US" sz="1400" dirty="0">
                <a:solidFill>
                  <a:srgbClr val="002060"/>
                </a:solidFill>
              </a:rPr>
              <a:t>; transmitted to Minster in charge of forests by the Minister of National </a:t>
            </a:r>
            <a:r>
              <a:rPr lang="en-US" sz="1400" dirty="0" err="1">
                <a:solidFill>
                  <a:srgbClr val="002060"/>
                </a:solidFill>
              </a:rPr>
              <a:t>Defence</a:t>
            </a:r>
            <a:r>
              <a:rPr lang="en-US" sz="1400" dirty="0">
                <a:solidFill>
                  <a:srgbClr val="002060"/>
                </a:solidFill>
              </a:rPr>
              <a:t> by letter No. </a:t>
            </a:r>
            <a:r>
              <a:rPr lang="en-US" sz="1400" dirty="0" smtClean="0">
                <a:solidFill>
                  <a:srgbClr val="002060"/>
                </a:solidFill>
              </a:rPr>
              <a:t>195/MDN/CAB</a:t>
            </a:r>
          </a:p>
          <a:p>
            <a:endParaRPr lang="fr-FR" sz="1400" dirty="0">
              <a:solidFill>
                <a:srgbClr val="002060"/>
              </a:solidFill>
            </a:endParaRPr>
          </a:p>
          <a:p>
            <a:pPr eaLnBrk="0" fontAlgn="base" hangingPunct="0"/>
            <a:r>
              <a:rPr lang="en-US" sz="1400" dirty="0">
                <a:solidFill>
                  <a:srgbClr val="002060"/>
                </a:solidFill>
              </a:rPr>
              <a:t> </a:t>
            </a:r>
            <a:r>
              <a:rPr lang="fr-FR" sz="1400" dirty="0">
                <a:solidFill>
                  <a:srgbClr val="002060"/>
                </a:solidFill>
              </a:rPr>
              <a:t>[18] </a:t>
            </a:r>
            <a:r>
              <a:rPr lang="fr-FR" sz="1400" dirty="0" err="1">
                <a:solidFill>
                  <a:srgbClr val="002060"/>
                </a:solidFill>
              </a:rPr>
              <a:t>Salava</a:t>
            </a:r>
            <a:r>
              <a:rPr lang="fr-FR" sz="1400" dirty="0">
                <a:solidFill>
                  <a:srgbClr val="002060"/>
                </a:solidFill>
              </a:rPr>
              <a:t> Haja, Directeur de parc </a:t>
            </a:r>
            <a:r>
              <a:rPr lang="fr-FR" sz="1400" dirty="0" err="1">
                <a:solidFill>
                  <a:srgbClr val="002060"/>
                </a:solidFill>
              </a:rPr>
              <a:t>Masoala</a:t>
            </a:r>
            <a:r>
              <a:rPr lang="fr-FR" sz="1400" dirty="0">
                <a:solidFill>
                  <a:srgbClr val="002060"/>
                </a:solidFill>
              </a:rPr>
              <a:t>, Compte rendu sur l’évolution de la « situation du bois de rose » au niveau du parc national </a:t>
            </a:r>
            <a:r>
              <a:rPr lang="fr-FR" sz="1400" dirty="0" err="1">
                <a:solidFill>
                  <a:srgbClr val="002060"/>
                </a:solidFill>
              </a:rPr>
              <a:t>Masoala</a:t>
            </a:r>
            <a:endParaRPr lang="fr-FR" sz="1400" dirty="0">
              <a:solidFill>
                <a:srgbClr val="002060"/>
              </a:solidFill>
            </a:endParaRPr>
          </a:p>
          <a:p>
            <a:pPr eaLnBrk="0" fontAlgn="base" hangingPunct="0"/>
            <a:r>
              <a:rPr lang="en-US" sz="1400" dirty="0">
                <a:solidFill>
                  <a:srgbClr val="002060"/>
                </a:solidFill>
              </a:rPr>
              <a:t>TRAFFIC </a:t>
            </a:r>
            <a:r>
              <a:rPr lang="en-US" sz="1400" i="1" dirty="0">
                <a:solidFill>
                  <a:srgbClr val="002060"/>
                </a:solidFill>
              </a:rPr>
              <a:t>Bulletin Vol. 22 No. 2 (2009)</a:t>
            </a:r>
            <a:endParaRPr lang="fr-FR" sz="1400" dirty="0">
              <a:solidFill>
                <a:srgbClr val="002060"/>
              </a:solidFill>
            </a:endParaRPr>
          </a:p>
          <a:p>
            <a:pPr eaLnBrk="0" fontAlgn="base" hangingPunct="0"/>
            <a:r>
              <a:rPr lang="en-US" sz="1400" dirty="0">
                <a:solidFill>
                  <a:srgbClr val="002060"/>
                </a:solidFill>
              </a:rPr>
              <a:t> </a:t>
            </a:r>
            <a:endParaRPr lang="fr-FR" sz="1400" dirty="0">
              <a:solidFill>
                <a:srgbClr val="002060"/>
              </a:solidFill>
            </a:endParaRPr>
          </a:p>
          <a:p>
            <a:pPr eaLnBrk="0" fontAlgn="base" hangingPunct="0"/>
            <a:r>
              <a:rPr lang="en-US" sz="1400" dirty="0">
                <a:solidFill>
                  <a:srgbClr val="002060"/>
                </a:solidFill>
              </a:rPr>
              <a:t>[18bis] UNEP/OCHA Joint Environment Unit, </a:t>
            </a:r>
            <a:r>
              <a:rPr lang="en-US" sz="1400" i="1" dirty="0">
                <a:solidFill>
                  <a:srgbClr val="002060"/>
                </a:solidFill>
              </a:rPr>
              <a:t>Rapid Environmental Assessment - Cyclones and flooding in Madagascar</a:t>
            </a:r>
            <a:endParaRPr lang="fr-FR" sz="1400" dirty="0">
              <a:solidFill>
                <a:srgbClr val="002060"/>
              </a:solidFill>
            </a:endParaRPr>
          </a:p>
          <a:p>
            <a:pPr eaLnBrk="0" fontAlgn="base" hangingPunct="0"/>
            <a:r>
              <a:rPr lang="en-US" sz="1400" dirty="0" err="1">
                <a:solidFill>
                  <a:srgbClr val="002060"/>
                </a:solidFill>
              </a:rPr>
              <a:t>Univers</a:t>
            </a:r>
            <a:r>
              <a:rPr lang="en-US" sz="1400" dirty="0">
                <a:solidFill>
                  <a:srgbClr val="002060"/>
                </a:solidFill>
              </a:rPr>
              <a:t> </a:t>
            </a:r>
            <a:r>
              <a:rPr lang="en-US" sz="1400" dirty="0" err="1">
                <a:solidFill>
                  <a:srgbClr val="002060"/>
                </a:solidFill>
              </a:rPr>
              <a:t>Maoré</a:t>
            </a:r>
            <a:r>
              <a:rPr lang="en-US" sz="1400" dirty="0">
                <a:solidFill>
                  <a:srgbClr val="002060"/>
                </a:solidFill>
              </a:rPr>
              <a:t> </a:t>
            </a:r>
            <a:r>
              <a:rPr lang="en-US" sz="1400" dirty="0" err="1">
                <a:solidFill>
                  <a:srgbClr val="002060"/>
                </a:solidFill>
              </a:rPr>
              <a:t>Numéro</a:t>
            </a:r>
            <a:r>
              <a:rPr lang="en-US" sz="1400" dirty="0">
                <a:solidFill>
                  <a:srgbClr val="002060"/>
                </a:solidFill>
              </a:rPr>
              <a:t> 13, </a:t>
            </a:r>
            <a:r>
              <a:rPr lang="en-US" sz="1400" dirty="0" err="1">
                <a:solidFill>
                  <a:srgbClr val="002060"/>
                </a:solidFill>
              </a:rPr>
              <a:t>Juin</a:t>
            </a:r>
            <a:r>
              <a:rPr lang="en-US" sz="1400" dirty="0">
                <a:solidFill>
                  <a:srgbClr val="002060"/>
                </a:solidFill>
              </a:rPr>
              <a:t> 2009</a:t>
            </a:r>
            <a:endParaRPr lang="fr-FR" sz="1400" dirty="0">
              <a:solidFill>
                <a:srgbClr val="002060"/>
              </a:solidFill>
            </a:endParaRPr>
          </a:p>
          <a:p>
            <a:pPr eaLnBrk="0" fontAlgn="base" hangingPunct="0"/>
            <a:r>
              <a:rPr lang="en-US" sz="1400" dirty="0">
                <a:solidFill>
                  <a:srgbClr val="002060"/>
                </a:solidFill>
              </a:rPr>
              <a:t>World Bank, 20 April 2004, EPIII Project Appraisal Paper;</a:t>
            </a:r>
            <a:r>
              <a:rPr lang="en-US" sz="1400" u="sng" dirty="0">
                <a:solidFill>
                  <a:srgbClr val="002060"/>
                </a:solidFill>
              </a:rPr>
              <a:t> </a:t>
            </a:r>
            <a:r>
              <a:rPr lang="en-US" sz="1400" u="sng" dirty="0">
                <a:solidFill>
                  <a:srgbClr val="002060"/>
                </a:solidFill>
                <a:hlinkClick r:id="rId2"/>
              </a:rPr>
              <a:t>http://www‑</a:t>
            </a:r>
            <a:endParaRPr lang="fr-FR" sz="1400" dirty="0">
              <a:solidFill>
                <a:srgbClr val="002060"/>
              </a:solidFill>
            </a:endParaRPr>
          </a:p>
          <a:p>
            <a:pPr eaLnBrk="0" fontAlgn="base" hangingPunct="0"/>
            <a:r>
              <a:rPr lang="fr-FR" sz="1400" u="sng" dirty="0">
                <a:solidFill>
                  <a:srgbClr val="002060"/>
                </a:solidFill>
                <a:hlinkClick r:id="rId3"/>
              </a:rPr>
              <a:t>wds.worldbank.org/</a:t>
            </a:r>
            <a:r>
              <a:rPr lang="fr-FR" sz="1400" u="sng" dirty="0" err="1">
                <a:solidFill>
                  <a:srgbClr val="002060"/>
                </a:solidFill>
                <a:hlinkClick r:id="rId3"/>
              </a:rPr>
              <a:t>external</a:t>
            </a:r>
            <a:r>
              <a:rPr lang="fr-FR" sz="1400" u="sng" dirty="0">
                <a:solidFill>
                  <a:srgbClr val="002060"/>
                </a:solidFill>
                <a:hlinkClick r:id="rId3"/>
              </a:rPr>
              <a:t>/default/</a:t>
            </a:r>
            <a:r>
              <a:rPr lang="fr-FR" sz="1400" u="sng" dirty="0" err="1">
                <a:solidFill>
                  <a:srgbClr val="002060"/>
                </a:solidFill>
                <a:hlinkClick r:id="rId3"/>
              </a:rPr>
              <a:t>WDSContentServer</a:t>
            </a:r>
            <a:r>
              <a:rPr lang="fr-FR" sz="1400" u="sng" dirty="0">
                <a:solidFill>
                  <a:srgbClr val="002060"/>
                </a:solidFill>
                <a:hlinkClick r:id="rId3"/>
              </a:rPr>
              <a:t>/WDSP/IB/2004/04/23/000012009_2004</a:t>
            </a:r>
            <a:r>
              <a:rPr lang="fr-FR" sz="1400" u="sng" dirty="0">
                <a:solidFill>
                  <a:srgbClr val="002060"/>
                </a:solidFill>
              </a:rPr>
              <a:t>  0423101043/</a:t>
            </a:r>
            <a:r>
              <a:rPr lang="fr-FR" sz="1400" u="sng" dirty="0" err="1">
                <a:solidFill>
                  <a:srgbClr val="002060"/>
                </a:solidFill>
              </a:rPr>
              <a:t>Rendered</a:t>
            </a:r>
            <a:r>
              <a:rPr lang="fr-FR" sz="1400" u="sng" dirty="0">
                <a:solidFill>
                  <a:srgbClr val="002060"/>
                </a:solidFill>
              </a:rPr>
              <a:t>/PDF/273530MG.pdf</a:t>
            </a:r>
            <a:r>
              <a:rPr lang="fr-FR" sz="1400" dirty="0">
                <a:solidFill>
                  <a:srgbClr val="002060"/>
                </a:solidFill>
              </a:rPr>
              <a:t> (document accessible avec un mot de passe</a:t>
            </a:r>
            <a:r>
              <a:rPr lang="fr-FR" sz="1400" dirty="0" smtClean="0">
                <a:solidFill>
                  <a:srgbClr val="002060"/>
                </a:solidFill>
              </a:rPr>
              <a:t>).</a:t>
            </a:r>
          </a:p>
          <a:p>
            <a:pPr eaLnBrk="0" fontAlgn="base" hangingPunct="0"/>
            <a:endParaRPr lang="fr-FR" sz="1400" dirty="0">
              <a:solidFill>
                <a:srgbClr val="002060"/>
              </a:solidFill>
            </a:endParaRPr>
          </a:p>
          <a:p>
            <a:r>
              <a:rPr lang="fr-FR" sz="1400" dirty="0">
                <a:solidFill>
                  <a:srgbClr val="002060"/>
                </a:solidFill>
              </a:rPr>
              <a:t>[18 ter] La CITES et les forêts : or vert et blanchiment d’argent, 07/03/2013, </a:t>
            </a:r>
            <a:r>
              <a:rPr lang="fr-FR" sz="1400" dirty="0">
                <a:solidFill>
                  <a:srgbClr val="002060"/>
                </a:solidFill>
                <a:hlinkClick r:id="rId4"/>
              </a:rPr>
              <a:t>http://www.goodplanet.info/actualite/2013/03/07/la-cites-et-les-forets-or-vert-et-blanchiment-d-argent/#</a:t>
            </a:r>
            <a:r>
              <a:rPr lang="fr-FR" sz="1400" dirty="0" smtClean="0">
                <a:solidFill>
                  <a:srgbClr val="002060"/>
                </a:solidFill>
                <a:hlinkClick r:id="rId4"/>
              </a:rPr>
              <a:t>sthash.grclntp0.dpuf</a:t>
            </a:r>
            <a:r>
              <a:rPr lang="fr-FR" sz="1400" dirty="0" smtClean="0">
                <a:solidFill>
                  <a:srgbClr val="002060"/>
                </a:solidFill>
              </a:rPr>
              <a:t> </a:t>
            </a:r>
            <a:endParaRPr lang="fr-FR" sz="1400" dirty="0">
              <a:solidFill>
                <a:srgbClr val="002060"/>
              </a:solidFill>
            </a:endParaRPr>
          </a:p>
        </p:txBody>
      </p:sp>
    </p:spTree>
    <p:extLst>
      <p:ext uri="{BB962C8B-B14F-4D97-AF65-F5344CB8AC3E}">
        <p14:creationId xmlns:p14="http://schemas.microsoft.com/office/powerpoint/2010/main" val="17899910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91</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5693866"/>
          </a:xfrm>
          <a:prstGeom prst="rect">
            <a:avLst/>
          </a:prstGeom>
          <a:noFill/>
        </p:spPr>
        <p:txBody>
          <a:bodyPr wrap="square" rtlCol="0">
            <a:spAutoFit/>
          </a:bodyPr>
          <a:lstStyle/>
          <a:p>
            <a:r>
              <a:rPr lang="fr-FR" sz="1400" b="1" dirty="0">
                <a:solidFill>
                  <a:srgbClr val="002060"/>
                </a:solidFill>
              </a:rPr>
              <a:t>Articles ou dossiers</a:t>
            </a:r>
            <a:r>
              <a:rPr lang="fr-FR" sz="1400" dirty="0">
                <a:solidFill>
                  <a:srgbClr val="002060"/>
                </a:solidFill>
              </a:rPr>
              <a:t>  </a:t>
            </a:r>
            <a:r>
              <a:rPr lang="fr-FR" sz="1400" b="1" dirty="0" smtClean="0">
                <a:solidFill>
                  <a:srgbClr val="002060"/>
                </a:solidFill>
              </a:rPr>
              <a:t>:</a:t>
            </a:r>
            <a:endParaRPr lang="fr-FR" sz="1400" dirty="0" smtClean="0">
              <a:solidFill>
                <a:srgbClr val="002060"/>
              </a:solidFill>
            </a:endParaRPr>
          </a:p>
          <a:p>
            <a:endParaRPr lang="en-US" sz="1400" dirty="0" smtClean="0">
              <a:solidFill>
                <a:srgbClr val="002060"/>
              </a:solidFill>
            </a:endParaRPr>
          </a:p>
          <a:p>
            <a:r>
              <a:rPr lang="en-US" sz="1400" dirty="0" smtClean="0">
                <a:solidFill>
                  <a:srgbClr val="002060"/>
                </a:solidFill>
              </a:rPr>
              <a:t>[</a:t>
            </a:r>
            <a:r>
              <a:rPr lang="en-US" sz="1400" dirty="0">
                <a:solidFill>
                  <a:srgbClr val="002060"/>
                </a:solidFill>
              </a:rPr>
              <a:t>19] </a:t>
            </a:r>
            <a:r>
              <a:rPr lang="en-US" sz="1400" i="1" dirty="0">
                <a:solidFill>
                  <a:srgbClr val="002060"/>
                </a:solidFill>
              </a:rPr>
              <a:t>Precious trees pay off - but who pays ? An update</a:t>
            </a:r>
            <a:r>
              <a:rPr lang="en-US" sz="1400" dirty="0">
                <a:solidFill>
                  <a:srgbClr val="002060"/>
                </a:solidFill>
              </a:rPr>
              <a:t>. </a:t>
            </a:r>
            <a:r>
              <a:rPr lang="en-US" sz="1400" dirty="0" err="1">
                <a:solidFill>
                  <a:srgbClr val="002060"/>
                </a:solidFill>
              </a:rPr>
              <a:t>Lucienne</a:t>
            </a:r>
            <a:r>
              <a:rPr lang="en-US" sz="1400" dirty="0">
                <a:solidFill>
                  <a:srgbClr val="002060"/>
                </a:solidFill>
              </a:rPr>
              <a:t> </a:t>
            </a:r>
            <a:r>
              <a:rPr lang="en-US" sz="1400" dirty="0" err="1">
                <a:solidFill>
                  <a:srgbClr val="002060"/>
                </a:solidFill>
              </a:rPr>
              <a:t>Wilmé</a:t>
            </a:r>
            <a:r>
              <a:rPr lang="en-US" sz="1400" dirty="0">
                <a:solidFill>
                  <a:srgbClr val="002060"/>
                </a:solidFill>
              </a:rPr>
              <a:t>, Derek </a:t>
            </a:r>
            <a:r>
              <a:rPr lang="en-US" sz="1400" dirty="0" err="1">
                <a:solidFill>
                  <a:srgbClr val="002060"/>
                </a:solidFill>
              </a:rPr>
              <a:t>Schuurman</a:t>
            </a:r>
            <a:r>
              <a:rPr lang="en-US" sz="1400" dirty="0">
                <a:solidFill>
                  <a:srgbClr val="002060"/>
                </a:solidFill>
              </a:rPr>
              <a:t>, Porter P. Lowry II and Peter H. Raven, 2009, </a:t>
            </a:r>
            <a:r>
              <a:rPr lang="en-US" sz="1400" u="sng" dirty="0">
                <a:solidFill>
                  <a:srgbClr val="002060"/>
                </a:solidFill>
                <a:hlinkClick r:id="rId2"/>
              </a:rPr>
              <a:t>http://www.academia.edu/2888223/Precious_trees_pay_off-but_who_pays</a:t>
            </a:r>
            <a:r>
              <a:rPr lang="en-US" sz="1400" dirty="0">
                <a:solidFill>
                  <a:srgbClr val="002060"/>
                </a:solidFill>
              </a:rPr>
              <a:t> </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r>
              <a:rPr lang="fr-FR" sz="1400" dirty="0">
                <a:solidFill>
                  <a:srgbClr val="002060"/>
                </a:solidFill>
              </a:rPr>
              <a:t>[20] Site sur les coupes illégales dans le monde : </a:t>
            </a:r>
            <a:r>
              <a:rPr lang="fr-FR" sz="1400" u="sng" dirty="0">
                <a:solidFill>
                  <a:srgbClr val="002060"/>
                </a:solidFill>
                <a:hlinkClick r:id="rId3"/>
              </a:rPr>
              <a:t>www.illegal-logging.info</a:t>
            </a:r>
            <a:r>
              <a:rPr lang="fr-FR" sz="1400" dirty="0">
                <a:solidFill>
                  <a:srgbClr val="002060"/>
                </a:solidFill>
              </a:rPr>
              <a:t> </a:t>
            </a:r>
          </a:p>
          <a:p>
            <a:r>
              <a:rPr lang="fr-FR" sz="1400" dirty="0">
                <a:solidFill>
                  <a:srgbClr val="002060"/>
                </a:solidFill>
              </a:rPr>
              <a:t> </a:t>
            </a:r>
          </a:p>
          <a:p>
            <a:r>
              <a:rPr lang="fr-FR" sz="1400" dirty="0">
                <a:solidFill>
                  <a:srgbClr val="002060"/>
                </a:solidFill>
              </a:rPr>
              <a:t>[21] </a:t>
            </a:r>
            <a:r>
              <a:rPr lang="fr-FR" sz="1400" dirty="0" err="1">
                <a:solidFill>
                  <a:srgbClr val="002060"/>
                </a:solidFill>
              </a:rPr>
              <a:t>Débois</a:t>
            </a:r>
            <a:r>
              <a:rPr lang="fr-FR" sz="1400" dirty="0">
                <a:solidFill>
                  <a:srgbClr val="002060"/>
                </a:solidFill>
              </a:rPr>
              <a:t>, R. 2009. </a:t>
            </a:r>
            <a:r>
              <a:rPr lang="fr-FR" sz="1400" i="1" dirty="0">
                <a:solidFill>
                  <a:srgbClr val="002060"/>
                </a:solidFill>
              </a:rPr>
              <a:t>La fièvre de l’or rouge saigne la forêt malgache</a:t>
            </a:r>
            <a:r>
              <a:rPr lang="fr-FR" sz="1400" dirty="0">
                <a:solidFill>
                  <a:srgbClr val="002060"/>
                </a:solidFill>
              </a:rPr>
              <a:t>. </a:t>
            </a:r>
            <a:r>
              <a:rPr lang="en-US" sz="1400" dirty="0" err="1">
                <a:solidFill>
                  <a:srgbClr val="002060"/>
                </a:solidFill>
              </a:rPr>
              <a:t>Univers</a:t>
            </a:r>
            <a:r>
              <a:rPr lang="en-US" sz="1400" dirty="0">
                <a:solidFill>
                  <a:srgbClr val="002060"/>
                </a:solidFill>
              </a:rPr>
              <a:t> </a:t>
            </a:r>
            <a:r>
              <a:rPr lang="en-US" sz="1400" dirty="0" err="1">
                <a:solidFill>
                  <a:srgbClr val="002060"/>
                </a:solidFill>
              </a:rPr>
              <a:t>Maoré</a:t>
            </a:r>
            <a:r>
              <a:rPr lang="en-US" sz="1400" dirty="0">
                <a:solidFill>
                  <a:srgbClr val="002060"/>
                </a:solidFill>
              </a:rPr>
              <a:t> 13: 8-15.</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r>
              <a:rPr lang="en-US" sz="1400" dirty="0">
                <a:solidFill>
                  <a:srgbClr val="002060"/>
                </a:solidFill>
              </a:rPr>
              <a:t>[22] Lough, R. 2009 </a:t>
            </a:r>
            <a:r>
              <a:rPr lang="en-US" sz="1400" i="1" dirty="0">
                <a:solidFill>
                  <a:srgbClr val="002060"/>
                </a:solidFill>
              </a:rPr>
              <a:t>Madagascar accused of profiting from illegal timber</a:t>
            </a:r>
            <a:r>
              <a:rPr lang="en-US" sz="1400" dirty="0">
                <a:solidFill>
                  <a:srgbClr val="002060"/>
                </a:solidFill>
              </a:rPr>
              <a:t>. Reuters 3 October 2009. .</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r>
              <a:rPr lang="en-US" sz="1400" dirty="0">
                <a:solidFill>
                  <a:srgbClr val="002060"/>
                </a:solidFill>
              </a:rPr>
              <a:t>[23] </a:t>
            </a:r>
            <a:r>
              <a:rPr lang="en-US" sz="1400" dirty="0" err="1">
                <a:solidFill>
                  <a:srgbClr val="002060"/>
                </a:solidFill>
              </a:rPr>
              <a:t>Mustoe</a:t>
            </a:r>
            <a:r>
              <a:rPr lang="en-US" sz="1400" dirty="0">
                <a:solidFill>
                  <a:srgbClr val="002060"/>
                </a:solidFill>
              </a:rPr>
              <a:t>, S.H., Capper, D.R., Lowen, J.C., </a:t>
            </a:r>
            <a:r>
              <a:rPr lang="en-US" sz="1400" dirty="0" err="1">
                <a:solidFill>
                  <a:srgbClr val="002060"/>
                </a:solidFill>
              </a:rPr>
              <a:t>Leadley</a:t>
            </a:r>
            <a:r>
              <a:rPr lang="en-US" sz="1400" dirty="0">
                <a:solidFill>
                  <a:srgbClr val="002060"/>
                </a:solidFill>
              </a:rPr>
              <a:t>, J.D., &amp; Rakotomalala, D. 1998. </a:t>
            </a:r>
            <a:r>
              <a:rPr lang="en-US" sz="1400" i="1" dirty="0" err="1">
                <a:solidFill>
                  <a:srgbClr val="002060"/>
                </a:solidFill>
              </a:rPr>
              <a:t>Zombitse-Vohibasia</a:t>
            </a:r>
            <a:r>
              <a:rPr lang="en-US" sz="1400" i="1" dirty="0">
                <a:solidFill>
                  <a:srgbClr val="002060"/>
                </a:solidFill>
              </a:rPr>
              <a:t>: a new national park in south-west Madagascar</a:t>
            </a:r>
            <a:r>
              <a:rPr lang="en-US" sz="1400" dirty="0">
                <a:solidFill>
                  <a:srgbClr val="002060"/>
                </a:solidFill>
              </a:rPr>
              <a:t>.</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r>
              <a:rPr lang="en-US" sz="1400" dirty="0">
                <a:solidFill>
                  <a:srgbClr val="002060"/>
                </a:solidFill>
              </a:rPr>
              <a:t>[24] Bulletin of the African Bird Club 5: 39-45.</a:t>
            </a:r>
            <a:endParaRPr lang="fr-FR" sz="1400" dirty="0">
              <a:solidFill>
                <a:srgbClr val="002060"/>
              </a:solidFill>
            </a:endParaRPr>
          </a:p>
          <a:p>
            <a:r>
              <a:rPr lang="en-US" sz="1400" dirty="0">
                <a:solidFill>
                  <a:srgbClr val="002060"/>
                </a:solidFill>
              </a:rPr>
              <a:t> </a:t>
            </a:r>
            <a:endParaRPr lang="fr-FR" sz="1400" dirty="0">
              <a:solidFill>
                <a:srgbClr val="002060"/>
              </a:solidFill>
            </a:endParaRPr>
          </a:p>
          <a:p>
            <a:r>
              <a:rPr lang="fr-FR" sz="1400" dirty="0">
                <a:solidFill>
                  <a:srgbClr val="002060"/>
                </a:solidFill>
              </a:rPr>
              <a:t>[25] </a:t>
            </a:r>
            <a:r>
              <a:rPr lang="fr-FR" sz="1400" dirty="0" err="1">
                <a:solidFill>
                  <a:srgbClr val="002060"/>
                </a:solidFill>
              </a:rPr>
              <a:t>Nicoll</a:t>
            </a:r>
            <a:r>
              <a:rPr lang="fr-FR" sz="1400" dirty="0">
                <a:solidFill>
                  <a:srgbClr val="002060"/>
                </a:solidFill>
              </a:rPr>
              <a:t>, M.E. &amp; </a:t>
            </a:r>
            <a:r>
              <a:rPr lang="fr-FR" sz="1400" dirty="0" err="1">
                <a:solidFill>
                  <a:srgbClr val="002060"/>
                </a:solidFill>
              </a:rPr>
              <a:t>Langrand</a:t>
            </a:r>
            <a:r>
              <a:rPr lang="fr-FR" sz="1400" dirty="0">
                <a:solidFill>
                  <a:srgbClr val="002060"/>
                </a:solidFill>
              </a:rPr>
              <a:t>, O. 1989. Madagascar: Revue de la conservation des aires protégées. </a:t>
            </a:r>
            <a:r>
              <a:rPr lang="en-US" sz="1400" dirty="0">
                <a:solidFill>
                  <a:srgbClr val="002060"/>
                </a:solidFill>
              </a:rPr>
              <a:t>WWF, Gland, Switzerland.</a:t>
            </a:r>
            <a:endParaRPr lang="fr-FR" sz="1400" dirty="0">
              <a:solidFill>
                <a:srgbClr val="002060"/>
              </a:solidFill>
            </a:endParaRPr>
          </a:p>
          <a:p>
            <a:endParaRPr lang="fr-FR" sz="1400" dirty="0" smtClean="0">
              <a:solidFill>
                <a:srgbClr val="002060"/>
              </a:solidFill>
            </a:endParaRPr>
          </a:p>
          <a:p>
            <a:r>
              <a:rPr lang="en-US" sz="1400" dirty="0">
                <a:solidFill>
                  <a:srgbClr val="002060"/>
                </a:solidFill>
              </a:rPr>
              <a:t>[26] </a:t>
            </a:r>
            <a:r>
              <a:rPr lang="en-US" sz="1400" dirty="0" err="1">
                <a:solidFill>
                  <a:srgbClr val="002060"/>
                </a:solidFill>
              </a:rPr>
              <a:t>Schuurman</a:t>
            </a:r>
            <a:r>
              <a:rPr lang="en-US" sz="1400" dirty="0">
                <a:solidFill>
                  <a:srgbClr val="002060"/>
                </a:solidFill>
              </a:rPr>
              <a:t> D. 2009. </a:t>
            </a:r>
            <a:r>
              <a:rPr lang="en-US" sz="1400" i="1" dirty="0">
                <a:solidFill>
                  <a:srgbClr val="002060"/>
                </a:solidFill>
              </a:rPr>
              <a:t>Illegal logging of rosewood in the rainforests of northeast Madagascar</a:t>
            </a:r>
            <a:r>
              <a:rPr lang="en-US" sz="1400" dirty="0">
                <a:solidFill>
                  <a:srgbClr val="002060"/>
                </a:solidFill>
              </a:rPr>
              <a:t>. </a:t>
            </a:r>
            <a:r>
              <a:rPr lang="fr-FR" sz="1400" dirty="0">
                <a:solidFill>
                  <a:srgbClr val="002060"/>
                </a:solidFill>
              </a:rPr>
              <a:t>TRAFFIC Bulletin 22(2): 49.</a:t>
            </a:r>
          </a:p>
          <a:p>
            <a:r>
              <a:rPr lang="fr-FR" sz="1400" dirty="0">
                <a:solidFill>
                  <a:srgbClr val="002060"/>
                </a:solidFill>
              </a:rPr>
              <a:t> </a:t>
            </a:r>
          </a:p>
          <a:p>
            <a:r>
              <a:rPr lang="fr-FR" sz="1400" dirty="0">
                <a:solidFill>
                  <a:srgbClr val="002060"/>
                </a:solidFill>
              </a:rPr>
              <a:t>[27] </a:t>
            </a:r>
            <a:r>
              <a:rPr lang="fr-FR" sz="1400" dirty="0" err="1">
                <a:solidFill>
                  <a:srgbClr val="002060"/>
                </a:solidFill>
              </a:rPr>
              <a:t>Stasse</a:t>
            </a:r>
            <a:r>
              <a:rPr lang="fr-FR" sz="1400" dirty="0">
                <a:solidFill>
                  <a:srgbClr val="002060"/>
                </a:solidFill>
              </a:rPr>
              <a:t>, A. 2002. </a:t>
            </a:r>
            <a:r>
              <a:rPr lang="fr-FR" sz="1400" i="1" dirty="0">
                <a:solidFill>
                  <a:srgbClr val="002060"/>
                </a:solidFill>
              </a:rPr>
              <a:t>La filière bois de rose. Région d’Antalaha</a:t>
            </a:r>
            <a:r>
              <a:rPr lang="fr-FR" sz="1400" dirty="0">
                <a:solidFill>
                  <a:srgbClr val="002060"/>
                </a:solidFill>
              </a:rPr>
              <a:t> – Nord-est de Madagascar. </a:t>
            </a:r>
            <a:r>
              <a:rPr lang="fr-FR" sz="1400" dirty="0" err="1">
                <a:solidFill>
                  <a:srgbClr val="002060"/>
                </a:solidFill>
              </a:rPr>
              <a:t>Unpublished</a:t>
            </a:r>
            <a:r>
              <a:rPr lang="fr-FR" sz="1400" dirty="0">
                <a:solidFill>
                  <a:srgbClr val="002060"/>
                </a:solidFill>
              </a:rPr>
              <a:t> report to Ministère des Eaux et Forêts de Madagascar.</a:t>
            </a:r>
          </a:p>
          <a:p>
            <a:r>
              <a:rPr lang="fr-FR" sz="1400" dirty="0">
                <a:solidFill>
                  <a:srgbClr val="002060"/>
                </a:solidFill>
              </a:rPr>
              <a:t> </a:t>
            </a:r>
          </a:p>
          <a:p>
            <a:r>
              <a:rPr lang="fr-FR" sz="1400" dirty="0">
                <a:solidFill>
                  <a:srgbClr val="002060"/>
                </a:solidFill>
              </a:rPr>
              <a:t>[28]  </a:t>
            </a:r>
            <a:r>
              <a:rPr lang="fr-FR" sz="1400" i="1" dirty="0">
                <a:solidFill>
                  <a:srgbClr val="002060"/>
                </a:solidFill>
              </a:rPr>
              <a:t>Étude de la sociologie des exploitants de bois de rose malgaches</a:t>
            </a:r>
            <a:r>
              <a:rPr lang="fr-FR" sz="1400" dirty="0">
                <a:solidFill>
                  <a:srgbClr val="002060"/>
                </a:solidFill>
              </a:rPr>
              <a:t>, </a:t>
            </a:r>
            <a:r>
              <a:rPr lang="fr-FR" sz="1400" dirty="0" err="1">
                <a:solidFill>
                  <a:srgbClr val="002060"/>
                </a:solidFill>
              </a:rPr>
              <a:t>Hery</a:t>
            </a:r>
            <a:r>
              <a:rPr lang="fr-FR" sz="1400" dirty="0">
                <a:solidFill>
                  <a:srgbClr val="002060"/>
                </a:solidFill>
              </a:rPr>
              <a:t> F. </a:t>
            </a:r>
            <a:r>
              <a:rPr lang="fr-FR" sz="1400" dirty="0" err="1">
                <a:solidFill>
                  <a:srgbClr val="002060"/>
                </a:solidFill>
              </a:rPr>
              <a:t>Randriamalala</a:t>
            </a:r>
            <a:r>
              <a:rPr lang="fr-FR" sz="1400" dirty="0">
                <a:solidFill>
                  <a:srgbClr val="002060"/>
                </a:solidFill>
              </a:rPr>
              <a:t>, MADAGASCAR CONSERVATION &amp; DEVELOPMENT VOLUME 8 | ISSUE 1 — JULY 2013, PAGES 39-44, </a:t>
            </a:r>
            <a:r>
              <a:rPr lang="fr-FR" sz="1400" u="sng" dirty="0">
                <a:solidFill>
                  <a:srgbClr val="002060"/>
                </a:solidFill>
                <a:hlinkClick r:id="rId4"/>
              </a:rPr>
              <a:t>http://www.journalmcd.com/index.php/mcd/article/download/mcd.v8i1.6/334</a:t>
            </a:r>
            <a:r>
              <a:rPr lang="fr-FR" sz="1400" dirty="0">
                <a:solidFill>
                  <a:srgbClr val="002060"/>
                </a:solidFill>
              </a:rPr>
              <a:t> &amp; </a:t>
            </a:r>
            <a:r>
              <a:rPr lang="fr-FR" sz="1400" u="sng" dirty="0">
                <a:solidFill>
                  <a:srgbClr val="002060"/>
                </a:solidFill>
                <a:hlinkClick r:id="rId5"/>
              </a:rPr>
              <a:t>http://www.facebook.com/download/357975714331260/Etude%20de%20la%20sociologie%20des%20exploitants%20de%20bois%20de%20rose%20malgache-juin%202013.pdf</a:t>
            </a:r>
            <a:r>
              <a:rPr lang="fr-FR" sz="1400" dirty="0">
                <a:solidFill>
                  <a:srgbClr val="002060"/>
                </a:solidFill>
              </a:rPr>
              <a:t> </a:t>
            </a:r>
          </a:p>
        </p:txBody>
      </p:sp>
    </p:spTree>
    <p:extLst>
      <p:ext uri="{BB962C8B-B14F-4D97-AF65-F5344CB8AC3E}">
        <p14:creationId xmlns:p14="http://schemas.microsoft.com/office/powerpoint/2010/main" val="21487107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92</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348" y="5156973"/>
            <a:ext cx="2619375" cy="174307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418" y="5249425"/>
            <a:ext cx="2294965" cy="1527195"/>
          </a:xfrm>
          <a:prstGeom prst="rect">
            <a:avLst/>
          </a:prstGeom>
        </p:spPr>
      </p:pic>
      <p:sp>
        <p:nvSpPr>
          <p:cNvPr id="9" name="ZoneTexte 8"/>
          <p:cNvSpPr txBox="1"/>
          <p:nvPr/>
        </p:nvSpPr>
        <p:spPr>
          <a:xfrm>
            <a:off x="217283" y="896293"/>
            <a:ext cx="11778559" cy="4616648"/>
          </a:xfrm>
          <a:prstGeom prst="rect">
            <a:avLst/>
          </a:prstGeom>
          <a:noFill/>
        </p:spPr>
        <p:txBody>
          <a:bodyPr wrap="square" rtlCol="0">
            <a:spAutoFit/>
          </a:bodyPr>
          <a:lstStyle/>
          <a:p>
            <a:r>
              <a:rPr lang="fr-FR" sz="1400" b="1" dirty="0">
                <a:solidFill>
                  <a:srgbClr val="002060"/>
                </a:solidFill>
              </a:rPr>
              <a:t>Documentaires TV, </a:t>
            </a:r>
            <a:r>
              <a:rPr lang="fr-FR" sz="1400" b="1" dirty="0" err="1">
                <a:solidFill>
                  <a:srgbClr val="002060"/>
                </a:solidFill>
              </a:rPr>
              <a:t>audios</a:t>
            </a:r>
            <a:r>
              <a:rPr lang="fr-FR" sz="1400" b="1" dirty="0">
                <a:solidFill>
                  <a:srgbClr val="002060"/>
                </a:solidFill>
              </a:rPr>
              <a:t> et vidéos </a:t>
            </a:r>
            <a:r>
              <a:rPr lang="fr-FR" sz="1400" b="1" dirty="0" smtClean="0">
                <a:solidFill>
                  <a:srgbClr val="002060"/>
                </a:solidFill>
              </a:rPr>
              <a:t>:</a:t>
            </a:r>
            <a:endParaRPr lang="fr-FR" sz="1400" dirty="0" smtClean="0">
              <a:solidFill>
                <a:srgbClr val="002060"/>
              </a:solidFill>
            </a:endParaRPr>
          </a:p>
          <a:p>
            <a:pPr algn="just"/>
            <a:endParaRPr lang="fr-FR" sz="1400" dirty="0" smtClean="0">
              <a:solidFill>
                <a:srgbClr val="002060"/>
              </a:solidFill>
            </a:endParaRPr>
          </a:p>
          <a:p>
            <a:pPr algn="just"/>
            <a:r>
              <a:rPr lang="fr-FR" sz="1400" dirty="0">
                <a:solidFill>
                  <a:srgbClr val="002060"/>
                </a:solidFill>
              </a:rPr>
              <a:t>[1] Madagascar: Trafic de bois de rose : </a:t>
            </a:r>
            <a:r>
              <a:rPr lang="fr-FR" sz="1400" i="1" dirty="0">
                <a:solidFill>
                  <a:srgbClr val="002060"/>
                </a:solidFill>
              </a:rPr>
              <a:t>La mafia du bois, enquête en forêt tropicale</a:t>
            </a:r>
            <a:r>
              <a:rPr lang="fr-FR" sz="1400" dirty="0">
                <a:solidFill>
                  <a:srgbClr val="002060"/>
                </a:solidFill>
              </a:rPr>
              <a:t>. Documentaire de Michaela </a:t>
            </a:r>
            <a:r>
              <a:rPr lang="fr-FR" sz="1400" dirty="0" err="1">
                <a:solidFill>
                  <a:srgbClr val="002060"/>
                </a:solidFill>
              </a:rPr>
              <a:t>Kirst</a:t>
            </a:r>
            <a:r>
              <a:rPr lang="fr-FR" sz="1400" dirty="0">
                <a:solidFill>
                  <a:srgbClr val="002060"/>
                </a:solidFill>
              </a:rPr>
              <a:t> (Allemagne, 2011, 43mn), Avec Alexander Von Bismarck, ARTE THEMA, 25 octobre 2011, 20h40. Soirée présentée par thomas </a:t>
            </a:r>
            <a:r>
              <a:rPr lang="fr-FR" sz="1400" dirty="0" err="1">
                <a:solidFill>
                  <a:srgbClr val="002060"/>
                </a:solidFill>
              </a:rPr>
              <a:t>Kausch</a:t>
            </a:r>
            <a:r>
              <a:rPr lang="fr-FR" sz="1400" dirty="0">
                <a:solidFill>
                  <a:srgbClr val="002060"/>
                </a:solidFill>
              </a:rPr>
              <a:t>. Contact presse : Martina </a:t>
            </a:r>
            <a:r>
              <a:rPr lang="fr-FR" sz="1400" dirty="0" err="1">
                <a:solidFill>
                  <a:srgbClr val="002060"/>
                </a:solidFill>
              </a:rPr>
              <a:t>Bangert</a:t>
            </a:r>
            <a:r>
              <a:rPr lang="fr-FR" sz="1400" dirty="0">
                <a:solidFill>
                  <a:srgbClr val="002060"/>
                </a:solidFill>
              </a:rPr>
              <a:t> - 01 55 00 72 90 / </a:t>
            </a:r>
            <a:r>
              <a:rPr lang="fr-FR" sz="1400" u="sng" dirty="0">
                <a:solidFill>
                  <a:srgbClr val="002060"/>
                </a:solidFill>
                <a:hlinkClick r:id="rId4"/>
              </a:rPr>
              <a:t>m-bangert@artefrance.fr</a:t>
            </a:r>
            <a:endParaRPr lang="fr-FR" sz="1400" dirty="0">
              <a:solidFill>
                <a:srgbClr val="002060"/>
              </a:solidFill>
            </a:endParaRPr>
          </a:p>
          <a:p>
            <a:pPr algn="just"/>
            <a:r>
              <a:rPr lang="fr-FR" sz="1400" dirty="0">
                <a:solidFill>
                  <a:srgbClr val="002060"/>
                </a:solidFill>
              </a:rPr>
              <a:t>Documentation de présentation du documentaire : </a:t>
            </a:r>
            <a:r>
              <a:rPr lang="fr-FR" sz="1400" u="sng" dirty="0">
                <a:solidFill>
                  <a:srgbClr val="002060"/>
                </a:solidFill>
                <a:hlinkClick r:id="rId5"/>
              </a:rPr>
              <a:t>http://download.pro.arte.tv/uploads/Mafia-du-bois.pdf</a:t>
            </a:r>
            <a:r>
              <a:rPr lang="fr-FR" sz="1400" dirty="0">
                <a:solidFill>
                  <a:srgbClr val="002060"/>
                </a:solidFill>
              </a:rPr>
              <a:t> </a:t>
            </a:r>
          </a:p>
          <a:p>
            <a:pPr algn="just"/>
            <a:r>
              <a:rPr lang="fr-FR" sz="1400" dirty="0">
                <a:solidFill>
                  <a:srgbClr val="002060"/>
                </a:solidFill>
              </a:rPr>
              <a:t>Sources : La mafia du bois, </a:t>
            </a:r>
            <a:r>
              <a:rPr lang="fr-FR" sz="1400" u="sng" dirty="0">
                <a:solidFill>
                  <a:srgbClr val="002060"/>
                </a:solidFill>
                <a:hlinkClick r:id="rId6"/>
              </a:rPr>
              <a:t>http://teleobs.nouvelobs.com/articles/29747-la-mafia-du-bois</a:t>
            </a:r>
            <a:r>
              <a:rPr lang="fr-FR" sz="1400" dirty="0">
                <a:solidFill>
                  <a:srgbClr val="002060"/>
                </a:solidFill>
              </a:rPr>
              <a:t>  </a:t>
            </a:r>
          </a:p>
          <a:p>
            <a:pPr algn="just"/>
            <a:r>
              <a:rPr lang="fr-FR" sz="1400" dirty="0">
                <a:solidFill>
                  <a:srgbClr val="002060"/>
                </a:solidFill>
              </a:rPr>
              <a:t>Trafic de bois de rose à Madagascar, </a:t>
            </a:r>
            <a:r>
              <a:rPr lang="fr-FR" sz="1400" dirty="0" err="1">
                <a:solidFill>
                  <a:srgbClr val="002060"/>
                </a:solidFill>
              </a:rPr>
              <a:t>GoodPlanet</a:t>
            </a:r>
            <a:r>
              <a:rPr lang="fr-FR" sz="1400" dirty="0">
                <a:solidFill>
                  <a:srgbClr val="002060"/>
                </a:solidFill>
              </a:rPr>
              <a:t> &amp; Arte, </a:t>
            </a:r>
            <a:r>
              <a:rPr lang="fr-FR" sz="1400" u="sng" dirty="0">
                <a:solidFill>
                  <a:srgbClr val="002060"/>
                </a:solidFill>
                <a:hlinkClick r:id="rId7"/>
              </a:rPr>
              <a:t>http://prettyzoely.wordpress.com/2012/10/22/trafic-de-bois-de-rose-a-madagascar-goodplanet-arte</a:t>
            </a:r>
            <a:r>
              <a:rPr lang="fr-FR" sz="1400" dirty="0">
                <a:solidFill>
                  <a:srgbClr val="002060"/>
                </a:solidFill>
              </a:rPr>
              <a:t> </a:t>
            </a:r>
          </a:p>
          <a:p>
            <a:pPr algn="just"/>
            <a:r>
              <a:rPr lang="fr-FR" sz="1400" dirty="0">
                <a:solidFill>
                  <a:srgbClr val="002060"/>
                </a:solidFill>
              </a:rPr>
              <a:t> </a:t>
            </a:r>
          </a:p>
          <a:p>
            <a:pPr algn="just"/>
            <a:r>
              <a:rPr lang="fr-FR" sz="1400" dirty="0">
                <a:solidFill>
                  <a:srgbClr val="002060"/>
                </a:solidFill>
              </a:rPr>
              <a:t>La Vidéo de ce documentaire se trouve sur </a:t>
            </a:r>
            <a:r>
              <a:rPr lang="fr-FR" sz="1400" dirty="0" err="1">
                <a:solidFill>
                  <a:srgbClr val="002060"/>
                </a:solidFill>
              </a:rPr>
              <a:t>Youtube</a:t>
            </a:r>
            <a:r>
              <a:rPr lang="fr-FR" sz="1400" dirty="0">
                <a:solidFill>
                  <a:srgbClr val="002060"/>
                </a:solidFill>
              </a:rPr>
              <a:t> :  </a:t>
            </a:r>
          </a:p>
          <a:p>
            <a:pPr algn="just"/>
            <a:r>
              <a:rPr lang="fr-FR" sz="1400" i="1" dirty="0">
                <a:solidFill>
                  <a:srgbClr val="002060"/>
                </a:solidFill>
              </a:rPr>
              <a:t>Trafic de bois de rose à Madagascar</a:t>
            </a:r>
            <a:r>
              <a:rPr lang="fr-FR" sz="1400" dirty="0">
                <a:solidFill>
                  <a:srgbClr val="002060"/>
                </a:solidFill>
              </a:rPr>
              <a:t>, </a:t>
            </a:r>
            <a:r>
              <a:rPr lang="fr-FR" sz="1400" u="sng" dirty="0">
                <a:solidFill>
                  <a:srgbClr val="002060"/>
                </a:solidFill>
                <a:hlinkClick r:id="rId8"/>
              </a:rPr>
              <a:t>http://www.youtube.com/watch?v=Co-Gb217o94</a:t>
            </a:r>
            <a:r>
              <a:rPr lang="fr-FR" sz="1400" dirty="0">
                <a:solidFill>
                  <a:srgbClr val="002060"/>
                </a:solidFill>
              </a:rPr>
              <a:t> </a:t>
            </a:r>
          </a:p>
          <a:p>
            <a:pPr algn="just"/>
            <a:r>
              <a:rPr lang="fr-FR" sz="1400" dirty="0">
                <a:solidFill>
                  <a:srgbClr val="002060"/>
                </a:solidFill>
              </a:rPr>
              <a:t> </a:t>
            </a:r>
          </a:p>
          <a:p>
            <a:pPr algn="just"/>
            <a:r>
              <a:rPr lang="fr-FR" sz="1400" dirty="0">
                <a:solidFill>
                  <a:srgbClr val="002060"/>
                </a:solidFill>
              </a:rPr>
              <a:t>Note : Ce reportage suit un militant écologiste qui remonte la filière mafieuse du bois de rose Madagascar. De la forêt aux magasins de meubles ou d’instruments de musique. La majeure partie du bois tropicale est exporté illégalement vers l’étranger où il enrichit les réseaux criminels.</a:t>
            </a:r>
          </a:p>
          <a:p>
            <a:pPr algn="just"/>
            <a:r>
              <a:rPr lang="fr-FR" sz="1400" dirty="0">
                <a:solidFill>
                  <a:srgbClr val="002060"/>
                </a:solidFill>
              </a:rPr>
              <a:t> </a:t>
            </a:r>
          </a:p>
          <a:p>
            <a:pPr algn="just"/>
            <a:r>
              <a:rPr lang="fr-FR" sz="1400" dirty="0">
                <a:solidFill>
                  <a:srgbClr val="002060"/>
                </a:solidFill>
              </a:rPr>
              <a:t>[2] Pillage du bois de rose dans le parc MASOALA à Madagascar, </a:t>
            </a:r>
            <a:r>
              <a:rPr lang="fr-FR" sz="1400" u="sng" dirty="0">
                <a:solidFill>
                  <a:srgbClr val="002060"/>
                </a:solidFill>
                <a:hlinkClick r:id="rId9"/>
              </a:rPr>
              <a:t>http://www.youtube.com/watch?v=S0vEHHA5CRc</a:t>
            </a:r>
            <a:r>
              <a:rPr lang="fr-FR" sz="1400" dirty="0">
                <a:solidFill>
                  <a:srgbClr val="002060"/>
                </a:solidFill>
              </a:rPr>
              <a:t>  </a:t>
            </a:r>
          </a:p>
          <a:p>
            <a:pPr algn="just"/>
            <a:r>
              <a:rPr lang="fr-FR" sz="1400" dirty="0">
                <a:solidFill>
                  <a:srgbClr val="002060"/>
                </a:solidFill>
              </a:rPr>
              <a:t> </a:t>
            </a:r>
          </a:p>
          <a:p>
            <a:pPr algn="just"/>
            <a:r>
              <a:rPr lang="fr-FR" sz="1400" u="sng" dirty="0">
                <a:solidFill>
                  <a:srgbClr val="002060"/>
                </a:solidFill>
              </a:rPr>
              <a:t>Note</a:t>
            </a:r>
            <a:r>
              <a:rPr lang="fr-FR" sz="1400" dirty="0">
                <a:solidFill>
                  <a:srgbClr val="002060"/>
                </a:solidFill>
              </a:rPr>
              <a:t> : Vidéo destinée à une télévision privée Malgache, avec quelques sous-titrages en Français; constituée de trois parties: Sensibilisation chantée par les habitants du parc, photos du pillage du bois de rose et défilé de la manifestation qui s'est déroulée le 30 mai 2009 à Antalaha. Le parc </a:t>
            </a:r>
            <a:r>
              <a:rPr lang="fr-FR" sz="1400" b="1" dirty="0" err="1">
                <a:solidFill>
                  <a:srgbClr val="002060"/>
                </a:solidFill>
              </a:rPr>
              <a:t>Masoala</a:t>
            </a:r>
            <a:r>
              <a:rPr lang="fr-FR" sz="1400" dirty="0">
                <a:solidFill>
                  <a:srgbClr val="002060"/>
                </a:solidFill>
              </a:rPr>
              <a:t> détiendrait la deuxième plus riche biodiversité mondiale à l'hectare, il appartient pour cela au patrimoine mondial de l'UNESCO. Pourtant, des affairistes chinois aidés de la mafia locale, profitent de l'instabilité politique actuelle pour exporter illégalement ce bois de rose vers la Chine</a:t>
            </a:r>
            <a:r>
              <a:rPr lang="fr-FR" sz="1400" dirty="0" smtClean="0">
                <a:solidFill>
                  <a:srgbClr val="002060"/>
                </a:solidFill>
              </a:rPr>
              <a:t>.</a:t>
            </a:r>
            <a:endParaRPr lang="fr-FR" sz="1400" dirty="0">
              <a:solidFill>
                <a:srgbClr val="002060"/>
              </a:solidFill>
            </a:endParaRPr>
          </a:p>
        </p:txBody>
      </p:sp>
    </p:spTree>
    <p:extLst>
      <p:ext uri="{BB962C8B-B14F-4D97-AF65-F5344CB8AC3E}">
        <p14:creationId xmlns:p14="http://schemas.microsoft.com/office/powerpoint/2010/main" val="42641176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93</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380246" y="402056"/>
            <a:ext cx="2701637" cy="369332"/>
          </a:xfrm>
          <a:prstGeom prst="rect">
            <a:avLst/>
          </a:prstGeom>
          <a:noFill/>
        </p:spPr>
        <p:txBody>
          <a:bodyPr wrap="none" rtlCol="0">
            <a:spAutoFit/>
          </a:bodyPr>
          <a:lstStyle/>
          <a:p>
            <a:r>
              <a:rPr lang="fr-FR" b="1" dirty="0" smtClean="0">
                <a:solidFill>
                  <a:srgbClr val="002060"/>
                </a:solidFill>
              </a:rPr>
              <a:t>A7. Annexe : Bibliographie</a:t>
            </a:r>
            <a:endParaRPr lang="fr-FR" b="1" dirty="0">
              <a:solidFill>
                <a:srgbClr val="002060"/>
              </a:solidFill>
            </a:endParaRPr>
          </a:p>
        </p:txBody>
      </p:sp>
      <p:sp>
        <p:nvSpPr>
          <p:cNvPr id="6" name="ZoneTexte 5"/>
          <p:cNvSpPr txBox="1"/>
          <p:nvPr/>
        </p:nvSpPr>
        <p:spPr>
          <a:xfrm>
            <a:off x="217283" y="896293"/>
            <a:ext cx="11778559" cy="5262979"/>
          </a:xfrm>
          <a:prstGeom prst="rect">
            <a:avLst/>
          </a:prstGeom>
          <a:noFill/>
        </p:spPr>
        <p:txBody>
          <a:bodyPr wrap="square" rtlCol="0">
            <a:spAutoFit/>
          </a:bodyPr>
          <a:lstStyle/>
          <a:p>
            <a:r>
              <a:rPr lang="fr-FR" sz="1400" b="1" dirty="0">
                <a:solidFill>
                  <a:srgbClr val="002060"/>
                </a:solidFill>
              </a:rPr>
              <a:t>Documentaires TV, </a:t>
            </a:r>
            <a:r>
              <a:rPr lang="fr-FR" sz="1400" b="1" dirty="0" err="1">
                <a:solidFill>
                  <a:srgbClr val="002060"/>
                </a:solidFill>
              </a:rPr>
              <a:t>audios</a:t>
            </a:r>
            <a:r>
              <a:rPr lang="fr-FR" sz="1400" b="1" dirty="0">
                <a:solidFill>
                  <a:srgbClr val="002060"/>
                </a:solidFill>
              </a:rPr>
              <a:t> et vidéos </a:t>
            </a:r>
            <a:r>
              <a:rPr lang="fr-FR" sz="1400" b="1" dirty="0" smtClean="0">
                <a:solidFill>
                  <a:srgbClr val="002060"/>
                </a:solidFill>
              </a:rPr>
              <a:t>(suite) :</a:t>
            </a:r>
            <a:endParaRPr lang="fr-FR" sz="1400" dirty="0" smtClean="0">
              <a:solidFill>
                <a:srgbClr val="002060"/>
              </a:solidFill>
            </a:endParaRPr>
          </a:p>
          <a:p>
            <a:endParaRPr lang="fr-FR" sz="1400" dirty="0">
              <a:solidFill>
                <a:srgbClr val="002060"/>
              </a:solidFill>
            </a:endParaRPr>
          </a:p>
          <a:p>
            <a:r>
              <a:rPr lang="en-US" sz="1400" dirty="0">
                <a:solidFill>
                  <a:srgbClr val="002060"/>
                </a:solidFill>
              </a:rPr>
              <a:t>[3a] Global Witness - Illegal logging in Madagascar - part 1, </a:t>
            </a:r>
            <a:r>
              <a:rPr lang="en-US" sz="1400" u="sng" dirty="0">
                <a:solidFill>
                  <a:srgbClr val="002060"/>
                </a:solidFill>
                <a:hlinkClick r:id="rId2"/>
              </a:rPr>
              <a:t>http://www.youtube.com/watch?v=T1hPviSbRcU</a:t>
            </a:r>
            <a:r>
              <a:rPr lang="en-US" sz="1400" dirty="0">
                <a:solidFill>
                  <a:srgbClr val="002060"/>
                </a:solidFill>
              </a:rPr>
              <a:t> </a:t>
            </a:r>
            <a:endParaRPr lang="fr-FR" sz="1400" dirty="0">
              <a:solidFill>
                <a:srgbClr val="002060"/>
              </a:solidFill>
            </a:endParaRPr>
          </a:p>
          <a:p>
            <a:r>
              <a:rPr lang="en-US" sz="1400" dirty="0">
                <a:solidFill>
                  <a:srgbClr val="002060"/>
                </a:solidFill>
              </a:rPr>
              <a:t>[3b] Global Witness - Illegal logging in Madagascar - part 2, </a:t>
            </a:r>
            <a:r>
              <a:rPr lang="en-US" sz="1400" u="sng" dirty="0">
                <a:solidFill>
                  <a:srgbClr val="002060"/>
                </a:solidFill>
                <a:hlinkClick r:id="rId3"/>
              </a:rPr>
              <a:t>http://www.youtube.com/watch?v=LBtsNBpWW0E</a:t>
            </a:r>
            <a:r>
              <a:rPr lang="en-US" sz="1400" dirty="0">
                <a:solidFill>
                  <a:srgbClr val="002060"/>
                </a:solidFill>
              </a:rPr>
              <a:t> </a:t>
            </a:r>
            <a:endParaRPr lang="fr-FR" sz="1400" dirty="0">
              <a:solidFill>
                <a:srgbClr val="002060"/>
              </a:solidFill>
            </a:endParaRPr>
          </a:p>
          <a:p>
            <a:r>
              <a:rPr lang="en-US" sz="1400" dirty="0">
                <a:solidFill>
                  <a:srgbClr val="002060"/>
                </a:solidFill>
              </a:rPr>
              <a:t>[3c] Global Witness - Illegal logging in Madagascar - part 3, </a:t>
            </a:r>
            <a:r>
              <a:rPr lang="en-US" sz="1400" u="sng" dirty="0">
                <a:solidFill>
                  <a:srgbClr val="002060"/>
                </a:solidFill>
                <a:hlinkClick r:id="rId4"/>
              </a:rPr>
              <a:t>http://www.youtube.com/watch?v=payUUJed0dc</a:t>
            </a:r>
            <a:r>
              <a:rPr lang="en-US" sz="1400" dirty="0">
                <a:solidFill>
                  <a:srgbClr val="002060"/>
                </a:solidFill>
              </a:rPr>
              <a:t>  </a:t>
            </a:r>
            <a:endParaRPr lang="fr-FR" sz="1400" dirty="0">
              <a:solidFill>
                <a:srgbClr val="002060"/>
              </a:solidFill>
            </a:endParaRPr>
          </a:p>
          <a:p>
            <a:r>
              <a:rPr lang="en-US" sz="1400" dirty="0">
                <a:solidFill>
                  <a:srgbClr val="002060"/>
                </a:solidFill>
              </a:rPr>
              <a:t>[3d] Global Witness - Illegal logging in Madagascar - part 4, </a:t>
            </a:r>
            <a:r>
              <a:rPr lang="en-US" sz="1400" u="sng" dirty="0">
                <a:solidFill>
                  <a:srgbClr val="002060"/>
                </a:solidFill>
                <a:hlinkClick r:id="rId5"/>
              </a:rPr>
              <a:t>http://www.youtube.com/watch?v=lm6a6Hrat3o</a:t>
            </a:r>
            <a:r>
              <a:rPr lang="en-US" sz="1400" dirty="0">
                <a:solidFill>
                  <a:srgbClr val="002060"/>
                </a:solidFill>
              </a:rPr>
              <a:t> </a:t>
            </a:r>
            <a:endParaRPr lang="fr-FR" sz="1400" dirty="0">
              <a:solidFill>
                <a:srgbClr val="002060"/>
              </a:solidFill>
            </a:endParaRPr>
          </a:p>
          <a:p>
            <a:r>
              <a:rPr lang="en-US" sz="1400" dirty="0">
                <a:solidFill>
                  <a:srgbClr val="002060"/>
                </a:solidFill>
              </a:rPr>
              <a:t>[4] Illegal Logging and Trade of Madagascar's Precious Woods, </a:t>
            </a:r>
            <a:r>
              <a:rPr lang="en-US" sz="1400" u="sng" dirty="0">
                <a:solidFill>
                  <a:srgbClr val="002060"/>
                </a:solidFill>
                <a:hlinkClick r:id="rId6"/>
              </a:rPr>
              <a:t>http://www.youtube.com/watch?v=q7gaSpcyAXI</a:t>
            </a:r>
            <a:r>
              <a:rPr lang="en-US" sz="1400" dirty="0">
                <a:solidFill>
                  <a:srgbClr val="002060"/>
                </a:solidFill>
              </a:rPr>
              <a:t> </a:t>
            </a:r>
            <a:endParaRPr lang="fr-FR" sz="1400" dirty="0">
              <a:solidFill>
                <a:srgbClr val="002060"/>
              </a:solidFill>
            </a:endParaRPr>
          </a:p>
          <a:p>
            <a:r>
              <a:rPr lang="fr-FR" sz="1400" dirty="0">
                <a:solidFill>
                  <a:srgbClr val="002060"/>
                </a:solidFill>
              </a:rPr>
              <a:t>Alexander Von Bismarck qui se dénomme lui-même espion environnemental, dirige l'agence </a:t>
            </a:r>
            <a:r>
              <a:rPr lang="fr-FR" sz="1400" dirty="0" err="1">
                <a:solidFill>
                  <a:srgbClr val="002060"/>
                </a:solidFill>
              </a:rPr>
              <a:t>Environmental</a:t>
            </a:r>
            <a:r>
              <a:rPr lang="fr-FR" sz="1400" dirty="0">
                <a:solidFill>
                  <a:srgbClr val="002060"/>
                </a:solidFill>
              </a:rPr>
              <a:t> Investigation Agency (EIA) (son siège est à Washington aux USA</a:t>
            </a:r>
            <a:r>
              <a:rPr lang="fr-FR" sz="1400" dirty="0" smtClean="0">
                <a:solidFill>
                  <a:srgbClr val="002060"/>
                </a:solidFill>
              </a:rPr>
              <a:t>).</a:t>
            </a:r>
          </a:p>
          <a:p>
            <a:endParaRPr lang="fr-FR" sz="1400" dirty="0">
              <a:solidFill>
                <a:srgbClr val="002060"/>
              </a:solidFill>
            </a:endParaRPr>
          </a:p>
          <a:p>
            <a:r>
              <a:rPr lang="fr-FR" sz="1400" dirty="0">
                <a:solidFill>
                  <a:srgbClr val="002060"/>
                </a:solidFill>
              </a:rPr>
              <a:t>[5] Interview de Jacques Le Guen, député du Finistère, sur le trafic du Bois de rose à Madagascar, du 18juil2010, sur RFI, </a:t>
            </a:r>
            <a:r>
              <a:rPr lang="fr-FR" sz="1400" u="sng" dirty="0">
                <a:solidFill>
                  <a:srgbClr val="002060"/>
                </a:solidFill>
                <a:hlinkClick r:id="rId7"/>
              </a:rPr>
              <a:t>http://www.youtube.com/watch?v=yUYV_go07Dc</a:t>
            </a:r>
            <a:r>
              <a:rPr lang="fr-FR" sz="1400" dirty="0">
                <a:solidFill>
                  <a:srgbClr val="002060"/>
                </a:solidFill>
              </a:rPr>
              <a:t> </a:t>
            </a:r>
          </a:p>
          <a:p>
            <a:r>
              <a:rPr lang="fr-FR" sz="1400" dirty="0">
                <a:solidFill>
                  <a:srgbClr val="002060"/>
                </a:solidFill>
              </a:rPr>
              <a:t> </a:t>
            </a:r>
          </a:p>
          <a:p>
            <a:r>
              <a:rPr lang="fr-FR" sz="1400" dirty="0">
                <a:solidFill>
                  <a:srgbClr val="002060"/>
                </a:solidFill>
              </a:rPr>
              <a:t>Note : -Le Député français du Finistère Jacques Le Guen est scandalisé par les trafics de bois de rose à Madagascar actuel et demande à mettre les trafiquants et les voyous en prison. Il a affirmé que la valeur des trafics de bois de rose actuels atteigne la moitié de l'aide de la communauté internationale. Il va faire son rapport à Nicolas Sarkozy qui l'a mandaté dans le cadre d'une mission parlementaire pour s'informer de l'état de dégradation des forêts dans le monde.</a:t>
            </a:r>
          </a:p>
          <a:p>
            <a:r>
              <a:rPr lang="fr-FR" sz="1400" dirty="0">
                <a:solidFill>
                  <a:srgbClr val="002060"/>
                </a:solidFill>
              </a:rPr>
              <a:t> </a:t>
            </a:r>
          </a:p>
          <a:p>
            <a:r>
              <a:rPr lang="fr-FR" sz="1400" dirty="0">
                <a:solidFill>
                  <a:srgbClr val="002060"/>
                </a:solidFill>
              </a:rPr>
              <a:t>[6] Interview de </a:t>
            </a:r>
            <a:r>
              <a:rPr lang="fr-FR" sz="1400" b="1" dirty="0" err="1">
                <a:solidFill>
                  <a:srgbClr val="002060"/>
                </a:solidFill>
              </a:rPr>
              <a:t>Ndranto</a:t>
            </a:r>
            <a:r>
              <a:rPr lang="fr-FR" sz="1400" b="1" dirty="0">
                <a:solidFill>
                  <a:srgbClr val="002060"/>
                </a:solidFill>
              </a:rPr>
              <a:t> </a:t>
            </a:r>
            <a:r>
              <a:rPr lang="fr-FR" sz="1400" b="1" dirty="0" err="1">
                <a:solidFill>
                  <a:srgbClr val="002060"/>
                </a:solidFill>
              </a:rPr>
              <a:t>Razakamanarina</a:t>
            </a:r>
            <a:r>
              <a:rPr lang="fr-FR" sz="1400" dirty="0">
                <a:solidFill>
                  <a:srgbClr val="002060"/>
                </a:solidFill>
              </a:rPr>
              <a:t>, président de l’Alliance </a:t>
            </a:r>
            <a:r>
              <a:rPr lang="fr-FR" sz="1400" dirty="0" err="1">
                <a:solidFill>
                  <a:srgbClr val="002060"/>
                </a:solidFill>
              </a:rPr>
              <a:t>Voary</a:t>
            </a:r>
            <a:r>
              <a:rPr lang="fr-FR" sz="1400" dirty="0">
                <a:solidFill>
                  <a:srgbClr val="002060"/>
                </a:solidFill>
              </a:rPr>
              <a:t> </a:t>
            </a:r>
            <a:r>
              <a:rPr lang="fr-FR" sz="1400" dirty="0" err="1">
                <a:solidFill>
                  <a:srgbClr val="002060"/>
                </a:solidFill>
              </a:rPr>
              <a:t>Gasy</a:t>
            </a:r>
            <a:r>
              <a:rPr lang="fr-FR" sz="1400" dirty="0">
                <a:solidFill>
                  <a:srgbClr val="002060"/>
                </a:solidFill>
              </a:rPr>
              <a:t> (AVG), plateforme d’organisations de la société civile, RFI, DIMANCHE 14 AVRIL 2013 (5'10s), </a:t>
            </a:r>
            <a:r>
              <a:rPr lang="fr-FR" sz="1400" u="sng" dirty="0">
                <a:solidFill>
                  <a:srgbClr val="002060"/>
                </a:solidFill>
                <a:hlinkClick r:id="rId8"/>
              </a:rPr>
              <a:t>http://www.rfi.fr/emission/20130414-ndranto-razakamanarina-president-alliance-voary-gasy-avg-plateforme-organisations-</a:t>
            </a:r>
            <a:r>
              <a:rPr lang="fr-FR" sz="1400" dirty="0">
                <a:solidFill>
                  <a:srgbClr val="002060"/>
                </a:solidFill>
              </a:rPr>
              <a:t> </a:t>
            </a:r>
          </a:p>
          <a:p>
            <a:r>
              <a:rPr lang="fr-FR" sz="1400" dirty="0">
                <a:solidFill>
                  <a:srgbClr val="002060"/>
                </a:solidFill>
              </a:rPr>
              <a:t> </a:t>
            </a:r>
          </a:p>
          <a:p>
            <a:r>
              <a:rPr lang="fr-FR" sz="1400" dirty="0">
                <a:solidFill>
                  <a:srgbClr val="002060"/>
                </a:solidFill>
              </a:rPr>
              <a:t>[7] </a:t>
            </a:r>
            <a:r>
              <a:rPr lang="fr-FR" sz="1400" i="1" dirty="0">
                <a:solidFill>
                  <a:srgbClr val="002060"/>
                </a:solidFill>
              </a:rPr>
              <a:t>Bois de rose - Vinson Jean Claude</a:t>
            </a:r>
            <a:r>
              <a:rPr lang="fr-FR" sz="1400" dirty="0">
                <a:solidFill>
                  <a:srgbClr val="002060"/>
                </a:solidFill>
              </a:rPr>
              <a:t>, </a:t>
            </a:r>
            <a:r>
              <a:rPr lang="fr-FR" sz="1400" u="sng" dirty="0">
                <a:solidFill>
                  <a:srgbClr val="002060"/>
                </a:solidFill>
                <a:hlinkClick r:id="rId9"/>
              </a:rPr>
              <a:t>http://www.youtube.com/watch?v=wACyWs5Im3g</a:t>
            </a:r>
            <a:r>
              <a:rPr lang="fr-FR" sz="1400" dirty="0">
                <a:solidFill>
                  <a:srgbClr val="002060"/>
                </a:solidFill>
              </a:rPr>
              <a:t> </a:t>
            </a:r>
          </a:p>
          <a:p>
            <a:r>
              <a:rPr lang="fr-FR" sz="1400" dirty="0">
                <a:solidFill>
                  <a:srgbClr val="002060"/>
                </a:solidFill>
              </a:rPr>
              <a:t> </a:t>
            </a:r>
          </a:p>
          <a:p>
            <a:r>
              <a:rPr lang="fr-FR" sz="1400" u="sng" dirty="0">
                <a:solidFill>
                  <a:srgbClr val="002060"/>
                </a:solidFill>
              </a:rPr>
              <a:t>Note</a:t>
            </a:r>
            <a:r>
              <a:rPr lang="fr-FR" sz="1400" dirty="0">
                <a:solidFill>
                  <a:srgbClr val="002060"/>
                </a:solidFill>
              </a:rPr>
              <a:t> : Clip de la chanson "</a:t>
            </a:r>
            <a:r>
              <a:rPr lang="fr-FR" sz="1400" b="1" i="1" dirty="0">
                <a:solidFill>
                  <a:srgbClr val="002060"/>
                </a:solidFill>
              </a:rPr>
              <a:t>Bois de rose</a:t>
            </a:r>
            <a:r>
              <a:rPr lang="fr-FR" sz="1400" dirty="0">
                <a:solidFill>
                  <a:srgbClr val="002060"/>
                </a:solidFill>
              </a:rPr>
              <a:t>" par </a:t>
            </a:r>
            <a:r>
              <a:rPr lang="fr-FR" sz="1400" dirty="0" smtClean="0">
                <a:solidFill>
                  <a:srgbClr val="002060"/>
                </a:solidFill>
              </a:rPr>
              <a:t>Jean-Claude </a:t>
            </a:r>
            <a:r>
              <a:rPr lang="fr-FR" sz="1400" dirty="0">
                <a:solidFill>
                  <a:srgbClr val="002060"/>
                </a:solidFill>
              </a:rPr>
              <a:t>Vinson, dénonçant le trafic du bois de rose à </a:t>
            </a:r>
            <a:r>
              <a:rPr lang="fr-FR" sz="1400" dirty="0" smtClean="0">
                <a:solidFill>
                  <a:srgbClr val="002060"/>
                </a:solidFill>
              </a:rPr>
              <a:t>Madagascar</a:t>
            </a:r>
            <a:r>
              <a:rPr lang="fr-FR" sz="1400" dirty="0">
                <a:solidFill>
                  <a:srgbClr val="002060"/>
                </a:solidFill>
              </a:rPr>
              <a:t>, </a:t>
            </a:r>
            <a:r>
              <a:rPr lang="fr-FR" sz="1400" dirty="0">
                <a:solidFill>
                  <a:srgbClr val="002060"/>
                </a:solidFill>
                <a:hlinkClick r:id="rId10"/>
              </a:rPr>
              <a:t>https://</a:t>
            </a:r>
            <a:r>
              <a:rPr lang="fr-FR" sz="1400" dirty="0" smtClean="0">
                <a:solidFill>
                  <a:srgbClr val="002060"/>
                </a:solidFill>
                <a:hlinkClick r:id="rId10"/>
              </a:rPr>
              <a:t>www.youtube.com/watch?v=wACyWs5Im3g</a:t>
            </a:r>
            <a:r>
              <a:rPr lang="fr-FR" sz="1400" dirty="0" smtClean="0">
                <a:solidFill>
                  <a:srgbClr val="002060"/>
                </a:solidFill>
              </a:rPr>
              <a:t> </a:t>
            </a:r>
            <a:endParaRPr lang="fr-FR" sz="1400" dirty="0">
              <a:solidFill>
                <a:srgbClr val="002060"/>
              </a:solidFill>
            </a:endParaRPr>
          </a:p>
        </p:txBody>
      </p:sp>
    </p:spTree>
    <p:extLst>
      <p:ext uri="{BB962C8B-B14F-4D97-AF65-F5344CB8AC3E}">
        <p14:creationId xmlns:p14="http://schemas.microsoft.com/office/powerpoint/2010/main" val="6451385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251003" y="6544080"/>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94</a:t>
            </a:fld>
            <a:endParaRPr lang="fr-FR" dirty="0"/>
          </a:p>
        </p:txBody>
      </p:sp>
      <p:sp>
        <p:nvSpPr>
          <p:cNvPr id="4" name="ZoneTexte 3"/>
          <p:cNvSpPr txBox="1"/>
          <p:nvPr/>
        </p:nvSpPr>
        <p:spPr>
          <a:xfrm>
            <a:off x="4185861" y="172123"/>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77118" y="638868"/>
            <a:ext cx="4130874" cy="369332"/>
          </a:xfrm>
          <a:prstGeom prst="rect">
            <a:avLst/>
          </a:prstGeom>
          <a:noFill/>
        </p:spPr>
        <p:txBody>
          <a:bodyPr wrap="none" rtlCol="0">
            <a:spAutoFit/>
          </a:bodyPr>
          <a:lstStyle/>
          <a:p>
            <a:r>
              <a:rPr lang="fr-FR" b="1" dirty="0">
                <a:solidFill>
                  <a:srgbClr val="002060"/>
                </a:solidFill>
              </a:rPr>
              <a:t>A8. Annexe : Menaces sur le bois d’ébène</a:t>
            </a:r>
          </a:p>
        </p:txBody>
      </p:sp>
      <p:sp>
        <p:nvSpPr>
          <p:cNvPr id="6" name="ZoneTexte 5"/>
          <p:cNvSpPr txBox="1"/>
          <p:nvPr/>
        </p:nvSpPr>
        <p:spPr>
          <a:xfrm>
            <a:off x="77118" y="1105613"/>
            <a:ext cx="11897143" cy="1200329"/>
          </a:xfrm>
          <a:prstGeom prst="rect">
            <a:avLst/>
          </a:prstGeom>
          <a:noFill/>
        </p:spPr>
        <p:txBody>
          <a:bodyPr wrap="square" rtlCol="0">
            <a:spAutoFit/>
          </a:bodyPr>
          <a:lstStyle/>
          <a:p>
            <a:pPr algn="just"/>
            <a:r>
              <a:rPr lang="fr-FR" dirty="0" smtClean="0">
                <a:solidFill>
                  <a:srgbClr val="002060"/>
                </a:solidFill>
              </a:rPr>
              <a:t>Les bois d’ébène malgaches (</a:t>
            </a:r>
            <a:r>
              <a:rPr lang="fr-FR" i="1" dirty="0" err="1" smtClean="0">
                <a:solidFill>
                  <a:srgbClr val="002060"/>
                </a:solidFill>
              </a:rPr>
              <a:t>Diospyros</a:t>
            </a:r>
            <a:r>
              <a:rPr lang="fr-FR" i="1" dirty="0" smtClean="0">
                <a:solidFill>
                  <a:srgbClr val="002060"/>
                </a:solidFill>
              </a:rPr>
              <a:t> </a:t>
            </a:r>
            <a:r>
              <a:rPr lang="fr-FR" i="1" dirty="0" err="1" smtClean="0">
                <a:solidFill>
                  <a:srgbClr val="002060"/>
                </a:solidFill>
              </a:rPr>
              <a:t>sp</a:t>
            </a:r>
            <a:r>
              <a:rPr lang="fr-FR" dirty="0" smtClean="0">
                <a:solidFill>
                  <a:srgbClr val="002060"/>
                </a:solidFill>
              </a:rPr>
              <a:t>.) sont encore plus menacés que les bois de roses malgaches (</a:t>
            </a:r>
            <a:r>
              <a:rPr lang="fr-FR" i="1" dirty="0" smtClean="0">
                <a:solidFill>
                  <a:srgbClr val="002060"/>
                </a:solidFill>
              </a:rPr>
              <a:t>Dalbergia </a:t>
            </a:r>
            <a:r>
              <a:rPr lang="fr-FR" i="1" dirty="0" err="1" smtClean="0">
                <a:solidFill>
                  <a:srgbClr val="002060"/>
                </a:solidFill>
              </a:rPr>
              <a:t>sp</a:t>
            </a:r>
            <a:r>
              <a:rPr lang="fr-FR" dirty="0" smtClean="0">
                <a:solidFill>
                  <a:srgbClr val="002060"/>
                </a:solidFill>
              </a:rPr>
              <a:t>.).</a:t>
            </a:r>
          </a:p>
          <a:p>
            <a:pPr algn="just"/>
            <a:r>
              <a:rPr lang="fr-FR" dirty="0" smtClean="0">
                <a:solidFill>
                  <a:srgbClr val="002060"/>
                </a:solidFill>
              </a:rPr>
              <a:t>A cause de leur pousse très lente _ il faut au moins 500 ans pour obtenir un tronc d’une taille respectables (</a:t>
            </a:r>
            <a:r>
              <a:rPr lang="fr-FR" dirty="0">
                <a:solidFill>
                  <a:srgbClr val="002060"/>
                </a:solidFill>
              </a:rPr>
              <a:t>gros diamètre </a:t>
            </a:r>
            <a:r>
              <a:rPr lang="fr-FR" dirty="0" smtClean="0">
                <a:solidFill>
                  <a:srgbClr val="002060"/>
                </a:solidFill>
              </a:rPr>
              <a:t>40-60 cm) _ et du taux de prélèvement plus élevés que leur taux de reproduction, ils disparaissent aussi (voir article ci-dessous).  Exploités depuis les années 30 ou même avant, </a:t>
            </a:r>
            <a:r>
              <a:rPr lang="fr-FR" i="1" dirty="0" smtClean="0">
                <a:solidFill>
                  <a:srgbClr val="002060"/>
                </a:solidFill>
              </a:rPr>
              <a:t>il est possibles que certains </a:t>
            </a:r>
            <a:r>
              <a:rPr lang="fr-FR" i="1" dirty="0" err="1">
                <a:solidFill>
                  <a:srgbClr val="002060"/>
                </a:solidFill>
              </a:rPr>
              <a:t>Diospyros</a:t>
            </a:r>
            <a:r>
              <a:rPr lang="fr-FR" i="1" dirty="0">
                <a:solidFill>
                  <a:srgbClr val="002060"/>
                </a:solidFill>
              </a:rPr>
              <a:t> </a:t>
            </a:r>
            <a:r>
              <a:rPr lang="fr-FR" i="1" dirty="0" smtClean="0">
                <a:solidFill>
                  <a:srgbClr val="002060"/>
                </a:solidFill>
              </a:rPr>
              <a:t>malgaches aient déjà disparues</a:t>
            </a:r>
            <a:r>
              <a:rPr lang="fr-FR" dirty="0" smtClean="0">
                <a:solidFill>
                  <a:srgbClr val="002060"/>
                </a:solidFill>
              </a:rPr>
              <a:t>. </a:t>
            </a:r>
            <a:endParaRPr lang="fr-FR" sz="1200" dirty="0" smtClean="0">
              <a:solidFill>
                <a:srgbClr val="002060"/>
              </a:solidFill>
            </a:endParaRPr>
          </a:p>
        </p:txBody>
      </p:sp>
      <p:sp>
        <p:nvSpPr>
          <p:cNvPr id="7" name="ZoneTexte 6"/>
          <p:cNvSpPr txBox="1"/>
          <p:nvPr/>
        </p:nvSpPr>
        <p:spPr>
          <a:xfrm>
            <a:off x="77118" y="2406772"/>
            <a:ext cx="11986352" cy="3939540"/>
          </a:xfrm>
          <a:prstGeom prst="rect">
            <a:avLst/>
          </a:prstGeom>
          <a:noFill/>
          <a:ln>
            <a:solidFill>
              <a:srgbClr val="FF0000"/>
            </a:solidFill>
          </a:ln>
        </p:spPr>
        <p:txBody>
          <a:bodyPr wrap="square" rtlCol="0">
            <a:spAutoFit/>
          </a:bodyPr>
          <a:lstStyle/>
          <a:p>
            <a:pPr algn="just"/>
            <a:r>
              <a:rPr lang="fr-FR" sz="1400" b="1" dirty="0" smtClean="0">
                <a:solidFill>
                  <a:srgbClr val="C00000"/>
                </a:solidFill>
              </a:rPr>
              <a:t>États-Unis</a:t>
            </a:r>
            <a:r>
              <a:rPr lang="fr-FR" sz="1400" b="1" dirty="0">
                <a:solidFill>
                  <a:srgbClr val="C00000"/>
                </a:solidFill>
              </a:rPr>
              <a:t>: Les guitares Gibson payent 300 000 $ pour importation illégale du bois d'ébène</a:t>
            </a:r>
          </a:p>
          <a:p>
            <a:pPr algn="just"/>
            <a:r>
              <a:rPr lang="fr-FR" sz="1400" i="1" dirty="0">
                <a:solidFill>
                  <a:srgbClr val="002060"/>
                </a:solidFill>
              </a:rPr>
              <a:t>Mercredi 8 Août 2012</a:t>
            </a:r>
          </a:p>
          <a:p>
            <a:pPr algn="just"/>
            <a:endParaRPr lang="fr-FR" sz="1400" dirty="0">
              <a:solidFill>
                <a:srgbClr val="002060"/>
              </a:solidFill>
            </a:endParaRPr>
          </a:p>
          <a:p>
            <a:pPr algn="just"/>
            <a:r>
              <a:rPr lang="fr-FR" sz="1400" dirty="0">
                <a:solidFill>
                  <a:srgbClr val="002060"/>
                </a:solidFill>
              </a:rPr>
              <a:t>Le 6 août dernier, le ministère américain de la justice a annoncé que </a:t>
            </a:r>
            <a:r>
              <a:rPr lang="fr-FR" sz="1400" b="1" dirty="0">
                <a:solidFill>
                  <a:srgbClr val="002060"/>
                </a:solidFill>
              </a:rPr>
              <a:t>Gibson</a:t>
            </a:r>
            <a:r>
              <a:rPr lang="fr-FR" sz="1400" dirty="0">
                <a:solidFill>
                  <a:srgbClr val="002060"/>
                </a:solidFill>
              </a:rPr>
              <a:t>, un des leaders mondiaux en fabrication d’instrument de musique, </a:t>
            </a:r>
            <a:r>
              <a:rPr lang="fr-FR" sz="1400" b="1" dirty="0">
                <a:solidFill>
                  <a:srgbClr val="002060"/>
                </a:solidFill>
              </a:rPr>
              <a:t>acceptait de payer une amende de 300 000 $ pour avoir illégalement importé du bois d'ébène de Madagascar et d'Inde pour fabriquer ses instruments.</a:t>
            </a:r>
          </a:p>
          <a:p>
            <a:pPr algn="just"/>
            <a:r>
              <a:rPr lang="fr-FR" sz="1400" dirty="0">
                <a:solidFill>
                  <a:srgbClr val="002060"/>
                </a:solidFill>
              </a:rPr>
              <a:t>Par ailleurs, le géant de l’industrie musicale devra aussi verser 50 000 $ à </a:t>
            </a:r>
            <a:r>
              <a:rPr lang="fr-FR" sz="1400" dirty="0" err="1">
                <a:solidFill>
                  <a:srgbClr val="002060"/>
                </a:solidFill>
              </a:rPr>
              <a:t>la</a:t>
            </a:r>
            <a:r>
              <a:rPr lang="fr-FR" sz="1400" dirty="0" err="1">
                <a:solidFill>
                  <a:srgbClr val="002060"/>
                </a:solidFill>
                <a:hlinkClick r:id="rId2"/>
              </a:rPr>
              <a:t>National</a:t>
            </a:r>
            <a:r>
              <a:rPr lang="fr-FR" sz="1400" dirty="0">
                <a:solidFill>
                  <a:srgbClr val="002060"/>
                </a:solidFill>
                <a:hlinkClick r:id="rId2"/>
              </a:rPr>
              <a:t> Fish and </a:t>
            </a:r>
            <a:r>
              <a:rPr lang="fr-FR" sz="1400" dirty="0" err="1">
                <a:solidFill>
                  <a:srgbClr val="002060"/>
                </a:solidFill>
                <a:hlinkClick r:id="rId2"/>
              </a:rPr>
              <a:t>Wildlife</a:t>
            </a:r>
            <a:r>
              <a:rPr lang="fr-FR" sz="1400" dirty="0">
                <a:solidFill>
                  <a:srgbClr val="002060"/>
                </a:solidFill>
                <a:hlinkClick r:id="rId2"/>
              </a:rPr>
              <a:t> </a:t>
            </a:r>
            <a:r>
              <a:rPr lang="fr-FR" sz="1400" dirty="0" err="1">
                <a:solidFill>
                  <a:srgbClr val="002060"/>
                </a:solidFill>
                <a:hlinkClick r:id="rId2"/>
              </a:rPr>
              <a:t>Foundation</a:t>
            </a:r>
            <a:r>
              <a:rPr lang="fr-FR" sz="1400" dirty="0">
                <a:solidFill>
                  <a:srgbClr val="002060"/>
                </a:solidFill>
              </a:rPr>
              <a:t>, une ONG de protection de l'environnement afin d'œuvrer à la protection des bois précieux.</a:t>
            </a:r>
          </a:p>
          <a:p>
            <a:pPr algn="just"/>
            <a:r>
              <a:rPr lang="fr-FR" sz="1400" dirty="0">
                <a:solidFill>
                  <a:srgbClr val="002060"/>
                </a:solidFill>
              </a:rPr>
              <a:t>Gibson était soupçonné d'avoir violé une loi américaine du </a:t>
            </a:r>
            <a:r>
              <a:rPr lang="fr-FR" sz="1400" dirty="0" err="1">
                <a:solidFill>
                  <a:srgbClr val="002060"/>
                </a:solidFill>
                <a:hlinkClick r:id="rId3"/>
              </a:rPr>
              <a:t>Lacey</a:t>
            </a:r>
            <a:r>
              <a:rPr lang="fr-FR" sz="1400" dirty="0">
                <a:solidFill>
                  <a:srgbClr val="002060"/>
                </a:solidFill>
                <a:hlinkClick r:id="rId3"/>
              </a:rPr>
              <a:t> </a:t>
            </a:r>
            <a:r>
              <a:rPr lang="fr-FR" sz="1400" dirty="0" err="1">
                <a:solidFill>
                  <a:srgbClr val="002060"/>
                </a:solidFill>
                <a:hlinkClick r:id="rId3"/>
              </a:rPr>
              <a:t>Act</a:t>
            </a:r>
            <a:r>
              <a:rPr lang="fr-FR" sz="1400" dirty="0">
                <a:solidFill>
                  <a:srgbClr val="002060"/>
                </a:solidFill>
                <a:hlinkClick r:id="rId3"/>
              </a:rPr>
              <a:t> </a:t>
            </a:r>
            <a:r>
              <a:rPr lang="fr-FR" sz="1400" dirty="0">
                <a:solidFill>
                  <a:srgbClr val="002060"/>
                </a:solidFill>
              </a:rPr>
              <a:t>de 2008 qui prévient </a:t>
            </a:r>
            <a:r>
              <a:rPr lang="fr-FR" sz="1400" dirty="0">
                <a:solidFill>
                  <a:srgbClr val="002060"/>
                </a:solidFill>
                <a:hlinkClick r:id="rId4"/>
              </a:rPr>
              <a:t>l’importation de bois précieux illégalement abattus</a:t>
            </a:r>
            <a:r>
              <a:rPr lang="fr-FR" sz="1400" dirty="0">
                <a:solidFill>
                  <a:srgbClr val="002060"/>
                </a:solidFill>
              </a:rPr>
              <a:t> et qui impose aux acquéreurs de déclarer la provenance de leur marchandise et de prouver leur légalité, au risque de payer de lourdes amendes.</a:t>
            </a:r>
          </a:p>
          <a:p>
            <a:pPr algn="just"/>
            <a:r>
              <a:rPr lang="fr-FR" sz="1400" dirty="0">
                <a:solidFill>
                  <a:srgbClr val="002060"/>
                </a:solidFill>
              </a:rPr>
              <a:t>Gibson « a reconnu ne pas voir agi après avoir été informée que le bois d'ébène qu'elle avait acquis à Madagascar pouvait avoir été obtenu en violation des lois limitant la surexploitation (...) des bois précieux» dans le pays selon un communiqué.</a:t>
            </a:r>
          </a:p>
          <a:p>
            <a:pPr algn="just"/>
            <a:r>
              <a:rPr lang="fr-FR" sz="1400" dirty="0">
                <a:solidFill>
                  <a:srgbClr val="002060"/>
                </a:solidFill>
              </a:rPr>
              <a:t>En septembre 2011, peu après la perquisition menée dans sa société, le directeur général de Gibson, Henry </a:t>
            </a:r>
            <a:r>
              <a:rPr lang="fr-FR" sz="1400" dirty="0" err="1">
                <a:solidFill>
                  <a:srgbClr val="002060"/>
                </a:solidFill>
              </a:rPr>
              <a:t>Juszkiewicz</a:t>
            </a:r>
            <a:r>
              <a:rPr lang="fr-FR" sz="1400" dirty="0">
                <a:solidFill>
                  <a:srgbClr val="002060"/>
                </a:solidFill>
              </a:rPr>
              <a:t>, avait clamé son innocence et affirmé ne pas «</a:t>
            </a:r>
            <a:r>
              <a:rPr lang="fr-FR" sz="1400" i="1" dirty="0">
                <a:solidFill>
                  <a:srgbClr val="002060"/>
                </a:solidFill>
              </a:rPr>
              <a:t>faire de contrebande</a:t>
            </a:r>
            <a:r>
              <a:rPr lang="fr-FR" sz="1400" dirty="0">
                <a:solidFill>
                  <a:srgbClr val="002060"/>
                </a:solidFill>
              </a:rPr>
              <a:t>».</a:t>
            </a:r>
          </a:p>
          <a:p>
            <a:pPr algn="just"/>
            <a:r>
              <a:rPr lang="fr-FR" sz="1400" dirty="0">
                <a:solidFill>
                  <a:srgbClr val="002060"/>
                </a:solidFill>
              </a:rPr>
              <a:t>Pour alerter l’opinion sur l’origine du bois utilisé par Gibson, la chanteuse malgache résidente aux États-Unis, </a:t>
            </a:r>
            <a:r>
              <a:rPr lang="fr-FR" sz="1400" b="1" dirty="0" err="1">
                <a:solidFill>
                  <a:srgbClr val="002060"/>
                </a:solidFill>
              </a:rPr>
              <a:t>Zaia</a:t>
            </a:r>
            <a:r>
              <a:rPr lang="fr-FR" sz="1400" b="1" dirty="0">
                <a:solidFill>
                  <a:srgbClr val="002060"/>
                </a:solidFill>
              </a:rPr>
              <a:t> Saïd</a:t>
            </a:r>
            <a:r>
              <a:rPr lang="fr-FR" sz="1400" dirty="0">
                <a:solidFill>
                  <a:srgbClr val="002060"/>
                </a:solidFill>
              </a:rPr>
              <a:t>, avait lancé une pétition et organisé à Madagascar en octobre 2011 le festival </a:t>
            </a:r>
            <a:r>
              <a:rPr lang="fr-FR" sz="1400" i="1" dirty="0">
                <a:solidFill>
                  <a:srgbClr val="002060"/>
                </a:solidFill>
              </a:rPr>
              <a:t>Réveillez-vous </a:t>
            </a:r>
            <a:r>
              <a:rPr lang="fr-FR" sz="1400" i="1" dirty="0" err="1">
                <a:solidFill>
                  <a:srgbClr val="002060"/>
                </a:solidFill>
              </a:rPr>
              <a:t>Masoala</a:t>
            </a:r>
            <a:r>
              <a:rPr lang="fr-FR" sz="1400" dirty="0">
                <a:solidFill>
                  <a:srgbClr val="002060"/>
                </a:solidFill>
              </a:rPr>
              <a:t>, du nom du parc national situé au nord-est du pays.</a:t>
            </a:r>
          </a:p>
          <a:p>
            <a:pPr algn="just"/>
            <a:r>
              <a:rPr lang="fr-FR" sz="1400" dirty="0">
                <a:solidFill>
                  <a:srgbClr val="002060"/>
                </a:solidFill>
              </a:rPr>
              <a:t>Le parc de </a:t>
            </a:r>
            <a:r>
              <a:rPr lang="fr-FR" sz="1400" dirty="0" err="1">
                <a:solidFill>
                  <a:srgbClr val="002060"/>
                </a:solidFill>
              </a:rPr>
              <a:t>Masoala</a:t>
            </a:r>
            <a:r>
              <a:rPr lang="fr-FR" sz="1400" dirty="0">
                <a:solidFill>
                  <a:srgbClr val="002060"/>
                </a:solidFill>
              </a:rPr>
              <a:t> est la plus grande aire protégée de Madagascar avec ses 235 000 hectares de forêt tropicale humide, et demeure l’objet de toutes les convoitises des trafiquants de bois précieux (le bois de rose et le bois d’ébène) illégalement coupés et vendus aux fabricants.</a:t>
            </a:r>
          </a:p>
          <a:p>
            <a:pPr algn="just"/>
            <a:r>
              <a:rPr lang="fr-FR" sz="1200" dirty="0">
                <a:solidFill>
                  <a:srgbClr val="002060"/>
                </a:solidFill>
              </a:rPr>
              <a:t>Source : </a:t>
            </a:r>
            <a:r>
              <a:rPr lang="fr-FR" sz="1200" dirty="0">
                <a:solidFill>
                  <a:srgbClr val="002060"/>
                </a:solidFill>
                <a:hlinkClick r:id="rId5"/>
              </a:rPr>
              <a:t>http://www.ethiquesetsocietes.com/article/Etats-Unis-Les-guitares-Gibson-payent-300-000--pour-importation-illegale-du-bois-debene--ID-367.php</a:t>
            </a:r>
            <a:r>
              <a:rPr lang="fr-FR" sz="1200" dirty="0">
                <a:solidFill>
                  <a:srgbClr val="002060"/>
                </a:solidFill>
              </a:rPr>
              <a:t> </a:t>
            </a:r>
          </a:p>
        </p:txBody>
      </p:sp>
    </p:spTree>
    <p:extLst>
      <p:ext uri="{BB962C8B-B14F-4D97-AF65-F5344CB8AC3E}">
        <p14:creationId xmlns:p14="http://schemas.microsoft.com/office/powerpoint/2010/main" val="41170592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5036854" y="6487547"/>
            <a:ext cx="2755135" cy="232540"/>
          </a:xfrm>
        </p:spPr>
        <p:txBody>
          <a:bodyPr/>
          <a:lstStyle/>
          <a:p>
            <a:r>
              <a:rPr lang="fr-FR" dirty="0" smtClean="0"/>
              <a:t>Le trafic du bois de rose à Madagascar</a:t>
            </a:r>
            <a:endParaRPr lang="fr-FR" dirty="0"/>
          </a:p>
        </p:txBody>
      </p:sp>
      <p:sp>
        <p:nvSpPr>
          <p:cNvPr id="3" name="Espace réservé du numéro de diapositive 2"/>
          <p:cNvSpPr>
            <a:spLocks noGrp="1"/>
          </p:cNvSpPr>
          <p:nvPr>
            <p:ph type="sldNum" sz="quarter" idx="12"/>
          </p:nvPr>
        </p:nvSpPr>
        <p:spPr>
          <a:xfrm>
            <a:off x="11380423" y="169516"/>
            <a:ext cx="469135" cy="232540"/>
          </a:xfrm>
        </p:spPr>
        <p:txBody>
          <a:bodyPr/>
          <a:lstStyle/>
          <a:p>
            <a:fld id="{814B13E8-1059-4FEE-952E-0153852B3488}" type="slidenum">
              <a:rPr lang="fr-FR" smtClean="0"/>
              <a:t>95</a:t>
            </a:fld>
            <a:endParaRPr lang="fr-FR" dirty="0"/>
          </a:p>
        </p:txBody>
      </p:sp>
      <p:sp>
        <p:nvSpPr>
          <p:cNvPr id="4" name="ZoneTexte 3"/>
          <p:cNvSpPr txBox="1"/>
          <p:nvPr/>
        </p:nvSpPr>
        <p:spPr>
          <a:xfrm>
            <a:off x="5349037" y="169516"/>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5" name="ZoneTexte 4"/>
          <p:cNvSpPr txBox="1"/>
          <p:nvPr/>
        </p:nvSpPr>
        <p:spPr>
          <a:xfrm>
            <a:off x="160049" y="285786"/>
            <a:ext cx="4791696" cy="369332"/>
          </a:xfrm>
          <a:prstGeom prst="rect">
            <a:avLst/>
          </a:prstGeom>
          <a:noFill/>
        </p:spPr>
        <p:txBody>
          <a:bodyPr wrap="none" rtlCol="0">
            <a:spAutoFit/>
          </a:bodyPr>
          <a:lstStyle/>
          <a:p>
            <a:r>
              <a:rPr lang="fr-FR" b="1" dirty="0">
                <a:solidFill>
                  <a:srgbClr val="002060"/>
                </a:solidFill>
              </a:rPr>
              <a:t>A8. Annexe : Menaces sur le bois </a:t>
            </a:r>
            <a:r>
              <a:rPr lang="fr-FR" b="1" dirty="0" smtClean="0">
                <a:solidFill>
                  <a:srgbClr val="002060"/>
                </a:solidFill>
              </a:rPr>
              <a:t>d’ébène (suite)</a:t>
            </a:r>
            <a:endParaRPr lang="fr-FR" b="1" dirty="0">
              <a:solidFill>
                <a:srgbClr val="002060"/>
              </a:solidFill>
            </a:endParaRPr>
          </a:p>
        </p:txBody>
      </p:sp>
      <p:sp>
        <p:nvSpPr>
          <p:cNvPr id="6" name="ZoneTexte 5"/>
          <p:cNvSpPr txBox="1"/>
          <p:nvPr/>
        </p:nvSpPr>
        <p:spPr>
          <a:xfrm>
            <a:off x="107879" y="697442"/>
            <a:ext cx="11897143" cy="2769989"/>
          </a:xfrm>
          <a:prstGeom prst="rect">
            <a:avLst/>
          </a:prstGeom>
          <a:noFill/>
        </p:spPr>
        <p:txBody>
          <a:bodyPr wrap="square" rtlCol="0">
            <a:spAutoFit/>
          </a:bodyPr>
          <a:lstStyle/>
          <a:p>
            <a:pPr algn="just"/>
            <a:r>
              <a:rPr lang="fr-FR" dirty="0">
                <a:solidFill>
                  <a:srgbClr val="002060"/>
                </a:solidFill>
              </a:rPr>
              <a:t>Le genre </a:t>
            </a:r>
            <a:r>
              <a:rPr lang="fr-FR" i="1" dirty="0" err="1">
                <a:solidFill>
                  <a:srgbClr val="002060"/>
                </a:solidFill>
              </a:rPr>
              <a:t>Diospyros</a:t>
            </a:r>
            <a:r>
              <a:rPr lang="fr-FR" dirty="0">
                <a:solidFill>
                  <a:srgbClr val="002060"/>
                </a:solidFill>
              </a:rPr>
              <a:t> est en cours de révision à Madagascar. Les espèces décrites sont au nombre de 84 dont une indigène non endémique (</a:t>
            </a:r>
            <a:r>
              <a:rPr lang="fr-FR" i="1" dirty="0" err="1">
                <a:solidFill>
                  <a:srgbClr val="002060"/>
                </a:solidFill>
              </a:rPr>
              <a:t>Diospyros</a:t>
            </a:r>
            <a:r>
              <a:rPr lang="fr-FR" i="1" dirty="0">
                <a:solidFill>
                  <a:srgbClr val="002060"/>
                </a:solidFill>
              </a:rPr>
              <a:t> </a:t>
            </a:r>
            <a:r>
              <a:rPr lang="fr-FR" i="1" dirty="0" err="1">
                <a:solidFill>
                  <a:srgbClr val="002060"/>
                </a:solidFill>
              </a:rPr>
              <a:t>ferrea</a:t>
            </a:r>
            <a:r>
              <a:rPr lang="fr-FR" dirty="0">
                <a:solidFill>
                  <a:srgbClr val="002060"/>
                </a:solidFill>
              </a:rPr>
              <a:t>). Le nombre de nouvelles espèces est estimé à 130 ramenant </a:t>
            </a:r>
            <a:r>
              <a:rPr lang="fr-FR" b="1" dirty="0">
                <a:solidFill>
                  <a:srgbClr val="002060"/>
                </a:solidFill>
              </a:rPr>
              <a:t>le nombre total d’espèces de </a:t>
            </a:r>
            <a:r>
              <a:rPr lang="fr-FR" b="1" i="1" dirty="0" err="1">
                <a:solidFill>
                  <a:srgbClr val="002060"/>
                </a:solidFill>
              </a:rPr>
              <a:t>Diospyros</a:t>
            </a:r>
            <a:r>
              <a:rPr lang="fr-FR" b="1" dirty="0">
                <a:solidFill>
                  <a:srgbClr val="002060"/>
                </a:solidFill>
              </a:rPr>
              <a:t> à 215 pour Madagascar. </a:t>
            </a:r>
            <a:r>
              <a:rPr lang="fr-FR" b="1" dirty="0" smtClean="0">
                <a:solidFill>
                  <a:srgbClr val="002060"/>
                </a:solidFill>
              </a:rPr>
              <a:t> </a:t>
            </a:r>
            <a:endParaRPr lang="fr-FR" dirty="0" smtClean="0">
              <a:solidFill>
                <a:srgbClr val="002060"/>
              </a:solidFill>
            </a:endParaRPr>
          </a:p>
          <a:p>
            <a:pPr algn="just"/>
            <a:r>
              <a:rPr lang="fr-FR" dirty="0">
                <a:solidFill>
                  <a:srgbClr val="002060"/>
                </a:solidFill>
              </a:rPr>
              <a:t>26 espèces sur les 85 décrites sont à </a:t>
            </a:r>
            <a:r>
              <a:rPr lang="fr-FR" dirty="0" smtClean="0">
                <a:solidFill>
                  <a:srgbClr val="002060"/>
                </a:solidFill>
              </a:rPr>
              <a:t>DME [</a:t>
            </a:r>
            <a:r>
              <a:rPr lang="fr-FR" dirty="0">
                <a:solidFill>
                  <a:srgbClr val="002060"/>
                </a:solidFill>
              </a:rPr>
              <a:t>diamètre </a:t>
            </a:r>
            <a:r>
              <a:rPr lang="fr-FR" dirty="0" smtClean="0">
                <a:solidFill>
                  <a:srgbClr val="002060"/>
                </a:solidFill>
              </a:rPr>
              <a:t>d'exploitabilité] </a:t>
            </a:r>
            <a:r>
              <a:rPr lang="fr-FR" dirty="0">
                <a:solidFill>
                  <a:srgbClr val="002060"/>
                </a:solidFill>
              </a:rPr>
              <a:t>(ca. 30%). Le </a:t>
            </a:r>
            <a:r>
              <a:rPr lang="fr-FR" dirty="0" err="1">
                <a:solidFill>
                  <a:srgbClr val="002060"/>
                </a:solidFill>
              </a:rPr>
              <a:t>dbh</a:t>
            </a:r>
            <a:r>
              <a:rPr lang="fr-FR" dirty="0">
                <a:solidFill>
                  <a:srgbClr val="002060"/>
                </a:solidFill>
              </a:rPr>
              <a:t> varie de 20-60 cm. Pour les 107 potentiellement nouvelles espèces, une </a:t>
            </a:r>
            <a:r>
              <a:rPr lang="fr-FR" b="1" i="1" dirty="0">
                <a:solidFill>
                  <a:srgbClr val="002060"/>
                </a:solidFill>
              </a:rPr>
              <a:t>vingtaine possède un diamètre d'exploitabilité entre 20-60 cm</a:t>
            </a:r>
            <a:r>
              <a:rPr lang="fr-FR" dirty="0">
                <a:solidFill>
                  <a:srgbClr val="002060"/>
                </a:solidFill>
              </a:rPr>
              <a:t>. Quelques exemples d'espèces à gros diamètre (40-60 cm</a:t>
            </a:r>
            <a:r>
              <a:rPr lang="fr-FR" dirty="0" smtClean="0">
                <a:solidFill>
                  <a:srgbClr val="002060"/>
                </a:solidFill>
              </a:rPr>
              <a:t>) : </a:t>
            </a:r>
            <a:r>
              <a:rPr lang="fr-FR" i="1" dirty="0">
                <a:solidFill>
                  <a:srgbClr val="002060"/>
                </a:solidFill>
              </a:rPr>
              <a:t>D. </a:t>
            </a:r>
            <a:r>
              <a:rPr lang="fr-FR" i="1" dirty="0" err="1">
                <a:solidFill>
                  <a:srgbClr val="002060"/>
                </a:solidFill>
              </a:rPr>
              <a:t>fuscovelutina</a:t>
            </a:r>
            <a:r>
              <a:rPr lang="fr-FR" i="1" dirty="0">
                <a:solidFill>
                  <a:srgbClr val="002060"/>
                </a:solidFill>
              </a:rPr>
              <a:t>, D. </a:t>
            </a:r>
            <a:r>
              <a:rPr lang="fr-FR" i="1" dirty="0" err="1">
                <a:solidFill>
                  <a:srgbClr val="002060"/>
                </a:solidFill>
              </a:rPr>
              <a:t>lanceolata</a:t>
            </a:r>
            <a:r>
              <a:rPr lang="fr-FR" i="1" dirty="0">
                <a:solidFill>
                  <a:srgbClr val="002060"/>
                </a:solidFill>
              </a:rPr>
              <a:t>, D. </a:t>
            </a:r>
            <a:r>
              <a:rPr lang="fr-FR" i="1" dirty="0" err="1">
                <a:solidFill>
                  <a:srgbClr val="002060"/>
                </a:solidFill>
              </a:rPr>
              <a:t>haplostylis</a:t>
            </a:r>
            <a:r>
              <a:rPr lang="fr-FR" i="1" dirty="0">
                <a:solidFill>
                  <a:srgbClr val="002060"/>
                </a:solidFill>
              </a:rPr>
              <a:t>, D. </a:t>
            </a:r>
            <a:r>
              <a:rPr lang="fr-FR" i="1" dirty="0" err="1">
                <a:solidFill>
                  <a:srgbClr val="002060"/>
                </a:solidFill>
              </a:rPr>
              <a:t>mangabensis</a:t>
            </a:r>
            <a:r>
              <a:rPr lang="fr-FR" i="1" dirty="0">
                <a:solidFill>
                  <a:srgbClr val="002060"/>
                </a:solidFill>
              </a:rPr>
              <a:t>, D. </a:t>
            </a:r>
            <a:r>
              <a:rPr lang="fr-FR" i="1" dirty="0" err="1">
                <a:solidFill>
                  <a:srgbClr val="002060"/>
                </a:solidFill>
              </a:rPr>
              <a:t>platycalyx</a:t>
            </a:r>
            <a:r>
              <a:rPr lang="fr-FR" i="1" dirty="0">
                <a:solidFill>
                  <a:srgbClr val="002060"/>
                </a:solidFill>
              </a:rPr>
              <a:t>, D. </a:t>
            </a:r>
            <a:r>
              <a:rPr lang="fr-FR" i="1" dirty="0" err="1">
                <a:solidFill>
                  <a:srgbClr val="002060"/>
                </a:solidFill>
              </a:rPr>
              <a:t>sakalavarum</a:t>
            </a:r>
            <a:r>
              <a:rPr lang="fr-FR" i="1" dirty="0">
                <a:solidFill>
                  <a:srgbClr val="002060"/>
                </a:solidFill>
              </a:rPr>
              <a:t>, D. </a:t>
            </a:r>
            <a:r>
              <a:rPr lang="fr-FR" i="1" dirty="0" err="1">
                <a:solidFill>
                  <a:srgbClr val="002060"/>
                </a:solidFill>
              </a:rPr>
              <a:t>toxicaria</a:t>
            </a:r>
            <a:r>
              <a:rPr lang="fr-FR" i="1" dirty="0">
                <a:solidFill>
                  <a:srgbClr val="002060"/>
                </a:solidFill>
              </a:rPr>
              <a:t>, D. </a:t>
            </a:r>
            <a:r>
              <a:rPr lang="fr-FR" i="1" dirty="0" err="1">
                <a:solidFill>
                  <a:srgbClr val="002060"/>
                </a:solidFill>
              </a:rPr>
              <a:t>tropophylla</a:t>
            </a:r>
            <a:r>
              <a:rPr lang="fr-FR" i="1" dirty="0">
                <a:solidFill>
                  <a:srgbClr val="002060"/>
                </a:solidFill>
              </a:rPr>
              <a:t>. </a:t>
            </a:r>
            <a:endParaRPr lang="fr-FR" b="1" i="1" dirty="0" smtClean="0">
              <a:solidFill>
                <a:srgbClr val="002060"/>
              </a:solidFill>
            </a:endParaRPr>
          </a:p>
          <a:p>
            <a:pPr algn="just"/>
            <a:endParaRPr lang="fr-FR" sz="1200" dirty="0" smtClean="0">
              <a:solidFill>
                <a:srgbClr val="002060"/>
              </a:solidFill>
            </a:endParaRPr>
          </a:p>
          <a:p>
            <a:pPr algn="just"/>
            <a:r>
              <a:rPr lang="fr-FR" sz="1200" dirty="0" smtClean="0">
                <a:solidFill>
                  <a:srgbClr val="002060"/>
                </a:solidFill>
              </a:rPr>
              <a:t>Sources : a) Annexe I CITES, b) </a:t>
            </a:r>
            <a:r>
              <a:rPr lang="fr-FR" sz="1200" dirty="0">
                <a:solidFill>
                  <a:srgbClr val="002060"/>
                </a:solidFill>
              </a:rPr>
              <a:t>Liste des noms </a:t>
            </a:r>
            <a:r>
              <a:rPr lang="fr-FR" sz="1200" dirty="0" smtClean="0">
                <a:solidFill>
                  <a:srgbClr val="002060"/>
                </a:solidFill>
              </a:rPr>
              <a:t>acceptés pour les </a:t>
            </a:r>
            <a:r>
              <a:rPr lang="fr-FR" sz="1200" i="1" dirty="0" err="1" smtClean="0">
                <a:solidFill>
                  <a:srgbClr val="002060"/>
                </a:solidFill>
              </a:rPr>
              <a:t>Diospyros</a:t>
            </a:r>
            <a:r>
              <a:rPr lang="fr-FR" sz="1200" dirty="0" smtClean="0">
                <a:solidFill>
                  <a:srgbClr val="002060"/>
                </a:solidFill>
              </a:rPr>
              <a:t> malgaches,  </a:t>
            </a:r>
            <a:r>
              <a:rPr lang="fr-FR" sz="1200" dirty="0" smtClean="0">
                <a:hlinkClick r:id="rId2"/>
              </a:rPr>
              <a:t>http</a:t>
            </a:r>
            <a:r>
              <a:rPr lang="fr-FR" sz="1200" dirty="0">
                <a:hlinkClick r:id="rId2"/>
              </a:rPr>
              <a:t>://</a:t>
            </a:r>
            <a:r>
              <a:rPr lang="fr-FR" sz="1200" dirty="0" smtClean="0">
                <a:hlinkClick r:id="rId2"/>
              </a:rPr>
              <a:t>tropicos.org/NamePage.aspx?nameid=40031908&amp;projectid=17</a:t>
            </a:r>
            <a:r>
              <a:rPr lang="fr-FR" sz="1200" dirty="0" smtClean="0"/>
              <a:t> </a:t>
            </a:r>
          </a:p>
          <a:p>
            <a:pPr algn="just"/>
            <a:r>
              <a:rPr lang="fr-FR" sz="1200" dirty="0" smtClean="0">
                <a:solidFill>
                  <a:srgbClr val="002060"/>
                </a:solidFill>
              </a:rPr>
              <a:t>c) </a:t>
            </a:r>
            <a:r>
              <a:rPr lang="fr-FR" sz="1200" dirty="0">
                <a:solidFill>
                  <a:srgbClr val="002060"/>
                </a:solidFill>
              </a:rPr>
              <a:t>Annexe </a:t>
            </a:r>
            <a:r>
              <a:rPr lang="fr-FR" sz="1200" dirty="0" smtClean="0">
                <a:solidFill>
                  <a:srgbClr val="002060"/>
                </a:solidFill>
              </a:rPr>
              <a:t>II CITES, d) </a:t>
            </a:r>
            <a:r>
              <a:rPr lang="fr-FR" sz="1200" i="1" dirty="0">
                <a:solidFill>
                  <a:srgbClr val="002060"/>
                </a:solidFill>
              </a:rPr>
              <a:t>Rapport sur l’étude de bois précieux (Dalbergia et </a:t>
            </a:r>
            <a:r>
              <a:rPr lang="fr-FR" sz="1200" i="1" dirty="0" err="1" smtClean="0">
                <a:solidFill>
                  <a:srgbClr val="002060"/>
                </a:solidFill>
              </a:rPr>
              <a:t>Diospyros</a:t>
            </a:r>
            <a:r>
              <a:rPr lang="fr-FR" sz="1200" i="1" dirty="0">
                <a:solidFill>
                  <a:srgbClr val="002060"/>
                </a:solidFill>
              </a:rPr>
              <a:t>) [RAPPORT DE L’ETUDE SUR LES TAXONS DE BOIS PRECIEUX </a:t>
            </a:r>
            <a:r>
              <a:rPr lang="fr-FR" sz="1200" i="1" dirty="0" err="1">
                <a:solidFill>
                  <a:srgbClr val="002060"/>
                </a:solidFill>
              </a:rPr>
              <a:t>Diospyros</a:t>
            </a:r>
            <a:r>
              <a:rPr lang="fr-FR" sz="1200" i="1" dirty="0">
                <a:solidFill>
                  <a:srgbClr val="002060"/>
                </a:solidFill>
              </a:rPr>
              <a:t> </a:t>
            </a:r>
            <a:r>
              <a:rPr lang="fr-FR" sz="1200" i="1" dirty="0" err="1">
                <a:solidFill>
                  <a:srgbClr val="002060"/>
                </a:solidFill>
              </a:rPr>
              <a:t>spp</a:t>
            </a:r>
            <a:r>
              <a:rPr lang="fr-FR" sz="1200" i="1" dirty="0">
                <a:solidFill>
                  <a:srgbClr val="002060"/>
                </a:solidFill>
              </a:rPr>
              <a:t>. et Dalbergia </a:t>
            </a:r>
            <a:r>
              <a:rPr lang="fr-FR" sz="1200" i="1" dirty="0" err="1">
                <a:solidFill>
                  <a:srgbClr val="002060"/>
                </a:solidFill>
              </a:rPr>
              <a:t>spp</a:t>
            </a:r>
            <a:r>
              <a:rPr lang="fr-FR" sz="1200" i="1" dirty="0">
                <a:solidFill>
                  <a:srgbClr val="002060"/>
                </a:solidFill>
              </a:rPr>
              <a:t>. en vue de leur inscription dans l’Annexe II de la </a:t>
            </a:r>
            <a:r>
              <a:rPr lang="fr-FR" sz="1200" i="1" dirty="0" smtClean="0">
                <a:solidFill>
                  <a:srgbClr val="002060"/>
                </a:solidFill>
              </a:rPr>
              <a:t>CITES], </a:t>
            </a:r>
            <a:r>
              <a:rPr lang="fr-FR" sz="1200" dirty="0" smtClean="0">
                <a:solidFill>
                  <a:srgbClr val="002060"/>
                </a:solidFill>
              </a:rPr>
              <a:t>MBG, Février </a:t>
            </a:r>
            <a:r>
              <a:rPr lang="fr-FR" sz="1200" dirty="0">
                <a:solidFill>
                  <a:srgbClr val="002060"/>
                </a:solidFill>
              </a:rPr>
              <a:t>2013, </a:t>
            </a:r>
            <a:r>
              <a:rPr lang="fr-FR" sz="1200" dirty="0">
                <a:hlinkClick r:id="rId3"/>
              </a:rPr>
              <a:t>http://</a:t>
            </a:r>
            <a:r>
              <a:rPr lang="fr-FR" sz="1200" dirty="0" smtClean="0">
                <a:hlinkClick r:id="rId3"/>
              </a:rPr>
              <a:t>www.cites.org/sites/default/files/eng/com/sc/65/EFS-SC65-48-02-Annex-02.pdf</a:t>
            </a:r>
            <a:r>
              <a:rPr lang="fr-FR" sz="1200" dirty="0" smtClean="0"/>
              <a:t> </a:t>
            </a:r>
            <a:endParaRPr lang="fr-FR" sz="1200" dirty="0" smtClean="0">
              <a:solidFill>
                <a:srgbClr val="002060"/>
              </a:solidFill>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5272" y="3360404"/>
            <a:ext cx="1809750" cy="2524125"/>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996" y="3610990"/>
            <a:ext cx="2466975" cy="1847850"/>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2201" y="3626025"/>
            <a:ext cx="2466975" cy="1847850"/>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6925" y="3626025"/>
            <a:ext cx="2466975" cy="1847850"/>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7738" y="3626025"/>
            <a:ext cx="1638300" cy="1076325"/>
          </a:xfrm>
          <a:prstGeom prst="rect">
            <a:avLst/>
          </a:prstGeom>
        </p:spPr>
      </p:pic>
      <p:sp>
        <p:nvSpPr>
          <p:cNvPr id="13" name="ZoneTexte 12"/>
          <p:cNvSpPr txBox="1"/>
          <p:nvPr/>
        </p:nvSpPr>
        <p:spPr>
          <a:xfrm>
            <a:off x="160049" y="4696969"/>
            <a:ext cx="1778920" cy="400110"/>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9"/>
              </a:rPr>
              <a:t>http://</a:t>
            </a:r>
            <a:r>
              <a:rPr lang="fr-FR" sz="1000" dirty="0" smtClean="0">
                <a:solidFill>
                  <a:srgbClr val="002060"/>
                </a:solidFill>
                <a:hlinkClick r:id="rId9"/>
              </a:rPr>
              <a:t>www.le-violon.net/img_fr/ebene.jpg</a:t>
            </a:r>
            <a:r>
              <a:rPr lang="fr-FR" sz="1000" dirty="0" smtClean="0">
                <a:solidFill>
                  <a:srgbClr val="002060"/>
                </a:solidFill>
              </a:rPr>
              <a:t> </a:t>
            </a:r>
            <a:endParaRPr lang="fr-FR" sz="1000" dirty="0">
              <a:solidFill>
                <a:srgbClr val="002060"/>
              </a:solidFill>
            </a:endParaRPr>
          </a:p>
        </p:txBody>
      </p:sp>
      <p:sp>
        <p:nvSpPr>
          <p:cNvPr id="14" name="ZoneTexte 13"/>
          <p:cNvSpPr txBox="1"/>
          <p:nvPr/>
        </p:nvSpPr>
        <p:spPr>
          <a:xfrm>
            <a:off x="4660136" y="5458840"/>
            <a:ext cx="2952520" cy="707886"/>
          </a:xfrm>
          <a:prstGeom prst="rect">
            <a:avLst/>
          </a:prstGeom>
          <a:noFill/>
        </p:spPr>
        <p:txBody>
          <a:bodyPr wrap="square" rtlCol="0">
            <a:spAutoFit/>
          </a:bodyPr>
          <a:lstStyle/>
          <a:p>
            <a:pPr algn="ctr"/>
            <a:r>
              <a:rPr lang="fr-FR" sz="1000" dirty="0" smtClean="0">
                <a:solidFill>
                  <a:srgbClr val="002060"/>
                </a:solidFill>
              </a:rPr>
              <a:t>Source </a:t>
            </a:r>
            <a:r>
              <a:rPr lang="fr-FR" sz="1000" dirty="0">
                <a:solidFill>
                  <a:srgbClr val="002060"/>
                </a:solidFill>
              </a:rPr>
              <a:t>:  </a:t>
            </a:r>
            <a:r>
              <a:rPr lang="fr-FR" sz="1000" dirty="0">
                <a:solidFill>
                  <a:srgbClr val="002060"/>
                </a:solidFill>
                <a:hlinkClick r:id="rId10"/>
              </a:rPr>
              <a:t>http://</a:t>
            </a:r>
            <a:r>
              <a:rPr lang="fr-FR" sz="1000" dirty="0" smtClean="0">
                <a:solidFill>
                  <a:srgbClr val="002060"/>
                </a:solidFill>
                <a:hlinkClick r:id="rId10"/>
              </a:rPr>
              <a:t>parquet.comprendrechoisir.com/produits/diaporama/societe/5112/europlac/2497/1/revetement-bois-collection-ebene-de-madagascar-europlac</a:t>
            </a:r>
            <a:r>
              <a:rPr lang="fr-FR" sz="1000" dirty="0" smtClean="0">
                <a:solidFill>
                  <a:srgbClr val="002060"/>
                </a:solidFill>
              </a:rPr>
              <a:t> </a:t>
            </a:r>
            <a:endParaRPr lang="fr-FR" sz="1000" dirty="0">
              <a:solidFill>
                <a:srgbClr val="002060"/>
              </a:solidFill>
            </a:endParaRPr>
          </a:p>
        </p:txBody>
      </p:sp>
      <p:sp>
        <p:nvSpPr>
          <p:cNvPr id="15" name="ZoneTexte 14"/>
          <p:cNvSpPr txBox="1"/>
          <p:nvPr/>
        </p:nvSpPr>
        <p:spPr>
          <a:xfrm>
            <a:off x="1938969" y="5398224"/>
            <a:ext cx="2721167" cy="553998"/>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1"/>
              </a:rPr>
              <a:t>http://</a:t>
            </a:r>
            <a:r>
              <a:rPr lang="fr-FR" sz="1000" dirty="0" smtClean="0">
                <a:solidFill>
                  <a:srgbClr val="002060"/>
                </a:solidFill>
                <a:hlinkClick r:id="rId11"/>
              </a:rPr>
              <a:t>www.lafeuillecharbinoise.com/wp-content/uploads/2012/06/ebene-veinage.jpg</a:t>
            </a:r>
            <a:r>
              <a:rPr lang="fr-FR" sz="1000" dirty="0" smtClean="0">
                <a:solidFill>
                  <a:srgbClr val="002060"/>
                </a:solidFill>
              </a:rPr>
              <a:t> </a:t>
            </a:r>
            <a:endParaRPr lang="fr-FR" sz="1000" dirty="0">
              <a:solidFill>
                <a:srgbClr val="002060"/>
              </a:solidFill>
            </a:endParaRPr>
          </a:p>
        </p:txBody>
      </p:sp>
      <p:sp>
        <p:nvSpPr>
          <p:cNvPr id="16" name="ZoneTexte 15"/>
          <p:cNvSpPr txBox="1"/>
          <p:nvPr/>
        </p:nvSpPr>
        <p:spPr>
          <a:xfrm>
            <a:off x="7612656" y="5519456"/>
            <a:ext cx="2478795" cy="707886"/>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2"/>
              </a:rPr>
              <a:t>http://</a:t>
            </a:r>
            <a:r>
              <a:rPr lang="fr-FR" sz="1000" dirty="0" smtClean="0">
                <a:solidFill>
                  <a:srgbClr val="002060"/>
                </a:solidFill>
                <a:hlinkClick r:id="rId12"/>
              </a:rPr>
              <a:t>www.tropical-woods.fr/catalogue/massif-avec-languettes/1544-parquet-massif-ebene-de-madagascar-brut-13-x-70-mm-prestige.html</a:t>
            </a:r>
            <a:r>
              <a:rPr lang="fr-FR" sz="1000" dirty="0" smtClean="0">
                <a:solidFill>
                  <a:srgbClr val="002060"/>
                </a:solidFill>
              </a:rPr>
              <a:t> </a:t>
            </a:r>
            <a:endParaRPr lang="fr-FR" sz="1000" dirty="0">
              <a:solidFill>
                <a:srgbClr val="002060"/>
              </a:solidFill>
            </a:endParaRPr>
          </a:p>
        </p:txBody>
      </p:sp>
      <p:sp>
        <p:nvSpPr>
          <p:cNvPr id="17" name="ZoneTexte 16"/>
          <p:cNvSpPr txBox="1"/>
          <p:nvPr/>
        </p:nvSpPr>
        <p:spPr>
          <a:xfrm>
            <a:off x="9936971" y="5884529"/>
            <a:ext cx="2255029" cy="861774"/>
          </a:xfrm>
          <a:prstGeom prst="rect">
            <a:avLst/>
          </a:prstGeom>
          <a:noFill/>
        </p:spPr>
        <p:txBody>
          <a:bodyPr wrap="square" rtlCol="0">
            <a:spAutoFit/>
          </a:bodyPr>
          <a:lstStyle/>
          <a:p>
            <a:pPr algn="ctr"/>
            <a:r>
              <a:rPr lang="fr-FR" sz="1000" dirty="0">
                <a:solidFill>
                  <a:srgbClr val="002060"/>
                </a:solidFill>
              </a:rPr>
              <a:t>Source : </a:t>
            </a:r>
            <a:r>
              <a:rPr lang="fr-FR" sz="1000" dirty="0">
                <a:solidFill>
                  <a:srgbClr val="002060"/>
                </a:solidFill>
                <a:hlinkClick r:id="rId13"/>
              </a:rPr>
              <a:t>http://</a:t>
            </a:r>
            <a:r>
              <a:rPr lang="fr-FR" sz="1000" dirty="0" smtClean="0">
                <a:solidFill>
                  <a:srgbClr val="002060"/>
                </a:solidFill>
                <a:hlinkClick r:id="rId13"/>
              </a:rPr>
              <a:t>french.alibaba.com/product-free/west-african-ebony-madagascar-ebony-african-blackwood-macassar-ebony-106354548.html</a:t>
            </a:r>
            <a:r>
              <a:rPr lang="fr-FR" sz="1000" dirty="0" smtClean="0">
                <a:solidFill>
                  <a:srgbClr val="002060"/>
                </a:solidFill>
              </a:rPr>
              <a:t> </a:t>
            </a:r>
            <a:endParaRPr lang="fr-FR" sz="1000" dirty="0">
              <a:solidFill>
                <a:srgbClr val="002060"/>
              </a:solidFill>
            </a:endParaRPr>
          </a:p>
        </p:txBody>
      </p:sp>
      <p:pic>
        <p:nvPicPr>
          <p:cNvPr id="18" name="Imag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101" y="5290612"/>
            <a:ext cx="1567388" cy="1567388"/>
          </a:xfrm>
          <a:prstGeom prst="rect">
            <a:avLst/>
          </a:prstGeom>
        </p:spPr>
      </p:pic>
      <p:sp>
        <p:nvSpPr>
          <p:cNvPr id="19" name="ZoneTexte 18"/>
          <p:cNvSpPr txBox="1"/>
          <p:nvPr/>
        </p:nvSpPr>
        <p:spPr>
          <a:xfrm>
            <a:off x="1696598" y="6166726"/>
            <a:ext cx="3095603" cy="553998"/>
          </a:xfrm>
          <a:prstGeom prst="rect">
            <a:avLst/>
          </a:prstGeom>
          <a:noFill/>
        </p:spPr>
        <p:txBody>
          <a:bodyPr wrap="square" rtlCol="0">
            <a:spAutoFit/>
          </a:bodyPr>
          <a:lstStyle/>
          <a:p>
            <a:r>
              <a:rPr lang="fr-FR" sz="1000" dirty="0">
                <a:solidFill>
                  <a:srgbClr val="002060"/>
                </a:solidFill>
                <a:latin typeface="Calibri" panose="020F0502020204030204" pitchFamily="34" charset="0"/>
              </a:rPr>
              <a:t>← Source : </a:t>
            </a:r>
            <a:r>
              <a:rPr lang="fr-FR" sz="1000" dirty="0">
                <a:solidFill>
                  <a:srgbClr val="002060"/>
                </a:solidFill>
                <a:latin typeface="Calibri" panose="020F0502020204030204" pitchFamily="34" charset="0"/>
                <a:hlinkClick r:id="rId15"/>
              </a:rPr>
              <a:t>http://</a:t>
            </a:r>
            <a:r>
              <a:rPr lang="fr-FR" sz="1000" dirty="0" smtClean="0">
                <a:solidFill>
                  <a:srgbClr val="002060"/>
                </a:solidFill>
                <a:latin typeface="Calibri" panose="020F0502020204030204" pitchFamily="34" charset="0"/>
                <a:hlinkClick r:id="rId15"/>
              </a:rPr>
              <a:t>cdnb.tropical-woods.fr/catalogue/632-large/parquet-massif-ebene-de-madagascar-brut-13-x-70-mm-prestige.jpg</a:t>
            </a:r>
            <a:r>
              <a:rPr lang="fr-FR" sz="1000" dirty="0" smtClean="0">
                <a:solidFill>
                  <a:srgbClr val="002060"/>
                </a:solidFill>
                <a:latin typeface="Calibri" panose="020F0502020204030204" pitchFamily="34" charset="0"/>
              </a:rPr>
              <a:t> </a:t>
            </a:r>
            <a:endParaRPr lang="fr-FR" sz="1000" dirty="0">
              <a:solidFill>
                <a:srgbClr val="002060"/>
              </a:solidFill>
            </a:endParaRPr>
          </a:p>
        </p:txBody>
      </p:sp>
    </p:spTree>
    <p:extLst>
      <p:ext uri="{BB962C8B-B14F-4D97-AF65-F5344CB8AC3E}">
        <p14:creationId xmlns:p14="http://schemas.microsoft.com/office/powerpoint/2010/main" val="320074446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268551" y="110853"/>
            <a:ext cx="469135" cy="232540"/>
          </a:xfrm>
        </p:spPr>
        <p:txBody>
          <a:bodyPr/>
          <a:lstStyle/>
          <a:p>
            <a:fld id="{814B13E8-1059-4FEE-952E-0153852B3488}" type="slidenum">
              <a:rPr lang="fr-FR" smtClean="0"/>
              <a:t>96</a:t>
            </a:fld>
            <a:endParaRPr lang="fr-FR" dirty="0"/>
          </a:p>
        </p:txBody>
      </p:sp>
      <p:sp>
        <p:nvSpPr>
          <p:cNvPr id="5" name="ZoneTexte 4"/>
          <p:cNvSpPr txBox="1"/>
          <p:nvPr/>
        </p:nvSpPr>
        <p:spPr>
          <a:xfrm>
            <a:off x="97480" y="360469"/>
            <a:ext cx="2538144" cy="646331"/>
          </a:xfrm>
          <a:prstGeom prst="rect">
            <a:avLst/>
          </a:prstGeom>
          <a:noFill/>
        </p:spPr>
        <p:txBody>
          <a:bodyPr wrap="square" rtlCol="0">
            <a:spAutoFit/>
          </a:bodyPr>
          <a:lstStyle/>
          <a:p>
            <a:r>
              <a:rPr lang="fr-FR" b="1" dirty="0">
                <a:solidFill>
                  <a:srgbClr val="002060"/>
                </a:solidFill>
              </a:rPr>
              <a:t>A9. Annexe : Les « </a:t>
            </a:r>
            <a:r>
              <a:rPr lang="fr-FR" b="1" dirty="0" smtClean="0">
                <a:solidFill>
                  <a:srgbClr val="002060"/>
                </a:solidFill>
              </a:rPr>
              <a:t>papiers officiels</a:t>
            </a:r>
            <a:r>
              <a:rPr lang="fr-FR" b="1" dirty="0">
                <a:solidFill>
                  <a:srgbClr val="002060"/>
                </a:solidFill>
              </a:rPr>
              <a:t> </a:t>
            </a:r>
            <a:r>
              <a:rPr lang="fr-FR" b="1" dirty="0" smtClean="0">
                <a:solidFill>
                  <a:srgbClr val="002060"/>
                </a:solidFill>
              </a:rPr>
              <a:t>»</a:t>
            </a:r>
            <a:endParaRPr lang="fr-FR" b="1" dirty="0">
              <a:solidFill>
                <a:srgbClr val="002060"/>
              </a:solidFill>
            </a:endParaRPr>
          </a:p>
        </p:txBody>
      </p:sp>
      <p:sp>
        <p:nvSpPr>
          <p:cNvPr id="6" name="ZoneTexte 5"/>
          <p:cNvSpPr txBox="1"/>
          <p:nvPr/>
        </p:nvSpPr>
        <p:spPr>
          <a:xfrm>
            <a:off x="97480" y="1285814"/>
            <a:ext cx="2351797" cy="4524315"/>
          </a:xfrm>
          <a:prstGeom prst="rect">
            <a:avLst/>
          </a:prstGeom>
          <a:noFill/>
        </p:spPr>
        <p:txBody>
          <a:bodyPr wrap="square" rtlCol="0">
            <a:spAutoFit/>
          </a:bodyPr>
          <a:lstStyle/>
          <a:p>
            <a:pPr algn="just"/>
            <a:r>
              <a:rPr lang="fr-FR" sz="1200" b="1" i="1" dirty="0" smtClean="0">
                <a:solidFill>
                  <a:srgbClr val="002060"/>
                </a:solidFill>
              </a:rPr>
              <a:t>Courrier anonyme (?), de janvier 2014 (?) mettant en cause le ministre des finances et du budget, pour abus et non respect des procédures  …</a:t>
            </a:r>
            <a:r>
              <a:rPr lang="fr-FR" sz="1200" b="1" i="1" dirty="0" smtClean="0">
                <a:solidFill>
                  <a:srgbClr val="002060"/>
                </a:solidFill>
                <a:latin typeface="Calibri" panose="020F0502020204030204" pitchFamily="34" charset="0"/>
              </a:rPr>
              <a:t>→</a:t>
            </a:r>
            <a:endParaRPr lang="fr-FR" sz="1200" b="1" i="1" dirty="0" smtClean="0">
              <a:solidFill>
                <a:srgbClr val="002060"/>
              </a:solidFill>
            </a:endParaRPr>
          </a:p>
          <a:p>
            <a:pPr algn="just"/>
            <a:endParaRPr lang="fr-FR" sz="1200" dirty="0" smtClean="0">
              <a:solidFill>
                <a:srgbClr val="002060"/>
              </a:solidFill>
            </a:endParaRPr>
          </a:p>
          <a:p>
            <a:pPr algn="just"/>
            <a:r>
              <a:rPr lang="fr-FR" sz="1200" dirty="0" smtClean="0">
                <a:solidFill>
                  <a:srgbClr val="002060"/>
                </a:solidFill>
              </a:rPr>
              <a:t>Cette lettre du 6 ? Janvier 2014, non signée (?) (présentée à droite) était accompagné du papier photocopié, présenté à la page suivante </a:t>
            </a:r>
            <a:r>
              <a:rPr lang="fr-FR" sz="1200" dirty="0" smtClean="0">
                <a:solidFill>
                  <a:srgbClr val="002060"/>
                </a:solidFill>
                <a:latin typeface="Calibri" panose="020F0502020204030204" pitchFamily="34" charset="0"/>
              </a:rPr>
              <a:t>→ </a:t>
            </a:r>
            <a:endParaRPr lang="fr-FR" sz="1200" dirty="0">
              <a:solidFill>
                <a:srgbClr val="002060"/>
              </a:solidFill>
            </a:endParaRPr>
          </a:p>
          <a:p>
            <a:pPr algn="just"/>
            <a:endParaRPr lang="fr-FR" sz="1200" dirty="0" smtClean="0">
              <a:solidFill>
                <a:srgbClr val="002060"/>
              </a:solidFill>
            </a:endParaRPr>
          </a:p>
          <a:p>
            <a:pPr algn="just"/>
            <a:r>
              <a:rPr lang="fr-FR" sz="1200" dirty="0" smtClean="0">
                <a:solidFill>
                  <a:srgbClr val="FF0000"/>
                </a:solidFill>
              </a:rPr>
              <a:t>Ce courrier est-il authentique ou bien une provocation ?</a:t>
            </a:r>
          </a:p>
          <a:p>
            <a:pPr algn="just"/>
            <a:endParaRPr lang="fr-FR" sz="1200" dirty="0" smtClean="0">
              <a:solidFill>
                <a:srgbClr val="002060"/>
              </a:solidFill>
            </a:endParaRPr>
          </a:p>
          <a:p>
            <a:pPr algn="just"/>
            <a:r>
              <a:rPr lang="fr-FR" sz="1200" dirty="0" smtClean="0">
                <a:solidFill>
                  <a:srgbClr val="002060"/>
                </a:solidFill>
              </a:rPr>
              <a:t>Sources : a) </a:t>
            </a:r>
            <a:r>
              <a:rPr lang="fr-FR" sz="1200" b="1" dirty="0" err="1">
                <a:solidFill>
                  <a:srgbClr val="002060"/>
                </a:solidFill>
              </a:rPr>
              <a:t>Hery</a:t>
            </a:r>
            <a:r>
              <a:rPr lang="fr-FR" sz="1200" b="1" dirty="0">
                <a:solidFill>
                  <a:srgbClr val="002060"/>
                </a:solidFill>
              </a:rPr>
              <a:t> </a:t>
            </a:r>
            <a:r>
              <a:rPr lang="fr-FR" sz="1200" b="1" dirty="0" err="1" smtClean="0">
                <a:solidFill>
                  <a:srgbClr val="002060"/>
                </a:solidFill>
              </a:rPr>
              <a:t>rajaonarimampianina</a:t>
            </a:r>
            <a:r>
              <a:rPr lang="fr-FR" sz="1200" b="1" dirty="0" smtClean="0">
                <a:solidFill>
                  <a:srgbClr val="002060"/>
                </a:solidFill>
              </a:rPr>
              <a:t>, </a:t>
            </a:r>
            <a:r>
              <a:rPr lang="fr-FR" sz="1200" b="1" i="1" dirty="0">
                <a:solidFill>
                  <a:srgbClr val="002060"/>
                </a:solidFill>
              </a:rPr>
              <a:t>le président malgache,</a:t>
            </a:r>
            <a:r>
              <a:rPr lang="fr-FR" sz="1200" b="1" dirty="0" smtClean="0">
                <a:solidFill>
                  <a:srgbClr val="002060"/>
                </a:solidFill>
              </a:rPr>
              <a:t> </a:t>
            </a:r>
            <a:r>
              <a:rPr lang="fr-FR" sz="1200" dirty="0">
                <a:solidFill>
                  <a:srgbClr val="002060"/>
                </a:solidFill>
              </a:rPr>
              <a:t>mis en cause dans l’affaire du bois de rose, 6 janvier 2014, </a:t>
            </a:r>
            <a:r>
              <a:rPr lang="fr-FR" sz="1200" dirty="0" smtClean="0">
                <a:solidFill>
                  <a:srgbClr val="002060"/>
                </a:solidFill>
              </a:rPr>
              <a:t>par Solo </a:t>
            </a:r>
            <a:r>
              <a:rPr lang="fr-FR" sz="1200" dirty="0" err="1">
                <a:solidFill>
                  <a:srgbClr val="002060"/>
                </a:solidFill>
              </a:rPr>
              <a:t>Razafy</a:t>
            </a:r>
            <a:r>
              <a:rPr lang="fr-FR" sz="1200" dirty="0" smtClean="0">
                <a:solidFill>
                  <a:srgbClr val="002060"/>
                </a:solidFill>
              </a:rPr>
              <a:t>, </a:t>
            </a:r>
            <a:r>
              <a:rPr lang="fr-FR" sz="1200" dirty="0" smtClean="0">
                <a:solidFill>
                  <a:srgbClr val="002060"/>
                </a:solidFill>
                <a:hlinkClick r:id="rId2"/>
              </a:rPr>
              <a:t>http</a:t>
            </a:r>
            <a:r>
              <a:rPr lang="fr-FR" sz="1200" dirty="0">
                <a:solidFill>
                  <a:srgbClr val="002060"/>
                </a:solidFill>
                <a:hlinkClick r:id="rId2"/>
              </a:rPr>
              <a:t>://mydago.com/2014/01/hery-rajaonarimampianina-mis-en-cause-dans-laffaire-du-bois-de-rose</a:t>
            </a:r>
            <a:r>
              <a:rPr lang="fr-FR" sz="1200" dirty="0" smtClean="0">
                <a:solidFill>
                  <a:srgbClr val="002060"/>
                </a:solidFill>
                <a:hlinkClick r:id="rId2"/>
              </a:rPr>
              <a:t>/</a:t>
            </a:r>
            <a:r>
              <a:rPr lang="fr-FR" sz="1200" dirty="0" smtClean="0">
                <a:solidFill>
                  <a:srgbClr val="002060"/>
                </a:solidFill>
              </a:rPr>
              <a:t> </a:t>
            </a:r>
          </a:p>
        </p:txBody>
      </p:sp>
      <p:sp>
        <p:nvSpPr>
          <p:cNvPr id="9" name="ZoneTexte 8"/>
          <p:cNvSpPr txBox="1"/>
          <p:nvPr/>
        </p:nvSpPr>
        <p:spPr>
          <a:xfrm>
            <a:off x="7305548" y="110853"/>
            <a:ext cx="4886452" cy="6709529"/>
          </a:xfrm>
          <a:prstGeom prst="rect">
            <a:avLst/>
          </a:prstGeom>
          <a:solidFill>
            <a:schemeClr val="bg1"/>
          </a:solidFill>
          <a:ln>
            <a:solidFill>
              <a:schemeClr val="tx1"/>
            </a:solidFill>
          </a:ln>
        </p:spPr>
        <p:txBody>
          <a:bodyPr wrap="square" rtlCol="0">
            <a:spAutoFit/>
          </a:bodyPr>
          <a:lstStyle/>
          <a:p>
            <a:pPr algn="just"/>
            <a:r>
              <a:rPr lang="fr-FR" sz="1000" dirty="0" smtClean="0"/>
              <a:t>   En </a:t>
            </a:r>
            <a:r>
              <a:rPr lang="fr-FR" sz="1000" dirty="0"/>
              <a:t>effet, au niveau national, les montants des versements au compte de dépôt :</a:t>
            </a:r>
          </a:p>
          <a:p>
            <a:pPr algn="just"/>
            <a:r>
              <a:rPr lang="fr-FR" sz="1000" dirty="0"/>
              <a:t>en </a:t>
            </a:r>
            <a:r>
              <a:rPr lang="fr-FR" sz="1000" dirty="0" smtClean="0"/>
              <a:t>2009, sont </a:t>
            </a:r>
            <a:r>
              <a:rPr lang="fr-FR" sz="1000" dirty="0"/>
              <a:t>de : 128 500 000 000 </a:t>
            </a:r>
            <a:r>
              <a:rPr lang="fr-FR" sz="1000" dirty="0" err="1" smtClean="0"/>
              <a:t>Ariary</a:t>
            </a:r>
            <a:endParaRPr lang="fr-FR" sz="1000" dirty="0" smtClean="0"/>
          </a:p>
          <a:p>
            <a:pPr algn="just"/>
            <a:endParaRPr lang="fr-FR" sz="1000" dirty="0" smtClean="0"/>
          </a:p>
          <a:p>
            <a:pPr algn="just"/>
            <a:r>
              <a:rPr lang="fr-FR" sz="1000" dirty="0" smtClean="0"/>
              <a:t>En 2010, 245 </a:t>
            </a:r>
            <a:r>
              <a:rPr lang="fr-FR" sz="1000" dirty="0"/>
              <a:t>100 000 000 </a:t>
            </a:r>
            <a:r>
              <a:rPr lang="fr-FR" sz="1000" dirty="0" err="1" smtClean="0"/>
              <a:t>Ariary</a:t>
            </a:r>
            <a:r>
              <a:rPr lang="fr-FR" sz="1000" dirty="0" smtClean="0"/>
              <a:t> dont </a:t>
            </a:r>
            <a:r>
              <a:rPr lang="fr-FR" sz="1000" dirty="0"/>
              <a:t>Ar 200 000 000 </a:t>
            </a:r>
            <a:r>
              <a:rPr lang="fr-FR" sz="1000" dirty="0" smtClean="0"/>
              <a:t>000 au </a:t>
            </a:r>
            <a:r>
              <a:rPr lang="fr-FR" sz="1000" dirty="0"/>
              <a:t>niveau de la </a:t>
            </a:r>
            <a:r>
              <a:rPr lang="fr-FR" sz="1000" dirty="0" smtClean="0"/>
              <a:t>Présidence</a:t>
            </a:r>
            <a:endParaRPr lang="fr-FR" sz="1000" dirty="0"/>
          </a:p>
          <a:p>
            <a:pPr algn="just"/>
            <a:endParaRPr lang="fr-FR" sz="1000" dirty="0" smtClean="0"/>
          </a:p>
          <a:p>
            <a:pPr algn="just"/>
            <a:r>
              <a:rPr lang="fr-FR" sz="1000" dirty="0" smtClean="0"/>
              <a:t>   Il </a:t>
            </a:r>
            <a:r>
              <a:rPr lang="fr-FR" sz="1000" dirty="0"/>
              <a:t>est à noter que </a:t>
            </a:r>
            <a:r>
              <a:rPr lang="fr-FR" sz="1000" dirty="0" smtClean="0"/>
              <a:t>l’ouverture </a:t>
            </a:r>
            <a:r>
              <a:rPr lang="fr-FR" sz="1000" dirty="0"/>
              <a:t>du compte de dépôt est soumise à </a:t>
            </a:r>
            <a:r>
              <a:rPr lang="fr-FR" sz="1000" dirty="0" smtClean="0"/>
              <a:t>l’AUTORISATION </a:t>
            </a:r>
            <a:r>
              <a:rPr lang="fr-FR" sz="1000" dirty="0"/>
              <a:t>du </a:t>
            </a:r>
            <a:r>
              <a:rPr lang="fr-FR" sz="1000" dirty="0" smtClean="0"/>
              <a:t>Ministère </a:t>
            </a:r>
            <a:r>
              <a:rPr lang="fr-FR" sz="1000" dirty="0"/>
              <a:t>des </a:t>
            </a:r>
            <a:r>
              <a:rPr lang="fr-FR" sz="1000" dirty="0" smtClean="0"/>
              <a:t>Finances </a:t>
            </a:r>
            <a:r>
              <a:rPr lang="fr-FR" sz="1000" dirty="0"/>
              <a:t>et du </a:t>
            </a:r>
            <a:r>
              <a:rPr lang="fr-FR" sz="1000" dirty="0" smtClean="0"/>
              <a:t>Budget.</a:t>
            </a:r>
            <a:endParaRPr lang="fr-FR" sz="1000" dirty="0"/>
          </a:p>
          <a:p>
            <a:pPr algn="just"/>
            <a:endParaRPr lang="fr-FR" sz="1000" dirty="0" smtClean="0"/>
          </a:p>
          <a:p>
            <a:pPr algn="just"/>
            <a:r>
              <a:rPr lang="fr-FR" sz="1000" dirty="0"/>
              <a:t> </a:t>
            </a:r>
            <a:r>
              <a:rPr lang="fr-FR" sz="1000" dirty="0" smtClean="0"/>
              <a:t> La mise </a:t>
            </a:r>
            <a:r>
              <a:rPr lang="fr-FR" sz="1000" dirty="0"/>
              <a:t>en </a:t>
            </a:r>
            <a:r>
              <a:rPr lang="fr-FR" sz="1000" dirty="0" smtClean="0"/>
              <a:t>œuvre de </a:t>
            </a:r>
            <a:r>
              <a:rPr lang="fr-FR" sz="1000" dirty="0"/>
              <a:t>cette procédure </a:t>
            </a:r>
            <a:r>
              <a:rPr lang="fr-FR" sz="1000" dirty="0" smtClean="0"/>
              <a:t>favorise </a:t>
            </a:r>
            <a:r>
              <a:rPr lang="fr-FR" sz="1000" dirty="0"/>
              <a:t>la </a:t>
            </a:r>
            <a:r>
              <a:rPr lang="fr-FR" sz="1000" dirty="0" smtClean="0"/>
              <a:t>commission </a:t>
            </a:r>
            <a:r>
              <a:rPr lang="fr-FR" sz="1000" dirty="0"/>
              <a:t>de détournement de </a:t>
            </a:r>
            <a:r>
              <a:rPr lang="fr-FR" sz="1000" dirty="0" smtClean="0"/>
              <a:t>deniers public., </a:t>
            </a:r>
            <a:r>
              <a:rPr lang="fr-FR" sz="1000" dirty="0"/>
              <a:t>et d'autant plus que </a:t>
            </a:r>
            <a:r>
              <a:rPr lang="fr-FR" sz="1000" dirty="0" smtClean="0"/>
              <a:t>les autorités étatiques (Présidence, Ministre </a:t>
            </a:r>
            <a:r>
              <a:rPr lang="fr-FR" sz="1000" dirty="0"/>
              <a:t>des Finances </a:t>
            </a:r>
            <a:r>
              <a:rPr lang="fr-FR" sz="1000" dirty="0" smtClean="0"/>
              <a:t>et </a:t>
            </a:r>
            <a:r>
              <a:rPr lang="fr-FR" sz="1000" dirty="0"/>
              <a:t>du Budget, </a:t>
            </a:r>
            <a:r>
              <a:rPr lang="fr-FR" sz="1000" dirty="0" smtClean="0"/>
              <a:t>Ministres) </a:t>
            </a:r>
            <a:r>
              <a:rPr lang="fr-FR" sz="1000" dirty="0"/>
              <a:t>s'opposent à ce que des contrôles et des audits soient effectués sur </a:t>
            </a:r>
            <a:r>
              <a:rPr lang="fr-FR" sz="1000" dirty="0" smtClean="0"/>
              <a:t>la gestion des comptes de dépôt.</a:t>
            </a:r>
          </a:p>
          <a:p>
            <a:pPr algn="just"/>
            <a:endParaRPr lang="fr-FR" sz="1000" dirty="0" smtClean="0"/>
          </a:p>
          <a:p>
            <a:pPr algn="just"/>
            <a:r>
              <a:rPr lang="fr-FR" sz="1000" i="1" dirty="0" smtClean="0"/>
              <a:t>2) </a:t>
            </a:r>
            <a:r>
              <a:rPr lang="fr-FR" sz="1000" b="1" i="1" u="sng" dirty="0" smtClean="0"/>
              <a:t>Au niveau du Ministère des Finances et du Budget</a:t>
            </a:r>
            <a:endParaRPr lang="fr-FR" sz="1000" i="1" dirty="0"/>
          </a:p>
          <a:p>
            <a:pPr algn="just"/>
            <a:endParaRPr lang="fr-FR" sz="1000" dirty="0" smtClean="0"/>
          </a:p>
          <a:p>
            <a:pPr algn="just"/>
            <a:r>
              <a:rPr lang="fr-FR" sz="1000" dirty="0" smtClean="0"/>
              <a:t>   Dans </a:t>
            </a:r>
            <a:r>
              <a:rPr lang="fr-FR" sz="1000" dirty="0"/>
              <a:t>le cadre de la </a:t>
            </a:r>
            <a:r>
              <a:rPr lang="fr-FR" sz="1000" dirty="0" smtClean="0"/>
              <a:t>bonne gouvernance</a:t>
            </a:r>
            <a:r>
              <a:rPr lang="fr-FR" sz="1000" dirty="0"/>
              <a:t>, la </a:t>
            </a:r>
            <a:r>
              <a:rPr lang="fr-FR" sz="1000" dirty="0" smtClean="0"/>
              <a:t>Présidence </a:t>
            </a:r>
            <a:r>
              <a:rPr lang="fr-FR" sz="1000" dirty="0"/>
              <a:t>de </a:t>
            </a:r>
            <a:r>
              <a:rPr lang="fr-FR" sz="1000" dirty="0" smtClean="0"/>
              <a:t>la HAT </a:t>
            </a:r>
            <a:r>
              <a:rPr lang="fr-FR" sz="1000" dirty="0"/>
              <a:t>a donné des </a:t>
            </a:r>
            <a:r>
              <a:rPr lang="fr-FR" sz="1000" dirty="0" smtClean="0"/>
              <a:t>directives </a:t>
            </a:r>
            <a:r>
              <a:rPr lang="fr-FR" sz="1000" dirty="0"/>
              <a:t>que toutes dépenses dépassant deux cent millions </a:t>
            </a:r>
            <a:r>
              <a:rPr lang="fr-FR" sz="1000" dirty="0" err="1" smtClean="0"/>
              <a:t>Ariary</a:t>
            </a:r>
            <a:r>
              <a:rPr lang="fr-FR" sz="1000" dirty="0" smtClean="0"/>
              <a:t> (Ar 200 000 000) </a:t>
            </a:r>
            <a:r>
              <a:rPr lang="fr-FR" sz="1000" dirty="0"/>
              <a:t>doivent </a:t>
            </a:r>
            <a:r>
              <a:rPr lang="fr-FR" sz="1000" dirty="0" smtClean="0"/>
              <a:t>recevoir l’aval </a:t>
            </a:r>
            <a:r>
              <a:rPr lang="fr-FR" sz="1000" dirty="0"/>
              <a:t>ou </a:t>
            </a:r>
            <a:r>
              <a:rPr lang="fr-FR" sz="1000" dirty="0" smtClean="0"/>
              <a:t>l’accord </a:t>
            </a:r>
            <a:r>
              <a:rPr lang="fr-FR" sz="1000" dirty="0"/>
              <a:t>du </a:t>
            </a:r>
            <a:r>
              <a:rPr lang="fr-FR" sz="1000" dirty="0" smtClean="0"/>
              <a:t>Président </a:t>
            </a:r>
            <a:r>
              <a:rPr lang="fr-FR" sz="1000" dirty="0"/>
              <a:t>de la HAT alors que le </a:t>
            </a:r>
            <a:r>
              <a:rPr lang="fr-FR" sz="1000" dirty="0" smtClean="0"/>
              <a:t>Ministre </a:t>
            </a:r>
            <a:r>
              <a:rPr lang="fr-FR" sz="1000" dirty="0"/>
              <a:t>des </a:t>
            </a:r>
            <a:r>
              <a:rPr lang="fr-FR" sz="1000" dirty="0" smtClean="0"/>
              <a:t>Finances </a:t>
            </a:r>
            <a:r>
              <a:rPr lang="fr-FR" sz="1000" dirty="0"/>
              <a:t>et du </a:t>
            </a:r>
            <a:r>
              <a:rPr lang="fr-FR" sz="1000" dirty="0" smtClean="0"/>
              <a:t>Budget, premier responsable </a:t>
            </a:r>
            <a:r>
              <a:rPr lang="fr-FR" sz="1000" dirty="0"/>
              <a:t>de l'application de cette </a:t>
            </a:r>
            <a:r>
              <a:rPr lang="fr-FR" sz="1000" dirty="0" smtClean="0"/>
              <a:t>instruction</a:t>
            </a:r>
            <a:r>
              <a:rPr lang="fr-FR" sz="1000" dirty="0"/>
              <a:t>, </a:t>
            </a:r>
            <a:r>
              <a:rPr lang="fr-FR" sz="1000" dirty="0" smtClean="0"/>
              <a:t>ne respecte pas </a:t>
            </a:r>
            <a:r>
              <a:rPr lang="fr-FR" sz="1000" dirty="0"/>
              <a:t>cette </a:t>
            </a:r>
            <a:r>
              <a:rPr lang="fr-FR" sz="1000" dirty="0" smtClean="0"/>
              <a:t>directive </a:t>
            </a:r>
            <a:r>
              <a:rPr lang="fr-FR" sz="1000" dirty="0"/>
              <a:t>de </a:t>
            </a:r>
            <a:r>
              <a:rPr lang="fr-FR" sz="1000" dirty="0" smtClean="0"/>
              <a:t>la Présidence SANS ETRE inquiété.</a:t>
            </a:r>
            <a:endParaRPr lang="fr-FR" sz="1000" dirty="0"/>
          </a:p>
          <a:p>
            <a:pPr algn="just"/>
            <a:r>
              <a:rPr lang="fr-FR" sz="1000" dirty="0" smtClean="0"/>
              <a:t>    En effet, </a:t>
            </a:r>
            <a:r>
              <a:rPr lang="fr-FR" sz="1000" dirty="0"/>
              <a:t>pour cette </a:t>
            </a:r>
            <a:r>
              <a:rPr lang="fr-FR" sz="1000" dirty="0" smtClean="0"/>
              <a:t>année 2011, </a:t>
            </a:r>
            <a:r>
              <a:rPr lang="fr-FR" sz="1000" dirty="0"/>
              <a:t>le Ministre des </a:t>
            </a:r>
            <a:r>
              <a:rPr lang="fr-FR" sz="1000" dirty="0" smtClean="0"/>
              <a:t>Finances </a:t>
            </a:r>
            <a:r>
              <a:rPr lang="fr-FR" sz="1000" dirty="0"/>
              <a:t>et du Budget a non seulement </a:t>
            </a:r>
            <a:r>
              <a:rPr lang="fr-FR" sz="1000" dirty="0" smtClean="0"/>
              <a:t>autorisé le versement au compte de dépôt </a:t>
            </a:r>
            <a:r>
              <a:rPr lang="fr-FR" sz="1000" dirty="0"/>
              <a:t>non prévu pat le </a:t>
            </a:r>
            <a:r>
              <a:rPr lang="fr-FR" sz="1000" dirty="0" smtClean="0"/>
              <a:t>texte </a:t>
            </a:r>
            <a:r>
              <a:rPr lang="fr-FR" sz="1000" dirty="0"/>
              <a:t>d'un montant de </a:t>
            </a:r>
            <a:r>
              <a:rPr lang="fr-FR" sz="1000" b="1" dirty="0"/>
              <a:t>PLUS DE CENT CINQUANTE </a:t>
            </a:r>
            <a:r>
              <a:rPr lang="fr-FR" sz="1000" b="1" dirty="0" smtClean="0"/>
              <a:t>MILLIARDS D'ARIARY </a:t>
            </a:r>
            <a:r>
              <a:rPr lang="fr-FR" sz="1000" b="1" dirty="0"/>
              <a:t>(</a:t>
            </a:r>
            <a:r>
              <a:rPr lang="fr-FR" sz="1000" b="1" dirty="0" smtClean="0"/>
              <a:t>Ar </a:t>
            </a:r>
            <a:r>
              <a:rPr lang="fr-FR" sz="1000" b="1" dirty="0"/>
              <a:t>150 000 000 </a:t>
            </a:r>
            <a:r>
              <a:rPr lang="fr-FR" sz="1000" b="1" dirty="0" smtClean="0"/>
              <a:t>000) </a:t>
            </a:r>
            <a:r>
              <a:rPr lang="fr-FR" sz="1000" dirty="0"/>
              <a:t>au niveau de son </a:t>
            </a:r>
            <a:r>
              <a:rPr lang="fr-FR" sz="1000" dirty="0" smtClean="0"/>
              <a:t>Ministère mais </a:t>
            </a:r>
            <a:r>
              <a:rPr lang="fr-FR" sz="1000" dirty="0"/>
              <a:t>chaque versement au </a:t>
            </a:r>
            <a:r>
              <a:rPr lang="fr-FR" sz="1000" dirty="0" smtClean="0"/>
              <a:t>compte </a:t>
            </a:r>
            <a:r>
              <a:rPr lang="fr-FR" sz="1000" dirty="0"/>
              <a:t>de dépôt dépasse les Ar </a:t>
            </a:r>
            <a:r>
              <a:rPr lang="fr-FR" sz="1000" dirty="0" smtClean="0"/>
              <a:t>200 </a:t>
            </a:r>
            <a:r>
              <a:rPr lang="fr-FR" sz="1000" dirty="0"/>
              <a:t>000 </a:t>
            </a:r>
            <a:r>
              <a:rPr lang="fr-FR" sz="1000" dirty="0" smtClean="0"/>
              <a:t>000 000, auquel </a:t>
            </a:r>
            <a:r>
              <a:rPr lang="fr-FR" sz="1000" dirty="0"/>
              <a:t>ces </a:t>
            </a:r>
            <a:r>
              <a:rPr lang="fr-FR" sz="1000" dirty="0" smtClean="0"/>
              <a:t>autorisations </a:t>
            </a:r>
            <a:r>
              <a:rPr lang="fr-FR" sz="1000" dirty="0"/>
              <a:t>du </a:t>
            </a:r>
            <a:r>
              <a:rPr lang="fr-FR" sz="1000" dirty="0" smtClean="0"/>
              <a:t>Président </a:t>
            </a:r>
            <a:r>
              <a:rPr lang="fr-FR" sz="1000" dirty="0"/>
              <a:t>de la HAT est requise </a:t>
            </a:r>
            <a:r>
              <a:rPr lang="fr-FR" sz="1000" dirty="0" smtClean="0"/>
              <a:t>avant </a:t>
            </a:r>
            <a:r>
              <a:rPr lang="fr-FR" sz="1000" dirty="0"/>
              <a:t>chaque versement que le Ministre des </a:t>
            </a:r>
            <a:r>
              <a:rPr lang="fr-FR" sz="1000" dirty="0" smtClean="0"/>
              <a:t>Finances </a:t>
            </a:r>
            <a:r>
              <a:rPr lang="fr-FR" sz="1000" dirty="0"/>
              <a:t>et du </a:t>
            </a:r>
            <a:r>
              <a:rPr lang="fr-FR" sz="1000" dirty="0" smtClean="0"/>
              <a:t>Budget </a:t>
            </a:r>
            <a:r>
              <a:rPr lang="fr-FR" sz="1000" dirty="0"/>
              <a:t>actuel a </a:t>
            </a:r>
            <a:r>
              <a:rPr lang="fr-FR" sz="1000" dirty="0" smtClean="0"/>
              <a:t>sciemment enfreint.</a:t>
            </a:r>
          </a:p>
          <a:p>
            <a:pPr algn="just"/>
            <a:endParaRPr lang="fr-FR" sz="1000" dirty="0"/>
          </a:p>
          <a:p>
            <a:pPr algn="just"/>
            <a:r>
              <a:rPr lang="fr-FR" sz="1000" i="1" dirty="0" smtClean="0"/>
              <a:t>3) </a:t>
            </a:r>
            <a:r>
              <a:rPr lang="fr-FR" sz="1000" b="1" i="1" u="sng" dirty="0" smtClean="0"/>
              <a:t>Non respect du principe d’annualité budgétaire</a:t>
            </a:r>
            <a:endParaRPr lang="fr-FR" sz="1000" i="1" dirty="0" smtClean="0"/>
          </a:p>
          <a:p>
            <a:pPr algn="just"/>
            <a:endParaRPr lang="fr-FR" sz="1000" dirty="0"/>
          </a:p>
          <a:p>
            <a:pPr algn="just"/>
            <a:r>
              <a:rPr lang="fr-FR" sz="1000" dirty="0" smtClean="0"/>
              <a:t>    La </a:t>
            </a:r>
            <a:r>
              <a:rPr lang="fr-FR" sz="1000" dirty="0"/>
              <a:t>gestion du compte de dépôt </a:t>
            </a:r>
            <a:r>
              <a:rPr lang="fr-FR" sz="1000" b="1" dirty="0"/>
              <a:t>déroge au principe fondamental de </a:t>
            </a:r>
            <a:r>
              <a:rPr lang="fr-FR" sz="1000" b="1" dirty="0" smtClean="0"/>
              <a:t>l’annualité </a:t>
            </a:r>
            <a:r>
              <a:rPr lang="fr-FR" sz="1000" b="1" dirty="0"/>
              <a:t>budgétaire</a:t>
            </a:r>
            <a:r>
              <a:rPr lang="fr-FR" sz="1000" dirty="0"/>
              <a:t> car le retrait de </a:t>
            </a:r>
            <a:r>
              <a:rPr lang="fr-FR" sz="1000" dirty="0" smtClean="0"/>
              <a:t>fonds </a:t>
            </a:r>
            <a:r>
              <a:rPr lang="fr-FR" sz="1000" dirty="0"/>
              <a:t>par </a:t>
            </a:r>
            <a:r>
              <a:rPr lang="fr-FR" sz="1000" dirty="0" smtClean="0"/>
              <a:t>chèque </a:t>
            </a:r>
            <a:r>
              <a:rPr lang="fr-FR" sz="1000" dirty="0"/>
              <a:t>du </a:t>
            </a:r>
            <a:r>
              <a:rPr lang="fr-FR" sz="1000" dirty="0" smtClean="0"/>
              <a:t>trésor </a:t>
            </a:r>
            <a:r>
              <a:rPr lang="fr-FR" sz="1000" dirty="0"/>
              <a:t>peut toujours </a:t>
            </a:r>
            <a:r>
              <a:rPr lang="fr-FR" sz="1000" dirty="0" smtClean="0"/>
              <a:t>être </a:t>
            </a:r>
            <a:r>
              <a:rPr lang="fr-FR" sz="1000" dirty="0"/>
              <a:t>effectué </a:t>
            </a:r>
            <a:r>
              <a:rPr lang="fr-FR" sz="1000" dirty="0" smtClean="0"/>
              <a:t>jusqu’à </a:t>
            </a:r>
            <a:r>
              <a:rPr lang="fr-FR" sz="1000" dirty="0"/>
              <a:t>l'épuisement du fonds </a:t>
            </a:r>
            <a:r>
              <a:rPr lang="fr-FR" sz="1000" dirty="0" smtClean="0"/>
              <a:t>disponible </a:t>
            </a:r>
            <a:r>
              <a:rPr lang="fr-FR" sz="1000" dirty="0"/>
              <a:t>dans le </a:t>
            </a:r>
            <a:r>
              <a:rPr lang="fr-FR" sz="1000" dirty="0" smtClean="0"/>
              <a:t>compte. Ce </a:t>
            </a:r>
            <a:r>
              <a:rPr lang="fr-FR" sz="1000" dirty="0"/>
              <a:t>qui pose problème et </a:t>
            </a:r>
            <a:r>
              <a:rPr lang="fr-FR" sz="1000" b="1" dirty="0"/>
              <a:t>i</a:t>
            </a:r>
            <a:r>
              <a:rPr lang="fr-FR" sz="1000" b="1" dirty="0" smtClean="0"/>
              <a:t>mpacte négativement </a:t>
            </a:r>
            <a:r>
              <a:rPr lang="fr-FR" sz="1000" dirty="0" smtClean="0"/>
              <a:t>sur </a:t>
            </a:r>
            <a:r>
              <a:rPr lang="fr-FR" sz="1000" dirty="0"/>
              <a:t>la gestion et le respect du plan de trésorerie</a:t>
            </a:r>
            <a:r>
              <a:rPr lang="fr-FR" sz="1000" dirty="0" smtClean="0"/>
              <a:t>.</a:t>
            </a:r>
          </a:p>
          <a:p>
            <a:pPr algn="just"/>
            <a:endParaRPr lang="fr-FR" sz="1000" dirty="0"/>
          </a:p>
          <a:p>
            <a:pPr algn="just"/>
            <a:r>
              <a:rPr lang="fr-FR" sz="1000" dirty="0" smtClean="0"/>
              <a:t>    Il </a:t>
            </a:r>
            <a:r>
              <a:rPr lang="fr-FR" sz="1000" dirty="0"/>
              <a:t>est important de </a:t>
            </a:r>
            <a:r>
              <a:rPr lang="fr-FR" sz="1000" dirty="0" smtClean="0"/>
              <a:t>signaler </a:t>
            </a:r>
            <a:r>
              <a:rPr lang="fr-FR" sz="1000" dirty="0"/>
              <a:t>que ces chiffres sont </a:t>
            </a:r>
            <a:r>
              <a:rPr lang="fr-FR" sz="1000" dirty="0" smtClean="0"/>
              <a:t>disponibles </a:t>
            </a:r>
            <a:r>
              <a:rPr lang="fr-FR" sz="1000" dirty="0"/>
              <a:t>et </a:t>
            </a:r>
            <a:r>
              <a:rPr lang="fr-FR" sz="1000" dirty="0" smtClean="0"/>
              <a:t>vérifiables </a:t>
            </a:r>
            <a:r>
              <a:rPr lang="fr-FR" sz="1000" dirty="0"/>
              <a:t>auprès du </a:t>
            </a:r>
            <a:r>
              <a:rPr lang="fr-FR" sz="1000" dirty="0" smtClean="0"/>
              <a:t>système d’information intégré des Finances publiques (SIIGFP) </a:t>
            </a:r>
            <a:r>
              <a:rPr lang="fr-FR" sz="1000" dirty="0"/>
              <a:t>du </a:t>
            </a:r>
            <a:r>
              <a:rPr lang="fr-FR" sz="1000" dirty="0" smtClean="0"/>
              <a:t>Ministère des </a:t>
            </a:r>
            <a:r>
              <a:rPr lang="fr-FR" sz="1000" dirty="0"/>
              <a:t>finances et du Budget.</a:t>
            </a:r>
          </a:p>
          <a:p>
            <a:pPr algn="just"/>
            <a:r>
              <a:rPr lang="fr-FR" sz="1000" dirty="0" smtClean="0"/>
              <a:t>    Cette </a:t>
            </a:r>
            <a:r>
              <a:rPr lang="fr-FR" sz="1000" dirty="0"/>
              <a:t>façon </a:t>
            </a:r>
            <a:r>
              <a:rPr lang="fr-FR" sz="1000" dirty="0" smtClean="0"/>
              <a:t>de gérer en toute sécurité, doublée du sentiment d’impunité, laisse supposer une certaine complicité avec la Présidence de la HAT.</a:t>
            </a:r>
          </a:p>
          <a:p>
            <a:pPr algn="just"/>
            <a:endParaRPr lang="fr-FR" sz="1000" dirty="0"/>
          </a:p>
          <a:p>
            <a:pPr algn="just"/>
            <a:r>
              <a:rPr lang="fr-FR" sz="1000" dirty="0" smtClean="0"/>
              <a:t>    La </a:t>
            </a:r>
            <a:r>
              <a:rPr lang="fr-FR" sz="1000" dirty="0"/>
              <a:t>question qu'on se pose est la </a:t>
            </a:r>
            <a:r>
              <a:rPr lang="fr-FR" sz="1000" dirty="0" smtClean="0"/>
              <a:t>suivante :</a:t>
            </a:r>
            <a:endParaRPr lang="fr-FR" sz="1000" dirty="0"/>
          </a:p>
          <a:p>
            <a:pPr algn="just"/>
            <a:r>
              <a:rPr lang="fr-FR" sz="1000" dirty="0" smtClean="0"/>
              <a:t>    Veut-on </a:t>
            </a:r>
            <a:r>
              <a:rPr lang="fr-FR" sz="1000" dirty="0"/>
              <a:t>encore continuer teste </a:t>
            </a:r>
            <a:r>
              <a:rPr lang="fr-FR" sz="1000" dirty="0" smtClean="0"/>
              <a:t>gabegie </a:t>
            </a:r>
            <a:r>
              <a:rPr lang="fr-FR" sz="1000" dirty="0"/>
              <a:t>préjudiciable à </a:t>
            </a:r>
            <a:r>
              <a:rPr lang="fr-FR" sz="1000" dirty="0" smtClean="0"/>
              <a:t>l’intérêt du </a:t>
            </a:r>
            <a:r>
              <a:rPr lang="fr-FR" sz="1000" dirty="0"/>
              <a:t>trésor public aggravant </a:t>
            </a:r>
            <a:r>
              <a:rPr lang="fr-FR" sz="1000" dirty="0" smtClean="0"/>
              <a:t>incontestablement la paupérisation </a:t>
            </a:r>
            <a:r>
              <a:rPr lang="fr-FR" sz="1000" dirty="0"/>
              <a:t>de la </a:t>
            </a:r>
            <a:r>
              <a:rPr lang="fr-FR" sz="1000" dirty="0" smtClean="0"/>
              <a:t>majeure </a:t>
            </a:r>
            <a:r>
              <a:rPr lang="fr-FR" sz="1000" dirty="0"/>
              <a:t>du peuple </a:t>
            </a:r>
            <a:r>
              <a:rPr lang="fr-FR" sz="1000" dirty="0" smtClean="0"/>
              <a:t>malgache?	</a:t>
            </a:r>
            <a:endParaRPr lang="fr-FR" sz="1000" dirty="0"/>
          </a:p>
        </p:txBody>
      </p:sp>
      <p:sp>
        <p:nvSpPr>
          <p:cNvPr id="10" name="ZoneTexte 9"/>
          <p:cNvSpPr txBox="1"/>
          <p:nvPr/>
        </p:nvSpPr>
        <p:spPr>
          <a:xfrm>
            <a:off x="2509135" y="81455"/>
            <a:ext cx="4751155" cy="6709529"/>
          </a:xfrm>
          <a:prstGeom prst="rect">
            <a:avLst/>
          </a:prstGeom>
          <a:solidFill>
            <a:schemeClr val="bg1"/>
          </a:solidFill>
          <a:ln>
            <a:solidFill>
              <a:schemeClr val="tx1"/>
            </a:solidFill>
          </a:ln>
        </p:spPr>
        <p:txBody>
          <a:bodyPr wrap="square" rtlCol="0">
            <a:spAutoFit/>
          </a:bodyPr>
          <a:lstStyle/>
          <a:p>
            <a:pPr algn="ctr"/>
            <a:endParaRPr lang="fr-FR" sz="1000" b="1" dirty="0" smtClean="0"/>
          </a:p>
          <a:p>
            <a:pPr algn="ctr"/>
            <a:endParaRPr lang="fr-FR" sz="1000" b="1" dirty="0" smtClean="0"/>
          </a:p>
          <a:p>
            <a:pPr algn="ctr"/>
            <a:r>
              <a:rPr lang="fr-FR" sz="1000" b="1" dirty="0" smtClean="0"/>
              <a:t>ABUS </a:t>
            </a:r>
            <a:r>
              <a:rPr lang="fr-FR" sz="1000" b="1" dirty="0"/>
              <a:t>ET NON-RESPECT DES PROCEDURES PAR LE MINISTRE DES</a:t>
            </a:r>
          </a:p>
          <a:p>
            <a:pPr algn="ctr"/>
            <a:r>
              <a:rPr lang="fr-FR" sz="1000" b="1" dirty="0"/>
              <a:t>FINANCES ET DU BUDGET DANS LE CADRE DE LA BONNE</a:t>
            </a:r>
          </a:p>
          <a:p>
            <a:pPr algn="ctr"/>
            <a:r>
              <a:rPr lang="fr-FR" sz="1000" b="1" dirty="0"/>
              <a:t>GOUVERNANCE METTANT EN DOUTE SON INTEGRITE</a:t>
            </a:r>
          </a:p>
          <a:p>
            <a:pPr algn="just"/>
            <a:endParaRPr lang="fr-FR" sz="1000" dirty="0" smtClean="0"/>
          </a:p>
          <a:p>
            <a:pPr algn="ctr"/>
            <a:r>
              <a:rPr lang="fr-FR" sz="1000" b="1" u="sng" dirty="0" smtClean="0"/>
              <a:t>Abus de l’utilisation du versement au compte de dépôt ou compte d’attente</a:t>
            </a:r>
          </a:p>
          <a:p>
            <a:pPr algn="just"/>
            <a:endParaRPr lang="fr-FR" sz="1000" dirty="0"/>
          </a:p>
          <a:p>
            <a:pPr algn="just"/>
            <a:r>
              <a:rPr lang="fr-FR" sz="1000" dirty="0" smtClean="0"/>
              <a:t>    Le </a:t>
            </a:r>
            <a:r>
              <a:rPr lang="fr-FR" sz="1000" dirty="0"/>
              <a:t>versement au compte de </a:t>
            </a:r>
            <a:r>
              <a:rPr lang="fr-FR" sz="1000" dirty="0" smtClean="0"/>
              <a:t>dépôt </a:t>
            </a:r>
            <a:r>
              <a:rPr lang="fr-FR" sz="1000" dirty="0"/>
              <a:t>est </a:t>
            </a:r>
            <a:r>
              <a:rPr lang="fr-FR" sz="1000" dirty="0" smtClean="0"/>
              <a:t>une </a:t>
            </a:r>
            <a:r>
              <a:rPr lang="fr-FR" sz="1000" dirty="0"/>
              <a:t>procédure par </a:t>
            </a:r>
            <a:r>
              <a:rPr lang="fr-FR" sz="1000" dirty="0" smtClean="0"/>
              <a:t>laquelle </a:t>
            </a:r>
            <a:r>
              <a:rPr lang="fr-FR" sz="1000" dirty="0"/>
              <a:t>l'ordonnateur engage </a:t>
            </a:r>
            <a:r>
              <a:rPr lang="fr-FR" sz="1000" dirty="0" smtClean="0"/>
              <a:t>des </a:t>
            </a:r>
            <a:r>
              <a:rPr lang="fr-FR" sz="1000" dirty="0"/>
              <a:t>dépenses aux fins </a:t>
            </a:r>
            <a:r>
              <a:rPr lang="fr-FR" sz="1000" dirty="0" smtClean="0"/>
              <a:t>de </a:t>
            </a:r>
            <a:r>
              <a:rPr lang="fr-FR" sz="1000" dirty="0"/>
              <a:t>versement des crédits correspondants à un compte ouvert auprès du </a:t>
            </a:r>
            <a:r>
              <a:rPr lang="fr-FR" sz="1000" dirty="0" smtClean="0"/>
              <a:t>Trésor Public. Un régisseur </a:t>
            </a:r>
            <a:r>
              <a:rPr lang="fr-FR" sz="1000" dirty="0"/>
              <a:t>de compte </a:t>
            </a:r>
            <a:r>
              <a:rPr lang="fr-FR" sz="1000" dirty="0" smtClean="0"/>
              <a:t>est </a:t>
            </a:r>
            <a:r>
              <a:rPr lang="fr-FR" sz="1000" dirty="0"/>
              <a:t>nommé à </a:t>
            </a:r>
            <a:r>
              <a:rPr lang="fr-FR" sz="1000" dirty="0" smtClean="0"/>
              <a:t>l’ouverture </a:t>
            </a:r>
            <a:r>
              <a:rPr lang="fr-FR" sz="1000" dirty="0"/>
              <a:t>du compte de </a:t>
            </a:r>
            <a:r>
              <a:rPr lang="fr-FR" sz="1000" dirty="0" smtClean="0"/>
              <a:t>dépôt.</a:t>
            </a:r>
          </a:p>
          <a:p>
            <a:pPr algn="just"/>
            <a:endParaRPr lang="fr-FR" sz="1000" dirty="0"/>
          </a:p>
          <a:p>
            <a:pPr algn="just"/>
            <a:r>
              <a:rPr lang="fr-FR" sz="1000" dirty="0" smtClean="0"/>
              <a:t>   Un </a:t>
            </a:r>
            <a:r>
              <a:rPr lang="fr-FR" sz="1000" dirty="0"/>
              <a:t>compte de dépôt ne </a:t>
            </a:r>
            <a:r>
              <a:rPr lang="fr-FR" sz="1000" dirty="0" smtClean="0"/>
              <a:t>peut être </a:t>
            </a:r>
            <a:r>
              <a:rPr lang="fr-FR" sz="1000" dirty="0"/>
              <a:t>ouvert que sur </a:t>
            </a:r>
            <a:r>
              <a:rPr lang="fr-FR" sz="1000" dirty="0" smtClean="0"/>
              <a:t>AUTORISATION </a:t>
            </a:r>
            <a:r>
              <a:rPr lang="fr-FR" sz="1000" dirty="0"/>
              <a:t>du Ministre des Finances et du </a:t>
            </a:r>
            <a:r>
              <a:rPr lang="fr-FR" sz="1000" dirty="0" smtClean="0"/>
              <a:t>budget.</a:t>
            </a:r>
          </a:p>
          <a:p>
            <a:pPr algn="just"/>
            <a:endParaRPr lang="fr-FR" sz="1000" dirty="0"/>
          </a:p>
          <a:p>
            <a:pPr algn="just"/>
            <a:r>
              <a:rPr lang="fr-FR" sz="1000" dirty="0" smtClean="0"/>
              <a:t>   Par </a:t>
            </a:r>
            <a:r>
              <a:rPr lang="fr-FR" sz="1000" dirty="0"/>
              <a:t>cette procédure qui déroge à la procédure standard classique, le régisseur peut émettre et signer un chèque (sur ordre de </a:t>
            </a:r>
            <a:r>
              <a:rPr lang="fr-FR" sz="1000" dirty="0" smtClean="0"/>
              <a:t>son </a:t>
            </a:r>
            <a:r>
              <a:rPr lang="fr-FR" sz="1000" dirty="0"/>
              <a:t>chef ou de l'ordonnateur ou de son propre </a:t>
            </a:r>
            <a:r>
              <a:rPr lang="fr-FR" sz="1000" dirty="0" smtClean="0"/>
              <a:t>gré) </a:t>
            </a:r>
            <a:r>
              <a:rPr lang="fr-FR" sz="1000" dirty="0"/>
              <a:t>et se fait </a:t>
            </a:r>
            <a:r>
              <a:rPr lang="fr-FR" sz="1000" dirty="0" smtClean="0"/>
              <a:t>payer </a:t>
            </a:r>
            <a:r>
              <a:rPr lang="fr-FR" sz="1000" dirty="0"/>
              <a:t>auprès du trésor </a:t>
            </a:r>
            <a:r>
              <a:rPr lang="fr-FR" sz="1000" dirty="0" smtClean="0"/>
              <a:t>public </a:t>
            </a:r>
            <a:r>
              <a:rPr lang="fr-FR" sz="1000" dirty="0"/>
              <a:t>SANS </a:t>
            </a:r>
            <a:r>
              <a:rPr lang="fr-FR" sz="1000" dirty="0" smtClean="0"/>
              <a:t>PIECE JUSTIFICATIVE.</a:t>
            </a:r>
            <a:endParaRPr lang="fr-FR" sz="1000" dirty="0"/>
          </a:p>
          <a:p>
            <a:pPr algn="just"/>
            <a:endParaRPr lang="fr-FR" sz="1000" dirty="0" smtClean="0"/>
          </a:p>
          <a:p>
            <a:pPr algn="just"/>
            <a:r>
              <a:rPr lang="fr-FR" sz="1000" dirty="0" smtClean="0"/>
              <a:t>   Ce paiement </a:t>
            </a:r>
            <a:r>
              <a:rPr lang="fr-FR" sz="1000" dirty="0"/>
              <a:t>par simple </a:t>
            </a:r>
            <a:r>
              <a:rPr lang="fr-FR" sz="1000" dirty="0" smtClean="0"/>
              <a:t>chèque de Trésor émis par le régisseur SANS </a:t>
            </a:r>
            <a:r>
              <a:rPr lang="fr-FR" sz="1000" dirty="0"/>
              <a:t>EXIGENCE de JUSTIFICATION e</a:t>
            </a:r>
            <a:r>
              <a:rPr lang="fr-FR" sz="1000" dirty="0" smtClean="0"/>
              <a:t>t </a:t>
            </a:r>
            <a:r>
              <a:rPr lang="fr-FR" sz="1000" dirty="0"/>
              <a:t>n'étant </a:t>
            </a:r>
            <a:r>
              <a:rPr lang="fr-FR" sz="1000" dirty="0" smtClean="0"/>
              <a:t>pas </a:t>
            </a:r>
            <a:r>
              <a:rPr lang="fr-FR" sz="1000" dirty="0"/>
              <a:t>soumis aux différents </a:t>
            </a:r>
            <a:r>
              <a:rPr lang="fr-FR" sz="1000" dirty="0" smtClean="0"/>
              <a:t>contrôles, </a:t>
            </a:r>
            <a:r>
              <a:rPr lang="fr-FR" sz="1000" dirty="0"/>
              <a:t>expose </a:t>
            </a:r>
            <a:r>
              <a:rPr lang="fr-FR" sz="1000" dirty="0" smtClean="0"/>
              <a:t>le </a:t>
            </a:r>
            <a:r>
              <a:rPr lang="fr-FR" sz="1000" dirty="0"/>
              <a:t>responsable </a:t>
            </a:r>
            <a:r>
              <a:rPr lang="fr-FR" sz="1000" dirty="0" smtClean="0"/>
              <a:t>et </a:t>
            </a:r>
            <a:r>
              <a:rPr lang="fr-FR" sz="1000" dirty="0"/>
              <a:t>le Trésor public aux différents </a:t>
            </a:r>
            <a:r>
              <a:rPr lang="fr-FR" sz="1000" dirty="0" smtClean="0"/>
              <a:t>risque</a:t>
            </a:r>
            <a:r>
              <a:rPr lang="fr-FR" sz="1000" dirty="0"/>
              <a:t>s</a:t>
            </a:r>
            <a:r>
              <a:rPr lang="fr-FR" sz="1000" dirty="0" smtClean="0"/>
              <a:t> suivants :</a:t>
            </a:r>
            <a:endParaRPr lang="fr-FR" sz="1000" dirty="0"/>
          </a:p>
          <a:p>
            <a:pPr algn="just"/>
            <a:r>
              <a:rPr lang="fr-FR" sz="1000" dirty="0" smtClean="0"/>
              <a:t>• Non-respect </a:t>
            </a:r>
            <a:r>
              <a:rPr lang="fr-FR" sz="1000" dirty="0"/>
              <a:t>de procédure de passation de marché </a:t>
            </a:r>
            <a:r>
              <a:rPr lang="fr-FR" sz="1000" dirty="0" smtClean="0"/>
              <a:t>public</a:t>
            </a:r>
            <a:endParaRPr lang="fr-FR" sz="1000" dirty="0"/>
          </a:p>
          <a:p>
            <a:pPr algn="just"/>
            <a:r>
              <a:rPr lang="fr-FR" sz="1000" dirty="0" smtClean="0"/>
              <a:t>• Favoritisme</a:t>
            </a:r>
            <a:endParaRPr lang="fr-FR" sz="1000" dirty="0"/>
          </a:p>
          <a:p>
            <a:pPr algn="just"/>
            <a:r>
              <a:rPr lang="fr-FR" sz="1000" dirty="0" smtClean="0"/>
              <a:t>• Détournement </a:t>
            </a:r>
            <a:r>
              <a:rPr lang="fr-FR" sz="1000" dirty="0"/>
              <a:t>de fonds </a:t>
            </a:r>
            <a:r>
              <a:rPr lang="fr-FR" sz="1000" dirty="0" smtClean="0"/>
              <a:t>public </a:t>
            </a:r>
            <a:r>
              <a:rPr lang="fr-FR" sz="1000" dirty="0"/>
              <a:t>ou </a:t>
            </a:r>
            <a:r>
              <a:rPr lang="fr-FR" sz="1000" dirty="0" smtClean="0"/>
              <a:t>malversation consécutives </a:t>
            </a:r>
            <a:r>
              <a:rPr lang="fr-FR" sz="1000" dirty="0"/>
              <a:t>à </a:t>
            </a:r>
            <a:r>
              <a:rPr lang="fr-FR" sz="1000" dirty="0" smtClean="0"/>
              <a:t>l’absente </a:t>
            </a:r>
            <a:r>
              <a:rPr lang="fr-FR" sz="1000" dirty="0"/>
              <a:t>de contrôle et de </a:t>
            </a:r>
            <a:r>
              <a:rPr lang="fr-FR" sz="1000" dirty="0" smtClean="0"/>
              <a:t>justification</a:t>
            </a:r>
            <a:endParaRPr lang="fr-FR" sz="1000" dirty="0"/>
          </a:p>
          <a:p>
            <a:pPr algn="just"/>
            <a:r>
              <a:rPr lang="fr-FR" sz="1000" dirty="0" smtClean="0"/>
              <a:t>• Abus divers </a:t>
            </a:r>
            <a:r>
              <a:rPr lang="fr-FR" sz="1000" dirty="0"/>
              <a:t>(</a:t>
            </a:r>
            <a:r>
              <a:rPr lang="fr-FR" sz="1000" dirty="0" smtClean="0"/>
              <a:t>prix excessifs, </a:t>
            </a:r>
            <a:r>
              <a:rPr lang="fr-FR" sz="1000" dirty="0"/>
              <a:t>fausse Imputation des </a:t>
            </a:r>
            <a:r>
              <a:rPr lang="fr-FR" sz="1000" dirty="0" smtClean="0"/>
              <a:t>dépenses</a:t>
            </a:r>
            <a:r>
              <a:rPr lang="fr-FR" sz="1000" dirty="0"/>
              <a:t>) </a:t>
            </a:r>
            <a:endParaRPr lang="fr-FR" sz="1000" dirty="0" smtClean="0"/>
          </a:p>
          <a:p>
            <a:pPr algn="just"/>
            <a:r>
              <a:rPr lang="fr-FR" sz="1000" dirty="0" smtClean="0"/>
              <a:t>• Prestation </a:t>
            </a:r>
            <a:r>
              <a:rPr lang="fr-FR" sz="1000" dirty="0"/>
              <a:t>fictives et /ou non conformes</a:t>
            </a:r>
          </a:p>
          <a:p>
            <a:pPr algn="just"/>
            <a:endParaRPr lang="fr-FR" sz="1000" dirty="0" smtClean="0"/>
          </a:p>
          <a:p>
            <a:pPr algn="just"/>
            <a:r>
              <a:rPr lang="fr-FR" sz="1000" dirty="0" smtClean="0"/>
              <a:t>   A </a:t>
            </a:r>
            <a:r>
              <a:rPr lang="fr-FR" sz="1000" dirty="0"/>
              <a:t>partir de cette définition du compte de dépôt et </a:t>
            </a:r>
            <a:r>
              <a:rPr lang="fr-FR" sz="1000" dirty="0" smtClean="0"/>
              <a:t>les </a:t>
            </a:r>
            <a:r>
              <a:rPr lang="fr-FR" sz="1000" dirty="0"/>
              <a:t>risques </a:t>
            </a:r>
            <a:r>
              <a:rPr lang="fr-FR" sz="1000" dirty="0" smtClean="0"/>
              <a:t>qui </a:t>
            </a:r>
            <a:r>
              <a:rPr lang="fr-FR" sz="1000" dirty="0"/>
              <a:t>en </a:t>
            </a:r>
            <a:r>
              <a:rPr lang="fr-FR" sz="1000" dirty="0" smtClean="0"/>
              <a:t>résultent</a:t>
            </a:r>
            <a:r>
              <a:rPr lang="fr-FR" sz="1000" dirty="0"/>
              <a:t>, </a:t>
            </a:r>
            <a:r>
              <a:rPr lang="fr-FR" sz="1000" dirty="0" smtClean="0"/>
              <a:t>il </a:t>
            </a:r>
            <a:r>
              <a:rPr lang="fr-FR" sz="1000" dirty="0"/>
              <a:t>a été relevé les abus et fautes de </a:t>
            </a:r>
            <a:r>
              <a:rPr lang="fr-FR" sz="1000" dirty="0" smtClean="0"/>
              <a:t>gestion </a:t>
            </a:r>
            <a:r>
              <a:rPr lang="fr-FR" sz="1000" dirty="0"/>
              <a:t>ci-après </a:t>
            </a:r>
            <a:r>
              <a:rPr lang="fr-FR" sz="1000" dirty="0" smtClean="0"/>
              <a:t>:</a:t>
            </a:r>
          </a:p>
          <a:p>
            <a:pPr algn="just"/>
            <a:endParaRPr lang="fr-FR" sz="1000" dirty="0"/>
          </a:p>
          <a:p>
            <a:pPr algn="just"/>
            <a:r>
              <a:rPr lang="fr-FR" sz="1000" i="1" dirty="0" smtClean="0"/>
              <a:t>1) </a:t>
            </a:r>
            <a:r>
              <a:rPr lang="fr-FR" sz="1000" i="1" u="sng" dirty="0" smtClean="0"/>
              <a:t>Non respect des natures de dépenses pouvant être versées au compte de dépôt</a:t>
            </a:r>
            <a:endParaRPr lang="fr-FR" sz="1000" i="1" dirty="0" smtClean="0"/>
          </a:p>
          <a:p>
            <a:pPr algn="just"/>
            <a:endParaRPr lang="fr-FR" sz="1000" dirty="0" smtClean="0"/>
          </a:p>
          <a:p>
            <a:pPr algn="just"/>
            <a:r>
              <a:rPr lang="fr-FR" sz="1000" dirty="0" smtClean="0"/>
              <a:t>    Si les </a:t>
            </a:r>
            <a:r>
              <a:rPr lang="fr-FR" sz="1000" dirty="0"/>
              <a:t>cas </a:t>
            </a:r>
            <a:r>
              <a:rPr lang="fr-FR" sz="1000" dirty="0" smtClean="0"/>
              <a:t>de versement </a:t>
            </a:r>
            <a:r>
              <a:rPr lang="fr-FR" sz="1000" dirty="0"/>
              <a:t>au compte de dépôt sont </a:t>
            </a:r>
            <a:r>
              <a:rPr lang="fr-FR" sz="1000" dirty="0" smtClean="0"/>
              <a:t>limitativement </a:t>
            </a:r>
            <a:r>
              <a:rPr lang="fr-FR" sz="1000" dirty="0"/>
              <a:t>autorisés aux :</a:t>
            </a:r>
          </a:p>
          <a:p>
            <a:pPr algn="just"/>
            <a:r>
              <a:rPr lang="fr-FR" sz="1000" dirty="0" smtClean="0"/>
              <a:t>• Fonds </a:t>
            </a:r>
            <a:r>
              <a:rPr lang="fr-FR" sz="1000" dirty="0"/>
              <a:t>spéciaux</a:t>
            </a:r>
          </a:p>
          <a:p>
            <a:pPr algn="just"/>
            <a:r>
              <a:rPr lang="fr-FR" sz="1000" dirty="0" smtClean="0"/>
              <a:t>• Contribution </a:t>
            </a:r>
            <a:r>
              <a:rPr lang="fr-FR" sz="1000" dirty="0"/>
              <a:t>de l'Etat aux projets sur financement extérieur</a:t>
            </a:r>
          </a:p>
          <a:p>
            <a:pPr algn="just"/>
            <a:r>
              <a:rPr lang="fr-FR" sz="1000" dirty="0" smtClean="0"/>
              <a:t>• Etablissement public </a:t>
            </a:r>
            <a:r>
              <a:rPr lang="fr-FR" sz="1000" dirty="0"/>
              <a:t>nationaux</a:t>
            </a:r>
          </a:p>
          <a:p>
            <a:pPr algn="just"/>
            <a:r>
              <a:rPr lang="fr-FR" sz="1000" dirty="0" smtClean="0"/>
              <a:t>• Organes </a:t>
            </a:r>
            <a:r>
              <a:rPr lang="fr-FR" sz="1000" dirty="0"/>
              <a:t>de contrôle</a:t>
            </a:r>
            <a:r>
              <a:rPr lang="fr-FR" sz="1000" dirty="0" smtClean="0"/>
              <a:t>.</a:t>
            </a:r>
          </a:p>
          <a:p>
            <a:pPr algn="just"/>
            <a:endParaRPr lang="fr-FR" sz="1000" dirty="0"/>
          </a:p>
          <a:p>
            <a:pPr algn="just"/>
            <a:r>
              <a:rPr lang="fr-FR" sz="1000" dirty="0" smtClean="0"/>
              <a:t>   Il </a:t>
            </a:r>
            <a:r>
              <a:rPr lang="fr-FR" sz="1000" dirty="0"/>
              <a:t>a été constaté l'utilisation abusive do cette procédure pour la </a:t>
            </a:r>
            <a:r>
              <a:rPr lang="fr-FR" sz="1000" dirty="0" smtClean="0"/>
              <a:t>nature des </a:t>
            </a:r>
            <a:r>
              <a:rPr lang="fr-FR" sz="1000" dirty="0"/>
              <a:t>dépenses autres que </a:t>
            </a:r>
            <a:r>
              <a:rPr lang="fr-FR" sz="1000" dirty="0" smtClean="0"/>
              <a:t>celle prévue </a:t>
            </a:r>
            <a:r>
              <a:rPr lang="fr-FR" sz="1000" dirty="0"/>
              <a:t>et citée </a:t>
            </a:r>
            <a:r>
              <a:rPr lang="fr-FR" sz="1000" dirty="0" smtClean="0"/>
              <a:t>ci-dessus.</a:t>
            </a:r>
            <a:endParaRPr lang="fr-FR" sz="1000"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069" y="285787"/>
            <a:ext cx="2505075" cy="266700"/>
          </a:xfrm>
          <a:prstGeom prst="rect">
            <a:avLst/>
          </a:prstGeom>
        </p:spPr>
      </p:pic>
    </p:spTree>
    <p:extLst>
      <p:ext uri="{BB962C8B-B14F-4D97-AF65-F5344CB8AC3E}">
        <p14:creationId xmlns:p14="http://schemas.microsoft.com/office/powerpoint/2010/main" val="40242858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60049" y="188176"/>
            <a:ext cx="469135" cy="232540"/>
          </a:xfrm>
        </p:spPr>
        <p:txBody>
          <a:bodyPr/>
          <a:lstStyle/>
          <a:p>
            <a:fld id="{814B13E8-1059-4FEE-952E-0153852B3488}" type="slidenum">
              <a:rPr lang="fr-FR" smtClean="0"/>
              <a:t>97</a:t>
            </a:fld>
            <a:endParaRPr lang="fr-FR" dirty="0"/>
          </a:p>
        </p:txBody>
      </p:sp>
      <p:sp>
        <p:nvSpPr>
          <p:cNvPr id="11" name="ZoneTexte 10"/>
          <p:cNvSpPr txBox="1"/>
          <p:nvPr/>
        </p:nvSpPr>
        <p:spPr>
          <a:xfrm>
            <a:off x="846770" y="63789"/>
            <a:ext cx="4902656" cy="369332"/>
          </a:xfrm>
          <a:prstGeom prst="rect">
            <a:avLst/>
          </a:prstGeom>
          <a:noFill/>
        </p:spPr>
        <p:txBody>
          <a:bodyPr wrap="square" rtlCol="0">
            <a:spAutoFit/>
          </a:bodyPr>
          <a:lstStyle/>
          <a:p>
            <a:r>
              <a:rPr lang="fr-FR" b="1" dirty="0">
                <a:solidFill>
                  <a:srgbClr val="002060"/>
                </a:solidFill>
              </a:rPr>
              <a:t>A9. Annexe : Les « </a:t>
            </a:r>
            <a:r>
              <a:rPr lang="fr-FR" b="1" dirty="0" smtClean="0">
                <a:solidFill>
                  <a:srgbClr val="002060"/>
                </a:solidFill>
              </a:rPr>
              <a:t>papiers officiels</a:t>
            </a:r>
            <a:r>
              <a:rPr lang="fr-FR" b="1" dirty="0">
                <a:solidFill>
                  <a:srgbClr val="002060"/>
                </a:solidFill>
              </a:rPr>
              <a:t> </a:t>
            </a:r>
            <a:r>
              <a:rPr lang="fr-FR" b="1" dirty="0" smtClean="0">
                <a:solidFill>
                  <a:srgbClr val="002060"/>
                </a:solidFill>
              </a:rPr>
              <a:t>» (suite)</a:t>
            </a:r>
            <a:endParaRPr lang="fr-FR" b="1" dirty="0">
              <a:solidFill>
                <a:srgbClr val="00206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1" y="420716"/>
            <a:ext cx="4505325" cy="58388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753" y="63789"/>
            <a:ext cx="4194718" cy="2405502"/>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976" y="2539793"/>
            <a:ext cx="7421024" cy="3782795"/>
          </a:xfrm>
          <a:prstGeom prst="rect">
            <a:avLst/>
          </a:prstGeom>
          <a:effectLst>
            <a:outerShdw blurRad="50800" dist="50800" dir="5400000" algn="ctr" rotWithShape="0">
              <a:schemeClr val="accent1"/>
            </a:outerShdw>
          </a:effectLst>
        </p:spPr>
      </p:pic>
      <p:sp>
        <p:nvSpPr>
          <p:cNvPr id="14" name="ZoneTexte 13"/>
          <p:cNvSpPr txBox="1"/>
          <p:nvPr/>
        </p:nvSpPr>
        <p:spPr>
          <a:xfrm>
            <a:off x="19541" y="6322588"/>
            <a:ext cx="12031951" cy="461665"/>
          </a:xfrm>
          <a:prstGeom prst="rect">
            <a:avLst/>
          </a:prstGeom>
          <a:noFill/>
        </p:spPr>
        <p:txBody>
          <a:bodyPr wrap="square" rtlCol="0">
            <a:spAutoFit/>
          </a:bodyPr>
          <a:lstStyle/>
          <a:p>
            <a:pPr algn="ctr"/>
            <a:r>
              <a:rPr lang="fr-FR" sz="1200" dirty="0" smtClean="0">
                <a:solidFill>
                  <a:srgbClr val="002060"/>
                </a:solidFill>
              </a:rPr>
              <a:t>Sources : </a:t>
            </a:r>
            <a:r>
              <a:rPr lang="fr-FR" sz="1200" b="1" i="1" dirty="0" err="1" smtClean="0">
                <a:solidFill>
                  <a:srgbClr val="002060"/>
                </a:solidFill>
              </a:rPr>
              <a:t>Hery</a:t>
            </a:r>
            <a:r>
              <a:rPr lang="fr-FR" sz="1200" b="1" i="1" dirty="0" smtClean="0">
                <a:solidFill>
                  <a:srgbClr val="002060"/>
                </a:solidFill>
              </a:rPr>
              <a:t> </a:t>
            </a:r>
            <a:r>
              <a:rPr lang="fr-FR" sz="1200" b="1" i="1" dirty="0" err="1" smtClean="0">
                <a:solidFill>
                  <a:srgbClr val="002060"/>
                </a:solidFill>
              </a:rPr>
              <a:t>rajaonarimampianina</a:t>
            </a:r>
            <a:r>
              <a:rPr lang="fr-FR" sz="1200" b="1" i="1" dirty="0" smtClean="0">
                <a:solidFill>
                  <a:srgbClr val="002060"/>
                </a:solidFill>
              </a:rPr>
              <a:t>, le président malgache, </a:t>
            </a:r>
            <a:r>
              <a:rPr lang="fr-FR" sz="1200" b="1" i="1" dirty="0">
                <a:solidFill>
                  <a:srgbClr val="002060"/>
                </a:solidFill>
              </a:rPr>
              <a:t>mis en cause dans l’affaire du bois de rose</a:t>
            </a:r>
            <a:r>
              <a:rPr lang="fr-FR" sz="1200" dirty="0">
                <a:solidFill>
                  <a:srgbClr val="002060"/>
                </a:solidFill>
              </a:rPr>
              <a:t>, 6 janvier 2014, Solo </a:t>
            </a:r>
            <a:r>
              <a:rPr lang="fr-FR" sz="1200" dirty="0" err="1">
                <a:solidFill>
                  <a:srgbClr val="002060"/>
                </a:solidFill>
              </a:rPr>
              <a:t>Razafy</a:t>
            </a:r>
            <a:r>
              <a:rPr lang="fr-FR" sz="1200" dirty="0" smtClean="0">
                <a:solidFill>
                  <a:srgbClr val="002060"/>
                </a:solidFill>
              </a:rPr>
              <a:t>, </a:t>
            </a:r>
            <a:r>
              <a:rPr lang="fr-FR" sz="1200" dirty="0" smtClean="0">
                <a:solidFill>
                  <a:srgbClr val="002060"/>
                </a:solidFill>
                <a:hlinkClick r:id="rId5"/>
              </a:rPr>
              <a:t>http</a:t>
            </a:r>
            <a:r>
              <a:rPr lang="fr-FR" sz="1200" dirty="0">
                <a:solidFill>
                  <a:srgbClr val="002060"/>
                </a:solidFill>
                <a:hlinkClick r:id="rId5"/>
              </a:rPr>
              <a:t>://mydago.com/2014/01/hery-rajaonarimampianina-mis-en-cause-dans-laffaire-du-bois-de-rose</a:t>
            </a:r>
            <a:r>
              <a:rPr lang="fr-FR" sz="1200" dirty="0" smtClean="0">
                <a:solidFill>
                  <a:srgbClr val="002060"/>
                </a:solidFill>
                <a:hlinkClick r:id="rId5"/>
              </a:rPr>
              <a:t>/</a:t>
            </a:r>
            <a:r>
              <a:rPr lang="fr-FR" sz="1200" dirty="0" smtClean="0">
                <a:solidFill>
                  <a:srgbClr val="002060"/>
                </a:solidFill>
              </a:rPr>
              <a:t> </a:t>
            </a:r>
          </a:p>
        </p:txBody>
      </p:sp>
      <p:sp>
        <p:nvSpPr>
          <p:cNvPr id="15" name="ZoneTexte 14"/>
          <p:cNvSpPr txBox="1"/>
          <p:nvPr/>
        </p:nvSpPr>
        <p:spPr>
          <a:xfrm>
            <a:off x="4468209" y="420716"/>
            <a:ext cx="3450016" cy="2123658"/>
          </a:xfrm>
          <a:prstGeom prst="rect">
            <a:avLst/>
          </a:prstGeom>
          <a:noFill/>
          <a:ln>
            <a:solidFill>
              <a:schemeClr val="accent1"/>
            </a:solidFill>
          </a:ln>
        </p:spPr>
        <p:txBody>
          <a:bodyPr wrap="square" rtlCol="0">
            <a:spAutoFit/>
          </a:bodyPr>
          <a:lstStyle/>
          <a:p>
            <a:pPr algn="just"/>
            <a:r>
              <a:rPr lang="fr-FR" sz="1200" dirty="0" smtClean="0">
                <a:solidFill>
                  <a:srgbClr val="002060"/>
                </a:solidFill>
              </a:rPr>
              <a:t>Note manuscrite </a:t>
            </a:r>
            <a:r>
              <a:rPr lang="fr-FR" sz="1200" dirty="0" smtClean="0">
                <a:solidFill>
                  <a:srgbClr val="002060"/>
                </a:solidFill>
                <a:latin typeface="Calibri" panose="020F0502020204030204" pitchFamily="34" charset="0"/>
              </a:rPr>
              <a:t>↓</a:t>
            </a:r>
            <a:r>
              <a:rPr lang="fr-FR" sz="1200" dirty="0" smtClean="0">
                <a:solidFill>
                  <a:srgbClr val="002060"/>
                </a:solidFill>
              </a:rPr>
              <a:t> rajoutée à la fin de cette lettre de réclamation de la société MIARAKA à l’encontre d’une pénalité pour exportation de bois de rose </a:t>
            </a:r>
            <a:r>
              <a:rPr lang="fr-FR" sz="1200" dirty="0" smtClean="0">
                <a:solidFill>
                  <a:srgbClr val="002060"/>
                </a:solidFill>
                <a:latin typeface="Calibri" panose="020F0502020204030204" pitchFamily="34" charset="0"/>
              </a:rPr>
              <a:t>↙↘</a:t>
            </a:r>
            <a:endParaRPr lang="fr-FR" sz="1200" dirty="0" smtClean="0">
              <a:solidFill>
                <a:srgbClr val="002060"/>
              </a:solidFill>
            </a:endParaRPr>
          </a:p>
          <a:p>
            <a:pPr algn="just"/>
            <a:r>
              <a:rPr lang="fr-FR" sz="1200" dirty="0" smtClean="0">
                <a:solidFill>
                  <a:srgbClr val="002060"/>
                </a:solidFill>
                <a:latin typeface="Calibri" panose="020F0502020204030204" pitchFamily="34" charset="0"/>
              </a:rPr>
              <a:t>↙</a:t>
            </a:r>
            <a:endParaRPr lang="fr-FR" sz="1200" dirty="0" smtClean="0">
              <a:solidFill>
                <a:srgbClr val="002060"/>
              </a:solidFill>
            </a:endParaRPr>
          </a:p>
          <a:p>
            <a:pPr algn="just"/>
            <a:r>
              <a:rPr lang="fr-FR" sz="1200" u="sng" dirty="0" smtClean="0">
                <a:solidFill>
                  <a:srgbClr val="002060"/>
                </a:solidFill>
              </a:rPr>
              <a:t>M. Le Receveur des Douanes de Toamasina – Port</a:t>
            </a:r>
          </a:p>
          <a:p>
            <a:pPr algn="just"/>
            <a:r>
              <a:rPr lang="fr-FR" sz="1200" dirty="0" smtClean="0">
                <a:solidFill>
                  <a:srgbClr val="002060"/>
                </a:solidFill>
              </a:rPr>
              <a:t>Pour valoir [… i.e. tu clôtures (?)].</a:t>
            </a:r>
          </a:p>
          <a:p>
            <a:pPr algn="just"/>
            <a:r>
              <a:rPr lang="fr-FR" sz="1200" dirty="0" smtClean="0">
                <a:solidFill>
                  <a:srgbClr val="002060"/>
                </a:solidFill>
              </a:rPr>
              <a:t>Justificatif de paiement des 10.000.000 Ar par conteneur (?) à présenter. Souscription (?) d’une soumission SM23d pour la production de la décision concernant le paiement ou non (?) du solde des pénalités (?) [25 septembre 2009] </a:t>
            </a:r>
            <a:r>
              <a:rPr lang="fr-FR" sz="1200" dirty="0" smtClean="0">
                <a:solidFill>
                  <a:srgbClr val="002060"/>
                </a:solidFill>
                <a:latin typeface="Calibri" panose="020F0502020204030204" pitchFamily="34" charset="0"/>
              </a:rPr>
              <a:t>↘</a:t>
            </a:r>
            <a:endParaRPr lang="fr-FR" sz="1200" dirty="0">
              <a:solidFill>
                <a:srgbClr val="002060"/>
              </a:solidFill>
            </a:endParaRPr>
          </a:p>
        </p:txBody>
      </p:sp>
      <p:sp>
        <p:nvSpPr>
          <p:cNvPr id="16" name="ZoneTexte 15"/>
          <p:cNvSpPr txBox="1"/>
          <p:nvPr/>
        </p:nvSpPr>
        <p:spPr>
          <a:xfrm>
            <a:off x="9791727" y="1845328"/>
            <a:ext cx="2358852" cy="465599"/>
          </a:xfrm>
          <a:prstGeom prst="rect">
            <a:avLst/>
          </a:prstGeom>
          <a:noFill/>
          <a:ln>
            <a:solidFill>
              <a:schemeClr val="accent1"/>
            </a:solidFill>
          </a:ln>
        </p:spPr>
        <p:txBody>
          <a:bodyPr wrap="square" rtlCol="0">
            <a:spAutoFit/>
          </a:bodyPr>
          <a:lstStyle/>
          <a:p>
            <a:r>
              <a:rPr lang="fr-FR" sz="1200" dirty="0" smtClean="0">
                <a:solidFill>
                  <a:srgbClr val="002060"/>
                </a:solidFill>
                <a:latin typeface="Calibri" panose="020F0502020204030204" pitchFamily="34" charset="0"/>
              </a:rPr>
              <a:t>↖ Signature du Ministre des Finances et du Budget (?).</a:t>
            </a:r>
            <a:endParaRPr lang="fr-FR" sz="1200" dirty="0">
              <a:solidFill>
                <a:srgbClr val="002060"/>
              </a:solidFill>
            </a:endParaRPr>
          </a:p>
        </p:txBody>
      </p:sp>
    </p:spTree>
    <p:extLst>
      <p:ext uri="{BB962C8B-B14F-4D97-AF65-F5344CB8AC3E}">
        <p14:creationId xmlns:p14="http://schemas.microsoft.com/office/powerpoint/2010/main" val="3031467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289970" y="188679"/>
            <a:ext cx="469135" cy="232540"/>
          </a:xfrm>
        </p:spPr>
        <p:txBody>
          <a:bodyPr/>
          <a:lstStyle/>
          <a:p>
            <a:fld id="{814B13E8-1059-4FEE-952E-0153852B3488}" type="slidenum">
              <a:rPr lang="fr-FR" smtClean="0"/>
              <a:t>98</a:t>
            </a:fld>
            <a:endParaRPr lang="fr-FR" dirty="0"/>
          </a:p>
        </p:txBody>
      </p:sp>
      <p:sp>
        <p:nvSpPr>
          <p:cNvPr id="5" name="ZoneTexte 4"/>
          <p:cNvSpPr txBox="1"/>
          <p:nvPr/>
        </p:nvSpPr>
        <p:spPr>
          <a:xfrm>
            <a:off x="153633" y="566355"/>
            <a:ext cx="2228149" cy="923330"/>
          </a:xfrm>
          <a:prstGeom prst="rect">
            <a:avLst/>
          </a:prstGeom>
          <a:noFill/>
        </p:spPr>
        <p:txBody>
          <a:bodyPr wrap="square" rtlCol="0">
            <a:spAutoFit/>
          </a:bodyPr>
          <a:lstStyle/>
          <a:p>
            <a:r>
              <a:rPr lang="fr-FR" b="1" dirty="0">
                <a:solidFill>
                  <a:srgbClr val="002060"/>
                </a:solidFill>
              </a:rPr>
              <a:t>A9. Annexe : Les « </a:t>
            </a:r>
            <a:r>
              <a:rPr lang="fr-FR" b="1" dirty="0" smtClean="0">
                <a:solidFill>
                  <a:srgbClr val="002060"/>
                </a:solidFill>
              </a:rPr>
              <a:t>papiers officiels</a:t>
            </a:r>
            <a:r>
              <a:rPr lang="fr-FR" b="1" dirty="0">
                <a:solidFill>
                  <a:srgbClr val="002060"/>
                </a:solidFill>
              </a:rPr>
              <a:t> </a:t>
            </a:r>
            <a:r>
              <a:rPr lang="fr-FR" b="1" dirty="0" smtClean="0">
                <a:solidFill>
                  <a:srgbClr val="002060"/>
                </a:solidFill>
              </a:rPr>
              <a:t>» (suite)</a:t>
            </a:r>
            <a:endParaRPr lang="fr-FR" b="1" dirty="0">
              <a:solidFill>
                <a:srgbClr val="002060"/>
              </a:solidFill>
            </a:endParaRPr>
          </a:p>
        </p:txBody>
      </p:sp>
      <p:sp>
        <p:nvSpPr>
          <p:cNvPr id="9" name="ZoneTexte 8"/>
          <p:cNvSpPr txBox="1"/>
          <p:nvPr/>
        </p:nvSpPr>
        <p:spPr>
          <a:xfrm>
            <a:off x="2320744" y="0"/>
            <a:ext cx="4961644" cy="6863417"/>
          </a:xfrm>
          <a:prstGeom prst="rect">
            <a:avLst/>
          </a:prstGeom>
          <a:solidFill>
            <a:schemeClr val="bg1"/>
          </a:solidFill>
          <a:ln>
            <a:solidFill>
              <a:schemeClr val="tx1"/>
            </a:solidFill>
          </a:ln>
        </p:spPr>
        <p:txBody>
          <a:bodyPr wrap="square" rtlCol="0">
            <a:spAutoFit/>
          </a:bodyPr>
          <a:lstStyle/>
          <a:p>
            <a:pPr algn="just"/>
            <a:endParaRPr lang="fr-FR" sz="1000" dirty="0" smtClean="0"/>
          </a:p>
          <a:p>
            <a:pPr algn="just"/>
            <a:endParaRPr lang="fr-FR" sz="1000" dirty="0" smtClean="0"/>
          </a:p>
          <a:p>
            <a:pPr algn="just"/>
            <a:endParaRPr lang="fr-FR" sz="1000" dirty="0"/>
          </a:p>
          <a:p>
            <a:pPr algn="just"/>
            <a:endParaRPr lang="fr-FR" sz="1000" dirty="0" smtClean="0"/>
          </a:p>
          <a:p>
            <a:pPr algn="just"/>
            <a:endParaRPr lang="fr-FR" sz="1000" dirty="0"/>
          </a:p>
          <a:p>
            <a:pPr algn="just"/>
            <a:r>
              <a:rPr lang="fr-FR" sz="1000" dirty="0"/>
              <a:t>		</a:t>
            </a:r>
            <a:r>
              <a:rPr lang="fr-FR" sz="1000" dirty="0" smtClean="0"/>
              <a:t>REPOBLIKANI </a:t>
            </a:r>
            <a:r>
              <a:rPr lang="fr-FR" sz="1000" dirty="0"/>
              <a:t>MADAGASIKARA	</a:t>
            </a:r>
          </a:p>
          <a:p>
            <a:pPr algn="just"/>
            <a:r>
              <a:rPr lang="fr-FR" sz="1000" dirty="0"/>
              <a:t>		</a:t>
            </a:r>
            <a:r>
              <a:rPr lang="fr-FR" sz="1000" dirty="0" err="1" smtClean="0"/>
              <a:t>Fitiavana</a:t>
            </a:r>
            <a:r>
              <a:rPr lang="fr-FR" sz="1000" dirty="0" smtClean="0"/>
              <a:t> </a:t>
            </a:r>
            <a:r>
              <a:rPr lang="fr-FR" sz="1000" dirty="0"/>
              <a:t>- </a:t>
            </a:r>
            <a:r>
              <a:rPr lang="fr-FR" sz="1000" dirty="0" err="1" smtClean="0"/>
              <a:t>Tanindrazana</a:t>
            </a:r>
            <a:r>
              <a:rPr lang="fr-FR" sz="1000" dirty="0" smtClean="0"/>
              <a:t> </a:t>
            </a:r>
            <a:r>
              <a:rPr lang="fr-FR" sz="1000" dirty="0" err="1" smtClean="0"/>
              <a:t>Fandrosoana</a:t>
            </a:r>
            <a:r>
              <a:rPr lang="fr-FR" sz="1000" dirty="0"/>
              <a:t>	</a:t>
            </a:r>
          </a:p>
          <a:p>
            <a:pPr algn="just"/>
            <a:r>
              <a:rPr lang="fr-FR" sz="1000" dirty="0"/>
              <a:t>		</a:t>
            </a:r>
            <a:endParaRPr lang="fr-FR" sz="1000" dirty="0" smtClean="0"/>
          </a:p>
          <a:p>
            <a:pPr algn="just"/>
            <a:endParaRPr lang="fr-FR" sz="1000" dirty="0"/>
          </a:p>
          <a:p>
            <a:pPr algn="just"/>
            <a:r>
              <a:rPr lang="fr-FR" sz="1000" dirty="0" smtClean="0"/>
              <a:t>                                                               Antananarivo</a:t>
            </a:r>
            <a:r>
              <a:rPr lang="fr-FR" sz="1000" dirty="0"/>
              <a:t>, </a:t>
            </a:r>
            <a:r>
              <a:rPr lang="fr-FR" sz="1000" dirty="0" smtClean="0"/>
              <a:t>le</a:t>
            </a:r>
          </a:p>
          <a:p>
            <a:pPr algn="just"/>
            <a:endParaRPr lang="fr-FR" sz="1000" dirty="0" smtClean="0"/>
          </a:p>
          <a:p>
            <a:pPr algn="just"/>
            <a:r>
              <a:rPr lang="fr-FR" sz="1000" dirty="0" smtClean="0"/>
              <a:t>Le </a:t>
            </a:r>
            <a:r>
              <a:rPr lang="fr-FR" sz="1000" dirty="0"/>
              <a:t>Président du Comité de Pilotage Bois Précieux</a:t>
            </a:r>
          </a:p>
          <a:p>
            <a:pPr algn="just"/>
            <a:r>
              <a:rPr lang="fr-FR" sz="1000" dirty="0"/>
              <a:t>à</a:t>
            </a:r>
          </a:p>
          <a:p>
            <a:pPr algn="just"/>
            <a:r>
              <a:rPr lang="fr-FR" sz="1000" dirty="0"/>
              <a:t>Monsieur le Président de la République de Madagascar</a:t>
            </a:r>
          </a:p>
          <a:p>
            <a:pPr algn="just"/>
            <a:endParaRPr lang="fr-FR" sz="1000" dirty="0" smtClean="0"/>
          </a:p>
          <a:p>
            <a:pPr algn="just"/>
            <a:r>
              <a:rPr lang="fr-FR" sz="1000" dirty="0" smtClean="0"/>
              <a:t>Monsieur </a:t>
            </a:r>
            <a:r>
              <a:rPr lang="fr-FR" sz="1000" dirty="0"/>
              <a:t>le Président,</a:t>
            </a:r>
          </a:p>
          <a:p>
            <a:pPr algn="just"/>
            <a:endParaRPr lang="fr-FR" sz="1000" dirty="0" smtClean="0"/>
          </a:p>
          <a:p>
            <a:pPr algn="just"/>
            <a:r>
              <a:rPr lang="fr-FR" sz="1000" dirty="0" smtClean="0"/>
              <a:t>Dans </a:t>
            </a:r>
            <a:r>
              <a:rPr lang="fr-FR" sz="1000" dirty="0"/>
              <a:t>le cadre de la lutte contre le trafic de bois de rose, les membres du comité de pilotage Bois précieux présidé par moi-même ont fait le constat suivant : des résultats positifs ont été constatés depuis février 2014 notamment au niveau national, dans les localités où les Chefs de Région, les Procureurs ainsi que les Chefs de District se sont fortement impliqués et au niveau international, dans les pays où on a bénéficié de la collaboration de la CITES et du Service des Douanes local. On </a:t>
            </a:r>
            <a:r>
              <a:rPr lang="fr-FR" sz="1000" dirty="0" smtClean="0"/>
              <a:t>citera :</a:t>
            </a:r>
          </a:p>
          <a:p>
            <a:pPr algn="just"/>
            <a:endParaRPr lang="fr-FR" sz="1000" dirty="0"/>
          </a:p>
          <a:p>
            <a:pPr algn="just"/>
            <a:r>
              <a:rPr lang="fr-FR" sz="1000" dirty="0"/>
              <a:t>- Saisie de 657 rondins de bois de rose à </a:t>
            </a:r>
            <a:r>
              <a:rPr lang="fr-FR" sz="1000" dirty="0" err="1" smtClean="0"/>
              <a:t>Manambolosy</a:t>
            </a:r>
            <a:r>
              <a:rPr lang="fr-FR" sz="1000" dirty="0"/>
              <a:t>, District de </a:t>
            </a:r>
            <a:r>
              <a:rPr lang="fr-FR" sz="1000" dirty="0" err="1"/>
              <a:t>Mananara</a:t>
            </a:r>
            <a:r>
              <a:rPr lang="fr-FR" sz="1000" dirty="0"/>
              <a:t> ;</a:t>
            </a:r>
          </a:p>
          <a:p>
            <a:pPr algn="just"/>
            <a:r>
              <a:rPr lang="fr-FR" sz="1000" dirty="0"/>
              <a:t>- Saisie de 5 070 rondins de bois de rose à </a:t>
            </a:r>
            <a:r>
              <a:rPr lang="fr-FR" sz="1000" dirty="0" err="1"/>
              <a:t>Andranotsara</a:t>
            </a:r>
            <a:r>
              <a:rPr lang="fr-FR" sz="1000" dirty="0"/>
              <a:t>, District d'Antalaha ;</a:t>
            </a:r>
          </a:p>
          <a:p>
            <a:pPr algn="just"/>
            <a:r>
              <a:rPr lang="fr-FR" sz="1000" dirty="0"/>
              <a:t>- Saisie de 398 rondins de bois de rose à </a:t>
            </a:r>
            <a:r>
              <a:rPr lang="fr-FR" sz="1000" dirty="0" err="1"/>
              <a:t>Mananara</a:t>
            </a:r>
            <a:r>
              <a:rPr lang="fr-FR" sz="1000" dirty="0"/>
              <a:t> ;</a:t>
            </a:r>
          </a:p>
          <a:p>
            <a:pPr algn="just"/>
            <a:r>
              <a:rPr lang="fr-FR" sz="1000" dirty="0"/>
              <a:t>- Saisie de 332 rondins de bois de rose à Belo sur mer, District de Morondava ;</a:t>
            </a:r>
          </a:p>
          <a:p>
            <a:pPr algn="just"/>
            <a:r>
              <a:rPr lang="fr-FR" sz="1000" dirty="0"/>
              <a:t>- Saisie d'une centaine de rondins de bois de rose à </a:t>
            </a:r>
            <a:r>
              <a:rPr lang="fr-FR" sz="1000" dirty="0" err="1"/>
              <a:t>Makira</a:t>
            </a:r>
            <a:r>
              <a:rPr lang="fr-FR" sz="1000" dirty="0"/>
              <a:t> ;</a:t>
            </a:r>
          </a:p>
          <a:p>
            <a:pPr algn="just"/>
            <a:r>
              <a:rPr lang="fr-FR" sz="1000" dirty="0"/>
              <a:t>- Saisie de 3 000 rondins de bois de rose à </a:t>
            </a:r>
            <a:r>
              <a:rPr lang="fr-FR" sz="1000" dirty="0" err="1"/>
              <a:t>Ambalabe</a:t>
            </a:r>
            <a:r>
              <a:rPr lang="fr-FR" sz="1000" dirty="0"/>
              <a:t>, Cap Est Antalaha ;</a:t>
            </a:r>
          </a:p>
          <a:p>
            <a:pPr algn="just"/>
            <a:r>
              <a:rPr lang="fr-FR" sz="1000" dirty="0"/>
              <a:t>- Saisie de 2 135 rondins de bois de rose à </a:t>
            </a:r>
            <a:r>
              <a:rPr lang="fr-FR" sz="1000" dirty="0" err="1"/>
              <a:t>Magnankatafana</a:t>
            </a:r>
            <a:r>
              <a:rPr lang="fr-FR" sz="1000" dirty="0"/>
              <a:t>, District de </a:t>
            </a:r>
            <a:r>
              <a:rPr lang="fr-FR" sz="1000" dirty="0" err="1"/>
              <a:t>Soanierana</a:t>
            </a:r>
            <a:r>
              <a:rPr lang="fr-FR" sz="1000" dirty="0"/>
              <a:t> </a:t>
            </a:r>
            <a:r>
              <a:rPr lang="fr-FR" sz="1000" dirty="0" err="1"/>
              <a:t>Ivongo</a:t>
            </a:r>
            <a:r>
              <a:rPr lang="fr-FR" sz="1000" dirty="0"/>
              <a:t>;</a:t>
            </a:r>
          </a:p>
          <a:p>
            <a:pPr algn="just"/>
            <a:r>
              <a:rPr lang="fr-FR" sz="1000" dirty="0"/>
              <a:t>- Saisie de 323 rondins de bois de rose à </a:t>
            </a:r>
            <a:r>
              <a:rPr lang="fr-FR" sz="1000" dirty="0" err="1"/>
              <a:t>Maroiroy</a:t>
            </a:r>
            <a:r>
              <a:rPr lang="fr-FR" sz="1000" dirty="0"/>
              <a:t>, Fort Dauphin ;</a:t>
            </a:r>
          </a:p>
          <a:p>
            <a:pPr algn="just"/>
            <a:r>
              <a:rPr lang="fr-FR" sz="1000" dirty="0"/>
              <a:t>- Saisie dc 3 000 t de bois de rose à Singapour ;</a:t>
            </a:r>
          </a:p>
          <a:p>
            <a:pPr algn="just"/>
            <a:r>
              <a:rPr lang="fr-FR" sz="1000" dirty="0"/>
              <a:t>- Saisie de 90 t de bois de rose à Pemba, Mozambique ;</a:t>
            </a:r>
          </a:p>
          <a:p>
            <a:pPr algn="just"/>
            <a:r>
              <a:rPr lang="fr-FR" sz="1000" dirty="0"/>
              <a:t>- Saisie de 781 grumes de bois de rose à Zanzibar.</a:t>
            </a:r>
          </a:p>
          <a:p>
            <a:pPr algn="just"/>
            <a:r>
              <a:rPr lang="fr-FR" sz="1000" dirty="0"/>
              <a:t>En dépit de ces efforts, des défis importants restent à relever car on constate d'une part une recrudescence manifeste du trafic de bois de rose comme il est signalé par les observateurs et les collectivités locales sur le terrain, et d'autre part, un relâchement généralisé de l'Administration à tous les niveaux. On notera les exemples flagrants </a:t>
            </a:r>
            <a:r>
              <a:rPr lang="fr-FR" sz="1000" dirty="0" smtClean="0"/>
              <a:t>suivants :</a:t>
            </a:r>
          </a:p>
          <a:p>
            <a:pPr algn="just"/>
            <a:endParaRPr lang="fr-FR" sz="1000" dirty="0"/>
          </a:p>
          <a:p>
            <a:pPr algn="just"/>
            <a:r>
              <a:rPr lang="fr-FR" sz="1000" dirty="0"/>
              <a:t>- le concessionnaire du bac </a:t>
            </a:r>
            <a:r>
              <a:rPr lang="fr-FR" sz="1000" dirty="0" err="1"/>
              <a:t>Fiavota</a:t>
            </a:r>
            <a:r>
              <a:rPr lang="fr-FR" sz="1000" dirty="0"/>
              <a:t> à </a:t>
            </a:r>
            <a:r>
              <a:rPr lang="fr-FR" sz="1000" dirty="0" err="1"/>
              <a:t>Maroiroy</a:t>
            </a:r>
            <a:r>
              <a:rPr lang="fr-FR" sz="1000" dirty="0"/>
              <a:t> est toujours en cavale ;</a:t>
            </a:r>
          </a:p>
          <a:p>
            <a:pPr marL="171450" indent="-171450" algn="just">
              <a:buFontTx/>
              <a:buChar char="-"/>
            </a:pPr>
            <a:r>
              <a:rPr lang="fr-FR" sz="1000" dirty="0" smtClean="0"/>
              <a:t>les </a:t>
            </a:r>
            <a:r>
              <a:rPr lang="fr-FR" sz="1000" dirty="0"/>
              <a:t>deux semi-remorques transportant des bois de rose à Tuléar ont été restitués à la propriétaire suite à une ordonnance délivrée par le tribunal </a:t>
            </a:r>
            <a:r>
              <a:rPr lang="fr-FR" sz="1000" dirty="0" smtClean="0"/>
              <a:t>;</a:t>
            </a:r>
          </a:p>
          <a:p>
            <a:pPr marL="171450" indent="-171450" algn="just">
              <a:buFontTx/>
              <a:buChar char="-"/>
            </a:pPr>
            <a:endParaRPr lang="fr-FR" sz="1000"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243" y="16406"/>
            <a:ext cx="1676400" cy="809625"/>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39" y="188679"/>
            <a:ext cx="1104900" cy="952500"/>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443" y="1332522"/>
            <a:ext cx="923925" cy="314325"/>
          </a:xfrm>
          <a:prstGeom prst="rect">
            <a:avLst/>
          </a:prstGeom>
        </p:spPr>
      </p:pic>
      <p:sp>
        <p:nvSpPr>
          <p:cNvPr id="13" name="ZoneTexte 12"/>
          <p:cNvSpPr txBox="1"/>
          <p:nvPr/>
        </p:nvSpPr>
        <p:spPr>
          <a:xfrm>
            <a:off x="7440845" y="-5417"/>
            <a:ext cx="4751155" cy="6863417"/>
          </a:xfrm>
          <a:prstGeom prst="rect">
            <a:avLst/>
          </a:prstGeom>
          <a:solidFill>
            <a:schemeClr val="bg1"/>
          </a:solidFill>
          <a:ln>
            <a:solidFill>
              <a:schemeClr val="tx1"/>
            </a:solidFill>
          </a:ln>
        </p:spPr>
        <p:txBody>
          <a:bodyPr wrap="square" rtlCol="0">
            <a:spAutoFit/>
          </a:bodyPr>
          <a:lstStyle/>
          <a:p>
            <a:pPr algn="just"/>
            <a:r>
              <a:rPr lang="fr-FR" sz="1000" dirty="0" smtClean="0"/>
              <a:t>- les </a:t>
            </a:r>
            <a:r>
              <a:rPr lang="fr-FR" sz="1000" dirty="0"/>
              <a:t>refus d'obtempérer de Madame </a:t>
            </a:r>
            <a:r>
              <a:rPr lang="fr-FR" sz="1000" dirty="0" err="1"/>
              <a:t>Noeline</a:t>
            </a:r>
            <a:r>
              <a:rPr lang="fr-FR" sz="1000" dirty="0"/>
              <a:t>, Monsieur </a:t>
            </a:r>
            <a:r>
              <a:rPr lang="fr-FR" sz="1000" dirty="0" err="1"/>
              <a:t>Labe</a:t>
            </a:r>
            <a:r>
              <a:rPr lang="fr-FR" sz="1000" dirty="0"/>
              <a:t>, Monsieur Roger et Monsieur Eugène suspectés en dépit d'une convocation officielle émise par le Procureur à </a:t>
            </a:r>
            <a:r>
              <a:rPr lang="fr-FR" sz="1000" dirty="0" err="1"/>
              <a:t>Mananara</a:t>
            </a:r>
            <a:r>
              <a:rPr lang="fr-FR" sz="1000" dirty="0"/>
              <a:t> ;</a:t>
            </a:r>
          </a:p>
          <a:p>
            <a:pPr algn="just"/>
            <a:r>
              <a:rPr lang="fr-FR" sz="1000" dirty="0" smtClean="0"/>
              <a:t>- le </a:t>
            </a:r>
            <a:r>
              <a:rPr lang="fr-FR" sz="1000" dirty="0"/>
              <a:t>mandat d'amener dont a fait l'objet Monsieur </a:t>
            </a:r>
            <a:r>
              <a:rPr lang="fr-FR" sz="1000" dirty="0" err="1"/>
              <a:t>Maminirina</a:t>
            </a:r>
            <a:r>
              <a:rPr lang="fr-FR" sz="1000" dirty="0"/>
              <a:t> Jean Eddy à la diligence du Tribunal de Première instance de Tamatave est resté à ce jour sans suite. Le concerné a été cité dans le PV comme étant le commanditaire des bois saisis dans le bateau INES, au même titre que la dame </a:t>
            </a:r>
            <a:r>
              <a:rPr lang="fr-FR" sz="1000" dirty="0" err="1"/>
              <a:t>Meva</a:t>
            </a:r>
            <a:r>
              <a:rPr lang="fr-FR" sz="1000" dirty="0"/>
              <a:t> </a:t>
            </a:r>
            <a:r>
              <a:rPr lang="fr-FR" sz="1000" dirty="0" smtClean="0"/>
              <a:t>Tse Ve </a:t>
            </a:r>
            <a:r>
              <a:rPr lang="fr-FR" sz="1000" dirty="0"/>
              <a:t>;</a:t>
            </a:r>
          </a:p>
          <a:p>
            <a:pPr algn="just"/>
            <a:r>
              <a:rPr lang="fr-FR" sz="1000" dirty="0" smtClean="0"/>
              <a:t>- la </a:t>
            </a:r>
            <a:r>
              <a:rPr lang="fr-FR" sz="1000" dirty="0"/>
              <a:t>non citation à comparaître par le Tribunal de Première instance d'Antalaha de Monsieur </a:t>
            </a:r>
            <a:r>
              <a:rPr lang="fr-FR" sz="1000" dirty="0" err="1"/>
              <a:t>Thunam</a:t>
            </a:r>
            <a:r>
              <a:rPr lang="fr-FR" sz="1000" dirty="0"/>
              <a:t>, détenteur des 5 500 rondins de bois de rose stockés sur son terrain à </a:t>
            </a:r>
            <a:r>
              <a:rPr lang="fr-FR" sz="1000" dirty="0" err="1"/>
              <a:t>Ambalabe</a:t>
            </a:r>
            <a:r>
              <a:rPr lang="fr-FR" sz="1000" dirty="0"/>
              <a:t> et qui ont curieusement disparu ;</a:t>
            </a:r>
          </a:p>
          <a:p>
            <a:pPr algn="just"/>
            <a:r>
              <a:rPr lang="fr-FR" sz="1000" dirty="0" smtClean="0"/>
              <a:t>- la </a:t>
            </a:r>
            <a:r>
              <a:rPr lang="fr-FR" sz="1000" dirty="0"/>
              <a:t>cavale de Norbert Chris, dit </a:t>
            </a:r>
            <a:r>
              <a:rPr lang="fr-FR" sz="1000" dirty="0" err="1" smtClean="0"/>
              <a:t>Labiny</a:t>
            </a:r>
            <a:r>
              <a:rPr lang="fr-FR" sz="1000" dirty="0" smtClean="0"/>
              <a:t>, </a:t>
            </a:r>
            <a:r>
              <a:rPr lang="fr-FR" sz="1000" dirty="0"/>
              <a:t>propriétaire déclaré de la cargaison de bois de rose en provenance d'</a:t>
            </a:r>
            <a:r>
              <a:rPr lang="fr-FR" sz="1000" dirty="0" err="1"/>
              <a:t>lmorona</a:t>
            </a:r>
            <a:r>
              <a:rPr lang="fr-FR" sz="1000" dirty="0"/>
              <a:t>, embarquée sur le bateau L</a:t>
            </a:r>
            <a:r>
              <a:rPr lang="fr-FR" sz="1000" dirty="0" smtClean="0"/>
              <a:t>AUZY</a:t>
            </a:r>
            <a:r>
              <a:rPr lang="fr-FR" sz="1000" dirty="0"/>
              <a:t>;</a:t>
            </a:r>
          </a:p>
          <a:p>
            <a:pPr algn="just"/>
            <a:r>
              <a:rPr lang="fr-FR" sz="1000" dirty="0" smtClean="0"/>
              <a:t>- le </a:t>
            </a:r>
            <a:r>
              <a:rPr lang="fr-FR" sz="1000" dirty="0"/>
              <a:t>procureur d'Antalaha pris en photo en flagrant délit sur un bateau impliqué dans le trafic de bois de rose à Antalaha ;</a:t>
            </a:r>
          </a:p>
          <a:p>
            <a:pPr algn="just"/>
            <a:r>
              <a:rPr lang="fr-FR" sz="1000" dirty="0" smtClean="0"/>
              <a:t>- l'inexistence </a:t>
            </a:r>
            <a:r>
              <a:rPr lang="fr-FR" sz="1000" dirty="0"/>
              <a:t>d'une quelconque procédure engagée à l'encontre de monsieur Lucky </a:t>
            </a:r>
            <a:r>
              <a:rPr lang="fr-FR" sz="1000" dirty="0" err="1"/>
              <a:t>Nazaraly</a:t>
            </a:r>
            <a:r>
              <a:rPr lang="fr-FR" sz="1000" dirty="0"/>
              <a:t>, réputé comme étant un des principaux financiers locaux des opérations, avec la complicité de Victorien, dit Toto, de la société de transit MSC.</a:t>
            </a:r>
          </a:p>
          <a:p>
            <a:pPr algn="just"/>
            <a:r>
              <a:rPr lang="fr-FR" sz="1000" dirty="0"/>
              <a:t>Sur la base de nos constats nous suggérons les mesures suivantes :</a:t>
            </a:r>
          </a:p>
          <a:p>
            <a:pPr algn="just"/>
            <a:r>
              <a:rPr lang="fr-FR" sz="1000" dirty="0" smtClean="0"/>
              <a:t>- Compte </a:t>
            </a:r>
            <a:r>
              <a:rPr lang="fr-FR" sz="1000" dirty="0"/>
              <a:t>tenu du rôle exclusivement consultatif du comité de pilotage, il est nécessaire de mettre en place un organe opérationnel à temps plein, externe au comité de pilotage, formé par une unité centrale exécutive dépendant directement soit de la Présidence soit de la Primature. Elle aura pour fonctions, en consultation avec le comité de pilotage, d'identifier des actions clés dans la lutte contre le trafic, donner des ordres clairs aux organes compétents de l'administration (autorités locales, la justice, armée), suivre leurs exécutions et le cas échéant prendre les mesures correctives et/ou répressives qui s'imposent ;</a:t>
            </a:r>
          </a:p>
          <a:p>
            <a:pPr algn="just"/>
            <a:r>
              <a:rPr lang="fr-FR" sz="1000" dirty="0" smtClean="0"/>
              <a:t>- Mise </a:t>
            </a:r>
            <a:r>
              <a:rPr lang="fr-FR" sz="1000" dirty="0"/>
              <a:t>à disposition d'un fonds flexible pour le fonctionnement du comité de pilotage et de l'organe opérationnel ci-dessus et la prise en charge des coûts des opérations sur terrain. C'e fonds, imputé sur le budget général, ou généré grâce à la mise en place d'un outil d'application de la loi (notamment l'Ordonnance 2011-001) et l'application des sanctions aux trafiquants, est indispensable pour compléter le co-financement apporté par d'autres bailleurs de fonds éventuels, telle que la Banque mondiale.</a:t>
            </a:r>
          </a:p>
          <a:p>
            <a:pPr algn="just"/>
            <a:r>
              <a:rPr lang="fr-FR" sz="1000" dirty="0" smtClean="0"/>
              <a:t>- Responsabilisation </a:t>
            </a:r>
            <a:r>
              <a:rPr lang="fr-FR" sz="1000" dirty="0"/>
              <a:t>systématique des procureurs régionaux sur toute la chaîne </a:t>
            </a:r>
            <a:r>
              <a:rPr lang="fr-FR" sz="1000" dirty="0" smtClean="0"/>
              <a:t>d'enquête </a:t>
            </a:r>
            <a:r>
              <a:rPr lang="fr-FR" sz="1000" dirty="0"/>
              <a:t>; </a:t>
            </a:r>
            <a:endParaRPr lang="fr-FR" sz="1000" dirty="0" smtClean="0"/>
          </a:p>
          <a:p>
            <a:pPr algn="just"/>
            <a:r>
              <a:rPr lang="fr-FR" sz="1000" dirty="0" smtClean="0"/>
              <a:t>- Mobilisation </a:t>
            </a:r>
            <a:r>
              <a:rPr lang="fr-FR" sz="1000" dirty="0"/>
              <a:t>urgente de deux vedettes rapides pour la sécurisation permanente des côtes ; Poursuite des commanditaires et des délinquants identifiés, à l'exemple des cas cités ci-dessus ;</a:t>
            </a:r>
          </a:p>
          <a:p>
            <a:pPr algn="just"/>
            <a:r>
              <a:rPr lang="fr-FR" sz="1000" dirty="0" smtClean="0"/>
              <a:t>- Rapprochement </a:t>
            </a:r>
            <a:r>
              <a:rPr lang="fr-FR" sz="1000" dirty="0"/>
              <a:t>avec les gouvernements de Singapour, Mozambique, Tanzanie, 11e Maurice et de Zanzibar, pour étudier l'emmagasinage et la sécurisation de ces bois dans ces pays à moindre coûts.</a:t>
            </a:r>
          </a:p>
          <a:p>
            <a:pPr algn="just"/>
            <a:r>
              <a:rPr lang="fr-FR" sz="1000" dirty="0"/>
              <a:t>Ces recommandations et leur mise en </a:t>
            </a:r>
            <a:r>
              <a:rPr lang="fr-FR" sz="1000" dirty="0" smtClean="0"/>
              <a:t>œuvre rapide </a:t>
            </a:r>
            <a:r>
              <a:rPr lang="fr-FR" sz="1000" dirty="0"/>
              <a:t>sont des mesures préliminaires essentielles à la préparation d'un plan de gestion des stocks à soumettre à la CITES. L'approbation dudit plan par la CITES nous permettra ensuite de procéder rapidement à la vente internationale des stocks saisis.</a:t>
            </a:r>
          </a:p>
        </p:txBody>
      </p:sp>
      <p:sp>
        <p:nvSpPr>
          <p:cNvPr id="14" name="ZoneTexte 13"/>
          <p:cNvSpPr txBox="1"/>
          <p:nvPr/>
        </p:nvSpPr>
        <p:spPr>
          <a:xfrm>
            <a:off x="66366" y="1769201"/>
            <a:ext cx="2254378" cy="3416320"/>
          </a:xfrm>
          <a:prstGeom prst="rect">
            <a:avLst/>
          </a:prstGeom>
          <a:noFill/>
        </p:spPr>
        <p:txBody>
          <a:bodyPr wrap="square" rtlCol="0">
            <a:spAutoFit/>
          </a:bodyPr>
          <a:lstStyle/>
          <a:p>
            <a:r>
              <a:rPr lang="fr-FR" sz="1200" dirty="0">
                <a:solidFill>
                  <a:srgbClr val="002060"/>
                </a:solidFill>
              </a:rPr>
              <a:t>Sources : a) </a:t>
            </a:r>
            <a:r>
              <a:rPr lang="fr-FR" sz="1200" dirty="0">
                <a:solidFill>
                  <a:srgbClr val="002060"/>
                </a:solidFill>
                <a:hlinkClick r:id="rId5"/>
              </a:rPr>
              <a:t>http://www.tananews.com/asides/trafic-de-bois-de-rose-la-lettre-domer-beriziky-au-president</a:t>
            </a:r>
            <a:r>
              <a:rPr lang="fr-FR" sz="1200" dirty="0" smtClean="0">
                <a:solidFill>
                  <a:srgbClr val="002060"/>
                </a:solidFill>
                <a:hlinkClick r:id="rId5"/>
              </a:rPr>
              <a:t>/</a:t>
            </a:r>
            <a:r>
              <a:rPr lang="fr-FR" sz="1200" dirty="0" smtClean="0">
                <a:solidFill>
                  <a:srgbClr val="002060"/>
                </a:solidFill>
              </a:rPr>
              <a:t> ,</a:t>
            </a:r>
          </a:p>
          <a:p>
            <a:r>
              <a:rPr lang="fr-FR" sz="1200" dirty="0">
                <a:solidFill>
                  <a:srgbClr val="002060"/>
                </a:solidFill>
              </a:rPr>
              <a:t>b) </a:t>
            </a:r>
            <a:r>
              <a:rPr lang="fr-FR" sz="1200" dirty="0">
                <a:solidFill>
                  <a:srgbClr val="002060"/>
                </a:solidFill>
                <a:hlinkClick r:id="rId6"/>
              </a:rPr>
              <a:t>http://www.tananews.com/2014/04/trafic-de-bois-de-rose-deballage-domer-beriziky-avant-son-depart</a:t>
            </a:r>
            <a:r>
              <a:rPr lang="fr-FR" sz="1200" dirty="0" smtClean="0">
                <a:solidFill>
                  <a:srgbClr val="002060"/>
                </a:solidFill>
                <a:hlinkClick r:id="rId6"/>
              </a:rPr>
              <a:t>/</a:t>
            </a:r>
            <a:r>
              <a:rPr lang="fr-FR" sz="1200" dirty="0" smtClean="0">
                <a:solidFill>
                  <a:srgbClr val="002060"/>
                </a:solidFill>
              </a:rPr>
              <a:t> </a:t>
            </a:r>
            <a:r>
              <a:rPr lang="fr-FR" sz="1200" dirty="0" smtClean="0">
                <a:solidFill>
                  <a:srgbClr val="002060"/>
                </a:solidFill>
                <a:latin typeface="Calibri" panose="020F0502020204030204" pitchFamily="34" charset="0"/>
              </a:rPr>
              <a:t>→</a:t>
            </a:r>
          </a:p>
          <a:p>
            <a:endParaRPr lang="fr-FR" sz="1200" dirty="0">
              <a:solidFill>
                <a:srgbClr val="002060"/>
              </a:solidFill>
              <a:latin typeface="Calibri" panose="020F0502020204030204" pitchFamily="34" charset="0"/>
            </a:endParaRPr>
          </a:p>
          <a:p>
            <a:pPr algn="just"/>
            <a:r>
              <a:rPr lang="fr-FR" sz="1200" dirty="0" smtClean="0">
                <a:solidFill>
                  <a:srgbClr val="002060"/>
                </a:solidFill>
                <a:latin typeface="Calibri" panose="020F0502020204030204" pitchFamily="34" charset="0"/>
              </a:rPr>
              <a:t>Cette lettre a été écrite, le 8 avril 2014, par le </a:t>
            </a:r>
            <a:r>
              <a:rPr lang="fr-FR" sz="1200" b="1" dirty="0">
                <a:solidFill>
                  <a:srgbClr val="002060"/>
                </a:solidFill>
                <a:hlinkClick r:id="rId7" tooltip="Liste des premiers ministres de Madagascar"/>
              </a:rPr>
              <a:t>Premier </a:t>
            </a:r>
            <a:r>
              <a:rPr lang="fr-FR" sz="1200" b="1" dirty="0" smtClean="0">
                <a:solidFill>
                  <a:srgbClr val="002060"/>
                </a:solidFill>
                <a:hlinkClick r:id="rId7" tooltip="Liste des premiers ministres de Madagascar"/>
              </a:rPr>
              <a:t>ministre</a:t>
            </a:r>
            <a:r>
              <a:rPr lang="fr-FR" sz="1200" b="1" dirty="0" smtClean="0">
                <a:solidFill>
                  <a:srgbClr val="002060"/>
                </a:solidFill>
              </a:rPr>
              <a:t> </a:t>
            </a:r>
            <a:r>
              <a:rPr lang="fr-FR" sz="1200" b="1" dirty="0">
                <a:solidFill>
                  <a:srgbClr val="002060"/>
                </a:solidFill>
              </a:rPr>
              <a:t>Jean-Omer </a:t>
            </a:r>
            <a:r>
              <a:rPr lang="fr-FR" sz="1200" b="1" dirty="0" err="1" smtClean="0">
                <a:solidFill>
                  <a:srgbClr val="002060"/>
                </a:solidFill>
              </a:rPr>
              <a:t>Beriziky</a:t>
            </a:r>
            <a:r>
              <a:rPr lang="fr-FR" sz="1200" dirty="0" smtClean="0">
                <a:solidFill>
                  <a:srgbClr val="002060"/>
                </a:solidFill>
              </a:rPr>
              <a:t>,</a:t>
            </a:r>
            <a:r>
              <a:rPr lang="fr-FR" sz="1200" b="1" dirty="0" smtClean="0">
                <a:solidFill>
                  <a:srgbClr val="002060"/>
                </a:solidFill>
              </a:rPr>
              <a:t> </a:t>
            </a:r>
            <a:r>
              <a:rPr lang="fr-FR" sz="1200" dirty="0">
                <a:solidFill>
                  <a:srgbClr val="002060"/>
                </a:solidFill>
              </a:rPr>
              <a:t> </a:t>
            </a:r>
            <a:r>
              <a:rPr lang="fr-FR" sz="1200" dirty="0" smtClean="0">
                <a:solidFill>
                  <a:srgbClr val="002060"/>
                </a:solidFill>
              </a:rPr>
              <a:t>juste avant de quitter sa fonction,  le</a:t>
            </a:r>
            <a:r>
              <a:rPr lang="fr-FR" sz="1200" dirty="0">
                <a:solidFill>
                  <a:srgbClr val="002060"/>
                </a:solidFill>
              </a:rPr>
              <a:t> </a:t>
            </a:r>
            <a:r>
              <a:rPr lang="fr-FR" sz="1200" dirty="0">
                <a:solidFill>
                  <a:srgbClr val="002060"/>
                </a:solidFill>
                <a:hlinkClick r:id="rId8" tooltip="11 avril"/>
              </a:rPr>
              <a:t>11</a:t>
            </a:r>
            <a:r>
              <a:rPr lang="fr-FR" sz="1200" dirty="0">
                <a:solidFill>
                  <a:srgbClr val="002060"/>
                </a:solidFill>
              </a:rPr>
              <a:t> </a:t>
            </a:r>
            <a:r>
              <a:rPr lang="fr-FR" sz="1200" dirty="0">
                <a:solidFill>
                  <a:srgbClr val="002060"/>
                </a:solidFill>
                <a:hlinkClick r:id="rId9" tooltip="Avril 2014"/>
              </a:rPr>
              <a:t>avril</a:t>
            </a:r>
            <a:r>
              <a:rPr lang="fr-FR" sz="1200" dirty="0">
                <a:solidFill>
                  <a:srgbClr val="002060"/>
                </a:solidFill>
              </a:rPr>
              <a:t> </a:t>
            </a:r>
            <a:r>
              <a:rPr lang="fr-FR" sz="1200" dirty="0" smtClean="0">
                <a:solidFill>
                  <a:srgbClr val="002060"/>
                </a:solidFill>
                <a:hlinkClick r:id="rId10" tooltip="2014"/>
              </a:rPr>
              <a:t>2014</a:t>
            </a:r>
            <a:r>
              <a:rPr lang="fr-FR" sz="1200" dirty="0" smtClean="0">
                <a:solidFill>
                  <a:srgbClr val="002060"/>
                </a:solidFill>
              </a:rPr>
              <a:t>, et a été publiée </a:t>
            </a:r>
            <a:r>
              <a:rPr lang="fr-FR" sz="1200" dirty="0">
                <a:solidFill>
                  <a:srgbClr val="002060"/>
                </a:solidFill>
              </a:rPr>
              <a:t>par plusieurs journaux malgaches</a:t>
            </a:r>
            <a:r>
              <a:rPr lang="fr-FR" sz="1200" dirty="0" smtClean="0">
                <a:solidFill>
                  <a:srgbClr val="002060"/>
                </a:solidFill>
              </a:rPr>
              <a:t> </a:t>
            </a:r>
            <a:r>
              <a:rPr lang="fr-FR" sz="1200" dirty="0" smtClean="0">
                <a:solidFill>
                  <a:srgbClr val="002060"/>
                </a:solidFill>
                <a:latin typeface="Calibri" panose="020F0502020204030204" pitchFamily="34" charset="0"/>
              </a:rPr>
              <a:t>→</a:t>
            </a:r>
            <a:endParaRPr lang="fr-FR" sz="1200" dirty="0">
              <a:solidFill>
                <a:srgbClr val="002060"/>
              </a:solidFill>
            </a:endParaRPr>
          </a:p>
          <a:p>
            <a:endParaRPr lang="fr-FR" sz="1200" dirty="0" smtClean="0">
              <a:solidFill>
                <a:srgbClr val="002060"/>
              </a:solidFill>
            </a:endParaRPr>
          </a:p>
        </p:txBody>
      </p:sp>
    </p:spTree>
    <p:extLst>
      <p:ext uri="{BB962C8B-B14F-4D97-AF65-F5344CB8AC3E}">
        <p14:creationId xmlns:p14="http://schemas.microsoft.com/office/powerpoint/2010/main" val="38737611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310386" y="199678"/>
            <a:ext cx="469135" cy="232540"/>
          </a:xfrm>
        </p:spPr>
        <p:txBody>
          <a:bodyPr/>
          <a:lstStyle/>
          <a:p>
            <a:fld id="{814B13E8-1059-4FEE-952E-0153852B3488}" type="slidenum">
              <a:rPr lang="fr-FR" smtClean="0"/>
              <a:t>99</a:t>
            </a:fld>
            <a:endParaRPr lang="fr-FR" dirty="0"/>
          </a:p>
        </p:txBody>
      </p:sp>
      <p:sp>
        <p:nvSpPr>
          <p:cNvPr id="5" name="ZoneTexte 4"/>
          <p:cNvSpPr txBox="1"/>
          <p:nvPr/>
        </p:nvSpPr>
        <p:spPr>
          <a:xfrm>
            <a:off x="239424" y="199678"/>
            <a:ext cx="4375607" cy="369332"/>
          </a:xfrm>
          <a:prstGeom prst="rect">
            <a:avLst/>
          </a:prstGeom>
          <a:noFill/>
        </p:spPr>
        <p:txBody>
          <a:bodyPr wrap="square" rtlCol="0">
            <a:spAutoFit/>
          </a:bodyPr>
          <a:lstStyle/>
          <a:p>
            <a:r>
              <a:rPr lang="fr-FR" b="1" dirty="0">
                <a:solidFill>
                  <a:srgbClr val="002060"/>
                </a:solidFill>
              </a:rPr>
              <a:t>A9. Annexe : Les « </a:t>
            </a:r>
            <a:r>
              <a:rPr lang="fr-FR" b="1" dirty="0" smtClean="0">
                <a:solidFill>
                  <a:srgbClr val="002060"/>
                </a:solidFill>
              </a:rPr>
              <a:t>papiers officiels</a:t>
            </a:r>
            <a:r>
              <a:rPr lang="fr-FR" b="1" dirty="0">
                <a:solidFill>
                  <a:srgbClr val="002060"/>
                </a:solidFill>
              </a:rPr>
              <a:t> </a:t>
            </a:r>
            <a:r>
              <a:rPr lang="fr-FR" b="1" dirty="0" smtClean="0">
                <a:solidFill>
                  <a:srgbClr val="002060"/>
                </a:solidFill>
              </a:rPr>
              <a:t>» (suite)</a:t>
            </a:r>
            <a:endParaRPr lang="fr-FR" b="1" dirty="0">
              <a:solidFill>
                <a:srgbClr val="002060"/>
              </a:solidFill>
            </a:endParaRPr>
          </a:p>
        </p:txBody>
      </p:sp>
      <p:sp>
        <p:nvSpPr>
          <p:cNvPr id="6" name="ZoneTexte 5"/>
          <p:cNvSpPr txBox="1"/>
          <p:nvPr/>
        </p:nvSpPr>
        <p:spPr>
          <a:xfrm>
            <a:off x="4884395" y="5104617"/>
            <a:ext cx="7088866" cy="830997"/>
          </a:xfrm>
          <a:prstGeom prst="rect">
            <a:avLst/>
          </a:prstGeom>
          <a:noFill/>
        </p:spPr>
        <p:txBody>
          <a:bodyPr wrap="square" rtlCol="0">
            <a:spAutoFit/>
          </a:bodyPr>
          <a:lstStyle/>
          <a:p>
            <a:r>
              <a:rPr lang="fr-FR" sz="1200" dirty="0" smtClean="0">
                <a:solidFill>
                  <a:srgbClr val="002060"/>
                </a:solidFill>
                <a:latin typeface="Calibri" panose="020F0502020204030204" pitchFamily="34" charset="0"/>
              </a:rPr>
              <a:t>Fin de la lettre écrite</a:t>
            </a:r>
            <a:r>
              <a:rPr lang="fr-FR" sz="1200" dirty="0">
                <a:solidFill>
                  <a:srgbClr val="002060"/>
                </a:solidFill>
                <a:latin typeface="Calibri" panose="020F0502020204030204" pitchFamily="34" charset="0"/>
              </a:rPr>
              <a:t>, le 8 avril 2014, par le </a:t>
            </a:r>
            <a:r>
              <a:rPr lang="fr-FR" sz="1200" b="1" dirty="0">
                <a:solidFill>
                  <a:srgbClr val="002060"/>
                </a:solidFill>
                <a:hlinkClick r:id="rId2" tooltip="Liste des premiers ministres de Madagascar"/>
              </a:rPr>
              <a:t>Premier ministre</a:t>
            </a:r>
            <a:r>
              <a:rPr lang="fr-FR" sz="1200" b="1" dirty="0">
                <a:solidFill>
                  <a:srgbClr val="002060"/>
                </a:solidFill>
              </a:rPr>
              <a:t> Jean-Omer </a:t>
            </a:r>
            <a:r>
              <a:rPr lang="fr-FR" sz="1200" b="1" dirty="0" err="1">
                <a:solidFill>
                  <a:srgbClr val="002060"/>
                </a:solidFill>
              </a:rPr>
              <a:t>Beriziky</a:t>
            </a:r>
            <a:r>
              <a:rPr lang="fr-FR" sz="1200" dirty="0">
                <a:solidFill>
                  <a:srgbClr val="002060"/>
                </a:solidFill>
              </a:rPr>
              <a:t>,</a:t>
            </a:r>
            <a:r>
              <a:rPr lang="fr-FR" sz="1200" b="1" dirty="0">
                <a:solidFill>
                  <a:srgbClr val="002060"/>
                </a:solidFill>
              </a:rPr>
              <a:t> </a:t>
            </a:r>
            <a:r>
              <a:rPr lang="fr-FR" sz="1200" dirty="0">
                <a:solidFill>
                  <a:srgbClr val="002060"/>
                </a:solidFill>
              </a:rPr>
              <a:t> juste avant de quitter sa fonction,  le </a:t>
            </a:r>
            <a:r>
              <a:rPr lang="fr-FR" sz="1200" dirty="0">
                <a:solidFill>
                  <a:srgbClr val="002060"/>
                </a:solidFill>
                <a:hlinkClick r:id="rId3" tooltip="11 avril"/>
              </a:rPr>
              <a:t>11</a:t>
            </a:r>
            <a:r>
              <a:rPr lang="fr-FR" sz="1200" dirty="0">
                <a:solidFill>
                  <a:srgbClr val="002060"/>
                </a:solidFill>
              </a:rPr>
              <a:t> </a:t>
            </a:r>
            <a:r>
              <a:rPr lang="fr-FR" sz="1200" dirty="0">
                <a:solidFill>
                  <a:srgbClr val="002060"/>
                </a:solidFill>
                <a:hlinkClick r:id="rId4" tooltip="Avril 2014"/>
              </a:rPr>
              <a:t>avril</a:t>
            </a:r>
            <a:r>
              <a:rPr lang="fr-FR" sz="1200" dirty="0">
                <a:solidFill>
                  <a:srgbClr val="002060"/>
                </a:solidFill>
              </a:rPr>
              <a:t> </a:t>
            </a:r>
            <a:r>
              <a:rPr lang="fr-FR" sz="1200" dirty="0" smtClean="0">
                <a:solidFill>
                  <a:srgbClr val="002060"/>
                </a:solidFill>
                <a:hlinkClick r:id="rId5" tooltip="2014"/>
              </a:rPr>
              <a:t>2014</a:t>
            </a:r>
            <a:r>
              <a:rPr lang="fr-FR" sz="1200" dirty="0" smtClean="0">
                <a:solidFill>
                  <a:srgbClr val="002060"/>
                </a:solidFill>
              </a:rPr>
              <a:t>, et publiée par plusieurs journaux malgaches </a:t>
            </a:r>
            <a:r>
              <a:rPr lang="fr-FR" sz="1200" dirty="0">
                <a:solidFill>
                  <a:srgbClr val="002060"/>
                </a:solidFill>
                <a:latin typeface="Calibri" panose="020F0502020204030204" pitchFamily="34" charset="0"/>
              </a:rPr>
              <a:t>↗</a:t>
            </a:r>
            <a:endParaRPr lang="fr-FR" sz="1200" dirty="0" smtClean="0">
              <a:solidFill>
                <a:srgbClr val="002060"/>
              </a:solidFill>
            </a:endParaRPr>
          </a:p>
          <a:p>
            <a:r>
              <a:rPr lang="fr-FR" sz="1200" dirty="0" smtClean="0">
                <a:solidFill>
                  <a:srgbClr val="002060"/>
                </a:solidFill>
              </a:rPr>
              <a:t>Sources </a:t>
            </a:r>
            <a:r>
              <a:rPr lang="fr-FR" sz="1200" dirty="0">
                <a:solidFill>
                  <a:srgbClr val="002060"/>
                </a:solidFill>
              </a:rPr>
              <a:t>: a) </a:t>
            </a:r>
            <a:r>
              <a:rPr lang="fr-FR" sz="1200" dirty="0">
                <a:solidFill>
                  <a:srgbClr val="002060"/>
                </a:solidFill>
                <a:hlinkClick r:id="rId6"/>
              </a:rPr>
              <a:t>http://www.tananews.com/asides/trafic-de-bois-de-rose-la-lettre-domer-beriziky-au-president</a:t>
            </a:r>
            <a:r>
              <a:rPr lang="fr-FR" sz="1200" dirty="0" smtClean="0">
                <a:solidFill>
                  <a:srgbClr val="002060"/>
                </a:solidFill>
                <a:hlinkClick r:id="rId6"/>
              </a:rPr>
              <a:t>/</a:t>
            </a:r>
            <a:r>
              <a:rPr lang="fr-FR" sz="1200" dirty="0" smtClean="0">
                <a:solidFill>
                  <a:srgbClr val="002060"/>
                </a:solidFill>
              </a:rPr>
              <a:t> ,</a:t>
            </a:r>
          </a:p>
          <a:p>
            <a:r>
              <a:rPr lang="fr-FR" sz="1200" dirty="0">
                <a:solidFill>
                  <a:srgbClr val="002060"/>
                </a:solidFill>
              </a:rPr>
              <a:t>b) </a:t>
            </a:r>
            <a:r>
              <a:rPr lang="fr-FR" sz="1200" dirty="0">
                <a:solidFill>
                  <a:srgbClr val="002060"/>
                </a:solidFill>
                <a:hlinkClick r:id="rId7"/>
              </a:rPr>
              <a:t>http://www.tananews.com/2014/04/trafic-de-bois-de-rose-deballage-domer-beriziky-avant-son-depart</a:t>
            </a:r>
            <a:r>
              <a:rPr lang="fr-FR" sz="1200" dirty="0" smtClean="0">
                <a:solidFill>
                  <a:srgbClr val="002060"/>
                </a:solidFill>
                <a:hlinkClick r:id="rId7"/>
              </a:rPr>
              <a:t>/</a:t>
            </a:r>
            <a:r>
              <a:rPr lang="fr-FR" sz="1200" dirty="0" smtClean="0">
                <a:solidFill>
                  <a:srgbClr val="002060"/>
                </a:solidFill>
              </a:rPr>
              <a:t> </a:t>
            </a:r>
            <a:r>
              <a:rPr lang="fr-FR" sz="1200" dirty="0" smtClean="0">
                <a:solidFill>
                  <a:srgbClr val="002060"/>
                </a:solidFill>
                <a:latin typeface="Calibri" panose="020F0502020204030204" pitchFamily="34" charset="0"/>
              </a:rPr>
              <a:t>→</a:t>
            </a:r>
            <a:endParaRPr lang="fr-FR" sz="1200" dirty="0" smtClean="0">
              <a:solidFill>
                <a:srgbClr val="002060"/>
              </a:solidFill>
            </a:endParaRPr>
          </a:p>
        </p:txBody>
      </p:sp>
      <p:sp>
        <p:nvSpPr>
          <p:cNvPr id="10" name="ZoneTexte 9"/>
          <p:cNvSpPr txBox="1"/>
          <p:nvPr/>
        </p:nvSpPr>
        <p:spPr>
          <a:xfrm>
            <a:off x="5777280" y="1203718"/>
            <a:ext cx="5432037" cy="3785652"/>
          </a:xfrm>
          <a:prstGeom prst="rect">
            <a:avLst/>
          </a:prstGeom>
          <a:solidFill>
            <a:schemeClr val="bg1"/>
          </a:solidFill>
          <a:ln>
            <a:solidFill>
              <a:schemeClr val="tx1"/>
            </a:solidFill>
          </a:ln>
        </p:spPr>
        <p:txBody>
          <a:bodyPr wrap="square" rtlCol="0">
            <a:spAutoFit/>
          </a:bodyPr>
          <a:lstStyle/>
          <a:p>
            <a:pPr algn="just"/>
            <a:r>
              <a:rPr lang="fr-FR" sz="1000" dirty="0" smtClean="0"/>
              <a:t>          Nous </a:t>
            </a:r>
            <a:r>
              <a:rPr lang="fr-FR" sz="1000" dirty="0"/>
              <a:t>aimerions également profiter de cette occasion pour exprimer notre ferme espoir que le nouveau </a:t>
            </a:r>
            <a:r>
              <a:rPr lang="fr-FR" sz="1000" dirty="0" smtClean="0"/>
              <a:t> Ministre </a:t>
            </a:r>
            <a:r>
              <a:rPr lang="fr-FR" sz="1000" dirty="0"/>
              <a:t>de l'Environnement et des Forêts sera une personne qui reconnaît l'importance du capital naturel </a:t>
            </a:r>
            <a:r>
              <a:rPr lang="fr-FR" sz="1000" dirty="0" smtClean="0"/>
              <a:t>en </a:t>
            </a:r>
            <a:r>
              <a:rPr lang="fr-FR" sz="1000" dirty="0"/>
              <a:t>tant que moteur du développement, mettra l'État de droit et l'application de la loi à l'avant-garde des </a:t>
            </a:r>
            <a:r>
              <a:rPr lang="fr-FR" sz="1000" dirty="0" smtClean="0"/>
              <a:t> efforts </a:t>
            </a:r>
            <a:r>
              <a:rPr lang="fr-FR" sz="1000" dirty="0"/>
              <a:t>pour l'environnement et sera en mesure d'engager ses collègues ministres et son propre personnel à </a:t>
            </a:r>
            <a:r>
              <a:rPr lang="fr-FR" sz="1000" dirty="0" smtClean="0"/>
              <a:t>l'effort </a:t>
            </a:r>
            <a:r>
              <a:rPr lang="fr-FR" sz="1000" dirty="0"/>
              <a:t>de protection de l'environnement et </a:t>
            </a:r>
            <a:r>
              <a:rPr lang="fr-FR" sz="1000" dirty="0" smtClean="0"/>
              <a:t>de </a:t>
            </a:r>
            <a:r>
              <a:rPr lang="fr-FR" sz="1000" dirty="0"/>
              <a:t>maîtriser sa valeur pour le développement.</a:t>
            </a:r>
          </a:p>
          <a:p>
            <a:pPr algn="just"/>
            <a:endParaRPr lang="fr-FR" sz="1000" dirty="0" smtClean="0"/>
          </a:p>
          <a:p>
            <a:pPr algn="just"/>
            <a:r>
              <a:rPr lang="fr-FR" sz="1000" dirty="0"/>
              <a:t> </a:t>
            </a:r>
            <a:r>
              <a:rPr lang="fr-FR" sz="1000" dirty="0" smtClean="0"/>
              <a:t>        Tels </a:t>
            </a:r>
            <a:r>
              <a:rPr lang="fr-FR" sz="1000" dirty="0"/>
              <a:t>sont, Monsieur le Président de la République, le point de la situation et nos recommandations </a:t>
            </a:r>
            <a:r>
              <a:rPr lang="fr-FR" sz="1000" dirty="0" smtClean="0"/>
              <a:t>sur les </a:t>
            </a:r>
            <a:r>
              <a:rPr lang="fr-FR" sz="1000" dirty="0"/>
              <a:t>mesures préliminaires essentielles à court ternie, pour marquer la volonté de l'Etat de combattre le </a:t>
            </a:r>
            <a:r>
              <a:rPr lang="fr-FR" sz="1000" dirty="0" smtClean="0"/>
              <a:t>fléau </a:t>
            </a:r>
            <a:r>
              <a:rPr lang="fr-FR" sz="1000" dirty="0"/>
              <a:t>lié au trafic de bois de rose</a:t>
            </a:r>
            <a:r>
              <a:rPr lang="fr-FR" sz="1000" dirty="0" smtClean="0"/>
              <a:t>.</a:t>
            </a:r>
          </a:p>
          <a:p>
            <a:pPr algn="just"/>
            <a:endParaRPr lang="fr-FR" sz="1000" dirty="0"/>
          </a:p>
          <a:p>
            <a:pPr algn="just"/>
            <a:r>
              <a:rPr lang="fr-FR" sz="1000" dirty="0"/>
              <a:t>Nous restons à votre disposition pour de plus amples informations</a:t>
            </a:r>
            <a:r>
              <a:rPr lang="fr-FR" sz="1000" dirty="0" smtClean="0"/>
              <a:t>.</a:t>
            </a:r>
          </a:p>
          <a:p>
            <a:pPr algn="just"/>
            <a:endParaRPr lang="fr-FR" sz="1000" dirty="0"/>
          </a:p>
          <a:p>
            <a:pPr algn="just"/>
            <a:r>
              <a:rPr lang="fr-FR" sz="1000" dirty="0"/>
              <a:t>Veuillez, recevoir, Monsieur le Président de la République, l'expression de nos remerciements sincères et </a:t>
            </a:r>
            <a:r>
              <a:rPr lang="fr-FR" sz="1000" dirty="0" smtClean="0"/>
              <a:t> de </a:t>
            </a:r>
            <a:r>
              <a:rPr lang="fr-FR" sz="1000" dirty="0"/>
              <a:t>notre très haute considération</a:t>
            </a:r>
            <a:r>
              <a:rPr lang="fr-FR" sz="1000" dirty="0" smtClean="0"/>
              <a:t>.</a:t>
            </a:r>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algn="just"/>
            <a:endParaRPr lang="fr-FR" sz="1000" dirty="0"/>
          </a:p>
          <a:p>
            <a:pPr algn="just"/>
            <a:endParaRPr lang="fr-FR" sz="1000" dirty="0" smtClean="0"/>
          </a:p>
          <a:p>
            <a:pPr marL="171450" indent="-171450" algn="just">
              <a:buFontTx/>
              <a:buChar char="-"/>
            </a:pPr>
            <a:endParaRPr lang="fr-FR" sz="1000" dirty="0"/>
          </a:p>
        </p:txBody>
      </p:sp>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98970" y="3590553"/>
            <a:ext cx="1907224" cy="1201706"/>
          </a:xfrm>
          <a:prstGeom prst="rect">
            <a:avLst/>
          </a:prstGeom>
        </p:spPr>
      </p:pic>
      <p:sp>
        <p:nvSpPr>
          <p:cNvPr id="7" name="ZoneTexte 6"/>
          <p:cNvSpPr txBox="1"/>
          <p:nvPr/>
        </p:nvSpPr>
        <p:spPr>
          <a:xfrm>
            <a:off x="4884395" y="199678"/>
            <a:ext cx="3820277" cy="369332"/>
          </a:xfrm>
          <a:prstGeom prst="rect">
            <a:avLst/>
          </a:prstGeom>
          <a:noFill/>
          <a:ln>
            <a:solidFill>
              <a:schemeClr val="accent1"/>
            </a:solidFill>
          </a:ln>
        </p:spPr>
        <p:txBody>
          <a:bodyPr wrap="none" rtlCol="0">
            <a:spAutoFit/>
          </a:bodyPr>
          <a:lstStyle/>
          <a:p>
            <a:pPr algn="ctr"/>
            <a:r>
              <a:rPr lang="fr-FR" b="1" dirty="0" smtClean="0">
                <a:solidFill>
                  <a:srgbClr val="002060"/>
                </a:solidFill>
              </a:rPr>
              <a:t>Le trafic du bois de rose à Madagascar</a:t>
            </a:r>
            <a:endParaRPr lang="fr-FR" b="1" dirty="0">
              <a:solidFill>
                <a:srgbClr val="002060"/>
              </a:solidFill>
            </a:endParaRPr>
          </a:p>
        </p:txBody>
      </p:sp>
      <p:sp>
        <p:nvSpPr>
          <p:cNvPr id="2" name="ZoneTexte 1"/>
          <p:cNvSpPr txBox="1"/>
          <p:nvPr/>
        </p:nvSpPr>
        <p:spPr>
          <a:xfrm>
            <a:off x="5117072" y="721360"/>
            <a:ext cx="7175199" cy="369332"/>
          </a:xfrm>
          <a:prstGeom prst="rect">
            <a:avLst/>
          </a:prstGeom>
          <a:noFill/>
        </p:spPr>
        <p:txBody>
          <a:bodyPr wrap="square" rtlCol="0">
            <a:spAutoFit/>
          </a:bodyPr>
          <a:lstStyle/>
          <a:p>
            <a:r>
              <a:rPr lang="fr-FR" dirty="0" smtClean="0">
                <a:solidFill>
                  <a:srgbClr val="002060"/>
                </a:solidFill>
                <a:latin typeface="Calibri" panose="020F0502020204030204" pitchFamily="34" charset="0"/>
              </a:rPr>
              <a:t>→ </a:t>
            </a:r>
            <a:r>
              <a:rPr lang="fr-FR" dirty="0" smtClean="0">
                <a:solidFill>
                  <a:srgbClr val="002060"/>
                </a:solidFill>
              </a:rPr>
              <a:t>Suite de la lettre de M. </a:t>
            </a:r>
            <a:r>
              <a:rPr lang="fr-FR" b="1" dirty="0">
                <a:solidFill>
                  <a:srgbClr val="002060"/>
                </a:solidFill>
              </a:rPr>
              <a:t>Jean-Omer </a:t>
            </a:r>
            <a:r>
              <a:rPr lang="fr-FR" b="1" dirty="0" err="1" smtClean="0">
                <a:solidFill>
                  <a:srgbClr val="002060"/>
                </a:solidFill>
              </a:rPr>
              <a:t>Beriziky</a:t>
            </a:r>
            <a:r>
              <a:rPr lang="fr-FR" dirty="0">
                <a:solidFill>
                  <a:srgbClr val="002060"/>
                </a:solidFill>
              </a:rPr>
              <a:t> </a:t>
            </a:r>
            <a:r>
              <a:rPr lang="fr-FR" dirty="0" smtClean="0">
                <a:solidFill>
                  <a:srgbClr val="002060"/>
                </a:solidFill>
              </a:rPr>
              <a:t>_ voir page précédente </a:t>
            </a:r>
            <a:r>
              <a:rPr lang="fr-FR" dirty="0" smtClean="0">
                <a:solidFill>
                  <a:srgbClr val="002060"/>
                </a:solidFill>
                <a:latin typeface="Calibri" panose="020F0502020204030204" pitchFamily="34" charset="0"/>
              </a:rPr>
              <a:t>↓</a:t>
            </a:r>
            <a:endParaRPr lang="fr-FR" dirty="0">
              <a:solidFill>
                <a:srgbClr val="002060"/>
              </a:solidFill>
            </a:endParaRPr>
          </a:p>
        </p:txBody>
      </p:sp>
      <p:sp>
        <p:nvSpPr>
          <p:cNvPr id="4" name="ZoneTexte 3"/>
          <p:cNvSpPr txBox="1"/>
          <p:nvPr/>
        </p:nvSpPr>
        <p:spPr>
          <a:xfrm>
            <a:off x="385959" y="6109016"/>
            <a:ext cx="10528981" cy="461665"/>
          </a:xfrm>
          <a:prstGeom prst="rect">
            <a:avLst/>
          </a:prstGeom>
          <a:noFill/>
        </p:spPr>
        <p:txBody>
          <a:bodyPr wrap="square" rtlCol="0">
            <a:spAutoFit/>
          </a:bodyPr>
          <a:lstStyle/>
          <a:p>
            <a:r>
              <a:rPr lang="fr-FR" sz="1200" u="sng" dirty="0" smtClean="0">
                <a:solidFill>
                  <a:srgbClr val="002060"/>
                </a:solidFill>
              </a:rPr>
              <a:t>Note</a:t>
            </a:r>
            <a:r>
              <a:rPr lang="fr-FR" sz="1200" dirty="0" smtClean="0">
                <a:solidFill>
                  <a:srgbClr val="002060"/>
                </a:solidFill>
              </a:rPr>
              <a:t> : a) </a:t>
            </a:r>
            <a:r>
              <a:rPr lang="fr-FR" sz="1200" b="1" dirty="0" err="1" smtClean="0">
                <a:solidFill>
                  <a:srgbClr val="002060"/>
                </a:solidFill>
              </a:rPr>
              <a:t>Hery</a:t>
            </a:r>
            <a:r>
              <a:rPr lang="fr-FR" sz="1200" b="1" dirty="0" smtClean="0">
                <a:solidFill>
                  <a:srgbClr val="002060"/>
                </a:solidFill>
              </a:rPr>
              <a:t> </a:t>
            </a:r>
            <a:r>
              <a:rPr lang="fr-FR" sz="1200" b="1" dirty="0" err="1">
                <a:solidFill>
                  <a:srgbClr val="002060"/>
                </a:solidFill>
              </a:rPr>
              <a:t>Rajaonarimampianina</a:t>
            </a:r>
            <a:r>
              <a:rPr lang="fr-FR" sz="1200" dirty="0">
                <a:solidFill>
                  <a:srgbClr val="002060"/>
                </a:solidFill>
              </a:rPr>
              <a:t>, </a:t>
            </a:r>
            <a:r>
              <a:rPr lang="fr-FR" sz="1200" dirty="0" smtClean="0">
                <a:solidFill>
                  <a:srgbClr val="002060"/>
                </a:solidFill>
              </a:rPr>
              <a:t>est </a:t>
            </a:r>
            <a:r>
              <a:rPr lang="fr-FR" sz="1200" dirty="0">
                <a:solidFill>
                  <a:srgbClr val="002060"/>
                </a:solidFill>
              </a:rPr>
              <a:t>un </a:t>
            </a:r>
            <a:r>
              <a:rPr lang="fr-FR" sz="1200" dirty="0">
                <a:solidFill>
                  <a:srgbClr val="002060"/>
                </a:solidFill>
                <a:hlinkClick r:id="rId9" tooltip="Homme d'État"/>
              </a:rPr>
              <a:t>homme d'État</a:t>
            </a:r>
            <a:r>
              <a:rPr lang="fr-FR" sz="1200" dirty="0">
                <a:solidFill>
                  <a:srgbClr val="002060"/>
                </a:solidFill>
              </a:rPr>
              <a:t> </a:t>
            </a:r>
            <a:r>
              <a:rPr lang="fr-FR" sz="1200" dirty="0">
                <a:solidFill>
                  <a:srgbClr val="002060"/>
                </a:solidFill>
                <a:hlinkClick r:id="rId10" tooltip="Madagascar"/>
              </a:rPr>
              <a:t>malgache</a:t>
            </a:r>
            <a:r>
              <a:rPr lang="fr-FR" sz="1200" dirty="0">
                <a:solidFill>
                  <a:srgbClr val="002060"/>
                </a:solidFill>
              </a:rPr>
              <a:t>, </a:t>
            </a:r>
            <a:r>
              <a:rPr lang="fr-FR" sz="1200" b="1" dirty="0" smtClean="0">
                <a:solidFill>
                  <a:srgbClr val="002060"/>
                </a:solidFill>
                <a:hlinkClick r:id="rId11" tooltip="Liste des chefs d'État de Madagascar"/>
              </a:rPr>
              <a:t>Président </a:t>
            </a:r>
            <a:r>
              <a:rPr lang="fr-FR" sz="1200" b="1" dirty="0">
                <a:solidFill>
                  <a:srgbClr val="002060"/>
                </a:solidFill>
                <a:hlinkClick r:id="rId11" tooltip="Liste des chefs d'État de Madagascar"/>
              </a:rPr>
              <a:t>de la République</a:t>
            </a:r>
            <a:r>
              <a:rPr lang="fr-FR" sz="1200" dirty="0">
                <a:solidFill>
                  <a:srgbClr val="002060"/>
                </a:solidFill>
              </a:rPr>
              <a:t> </a:t>
            </a:r>
            <a:r>
              <a:rPr lang="fr-FR" sz="1200" dirty="0" smtClean="0">
                <a:solidFill>
                  <a:srgbClr val="002060"/>
                </a:solidFill>
              </a:rPr>
              <a:t>[de Madagascar] depuis </a:t>
            </a:r>
            <a:r>
              <a:rPr lang="fr-FR" sz="1200" dirty="0">
                <a:solidFill>
                  <a:srgbClr val="002060"/>
                </a:solidFill>
              </a:rPr>
              <a:t>le</a:t>
            </a:r>
            <a:r>
              <a:rPr lang="fr-FR" sz="1200" dirty="0">
                <a:solidFill>
                  <a:srgbClr val="002060"/>
                </a:solidFill>
                <a:hlinkClick r:id="rId12" tooltip="25 janvier"/>
              </a:rPr>
              <a:t>25</a:t>
            </a:r>
            <a:r>
              <a:rPr lang="fr-FR" sz="1200" dirty="0">
                <a:solidFill>
                  <a:srgbClr val="002060"/>
                </a:solidFill>
              </a:rPr>
              <a:t> </a:t>
            </a:r>
            <a:r>
              <a:rPr lang="fr-FR" sz="1200" dirty="0">
                <a:solidFill>
                  <a:srgbClr val="002060"/>
                </a:solidFill>
                <a:hlinkClick r:id="rId13" tooltip="Janvier 2014"/>
              </a:rPr>
              <a:t>janvier</a:t>
            </a:r>
            <a:r>
              <a:rPr lang="fr-FR" sz="1200" dirty="0">
                <a:solidFill>
                  <a:srgbClr val="002060"/>
                </a:solidFill>
              </a:rPr>
              <a:t> </a:t>
            </a:r>
            <a:r>
              <a:rPr lang="fr-FR" sz="1200" dirty="0">
                <a:solidFill>
                  <a:srgbClr val="002060"/>
                </a:solidFill>
                <a:hlinkClick r:id="rId5" tooltip="2014"/>
              </a:rPr>
              <a:t>2014</a:t>
            </a:r>
            <a:r>
              <a:rPr lang="fr-FR" sz="1200" dirty="0" smtClean="0">
                <a:solidFill>
                  <a:srgbClr val="002060"/>
                </a:solidFill>
              </a:rPr>
              <a:t>.</a:t>
            </a:r>
          </a:p>
          <a:p>
            <a:r>
              <a:rPr lang="fr-FR" sz="1200" dirty="0" smtClean="0">
                <a:solidFill>
                  <a:srgbClr val="002060"/>
                </a:solidFill>
              </a:rPr>
              <a:t>b) </a:t>
            </a:r>
            <a:r>
              <a:rPr lang="fr-FR" sz="1200" b="1" dirty="0">
                <a:solidFill>
                  <a:srgbClr val="002060"/>
                </a:solidFill>
              </a:rPr>
              <a:t>Jean-Omer </a:t>
            </a:r>
            <a:r>
              <a:rPr lang="fr-FR" sz="1200" b="1" dirty="0" err="1">
                <a:solidFill>
                  <a:srgbClr val="002060"/>
                </a:solidFill>
              </a:rPr>
              <a:t>Beriziky</a:t>
            </a:r>
            <a:r>
              <a:rPr lang="fr-FR" sz="1200" dirty="0">
                <a:solidFill>
                  <a:srgbClr val="002060"/>
                </a:solidFill>
              </a:rPr>
              <a:t> </a:t>
            </a:r>
            <a:r>
              <a:rPr lang="fr-FR" sz="1200" dirty="0" smtClean="0">
                <a:solidFill>
                  <a:srgbClr val="002060"/>
                </a:solidFill>
              </a:rPr>
              <a:t>est </a:t>
            </a:r>
            <a:r>
              <a:rPr lang="fr-FR" sz="1200" dirty="0">
                <a:solidFill>
                  <a:srgbClr val="002060"/>
                </a:solidFill>
              </a:rPr>
              <a:t>un </a:t>
            </a:r>
            <a:r>
              <a:rPr lang="fr-FR" sz="1200" dirty="0">
                <a:solidFill>
                  <a:srgbClr val="002060"/>
                </a:solidFill>
                <a:hlinkClick r:id="rId9" tooltip="Homme d'État"/>
              </a:rPr>
              <a:t>homme d'État</a:t>
            </a:r>
            <a:r>
              <a:rPr lang="fr-FR" sz="1200" dirty="0">
                <a:solidFill>
                  <a:srgbClr val="002060"/>
                </a:solidFill>
              </a:rPr>
              <a:t> </a:t>
            </a:r>
            <a:r>
              <a:rPr lang="fr-FR" sz="1200" dirty="0">
                <a:solidFill>
                  <a:srgbClr val="002060"/>
                </a:solidFill>
                <a:hlinkClick r:id="rId10" tooltip="Madagascar"/>
              </a:rPr>
              <a:t>malgache</a:t>
            </a:r>
            <a:r>
              <a:rPr lang="fr-FR" sz="1200" dirty="0" smtClean="0">
                <a:solidFill>
                  <a:srgbClr val="002060"/>
                </a:solidFill>
              </a:rPr>
              <a:t>, </a:t>
            </a:r>
            <a:r>
              <a:rPr lang="fr-FR" sz="1200" b="1" dirty="0" smtClean="0">
                <a:solidFill>
                  <a:srgbClr val="002060"/>
                </a:solidFill>
                <a:hlinkClick r:id="rId2" tooltip="Liste des premiers ministres de Madagascar"/>
              </a:rPr>
              <a:t>Premier </a:t>
            </a:r>
            <a:r>
              <a:rPr lang="fr-FR" sz="1200" b="1" dirty="0">
                <a:solidFill>
                  <a:srgbClr val="002060"/>
                </a:solidFill>
                <a:hlinkClick r:id="rId2" tooltip="Liste des premiers ministres de Madagascar"/>
              </a:rPr>
              <a:t>ministre</a:t>
            </a:r>
            <a:r>
              <a:rPr lang="fr-FR" sz="1200" dirty="0">
                <a:solidFill>
                  <a:srgbClr val="002060"/>
                </a:solidFill>
              </a:rPr>
              <a:t> du </a:t>
            </a:r>
            <a:r>
              <a:rPr lang="fr-FR" sz="1200" dirty="0">
                <a:solidFill>
                  <a:srgbClr val="002060"/>
                </a:solidFill>
                <a:hlinkClick r:id="rId14" tooltip="2 novembre"/>
              </a:rPr>
              <a:t>2</a:t>
            </a:r>
            <a:r>
              <a:rPr lang="fr-FR" sz="1200" dirty="0">
                <a:solidFill>
                  <a:srgbClr val="002060"/>
                </a:solidFill>
              </a:rPr>
              <a:t> </a:t>
            </a:r>
            <a:r>
              <a:rPr lang="fr-FR" sz="1200" dirty="0">
                <a:solidFill>
                  <a:srgbClr val="002060"/>
                </a:solidFill>
                <a:hlinkClick r:id="rId15" tooltip="Novembre 2011"/>
              </a:rPr>
              <a:t>novembre</a:t>
            </a:r>
            <a:r>
              <a:rPr lang="fr-FR" sz="1200" dirty="0">
                <a:solidFill>
                  <a:srgbClr val="002060"/>
                </a:solidFill>
              </a:rPr>
              <a:t> </a:t>
            </a:r>
            <a:r>
              <a:rPr lang="fr-FR" sz="1200" dirty="0">
                <a:solidFill>
                  <a:srgbClr val="002060"/>
                </a:solidFill>
                <a:hlinkClick r:id="rId16" tooltip="2011"/>
              </a:rPr>
              <a:t>2011</a:t>
            </a:r>
            <a:r>
              <a:rPr lang="fr-FR" sz="1200" dirty="0">
                <a:solidFill>
                  <a:srgbClr val="002060"/>
                </a:solidFill>
              </a:rPr>
              <a:t> au </a:t>
            </a:r>
            <a:r>
              <a:rPr lang="fr-FR" sz="1200" dirty="0">
                <a:solidFill>
                  <a:srgbClr val="002060"/>
                </a:solidFill>
                <a:hlinkClick r:id="rId3" tooltip="11 avril"/>
              </a:rPr>
              <a:t>11</a:t>
            </a:r>
            <a:r>
              <a:rPr lang="fr-FR" sz="1200" dirty="0">
                <a:solidFill>
                  <a:srgbClr val="002060"/>
                </a:solidFill>
              </a:rPr>
              <a:t> </a:t>
            </a:r>
            <a:r>
              <a:rPr lang="fr-FR" sz="1200" dirty="0">
                <a:solidFill>
                  <a:srgbClr val="002060"/>
                </a:solidFill>
                <a:hlinkClick r:id="rId4" tooltip="Avril 2014"/>
              </a:rPr>
              <a:t>avril</a:t>
            </a:r>
            <a:r>
              <a:rPr lang="fr-FR" sz="1200" dirty="0">
                <a:solidFill>
                  <a:srgbClr val="002060"/>
                </a:solidFill>
              </a:rPr>
              <a:t> </a:t>
            </a:r>
            <a:r>
              <a:rPr lang="fr-FR" sz="1200" dirty="0">
                <a:solidFill>
                  <a:srgbClr val="002060"/>
                </a:solidFill>
                <a:hlinkClick r:id="rId5" tooltip="2014"/>
              </a:rPr>
              <a:t>2014</a:t>
            </a:r>
            <a:r>
              <a:rPr lang="fr-FR" sz="1200" dirty="0">
                <a:solidFill>
                  <a:srgbClr val="002060"/>
                </a:solidFill>
              </a:rPr>
              <a:t>.</a:t>
            </a:r>
          </a:p>
        </p:txBody>
      </p:sp>
      <p:sp>
        <p:nvSpPr>
          <p:cNvPr id="12" name="ZoneTexte 11"/>
          <p:cNvSpPr txBox="1"/>
          <p:nvPr/>
        </p:nvSpPr>
        <p:spPr>
          <a:xfrm>
            <a:off x="239424" y="1379834"/>
            <a:ext cx="5068168" cy="3046988"/>
          </a:xfrm>
          <a:prstGeom prst="rect">
            <a:avLst/>
          </a:prstGeom>
          <a:noFill/>
        </p:spPr>
        <p:txBody>
          <a:bodyPr wrap="square" rtlCol="0">
            <a:spAutoFit/>
          </a:bodyPr>
          <a:lstStyle/>
          <a:p>
            <a:pPr algn="just"/>
            <a:r>
              <a:rPr lang="fr-FR" dirty="0">
                <a:solidFill>
                  <a:srgbClr val="002060"/>
                </a:solidFill>
              </a:rPr>
              <a:t>. Pour les exportation de bois de rose, les douanier font, par exemple, de fausses déclarations dans la base </a:t>
            </a:r>
            <a:r>
              <a:rPr lang="fr-FR" b="1" dirty="0" err="1">
                <a:solidFill>
                  <a:srgbClr val="002060"/>
                </a:solidFill>
              </a:rPr>
              <a:t>Sydonia</a:t>
            </a:r>
            <a:r>
              <a:rPr lang="fr-FR" dirty="0">
                <a:solidFill>
                  <a:srgbClr val="002060"/>
                </a:solidFill>
              </a:rPr>
              <a:t>, base ayant pour vocation d'automatiser le processus privé de gestion des dossiers des déclarants.</a:t>
            </a:r>
          </a:p>
          <a:p>
            <a:pPr algn="just"/>
            <a:endParaRPr lang="fr-FR" dirty="0" smtClean="0">
              <a:solidFill>
                <a:srgbClr val="002060"/>
              </a:solidFill>
            </a:endParaRPr>
          </a:p>
          <a:p>
            <a:pPr algn="just"/>
            <a:r>
              <a:rPr lang="fr-FR" dirty="0" smtClean="0">
                <a:solidFill>
                  <a:srgbClr val="002060"/>
                </a:solidFill>
              </a:rPr>
              <a:t>. La </a:t>
            </a:r>
            <a:r>
              <a:rPr lang="fr-FR" dirty="0">
                <a:solidFill>
                  <a:srgbClr val="002060"/>
                </a:solidFill>
              </a:rPr>
              <a:t>plupart des sociétés </a:t>
            </a:r>
            <a:r>
              <a:rPr lang="fr-FR" dirty="0" smtClean="0">
                <a:solidFill>
                  <a:srgbClr val="002060"/>
                </a:solidFill>
              </a:rPr>
              <a:t>exportatrices ou transitaires malgaches </a:t>
            </a:r>
            <a:r>
              <a:rPr lang="fr-FR" dirty="0">
                <a:solidFill>
                  <a:srgbClr val="002060"/>
                </a:solidFill>
              </a:rPr>
              <a:t>pratiquent la double comptabilité</a:t>
            </a:r>
            <a:r>
              <a:rPr lang="fr-FR" dirty="0" smtClean="0">
                <a:solidFill>
                  <a:srgbClr val="002060"/>
                </a:solidFill>
              </a:rPr>
              <a:t>.</a:t>
            </a:r>
            <a:r>
              <a:rPr lang="fr-FR" sz="1200" dirty="0" smtClean="0">
                <a:solidFill>
                  <a:srgbClr val="002060"/>
                </a:solidFill>
              </a:rPr>
              <a:t> </a:t>
            </a:r>
          </a:p>
          <a:p>
            <a:pPr algn="just"/>
            <a:endParaRPr lang="fr-FR" sz="1200" dirty="0" smtClean="0">
              <a:solidFill>
                <a:srgbClr val="002060"/>
              </a:solidFill>
            </a:endParaRPr>
          </a:p>
          <a:p>
            <a:pPr algn="just"/>
            <a:r>
              <a:rPr lang="fr-FR" sz="1200" dirty="0" smtClean="0">
                <a:solidFill>
                  <a:srgbClr val="002060"/>
                </a:solidFill>
              </a:rPr>
              <a:t>. Il y a encore la pratique de non </a:t>
            </a:r>
            <a:r>
              <a:rPr lang="fr-FR" sz="1200" dirty="0">
                <a:solidFill>
                  <a:srgbClr val="002060"/>
                </a:solidFill>
              </a:rPr>
              <a:t>publication de documents tels les résultats et bilan de l’exercice comptable </a:t>
            </a:r>
            <a:r>
              <a:rPr lang="fr-FR" sz="1200" dirty="0" smtClean="0">
                <a:solidFill>
                  <a:srgbClr val="002060"/>
                </a:solidFill>
              </a:rPr>
              <a:t>de l’année précédente, «</a:t>
            </a:r>
            <a:r>
              <a:rPr lang="fr-FR" sz="1200" dirty="0">
                <a:solidFill>
                  <a:srgbClr val="002060"/>
                </a:solidFill>
              </a:rPr>
              <a:t> </a:t>
            </a:r>
            <a:r>
              <a:rPr lang="fr-FR" sz="1200" dirty="0" smtClean="0">
                <a:solidFill>
                  <a:srgbClr val="002060"/>
                </a:solidFill>
              </a:rPr>
              <a:t>noyée</a:t>
            </a:r>
            <a:r>
              <a:rPr lang="fr-FR" sz="1200" dirty="0">
                <a:solidFill>
                  <a:srgbClr val="002060"/>
                </a:solidFill>
              </a:rPr>
              <a:t> » dans celui </a:t>
            </a:r>
            <a:r>
              <a:rPr lang="fr-FR" sz="1200" dirty="0" smtClean="0">
                <a:solidFill>
                  <a:srgbClr val="002060"/>
                </a:solidFill>
              </a:rPr>
              <a:t>de l’année courante etc. …</a:t>
            </a:r>
            <a:endParaRPr lang="fr-FR" sz="1200" dirty="0">
              <a:solidFill>
                <a:srgbClr val="002060"/>
              </a:solidFill>
            </a:endParaRPr>
          </a:p>
        </p:txBody>
      </p:sp>
    </p:spTree>
    <p:extLst>
      <p:ext uri="{BB962C8B-B14F-4D97-AF65-F5344CB8AC3E}">
        <p14:creationId xmlns:p14="http://schemas.microsoft.com/office/powerpoint/2010/main" val="2747342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19595</Words>
  <Application>Microsoft Office PowerPoint</Application>
  <PresentationFormat>Grand écran</PresentationFormat>
  <Paragraphs>2183</Paragraphs>
  <Slides>101</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101</vt:i4>
      </vt:variant>
    </vt:vector>
  </HeadingPairs>
  <TitlesOfParts>
    <vt:vector size="108" baseType="lpstr">
      <vt:lpstr>Arial</vt:lpstr>
      <vt:lpstr>Calibri</vt:lpstr>
      <vt:lpstr>Calibri Light</vt:lpstr>
      <vt:lpstr>Delius</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334</cp:revision>
  <cp:lastPrinted>2015-03-26T01:45:08Z</cp:lastPrinted>
  <dcterms:created xsi:type="dcterms:W3CDTF">2015-02-25T06:00:19Z</dcterms:created>
  <dcterms:modified xsi:type="dcterms:W3CDTF">2015-03-26T01:50:48Z</dcterms:modified>
</cp:coreProperties>
</file>